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382" r:id="rId2"/>
    <p:sldId id="428" r:id="rId3"/>
    <p:sldId id="488" r:id="rId4"/>
    <p:sldId id="431" r:id="rId5"/>
    <p:sldId id="432" r:id="rId6"/>
    <p:sldId id="433" r:id="rId7"/>
    <p:sldId id="434" r:id="rId8"/>
    <p:sldId id="435" r:id="rId9"/>
    <p:sldId id="436" r:id="rId10"/>
    <p:sldId id="492" r:id="rId11"/>
    <p:sldId id="437" r:id="rId12"/>
    <p:sldId id="438" r:id="rId13"/>
    <p:sldId id="439" r:id="rId14"/>
    <p:sldId id="444" r:id="rId15"/>
    <p:sldId id="489"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9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0" r:id="rId51"/>
    <p:sldId id="481" r:id="rId52"/>
    <p:sldId id="482" r:id="rId53"/>
    <p:sldId id="483" r:id="rId54"/>
    <p:sldId id="491" r:id="rId55"/>
    <p:sldId id="485" r:id="rId56"/>
    <p:sldId id="486" r:id="rId57"/>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00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88076" autoAdjust="0"/>
  </p:normalViewPr>
  <p:slideViewPr>
    <p:cSldViewPr>
      <p:cViewPr varScale="1">
        <p:scale>
          <a:sx n="80" d="100"/>
          <a:sy n="80" d="100"/>
        </p:scale>
        <p:origin x="1637" y="3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aike.baidu.com/item/%E6%A1%82%E6%A0%91/1397023"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16722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VSAM</a:t>
            </a:r>
            <a:r>
              <a:rPr lang="zh-CN" altLang="en-US" dirty="0"/>
              <a:t>文件系统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Virtual Storage Access Method</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虚拟存储方面方法</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9666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746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西西弗斯是希腊神话中的人物，与更加悲剧的俄狄浦斯王类似，西西弗斯是科林斯的建立者和国王。他甚至一度绑架了死神，让世间没有了死亡。最后，西西弗斯触犯了众神，诸神为了惩罚西西弗斯，便要求他把一块巨石推上山顶，而由于那巨石太重了，每每未上山顶就又滚下山去，前功尽弃，于是他就不断重复、永无止境地做这件事</a:t>
            </a:r>
            <a:r>
              <a:rPr lang="en-US" altLang="zh-CN" dirty="0"/>
              <a:t>——</a:t>
            </a:r>
            <a:r>
              <a:rPr lang="zh-CN" altLang="en-US" dirty="0"/>
              <a:t>诸神认为再也没有比进行这种无效无望的劳动更为严厉的惩罚了。西西弗斯的生命就在这样一件无效又无望的劳作当中慢慢消耗殆尽</a:t>
            </a:r>
            <a:endParaRPr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吴刚，是中国古代神话中居住在月亮上的仙人，他被天帝惩罚在月宫伐</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桂树</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。仰望一轮明月，可见月亮中有些阴影，传说那是吴刚在伐桂。故事的大意是这样的：月中桂树高达五百丈，这株神桂不仅高大，而且能自己愈合斧伤。</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0032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298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0001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83786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2242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18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9949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65300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8490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9304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14851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48238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114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20308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5327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err="1"/>
              <a:t>Maininframe</a:t>
            </a:r>
            <a:r>
              <a:rPr lang="en-US" altLang="zh-CN" dirty="0"/>
              <a:t> </a:t>
            </a:r>
            <a:r>
              <a:rPr lang="zh-CN" altLang="en-US" dirty="0"/>
              <a:t>主框架</a:t>
            </a:r>
            <a:endParaRPr lang="en-US" altLang="zh-CN" dirty="0"/>
          </a:p>
          <a:p>
            <a:r>
              <a:rPr lang="en-US" altLang="zh-CN" dirty="0"/>
              <a:t>3</a:t>
            </a:r>
            <a:r>
              <a:rPr lang="en-US" altLang="zh-CN" baseline="30000" dirty="0"/>
              <a:t>rd</a:t>
            </a:r>
            <a:r>
              <a:rPr lang="en-US" altLang="zh-CN" dirty="0"/>
              <a:t> party interface </a:t>
            </a:r>
            <a:r>
              <a:rPr lang="zh-CN" altLang="en-US" dirty="0"/>
              <a:t>第</a:t>
            </a:r>
            <a:r>
              <a:rPr lang="en-US" altLang="zh-CN" dirty="0"/>
              <a:t>3</a:t>
            </a:r>
            <a:r>
              <a:rPr lang="zh-CN" altLang="en-US" dirty="0"/>
              <a:t>方接口</a:t>
            </a:r>
            <a:endParaRPr lang="en-US" altLang="zh-CN"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3494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800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86897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31621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03759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19393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64048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6105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0414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0903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7782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8996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6361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Analysis </a:t>
            </a:r>
            <a:r>
              <a:rPr lang="zh-CN" altLang="en-US" dirty="0"/>
              <a:t>英</a:t>
            </a:r>
            <a:r>
              <a:rPr lang="en-US" altLang="zh-CN" dirty="0"/>
              <a:t>[</a:t>
            </a:r>
            <a:r>
              <a:rPr lang="en-US" altLang="zh-CN" dirty="0" err="1"/>
              <a:t>əˈnæləsɪs</a:t>
            </a:r>
            <a:r>
              <a:rPr lang="en-US" altLang="zh-CN" dirty="0"/>
              <a:t>] </a:t>
            </a:r>
            <a:r>
              <a:rPr lang="zh-CN" altLang="en-US" dirty="0"/>
              <a:t>美</a:t>
            </a:r>
            <a:r>
              <a:rPr lang="en-US" altLang="zh-CN" dirty="0"/>
              <a:t>[</a:t>
            </a:r>
            <a:r>
              <a:rPr lang="en-US" altLang="zh-CN" dirty="0" err="1"/>
              <a:t>əˈnæləsɪs</a:t>
            </a:r>
            <a:r>
              <a:rPr lang="en-US" altLang="zh-CN" dirty="0"/>
              <a:t>]</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Maintenance </a:t>
            </a:r>
            <a:r>
              <a:rPr lang="zh-CN" altLang="en-US" sz="1200" kern="1200" dirty="0">
                <a:solidFill>
                  <a:schemeClr val="tx1"/>
                </a:solidFill>
                <a:effectLst/>
                <a:latin typeface="Arial" panose="020B0604020202020204" pitchFamily="34" charset="0"/>
                <a:ea typeface="宋体" panose="02010600030101010101" pitchFamily="2" charset="-122"/>
                <a:cs typeface="+mn-cs"/>
              </a:rPr>
              <a:t>英</a:t>
            </a:r>
            <a:r>
              <a:rPr lang="en-US" altLang="zh-CN" sz="1200" kern="1200" dirty="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a:solidFill>
                  <a:schemeClr val="tx1"/>
                </a:solidFill>
                <a:effectLst/>
                <a:latin typeface="Arial" panose="020B0604020202020204" pitchFamily="34" charset="0"/>
                <a:ea typeface="宋体" panose="02010600030101010101" pitchFamily="2" charset="-122"/>
                <a:cs typeface="+mn-cs"/>
              </a:rPr>
              <a:t>meɪntənəns</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美</a:t>
            </a:r>
            <a:r>
              <a:rPr lang="en-US" altLang="zh-CN" sz="1200" kern="1200" dirty="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a:solidFill>
                  <a:schemeClr val="tx1"/>
                </a:solidFill>
                <a:effectLst/>
                <a:latin typeface="Arial" panose="020B0604020202020204" pitchFamily="34" charset="0"/>
                <a:ea typeface="宋体" panose="02010600030101010101" pitchFamily="2" charset="-122"/>
                <a:cs typeface="+mn-cs"/>
              </a:rPr>
              <a:t>meɪntənəns</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endParaRPr lang="en-US" altLang="zh-CN" dirty="0"/>
          </a:p>
          <a:p>
            <a:r>
              <a:rPr lang="en-US" altLang="zh-CN" sz="1200" kern="1200" dirty="0">
                <a:solidFill>
                  <a:schemeClr val="tx1"/>
                </a:solidFill>
                <a:effectLst/>
                <a:latin typeface="Arial" panose="020B0604020202020204" pitchFamily="34" charset="0"/>
                <a:ea typeface="宋体" panose="02010600030101010101" pitchFamily="2" charset="-122"/>
                <a:cs typeface="+mn-cs"/>
              </a:rPr>
              <a:t>disposition</a:t>
            </a:r>
            <a:r>
              <a:rPr lang="zh-CN" altLang="en-US" sz="1200" kern="1200" dirty="0">
                <a:solidFill>
                  <a:schemeClr val="tx1"/>
                </a:solidFill>
                <a:effectLst/>
                <a:latin typeface="Arial" panose="020B0604020202020204" pitchFamily="34" charset="0"/>
                <a:ea typeface="宋体" panose="02010600030101010101" pitchFamily="2" charset="-122"/>
                <a:cs typeface="+mn-cs"/>
              </a:rPr>
              <a:t>英</a:t>
            </a:r>
            <a:r>
              <a:rPr lang="en-US" altLang="zh-CN" sz="1200" kern="1200" dirty="0">
                <a:solidFill>
                  <a:schemeClr val="tx1"/>
                </a:solidFill>
                <a:effectLst/>
                <a:latin typeface="Arial" panose="020B0604020202020204" pitchFamily="34" charset="0"/>
                <a:ea typeface="宋体" panose="02010600030101010101" pitchFamily="2" charset="-122"/>
                <a:cs typeface="+mn-cs"/>
              </a:rPr>
              <a:t>[ˌ</a:t>
            </a:r>
            <a:r>
              <a:rPr lang="en-US" altLang="zh-CN" sz="1200" kern="1200" dirty="0" err="1">
                <a:solidFill>
                  <a:schemeClr val="tx1"/>
                </a:solidFill>
                <a:effectLst/>
                <a:latin typeface="Arial" panose="020B0604020202020204" pitchFamily="34" charset="0"/>
                <a:ea typeface="宋体" panose="02010600030101010101" pitchFamily="2" charset="-122"/>
                <a:cs typeface="+mn-cs"/>
              </a:rPr>
              <a:t>dɪspəˈzɪʃn</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美</a:t>
            </a:r>
            <a:r>
              <a:rPr lang="en-US" altLang="zh-CN" sz="1200" kern="1200" dirty="0">
                <a:solidFill>
                  <a:schemeClr val="tx1"/>
                </a:solidFill>
                <a:effectLst/>
                <a:latin typeface="Arial" panose="020B0604020202020204" pitchFamily="34" charset="0"/>
                <a:ea typeface="宋体" panose="02010600030101010101" pitchFamily="2" charset="-122"/>
                <a:cs typeface="+mn-cs"/>
              </a:rPr>
              <a:t>[ˌ</a:t>
            </a:r>
            <a:r>
              <a:rPr lang="en-US" altLang="zh-CN" sz="1200" kern="1200" dirty="0" err="1">
                <a:solidFill>
                  <a:schemeClr val="tx1"/>
                </a:solidFill>
                <a:effectLst/>
                <a:latin typeface="Arial" panose="020B0604020202020204" pitchFamily="34" charset="0"/>
                <a:ea typeface="宋体" panose="02010600030101010101" pitchFamily="2" charset="-122"/>
                <a:cs typeface="+mn-cs"/>
              </a:rPr>
              <a:t>dɪspəˈzɪʃn</a:t>
            </a:r>
            <a:r>
              <a:rPr lang="en-US" altLang="zh-CN" sz="1200" kern="1200" dirty="0">
                <a:solidFill>
                  <a:schemeClr val="tx1"/>
                </a:solidFill>
                <a:effectLst/>
                <a:latin typeface="Arial" panose="020B0604020202020204" pitchFamily="34" charset="0"/>
                <a:ea typeface="宋体" panose="02010600030101010101" pitchFamily="2" charset="-122"/>
                <a:cs typeface="+mn-cs"/>
              </a:rPr>
              <a:t>]n.</a:t>
            </a:r>
            <a:r>
              <a:rPr lang="zh-CN" altLang="en-US" sz="1200" kern="1200" dirty="0">
                <a:solidFill>
                  <a:schemeClr val="tx1"/>
                </a:solidFill>
                <a:effectLst/>
                <a:latin typeface="Arial" panose="020B0604020202020204" pitchFamily="34" charset="0"/>
                <a:ea typeface="宋体" panose="02010600030101010101" pitchFamily="2" charset="-122"/>
                <a:cs typeface="+mn-cs"/>
              </a:rPr>
              <a:t>性格</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性情</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倾向</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意向</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排列</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布置</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安排</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1562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1061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293231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91457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2969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8278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6702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74193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14590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33255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Arc. </a:t>
            </a:r>
            <a:r>
              <a:rPr lang="zh-CN" altLang="en-US" dirty="0"/>
              <a:t>应该是</a:t>
            </a:r>
            <a:r>
              <a:rPr lang="en-US" altLang="zh-CN" dirty="0"/>
              <a:t>Architecture</a:t>
            </a:r>
          </a:p>
          <a:p>
            <a:r>
              <a:rPr lang="en-US" altLang="zh-CN" dirty="0" err="1"/>
              <a:t>Mdf</a:t>
            </a:r>
            <a:r>
              <a:rPr lang="en-US" altLang="zh-CN" dirty="0"/>
              <a:t>-feed </a:t>
            </a:r>
            <a:r>
              <a:rPr lang="en-US" altLang="zh-CN" dirty="0" err="1"/>
              <a:t>mdf</a:t>
            </a:r>
            <a:r>
              <a:rPr lang="zh-CN" altLang="en-US" dirty="0"/>
              <a:t>流</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03642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0329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930732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2508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848365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142680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062716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36725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467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algn="l" eaLnBrk="1" hangingPunct="1"/>
            <a:r>
              <a:rPr lang="en-US" altLang="zh-CN" sz="1200" kern="1200" dirty="0">
                <a:solidFill>
                  <a:schemeClr val="tx1"/>
                </a:solidFill>
                <a:effectLst/>
                <a:latin typeface="Arial" panose="020B0604020202020204" pitchFamily="34" charset="0"/>
                <a:ea typeface="宋体" panose="02010600030101010101" pitchFamily="2" charset="-122"/>
                <a:cs typeface="+mn-cs"/>
              </a:rPr>
              <a:t>Version </a:t>
            </a:r>
            <a:r>
              <a:rPr lang="zh-CN" altLang="en-US" sz="1200" kern="1200" dirty="0">
                <a:solidFill>
                  <a:schemeClr val="tx1"/>
                </a:solidFill>
                <a:effectLst/>
                <a:latin typeface="Arial" panose="020B0604020202020204" pitchFamily="34" charset="0"/>
                <a:ea typeface="宋体" panose="02010600030101010101" pitchFamily="2" charset="-122"/>
                <a:cs typeface="+mn-cs"/>
              </a:rPr>
              <a:t>英</a:t>
            </a:r>
            <a:r>
              <a:rPr lang="en-US" altLang="zh-CN" sz="1200" kern="1200" dirty="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a:solidFill>
                  <a:schemeClr val="tx1"/>
                </a:solidFill>
                <a:effectLst/>
                <a:latin typeface="Arial" panose="020B0604020202020204" pitchFamily="34" charset="0"/>
                <a:ea typeface="宋体" panose="02010600030101010101" pitchFamily="2" charset="-122"/>
                <a:cs typeface="+mn-cs"/>
              </a:rPr>
              <a:t>vɜːʃn</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美</a:t>
            </a:r>
            <a:r>
              <a:rPr lang="en-US" altLang="zh-CN" sz="1200" kern="1200" dirty="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a:solidFill>
                  <a:schemeClr val="tx1"/>
                </a:solidFill>
                <a:effectLst/>
                <a:latin typeface="Arial" panose="020B0604020202020204" pitchFamily="34" charset="0"/>
                <a:ea typeface="宋体" panose="02010600030101010101" pitchFamily="2" charset="-122"/>
                <a:cs typeface="+mn-cs"/>
              </a:rPr>
              <a:t>vɜːrʒn</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endParaRPr lang="en-US" altLang="zh-CN" dirty="0">
              <a:latin typeface="Times New Roman" panose="02020603050405020304" pitchFamily="18" charset="0"/>
              <a:cs typeface="Times New Roman" panose="02020603050405020304" pitchFamily="18" charset="0"/>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Discarded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dɪˈskɑːdɪd</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dɪˈskɑːrdɪd</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a:solidFill>
                  <a:schemeClr val="tx1"/>
                </a:solidFill>
                <a:effectLst/>
                <a:latin typeface="Arial" panose="020B0604020202020204" pitchFamily="34" charset="0"/>
                <a:ea typeface="宋体" panose="02010600030101010101" pitchFamily="2" charset="-122"/>
                <a:cs typeface="+mn-cs"/>
              </a:rPr>
              <a:t>v.</a:t>
            </a:r>
            <a:r>
              <a:rPr lang="zh-CN" altLang="en-US" sz="1200" kern="1200" dirty="0">
                <a:solidFill>
                  <a:schemeClr val="tx1"/>
                </a:solidFill>
                <a:effectLst/>
                <a:latin typeface="Arial" panose="020B0604020202020204" pitchFamily="34" charset="0"/>
                <a:ea typeface="宋体" panose="02010600030101010101" pitchFamily="2" charset="-122"/>
                <a:cs typeface="+mn-cs"/>
              </a:rPr>
              <a:t>丢弃</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抛弃</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垫</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牌</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打出</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无用的牌</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br>
              <a:rPr lang="zh-CN" altLang="en-US" dirty="0"/>
            </a:br>
            <a:r>
              <a:rPr lang="en-US" altLang="zh-CN" dirty="0">
                <a:latin typeface="Times New Roman" panose="02020603050405020304" pitchFamily="18" charset="0"/>
                <a:cs typeface="Times New Roman" panose="02020603050405020304" pitchFamily="18" charset="0"/>
              </a:rPr>
              <a:t>Hotfix</a:t>
            </a:r>
            <a:r>
              <a:rPr lang="zh-CN" altLang="en-US" dirty="0">
                <a:latin typeface="Times New Roman" panose="02020603050405020304" pitchFamily="18" charset="0"/>
                <a:cs typeface="Times New Roman" panose="02020603050405020304" pitchFamily="18" charset="0"/>
              </a:rPr>
              <a:t>：补丁</a:t>
            </a:r>
            <a:endParaRPr lang="en-US" altLang="zh-CN"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8611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5194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695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0089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2020/12/26</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20159;&#21457;&#36719;&#20214;&#32500;&#25252;&#20013;&#30340;&#36807;&#31243;&#35760;&#24405;.txt"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31.e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34.e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lvl="0" eaLnBrk="1" hangingPunct="1">
              <a:lnSpc>
                <a:spcPts val="3800"/>
              </a:lnSpc>
              <a:defRPr/>
            </a:pPr>
            <a:endParaRPr lang="en-US" altLang="zh-CN" sz="2200" b="1" dirty="0">
              <a:solidFill>
                <a:srgbClr val="A50021"/>
              </a:solidFill>
              <a:latin typeface="宋体" panose="02010600030101010101" pitchFamily="2" charset="-122"/>
            </a:endParaRP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哈工大计算学部</a:t>
            </a:r>
            <a:r>
              <a:rPr kumimoji="0" lang="en-US" altLang="zh-CN" sz="2800" b="1" dirty="0">
                <a:solidFill>
                  <a:srgbClr val="660066"/>
                </a:solidFill>
                <a:latin typeface="华文行楷" panose="02010800040101010101" pitchFamily="2" charset="-122"/>
                <a:ea typeface="华文行楷" panose="02010800040101010101" pitchFamily="2" charset="-122"/>
              </a:rPr>
              <a:t>/</a:t>
            </a: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国家示范性软件学院</a:t>
            </a:r>
            <a:endParaRPr kumimoji="0" lang="en-US" altLang="zh-CN" sz="2800" b="1" dirty="0">
              <a:solidFill>
                <a:srgbClr val="660066"/>
              </a:solidFill>
              <a:latin typeface="华文行楷" panose="02010800040101010101" pitchFamily="2" charset="-122"/>
              <a:ea typeface="华文行楷" panose="02010800040101010101" pitchFamily="2" charset="-122"/>
            </a:endParaRPr>
          </a:p>
          <a:p>
            <a:pPr lvl="0" algn="ctr" eaLnBrk="1" hangingPunct="1">
              <a:lnSpc>
                <a:spcPts val="3800"/>
              </a:lnSpc>
              <a:defRPr/>
            </a:pPr>
            <a:r>
              <a:rPr kumimoji="0" lang="zh-CN" altLang="en-US" sz="2800" b="1" dirty="0">
                <a:solidFill>
                  <a:srgbClr val="0000FF"/>
                </a:solidFill>
                <a:latin typeface="华文新魏" panose="02010800040101010101" pitchFamily="2" charset="-122"/>
                <a:ea typeface="华文新魏" panose="02010800040101010101" pitchFamily="2" charset="-122"/>
              </a:rPr>
              <a:t>软件工程教研室</a:t>
            </a:r>
          </a:p>
          <a:p>
            <a:pPr lvl="0" eaLnBrk="1" hangingPunct="1">
              <a:lnSpc>
                <a:spcPts val="3800"/>
              </a:lnSpc>
              <a:defRPr/>
            </a:pPr>
            <a:r>
              <a:rPr kumimoji="0" lang="zh-CN" altLang="en-US" sz="2800" b="1" dirty="0">
                <a:solidFill>
                  <a:srgbClr val="3333CC"/>
                </a:solidFill>
                <a:latin typeface="Times New Roman"/>
                <a:ea typeface="华文行楷" panose="02010800040101010101" pitchFamily="2" charset="-122"/>
              </a:rPr>
              <a:t>                             </a:t>
            </a:r>
            <a:r>
              <a:rPr kumimoji="0" lang="en-US" altLang="zh-CN" sz="1800" b="1" dirty="0">
                <a:solidFill>
                  <a:srgbClr val="3333CC"/>
                </a:solidFill>
                <a:latin typeface="Times New Roman"/>
                <a:ea typeface="华文行楷" panose="02010800040101010101" pitchFamily="2" charset="-122"/>
              </a:rPr>
              <a:t>2020. 09</a:t>
            </a: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Example 3: </a:t>
            </a:r>
            <a:r>
              <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亿发智能进销存软件</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(2014-2019)</a:t>
            </a:r>
            <a:endPar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978740" y="1247408"/>
            <a:ext cx="1665068" cy="5253259"/>
          </a:xfrm>
          <a:prstGeom prst="rect">
            <a:avLst/>
          </a:prstGeom>
        </p:spPr>
      </p:pic>
      <p:pic>
        <p:nvPicPr>
          <p:cNvPr id="7" name="图片 6"/>
          <p:cNvPicPr>
            <a:picLocks noChangeAspect="1"/>
          </p:cNvPicPr>
          <p:nvPr/>
        </p:nvPicPr>
        <p:blipFill>
          <a:blip r:embed="rId4"/>
          <a:stretch>
            <a:fillRect/>
          </a:stretch>
        </p:blipFill>
        <p:spPr>
          <a:xfrm>
            <a:off x="6588224" y="1160140"/>
            <a:ext cx="1928172" cy="5149180"/>
          </a:xfrm>
          <a:prstGeom prst="rect">
            <a:avLst/>
          </a:prstGeom>
        </p:spPr>
      </p:pic>
      <p:pic>
        <p:nvPicPr>
          <p:cNvPr id="9" name="图片 8"/>
          <p:cNvPicPr>
            <a:picLocks noChangeAspect="1"/>
          </p:cNvPicPr>
          <p:nvPr/>
        </p:nvPicPr>
        <p:blipFill>
          <a:blip r:embed="rId5"/>
          <a:stretch>
            <a:fillRect/>
          </a:stretch>
        </p:blipFill>
        <p:spPr>
          <a:xfrm>
            <a:off x="3203848" y="2996952"/>
            <a:ext cx="2824336" cy="1279240"/>
          </a:xfrm>
          <a:prstGeom prst="rect">
            <a:avLst/>
          </a:prstGeom>
          <a:solidFill>
            <a:srgbClr val="66CCFF"/>
          </a:solidFill>
          <a:ln>
            <a:solidFill>
              <a:schemeClr val="accent1"/>
            </a:solidFill>
          </a:ln>
        </p:spPr>
      </p:pic>
    </p:spTree>
    <p:extLst>
      <p:ext uri="{BB962C8B-B14F-4D97-AF65-F5344CB8AC3E}">
        <p14:creationId xmlns:p14="http://schemas.microsoft.com/office/powerpoint/2010/main" val="3262111726"/>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例子：银行业的困境</a:t>
            </a:r>
          </a:p>
        </p:txBody>
      </p:sp>
      <p:pic>
        <p:nvPicPr>
          <p:cNvPr id="4" name="Picture 4" descr="UK-bank-cards-and-coins-early-1990s-AJH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988840"/>
            <a:ext cx="3484562"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395288" y="1484313"/>
            <a:ext cx="496887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目前不少银行</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保险公司所使用的核心业务处理系统甚至仍在使用</a:t>
            </a:r>
            <a:r>
              <a:rPr lang="en-US" altLang="zh-CN" dirty="0">
                <a:latin typeface="Times New Roman" panose="02020603050405020304" pitchFamily="18" charset="0"/>
                <a:cs typeface="Times New Roman" panose="02020603050405020304" pitchFamily="18" charset="0"/>
              </a:rPr>
              <a:t>1980</a:t>
            </a:r>
            <a:r>
              <a:rPr lang="zh-CN" altLang="en-US" dirty="0">
                <a:latin typeface="Times New Roman" panose="02020603050405020304" pitchFamily="18" charset="0"/>
                <a:cs typeface="Times New Roman" panose="02020603050405020304" pitchFamily="18" charset="0"/>
              </a:rPr>
              <a:t>年代所开发的</a:t>
            </a:r>
            <a:r>
              <a:rPr lang="en-US" altLang="zh-CN" dirty="0">
                <a:latin typeface="Times New Roman" panose="02020603050405020304" pitchFamily="18" charset="0"/>
                <a:cs typeface="Times New Roman" panose="02020603050405020304" pitchFamily="18" charset="0"/>
              </a:rPr>
              <a:t>COBOL</a:t>
            </a:r>
            <a:r>
              <a:rPr lang="zh-CN" altLang="en-US" dirty="0">
                <a:latin typeface="Times New Roman" panose="02020603050405020304" pitchFamily="18" charset="0"/>
                <a:cs typeface="Times New Roman" panose="02020603050405020304" pitchFamily="18" charset="0"/>
              </a:rPr>
              <a:t>语言书写的程序，用的还是</a:t>
            </a:r>
            <a:r>
              <a:rPr lang="en-US" altLang="zh-CN" dirty="0">
                <a:latin typeface="Times New Roman" panose="02020603050405020304" pitchFamily="18" charset="0"/>
                <a:cs typeface="Times New Roman" panose="02020603050405020304" pitchFamily="18" charset="0"/>
              </a:rPr>
              <a:t>VSAM</a:t>
            </a:r>
            <a:r>
              <a:rPr lang="zh-CN" altLang="en-US" dirty="0">
                <a:latin typeface="Times New Roman" panose="02020603050405020304" pitchFamily="18" charset="0"/>
                <a:cs typeface="Times New Roman" panose="02020603050405020304" pitchFamily="18" charset="0"/>
              </a:rPr>
              <a:t>文件系统</a:t>
            </a:r>
          </a:p>
          <a:p>
            <a:pPr eaLnBrk="1" hangingPunct="1"/>
            <a:r>
              <a:rPr lang="zh-CN" altLang="en-US" dirty="0">
                <a:latin typeface="Times New Roman" panose="02020603050405020304" pitchFamily="18" charset="0"/>
                <a:cs typeface="Times New Roman" panose="02020603050405020304" pitchFamily="18" charset="0"/>
              </a:rPr>
              <a:t>随着银行</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保险行业标准和会计准则的更新和新产品的推出，这些原有的系统已经无法支持这些新变化</a:t>
            </a:r>
          </a:p>
          <a:p>
            <a:pPr eaLnBrk="1" hangingPunct="1"/>
            <a:r>
              <a:rPr lang="zh-CN" altLang="en-US" dirty="0">
                <a:latin typeface="Times New Roman" panose="02020603050405020304" pitchFamily="18" charset="0"/>
                <a:cs typeface="Times New Roman" panose="02020603050405020304" pitchFamily="18" charset="0"/>
              </a:rPr>
              <a:t>但由于现在已经无法找到能够完全理解这些核心系统的程序人员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例如</a:t>
            </a:r>
            <a:r>
              <a:rPr lang="en-US" altLang="zh-CN" dirty="0">
                <a:latin typeface="Times New Roman" panose="02020603050405020304" pitchFamily="18" charset="0"/>
                <a:cs typeface="Times New Roman" panose="02020603050405020304" pitchFamily="18" charset="0"/>
              </a:rPr>
              <a:t>COBOL</a:t>
            </a:r>
            <a:r>
              <a:rPr lang="zh-CN" altLang="en-US" dirty="0">
                <a:latin typeface="Times New Roman" panose="02020603050405020304" pitchFamily="18" charset="0"/>
                <a:cs typeface="Times New Roman" panose="02020603050405020304" pitchFamily="18" charset="0"/>
              </a:rPr>
              <a:t>早已很少使用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，所以不少银行</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保险公司往往受困于此却无计可施</a:t>
            </a:r>
          </a:p>
          <a:p>
            <a:pPr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004508"/>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美国</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75</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岁</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COBOL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工程师助企业维护老旧系统</a:t>
            </a:r>
          </a:p>
        </p:txBody>
      </p:sp>
      <p:pic>
        <p:nvPicPr>
          <p:cNvPr id="4" name="图片 3"/>
          <p:cNvPicPr>
            <a:picLocks noChangeAspect="1"/>
          </p:cNvPicPr>
          <p:nvPr/>
        </p:nvPicPr>
        <p:blipFill>
          <a:blip r:embed="rId3"/>
          <a:stretch>
            <a:fillRect/>
          </a:stretch>
        </p:blipFill>
        <p:spPr>
          <a:xfrm>
            <a:off x="269875" y="1556792"/>
            <a:ext cx="3908425" cy="4708525"/>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4"/>
          <a:stretch>
            <a:fillRect/>
          </a:stretch>
        </p:blipFill>
        <p:spPr>
          <a:xfrm>
            <a:off x="4335463" y="1020763"/>
            <a:ext cx="4775200" cy="5803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9904701"/>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现代版的西西弗斯和吴刚</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当今的软件开发人员正是现代版的西西弗斯和吴刚，他们面对的是快速变化的技术和无休无止、越来越复杂的需求</a:t>
            </a:r>
          </a:p>
          <a:p>
            <a:pPr eaLnBrk="1" hangingPunct="1"/>
            <a:r>
              <a:rPr lang="zh-CN" altLang="en-US" dirty="0"/>
              <a:t>必须寻求一种更好的软件研发方法论，以支持软件的持续演化</a:t>
            </a:r>
          </a:p>
          <a:p>
            <a:pPr eaLnBrk="1" hangingPunct="1"/>
            <a:endParaRPr lang="en-US" altLang="zh-CN" dirty="0"/>
          </a:p>
        </p:txBody>
      </p:sp>
      <p:pic>
        <p:nvPicPr>
          <p:cNvPr id="5" name="Picture 4" descr="sisyphus1"/>
          <p:cNvPicPr>
            <a:picLocks noChangeAspect="1" noChangeArrowheads="1"/>
          </p:cNvPicPr>
          <p:nvPr/>
        </p:nvPicPr>
        <p:blipFill>
          <a:blip r:embed="rId3" cstate="print">
            <a:extLst>
              <a:ext uri="{28A0092B-C50C-407E-A947-70E740481C1C}">
                <a14:useLocalDpi xmlns:a14="http://schemas.microsoft.com/office/drawing/2010/main" val="0"/>
              </a:ext>
            </a:extLst>
          </a:blip>
          <a:srcRect l="897" t="1443"/>
          <a:stretch>
            <a:fillRect/>
          </a:stretch>
        </p:blipFill>
        <p:spPr bwMode="auto">
          <a:xfrm>
            <a:off x="828675" y="2637383"/>
            <a:ext cx="3059113"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20100409_14a3f2019c5558032cbfBiKnvWOPk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763" y="2637383"/>
            <a:ext cx="238125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1331640" y="5805735"/>
            <a:ext cx="7425010" cy="36004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1600" dirty="0">
                <a:solidFill>
                  <a:srgbClr val="0000FF"/>
                </a:solidFill>
              </a:rPr>
              <a:t>  西西弗斯置顶巨石                                                                    吴刚伐桂</a:t>
            </a:r>
            <a:endParaRPr lang="en-US" altLang="zh-CN" sz="1600" dirty="0">
              <a:solidFill>
                <a:srgbClr val="0000FF"/>
              </a:solidFill>
            </a:endParaRPr>
          </a:p>
        </p:txBody>
      </p:sp>
    </p:spTree>
    <p:extLst>
      <p:ext uri="{BB962C8B-B14F-4D97-AF65-F5344CB8AC3E}">
        <p14:creationId xmlns:p14="http://schemas.microsoft.com/office/powerpoint/2010/main" val="3400845024"/>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软件演化的处理策略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软件维护</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(Software Maintenance)</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为了修改软件缺陷或增加新的功能而对软件进行的变更</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软件变更通常发生在局部，不会改变整个结构</a:t>
            </a:r>
          </a:p>
          <a:p>
            <a:pPr eaLnBrk="1" hangingPunct="1"/>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软件再工程</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(Software Re-engineering)</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为了避免软件退化而对软件的一部分进行重新设计、编码和测试，提高软件的可维护性和可靠性等</a:t>
            </a:r>
          </a:p>
          <a:p>
            <a:pPr eaLnBrk="1" hangingPunct="1"/>
            <a:r>
              <a:rPr lang="zh-CN" altLang="en-US" dirty="0">
                <a:latin typeface="Times New Roman" panose="02020603050405020304" pitchFamily="18" charset="0"/>
                <a:cs typeface="Times New Roman" panose="02020603050405020304" pitchFamily="18" charset="0"/>
              </a:rPr>
              <a:t>前者比后者的力度要小</a:t>
            </a:r>
          </a:p>
          <a:p>
            <a:pPr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513931"/>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579503877"/>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a:t>
            </a:r>
          </a:p>
        </p:txBody>
      </p:sp>
      <p:sp>
        <p:nvSpPr>
          <p:cNvPr id="4" name="Rectangle 3"/>
          <p:cNvSpPr txBox="1">
            <a:spLocks noChangeArrowheads="1"/>
          </p:cNvSpPr>
          <p:nvPr/>
        </p:nvSpPr>
        <p:spPr>
          <a:xfrm>
            <a:off x="395288" y="1484313"/>
            <a:ext cx="487362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软件维护</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(ANSI/IEEE)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在软件产品发行和被投入运行使用之后对其的修改，以改正错误，改善性能或其他属性，从而使产品适应新的环境或新的需求</a:t>
            </a:r>
          </a:p>
          <a:p>
            <a:pPr lvl="1" eaLnBrk="1" hangingPunct="1"/>
            <a:endParaRPr lang="en-US" altLang="zh-CN" dirty="0">
              <a:latin typeface="Times New Roman" panose="02020603050405020304" pitchFamily="18" charset="0"/>
              <a:cs typeface="Times New Roman" panose="02020603050405020304" pitchFamily="18" charset="0"/>
            </a:endParaRPr>
          </a:p>
        </p:txBody>
      </p:sp>
      <p:pic>
        <p:nvPicPr>
          <p:cNvPr id="5" name="Picture 4" descr="mainten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475" y="1772816"/>
            <a:ext cx="358457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ntwicklungsprozess_Wartung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573016"/>
            <a:ext cx="324008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658565"/>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软件维护的类型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0000FF"/>
                </a:solidFill>
                <a:ea typeface="楷体_GB2312" pitchFamily="49" charset="-122"/>
              </a:rPr>
              <a:t>纠错性维护：</a:t>
            </a:r>
            <a:r>
              <a:rPr lang="zh-CN" altLang="en-US" dirty="0">
                <a:latin typeface="楷体" panose="02010609060101010101" pitchFamily="49" charset="-122"/>
                <a:ea typeface="楷体" panose="02010609060101010101" pitchFamily="49" charset="-122"/>
              </a:rPr>
              <a:t>修改软件中的缺陷或不足</a:t>
            </a:r>
          </a:p>
          <a:p>
            <a:pPr eaLnBrk="1" hangingPunct="1"/>
            <a:r>
              <a:rPr lang="zh-CN" altLang="en-US" dirty="0">
                <a:solidFill>
                  <a:srgbClr val="0000FF"/>
                </a:solidFill>
                <a:ea typeface="楷体_GB2312" pitchFamily="49" charset="-122"/>
              </a:rPr>
              <a:t>适应性维护：</a:t>
            </a:r>
            <a:r>
              <a:rPr lang="zh-CN" altLang="en-US" dirty="0">
                <a:latin typeface="楷体" panose="02010609060101010101" pitchFamily="49" charset="-122"/>
                <a:ea typeface="楷体" panose="02010609060101010101" pitchFamily="49" charset="-122"/>
              </a:rPr>
              <a:t>修改软件使其适应不同的操作环境，包括硬件变化、操作系统变化或者其他支持软件变化等</a:t>
            </a:r>
          </a:p>
          <a:p>
            <a:pPr eaLnBrk="1" hangingPunct="1"/>
            <a:r>
              <a:rPr lang="zh-CN" altLang="en-US" dirty="0">
                <a:solidFill>
                  <a:srgbClr val="0000FF"/>
                </a:solidFill>
                <a:ea typeface="楷体_GB2312" pitchFamily="49" charset="-122"/>
              </a:rPr>
              <a:t>完善性维护：</a:t>
            </a:r>
            <a:r>
              <a:rPr lang="zh-CN" altLang="en-US" dirty="0">
                <a:latin typeface="楷体" panose="02010609060101010101" pitchFamily="49" charset="-122"/>
                <a:ea typeface="楷体" panose="02010609060101010101" pitchFamily="49" charset="-122"/>
              </a:rPr>
              <a:t>增加或修改系统的功能，使其适应业务的变化</a:t>
            </a:r>
          </a:p>
          <a:p>
            <a:pPr eaLnBrk="1" hangingPunct="1"/>
            <a:r>
              <a:rPr lang="zh-CN" altLang="en-US" dirty="0">
                <a:solidFill>
                  <a:srgbClr val="0000FF"/>
                </a:solidFill>
                <a:ea typeface="楷体_GB2312" pitchFamily="49" charset="-122"/>
              </a:rPr>
              <a:t>预防性维护：</a:t>
            </a:r>
            <a:r>
              <a:rPr lang="zh-CN" altLang="en-US" dirty="0">
                <a:latin typeface="楷体" panose="02010609060101010101" pitchFamily="49" charset="-122"/>
                <a:ea typeface="楷体" panose="02010609060101010101" pitchFamily="49" charset="-122"/>
              </a:rPr>
              <a:t>为减少或避免以后可能需要的前三类维护而提前对软件进行的修改工作</a:t>
            </a:r>
          </a:p>
          <a:p>
            <a:pPr eaLnBrk="1" hangingPunct="1"/>
            <a:endParaRPr lang="en-US" altLang="zh-CN" dirty="0"/>
          </a:p>
        </p:txBody>
      </p:sp>
    </p:spTree>
    <p:extLst>
      <p:ext uri="{BB962C8B-B14F-4D97-AF65-F5344CB8AC3E}">
        <p14:creationId xmlns:p14="http://schemas.microsoft.com/office/powerpoint/2010/main" val="3787225447"/>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纠错性维护、适应性维护</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FF0000"/>
                </a:solidFill>
                <a:latin typeface="Times New Roman" panose="02020603050405020304" pitchFamily="18" charset="0"/>
                <a:ea typeface="楷体_GB2312" pitchFamily="49" charset="-122"/>
              </a:rPr>
              <a:t>纠错性维护</a:t>
            </a:r>
            <a:r>
              <a:rPr lang="en-US" altLang="zh-CN" dirty="0">
                <a:solidFill>
                  <a:srgbClr val="FF0000"/>
                </a:solidFill>
                <a:latin typeface="Times New Roman" panose="02020603050405020304" pitchFamily="18" charset="0"/>
                <a:ea typeface="楷体_GB2312" pitchFamily="49" charset="-122"/>
              </a:rPr>
              <a:t>(</a:t>
            </a:r>
            <a:r>
              <a:rPr lang="en-US" altLang="en-US" dirty="0">
                <a:solidFill>
                  <a:srgbClr val="FF0000"/>
                </a:solidFill>
                <a:latin typeface="Times New Roman" panose="02020603050405020304" pitchFamily="18" charset="0"/>
                <a:ea typeface="楷体_GB2312" pitchFamily="49" charset="-122"/>
              </a:rPr>
              <a:t>Corrective Maintenance</a:t>
            </a:r>
            <a:r>
              <a:rPr lang="en-US" altLang="zh-CN" dirty="0">
                <a:solidFill>
                  <a:srgbClr val="FF0000"/>
                </a:solidFill>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在软件交付使用后，因开发时测试的不彻底、不完全，必然会有部分隐藏的错误遗留到运行阶段</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这些隐藏下来的错误在某些特定的使用环境下就会暴露出来</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为了识别和纠正软件错误、改正软件性能上的缺陷、排除实施中的误使用，应当进行的诊断和改正错误的过程就叫做改正性维护</a:t>
            </a:r>
            <a:endParaRPr lang="zh-CN" altLang="en-US" dirty="0"/>
          </a:p>
          <a:p>
            <a:pPr eaLnBrk="1" hangingPunct="1"/>
            <a:r>
              <a:rPr lang="zh-CN" altLang="en-US" dirty="0">
                <a:solidFill>
                  <a:srgbClr val="FF0000"/>
                </a:solidFill>
                <a:latin typeface="Times New Roman" panose="02020603050405020304" pitchFamily="18" charset="0"/>
                <a:ea typeface="楷体_GB2312" pitchFamily="49" charset="-122"/>
              </a:rPr>
              <a:t>适应性维护</a:t>
            </a:r>
            <a:r>
              <a:rPr lang="en-US" altLang="zh-CN" dirty="0">
                <a:solidFill>
                  <a:srgbClr val="FF0000"/>
                </a:solidFill>
                <a:latin typeface="Times New Roman" panose="02020603050405020304" pitchFamily="18" charset="0"/>
                <a:ea typeface="楷体_GB2312" pitchFamily="49" charset="-122"/>
              </a:rPr>
              <a:t>(</a:t>
            </a:r>
            <a:r>
              <a:rPr lang="en-US" altLang="en-US" dirty="0">
                <a:solidFill>
                  <a:srgbClr val="FF0000"/>
                </a:solidFill>
                <a:latin typeface="Times New Roman" panose="02020603050405020304" pitchFamily="18" charset="0"/>
                <a:ea typeface="楷体_GB2312" pitchFamily="49" charset="-122"/>
              </a:rPr>
              <a:t>Adaptive Maintenance</a:t>
            </a:r>
            <a:r>
              <a:rPr lang="en-US" altLang="zh-CN" dirty="0">
                <a:solidFill>
                  <a:srgbClr val="FF0000"/>
                </a:solidFill>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在使用过程中，外部环境</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新的硬、软件配置</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和数据环境</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数据库、数据格式、数据输入</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输出方式、数据存储介质</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可能发生变化</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为使软件适应这种变化，而去修改软件的过程就叫做适应性维护</a:t>
            </a:r>
          </a:p>
          <a:p>
            <a:pPr eaLnBrk="1" hangingPunct="1"/>
            <a:endParaRPr lang="en-US" altLang="zh-CN" dirty="0"/>
          </a:p>
        </p:txBody>
      </p:sp>
    </p:spTree>
    <p:extLst>
      <p:ext uri="{BB962C8B-B14F-4D97-AF65-F5344CB8AC3E}">
        <p14:creationId xmlns:p14="http://schemas.microsoft.com/office/powerpoint/2010/main" val="2769052388"/>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完善性维护、预防性维护</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FF0000"/>
                </a:solidFill>
                <a:latin typeface="Times New Roman" panose="02020603050405020304" pitchFamily="18" charset="0"/>
                <a:ea typeface="楷体_GB2312" pitchFamily="49" charset="-122"/>
              </a:rPr>
              <a:t>完善性维护</a:t>
            </a:r>
            <a:r>
              <a:rPr lang="en-US" altLang="zh-CN" dirty="0">
                <a:solidFill>
                  <a:srgbClr val="FF0000"/>
                </a:solidFill>
                <a:latin typeface="Times New Roman" panose="02020603050405020304" pitchFamily="18" charset="0"/>
                <a:ea typeface="楷体_GB2312" pitchFamily="49" charset="-122"/>
              </a:rPr>
              <a:t>(Perfective Maintenance)</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在软件的使用过程中，用户往往会对软件提出新的功能与性能要求</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为了满足这些要求，需要修改或再开发软件，以扩充软件功能、增强软件性能、改进加工效率、提高软件的可用性</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这种情况下进行的维护活动叫做完善性维护</a:t>
            </a:r>
          </a:p>
          <a:p>
            <a:pPr eaLnBrk="1" hangingPunct="1"/>
            <a:r>
              <a:rPr lang="zh-CN" altLang="en-US" dirty="0">
                <a:solidFill>
                  <a:srgbClr val="FF0000"/>
                </a:solidFill>
                <a:latin typeface="Times New Roman" panose="02020603050405020304" pitchFamily="18" charset="0"/>
                <a:ea typeface="楷体_GB2312" pitchFamily="49" charset="-122"/>
              </a:rPr>
              <a:t>预防性维护</a:t>
            </a:r>
            <a:r>
              <a:rPr lang="en-US" altLang="zh-CN" dirty="0">
                <a:solidFill>
                  <a:srgbClr val="FF0000"/>
                </a:solidFill>
                <a:latin typeface="Times New Roman" panose="02020603050405020304" pitchFamily="18" charset="0"/>
                <a:ea typeface="楷体_GB2312" pitchFamily="49" charset="-122"/>
              </a:rPr>
              <a:t>(</a:t>
            </a:r>
            <a:r>
              <a:rPr lang="en-US" altLang="en-US" dirty="0">
                <a:solidFill>
                  <a:srgbClr val="FF0000"/>
                </a:solidFill>
                <a:latin typeface="Times New Roman" panose="02020603050405020304" pitchFamily="18" charset="0"/>
                <a:ea typeface="楷体_GB2312" pitchFamily="49" charset="-122"/>
              </a:rPr>
              <a:t>Preventive Maintenance</a:t>
            </a:r>
            <a:r>
              <a:rPr lang="en-US" altLang="zh-CN" dirty="0">
                <a:solidFill>
                  <a:srgbClr val="FF0000"/>
                </a:solidFill>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a:t>
            </a:r>
            <a:r>
              <a:rPr lang="zh-CN" altLang="en-US" dirty="0"/>
              <a:t>为了提高软件的可维护性、可靠性等，为以后进一步改进软件打下良好基础</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定义为“采用先进的软件工程方法对需要维护的软件或软件中的某一部分</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重新</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进行设计、编制和测试”</a:t>
            </a:r>
          </a:p>
          <a:p>
            <a:pPr eaLnBrk="1" hangingPunct="1"/>
            <a:endParaRPr lang="zh-CN" altLang="en-US" dirty="0"/>
          </a:p>
          <a:p>
            <a:pPr lvl="1"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3453597858"/>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软件演化与配置管理</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软件演化</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软件维护</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软件配置管理</a:t>
            </a:r>
            <a:r>
              <a:rPr lang="en-US" altLang="zh-CN" dirty="0">
                <a:latin typeface="Times New Roman" panose="02020603050405020304" pitchFamily="18" charset="0"/>
                <a:cs typeface="Times New Roman" panose="02020603050405020304" pitchFamily="18" charset="0"/>
              </a:rPr>
              <a:t>(SCM)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持续集成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软件维护的类型</a:t>
            </a:r>
          </a:p>
        </p:txBody>
      </p:sp>
      <p:graphicFrame>
        <p:nvGraphicFramePr>
          <p:cNvPr id="4" name="Object 3"/>
          <p:cNvGraphicFramePr>
            <a:graphicFrameLocks noChangeAspect="1"/>
          </p:cNvGraphicFramePr>
          <p:nvPr>
            <p:extLst>
              <p:ext uri="{D42A27DB-BD31-4B8C-83A1-F6EECF244321}">
                <p14:modId xmlns:p14="http://schemas.microsoft.com/office/powerpoint/2010/main" val="787984734"/>
              </p:ext>
            </p:extLst>
          </p:nvPr>
        </p:nvGraphicFramePr>
        <p:xfrm>
          <a:off x="1117600" y="2060848"/>
          <a:ext cx="7126288" cy="3025329"/>
        </p:xfrm>
        <a:graphic>
          <a:graphicData uri="http://schemas.openxmlformats.org/presentationml/2006/ole">
            <mc:AlternateContent xmlns:mc="http://schemas.openxmlformats.org/markup-compatibility/2006">
              <mc:Choice xmlns:v="urn:schemas-microsoft-com:vml" Requires="v">
                <p:oleObj spid="_x0000_s1087" name="图表" r:id="rId4" imgW="9715631" imgH="5238728" progId="Excel.Chart.8">
                  <p:embed/>
                </p:oleObj>
              </mc:Choice>
              <mc:Fallback>
                <p:oleObj name="图表" r:id="rId4" imgW="9715631" imgH="5238728" progId="Excel.Chart.8">
                  <p:embed/>
                  <p:pic>
                    <p:nvPicPr>
                      <p:cNvPr id="41987" name="Object 3"/>
                      <p:cNvPicPr>
                        <a:picLocks noChangeAspect="1" noChangeArrowheads="1"/>
                      </p:cNvPicPr>
                      <p:nvPr/>
                    </p:nvPicPr>
                    <p:blipFill>
                      <a:blip r:embed="rId5">
                        <a:extLst>
                          <a:ext uri="{28A0092B-C50C-407E-A947-70E740481C1C}">
                            <a14:useLocalDpi xmlns:a14="http://schemas.microsoft.com/office/drawing/2010/main" val="0"/>
                          </a:ext>
                        </a:extLst>
                      </a:blip>
                      <a:srcRect l="6850" t="14769" r="9258" b="22310"/>
                      <a:stretch>
                        <a:fillRect/>
                      </a:stretch>
                    </p:blipFill>
                    <p:spPr bwMode="auto">
                      <a:xfrm>
                        <a:off x="1117600" y="2060848"/>
                        <a:ext cx="7126288" cy="302532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86545125"/>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实践表明，在几种维护活动中，</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完善性维护所占的比重最大</a:t>
            </a:r>
            <a:r>
              <a:rPr lang="zh-CN" altLang="en-US" dirty="0">
                <a:latin typeface="Times New Roman" panose="02020603050405020304" pitchFamily="18" charset="0"/>
                <a:cs typeface="Times New Roman" panose="02020603050405020304" pitchFamily="18" charset="0"/>
              </a:rPr>
              <a:t>，即大部分维护工作是改变和加强软件，而不是纠错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完善性维护不一定是救火式的紧急维修，而可以是有计划、有预谋的一种再开发活动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来自用户要求扩充、加强软件功能、性能的维护活动约占整个维护工作的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软件维护活动所花费的工作占整个生存期工作量的</a:t>
            </a:r>
            <a:r>
              <a:rPr lang="en-US" altLang="zh-CN" dirty="0">
                <a:latin typeface="Times New Roman" panose="02020603050405020304" pitchFamily="18" charset="0"/>
                <a:cs typeface="Times New Roman" panose="02020603050405020304" pitchFamily="18" charset="0"/>
              </a:rPr>
              <a:t>70%</a:t>
            </a:r>
            <a:r>
              <a:rPr lang="zh-CN" altLang="en-US" dirty="0">
                <a:latin typeface="Times New Roman" panose="02020603050405020304" pitchFamily="18" charset="0"/>
                <a:cs typeface="Times New Roman" panose="02020603050405020304" pitchFamily="18" charset="0"/>
              </a:rPr>
              <a:t>以上，这是由于在漫长的软件运行过程中需要不断对软件进行修改，以改正新发现的错误、适应新的环境和用户新的要求，这些修改需要花费很多精力和时间，而且有时会引入新的错误</a:t>
            </a:r>
          </a:p>
        </p:txBody>
      </p:sp>
    </p:spTree>
    <p:extLst>
      <p:ext uri="{BB962C8B-B14F-4D97-AF65-F5344CB8AC3E}">
        <p14:creationId xmlns:p14="http://schemas.microsoft.com/office/powerpoint/2010/main" val="885926614"/>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软件维护的内容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FF0000"/>
                </a:solidFill>
                <a:ea typeface="楷体_GB2312" pitchFamily="49" charset="-122"/>
              </a:rPr>
              <a:t>程序维护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根据使用的要求，对程序进行全部或部分修改</a:t>
            </a:r>
            <a:endPar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修改以后，必须书写修改设计报告</a:t>
            </a:r>
          </a:p>
          <a:p>
            <a:pPr eaLnBrk="1" hangingPunct="1"/>
            <a:r>
              <a:rPr lang="zh-CN" altLang="en-US" dirty="0">
                <a:solidFill>
                  <a:srgbClr val="FF0000"/>
                </a:solidFill>
                <a:ea typeface="楷体_GB2312" pitchFamily="49" charset="-122"/>
              </a:rPr>
              <a:t>数据维护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数据维护指对数据有较大的变动：如安装与转换新的数据库，或者某些数据文件或数据库出现异常时的维护工作，如文件的容量太大而出现数据溢出等</a:t>
            </a:r>
          </a:p>
          <a:p>
            <a:pPr eaLnBrk="1" hangingPunct="1"/>
            <a:r>
              <a:rPr lang="zh-CN" altLang="en-US" dirty="0">
                <a:solidFill>
                  <a:srgbClr val="FF0000"/>
                </a:solidFill>
                <a:ea typeface="楷体_GB2312" pitchFamily="49" charset="-122"/>
              </a:rPr>
              <a:t>硬件维护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硬件人员应加强设备的保养以及定期检修，并做好检验记录和故障登记工作</a:t>
            </a:r>
          </a:p>
          <a:p>
            <a:pPr eaLnBrk="1" hangingPunct="1"/>
            <a:endParaRPr lang="en-US" altLang="zh-CN" dirty="0"/>
          </a:p>
        </p:txBody>
      </p:sp>
    </p:spTree>
    <p:extLst>
      <p:ext uri="{BB962C8B-B14F-4D97-AF65-F5344CB8AC3E}">
        <p14:creationId xmlns:p14="http://schemas.microsoft.com/office/powerpoint/2010/main" val="241131608"/>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软件维护的成本</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软件的维护成本极其昂贵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业务应用系统：维护费用与开发成本大体相同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嵌入式实时系统：维护费用是开发成本的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倍以上</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068960"/>
            <a:ext cx="70485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651400"/>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软件维护的典型困难</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软件维护中出现的大部分问题都可归咎于软件规划和开发方法的缺陷：</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软件开发时采用急功近利还是放眼未来的态度，对软件维护影响极大，软件开发若不严格遵循软件开发标准，维护就会遇到许多困难</a:t>
            </a:r>
            <a:endParaRPr lang="zh-CN" altLang="en-US" dirty="0"/>
          </a:p>
          <a:p>
            <a:pPr eaLnBrk="1" hangingPunct="1"/>
            <a:r>
              <a:rPr lang="zh-CN" altLang="en-US" dirty="0"/>
              <a:t>例如：</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读懂原开发人员写的程序通常相当困难</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软件人员的流动性，使得软件维护时，很难与原开发人员沟通</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没有文档或文档严重不足</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软件设计时，欠考虑软件的可修改性</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频繁的软件升级，要追踪软件的演化变得很困难，使软件难以修改</a:t>
            </a:r>
          </a:p>
          <a:p>
            <a:pPr eaLnBrk="1" hangingPunct="1"/>
            <a:endParaRPr lang="en-US" altLang="zh-CN" dirty="0"/>
          </a:p>
        </p:txBody>
      </p:sp>
    </p:spTree>
    <p:extLst>
      <p:ext uri="{BB962C8B-B14F-4D97-AF65-F5344CB8AC3E}">
        <p14:creationId xmlns:p14="http://schemas.microsoft.com/office/powerpoint/2010/main" val="883846426"/>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造成困难的根本原因</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很难甚至不可能追踪软件版本的进化过程，软件的变化没在相应文档中反映出来</a:t>
            </a:r>
          </a:p>
          <a:p>
            <a:pPr eaLnBrk="1" hangingPunct="1"/>
            <a:r>
              <a:rPr lang="zh-CN" altLang="en-US" dirty="0"/>
              <a:t>很难甚至不可能追踪软件的整个创建过程</a:t>
            </a:r>
          </a:p>
          <a:p>
            <a:pPr eaLnBrk="1" hangingPunct="1"/>
            <a:r>
              <a:rPr lang="zh-CN" altLang="en-US" dirty="0"/>
              <a:t>理解他人的程序非常困难，当软件配置不全、仅有源代码时问题尤为严重</a:t>
            </a:r>
          </a:p>
          <a:p>
            <a:pPr eaLnBrk="1" hangingPunct="1"/>
            <a:r>
              <a:rPr lang="zh-CN" altLang="en-US" dirty="0"/>
              <a:t>软件人员流动性很大，维护他人软件时很难得到开发者的帮助</a:t>
            </a:r>
          </a:p>
          <a:p>
            <a:pPr eaLnBrk="1" hangingPunct="1"/>
            <a:r>
              <a:rPr lang="zh-CN" altLang="en-US" dirty="0"/>
              <a:t>软件没有文档、或文档不全、或文档不易理解、或与源代码不一致</a:t>
            </a:r>
          </a:p>
          <a:p>
            <a:pPr eaLnBrk="1" hangingPunct="1"/>
            <a:r>
              <a:rPr lang="zh-CN" altLang="en-US" dirty="0"/>
              <a:t>多数软件设计未考虑修改的需要</a:t>
            </a:r>
            <a:r>
              <a:rPr lang="en-US" altLang="zh-CN" dirty="0"/>
              <a:t>(</a:t>
            </a:r>
            <a:r>
              <a:rPr lang="zh-CN" altLang="en-US" dirty="0"/>
              <a:t>有些设计方法采用了功能独立和对象类型等一些便于修改的概念</a:t>
            </a:r>
            <a:r>
              <a:rPr lang="en-US" altLang="zh-CN" dirty="0"/>
              <a:t>)</a:t>
            </a:r>
            <a:r>
              <a:rPr lang="zh-CN" altLang="en-US" dirty="0"/>
              <a:t>，软件修改不仅困难而且容易出错</a:t>
            </a:r>
          </a:p>
          <a:p>
            <a:pPr eaLnBrk="1" hangingPunct="1"/>
            <a:r>
              <a:rPr lang="zh-CN" altLang="en-US" dirty="0"/>
              <a:t>软件维护不是一项有吸引力的工作，从事这项工作令人缺乏成就感</a:t>
            </a:r>
          </a:p>
          <a:p>
            <a:pPr eaLnBrk="1" hangingPunct="1"/>
            <a:endParaRPr lang="en-US" altLang="zh-CN" dirty="0"/>
          </a:p>
        </p:txBody>
      </p:sp>
      <p:pic>
        <p:nvPicPr>
          <p:cNvPr id="5" name="图片 4">
            <a:hlinkClick r:id="rId3" action="ppaction://hlinkfile"/>
          </p:cNvPr>
          <p:cNvPicPr>
            <a:picLocks noChangeAspect="1"/>
          </p:cNvPicPr>
          <p:nvPr/>
        </p:nvPicPr>
        <p:blipFill>
          <a:blip r:embed="rId4"/>
          <a:stretch>
            <a:fillRect/>
          </a:stretch>
        </p:blipFill>
        <p:spPr>
          <a:xfrm>
            <a:off x="6228184" y="5733256"/>
            <a:ext cx="2232248" cy="576064"/>
          </a:xfrm>
          <a:prstGeom prst="rect">
            <a:avLst/>
          </a:prstGeom>
          <a:solidFill>
            <a:srgbClr val="66CCFF"/>
          </a:solidFill>
          <a:ln>
            <a:solidFill>
              <a:schemeClr val="accent1"/>
            </a:solidFill>
          </a:ln>
        </p:spPr>
      </p:pic>
    </p:spTree>
    <p:extLst>
      <p:ext uri="{BB962C8B-B14F-4D97-AF65-F5344CB8AC3E}">
        <p14:creationId xmlns:p14="http://schemas.microsoft.com/office/powerpoint/2010/main" val="3874560278"/>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不好的维护所造成的代价</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因为可用的资源必须供维护任务使用，以致耽误甚至丧失了开发的良机</a:t>
            </a:r>
          </a:p>
          <a:p>
            <a:pPr eaLnBrk="1" hangingPunct="1"/>
            <a:r>
              <a:rPr lang="zh-CN" altLang="en-US" dirty="0"/>
              <a:t>当看来合理的有关改错或修改的要求不能及时满足时将引起用户不满</a:t>
            </a:r>
          </a:p>
          <a:p>
            <a:pPr eaLnBrk="1" hangingPunct="1"/>
            <a:r>
              <a:rPr lang="zh-CN" altLang="en-US" dirty="0"/>
              <a:t>由于维护时的改动，在软件中引入了潜伏的故障，从而降低了软件的质量</a:t>
            </a:r>
          </a:p>
          <a:p>
            <a:pPr eaLnBrk="1" hangingPunct="1"/>
            <a:r>
              <a:rPr lang="zh-CN" altLang="en-US" dirty="0"/>
              <a:t>当必须把软件工程师调去从事维护工作时，将在开发过程中造成混乱</a:t>
            </a:r>
          </a:p>
          <a:p>
            <a:pPr eaLnBrk="1" hangingPunct="1"/>
            <a:r>
              <a:rPr lang="zh-CN" altLang="en-US" dirty="0"/>
              <a:t>生产率的大幅度下降</a:t>
            </a:r>
          </a:p>
        </p:txBody>
      </p:sp>
    </p:spTree>
    <p:extLst>
      <p:ext uri="{BB962C8B-B14F-4D97-AF65-F5344CB8AC3E}">
        <p14:creationId xmlns:p14="http://schemas.microsoft.com/office/powerpoint/2010/main" val="3667577933"/>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遗留系统</a:t>
            </a:r>
            <a:r>
              <a:rPr lang="en-US" altLang="zh-CN" dirty="0">
                <a:latin typeface="Times New Roman" panose="02020603050405020304" pitchFamily="18" charset="0"/>
                <a:cs typeface="Times New Roman" panose="02020603050405020304" pitchFamily="18" charset="0"/>
              </a:rPr>
              <a:t>(legacy system)</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已经运行了很长时间的、对用户来说很重要的、但是目前已无法完全满足要求却不知道如何处理的软件系统”</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特点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现有维护人员没有参与开发</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不具备现有的开发规范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文档不完整，修改记录简略</a:t>
            </a:r>
          </a:p>
        </p:txBody>
      </p:sp>
      <p:pic>
        <p:nvPicPr>
          <p:cNvPr id="5" name="Picture 4" descr="2006_SystemSelection_D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2852936"/>
            <a:ext cx="242570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olar8000"/>
          <p:cNvPicPr>
            <a:picLocks noChangeAspect="1" noChangeArrowheads="1"/>
          </p:cNvPicPr>
          <p:nvPr/>
        </p:nvPicPr>
        <p:blipFill>
          <a:blip r:embed="rId4">
            <a:extLst>
              <a:ext uri="{28A0092B-C50C-407E-A947-70E740481C1C}">
                <a14:useLocalDpi xmlns:a14="http://schemas.microsoft.com/office/drawing/2010/main" val="0"/>
              </a:ext>
            </a:extLst>
          </a:blip>
          <a:srcRect l="18889" t="6320" r="21249" b="5486"/>
          <a:stretch>
            <a:fillRect/>
          </a:stretch>
        </p:blipFill>
        <p:spPr bwMode="auto">
          <a:xfrm>
            <a:off x="4787900" y="3573016"/>
            <a:ext cx="13684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729569"/>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5696" t="16536" r="3125" b="11610"/>
          <a:stretch>
            <a:fillRect/>
          </a:stretch>
        </p:blipFill>
        <p:spPr bwMode="auto">
          <a:xfrm>
            <a:off x="468313" y="1268760"/>
            <a:ext cx="8459787"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151907"/>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更换遗留系统</a:t>
            </a:r>
            <a:r>
              <a:rPr lang="en-US" altLang="zh-CN" dirty="0">
                <a:latin typeface="Times New Roman" panose="02020603050405020304" pitchFamily="18" charset="0"/>
                <a:cs typeface="Times New Roman" panose="02020603050405020304" pitchFamily="18" charset="0"/>
              </a:rPr>
              <a:t>(Legacy System)</a:t>
            </a:r>
            <a:r>
              <a:rPr lang="zh-CN" altLang="en-US" dirty="0">
                <a:latin typeface="Times New Roman" panose="02020603050405020304" pitchFamily="18" charset="0"/>
                <a:cs typeface="Times New Roman" panose="02020603050405020304" pitchFamily="18" charset="0"/>
              </a:rPr>
              <a:t>是有风险的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遗留系统几乎没有完整的描述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业务过程和遗留系统的操作方式紧密地“交织”在一起</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重要的业务规则隐藏在软件内部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开发新软件本身是有风险的</a:t>
            </a:r>
          </a:p>
          <a:p>
            <a:pPr eaLnBrk="1" hangingPunct="1"/>
            <a:r>
              <a:rPr lang="zh-CN" altLang="en-US" dirty="0">
                <a:latin typeface="Times New Roman" panose="02020603050405020304" pitchFamily="18" charset="0"/>
                <a:cs typeface="Times New Roman" panose="02020603050405020304" pitchFamily="18" charset="0"/>
              </a:rPr>
              <a:t>变更遗留系统的问题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系统的不同部分是由不同的团队实现的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系统的部分或全部是用一种过时不用的语言编写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文档不充分或过时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经过多年维护，系统结构可能已经破坏，理解设计难度大</a:t>
            </a:r>
          </a:p>
        </p:txBody>
      </p:sp>
    </p:spTree>
    <p:extLst>
      <p:ext uri="{BB962C8B-B14F-4D97-AF65-F5344CB8AC3E}">
        <p14:creationId xmlns:p14="http://schemas.microsoft.com/office/powerpoint/2010/main" val="1051886724"/>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3375818608"/>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915913423"/>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软件配置管理的背景</a:t>
            </a:r>
          </a:p>
        </p:txBody>
      </p:sp>
      <p:sp>
        <p:nvSpPr>
          <p:cNvPr id="4" name="Text Box 3"/>
          <p:cNvSpPr txBox="1">
            <a:spLocks noChangeArrowheads="1"/>
          </p:cNvSpPr>
          <p:nvPr/>
        </p:nvSpPr>
        <p:spPr bwMode="auto">
          <a:xfrm>
            <a:off x="386416" y="1903978"/>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程序设计</a:t>
            </a:r>
          </a:p>
        </p:txBody>
      </p:sp>
      <p:sp>
        <p:nvSpPr>
          <p:cNvPr id="5" name="Text Box 4"/>
          <p:cNvSpPr txBox="1">
            <a:spLocks noChangeArrowheads="1"/>
          </p:cNvSpPr>
          <p:nvPr/>
        </p:nvSpPr>
        <p:spPr bwMode="auto">
          <a:xfrm>
            <a:off x="386415" y="3310503"/>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latin typeface="楷体" panose="02010609060101010101" pitchFamily="49" charset="-122"/>
                <a:ea typeface="楷体" panose="02010609060101010101" pitchFamily="49" charset="-122"/>
              </a:rPr>
              <a:t>软件系统</a:t>
            </a:r>
          </a:p>
        </p:txBody>
      </p:sp>
      <p:sp>
        <p:nvSpPr>
          <p:cNvPr id="6" name="Text Box 5"/>
          <p:cNvSpPr txBox="1">
            <a:spLocks noChangeArrowheads="1"/>
          </p:cNvSpPr>
          <p:nvPr/>
        </p:nvSpPr>
        <p:spPr bwMode="auto">
          <a:xfrm>
            <a:off x="386416" y="4886891"/>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软件工程</a:t>
            </a:r>
          </a:p>
        </p:txBody>
      </p:sp>
      <p:sp>
        <p:nvSpPr>
          <p:cNvPr id="7" name="Rectangle 6"/>
          <p:cNvSpPr>
            <a:spLocks noChangeArrowheads="1"/>
          </p:cNvSpPr>
          <p:nvPr/>
        </p:nvSpPr>
        <p:spPr bwMode="auto">
          <a:xfrm>
            <a:off x="4241354" y="1715095"/>
            <a:ext cx="1219200" cy="4162425"/>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 name="Rectangle 7"/>
          <p:cNvSpPr>
            <a:spLocks noChangeArrowheads="1"/>
          </p:cNvSpPr>
          <p:nvPr/>
        </p:nvSpPr>
        <p:spPr bwMode="auto">
          <a:xfrm>
            <a:off x="2793554" y="1715095"/>
            <a:ext cx="1295400" cy="4162425"/>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000" b="1">
              <a:latin typeface="楷体" panose="02010609060101010101" pitchFamily="49" charset="-122"/>
              <a:ea typeface="楷体" panose="02010609060101010101" pitchFamily="49" charset="-122"/>
            </a:endParaRPr>
          </a:p>
        </p:txBody>
      </p:sp>
      <p:sp>
        <p:nvSpPr>
          <p:cNvPr id="10" name="Rectangle 8"/>
          <p:cNvSpPr>
            <a:spLocks noChangeArrowheads="1"/>
          </p:cNvSpPr>
          <p:nvPr/>
        </p:nvSpPr>
        <p:spPr bwMode="auto">
          <a:xfrm>
            <a:off x="1650554" y="1715095"/>
            <a:ext cx="990600" cy="4162425"/>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grpSp>
        <p:nvGrpSpPr>
          <p:cNvPr id="11" name="Group 9"/>
          <p:cNvGrpSpPr>
            <a:grpSpLocks/>
          </p:cNvGrpSpPr>
          <p:nvPr/>
        </p:nvGrpSpPr>
        <p:grpSpPr bwMode="auto">
          <a:xfrm>
            <a:off x="1788667" y="1905379"/>
            <a:ext cx="3290888" cy="400702"/>
            <a:chOff x="1629" y="1416"/>
            <a:chExt cx="2073" cy="222"/>
          </a:xfrm>
        </p:grpSpPr>
        <p:sp>
          <p:nvSpPr>
            <p:cNvPr id="12" name="Text Box 10"/>
            <p:cNvSpPr txBox="1">
              <a:spLocks noChangeArrowheads="1"/>
            </p:cNvSpPr>
            <p:nvPr/>
          </p:nvSpPr>
          <p:spPr bwMode="auto">
            <a:xfrm>
              <a:off x="1629" y="1416"/>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a:t>
              </a:r>
            </a:p>
          </p:txBody>
        </p:sp>
        <p:sp>
          <p:nvSpPr>
            <p:cNvPr id="13" name="Text Box 11"/>
            <p:cNvSpPr txBox="1">
              <a:spLocks noChangeArrowheads="1"/>
            </p:cNvSpPr>
            <p:nvPr/>
          </p:nvSpPr>
          <p:spPr bwMode="auto">
            <a:xfrm>
              <a:off x="2396" y="1416"/>
              <a:ext cx="604"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程序员</a:t>
              </a:r>
            </a:p>
          </p:txBody>
        </p:sp>
        <p:sp>
          <p:nvSpPr>
            <p:cNvPr id="14" name="Text Box 12"/>
            <p:cNvSpPr txBox="1">
              <a:spLocks noChangeArrowheads="1"/>
            </p:cNvSpPr>
            <p:nvPr/>
          </p:nvSpPr>
          <p:spPr bwMode="auto">
            <a:xfrm>
              <a:off x="3261" y="1416"/>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latin typeface="楷体" panose="02010609060101010101" pitchFamily="49" charset="-122"/>
                  <a:ea typeface="楷体" panose="02010609060101010101" pitchFamily="49" charset="-122"/>
                </a:rPr>
                <a:t>编程</a:t>
              </a:r>
            </a:p>
          </p:txBody>
        </p:sp>
      </p:grpSp>
      <p:grpSp>
        <p:nvGrpSpPr>
          <p:cNvPr id="15" name="Group 13"/>
          <p:cNvGrpSpPr>
            <a:grpSpLocks/>
          </p:cNvGrpSpPr>
          <p:nvPr/>
        </p:nvGrpSpPr>
        <p:grpSpPr bwMode="auto">
          <a:xfrm>
            <a:off x="1798192" y="3156110"/>
            <a:ext cx="3367088" cy="707086"/>
            <a:chOff x="1629" y="2203"/>
            <a:chExt cx="2121" cy="392"/>
          </a:xfrm>
        </p:grpSpPr>
        <p:sp>
          <p:nvSpPr>
            <p:cNvPr id="16" name="Text Box 14"/>
            <p:cNvSpPr txBox="1">
              <a:spLocks noChangeArrowheads="1"/>
            </p:cNvSpPr>
            <p:nvPr/>
          </p:nvSpPr>
          <p:spPr bwMode="auto">
            <a:xfrm>
              <a:off x="1629" y="2203"/>
              <a:ext cx="441"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a:latin typeface="楷体" panose="02010609060101010101" pitchFamily="49" charset="-122"/>
                  <a:ea typeface="楷体" panose="02010609060101010101" pitchFamily="49" charset="-122"/>
                </a:rPr>
                <a:t>程序</a:t>
              </a:r>
            </a:p>
            <a:p>
              <a:pPr algn="ctr"/>
              <a:r>
                <a:rPr lang="zh-CN" altLang="en-US" sz="2000" b="1" u="sng">
                  <a:latin typeface="楷体" panose="02010609060101010101" pitchFamily="49" charset="-122"/>
                  <a:ea typeface="楷体" panose="02010609060101010101" pitchFamily="49" charset="-122"/>
                </a:rPr>
                <a:t>文档</a:t>
              </a:r>
              <a:endParaRPr lang="zh-CN" altLang="en-US" sz="2000" b="1">
                <a:latin typeface="楷体" panose="02010609060101010101" pitchFamily="49" charset="-122"/>
                <a:ea typeface="楷体" panose="02010609060101010101" pitchFamily="49" charset="-122"/>
              </a:endParaRPr>
            </a:p>
          </p:txBody>
        </p:sp>
        <p:sp>
          <p:nvSpPr>
            <p:cNvPr id="17" name="Text Box 15"/>
            <p:cNvSpPr txBox="1">
              <a:spLocks noChangeArrowheads="1"/>
            </p:cNvSpPr>
            <p:nvPr/>
          </p:nvSpPr>
          <p:spPr bwMode="auto">
            <a:xfrm>
              <a:off x="2397" y="2327"/>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小组</a:t>
              </a:r>
            </a:p>
          </p:txBody>
        </p:sp>
        <p:sp>
          <p:nvSpPr>
            <p:cNvPr id="18" name="Text Box 16"/>
            <p:cNvSpPr txBox="1">
              <a:spLocks noChangeArrowheads="1"/>
            </p:cNvSpPr>
            <p:nvPr/>
          </p:nvSpPr>
          <p:spPr bwMode="auto">
            <a:xfrm>
              <a:off x="3309" y="2203"/>
              <a:ext cx="441"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dirty="0">
                  <a:latin typeface="楷体" panose="02010609060101010101" pitchFamily="49" charset="-122"/>
                  <a:ea typeface="楷体" panose="02010609060101010101" pitchFamily="49" charset="-122"/>
                </a:rPr>
                <a:t>编码</a:t>
              </a:r>
            </a:p>
            <a:p>
              <a:pPr algn="ctr"/>
              <a:r>
                <a:rPr lang="zh-CN" altLang="en-US" sz="2000" b="1" u="sng" dirty="0">
                  <a:latin typeface="楷体" panose="02010609060101010101" pitchFamily="49" charset="-122"/>
                  <a:ea typeface="楷体" panose="02010609060101010101" pitchFamily="49" charset="-122"/>
                </a:rPr>
                <a:t>测试</a:t>
              </a:r>
              <a:endParaRPr lang="zh-CN" altLang="en-US" sz="2000" b="1" dirty="0">
                <a:latin typeface="楷体" panose="02010609060101010101" pitchFamily="49" charset="-122"/>
                <a:ea typeface="楷体" panose="02010609060101010101" pitchFamily="49" charset="-122"/>
              </a:endParaRPr>
            </a:p>
          </p:txBody>
        </p:sp>
      </p:grpSp>
      <p:grpSp>
        <p:nvGrpSpPr>
          <p:cNvPr id="19" name="Group 17"/>
          <p:cNvGrpSpPr>
            <a:grpSpLocks/>
          </p:cNvGrpSpPr>
          <p:nvPr/>
        </p:nvGrpSpPr>
        <p:grpSpPr bwMode="auto">
          <a:xfrm>
            <a:off x="1788667" y="4576711"/>
            <a:ext cx="3548063" cy="1015494"/>
            <a:chOff x="1629" y="3135"/>
            <a:chExt cx="2235" cy="563"/>
          </a:xfrm>
        </p:grpSpPr>
        <p:sp>
          <p:nvSpPr>
            <p:cNvPr id="20" name="Text Box 18"/>
            <p:cNvSpPr txBox="1">
              <a:spLocks noChangeArrowheads="1"/>
            </p:cNvSpPr>
            <p:nvPr/>
          </p:nvSpPr>
          <p:spPr bwMode="auto">
            <a:xfrm>
              <a:off x="1629" y="3135"/>
              <a:ext cx="441"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a:latin typeface="楷体" panose="02010609060101010101" pitchFamily="49" charset="-122"/>
                  <a:ea typeface="楷体" panose="02010609060101010101" pitchFamily="49" charset="-122"/>
                </a:rPr>
                <a:t>程序</a:t>
              </a:r>
            </a:p>
            <a:p>
              <a:pPr algn="ctr"/>
              <a:r>
                <a:rPr lang="zh-CN" altLang="en-US" sz="2000" b="1" u="sng">
                  <a:latin typeface="楷体" panose="02010609060101010101" pitchFamily="49" charset="-122"/>
                  <a:ea typeface="楷体" panose="02010609060101010101" pitchFamily="49" charset="-122"/>
                </a:rPr>
                <a:t>文档</a:t>
              </a:r>
            </a:p>
            <a:p>
              <a:pPr algn="ctr"/>
              <a:r>
                <a:rPr lang="zh-CN" altLang="en-US" sz="2000" b="1" u="sng">
                  <a:latin typeface="楷体" panose="02010609060101010101" pitchFamily="49" charset="-122"/>
                  <a:ea typeface="楷体" panose="02010609060101010101" pitchFamily="49" charset="-122"/>
                </a:rPr>
                <a:t>数据</a:t>
              </a:r>
              <a:endParaRPr lang="zh-CN" altLang="en-US" sz="2000" b="1">
                <a:latin typeface="楷体" panose="02010609060101010101" pitchFamily="49" charset="-122"/>
                <a:ea typeface="楷体" panose="02010609060101010101" pitchFamily="49" charset="-122"/>
              </a:endParaRPr>
            </a:p>
          </p:txBody>
        </p:sp>
        <p:sp>
          <p:nvSpPr>
            <p:cNvPr id="21" name="Text Box 19"/>
            <p:cNvSpPr txBox="1">
              <a:spLocks noChangeArrowheads="1"/>
            </p:cNvSpPr>
            <p:nvPr/>
          </p:nvSpPr>
          <p:spPr bwMode="auto">
            <a:xfrm>
              <a:off x="2445" y="3287"/>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团队</a:t>
              </a:r>
            </a:p>
          </p:txBody>
        </p:sp>
        <p:sp>
          <p:nvSpPr>
            <p:cNvPr id="22" name="Text Box 20"/>
            <p:cNvSpPr txBox="1">
              <a:spLocks noChangeArrowheads="1"/>
            </p:cNvSpPr>
            <p:nvPr/>
          </p:nvSpPr>
          <p:spPr bwMode="auto">
            <a:xfrm>
              <a:off x="3260" y="3164"/>
              <a:ext cx="60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软件生</a:t>
              </a:r>
            </a:p>
            <a:p>
              <a:pPr algn="ctr"/>
              <a:r>
                <a:rPr lang="zh-CN" altLang="en-US" sz="2000" b="1">
                  <a:latin typeface="楷体" panose="02010609060101010101" pitchFamily="49" charset="-122"/>
                  <a:ea typeface="楷体" panose="02010609060101010101" pitchFamily="49" charset="-122"/>
                </a:rPr>
                <a:t>命周期</a:t>
              </a:r>
            </a:p>
          </p:txBody>
        </p:sp>
      </p:grpSp>
      <p:sp>
        <p:nvSpPr>
          <p:cNvPr id="23" name="Text Box 21"/>
          <p:cNvSpPr txBox="1">
            <a:spLocks noChangeArrowheads="1"/>
          </p:cNvSpPr>
          <p:nvPr/>
        </p:nvSpPr>
        <p:spPr bwMode="auto">
          <a:xfrm>
            <a:off x="5659182" y="1905566"/>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个人编程质量</a:t>
            </a:r>
          </a:p>
        </p:txBody>
      </p:sp>
      <p:sp>
        <p:nvSpPr>
          <p:cNvPr id="24" name="Text Box 22"/>
          <p:cNvSpPr txBox="1">
            <a:spLocks noChangeArrowheads="1"/>
          </p:cNvSpPr>
          <p:nvPr/>
        </p:nvSpPr>
        <p:spPr bwMode="auto">
          <a:xfrm>
            <a:off x="5659182" y="3310503"/>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小组技术水平</a:t>
            </a:r>
          </a:p>
        </p:txBody>
      </p:sp>
      <p:sp>
        <p:nvSpPr>
          <p:cNvPr id="25" name="Text Box 23"/>
          <p:cNvSpPr txBox="1">
            <a:spLocks noChangeArrowheads="1"/>
          </p:cNvSpPr>
          <p:nvPr/>
        </p:nvSpPr>
        <p:spPr bwMode="auto">
          <a:xfrm>
            <a:off x="5659182" y="4885303"/>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团队管理水平</a:t>
            </a:r>
          </a:p>
        </p:txBody>
      </p:sp>
      <p:grpSp>
        <p:nvGrpSpPr>
          <p:cNvPr id="26" name="Group 24"/>
          <p:cNvGrpSpPr>
            <a:grpSpLocks/>
          </p:cNvGrpSpPr>
          <p:nvPr/>
        </p:nvGrpSpPr>
        <p:grpSpPr bwMode="auto">
          <a:xfrm>
            <a:off x="7170539" y="1700808"/>
            <a:ext cx="1577925" cy="4213225"/>
            <a:chOff x="4076" y="1525"/>
            <a:chExt cx="1584" cy="2654"/>
          </a:xfrm>
        </p:grpSpPr>
        <p:sp>
          <p:nvSpPr>
            <p:cNvPr id="27" name="Freeform 25"/>
            <p:cNvSpPr>
              <a:spLocks/>
            </p:cNvSpPr>
            <p:nvPr/>
          </p:nvSpPr>
          <p:spPr bwMode="auto">
            <a:xfrm rot="5400000">
              <a:off x="3541" y="2060"/>
              <a:ext cx="2654" cy="1584"/>
            </a:xfrm>
            <a:custGeom>
              <a:avLst/>
              <a:gdLst>
                <a:gd name="T0" fmla="*/ 87 w 4260"/>
                <a:gd name="T1" fmla="*/ 7694 h 1080"/>
                <a:gd name="T2" fmla="*/ 87 w 4260"/>
                <a:gd name="T3" fmla="*/ 0 h 1080"/>
                <a:gd name="T4" fmla="*/ 97 w 4260"/>
                <a:gd name="T5" fmla="*/ 12332 h 1080"/>
                <a:gd name="T6" fmla="*/ 87 w 4260"/>
                <a:gd name="T7" fmla="*/ 23122 h 1080"/>
                <a:gd name="T8" fmla="*/ 87 w 4260"/>
                <a:gd name="T9" fmla="*/ 15419 h 1080"/>
                <a:gd name="T10" fmla="*/ 0 w 4260"/>
                <a:gd name="T11" fmla="*/ 15419 h 1080"/>
                <a:gd name="T12" fmla="*/ 0 w 4260"/>
                <a:gd name="T13" fmla="*/ 7694 h 1080"/>
                <a:gd name="T14" fmla="*/ 87 w 4260"/>
                <a:gd name="T15" fmla="*/ 7694 h 10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60" h="1080">
                  <a:moveTo>
                    <a:pt x="3827" y="359"/>
                  </a:moveTo>
                  <a:lnTo>
                    <a:pt x="3827" y="0"/>
                  </a:lnTo>
                  <a:lnTo>
                    <a:pt x="4260" y="576"/>
                  </a:lnTo>
                  <a:lnTo>
                    <a:pt x="3827" y="1080"/>
                  </a:lnTo>
                  <a:lnTo>
                    <a:pt x="3827" y="720"/>
                  </a:lnTo>
                  <a:lnTo>
                    <a:pt x="0" y="720"/>
                  </a:lnTo>
                  <a:lnTo>
                    <a:pt x="0" y="359"/>
                  </a:lnTo>
                  <a:lnTo>
                    <a:pt x="3827" y="35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楷体" panose="02010609060101010101" pitchFamily="49" charset="-122"/>
                <a:ea typeface="楷体" panose="02010609060101010101" pitchFamily="49" charset="-122"/>
              </a:endParaRPr>
            </a:p>
          </p:txBody>
        </p:sp>
        <p:sp>
          <p:nvSpPr>
            <p:cNvPr id="28" name="Text Box 26"/>
            <p:cNvSpPr txBox="1">
              <a:spLocks noChangeArrowheads="1"/>
            </p:cNvSpPr>
            <p:nvPr/>
          </p:nvSpPr>
          <p:spPr bwMode="auto">
            <a:xfrm>
              <a:off x="4709" y="2153"/>
              <a:ext cx="388" cy="1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chemeClr val="bg1"/>
                  </a:solidFill>
                  <a:latin typeface="楷体" panose="02010609060101010101" pitchFamily="49" charset="-122"/>
                  <a:ea typeface="楷体" panose="02010609060101010101" pitchFamily="49" charset="-122"/>
                </a:rPr>
                <a:t>越来越复杂</a:t>
              </a:r>
            </a:p>
          </p:txBody>
        </p:sp>
      </p:grpSp>
    </p:spTree>
    <p:extLst>
      <p:ext uri="{BB962C8B-B14F-4D97-AF65-F5344CB8AC3E}">
        <p14:creationId xmlns:p14="http://schemas.microsoft.com/office/powerpoint/2010/main" val="253143543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软件开发过程中面临的困境</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缺乏对用户需求进行有效的管理和追踪的工具</a:t>
            </a:r>
          </a:p>
          <a:p>
            <a:pPr eaLnBrk="1" hangingPunct="1"/>
            <a:r>
              <a:rPr lang="zh-CN" altLang="en-US" dirty="0"/>
              <a:t>产品升级和维护所必需的程序和文档非常混乱</a:t>
            </a:r>
          </a:p>
          <a:p>
            <a:pPr eaLnBrk="1" hangingPunct="1"/>
            <a:r>
              <a:rPr lang="zh-CN" altLang="en-US" dirty="0"/>
              <a:t>代码可重用性差从而不能对产品进行功能扩充</a:t>
            </a:r>
          </a:p>
          <a:p>
            <a:pPr eaLnBrk="1" hangingPunct="1"/>
            <a:r>
              <a:rPr lang="zh-CN" altLang="en-US" dirty="0"/>
              <a:t>开发过程中的人员流动经常发生</a:t>
            </a:r>
          </a:p>
          <a:p>
            <a:pPr eaLnBrk="1" hangingPunct="1"/>
            <a:r>
              <a:rPr lang="zh-CN" altLang="en-US" dirty="0"/>
              <a:t>软件开发人员之间缺乏必要的交流</a:t>
            </a:r>
          </a:p>
          <a:p>
            <a:pPr eaLnBrk="1" hangingPunct="1"/>
            <a:r>
              <a:rPr lang="zh-CN" altLang="en-US" dirty="0"/>
              <a:t>由于管理不善致使未经测试的软件加入到产品中</a:t>
            </a:r>
          </a:p>
          <a:p>
            <a:pPr eaLnBrk="1" hangingPunct="1"/>
            <a:r>
              <a:rPr lang="zh-CN" altLang="en-US" dirty="0"/>
              <a:t>用户与开发商没有有效的产品交接文档</a:t>
            </a:r>
          </a:p>
          <a:p>
            <a:pPr eaLnBrk="1" hangingPunct="1"/>
            <a:endParaRPr lang="en-US" altLang="zh-CN" dirty="0"/>
          </a:p>
        </p:txBody>
      </p:sp>
    </p:spTree>
    <p:extLst>
      <p:ext uri="{BB962C8B-B14F-4D97-AF65-F5344CB8AC3E}">
        <p14:creationId xmlns:p14="http://schemas.microsoft.com/office/powerpoint/2010/main" val="3232123582"/>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开发环境的复杂性</a:t>
            </a:r>
          </a:p>
        </p:txBody>
      </p:sp>
      <p:sp>
        <p:nvSpPr>
          <p:cNvPr id="4" name="Rectangle 3"/>
          <p:cNvSpPr>
            <a:spLocks noChangeArrowheads="1"/>
          </p:cNvSpPr>
          <p:nvPr/>
        </p:nvSpPr>
        <p:spPr bwMode="auto">
          <a:xfrm>
            <a:off x="6516216" y="2567137"/>
            <a:ext cx="1938031" cy="21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多操作系统</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多开发工具</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网络化</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团队方式</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异地开发</a:t>
            </a:r>
          </a:p>
        </p:txBody>
      </p:sp>
      <p:sp>
        <p:nvSpPr>
          <p:cNvPr id="5" name="Oval 4"/>
          <p:cNvSpPr>
            <a:spLocks noChangeArrowheads="1"/>
          </p:cNvSpPr>
          <p:nvPr/>
        </p:nvSpPr>
        <p:spPr bwMode="ltGray">
          <a:xfrm>
            <a:off x="638175" y="3164037"/>
            <a:ext cx="5613400" cy="2098675"/>
          </a:xfrm>
          <a:prstGeom prst="ellipse">
            <a:avLst/>
          </a:prstGeom>
          <a:gradFill rotWithShape="0">
            <a:gsLst>
              <a:gs pos="0">
                <a:srgbClr val="000000"/>
              </a:gs>
              <a:gs pos="50000">
                <a:srgbClr val="D60093"/>
              </a:gs>
              <a:gs pos="100000">
                <a:srgbClr val="000000"/>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Oval 5"/>
          <p:cNvSpPr>
            <a:spLocks noChangeArrowheads="1"/>
          </p:cNvSpPr>
          <p:nvPr/>
        </p:nvSpPr>
        <p:spPr bwMode="ltGray">
          <a:xfrm>
            <a:off x="627063" y="2735412"/>
            <a:ext cx="5613400" cy="2098675"/>
          </a:xfrm>
          <a:prstGeom prst="ellipse">
            <a:avLst/>
          </a:prstGeom>
          <a:solidFill>
            <a:srgbClr val="00004B"/>
          </a:soli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 name="Group 6"/>
          <p:cNvGrpSpPr>
            <a:grpSpLocks/>
          </p:cNvGrpSpPr>
          <p:nvPr/>
        </p:nvGrpSpPr>
        <p:grpSpPr bwMode="auto">
          <a:xfrm>
            <a:off x="609600" y="1844824"/>
            <a:ext cx="5641975" cy="3792538"/>
            <a:chOff x="384" y="2016"/>
            <a:chExt cx="3554" cy="1706"/>
          </a:xfrm>
        </p:grpSpPr>
        <p:sp>
          <p:nvSpPr>
            <p:cNvPr id="9" name="Oval 7"/>
            <p:cNvSpPr>
              <a:spLocks noChangeArrowheads="1"/>
            </p:cNvSpPr>
            <p:nvPr/>
          </p:nvSpPr>
          <p:spPr bwMode="ltGray">
            <a:xfrm>
              <a:off x="415" y="2477"/>
              <a:ext cx="3523" cy="1245"/>
            </a:xfrm>
            <a:prstGeom prst="ellipse">
              <a:avLst/>
            </a:prstGeom>
            <a:solidFill>
              <a:srgbClr val="00004B"/>
            </a:soli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 name="Group 8"/>
            <p:cNvGrpSpPr>
              <a:grpSpLocks/>
            </p:cNvGrpSpPr>
            <p:nvPr/>
          </p:nvGrpSpPr>
          <p:grpSpPr bwMode="auto">
            <a:xfrm>
              <a:off x="384" y="2213"/>
              <a:ext cx="3536" cy="1383"/>
              <a:chOff x="521" y="1358"/>
              <a:chExt cx="4817" cy="1794"/>
            </a:xfrm>
          </p:grpSpPr>
          <p:sp>
            <p:nvSpPr>
              <p:cNvPr id="16" name="Oval 9"/>
              <p:cNvSpPr>
                <a:spLocks noChangeArrowheads="1"/>
              </p:cNvSpPr>
              <p:nvPr/>
            </p:nvSpPr>
            <p:spPr bwMode="ltGray">
              <a:xfrm>
                <a:off x="521" y="1436"/>
                <a:ext cx="4817" cy="1716"/>
              </a:xfrm>
              <a:prstGeom prst="ellipse">
                <a:avLst/>
              </a:prstGeom>
              <a:gradFill rotWithShape="0">
                <a:gsLst>
                  <a:gs pos="0">
                    <a:srgbClr val="8E0047"/>
                  </a:gs>
                  <a:gs pos="50000">
                    <a:srgbClr val="CC0066"/>
                  </a:gs>
                  <a:gs pos="100000">
                    <a:srgbClr val="8E0047"/>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Oval 10"/>
              <p:cNvSpPr>
                <a:spLocks noChangeArrowheads="1"/>
              </p:cNvSpPr>
              <p:nvPr/>
            </p:nvSpPr>
            <p:spPr bwMode="ltGray">
              <a:xfrm>
                <a:off x="551" y="1358"/>
                <a:ext cx="4776" cy="1686"/>
              </a:xfrm>
              <a:prstGeom prst="ellipse">
                <a:avLst/>
              </a:prstGeom>
              <a:noFill/>
              <a:ln w="508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 name="Group 11"/>
            <p:cNvGrpSpPr>
              <a:grpSpLocks/>
            </p:cNvGrpSpPr>
            <p:nvPr/>
          </p:nvGrpSpPr>
          <p:grpSpPr bwMode="auto">
            <a:xfrm>
              <a:off x="384" y="2016"/>
              <a:ext cx="3547" cy="1404"/>
              <a:chOff x="544" y="1097"/>
              <a:chExt cx="4832" cy="1822"/>
            </a:xfrm>
          </p:grpSpPr>
          <p:grpSp>
            <p:nvGrpSpPr>
              <p:cNvPr id="12" name="Group 12"/>
              <p:cNvGrpSpPr>
                <a:grpSpLocks/>
              </p:cNvGrpSpPr>
              <p:nvPr/>
            </p:nvGrpSpPr>
            <p:grpSpPr bwMode="auto">
              <a:xfrm>
                <a:off x="544" y="1113"/>
                <a:ext cx="4832" cy="1806"/>
                <a:chOff x="544" y="1113"/>
                <a:chExt cx="4832" cy="1806"/>
              </a:xfrm>
            </p:grpSpPr>
            <p:sp>
              <p:nvSpPr>
                <p:cNvPr id="14" name="Oval 13"/>
                <p:cNvSpPr>
                  <a:spLocks noChangeArrowheads="1"/>
                </p:cNvSpPr>
                <p:nvPr/>
              </p:nvSpPr>
              <p:spPr bwMode="ltGray">
                <a:xfrm>
                  <a:off x="544" y="1203"/>
                  <a:ext cx="4817" cy="1716"/>
                </a:xfrm>
                <a:prstGeom prst="ellipse">
                  <a:avLst/>
                </a:prstGeom>
                <a:gradFill rotWithShape="0">
                  <a:gsLst>
                    <a:gs pos="0">
                      <a:srgbClr val="8E0000"/>
                    </a:gs>
                    <a:gs pos="50000">
                      <a:srgbClr val="CC0000"/>
                    </a:gs>
                    <a:gs pos="100000">
                      <a:srgbClr val="8E0000"/>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Oval 14"/>
                <p:cNvSpPr>
                  <a:spLocks noChangeArrowheads="1"/>
                </p:cNvSpPr>
                <p:nvPr/>
              </p:nvSpPr>
              <p:spPr bwMode="ltGray">
                <a:xfrm>
                  <a:off x="559" y="1113"/>
                  <a:ext cx="4817" cy="1716"/>
                </a:xfrm>
                <a:prstGeom prst="ellipse">
                  <a:avLst/>
                </a:prstGeom>
                <a:gradFill rotWithShape="0">
                  <a:gsLst>
                    <a:gs pos="0">
                      <a:schemeClr val="accent2"/>
                    </a:gs>
                    <a:gs pos="100000">
                      <a:schemeClr val="accent2">
                        <a:gamma/>
                        <a:shade val="69804"/>
                        <a:invGamma/>
                      </a:schemeClr>
                    </a:gs>
                  </a:gsLst>
                  <a:path path="shape">
                    <a:fillToRect l="50000" t="50000" r="50000" b="50000"/>
                  </a:path>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pic>
            <p:nvPicPr>
              <p:cNvPr id="13"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545" y="1097"/>
                <a:ext cx="4825" cy="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8" name="Rectangle 16"/>
          <p:cNvSpPr>
            <a:spLocks noChangeArrowheads="1"/>
          </p:cNvSpPr>
          <p:nvPr/>
        </p:nvSpPr>
        <p:spPr bwMode="auto">
          <a:xfrm rot="20520000">
            <a:off x="1463675" y="2017862"/>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Oracle</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19" name="Rectangle 17"/>
          <p:cNvSpPr>
            <a:spLocks noChangeArrowheads="1"/>
          </p:cNvSpPr>
          <p:nvPr/>
        </p:nvSpPr>
        <p:spPr bwMode="auto">
          <a:xfrm rot="540000">
            <a:off x="3870325" y="1979762"/>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Sybase</a:t>
            </a:r>
          </a:p>
        </p:txBody>
      </p:sp>
      <p:sp>
        <p:nvSpPr>
          <p:cNvPr id="20" name="Rectangle 18"/>
          <p:cNvSpPr>
            <a:spLocks noChangeArrowheads="1"/>
          </p:cNvSpPr>
          <p:nvPr/>
        </p:nvSpPr>
        <p:spPr bwMode="auto">
          <a:xfrm rot="20640000">
            <a:off x="2238375" y="3738712"/>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APPC</a:t>
            </a:r>
            <a:endParaRPr lang="en-US" altLang="zh-CN" sz="2800" b="1">
              <a:solidFill>
                <a:schemeClr val="hlink"/>
              </a:solidFill>
              <a:effectLst>
                <a:outerShdw blurRad="38100" dist="38100" dir="2700000" algn="tl">
                  <a:srgbClr val="C0C0C0"/>
                </a:outerShdw>
              </a:effectLst>
              <a:latin typeface="Book Antiqua" panose="02040602050305030304" pitchFamily="18" charset="0"/>
            </a:endParaRPr>
          </a:p>
        </p:txBody>
      </p:sp>
      <p:sp>
        <p:nvSpPr>
          <p:cNvPr id="21" name="Rectangle 19"/>
          <p:cNvSpPr>
            <a:spLocks noChangeArrowheads="1"/>
          </p:cNvSpPr>
          <p:nvPr/>
        </p:nvSpPr>
        <p:spPr bwMode="auto">
          <a:xfrm rot="21120000">
            <a:off x="3189288" y="4013349"/>
            <a:ext cx="85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a:solidFill>
                  <a:schemeClr val="hlink"/>
                </a:solidFill>
                <a:effectLst>
                  <a:outerShdw blurRad="38100" dist="38100" dir="2700000" algn="tl">
                    <a:srgbClr val="C0C0C0"/>
                  </a:outerShdw>
                </a:effectLst>
                <a:latin typeface="Book Antiqua" panose="02040602050305030304" pitchFamily="18" charset="0"/>
              </a:rPr>
              <a:t>MVS</a:t>
            </a:r>
            <a:endParaRPr lang="en-US" altLang="zh-CN" sz="4400">
              <a:solidFill>
                <a:srgbClr val="FFFF00"/>
              </a:solidFill>
              <a:effectLst>
                <a:outerShdw blurRad="38100" dist="38100" dir="2700000" algn="tl">
                  <a:srgbClr val="C0C0C0"/>
                </a:outerShdw>
              </a:effectLst>
              <a:latin typeface="Book Antiqua" panose="02040602050305030304" pitchFamily="18" charset="0"/>
            </a:endParaRPr>
          </a:p>
        </p:txBody>
      </p:sp>
      <p:sp>
        <p:nvSpPr>
          <p:cNvPr id="22" name="Rectangle 20"/>
          <p:cNvSpPr>
            <a:spLocks noChangeArrowheads="1"/>
          </p:cNvSpPr>
          <p:nvPr/>
        </p:nvSpPr>
        <p:spPr bwMode="auto">
          <a:xfrm rot="480000">
            <a:off x="2471738" y="2970362"/>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i="1">
                <a:effectLst>
                  <a:outerShdw blurRad="38100" dist="38100" dir="2700000" algn="tl">
                    <a:srgbClr val="C0C0C0"/>
                  </a:outerShdw>
                </a:effectLst>
                <a:latin typeface="Book Antiqua" panose="02040602050305030304" pitchFamily="18" charset="0"/>
              </a:rPr>
              <a:t>WINDOWS</a:t>
            </a:r>
          </a:p>
        </p:txBody>
      </p:sp>
      <p:sp>
        <p:nvSpPr>
          <p:cNvPr id="23" name="Rectangle 21"/>
          <p:cNvSpPr>
            <a:spLocks noChangeArrowheads="1"/>
          </p:cNvSpPr>
          <p:nvPr/>
        </p:nvSpPr>
        <p:spPr bwMode="auto">
          <a:xfrm rot="21000000">
            <a:off x="1633538" y="3260874"/>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SQL</a:t>
            </a:r>
            <a:endParaRPr lang="en-US" altLang="zh-CN" sz="4800" b="1">
              <a:solidFill>
                <a:srgbClr val="D2D200"/>
              </a:solidFill>
              <a:effectLst>
                <a:outerShdw blurRad="38100" dist="38100" dir="2700000" algn="tl">
                  <a:srgbClr val="C0C0C0"/>
                </a:outerShdw>
              </a:effectLst>
              <a:latin typeface="Book Antiqua" panose="02040602050305030304" pitchFamily="18" charset="0"/>
            </a:endParaRPr>
          </a:p>
        </p:txBody>
      </p:sp>
      <p:sp>
        <p:nvSpPr>
          <p:cNvPr id="24" name="Rectangle 22"/>
          <p:cNvSpPr>
            <a:spLocks noChangeArrowheads="1"/>
          </p:cNvSpPr>
          <p:nvPr/>
        </p:nvSpPr>
        <p:spPr bwMode="auto">
          <a:xfrm rot="21000000">
            <a:off x="5357813" y="3592662"/>
            <a:ext cx="86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OS</a:t>
            </a:r>
            <a:r>
              <a:rPr lang="en-US" altLang="zh-CN" sz="2400" b="1">
                <a:solidFill>
                  <a:srgbClr val="D2D200"/>
                </a:solidFill>
                <a:effectLst>
                  <a:outerShdw blurRad="38100" dist="38100" dir="2700000" algn="tl">
                    <a:srgbClr val="C0C0C0"/>
                  </a:outerShdw>
                </a:effectLst>
                <a:latin typeface="Book Antiqua" panose="02040602050305030304" pitchFamily="18" charset="0"/>
              </a:rPr>
              <a:t>/</a:t>
            </a:r>
            <a:r>
              <a:rPr lang="en-US" altLang="zh-CN" sz="2400" b="1">
                <a:effectLst>
                  <a:outerShdw blurRad="38100" dist="38100" dir="2700000" algn="tl">
                    <a:srgbClr val="C0C0C0"/>
                  </a:outerShdw>
                </a:effectLst>
                <a:latin typeface="Book Antiqua" panose="02040602050305030304" pitchFamily="18" charset="0"/>
              </a:rPr>
              <a:t>2</a:t>
            </a:r>
            <a:endParaRPr lang="en-US" altLang="zh-CN" sz="4000" b="1">
              <a:solidFill>
                <a:srgbClr val="D2D200"/>
              </a:solidFill>
              <a:effectLst>
                <a:outerShdw blurRad="38100" dist="38100" dir="2700000" algn="tl">
                  <a:srgbClr val="C0C0C0"/>
                </a:outerShdw>
              </a:effectLst>
              <a:latin typeface="Book Antiqua" panose="02040602050305030304" pitchFamily="18" charset="0"/>
            </a:endParaRPr>
          </a:p>
        </p:txBody>
      </p:sp>
      <p:sp>
        <p:nvSpPr>
          <p:cNvPr id="25" name="Rectangle 23"/>
          <p:cNvSpPr>
            <a:spLocks noChangeArrowheads="1"/>
          </p:cNvSpPr>
          <p:nvPr/>
        </p:nvSpPr>
        <p:spPr bwMode="auto">
          <a:xfrm rot="720000">
            <a:off x="928688" y="2738587"/>
            <a:ext cx="118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bg1"/>
                </a:solidFill>
                <a:effectLst>
                  <a:outerShdw blurRad="38100" dist="38100" dir="2700000" algn="tl">
                    <a:srgbClr val="C0C0C0"/>
                  </a:outerShdw>
                </a:effectLst>
                <a:latin typeface="Book Antiqua" panose="02040602050305030304" pitchFamily="18" charset="0"/>
              </a:rPr>
              <a:t>TCP/IP</a:t>
            </a:r>
            <a:endParaRPr lang="en-US" altLang="zh-CN" sz="4000" b="1">
              <a:solidFill>
                <a:srgbClr val="D2D200"/>
              </a:solidFill>
              <a:effectLst>
                <a:outerShdw blurRad="38100" dist="38100" dir="2700000" algn="tl">
                  <a:srgbClr val="C0C0C0"/>
                </a:outerShdw>
              </a:effectLst>
              <a:latin typeface="Book Antiqua" panose="02040602050305030304" pitchFamily="18" charset="0"/>
            </a:endParaRPr>
          </a:p>
        </p:txBody>
      </p:sp>
      <p:sp>
        <p:nvSpPr>
          <p:cNvPr id="26" name="Rectangle 24"/>
          <p:cNvSpPr>
            <a:spLocks noChangeArrowheads="1"/>
          </p:cNvSpPr>
          <p:nvPr/>
        </p:nvSpPr>
        <p:spPr bwMode="auto">
          <a:xfrm rot="21120000">
            <a:off x="4967288" y="2579837"/>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UNIX</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27" name="Rectangle 25"/>
          <p:cNvSpPr>
            <a:spLocks noChangeArrowheads="1"/>
          </p:cNvSpPr>
          <p:nvPr/>
        </p:nvSpPr>
        <p:spPr bwMode="auto">
          <a:xfrm rot="1620000">
            <a:off x="754063" y="3533924"/>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OO</a:t>
            </a:r>
            <a:endParaRPr lang="en-US" altLang="zh-CN" sz="4400" b="1">
              <a:solidFill>
                <a:schemeClr val="hlink"/>
              </a:solidFill>
              <a:effectLst>
                <a:outerShdw blurRad="38100" dist="38100" dir="2700000" algn="tl">
                  <a:srgbClr val="C0C0C0"/>
                </a:outerShdw>
              </a:effectLst>
              <a:latin typeface="Book Antiqua" panose="02040602050305030304" pitchFamily="18" charset="0"/>
            </a:endParaRPr>
          </a:p>
        </p:txBody>
      </p:sp>
      <p:sp>
        <p:nvSpPr>
          <p:cNvPr id="28" name="Rectangle 26"/>
          <p:cNvSpPr>
            <a:spLocks noChangeArrowheads="1"/>
          </p:cNvSpPr>
          <p:nvPr/>
        </p:nvSpPr>
        <p:spPr bwMode="auto">
          <a:xfrm rot="20580000">
            <a:off x="4529138" y="4008587"/>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PM</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29" name="Rectangle 27"/>
          <p:cNvSpPr>
            <a:spLocks noChangeArrowheads="1"/>
          </p:cNvSpPr>
          <p:nvPr/>
        </p:nvSpPr>
        <p:spPr bwMode="auto">
          <a:xfrm rot="21180000">
            <a:off x="2292350" y="2355999"/>
            <a:ext cx="795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DB2</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30" name="Rectangle 28"/>
          <p:cNvSpPr>
            <a:spLocks noChangeArrowheads="1"/>
          </p:cNvSpPr>
          <p:nvPr/>
        </p:nvSpPr>
        <p:spPr bwMode="auto">
          <a:xfrm rot="420000">
            <a:off x="3986213" y="378474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NT</a:t>
            </a:r>
            <a:endParaRPr lang="en-US" altLang="zh-CN" sz="3600" b="1">
              <a:effectLst>
                <a:outerShdw blurRad="38100" dist="38100" dir="2700000" algn="tl">
                  <a:srgbClr val="C0C0C0"/>
                </a:outerShdw>
              </a:effectLst>
              <a:latin typeface="Book Antiqua" panose="02040602050305030304" pitchFamily="18" charset="0"/>
            </a:endParaRPr>
          </a:p>
        </p:txBody>
      </p:sp>
      <p:sp>
        <p:nvSpPr>
          <p:cNvPr id="31" name="Rectangle 29"/>
          <p:cNvSpPr>
            <a:spLocks noChangeArrowheads="1"/>
          </p:cNvSpPr>
          <p:nvPr/>
        </p:nvSpPr>
        <p:spPr bwMode="auto">
          <a:xfrm rot="720000">
            <a:off x="3117850" y="2319487"/>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C++</a:t>
            </a:r>
            <a:endParaRPr lang="en-US" altLang="zh-CN" sz="4000" b="1">
              <a:solidFill>
                <a:schemeClr val="hlink"/>
              </a:solidFill>
              <a:effectLst>
                <a:outerShdw blurRad="38100" dist="38100" dir="2700000" algn="tl">
                  <a:srgbClr val="C0C0C0"/>
                </a:outerShdw>
              </a:effectLst>
              <a:latin typeface="Book Antiqua" panose="02040602050305030304" pitchFamily="18" charset="0"/>
            </a:endParaRPr>
          </a:p>
        </p:txBody>
      </p:sp>
      <p:sp>
        <p:nvSpPr>
          <p:cNvPr id="32" name="Rectangle 30"/>
          <p:cNvSpPr>
            <a:spLocks noChangeArrowheads="1"/>
          </p:cNvSpPr>
          <p:nvPr/>
        </p:nvSpPr>
        <p:spPr bwMode="auto">
          <a:xfrm rot="480000">
            <a:off x="1395413" y="4072087"/>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i="1">
                <a:solidFill>
                  <a:schemeClr val="bg1"/>
                </a:solidFill>
                <a:effectLst>
                  <a:outerShdw blurRad="38100" dist="38100" dir="2700000" algn="tl">
                    <a:srgbClr val="C0C0C0"/>
                  </a:outerShdw>
                </a:effectLst>
                <a:latin typeface="Book Antiqua" panose="02040602050305030304" pitchFamily="18" charset="0"/>
              </a:rPr>
              <a:t>INTERNET</a:t>
            </a:r>
            <a:endParaRPr lang="en-US" altLang="zh-CN" sz="2400" b="1" i="1">
              <a:solidFill>
                <a:srgbClr val="D2D200"/>
              </a:solidFill>
              <a:effectLst>
                <a:outerShdw blurRad="38100" dist="38100" dir="2700000" algn="tl">
                  <a:srgbClr val="C0C0C0"/>
                </a:outerShdw>
              </a:effectLst>
              <a:latin typeface="Book Antiqua" panose="02040602050305030304" pitchFamily="18" charset="0"/>
            </a:endParaRPr>
          </a:p>
        </p:txBody>
      </p:sp>
      <p:sp>
        <p:nvSpPr>
          <p:cNvPr id="33" name="Rectangle 31"/>
          <p:cNvSpPr>
            <a:spLocks noChangeArrowheads="1"/>
          </p:cNvSpPr>
          <p:nvPr/>
        </p:nvSpPr>
        <p:spPr bwMode="auto">
          <a:xfrm rot="20640000">
            <a:off x="3657600" y="3198962"/>
            <a:ext cx="230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bg1"/>
                </a:solidFill>
                <a:effectLst>
                  <a:outerShdw blurRad="38100" dist="38100" dir="2700000" algn="tl">
                    <a:srgbClr val="C0C0C0"/>
                  </a:outerShdw>
                </a:effectLst>
                <a:latin typeface="Book Antiqua" panose="02040602050305030304" pitchFamily="18" charset="0"/>
              </a:rPr>
              <a:t>INTRANET</a:t>
            </a:r>
          </a:p>
        </p:txBody>
      </p:sp>
    </p:spTree>
    <p:extLst>
      <p:ext uri="{BB962C8B-B14F-4D97-AF65-F5344CB8AC3E}">
        <p14:creationId xmlns:p14="http://schemas.microsoft.com/office/powerpoint/2010/main" val="3897472387"/>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缺乏管理所造成的问题</a:t>
            </a:r>
          </a:p>
        </p:txBody>
      </p:sp>
      <p:sp>
        <p:nvSpPr>
          <p:cNvPr id="4" name="Text Box 3"/>
          <p:cNvSpPr txBox="1">
            <a:spLocks noChangeArrowheads="1"/>
          </p:cNvSpPr>
          <p:nvPr/>
        </p:nvSpPr>
        <p:spPr bwMode="auto">
          <a:xfrm>
            <a:off x="1436167" y="2760577"/>
            <a:ext cx="396262" cy="82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Tx/>
              <a:buChar char="•"/>
            </a:pPr>
            <a:endParaRPr lang="zh-CN" altLang="zh-CN" sz="3600" b="1">
              <a:solidFill>
                <a:srgbClr val="FFFF00"/>
              </a:solidFill>
              <a:latin typeface="Bookman Old Style" panose="02050604050505020204" pitchFamily="18" charset="0"/>
              <a:ea typeface="楷体_GB2312" pitchFamily="49" charset="-122"/>
            </a:endParaRPr>
          </a:p>
        </p:txBody>
      </p:sp>
      <p:grpSp>
        <p:nvGrpSpPr>
          <p:cNvPr id="5" name="Group 4"/>
          <p:cNvGrpSpPr>
            <a:grpSpLocks/>
          </p:cNvGrpSpPr>
          <p:nvPr/>
        </p:nvGrpSpPr>
        <p:grpSpPr bwMode="auto">
          <a:xfrm>
            <a:off x="4407967" y="1268760"/>
            <a:ext cx="512762" cy="1697038"/>
            <a:chOff x="2726" y="1638"/>
            <a:chExt cx="285" cy="439"/>
          </a:xfrm>
        </p:grpSpPr>
        <p:grpSp>
          <p:nvGrpSpPr>
            <p:cNvPr id="6" name="Group 5"/>
            <p:cNvGrpSpPr>
              <a:grpSpLocks/>
            </p:cNvGrpSpPr>
            <p:nvPr/>
          </p:nvGrpSpPr>
          <p:grpSpPr bwMode="auto">
            <a:xfrm>
              <a:off x="2726" y="1804"/>
              <a:ext cx="279" cy="71"/>
              <a:chOff x="2726" y="1804"/>
              <a:chExt cx="279" cy="71"/>
            </a:xfrm>
          </p:grpSpPr>
          <p:sp>
            <p:nvSpPr>
              <p:cNvPr id="31" name="Freeform 6"/>
              <p:cNvSpPr>
                <a:spLocks/>
              </p:cNvSpPr>
              <p:nvPr/>
            </p:nvSpPr>
            <p:spPr bwMode="auto">
              <a:xfrm>
                <a:off x="2980" y="1804"/>
                <a:ext cx="25" cy="71"/>
              </a:xfrm>
              <a:custGeom>
                <a:avLst/>
                <a:gdLst>
                  <a:gd name="T0" fmla="*/ 1 w 49"/>
                  <a:gd name="T1" fmla="*/ 0 h 143"/>
                  <a:gd name="T2" fmla="*/ 1 w 49"/>
                  <a:gd name="T3" fmla="*/ 0 h 143"/>
                  <a:gd name="T4" fmla="*/ 1 w 49"/>
                  <a:gd name="T5" fmla="*/ 0 h 143"/>
                  <a:gd name="T6" fmla="*/ 1 w 49"/>
                  <a:gd name="T7" fmla="*/ 0 h 143"/>
                  <a:gd name="T8" fmla="*/ 1 w 49"/>
                  <a:gd name="T9" fmla="*/ 0 h 143"/>
                  <a:gd name="T10" fmla="*/ 1 w 49"/>
                  <a:gd name="T11" fmla="*/ 0 h 143"/>
                  <a:gd name="T12" fmla="*/ 1 w 49"/>
                  <a:gd name="T13" fmla="*/ 0 h 143"/>
                  <a:gd name="T14" fmla="*/ 1 w 49"/>
                  <a:gd name="T15" fmla="*/ 0 h 143"/>
                  <a:gd name="T16" fmla="*/ 1 w 49"/>
                  <a:gd name="T17" fmla="*/ 0 h 143"/>
                  <a:gd name="T18" fmla="*/ 1 w 49"/>
                  <a:gd name="T19" fmla="*/ 0 h 143"/>
                  <a:gd name="T20" fmla="*/ 1 w 49"/>
                  <a:gd name="T21" fmla="*/ 0 h 143"/>
                  <a:gd name="T22" fmla="*/ 1 w 49"/>
                  <a:gd name="T23" fmla="*/ 0 h 143"/>
                  <a:gd name="T24" fmla="*/ 1 w 49"/>
                  <a:gd name="T25" fmla="*/ 0 h 143"/>
                  <a:gd name="T26" fmla="*/ 1 w 49"/>
                  <a:gd name="T27" fmla="*/ 0 h 143"/>
                  <a:gd name="T28" fmla="*/ 1 w 49"/>
                  <a:gd name="T29" fmla="*/ 0 h 143"/>
                  <a:gd name="T30" fmla="*/ 1 w 49"/>
                  <a:gd name="T31" fmla="*/ 0 h 143"/>
                  <a:gd name="T32" fmla="*/ 1 w 49"/>
                  <a:gd name="T33" fmla="*/ 0 h 143"/>
                  <a:gd name="T34" fmla="*/ 1 w 49"/>
                  <a:gd name="T35" fmla="*/ 0 h 143"/>
                  <a:gd name="T36" fmla="*/ 1 w 49"/>
                  <a:gd name="T37" fmla="*/ 0 h 143"/>
                  <a:gd name="T38" fmla="*/ 1 w 49"/>
                  <a:gd name="T39" fmla="*/ 0 h 143"/>
                  <a:gd name="T40" fmla="*/ 1 w 49"/>
                  <a:gd name="T41" fmla="*/ 0 h 143"/>
                  <a:gd name="T42" fmla="*/ 1 w 49"/>
                  <a:gd name="T43" fmla="*/ 0 h 143"/>
                  <a:gd name="T44" fmla="*/ 0 w 49"/>
                  <a:gd name="T45" fmla="*/ 0 h 143"/>
                  <a:gd name="T46" fmla="*/ 1 w 49"/>
                  <a:gd name="T47" fmla="*/ 0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143">
                    <a:moveTo>
                      <a:pt x="1" y="9"/>
                    </a:moveTo>
                    <a:lnTo>
                      <a:pt x="20" y="1"/>
                    </a:lnTo>
                    <a:lnTo>
                      <a:pt x="29" y="0"/>
                    </a:lnTo>
                    <a:lnTo>
                      <a:pt x="36" y="0"/>
                    </a:lnTo>
                    <a:lnTo>
                      <a:pt x="40" y="1"/>
                    </a:lnTo>
                    <a:lnTo>
                      <a:pt x="44" y="4"/>
                    </a:lnTo>
                    <a:lnTo>
                      <a:pt x="48" y="12"/>
                    </a:lnTo>
                    <a:lnTo>
                      <a:pt x="49" y="20"/>
                    </a:lnTo>
                    <a:lnTo>
                      <a:pt x="48" y="31"/>
                    </a:lnTo>
                    <a:lnTo>
                      <a:pt x="46" y="39"/>
                    </a:lnTo>
                    <a:lnTo>
                      <a:pt x="41" y="48"/>
                    </a:lnTo>
                    <a:lnTo>
                      <a:pt x="37" y="55"/>
                    </a:lnTo>
                    <a:lnTo>
                      <a:pt x="32" y="61"/>
                    </a:lnTo>
                    <a:lnTo>
                      <a:pt x="29" y="71"/>
                    </a:lnTo>
                    <a:lnTo>
                      <a:pt x="29" y="77"/>
                    </a:lnTo>
                    <a:lnTo>
                      <a:pt x="29" y="91"/>
                    </a:lnTo>
                    <a:lnTo>
                      <a:pt x="29" y="101"/>
                    </a:lnTo>
                    <a:lnTo>
                      <a:pt x="30" y="111"/>
                    </a:lnTo>
                    <a:lnTo>
                      <a:pt x="29" y="119"/>
                    </a:lnTo>
                    <a:lnTo>
                      <a:pt x="25" y="128"/>
                    </a:lnTo>
                    <a:lnTo>
                      <a:pt x="20" y="133"/>
                    </a:lnTo>
                    <a:lnTo>
                      <a:pt x="12" y="139"/>
                    </a:lnTo>
                    <a:lnTo>
                      <a:pt x="0" y="143"/>
                    </a:lnTo>
                    <a:lnTo>
                      <a:pt x="1" y="9"/>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32" name="Freeform 7"/>
              <p:cNvSpPr>
                <a:spLocks/>
              </p:cNvSpPr>
              <p:nvPr/>
            </p:nvSpPr>
            <p:spPr bwMode="auto">
              <a:xfrm>
                <a:off x="2726" y="1804"/>
                <a:ext cx="24" cy="71"/>
              </a:xfrm>
              <a:custGeom>
                <a:avLst/>
                <a:gdLst>
                  <a:gd name="T0" fmla="*/ 1 w 48"/>
                  <a:gd name="T1" fmla="*/ 0 h 143"/>
                  <a:gd name="T2" fmla="*/ 1 w 48"/>
                  <a:gd name="T3" fmla="*/ 0 h 143"/>
                  <a:gd name="T4" fmla="*/ 1 w 48"/>
                  <a:gd name="T5" fmla="*/ 0 h 143"/>
                  <a:gd name="T6" fmla="*/ 1 w 48"/>
                  <a:gd name="T7" fmla="*/ 0 h 143"/>
                  <a:gd name="T8" fmla="*/ 1 w 48"/>
                  <a:gd name="T9" fmla="*/ 0 h 143"/>
                  <a:gd name="T10" fmla="*/ 1 w 48"/>
                  <a:gd name="T11" fmla="*/ 0 h 143"/>
                  <a:gd name="T12" fmla="*/ 1 w 48"/>
                  <a:gd name="T13" fmla="*/ 0 h 143"/>
                  <a:gd name="T14" fmla="*/ 0 w 48"/>
                  <a:gd name="T15" fmla="*/ 0 h 143"/>
                  <a:gd name="T16" fmla="*/ 0 w 48"/>
                  <a:gd name="T17" fmla="*/ 0 h 143"/>
                  <a:gd name="T18" fmla="*/ 1 w 48"/>
                  <a:gd name="T19" fmla="*/ 0 h 143"/>
                  <a:gd name="T20" fmla="*/ 1 w 48"/>
                  <a:gd name="T21" fmla="*/ 0 h 143"/>
                  <a:gd name="T22" fmla="*/ 1 w 48"/>
                  <a:gd name="T23" fmla="*/ 0 h 143"/>
                  <a:gd name="T24" fmla="*/ 1 w 48"/>
                  <a:gd name="T25" fmla="*/ 0 h 143"/>
                  <a:gd name="T26" fmla="*/ 1 w 48"/>
                  <a:gd name="T27" fmla="*/ 0 h 143"/>
                  <a:gd name="T28" fmla="*/ 1 w 48"/>
                  <a:gd name="T29" fmla="*/ 0 h 143"/>
                  <a:gd name="T30" fmla="*/ 1 w 48"/>
                  <a:gd name="T31" fmla="*/ 0 h 143"/>
                  <a:gd name="T32" fmla="*/ 1 w 48"/>
                  <a:gd name="T33" fmla="*/ 0 h 143"/>
                  <a:gd name="T34" fmla="*/ 1 w 48"/>
                  <a:gd name="T35" fmla="*/ 0 h 143"/>
                  <a:gd name="T36" fmla="*/ 1 w 48"/>
                  <a:gd name="T37" fmla="*/ 0 h 143"/>
                  <a:gd name="T38" fmla="*/ 1 w 48"/>
                  <a:gd name="T39" fmla="*/ 0 h 143"/>
                  <a:gd name="T40" fmla="*/ 1 w 48"/>
                  <a:gd name="T41" fmla="*/ 0 h 143"/>
                  <a:gd name="T42" fmla="*/ 1 w 48"/>
                  <a:gd name="T43" fmla="*/ 0 h 143"/>
                  <a:gd name="T44" fmla="*/ 1 w 48"/>
                  <a:gd name="T45" fmla="*/ 0 h 143"/>
                  <a:gd name="T46" fmla="*/ 1 w 48"/>
                  <a:gd name="T47" fmla="*/ 0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8" h="143">
                    <a:moveTo>
                      <a:pt x="48" y="9"/>
                    </a:moveTo>
                    <a:lnTo>
                      <a:pt x="28" y="1"/>
                    </a:lnTo>
                    <a:lnTo>
                      <a:pt x="20" y="0"/>
                    </a:lnTo>
                    <a:lnTo>
                      <a:pt x="12" y="0"/>
                    </a:lnTo>
                    <a:lnTo>
                      <a:pt x="8" y="1"/>
                    </a:lnTo>
                    <a:lnTo>
                      <a:pt x="4" y="4"/>
                    </a:lnTo>
                    <a:lnTo>
                      <a:pt x="1" y="12"/>
                    </a:lnTo>
                    <a:lnTo>
                      <a:pt x="0" y="20"/>
                    </a:lnTo>
                    <a:lnTo>
                      <a:pt x="0" y="31"/>
                    </a:lnTo>
                    <a:lnTo>
                      <a:pt x="1" y="39"/>
                    </a:lnTo>
                    <a:lnTo>
                      <a:pt x="6" y="48"/>
                    </a:lnTo>
                    <a:lnTo>
                      <a:pt x="12" y="55"/>
                    </a:lnTo>
                    <a:lnTo>
                      <a:pt x="16" y="61"/>
                    </a:lnTo>
                    <a:lnTo>
                      <a:pt x="18" y="71"/>
                    </a:lnTo>
                    <a:lnTo>
                      <a:pt x="20" y="77"/>
                    </a:lnTo>
                    <a:lnTo>
                      <a:pt x="18" y="91"/>
                    </a:lnTo>
                    <a:lnTo>
                      <a:pt x="18" y="101"/>
                    </a:lnTo>
                    <a:lnTo>
                      <a:pt x="17" y="111"/>
                    </a:lnTo>
                    <a:lnTo>
                      <a:pt x="18" y="119"/>
                    </a:lnTo>
                    <a:lnTo>
                      <a:pt x="23" y="128"/>
                    </a:lnTo>
                    <a:lnTo>
                      <a:pt x="28" y="133"/>
                    </a:lnTo>
                    <a:lnTo>
                      <a:pt x="36" y="139"/>
                    </a:lnTo>
                    <a:lnTo>
                      <a:pt x="48" y="143"/>
                    </a:lnTo>
                    <a:lnTo>
                      <a:pt x="48" y="9"/>
                    </a:lnTo>
                    <a:close/>
                  </a:path>
                </a:pathLst>
              </a:custGeom>
              <a:solidFill>
                <a:srgbClr val="FFC080"/>
              </a:solidFill>
              <a:ln w="7938">
                <a:solidFill>
                  <a:srgbClr val="000000"/>
                </a:solidFill>
                <a:prstDash val="solid"/>
                <a:round/>
                <a:headEnd/>
                <a:tailEnd/>
              </a:ln>
            </p:spPr>
            <p:txBody>
              <a:bodyPr/>
              <a:lstStyle/>
              <a:p>
                <a:endParaRPr lang="zh-CN" altLang="en-US" b="1"/>
              </a:p>
            </p:txBody>
          </p:sp>
        </p:grpSp>
        <p:sp>
          <p:nvSpPr>
            <p:cNvPr id="7" name="Rectangle 8"/>
            <p:cNvSpPr>
              <a:spLocks noChangeArrowheads="1"/>
            </p:cNvSpPr>
            <p:nvPr/>
          </p:nvSpPr>
          <p:spPr bwMode="auto">
            <a:xfrm>
              <a:off x="2801" y="1998"/>
              <a:ext cx="134" cy="79"/>
            </a:xfrm>
            <a:prstGeom prst="rect">
              <a:avLst/>
            </a:prstGeom>
            <a:solidFill>
              <a:srgbClr val="FFC080"/>
            </a:solidFill>
            <a:ln w="7938">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9" name="Freeform 9"/>
            <p:cNvSpPr>
              <a:spLocks/>
            </p:cNvSpPr>
            <p:nvPr/>
          </p:nvSpPr>
          <p:spPr bwMode="auto">
            <a:xfrm>
              <a:off x="2746" y="1671"/>
              <a:ext cx="243" cy="357"/>
            </a:xfrm>
            <a:custGeom>
              <a:avLst/>
              <a:gdLst>
                <a:gd name="T0" fmla="*/ 1 w 485"/>
                <a:gd name="T1" fmla="*/ 1 h 714"/>
                <a:gd name="T2" fmla="*/ 1 w 485"/>
                <a:gd name="T3" fmla="*/ 1 h 714"/>
                <a:gd name="T4" fmla="*/ 1 w 485"/>
                <a:gd name="T5" fmla="*/ 2 h 714"/>
                <a:gd name="T6" fmla="*/ 0 w 485"/>
                <a:gd name="T7" fmla="*/ 2 h 714"/>
                <a:gd name="T8" fmla="*/ 1 w 485"/>
                <a:gd name="T9" fmla="*/ 2 h 714"/>
                <a:gd name="T10" fmla="*/ 1 w 485"/>
                <a:gd name="T11" fmla="*/ 3 h 714"/>
                <a:gd name="T12" fmla="*/ 1 w 485"/>
                <a:gd name="T13" fmla="*/ 3 h 714"/>
                <a:gd name="T14" fmla="*/ 1 w 485"/>
                <a:gd name="T15" fmla="*/ 3 h 714"/>
                <a:gd name="T16" fmla="*/ 1 w 485"/>
                <a:gd name="T17" fmla="*/ 3 h 714"/>
                <a:gd name="T18" fmla="*/ 1 w 485"/>
                <a:gd name="T19" fmla="*/ 3 h 714"/>
                <a:gd name="T20" fmla="*/ 1 w 485"/>
                <a:gd name="T21" fmla="*/ 3 h 714"/>
                <a:gd name="T22" fmla="*/ 1 w 485"/>
                <a:gd name="T23" fmla="*/ 3 h 714"/>
                <a:gd name="T24" fmla="*/ 2 w 485"/>
                <a:gd name="T25" fmla="*/ 3 h 714"/>
                <a:gd name="T26" fmla="*/ 2 w 485"/>
                <a:gd name="T27" fmla="*/ 3 h 714"/>
                <a:gd name="T28" fmla="*/ 2 w 485"/>
                <a:gd name="T29" fmla="*/ 3 h 714"/>
                <a:gd name="T30" fmla="*/ 2 w 485"/>
                <a:gd name="T31" fmla="*/ 3 h 714"/>
                <a:gd name="T32" fmla="*/ 2 w 485"/>
                <a:gd name="T33" fmla="*/ 3 h 714"/>
                <a:gd name="T34" fmla="*/ 2 w 485"/>
                <a:gd name="T35" fmla="*/ 3 h 714"/>
                <a:gd name="T36" fmla="*/ 2 w 485"/>
                <a:gd name="T37" fmla="*/ 3 h 714"/>
                <a:gd name="T38" fmla="*/ 2 w 485"/>
                <a:gd name="T39" fmla="*/ 2 h 714"/>
                <a:gd name="T40" fmla="*/ 2 w 485"/>
                <a:gd name="T41" fmla="*/ 2 h 714"/>
                <a:gd name="T42" fmla="*/ 2 w 485"/>
                <a:gd name="T43" fmla="*/ 2 h 714"/>
                <a:gd name="T44" fmla="*/ 2 w 485"/>
                <a:gd name="T45" fmla="*/ 2 h 714"/>
                <a:gd name="T46" fmla="*/ 2 w 485"/>
                <a:gd name="T47" fmla="*/ 2 h 714"/>
                <a:gd name="T48" fmla="*/ 2 w 485"/>
                <a:gd name="T49" fmla="*/ 1 h 714"/>
                <a:gd name="T50" fmla="*/ 2 w 485"/>
                <a:gd name="T51" fmla="*/ 1 h 714"/>
                <a:gd name="T52" fmla="*/ 2 w 485"/>
                <a:gd name="T53" fmla="*/ 1 h 714"/>
                <a:gd name="T54" fmla="*/ 2 w 485"/>
                <a:gd name="T55" fmla="*/ 1 h 714"/>
                <a:gd name="T56" fmla="*/ 2 w 485"/>
                <a:gd name="T57" fmla="*/ 1 h 714"/>
                <a:gd name="T58" fmla="*/ 2 w 485"/>
                <a:gd name="T59" fmla="*/ 1 h 714"/>
                <a:gd name="T60" fmla="*/ 2 w 485"/>
                <a:gd name="T61" fmla="*/ 1 h 714"/>
                <a:gd name="T62" fmla="*/ 2 w 485"/>
                <a:gd name="T63" fmla="*/ 1 h 714"/>
                <a:gd name="T64" fmla="*/ 2 w 485"/>
                <a:gd name="T65" fmla="*/ 1 h 714"/>
                <a:gd name="T66" fmla="*/ 1 w 485"/>
                <a:gd name="T67" fmla="*/ 1 h 714"/>
                <a:gd name="T68" fmla="*/ 1 w 485"/>
                <a:gd name="T69" fmla="*/ 1 h 714"/>
                <a:gd name="T70" fmla="*/ 1 w 485"/>
                <a:gd name="T71" fmla="*/ 1 h 714"/>
                <a:gd name="T72" fmla="*/ 1 w 485"/>
                <a:gd name="T73" fmla="*/ 1 h 7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85" h="714">
                  <a:moveTo>
                    <a:pt x="48" y="115"/>
                  </a:moveTo>
                  <a:lnTo>
                    <a:pt x="32" y="145"/>
                  </a:lnTo>
                  <a:lnTo>
                    <a:pt x="20" y="177"/>
                  </a:lnTo>
                  <a:lnTo>
                    <a:pt x="12" y="208"/>
                  </a:lnTo>
                  <a:lnTo>
                    <a:pt x="6" y="247"/>
                  </a:lnTo>
                  <a:lnTo>
                    <a:pt x="2" y="289"/>
                  </a:lnTo>
                  <a:lnTo>
                    <a:pt x="1" y="328"/>
                  </a:lnTo>
                  <a:lnTo>
                    <a:pt x="0" y="367"/>
                  </a:lnTo>
                  <a:lnTo>
                    <a:pt x="0" y="415"/>
                  </a:lnTo>
                  <a:lnTo>
                    <a:pt x="2" y="454"/>
                  </a:lnTo>
                  <a:lnTo>
                    <a:pt x="8" y="492"/>
                  </a:lnTo>
                  <a:lnTo>
                    <a:pt x="14" y="520"/>
                  </a:lnTo>
                  <a:lnTo>
                    <a:pt x="26" y="554"/>
                  </a:lnTo>
                  <a:lnTo>
                    <a:pt x="42" y="580"/>
                  </a:lnTo>
                  <a:lnTo>
                    <a:pt x="57" y="603"/>
                  </a:lnTo>
                  <a:lnTo>
                    <a:pt x="80" y="630"/>
                  </a:lnTo>
                  <a:lnTo>
                    <a:pt x="104" y="652"/>
                  </a:lnTo>
                  <a:lnTo>
                    <a:pt x="132" y="675"/>
                  </a:lnTo>
                  <a:lnTo>
                    <a:pt x="160" y="690"/>
                  </a:lnTo>
                  <a:lnTo>
                    <a:pt x="188" y="702"/>
                  </a:lnTo>
                  <a:lnTo>
                    <a:pt x="201" y="707"/>
                  </a:lnTo>
                  <a:lnTo>
                    <a:pt x="218" y="712"/>
                  </a:lnTo>
                  <a:lnTo>
                    <a:pt x="241" y="714"/>
                  </a:lnTo>
                  <a:lnTo>
                    <a:pt x="254" y="712"/>
                  </a:lnTo>
                  <a:lnTo>
                    <a:pt x="274" y="710"/>
                  </a:lnTo>
                  <a:lnTo>
                    <a:pt x="297" y="703"/>
                  </a:lnTo>
                  <a:lnTo>
                    <a:pt x="316" y="696"/>
                  </a:lnTo>
                  <a:lnTo>
                    <a:pt x="336" y="686"/>
                  </a:lnTo>
                  <a:lnTo>
                    <a:pt x="356" y="672"/>
                  </a:lnTo>
                  <a:lnTo>
                    <a:pt x="373" y="659"/>
                  </a:lnTo>
                  <a:lnTo>
                    <a:pt x="390" y="643"/>
                  </a:lnTo>
                  <a:lnTo>
                    <a:pt x="405" y="627"/>
                  </a:lnTo>
                  <a:lnTo>
                    <a:pt x="417" y="611"/>
                  </a:lnTo>
                  <a:lnTo>
                    <a:pt x="434" y="591"/>
                  </a:lnTo>
                  <a:lnTo>
                    <a:pt x="445" y="575"/>
                  </a:lnTo>
                  <a:lnTo>
                    <a:pt x="456" y="558"/>
                  </a:lnTo>
                  <a:lnTo>
                    <a:pt x="461" y="544"/>
                  </a:lnTo>
                  <a:lnTo>
                    <a:pt x="466" y="531"/>
                  </a:lnTo>
                  <a:lnTo>
                    <a:pt x="472" y="512"/>
                  </a:lnTo>
                  <a:lnTo>
                    <a:pt x="477" y="490"/>
                  </a:lnTo>
                  <a:lnTo>
                    <a:pt x="481" y="460"/>
                  </a:lnTo>
                  <a:lnTo>
                    <a:pt x="484" y="436"/>
                  </a:lnTo>
                  <a:lnTo>
                    <a:pt x="485" y="410"/>
                  </a:lnTo>
                  <a:lnTo>
                    <a:pt x="485" y="383"/>
                  </a:lnTo>
                  <a:lnTo>
                    <a:pt x="484" y="345"/>
                  </a:lnTo>
                  <a:lnTo>
                    <a:pt x="482" y="317"/>
                  </a:lnTo>
                  <a:lnTo>
                    <a:pt x="480" y="291"/>
                  </a:lnTo>
                  <a:lnTo>
                    <a:pt x="478" y="260"/>
                  </a:lnTo>
                  <a:lnTo>
                    <a:pt x="477" y="237"/>
                  </a:lnTo>
                  <a:lnTo>
                    <a:pt x="473" y="212"/>
                  </a:lnTo>
                  <a:lnTo>
                    <a:pt x="469" y="192"/>
                  </a:lnTo>
                  <a:lnTo>
                    <a:pt x="462" y="171"/>
                  </a:lnTo>
                  <a:lnTo>
                    <a:pt x="456" y="153"/>
                  </a:lnTo>
                  <a:lnTo>
                    <a:pt x="449" y="140"/>
                  </a:lnTo>
                  <a:lnTo>
                    <a:pt x="442" y="128"/>
                  </a:lnTo>
                  <a:lnTo>
                    <a:pt x="430" y="107"/>
                  </a:lnTo>
                  <a:lnTo>
                    <a:pt x="421" y="93"/>
                  </a:lnTo>
                  <a:lnTo>
                    <a:pt x="410" y="81"/>
                  </a:lnTo>
                  <a:lnTo>
                    <a:pt x="397" y="68"/>
                  </a:lnTo>
                  <a:lnTo>
                    <a:pt x="385" y="57"/>
                  </a:lnTo>
                  <a:lnTo>
                    <a:pt x="372" y="47"/>
                  </a:lnTo>
                  <a:lnTo>
                    <a:pt x="354" y="36"/>
                  </a:lnTo>
                  <a:lnTo>
                    <a:pt x="337" y="25"/>
                  </a:lnTo>
                  <a:lnTo>
                    <a:pt x="316" y="16"/>
                  </a:lnTo>
                  <a:lnTo>
                    <a:pt x="293" y="9"/>
                  </a:lnTo>
                  <a:lnTo>
                    <a:pt x="268" y="4"/>
                  </a:lnTo>
                  <a:lnTo>
                    <a:pt x="242" y="0"/>
                  </a:lnTo>
                  <a:lnTo>
                    <a:pt x="206" y="4"/>
                  </a:lnTo>
                  <a:lnTo>
                    <a:pt x="176" y="13"/>
                  </a:lnTo>
                  <a:lnTo>
                    <a:pt x="144" y="27"/>
                  </a:lnTo>
                  <a:lnTo>
                    <a:pt x="117" y="43"/>
                  </a:lnTo>
                  <a:lnTo>
                    <a:pt x="92" y="61"/>
                  </a:lnTo>
                  <a:lnTo>
                    <a:pt x="68" y="87"/>
                  </a:lnTo>
                  <a:lnTo>
                    <a:pt x="48" y="115"/>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10" name="Freeform 10"/>
            <p:cNvSpPr>
              <a:spLocks/>
            </p:cNvSpPr>
            <p:nvPr/>
          </p:nvSpPr>
          <p:spPr bwMode="auto">
            <a:xfrm>
              <a:off x="2818" y="1941"/>
              <a:ext cx="99" cy="21"/>
            </a:xfrm>
            <a:custGeom>
              <a:avLst/>
              <a:gdLst>
                <a:gd name="T0" fmla="*/ 0 w 197"/>
                <a:gd name="T1" fmla="*/ 0 h 43"/>
                <a:gd name="T2" fmla="*/ 1 w 197"/>
                <a:gd name="T3" fmla="*/ 0 h 43"/>
                <a:gd name="T4" fmla="*/ 1 w 197"/>
                <a:gd name="T5" fmla="*/ 0 h 43"/>
                <a:gd name="T6" fmla="*/ 1 w 197"/>
                <a:gd name="T7" fmla="*/ 0 h 43"/>
                <a:gd name="T8" fmla="*/ 1 w 197"/>
                <a:gd name="T9" fmla="*/ 0 h 43"/>
                <a:gd name="T10" fmla="*/ 1 w 197"/>
                <a:gd name="T11" fmla="*/ 0 h 43"/>
                <a:gd name="T12" fmla="*/ 1 w 197"/>
                <a:gd name="T13" fmla="*/ 0 h 43"/>
                <a:gd name="T14" fmla="*/ 1 w 197"/>
                <a:gd name="T15" fmla="*/ 0 h 43"/>
                <a:gd name="T16" fmla="*/ 1 w 197"/>
                <a:gd name="T17" fmla="*/ 0 h 43"/>
                <a:gd name="T18" fmla="*/ 1 w 197"/>
                <a:gd name="T19" fmla="*/ 0 h 43"/>
                <a:gd name="T20" fmla="*/ 1 w 197"/>
                <a:gd name="T21" fmla="*/ 0 h 43"/>
                <a:gd name="T22" fmla="*/ 1 w 197"/>
                <a:gd name="T23" fmla="*/ 0 h 43"/>
                <a:gd name="T24" fmla="*/ 1 w 197"/>
                <a:gd name="T25" fmla="*/ 0 h 43"/>
                <a:gd name="T26" fmla="*/ 1 w 197"/>
                <a:gd name="T27" fmla="*/ 0 h 43"/>
                <a:gd name="T28" fmla="*/ 1 w 197"/>
                <a:gd name="T29" fmla="*/ 0 h 43"/>
                <a:gd name="T30" fmla="*/ 1 w 197"/>
                <a:gd name="T31" fmla="*/ 0 h 43"/>
                <a:gd name="T32" fmla="*/ 1 w 197"/>
                <a:gd name="T33" fmla="*/ 0 h 43"/>
                <a:gd name="T34" fmla="*/ 1 w 197"/>
                <a:gd name="T35" fmla="*/ 0 h 43"/>
                <a:gd name="T36" fmla="*/ 1 w 197"/>
                <a:gd name="T37" fmla="*/ 0 h 43"/>
                <a:gd name="T38" fmla="*/ 1 w 197"/>
                <a:gd name="T39" fmla="*/ 0 h 43"/>
                <a:gd name="T40" fmla="*/ 1 w 197"/>
                <a:gd name="T41" fmla="*/ 0 h 43"/>
                <a:gd name="T42" fmla="*/ 1 w 197"/>
                <a:gd name="T43" fmla="*/ 0 h 43"/>
                <a:gd name="T44" fmla="*/ 1 w 197"/>
                <a:gd name="T45" fmla="*/ 0 h 43"/>
                <a:gd name="T46" fmla="*/ 1 w 197"/>
                <a:gd name="T47" fmla="*/ 0 h 43"/>
                <a:gd name="T48" fmla="*/ 1 w 197"/>
                <a:gd name="T49" fmla="*/ 0 h 43"/>
                <a:gd name="T50" fmla="*/ 0 w 197"/>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97" h="43">
                  <a:moveTo>
                    <a:pt x="0" y="29"/>
                  </a:moveTo>
                  <a:lnTo>
                    <a:pt x="6" y="24"/>
                  </a:lnTo>
                  <a:lnTo>
                    <a:pt x="16" y="16"/>
                  </a:lnTo>
                  <a:lnTo>
                    <a:pt x="33" y="8"/>
                  </a:lnTo>
                  <a:lnTo>
                    <a:pt x="53" y="3"/>
                  </a:lnTo>
                  <a:lnTo>
                    <a:pt x="73" y="0"/>
                  </a:lnTo>
                  <a:lnTo>
                    <a:pt x="90" y="0"/>
                  </a:lnTo>
                  <a:lnTo>
                    <a:pt x="102" y="1"/>
                  </a:lnTo>
                  <a:lnTo>
                    <a:pt x="112" y="0"/>
                  </a:lnTo>
                  <a:lnTo>
                    <a:pt x="121" y="0"/>
                  </a:lnTo>
                  <a:lnTo>
                    <a:pt x="133" y="1"/>
                  </a:lnTo>
                  <a:lnTo>
                    <a:pt x="148" y="4"/>
                  </a:lnTo>
                  <a:lnTo>
                    <a:pt x="161" y="8"/>
                  </a:lnTo>
                  <a:lnTo>
                    <a:pt x="177" y="13"/>
                  </a:lnTo>
                  <a:lnTo>
                    <a:pt x="185" y="19"/>
                  </a:lnTo>
                  <a:lnTo>
                    <a:pt x="192" y="24"/>
                  </a:lnTo>
                  <a:lnTo>
                    <a:pt x="197" y="32"/>
                  </a:lnTo>
                  <a:lnTo>
                    <a:pt x="196" y="35"/>
                  </a:lnTo>
                  <a:lnTo>
                    <a:pt x="177" y="40"/>
                  </a:lnTo>
                  <a:lnTo>
                    <a:pt x="145" y="43"/>
                  </a:lnTo>
                  <a:lnTo>
                    <a:pt x="114" y="43"/>
                  </a:lnTo>
                  <a:lnTo>
                    <a:pt x="82" y="43"/>
                  </a:lnTo>
                  <a:lnTo>
                    <a:pt x="40" y="40"/>
                  </a:lnTo>
                  <a:lnTo>
                    <a:pt x="12" y="37"/>
                  </a:lnTo>
                  <a:lnTo>
                    <a:pt x="4" y="35"/>
                  </a:lnTo>
                  <a:lnTo>
                    <a:pt x="0" y="29"/>
                  </a:lnTo>
                  <a:close/>
                </a:path>
              </a:pathLst>
            </a:custGeom>
            <a:solidFill>
              <a:srgbClr val="FFE0C0"/>
            </a:solidFill>
            <a:ln w="7938">
              <a:solidFill>
                <a:srgbClr val="000000"/>
              </a:solidFill>
              <a:prstDash val="solid"/>
              <a:round/>
              <a:headEnd/>
              <a:tailEnd/>
            </a:ln>
          </p:spPr>
          <p:txBody>
            <a:bodyPr/>
            <a:lstStyle/>
            <a:p>
              <a:endParaRPr lang="zh-CN" altLang="en-US" b="1"/>
            </a:p>
          </p:txBody>
        </p:sp>
        <p:sp>
          <p:nvSpPr>
            <p:cNvPr id="11" name="Freeform 11"/>
            <p:cNvSpPr>
              <a:spLocks/>
            </p:cNvSpPr>
            <p:nvPr/>
          </p:nvSpPr>
          <p:spPr bwMode="auto">
            <a:xfrm>
              <a:off x="2730" y="1638"/>
              <a:ext cx="281" cy="192"/>
            </a:xfrm>
            <a:custGeom>
              <a:avLst/>
              <a:gdLst>
                <a:gd name="T0" fmla="*/ 1 w 562"/>
                <a:gd name="T1" fmla="*/ 2 h 384"/>
                <a:gd name="T2" fmla="*/ 1 w 562"/>
                <a:gd name="T3" fmla="*/ 2 h 384"/>
                <a:gd name="T4" fmla="*/ 1 w 562"/>
                <a:gd name="T5" fmla="*/ 2 h 384"/>
                <a:gd name="T6" fmla="*/ 1 w 562"/>
                <a:gd name="T7" fmla="*/ 2 h 384"/>
                <a:gd name="T8" fmla="*/ 1 w 562"/>
                <a:gd name="T9" fmla="*/ 2 h 384"/>
                <a:gd name="T10" fmla="*/ 1 w 562"/>
                <a:gd name="T11" fmla="*/ 1 h 384"/>
                <a:gd name="T12" fmla="*/ 1 w 562"/>
                <a:gd name="T13" fmla="*/ 1 h 384"/>
                <a:gd name="T14" fmla="*/ 1 w 562"/>
                <a:gd name="T15" fmla="*/ 1 h 384"/>
                <a:gd name="T16" fmla="*/ 1 w 562"/>
                <a:gd name="T17" fmla="*/ 1 h 384"/>
                <a:gd name="T18" fmla="*/ 1 w 562"/>
                <a:gd name="T19" fmla="*/ 1 h 384"/>
                <a:gd name="T20" fmla="*/ 1 w 562"/>
                <a:gd name="T21" fmla="*/ 1 h 384"/>
                <a:gd name="T22" fmla="*/ 1 w 562"/>
                <a:gd name="T23" fmla="*/ 1 h 384"/>
                <a:gd name="T24" fmla="*/ 1 w 562"/>
                <a:gd name="T25" fmla="*/ 1 h 384"/>
                <a:gd name="T26" fmla="*/ 1 w 562"/>
                <a:gd name="T27" fmla="*/ 1 h 384"/>
                <a:gd name="T28" fmla="*/ 1 w 562"/>
                <a:gd name="T29" fmla="*/ 1 h 384"/>
                <a:gd name="T30" fmla="*/ 1 w 562"/>
                <a:gd name="T31" fmla="*/ 1 h 384"/>
                <a:gd name="T32" fmla="*/ 1 w 562"/>
                <a:gd name="T33" fmla="*/ 1 h 384"/>
                <a:gd name="T34" fmla="*/ 1 w 562"/>
                <a:gd name="T35" fmla="*/ 1 h 384"/>
                <a:gd name="T36" fmla="*/ 1 w 562"/>
                <a:gd name="T37" fmla="*/ 1 h 384"/>
                <a:gd name="T38" fmla="*/ 1 w 562"/>
                <a:gd name="T39" fmla="*/ 1 h 384"/>
                <a:gd name="T40" fmla="*/ 1 w 562"/>
                <a:gd name="T41" fmla="*/ 1 h 384"/>
                <a:gd name="T42" fmla="*/ 2 w 562"/>
                <a:gd name="T43" fmla="*/ 1 h 384"/>
                <a:gd name="T44" fmla="*/ 2 w 562"/>
                <a:gd name="T45" fmla="*/ 0 h 384"/>
                <a:gd name="T46" fmla="*/ 2 w 562"/>
                <a:gd name="T47" fmla="*/ 1 h 384"/>
                <a:gd name="T48" fmla="*/ 2 w 562"/>
                <a:gd name="T49" fmla="*/ 1 h 384"/>
                <a:gd name="T50" fmla="*/ 2 w 562"/>
                <a:gd name="T51" fmla="*/ 1 h 384"/>
                <a:gd name="T52" fmla="*/ 2 w 562"/>
                <a:gd name="T53" fmla="*/ 1 h 384"/>
                <a:gd name="T54" fmla="*/ 2 w 562"/>
                <a:gd name="T55" fmla="*/ 1 h 384"/>
                <a:gd name="T56" fmla="*/ 2 w 562"/>
                <a:gd name="T57" fmla="*/ 1 h 384"/>
                <a:gd name="T58" fmla="*/ 2 w 562"/>
                <a:gd name="T59" fmla="*/ 1 h 384"/>
                <a:gd name="T60" fmla="*/ 2 w 562"/>
                <a:gd name="T61" fmla="*/ 1 h 384"/>
                <a:gd name="T62" fmla="*/ 2 w 562"/>
                <a:gd name="T63" fmla="*/ 1 h 384"/>
                <a:gd name="T64" fmla="*/ 2 w 562"/>
                <a:gd name="T65" fmla="*/ 1 h 384"/>
                <a:gd name="T66" fmla="*/ 3 w 562"/>
                <a:gd name="T67" fmla="*/ 1 h 384"/>
                <a:gd name="T68" fmla="*/ 3 w 562"/>
                <a:gd name="T69" fmla="*/ 1 h 384"/>
                <a:gd name="T70" fmla="*/ 3 w 562"/>
                <a:gd name="T71" fmla="*/ 1 h 384"/>
                <a:gd name="T72" fmla="*/ 3 w 562"/>
                <a:gd name="T73" fmla="*/ 1 h 384"/>
                <a:gd name="T74" fmla="*/ 3 w 562"/>
                <a:gd name="T75" fmla="*/ 2 h 384"/>
                <a:gd name="T76" fmla="*/ 3 w 562"/>
                <a:gd name="T77" fmla="*/ 2 h 384"/>
                <a:gd name="T78" fmla="*/ 2 w 562"/>
                <a:gd name="T79" fmla="*/ 2 h 384"/>
                <a:gd name="T80" fmla="*/ 2 w 562"/>
                <a:gd name="T81" fmla="*/ 1 h 384"/>
                <a:gd name="T82" fmla="*/ 2 w 562"/>
                <a:gd name="T83" fmla="*/ 1 h 384"/>
                <a:gd name="T84" fmla="*/ 2 w 562"/>
                <a:gd name="T85" fmla="*/ 1 h 384"/>
                <a:gd name="T86" fmla="*/ 1 w 562"/>
                <a:gd name="T87" fmla="*/ 1 h 384"/>
                <a:gd name="T88" fmla="*/ 1 w 562"/>
                <a:gd name="T89" fmla="*/ 1 h 384"/>
                <a:gd name="T90" fmla="*/ 1 w 562"/>
                <a:gd name="T91" fmla="*/ 1 h 384"/>
                <a:gd name="T92" fmla="*/ 1 w 562"/>
                <a:gd name="T93" fmla="*/ 1 h 384"/>
                <a:gd name="T94" fmla="*/ 1 w 562"/>
                <a:gd name="T95" fmla="*/ 2 h 3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62" h="384">
                  <a:moveTo>
                    <a:pt x="33" y="384"/>
                  </a:moveTo>
                  <a:lnTo>
                    <a:pt x="28" y="378"/>
                  </a:lnTo>
                  <a:lnTo>
                    <a:pt x="17" y="366"/>
                  </a:lnTo>
                  <a:lnTo>
                    <a:pt x="28" y="360"/>
                  </a:lnTo>
                  <a:lnTo>
                    <a:pt x="21" y="350"/>
                  </a:lnTo>
                  <a:lnTo>
                    <a:pt x="15" y="338"/>
                  </a:lnTo>
                  <a:lnTo>
                    <a:pt x="9" y="330"/>
                  </a:lnTo>
                  <a:lnTo>
                    <a:pt x="24" y="330"/>
                  </a:lnTo>
                  <a:lnTo>
                    <a:pt x="20" y="318"/>
                  </a:lnTo>
                  <a:lnTo>
                    <a:pt x="12" y="304"/>
                  </a:lnTo>
                  <a:lnTo>
                    <a:pt x="0" y="292"/>
                  </a:lnTo>
                  <a:lnTo>
                    <a:pt x="16" y="291"/>
                  </a:lnTo>
                  <a:lnTo>
                    <a:pt x="12" y="280"/>
                  </a:lnTo>
                  <a:lnTo>
                    <a:pt x="5" y="267"/>
                  </a:lnTo>
                  <a:lnTo>
                    <a:pt x="15" y="270"/>
                  </a:lnTo>
                  <a:lnTo>
                    <a:pt x="23" y="272"/>
                  </a:lnTo>
                  <a:lnTo>
                    <a:pt x="20" y="264"/>
                  </a:lnTo>
                  <a:lnTo>
                    <a:pt x="13" y="255"/>
                  </a:lnTo>
                  <a:lnTo>
                    <a:pt x="21" y="255"/>
                  </a:lnTo>
                  <a:lnTo>
                    <a:pt x="17" y="240"/>
                  </a:lnTo>
                  <a:lnTo>
                    <a:pt x="25" y="242"/>
                  </a:lnTo>
                  <a:lnTo>
                    <a:pt x="25" y="231"/>
                  </a:lnTo>
                  <a:lnTo>
                    <a:pt x="23" y="222"/>
                  </a:lnTo>
                  <a:lnTo>
                    <a:pt x="16" y="206"/>
                  </a:lnTo>
                  <a:lnTo>
                    <a:pt x="25" y="208"/>
                  </a:lnTo>
                  <a:lnTo>
                    <a:pt x="35" y="211"/>
                  </a:lnTo>
                  <a:lnTo>
                    <a:pt x="28" y="200"/>
                  </a:lnTo>
                  <a:lnTo>
                    <a:pt x="41" y="202"/>
                  </a:lnTo>
                  <a:lnTo>
                    <a:pt x="52" y="203"/>
                  </a:lnTo>
                  <a:lnTo>
                    <a:pt x="43" y="190"/>
                  </a:lnTo>
                  <a:lnTo>
                    <a:pt x="37" y="182"/>
                  </a:lnTo>
                  <a:lnTo>
                    <a:pt x="29" y="171"/>
                  </a:lnTo>
                  <a:lnTo>
                    <a:pt x="40" y="170"/>
                  </a:lnTo>
                  <a:lnTo>
                    <a:pt x="51" y="170"/>
                  </a:lnTo>
                  <a:lnTo>
                    <a:pt x="60" y="168"/>
                  </a:lnTo>
                  <a:lnTo>
                    <a:pt x="52" y="160"/>
                  </a:lnTo>
                  <a:lnTo>
                    <a:pt x="43" y="152"/>
                  </a:lnTo>
                  <a:lnTo>
                    <a:pt x="53" y="148"/>
                  </a:lnTo>
                  <a:lnTo>
                    <a:pt x="48" y="135"/>
                  </a:lnTo>
                  <a:lnTo>
                    <a:pt x="43" y="126"/>
                  </a:lnTo>
                  <a:lnTo>
                    <a:pt x="39" y="118"/>
                  </a:lnTo>
                  <a:lnTo>
                    <a:pt x="51" y="119"/>
                  </a:lnTo>
                  <a:lnTo>
                    <a:pt x="61" y="122"/>
                  </a:lnTo>
                  <a:lnTo>
                    <a:pt x="64" y="108"/>
                  </a:lnTo>
                  <a:lnTo>
                    <a:pt x="63" y="94"/>
                  </a:lnTo>
                  <a:lnTo>
                    <a:pt x="60" y="80"/>
                  </a:lnTo>
                  <a:lnTo>
                    <a:pt x="51" y="64"/>
                  </a:lnTo>
                  <a:lnTo>
                    <a:pt x="69" y="74"/>
                  </a:lnTo>
                  <a:lnTo>
                    <a:pt x="77" y="78"/>
                  </a:lnTo>
                  <a:lnTo>
                    <a:pt x="87" y="84"/>
                  </a:lnTo>
                  <a:lnTo>
                    <a:pt x="97" y="84"/>
                  </a:lnTo>
                  <a:lnTo>
                    <a:pt x="97" y="74"/>
                  </a:lnTo>
                  <a:lnTo>
                    <a:pt x="100" y="63"/>
                  </a:lnTo>
                  <a:lnTo>
                    <a:pt x="107" y="50"/>
                  </a:lnTo>
                  <a:lnTo>
                    <a:pt x="112" y="59"/>
                  </a:lnTo>
                  <a:lnTo>
                    <a:pt x="116" y="64"/>
                  </a:lnTo>
                  <a:lnTo>
                    <a:pt x="124" y="70"/>
                  </a:lnTo>
                  <a:lnTo>
                    <a:pt x="129" y="60"/>
                  </a:lnTo>
                  <a:lnTo>
                    <a:pt x="136" y="51"/>
                  </a:lnTo>
                  <a:lnTo>
                    <a:pt x="148" y="42"/>
                  </a:lnTo>
                  <a:lnTo>
                    <a:pt x="159" y="31"/>
                  </a:lnTo>
                  <a:lnTo>
                    <a:pt x="172" y="23"/>
                  </a:lnTo>
                  <a:lnTo>
                    <a:pt x="188" y="19"/>
                  </a:lnTo>
                  <a:lnTo>
                    <a:pt x="209" y="15"/>
                  </a:lnTo>
                  <a:lnTo>
                    <a:pt x="240" y="7"/>
                  </a:lnTo>
                  <a:lnTo>
                    <a:pt x="260" y="3"/>
                  </a:lnTo>
                  <a:lnTo>
                    <a:pt x="277" y="2"/>
                  </a:lnTo>
                  <a:lnTo>
                    <a:pt x="291" y="0"/>
                  </a:lnTo>
                  <a:lnTo>
                    <a:pt x="311" y="0"/>
                  </a:lnTo>
                  <a:lnTo>
                    <a:pt x="348" y="2"/>
                  </a:lnTo>
                  <a:lnTo>
                    <a:pt x="335" y="7"/>
                  </a:lnTo>
                  <a:lnTo>
                    <a:pt x="327" y="15"/>
                  </a:lnTo>
                  <a:lnTo>
                    <a:pt x="324" y="19"/>
                  </a:lnTo>
                  <a:lnTo>
                    <a:pt x="337" y="23"/>
                  </a:lnTo>
                  <a:lnTo>
                    <a:pt x="353" y="24"/>
                  </a:lnTo>
                  <a:lnTo>
                    <a:pt x="369" y="23"/>
                  </a:lnTo>
                  <a:lnTo>
                    <a:pt x="384" y="22"/>
                  </a:lnTo>
                  <a:lnTo>
                    <a:pt x="396" y="19"/>
                  </a:lnTo>
                  <a:lnTo>
                    <a:pt x="419" y="20"/>
                  </a:lnTo>
                  <a:lnTo>
                    <a:pt x="404" y="26"/>
                  </a:lnTo>
                  <a:lnTo>
                    <a:pt x="392" y="35"/>
                  </a:lnTo>
                  <a:lnTo>
                    <a:pt x="404" y="36"/>
                  </a:lnTo>
                  <a:lnTo>
                    <a:pt x="415" y="35"/>
                  </a:lnTo>
                  <a:lnTo>
                    <a:pt x="431" y="36"/>
                  </a:lnTo>
                  <a:lnTo>
                    <a:pt x="456" y="44"/>
                  </a:lnTo>
                  <a:lnTo>
                    <a:pt x="441" y="47"/>
                  </a:lnTo>
                  <a:lnTo>
                    <a:pt x="428" y="50"/>
                  </a:lnTo>
                  <a:lnTo>
                    <a:pt x="420" y="54"/>
                  </a:lnTo>
                  <a:lnTo>
                    <a:pt x="437" y="56"/>
                  </a:lnTo>
                  <a:lnTo>
                    <a:pt x="451" y="59"/>
                  </a:lnTo>
                  <a:lnTo>
                    <a:pt x="460" y="60"/>
                  </a:lnTo>
                  <a:lnTo>
                    <a:pt x="473" y="66"/>
                  </a:lnTo>
                  <a:lnTo>
                    <a:pt x="489" y="74"/>
                  </a:lnTo>
                  <a:lnTo>
                    <a:pt x="513" y="82"/>
                  </a:lnTo>
                  <a:lnTo>
                    <a:pt x="499" y="86"/>
                  </a:lnTo>
                  <a:lnTo>
                    <a:pt x="488" y="91"/>
                  </a:lnTo>
                  <a:lnTo>
                    <a:pt x="480" y="96"/>
                  </a:lnTo>
                  <a:lnTo>
                    <a:pt x="479" y="103"/>
                  </a:lnTo>
                  <a:lnTo>
                    <a:pt x="489" y="104"/>
                  </a:lnTo>
                  <a:lnTo>
                    <a:pt x="500" y="108"/>
                  </a:lnTo>
                  <a:lnTo>
                    <a:pt x="511" y="114"/>
                  </a:lnTo>
                  <a:lnTo>
                    <a:pt x="527" y="118"/>
                  </a:lnTo>
                  <a:lnTo>
                    <a:pt x="539" y="116"/>
                  </a:lnTo>
                  <a:lnTo>
                    <a:pt x="529" y="127"/>
                  </a:lnTo>
                  <a:lnTo>
                    <a:pt x="527" y="143"/>
                  </a:lnTo>
                  <a:lnTo>
                    <a:pt x="532" y="156"/>
                  </a:lnTo>
                  <a:lnTo>
                    <a:pt x="536" y="168"/>
                  </a:lnTo>
                  <a:lnTo>
                    <a:pt x="539" y="179"/>
                  </a:lnTo>
                  <a:lnTo>
                    <a:pt x="529" y="199"/>
                  </a:lnTo>
                  <a:lnTo>
                    <a:pt x="562" y="198"/>
                  </a:lnTo>
                  <a:lnTo>
                    <a:pt x="533" y="216"/>
                  </a:lnTo>
                  <a:lnTo>
                    <a:pt x="524" y="228"/>
                  </a:lnTo>
                  <a:lnTo>
                    <a:pt x="520" y="250"/>
                  </a:lnTo>
                  <a:lnTo>
                    <a:pt x="533" y="259"/>
                  </a:lnTo>
                  <a:lnTo>
                    <a:pt x="528" y="272"/>
                  </a:lnTo>
                  <a:lnTo>
                    <a:pt x="524" y="290"/>
                  </a:lnTo>
                  <a:lnTo>
                    <a:pt x="533" y="304"/>
                  </a:lnTo>
                  <a:lnTo>
                    <a:pt x="520" y="326"/>
                  </a:lnTo>
                  <a:lnTo>
                    <a:pt x="515" y="339"/>
                  </a:lnTo>
                  <a:lnTo>
                    <a:pt x="508" y="382"/>
                  </a:lnTo>
                  <a:lnTo>
                    <a:pt x="497" y="282"/>
                  </a:lnTo>
                  <a:lnTo>
                    <a:pt x="485" y="244"/>
                  </a:lnTo>
                  <a:lnTo>
                    <a:pt x="460" y="188"/>
                  </a:lnTo>
                  <a:lnTo>
                    <a:pt x="439" y="170"/>
                  </a:lnTo>
                  <a:lnTo>
                    <a:pt x="405" y="160"/>
                  </a:lnTo>
                  <a:lnTo>
                    <a:pt x="369" y="158"/>
                  </a:lnTo>
                  <a:lnTo>
                    <a:pt x="331" y="148"/>
                  </a:lnTo>
                  <a:lnTo>
                    <a:pt x="297" y="140"/>
                  </a:lnTo>
                  <a:lnTo>
                    <a:pt x="259" y="131"/>
                  </a:lnTo>
                  <a:lnTo>
                    <a:pt x="223" y="128"/>
                  </a:lnTo>
                  <a:lnTo>
                    <a:pt x="156" y="126"/>
                  </a:lnTo>
                  <a:lnTo>
                    <a:pt x="148" y="134"/>
                  </a:lnTo>
                  <a:lnTo>
                    <a:pt x="137" y="142"/>
                  </a:lnTo>
                  <a:lnTo>
                    <a:pt x="127" y="148"/>
                  </a:lnTo>
                  <a:lnTo>
                    <a:pt x="119" y="148"/>
                  </a:lnTo>
                  <a:lnTo>
                    <a:pt x="109" y="152"/>
                  </a:lnTo>
                  <a:lnTo>
                    <a:pt x="100" y="170"/>
                  </a:lnTo>
                  <a:lnTo>
                    <a:pt x="89" y="187"/>
                  </a:lnTo>
                  <a:lnTo>
                    <a:pt x="87" y="211"/>
                  </a:lnTo>
                  <a:lnTo>
                    <a:pt x="79" y="227"/>
                  </a:lnTo>
                  <a:lnTo>
                    <a:pt x="71" y="246"/>
                  </a:lnTo>
                  <a:lnTo>
                    <a:pt x="61" y="259"/>
                  </a:lnTo>
                  <a:lnTo>
                    <a:pt x="53" y="274"/>
                  </a:lnTo>
                  <a:lnTo>
                    <a:pt x="48" y="291"/>
                  </a:lnTo>
                  <a:lnTo>
                    <a:pt x="44" y="311"/>
                  </a:lnTo>
                  <a:lnTo>
                    <a:pt x="33" y="384"/>
                  </a:lnTo>
                  <a:close/>
                </a:path>
              </a:pathLst>
            </a:custGeom>
            <a:solidFill>
              <a:srgbClr val="201000"/>
            </a:solidFill>
            <a:ln w="7938">
              <a:solidFill>
                <a:srgbClr val="000000"/>
              </a:solidFill>
              <a:prstDash val="solid"/>
              <a:round/>
              <a:headEnd/>
              <a:tailEnd/>
            </a:ln>
          </p:spPr>
          <p:txBody>
            <a:bodyPr/>
            <a:lstStyle/>
            <a:p>
              <a:endParaRPr lang="zh-CN" altLang="en-US" b="1"/>
            </a:p>
          </p:txBody>
        </p:sp>
        <p:grpSp>
          <p:nvGrpSpPr>
            <p:cNvPr id="12" name="Group 12"/>
            <p:cNvGrpSpPr>
              <a:grpSpLocks/>
            </p:cNvGrpSpPr>
            <p:nvPr/>
          </p:nvGrpSpPr>
          <p:grpSpPr bwMode="auto">
            <a:xfrm>
              <a:off x="2804" y="1826"/>
              <a:ext cx="119" cy="20"/>
              <a:chOff x="2804" y="1826"/>
              <a:chExt cx="119" cy="20"/>
            </a:xfrm>
          </p:grpSpPr>
          <p:grpSp>
            <p:nvGrpSpPr>
              <p:cNvPr id="25" name="Group 13"/>
              <p:cNvGrpSpPr>
                <a:grpSpLocks/>
              </p:cNvGrpSpPr>
              <p:nvPr/>
            </p:nvGrpSpPr>
            <p:grpSpPr bwMode="auto">
              <a:xfrm>
                <a:off x="2804" y="1826"/>
                <a:ext cx="20" cy="20"/>
                <a:chOff x="2804" y="1826"/>
                <a:chExt cx="20" cy="20"/>
              </a:xfrm>
            </p:grpSpPr>
            <p:sp>
              <p:nvSpPr>
                <p:cNvPr id="29" name="Oval 14"/>
                <p:cNvSpPr>
                  <a:spLocks noChangeArrowheads="1"/>
                </p:cNvSpPr>
                <p:nvPr/>
              </p:nvSpPr>
              <p:spPr bwMode="auto">
                <a:xfrm>
                  <a:off x="2804" y="1826"/>
                  <a:ext cx="20" cy="20"/>
                </a:xfrm>
                <a:prstGeom prst="ellipse">
                  <a:avLst/>
                </a:prstGeom>
                <a:solidFill>
                  <a:srgbClr val="4040FF"/>
                </a:solidFill>
                <a:ln w="7938">
                  <a:solidFill>
                    <a:srgbClr val="000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0" name="Oval 15"/>
                <p:cNvSpPr>
                  <a:spLocks noChangeArrowheads="1"/>
                </p:cNvSpPr>
                <p:nvPr/>
              </p:nvSpPr>
              <p:spPr bwMode="auto">
                <a:xfrm>
                  <a:off x="2810" y="1829"/>
                  <a:ext cx="8"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nvGrpSpPr>
              <p:cNvPr id="26" name="Group 16"/>
              <p:cNvGrpSpPr>
                <a:grpSpLocks/>
              </p:cNvGrpSpPr>
              <p:nvPr/>
            </p:nvGrpSpPr>
            <p:grpSpPr bwMode="auto">
              <a:xfrm>
                <a:off x="2903" y="1826"/>
                <a:ext cx="20" cy="20"/>
                <a:chOff x="2903" y="1826"/>
                <a:chExt cx="20" cy="20"/>
              </a:xfrm>
            </p:grpSpPr>
            <p:sp>
              <p:nvSpPr>
                <p:cNvPr id="27" name="Oval 17"/>
                <p:cNvSpPr>
                  <a:spLocks noChangeArrowheads="1"/>
                </p:cNvSpPr>
                <p:nvPr/>
              </p:nvSpPr>
              <p:spPr bwMode="auto">
                <a:xfrm>
                  <a:off x="2903" y="1826"/>
                  <a:ext cx="20" cy="20"/>
                </a:xfrm>
                <a:prstGeom prst="ellipse">
                  <a:avLst/>
                </a:prstGeom>
                <a:solidFill>
                  <a:srgbClr val="4040FF"/>
                </a:solidFill>
                <a:ln w="7938">
                  <a:solidFill>
                    <a:srgbClr val="000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8" name="Oval 18"/>
                <p:cNvSpPr>
                  <a:spLocks noChangeArrowheads="1"/>
                </p:cNvSpPr>
                <p:nvPr/>
              </p:nvSpPr>
              <p:spPr bwMode="auto">
                <a:xfrm>
                  <a:off x="2908" y="1829"/>
                  <a:ext cx="9" cy="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sp>
          <p:nvSpPr>
            <p:cNvPr id="13" name="Arc 19"/>
            <p:cNvSpPr>
              <a:spLocks/>
            </p:cNvSpPr>
            <p:nvPr/>
          </p:nvSpPr>
          <p:spPr bwMode="auto">
            <a:xfrm>
              <a:off x="2838" y="1891"/>
              <a:ext cx="55" cy="2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Lst>
              <a:ahLst/>
              <a:cxnLst>
                <a:cxn ang="T6">
                  <a:pos x="T0" y="T1"/>
                </a:cxn>
                <a:cxn ang="T7">
                  <a:pos x="T2" y="T3"/>
                </a:cxn>
                <a:cxn ang="T8">
                  <a:pos x="T4" y="T5"/>
                </a:cxn>
              </a:cxnLst>
              <a:rect l="0" t="0" r="r" b="b"/>
              <a:pathLst>
                <a:path w="43200" h="21600" fill="none" extrusionOk="0">
                  <a:moveTo>
                    <a:pt x="43200" y="0"/>
                  </a:moveTo>
                  <a:cubicBezTo>
                    <a:pt x="43200" y="11929"/>
                    <a:pt x="33529" y="21600"/>
                    <a:pt x="21600" y="21600"/>
                  </a:cubicBezTo>
                  <a:cubicBezTo>
                    <a:pt x="9670" y="21599"/>
                    <a:pt x="0" y="11929"/>
                    <a:pt x="0" y="0"/>
                  </a:cubicBezTo>
                </a:path>
                <a:path w="43200" h="21600" stroke="0" extrusionOk="0">
                  <a:moveTo>
                    <a:pt x="43200" y="0"/>
                  </a:moveTo>
                  <a:cubicBezTo>
                    <a:pt x="43200" y="11929"/>
                    <a:pt x="33529" y="21600"/>
                    <a:pt x="21600" y="21600"/>
                  </a:cubicBezTo>
                  <a:cubicBezTo>
                    <a:pt x="9670" y="21599"/>
                    <a:pt x="0" y="11929"/>
                    <a:pt x="0" y="0"/>
                  </a:cubicBezTo>
                  <a:lnTo>
                    <a:pt x="21600" y="0"/>
                  </a:lnTo>
                  <a:lnTo>
                    <a:pt x="43200"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nvGrpSpPr>
            <p:cNvPr id="14" name="Group 20"/>
            <p:cNvGrpSpPr>
              <a:grpSpLocks/>
            </p:cNvGrpSpPr>
            <p:nvPr/>
          </p:nvGrpSpPr>
          <p:grpSpPr bwMode="auto">
            <a:xfrm>
              <a:off x="2783" y="1762"/>
              <a:ext cx="170" cy="48"/>
              <a:chOff x="2783" y="1762"/>
              <a:chExt cx="170" cy="48"/>
            </a:xfrm>
          </p:grpSpPr>
          <p:sp>
            <p:nvSpPr>
              <p:cNvPr id="23" name="Freeform 21"/>
              <p:cNvSpPr>
                <a:spLocks/>
              </p:cNvSpPr>
              <p:nvPr/>
            </p:nvSpPr>
            <p:spPr bwMode="auto">
              <a:xfrm>
                <a:off x="2783" y="1762"/>
                <a:ext cx="52" cy="44"/>
              </a:xfrm>
              <a:custGeom>
                <a:avLst/>
                <a:gdLst>
                  <a:gd name="T0" fmla="*/ 1 w 104"/>
                  <a:gd name="T1" fmla="*/ 1 h 88"/>
                  <a:gd name="T2" fmla="*/ 1 w 104"/>
                  <a:gd name="T3" fmla="*/ 1 h 88"/>
                  <a:gd name="T4" fmla="*/ 1 w 104"/>
                  <a:gd name="T5" fmla="*/ 1 h 88"/>
                  <a:gd name="T6" fmla="*/ 1 w 104"/>
                  <a:gd name="T7" fmla="*/ 1 h 88"/>
                  <a:gd name="T8" fmla="*/ 1 w 104"/>
                  <a:gd name="T9" fmla="*/ 1 h 88"/>
                  <a:gd name="T10" fmla="*/ 1 w 104"/>
                  <a:gd name="T11" fmla="*/ 1 h 88"/>
                  <a:gd name="T12" fmla="*/ 1 w 104"/>
                  <a:gd name="T13" fmla="*/ 1 h 88"/>
                  <a:gd name="T14" fmla="*/ 1 w 104"/>
                  <a:gd name="T15" fmla="*/ 1 h 88"/>
                  <a:gd name="T16" fmla="*/ 1 w 104"/>
                  <a:gd name="T17" fmla="*/ 1 h 88"/>
                  <a:gd name="T18" fmla="*/ 1 w 104"/>
                  <a:gd name="T19" fmla="*/ 1 h 88"/>
                  <a:gd name="T20" fmla="*/ 0 w 104"/>
                  <a:gd name="T21" fmla="*/ 1 h 88"/>
                  <a:gd name="T22" fmla="*/ 1 w 104"/>
                  <a:gd name="T23" fmla="*/ 1 h 88"/>
                  <a:gd name="T24" fmla="*/ 1 w 104"/>
                  <a:gd name="T25" fmla="*/ 1 h 88"/>
                  <a:gd name="T26" fmla="*/ 1 w 104"/>
                  <a:gd name="T27" fmla="*/ 1 h 88"/>
                  <a:gd name="T28" fmla="*/ 1 w 104"/>
                  <a:gd name="T29" fmla="*/ 1 h 88"/>
                  <a:gd name="T30" fmla="*/ 1 w 104"/>
                  <a:gd name="T31" fmla="*/ 1 h 88"/>
                  <a:gd name="T32" fmla="*/ 1 w 104"/>
                  <a:gd name="T33" fmla="*/ 1 h 88"/>
                  <a:gd name="T34" fmla="*/ 1 w 104"/>
                  <a:gd name="T35" fmla="*/ 1 h 88"/>
                  <a:gd name="T36" fmla="*/ 1 w 104"/>
                  <a:gd name="T37" fmla="*/ 1 h 88"/>
                  <a:gd name="T38" fmla="*/ 1 w 104"/>
                  <a:gd name="T39" fmla="*/ 1 h 88"/>
                  <a:gd name="T40" fmla="*/ 1 w 104"/>
                  <a:gd name="T41" fmla="*/ 1 h 88"/>
                  <a:gd name="T42" fmla="*/ 1 w 104"/>
                  <a:gd name="T43" fmla="*/ 1 h 88"/>
                  <a:gd name="T44" fmla="*/ 1 w 104"/>
                  <a:gd name="T45" fmla="*/ 1 h 88"/>
                  <a:gd name="T46" fmla="*/ 1 w 104"/>
                  <a:gd name="T47" fmla="*/ 0 h 88"/>
                  <a:gd name="T48" fmla="*/ 1 w 104"/>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4" h="88">
                    <a:moveTo>
                      <a:pt x="90" y="7"/>
                    </a:moveTo>
                    <a:lnTo>
                      <a:pt x="79" y="11"/>
                    </a:lnTo>
                    <a:lnTo>
                      <a:pt x="68" y="16"/>
                    </a:lnTo>
                    <a:lnTo>
                      <a:pt x="60" y="22"/>
                    </a:lnTo>
                    <a:lnTo>
                      <a:pt x="54" y="27"/>
                    </a:lnTo>
                    <a:lnTo>
                      <a:pt x="47" y="38"/>
                    </a:lnTo>
                    <a:lnTo>
                      <a:pt x="40" y="50"/>
                    </a:lnTo>
                    <a:lnTo>
                      <a:pt x="35" y="59"/>
                    </a:lnTo>
                    <a:lnTo>
                      <a:pt x="30" y="66"/>
                    </a:lnTo>
                    <a:lnTo>
                      <a:pt x="23" y="74"/>
                    </a:lnTo>
                    <a:lnTo>
                      <a:pt x="0" y="88"/>
                    </a:lnTo>
                    <a:lnTo>
                      <a:pt x="15" y="84"/>
                    </a:lnTo>
                    <a:lnTo>
                      <a:pt x="24" y="82"/>
                    </a:lnTo>
                    <a:lnTo>
                      <a:pt x="34" y="76"/>
                    </a:lnTo>
                    <a:lnTo>
                      <a:pt x="44" y="67"/>
                    </a:lnTo>
                    <a:lnTo>
                      <a:pt x="50" y="60"/>
                    </a:lnTo>
                    <a:lnTo>
                      <a:pt x="58" y="50"/>
                    </a:lnTo>
                    <a:lnTo>
                      <a:pt x="62" y="40"/>
                    </a:lnTo>
                    <a:lnTo>
                      <a:pt x="67" y="32"/>
                    </a:lnTo>
                    <a:lnTo>
                      <a:pt x="74" y="23"/>
                    </a:lnTo>
                    <a:lnTo>
                      <a:pt x="80" y="19"/>
                    </a:lnTo>
                    <a:lnTo>
                      <a:pt x="91" y="14"/>
                    </a:lnTo>
                    <a:lnTo>
                      <a:pt x="99" y="10"/>
                    </a:lnTo>
                    <a:lnTo>
                      <a:pt x="104" y="0"/>
                    </a:lnTo>
                    <a:lnTo>
                      <a:pt x="90" y="7"/>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24" name="Freeform 22"/>
              <p:cNvSpPr>
                <a:spLocks/>
              </p:cNvSpPr>
              <p:nvPr/>
            </p:nvSpPr>
            <p:spPr bwMode="auto">
              <a:xfrm>
                <a:off x="2901" y="1766"/>
                <a:ext cx="52" cy="44"/>
              </a:xfrm>
              <a:custGeom>
                <a:avLst/>
                <a:gdLst>
                  <a:gd name="T0" fmla="*/ 1 w 104"/>
                  <a:gd name="T1" fmla="*/ 1 h 88"/>
                  <a:gd name="T2" fmla="*/ 1 w 104"/>
                  <a:gd name="T3" fmla="*/ 1 h 88"/>
                  <a:gd name="T4" fmla="*/ 1 w 104"/>
                  <a:gd name="T5" fmla="*/ 1 h 88"/>
                  <a:gd name="T6" fmla="*/ 1 w 104"/>
                  <a:gd name="T7" fmla="*/ 1 h 88"/>
                  <a:gd name="T8" fmla="*/ 1 w 104"/>
                  <a:gd name="T9" fmla="*/ 1 h 88"/>
                  <a:gd name="T10" fmla="*/ 1 w 104"/>
                  <a:gd name="T11" fmla="*/ 1 h 88"/>
                  <a:gd name="T12" fmla="*/ 1 w 104"/>
                  <a:gd name="T13" fmla="*/ 1 h 88"/>
                  <a:gd name="T14" fmla="*/ 1 w 104"/>
                  <a:gd name="T15" fmla="*/ 1 h 88"/>
                  <a:gd name="T16" fmla="*/ 1 w 104"/>
                  <a:gd name="T17" fmla="*/ 1 h 88"/>
                  <a:gd name="T18" fmla="*/ 1 w 104"/>
                  <a:gd name="T19" fmla="*/ 1 h 88"/>
                  <a:gd name="T20" fmla="*/ 1 w 104"/>
                  <a:gd name="T21" fmla="*/ 1 h 88"/>
                  <a:gd name="T22" fmla="*/ 1 w 104"/>
                  <a:gd name="T23" fmla="*/ 1 h 88"/>
                  <a:gd name="T24" fmla="*/ 1 w 104"/>
                  <a:gd name="T25" fmla="*/ 1 h 88"/>
                  <a:gd name="T26" fmla="*/ 1 w 104"/>
                  <a:gd name="T27" fmla="*/ 1 h 88"/>
                  <a:gd name="T28" fmla="*/ 1 w 104"/>
                  <a:gd name="T29" fmla="*/ 1 h 88"/>
                  <a:gd name="T30" fmla="*/ 1 w 104"/>
                  <a:gd name="T31" fmla="*/ 1 h 88"/>
                  <a:gd name="T32" fmla="*/ 1 w 104"/>
                  <a:gd name="T33" fmla="*/ 1 h 88"/>
                  <a:gd name="T34" fmla="*/ 1 w 104"/>
                  <a:gd name="T35" fmla="*/ 1 h 88"/>
                  <a:gd name="T36" fmla="*/ 1 w 104"/>
                  <a:gd name="T37" fmla="*/ 1 h 88"/>
                  <a:gd name="T38" fmla="*/ 1 w 104"/>
                  <a:gd name="T39" fmla="*/ 1 h 88"/>
                  <a:gd name="T40" fmla="*/ 1 w 104"/>
                  <a:gd name="T41" fmla="*/ 1 h 88"/>
                  <a:gd name="T42" fmla="*/ 1 w 104"/>
                  <a:gd name="T43" fmla="*/ 1 h 88"/>
                  <a:gd name="T44" fmla="*/ 1 w 104"/>
                  <a:gd name="T45" fmla="*/ 1 h 88"/>
                  <a:gd name="T46" fmla="*/ 0 w 104"/>
                  <a:gd name="T47" fmla="*/ 0 h 88"/>
                  <a:gd name="T48" fmla="*/ 1 w 104"/>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4" h="88">
                    <a:moveTo>
                      <a:pt x="15" y="7"/>
                    </a:moveTo>
                    <a:lnTo>
                      <a:pt x="27" y="11"/>
                    </a:lnTo>
                    <a:lnTo>
                      <a:pt x="36" y="15"/>
                    </a:lnTo>
                    <a:lnTo>
                      <a:pt x="44" y="20"/>
                    </a:lnTo>
                    <a:lnTo>
                      <a:pt x="51" y="27"/>
                    </a:lnTo>
                    <a:lnTo>
                      <a:pt x="58" y="37"/>
                    </a:lnTo>
                    <a:lnTo>
                      <a:pt x="64" y="49"/>
                    </a:lnTo>
                    <a:lnTo>
                      <a:pt x="70" y="59"/>
                    </a:lnTo>
                    <a:lnTo>
                      <a:pt x="75" y="65"/>
                    </a:lnTo>
                    <a:lnTo>
                      <a:pt x="82" y="73"/>
                    </a:lnTo>
                    <a:lnTo>
                      <a:pt x="104" y="88"/>
                    </a:lnTo>
                    <a:lnTo>
                      <a:pt x="90" y="84"/>
                    </a:lnTo>
                    <a:lnTo>
                      <a:pt x="80" y="80"/>
                    </a:lnTo>
                    <a:lnTo>
                      <a:pt x="71" y="75"/>
                    </a:lnTo>
                    <a:lnTo>
                      <a:pt x="60" y="67"/>
                    </a:lnTo>
                    <a:lnTo>
                      <a:pt x="55" y="60"/>
                    </a:lnTo>
                    <a:lnTo>
                      <a:pt x="47" y="48"/>
                    </a:lnTo>
                    <a:lnTo>
                      <a:pt x="43" y="40"/>
                    </a:lnTo>
                    <a:lnTo>
                      <a:pt x="38" y="32"/>
                    </a:lnTo>
                    <a:lnTo>
                      <a:pt x="31" y="23"/>
                    </a:lnTo>
                    <a:lnTo>
                      <a:pt x="24" y="19"/>
                    </a:lnTo>
                    <a:lnTo>
                      <a:pt x="14" y="13"/>
                    </a:lnTo>
                    <a:lnTo>
                      <a:pt x="6" y="9"/>
                    </a:lnTo>
                    <a:lnTo>
                      <a:pt x="0" y="0"/>
                    </a:lnTo>
                    <a:lnTo>
                      <a:pt x="15" y="7"/>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5" name="Group 23"/>
            <p:cNvGrpSpPr>
              <a:grpSpLocks/>
            </p:cNvGrpSpPr>
            <p:nvPr/>
          </p:nvGrpSpPr>
          <p:grpSpPr bwMode="auto">
            <a:xfrm>
              <a:off x="2746" y="1802"/>
              <a:ext cx="248" cy="70"/>
              <a:chOff x="2746" y="1802"/>
              <a:chExt cx="248" cy="70"/>
            </a:xfrm>
          </p:grpSpPr>
          <p:grpSp>
            <p:nvGrpSpPr>
              <p:cNvPr id="17" name="Group 24"/>
              <p:cNvGrpSpPr>
                <a:grpSpLocks/>
              </p:cNvGrpSpPr>
              <p:nvPr/>
            </p:nvGrpSpPr>
            <p:grpSpPr bwMode="auto">
              <a:xfrm>
                <a:off x="2779" y="1802"/>
                <a:ext cx="174" cy="70"/>
                <a:chOff x="2779" y="1802"/>
                <a:chExt cx="174" cy="70"/>
              </a:xfrm>
            </p:grpSpPr>
            <p:sp>
              <p:nvSpPr>
                <p:cNvPr id="21" name="Oval 25"/>
                <p:cNvSpPr>
                  <a:spLocks noChangeArrowheads="1"/>
                </p:cNvSpPr>
                <p:nvPr/>
              </p:nvSpPr>
              <p:spPr bwMode="auto">
                <a:xfrm>
                  <a:off x="2882" y="1802"/>
                  <a:ext cx="71" cy="70"/>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2" name="Oval 26"/>
                <p:cNvSpPr>
                  <a:spLocks noChangeArrowheads="1"/>
                </p:cNvSpPr>
                <p:nvPr/>
              </p:nvSpPr>
              <p:spPr bwMode="auto">
                <a:xfrm>
                  <a:off x="2779" y="1802"/>
                  <a:ext cx="71" cy="70"/>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18" name="Arc 27"/>
              <p:cNvSpPr>
                <a:spLocks/>
              </p:cNvSpPr>
              <p:nvPr/>
            </p:nvSpPr>
            <p:spPr bwMode="auto">
              <a:xfrm>
                <a:off x="2849" y="1821"/>
                <a:ext cx="32" cy="20"/>
              </a:xfrm>
              <a:custGeom>
                <a:avLst/>
                <a:gdLst>
                  <a:gd name="T0" fmla="*/ 0 w 33900"/>
                  <a:gd name="T1" fmla="*/ 0 h 21600"/>
                  <a:gd name="T2" fmla="*/ 0 w 33900"/>
                  <a:gd name="T3" fmla="*/ 0 h 21600"/>
                  <a:gd name="T4" fmla="*/ 0 w 33900"/>
                  <a:gd name="T5" fmla="*/ 0 h 21600"/>
                  <a:gd name="T6" fmla="*/ 0 60000 65536"/>
                  <a:gd name="T7" fmla="*/ 0 60000 65536"/>
                  <a:gd name="T8" fmla="*/ 0 60000 65536"/>
                </a:gdLst>
                <a:ahLst/>
                <a:cxnLst>
                  <a:cxn ang="T6">
                    <a:pos x="T0" y="T1"/>
                  </a:cxn>
                  <a:cxn ang="T7">
                    <a:pos x="T2" y="T3"/>
                  </a:cxn>
                  <a:cxn ang="T8">
                    <a:pos x="T4" y="T5"/>
                  </a:cxn>
                </a:cxnLst>
                <a:rect l="0" t="0" r="r" b="b"/>
                <a:pathLst>
                  <a:path w="33900" h="21600" fill="none" extrusionOk="0">
                    <a:moveTo>
                      <a:pt x="0" y="10992"/>
                    </a:moveTo>
                    <a:cubicBezTo>
                      <a:pt x="3828" y="4201"/>
                      <a:pt x="11019" y="0"/>
                      <a:pt x="18816" y="0"/>
                    </a:cubicBezTo>
                    <a:cubicBezTo>
                      <a:pt x="24452" y="0"/>
                      <a:pt x="29865" y="2203"/>
                      <a:pt x="33899" y="6139"/>
                    </a:cubicBezTo>
                  </a:path>
                  <a:path w="33900" h="21600" stroke="0" extrusionOk="0">
                    <a:moveTo>
                      <a:pt x="0" y="10992"/>
                    </a:moveTo>
                    <a:cubicBezTo>
                      <a:pt x="3828" y="4201"/>
                      <a:pt x="11019" y="0"/>
                      <a:pt x="18816" y="0"/>
                    </a:cubicBezTo>
                    <a:cubicBezTo>
                      <a:pt x="24452" y="0"/>
                      <a:pt x="29865" y="2203"/>
                      <a:pt x="33899" y="6139"/>
                    </a:cubicBezTo>
                    <a:lnTo>
                      <a:pt x="18816" y="21600"/>
                    </a:lnTo>
                    <a:lnTo>
                      <a:pt x="0" y="10992"/>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9" name="Line 28"/>
              <p:cNvSpPr>
                <a:spLocks noChangeShapeType="1"/>
              </p:cNvSpPr>
              <p:nvPr/>
            </p:nvSpPr>
            <p:spPr bwMode="auto">
              <a:xfrm>
                <a:off x="2746" y="1820"/>
                <a:ext cx="40" cy="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Line 29"/>
              <p:cNvSpPr>
                <a:spLocks noChangeShapeType="1"/>
              </p:cNvSpPr>
              <p:nvPr/>
            </p:nvSpPr>
            <p:spPr bwMode="auto">
              <a:xfrm flipV="1">
                <a:off x="2952" y="1810"/>
                <a:ext cx="42"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6" name="Freeform 30"/>
            <p:cNvSpPr>
              <a:spLocks/>
            </p:cNvSpPr>
            <p:nvPr/>
          </p:nvSpPr>
          <p:spPr bwMode="auto">
            <a:xfrm>
              <a:off x="2860" y="1980"/>
              <a:ext cx="15" cy="2"/>
            </a:xfrm>
            <a:custGeom>
              <a:avLst/>
              <a:gdLst>
                <a:gd name="T0" fmla="*/ 0 w 28"/>
                <a:gd name="T1" fmla="*/ 1 h 4"/>
                <a:gd name="T2" fmla="*/ 1 w 28"/>
                <a:gd name="T3" fmla="*/ 0 h 4"/>
                <a:gd name="T4" fmla="*/ 1 w 28"/>
                <a:gd name="T5" fmla="*/ 1 h 4"/>
                <a:gd name="T6" fmla="*/ 1 w 28"/>
                <a:gd name="T7" fmla="*/ 1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4">
                  <a:moveTo>
                    <a:pt x="0" y="3"/>
                  </a:moveTo>
                  <a:lnTo>
                    <a:pt x="11" y="0"/>
                  </a:lnTo>
                  <a:lnTo>
                    <a:pt x="20" y="3"/>
                  </a:lnTo>
                  <a:lnTo>
                    <a:pt x="28" y="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33" name="Freeform 31"/>
          <p:cNvSpPr>
            <a:spLocks/>
          </p:cNvSpPr>
          <p:nvPr/>
        </p:nvSpPr>
        <p:spPr bwMode="auto">
          <a:xfrm>
            <a:off x="4357167" y="2962623"/>
            <a:ext cx="663575" cy="1063625"/>
          </a:xfrm>
          <a:custGeom>
            <a:avLst/>
            <a:gdLst>
              <a:gd name="T0" fmla="*/ 2147483646 w 835"/>
              <a:gd name="T1" fmla="*/ 2147483646 h 1341"/>
              <a:gd name="T2" fmla="*/ 2147483646 w 835"/>
              <a:gd name="T3" fmla="*/ 2147483646 h 1341"/>
              <a:gd name="T4" fmla="*/ 2147483646 w 835"/>
              <a:gd name="T5" fmla="*/ 2147483646 h 1341"/>
              <a:gd name="T6" fmla="*/ 2147483646 w 835"/>
              <a:gd name="T7" fmla="*/ 0 h 1341"/>
              <a:gd name="T8" fmla="*/ 2147483646 w 835"/>
              <a:gd name="T9" fmla="*/ 2147483646 h 1341"/>
              <a:gd name="T10" fmla="*/ 2147483646 w 835"/>
              <a:gd name="T11" fmla="*/ 2147483646 h 1341"/>
              <a:gd name="T12" fmla="*/ 2147483646 w 835"/>
              <a:gd name="T13" fmla="*/ 2147483646 h 1341"/>
              <a:gd name="T14" fmla="*/ 2147483646 w 835"/>
              <a:gd name="T15" fmla="*/ 2147483646 h 1341"/>
              <a:gd name="T16" fmla="*/ 0 w 835"/>
              <a:gd name="T17" fmla="*/ 2147483646 h 1341"/>
              <a:gd name="T18" fmla="*/ 2147483646 w 835"/>
              <a:gd name="T19" fmla="*/ 2147483646 h 1341"/>
              <a:gd name="T20" fmla="*/ 2147483646 w 835"/>
              <a:gd name="T21" fmla="*/ 2147483646 h 1341"/>
              <a:gd name="T22" fmla="*/ 2147483646 w 835"/>
              <a:gd name="T23" fmla="*/ 2147483646 h 1341"/>
              <a:gd name="T24" fmla="*/ 2147483646 w 835"/>
              <a:gd name="T25" fmla="*/ 2147483646 h 1341"/>
              <a:gd name="T26" fmla="*/ 2147483646 w 835"/>
              <a:gd name="T27" fmla="*/ 2147483646 h 1341"/>
              <a:gd name="T28" fmla="*/ 2147483646 w 835"/>
              <a:gd name="T29" fmla="*/ 2147483646 h 1341"/>
              <a:gd name="T30" fmla="*/ 2147483646 w 835"/>
              <a:gd name="T31" fmla="*/ 2147483646 h 1341"/>
              <a:gd name="T32" fmla="*/ 2147483646 w 835"/>
              <a:gd name="T33" fmla="*/ 2147483646 h 1341"/>
              <a:gd name="T34" fmla="*/ 2147483646 w 835"/>
              <a:gd name="T35" fmla="*/ 2147483646 h 1341"/>
              <a:gd name="T36" fmla="*/ 2147483646 w 835"/>
              <a:gd name="T37" fmla="*/ 2147483646 h 1341"/>
              <a:gd name="T38" fmla="*/ 2147483646 w 835"/>
              <a:gd name="T39" fmla="*/ 2147483646 h 1341"/>
              <a:gd name="T40" fmla="*/ 2147483646 w 835"/>
              <a:gd name="T41" fmla="*/ 2147483646 h 1341"/>
              <a:gd name="T42" fmla="*/ 2147483646 w 835"/>
              <a:gd name="T43" fmla="*/ 2147483646 h 1341"/>
              <a:gd name="T44" fmla="*/ 2147483646 w 835"/>
              <a:gd name="T45" fmla="*/ 2147483646 h 1341"/>
              <a:gd name="T46" fmla="*/ 2147483646 w 835"/>
              <a:gd name="T47" fmla="*/ 2147483646 h 1341"/>
              <a:gd name="T48" fmla="*/ 2147483646 w 835"/>
              <a:gd name="T49" fmla="*/ 2147483646 h 1341"/>
              <a:gd name="T50" fmla="*/ 2147483646 w 835"/>
              <a:gd name="T51" fmla="*/ 2147483646 h 1341"/>
              <a:gd name="T52" fmla="*/ 2147483646 w 835"/>
              <a:gd name="T53" fmla="*/ 2147483646 h 1341"/>
              <a:gd name="T54" fmla="*/ 2147483646 w 835"/>
              <a:gd name="T55" fmla="*/ 2147483646 h 1341"/>
              <a:gd name="T56" fmla="*/ 2147483646 w 835"/>
              <a:gd name="T57" fmla="*/ 2147483646 h 1341"/>
              <a:gd name="T58" fmla="*/ 2147483646 w 835"/>
              <a:gd name="T59" fmla="*/ 2147483646 h 13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35" h="1341">
                <a:moveTo>
                  <a:pt x="248" y="20"/>
                </a:moveTo>
                <a:lnTo>
                  <a:pt x="168" y="12"/>
                </a:lnTo>
                <a:lnTo>
                  <a:pt x="112" y="4"/>
                </a:lnTo>
                <a:lnTo>
                  <a:pt x="80" y="0"/>
                </a:lnTo>
                <a:lnTo>
                  <a:pt x="80" y="208"/>
                </a:lnTo>
                <a:lnTo>
                  <a:pt x="68" y="392"/>
                </a:lnTo>
                <a:lnTo>
                  <a:pt x="60" y="436"/>
                </a:lnTo>
                <a:lnTo>
                  <a:pt x="36" y="704"/>
                </a:lnTo>
                <a:lnTo>
                  <a:pt x="0" y="863"/>
                </a:lnTo>
                <a:lnTo>
                  <a:pt x="28" y="1127"/>
                </a:lnTo>
                <a:lnTo>
                  <a:pt x="52" y="1269"/>
                </a:lnTo>
                <a:lnTo>
                  <a:pt x="80" y="1305"/>
                </a:lnTo>
                <a:lnTo>
                  <a:pt x="136" y="1309"/>
                </a:lnTo>
                <a:lnTo>
                  <a:pt x="292" y="1325"/>
                </a:lnTo>
                <a:lnTo>
                  <a:pt x="408" y="1341"/>
                </a:lnTo>
                <a:lnTo>
                  <a:pt x="579" y="1325"/>
                </a:lnTo>
                <a:lnTo>
                  <a:pt x="747" y="1301"/>
                </a:lnTo>
                <a:lnTo>
                  <a:pt x="811" y="1285"/>
                </a:lnTo>
                <a:lnTo>
                  <a:pt x="807" y="1127"/>
                </a:lnTo>
                <a:lnTo>
                  <a:pt x="835" y="839"/>
                </a:lnTo>
                <a:lnTo>
                  <a:pt x="827" y="624"/>
                </a:lnTo>
                <a:lnTo>
                  <a:pt x="795" y="400"/>
                </a:lnTo>
                <a:lnTo>
                  <a:pt x="739" y="196"/>
                </a:lnTo>
                <a:lnTo>
                  <a:pt x="719" y="44"/>
                </a:lnTo>
                <a:lnTo>
                  <a:pt x="711" y="4"/>
                </a:lnTo>
                <a:lnTo>
                  <a:pt x="575" y="40"/>
                </a:lnTo>
                <a:lnTo>
                  <a:pt x="499" y="72"/>
                </a:lnTo>
                <a:lnTo>
                  <a:pt x="384" y="80"/>
                </a:lnTo>
                <a:lnTo>
                  <a:pt x="296" y="64"/>
                </a:lnTo>
                <a:lnTo>
                  <a:pt x="248" y="20"/>
                </a:lnTo>
                <a:close/>
              </a:path>
            </a:pathLst>
          </a:custGeom>
          <a:solidFill>
            <a:srgbClr val="E0E0E0"/>
          </a:solidFill>
          <a:ln w="7938">
            <a:solidFill>
              <a:srgbClr val="000000"/>
            </a:solidFill>
            <a:prstDash val="solid"/>
            <a:round/>
            <a:headEnd/>
            <a:tailEnd/>
          </a:ln>
        </p:spPr>
        <p:txBody>
          <a:bodyPr/>
          <a:lstStyle/>
          <a:p>
            <a:endParaRPr lang="zh-CN" altLang="en-US" b="1"/>
          </a:p>
        </p:txBody>
      </p:sp>
      <p:grpSp>
        <p:nvGrpSpPr>
          <p:cNvPr id="34" name="Group 32"/>
          <p:cNvGrpSpPr>
            <a:grpSpLocks/>
          </p:cNvGrpSpPr>
          <p:nvPr/>
        </p:nvGrpSpPr>
        <p:grpSpPr bwMode="auto">
          <a:xfrm>
            <a:off x="4106342" y="3988148"/>
            <a:ext cx="1282700" cy="1709737"/>
            <a:chOff x="2506" y="2663"/>
            <a:chExt cx="808" cy="1077"/>
          </a:xfrm>
        </p:grpSpPr>
        <p:grpSp>
          <p:nvGrpSpPr>
            <p:cNvPr id="35" name="Group 33"/>
            <p:cNvGrpSpPr>
              <a:grpSpLocks/>
            </p:cNvGrpSpPr>
            <p:nvPr/>
          </p:nvGrpSpPr>
          <p:grpSpPr bwMode="auto">
            <a:xfrm>
              <a:off x="2506" y="3527"/>
              <a:ext cx="808" cy="213"/>
              <a:chOff x="2506" y="3527"/>
              <a:chExt cx="808" cy="213"/>
            </a:xfrm>
          </p:grpSpPr>
          <p:sp>
            <p:nvSpPr>
              <p:cNvPr id="37" name="Freeform 34"/>
              <p:cNvSpPr>
                <a:spLocks/>
              </p:cNvSpPr>
              <p:nvPr/>
            </p:nvSpPr>
            <p:spPr bwMode="auto">
              <a:xfrm>
                <a:off x="3025" y="3563"/>
                <a:ext cx="289" cy="177"/>
              </a:xfrm>
              <a:custGeom>
                <a:avLst/>
                <a:gdLst>
                  <a:gd name="T0" fmla="*/ 1 w 577"/>
                  <a:gd name="T1" fmla="*/ 1 h 354"/>
                  <a:gd name="T2" fmla="*/ 0 w 577"/>
                  <a:gd name="T3" fmla="*/ 1 h 354"/>
                  <a:gd name="T4" fmla="*/ 1 w 577"/>
                  <a:gd name="T5" fmla="*/ 1 h 354"/>
                  <a:gd name="T6" fmla="*/ 1 w 577"/>
                  <a:gd name="T7" fmla="*/ 1 h 354"/>
                  <a:gd name="T8" fmla="*/ 1 w 577"/>
                  <a:gd name="T9" fmla="*/ 1 h 354"/>
                  <a:gd name="T10" fmla="*/ 1 w 577"/>
                  <a:gd name="T11" fmla="*/ 1 h 354"/>
                  <a:gd name="T12" fmla="*/ 1 w 577"/>
                  <a:gd name="T13" fmla="*/ 1 h 354"/>
                  <a:gd name="T14" fmla="*/ 1 w 577"/>
                  <a:gd name="T15" fmla="*/ 1 h 354"/>
                  <a:gd name="T16" fmla="*/ 1 w 577"/>
                  <a:gd name="T17" fmla="*/ 2 h 354"/>
                  <a:gd name="T18" fmla="*/ 1 w 577"/>
                  <a:gd name="T19" fmla="*/ 2 h 354"/>
                  <a:gd name="T20" fmla="*/ 1 w 577"/>
                  <a:gd name="T21" fmla="*/ 2 h 354"/>
                  <a:gd name="T22" fmla="*/ 2 w 577"/>
                  <a:gd name="T23" fmla="*/ 2 h 354"/>
                  <a:gd name="T24" fmla="*/ 2 w 577"/>
                  <a:gd name="T25" fmla="*/ 2 h 354"/>
                  <a:gd name="T26" fmla="*/ 2 w 577"/>
                  <a:gd name="T27" fmla="*/ 2 h 354"/>
                  <a:gd name="T28" fmla="*/ 2 w 577"/>
                  <a:gd name="T29" fmla="*/ 2 h 354"/>
                  <a:gd name="T30" fmla="*/ 3 w 577"/>
                  <a:gd name="T31" fmla="*/ 2 h 354"/>
                  <a:gd name="T32" fmla="*/ 3 w 577"/>
                  <a:gd name="T33" fmla="*/ 2 h 354"/>
                  <a:gd name="T34" fmla="*/ 3 w 577"/>
                  <a:gd name="T35" fmla="*/ 2 h 354"/>
                  <a:gd name="T36" fmla="*/ 3 w 577"/>
                  <a:gd name="T37" fmla="*/ 2 h 354"/>
                  <a:gd name="T38" fmla="*/ 3 w 577"/>
                  <a:gd name="T39" fmla="*/ 1 h 354"/>
                  <a:gd name="T40" fmla="*/ 3 w 577"/>
                  <a:gd name="T41" fmla="*/ 1 h 354"/>
                  <a:gd name="T42" fmla="*/ 3 w 577"/>
                  <a:gd name="T43" fmla="*/ 1 h 354"/>
                  <a:gd name="T44" fmla="*/ 3 w 577"/>
                  <a:gd name="T45" fmla="*/ 1 h 354"/>
                  <a:gd name="T46" fmla="*/ 2 w 577"/>
                  <a:gd name="T47" fmla="*/ 1 h 354"/>
                  <a:gd name="T48" fmla="*/ 2 w 577"/>
                  <a:gd name="T49" fmla="*/ 1 h 354"/>
                  <a:gd name="T50" fmla="*/ 2 w 577"/>
                  <a:gd name="T51" fmla="*/ 0 h 354"/>
                  <a:gd name="T52" fmla="*/ 1 w 577"/>
                  <a:gd name="T53" fmla="*/ 1 h 35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7" h="354">
                    <a:moveTo>
                      <a:pt x="1" y="44"/>
                    </a:moveTo>
                    <a:lnTo>
                      <a:pt x="0" y="89"/>
                    </a:lnTo>
                    <a:lnTo>
                      <a:pt x="1" y="119"/>
                    </a:lnTo>
                    <a:lnTo>
                      <a:pt x="4" y="147"/>
                    </a:lnTo>
                    <a:lnTo>
                      <a:pt x="17" y="187"/>
                    </a:lnTo>
                    <a:lnTo>
                      <a:pt x="78" y="221"/>
                    </a:lnTo>
                    <a:lnTo>
                      <a:pt x="110" y="219"/>
                    </a:lnTo>
                    <a:lnTo>
                      <a:pt x="117" y="247"/>
                    </a:lnTo>
                    <a:lnTo>
                      <a:pt x="136" y="263"/>
                    </a:lnTo>
                    <a:lnTo>
                      <a:pt x="164" y="282"/>
                    </a:lnTo>
                    <a:lnTo>
                      <a:pt x="206" y="302"/>
                    </a:lnTo>
                    <a:lnTo>
                      <a:pt x="322" y="334"/>
                    </a:lnTo>
                    <a:lnTo>
                      <a:pt x="378" y="347"/>
                    </a:lnTo>
                    <a:lnTo>
                      <a:pt x="442" y="354"/>
                    </a:lnTo>
                    <a:lnTo>
                      <a:pt x="500" y="350"/>
                    </a:lnTo>
                    <a:lnTo>
                      <a:pt x="531" y="341"/>
                    </a:lnTo>
                    <a:lnTo>
                      <a:pt x="557" y="322"/>
                    </a:lnTo>
                    <a:lnTo>
                      <a:pt x="572" y="298"/>
                    </a:lnTo>
                    <a:lnTo>
                      <a:pt x="576" y="270"/>
                    </a:lnTo>
                    <a:lnTo>
                      <a:pt x="577" y="255"/>
                    </a:lnTo>
                    <a:lnTo>
                      <a:pt x="576" y="241"/>
                    </a:lnTo>
                    <a:lnTo>
                      <a:pt x="571" y="229"/>
                    </a:lnTo>
                    <a:lnTo>
                      <a:pt x="561" y="215"/>
                    </a:lnTo>
                    <a:lnTo>
                      <a:pt x="493" y="179"/>
                    </a:lnTo>
                    <a:lnTo>
                      <a:pt x="433" y="139"/>
                    </a:lnTo>
                    <a:lnTo>
                      <a:pt x="310" y="0"/>
                    </a:lnTo>
                    <a:lnTo>
                      <a:pt x="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38" name="Freeform 35"/>
              <p:cNvSpPr>
                <a:spLocks/>
              </p:cNvSpPr>
              <p:nvPr/>
            </p:nvSpPr>
            <p:spPr bwMode="auto">
              <a:xfrm>
                <a:off x="2506" y="3527"/>
                <a:ext cx="338" cy="140"/>
              </a:xfrm>
              <a:custGeom>
                <a:avLst/>
                <a:gdLst>
                  <a:gd name="T0" fmla="*/ 2 w 676"/>
                  <a:gd name="T1" fmla="*/ 0 h 280"/>
                  <a:gd name="T2" fmla="*/ 2 w 676"/>
                  <a:gd name="T3" fmla="*/ 1 h 280"/>
                  <a:gd name="T4" fmla="*/ 1 w 676"/>
                  <a:gd name="T5" fmla="*/ 1 h 280"/>
                  <a:gd name="T6" fmla="*/ 1 w 676"/>
                  <a:gd name="T7" fmla="*/ 1 h 280"/>
                  <a:gd name="T8" fmla="*/ 1 w 676"/>
                  <a:gd name="T9" fmla="*/ 1 h 280"/>
                  <a:gd name="T10" fmla="*/ 1 w 676"/>
                  <a:gd name="T11" fmla="*/ 1 h 280"/>
                  <a:gd name="T12" fmla="*/ 1 w 676"/>
                  <a:gd name="T13" fmla="*/ 1 h 280"/>
                  <a:gd name="T14" fmla="*/ 0 w 676"/>
                  <a:gd name="T15" fmla="*/ 1 h 280"/>
                  <a:gd name="T16" fmla="*/ 0 w 676"/>
                  <a:gd name="T17" fmla="*/ 1 h 280"/>
                  <a:gd name="T18" fmla="*/ 1 w 676"/>
                  <a:gd name="T19" fmla="*/ 1 h 280"/>
                  <a:gd name="T20" fmla="*/ 1 w 676"/>
                  <a:gd name="T21" fmla="*/ 1 h 280"/>
                  <a:gd name="T22" fmla="*/ 1 w 676"/>
                  <a:gd name="T23" fmla="*/ 2 h 280"/>
                  <a:gd name="T24" fmla="*/ 1 w 676"/>
                  <a:gd name="T25" fmla="*/ 2 h 280"/>
                  <a:gd name="T26" fmla="*/ 1 w 676"/>
                  <a:gd name="T27" fmla="*/ 2 h 280"/>
                  <a:gd name="T28" fmla="*/ 1 w 676"/>
                  <a:gd name="T29" fmla="*/ 2 h 280"/>
                  <a:gd name="T30" fmla="*/ 1 w 676"/>
                  <a:gd name="T31" fmla="*/ 2 h 280"/>
                  <a:gd name="T32" fmla="*/ 1 w 676"/>
                  <a:gd name="T33" fmla="*/ 2 h 280"/>
                  <a:gd name="T34" fmla="*/ 2 w 676"/>
                  <a:gd name="T35" fmla="*/ 2 h 280"/>
                  <a:gd name="T36" fmla="*/ 2 w 676"/>
                  <a:gd name="T37" fmla="*/ 2 h 280"/>
                  <a:gd name="T38" fmla="*/ 2 w 676"/>
                  <a:gd name="T39" fmla="*/ 2 h 280"/>
                  <a:gd name="T40" fmla="*/ 2 w 676"/>
                  <a:gd name="T41" fmla="*/ 1 h 280"/>
                  <a:gd name="T42" fmla="*/ 2 w 676"/>
                  <a:gd name="T43" fmla="*/ 1 h 280"/>
                  <a:gd name="T44" fmla="*/ 2 w 676"/>
                  <a:gd name="T45" fmla="*/ 1 h 280"/>
                  <a:gd name="T46" fmla="*/ 2 w 676"/>
                  <a:gd name="T47" fmla="*/ 1 h 280"/>
                  <a:gd name="T48" fmla="*/ 3 w 676"/>
                  <a:gd name="T49" fmla="*/ 1 h 280"/>
                  <a:gd name="T50" fmla="*/ 3 w 676"/>
                  <a:gd name="T51" fmla="*/ 1 h 280"/>
                  <a:gd name="T52" fmla="*/ 3 w 676"/>
                  <a:gd name="T53" fmla="*/ 1 h 280"/>
                  <a:gd name="T54" fmla="*/ 3 w 676"/>
                  <a:gd name="T55" fmla="*/ 1 h 280"/>
                  <a:gd name="T56" fmla="*/ 3 w 676"/>
                  <a:gd name="T57" fmla="*/ 1 h 280"/>
                  <a:gd name="T58" fmla="*/ 3 w 676"/>
                  <a:gd name="T59" fmla="*/ 1 h 280"/>
                  <a:gd name="T60" fmla="*/ 3 w 676"/>
                  <a:gd name="T61" fmla="*/ 1 h 280"/>
                  <a:gd name="T62" fmla="*/ 3 w 676"/>
                  <a:gd name="T63" fmla="*/ 1 h 280"/>
                  <a:gd name="T64" fmla="*/ 3 w 676"/>
                  <a:gd name="T65" fmla="*/ 1 h 280"/>
                  <a:gd name="T66" fmla="*/ 3 w 676"/>
                  <a:gd name="T67" fmla="*/ 1 h 280"/>
                  <a:gd name="T68" fmla="*/ 3 w 676"/>
                  <a:gd name="T69" fmla="*/ 1 h 280"/>
                  <a:gd name="T70" fmla="*/ 3 w 676"/>
                  <a:gd name="T71" fmla="*/ 1 h 280"/>
                  <a:gd name="T72" fmla="*/ 2 w 676"/>
                  <a:gd name="T73" fmla="*/ 0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6" h="280">
                    <a:moveTo>
                      <a:pt x="333" y="0"/>
                    </a:moveTo>
                    <a:lnTo>
                      <a:pt x="266" y="56"/>
                    </a:lnTo>
                    <a:lnTo>
                      <a:pt x="194" y="97"/>
                    </a:lnTo>
                    <a:lnTo>
                      <a:pt x="133" y="117"/>
                    </a:lnTo>
                    <a:lnTo>
                      <a:pt x="29" y="151"/>
                    </a:lnTo>
                    <a:lnTo>
                      <a:pt x="13" y="160"/>
                    </a:lnTo>
                    <a:lnTo>
                      <a:pt x="5" y="171"/>
                    </a:lnTo>
                    <a:lnTo>
                      <a:pt x="0" y="187"/>
                    </a:lnTo>
                    <a:lnTo>
                      <a:pt x="0" y="206"/>
                    </a:lnTo>
                    <a:lnTo>
                      <a:pt x="5" y="232"/>
                    </a:lnTo>
                    <a:lnTo>
                      <a:pt x="12" y="252"/>
                    </a:lnTo>
                    <a:lnTo>
                      <a:pt x="29" y="263"/>
                    </a:lnTo>
                    <a:lnTo>
                      <a:pt x="57" y="272"/>
                    </a:lnTo>
                    <a:lnTo>
                      <a:pt x="101" y="276"/>
                    </a:lnTo>
                    <a:lnTo>
                      <a:pt x="152" y="279"/>
                    </a:lnTo>
                    <a:lnTo>
                      <a:pt x="196" y="280"/>
                    </a:lnTo>
                    <a:lnTo>
                      <a:pt x="246" y="279"/>
                    </a:lnTo>
                    <a:lnTo>
                      <a:pt x="290" y="276"/>
                    </a:lnTo>
                    <a:lnTo>
                      <a:pt x="334" y="268"/>
                    </a:lnTo>
                    <a:lnTo>
                      <a:pt x="370" y="258"/>
                    </a:lnTo>
                    <a:lnTo>
                      <a:pt x="404" y="244"/>
                    </a:lnTo>
                    <a:lnTo>
                      <a:pt x="449" y="234"/>
                    </a:lnTo>
                    <a:lnTo>
                      <a:pt x="453" y="250"/>
                    </a:lnTo>
                    <a:lnTo>
                      <a:pt x="485" y="251"/>
                    </a:lnTo>
                    <a:lnTo>
                      <a:pt x="516" y="251"/>
                    </a:lnTo>
                    <a:lnTo>
                      <a:pt x="548" y="250"/>
                    </a:lnTo>
                    <a:lnTo>
                      <a:pt x="575" y="247"/>
                    </a:lnTo>
                    <a:lnTo>
                      <a:pt x="600" y="243"/>
                    </a:lnTo>
                    <a:lnTo>
                      <a:pt x="633" y="234"/>
                    </a:lnTo>
                    <a:lnTo>
                      <a:pt x="663" y="220"/>
                    </a:lnTo>
                    <a:lnTo>
                      <a:pt x="663" y="187"/>
                    </a:lnTo>
                    <a:lnTo>
                      <a:pt x="668" y="175"/>
                    </a:lnTo>
                    <a:lnTo>
                      <a:pt x="671" y="164"/>
                    </a:lnTo>
                    <a:lnTo>
                      <a:pt x="672" y="99"/>
                    </a:lnTo>
                    <a:lnTo>
                      <a:pt x="676" y="33"/>
                    </a:lnTo>
                    <a:lnTo>
                      <a:pt x="524" y="48"/>
                    </a:lnTo>
                    <a:lnTo>
                      <a:pt x="3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sp>
          <p:nvSpPr>
            <p:cNvPr id="36" name="Freeform 36"/>
            <p:cNvSpPr>
              <a:spLocks/>
            </p:cNvSpPr>
            <p:nvPr/>
          </p:nvSpPr>
          <p:spPr bwMode="auto">
            <a:xfrm>
              <a:off x="2673" y="2663"/>
              <a:ext cx="528" cy="942"/>
            </a:xfrm>
            <a:custGeom>
              <a:avLst/>
              <a:gdLst>
                <a:gd name="T0" fmla="*/ 1 w 1055"/>
                <a:gd name="T1" fmla="*/ 0 h 1886"/>
                <a:gd name="T2" fmla="*/ 1 w 1055"/>
                <a:gd name="T3" fmla="*/ 2 h 1886"/>
                <a:gd name="T4" fmla="*/ 1 w 1055"/>
                <a:gd name="T5" fmla="*/ 3 h 1886"/>
                <a:gd name="T6" fmla="*/ 1 w 1055"/>
                <a:gd name="T7" fmla="*/ 4 h 1886"/>
                <a:gd name="T8" fmla="*/ 1 w 1055"/>
                <a:gd name="T9" fmla="*/ 5 h 1886"/>
                <a:gd name="T10" fmla="*/ 1 w 1055"/>
                <a:gd name="T11" fmla="*/ 6 h 1886"/>
                <a:gd name="T12" fmla="*/ 0 w 1055"/>
                <a:gd name="T13" fmla="*/ 6 h 1886"/>
                <a:gd name="T14" fmla="*/ 1 w 1055"/>
                <a:gd name="T15" fmla="*/ 6 h 1886"/>
                <a:gd name="T16" fmla="*/ 1 w 1055"/>
                <a:gd name="T17" fmla="*/ 6 h 1886"/>
                <a:gd name="T18" fmla="*/ 1 w 1055"/>
                <a:gd name="T19" fmla="*/ 6 h 1886"/>
                <a:gd name="T20" fmla="*/ 1 w 1055"/>
                <a:gd name="T21" fmla="*/ 7 h 1886"/>
                <a:gd name="T22" fmla="*/ 1 w 1055"/>
                <a:gd name="T23" fmla="*/ 7 h 1886"/>
                <a:gd name="T24" fmla="*/ 1 w 1055"/>
                <a:gd name="T25" fmla="*/ 7 h 1886"/>
                <a:gd name="T26" fmla="*/ 1 w 1055"/>
                <a:gd name="T27" fmla="*/ 7 h 1886"/>
                <a:gd name="T28" fmla="*/ 1 w 1055"/>
                <a:gd name="T29" fmla="*/ 7 h 1886"/>
                <a:gd name="T30" fmla="*/ 2 w 1055"/>
                <a:gd name="T31" fmla="*/ 7 h 1886"/>
                <a:gd name="T32" fmla="*/ 2 w 1055"/>
                <a:gd name="T33" fmla="*/ 7 h 1886"/>
                <a:gd name="T34" fmla="*/ 2 w 1055"/>
                <a:gd name="T35" fmla="*/ 7 h 1886"/>
                <a:gd name="T36" fmla="*/ 2 w 1055"/>
                <a:gd name="T37" fmla="*/ 7 h 1886"/>
                <a:gd name="T38" fmla="*/ 2 w 1055"/>
                <a:gd name="T39" fmla="*/ 6 h 1886"/>
                <a:gd name="T40" fmla="*/ 2 w 1055"/>
                <a:gd name="T41" fmla="*/ 6 h 1886"/>
                <a:gd name="T42" fmla="*/ 2 w 1055"/>
                <a:gd name="T43" fmla="*/ 6 h 1886"/>
                <a:gd name="T44" fmla="*/ 2 w 1055"/>
                <a:gd name="T45" fmla="*/ 5 h 1886"/>
                <a:gd name="T46" fmla="*/ 2 w 1055"/>
                <a:gd name="T47" fmla="*/ 4 h 1886"/>
                <a:gd name="T48" fmla="*/ 2 w 1055"/>
                <a:gd name="T49" fmla="*/ 2 h 1886"/>
                <a:gd name="T50" fmla="*/ 2 w 1055"/>
                <a:gd name="T51" fmla="*/ 1 h 1886"/>
                <a:gd name="T52" fmla="*/ 2 w 1055"/>
                <a:gd name="T53" fmla="*/ 1 h 1886"/>
                <a:gd name="T54" fmla="*/ 2 w 1055"/>
                <a:gd name="T55" fmla="*/ 2 h 1886"/>
                <a:gd name="T56" fmla="*/ 3 w 1055"/>
                <a:gd name="T57" fmla="*/ 4 h 1886"/>
                <a:gd name="T58" fmla="*/ 3 w 1055"/>
                <a:gd name="T59" fmla="*/ 5 h 1886"/>
                <a:gd name="T60" fmla="*/ 3 w 1055"/>
                <a:gd name="T61" fmla="*/ 6 h 1886"/>
                <a:gd name="T62" fmla="*/ 3 w 1055"/>
                <a:gd name="T63" fmla="*/ 7 h 1886"/>
                <a:gd name="T64" fmla="*/ 3 w 1055"/>
                <a:gd name="T65" fmla="*/ 7 h 1886"/>
                <a:gd name="T66" fmla="*/ 4 w 1055"/>
                <a:gd name="T67" fmla="*/ 7 h 1886"/>
                <a:gd name="T68" fmla="*/ 4 w 1055"/>
                <a:gd name="T69" fmla="*/ 7 h 1886"/>
                <a:gd name="T70" fmla="*/ 4 w 1055"/>
                <a:gd name="T71" fmla="*/ 7 h 1886"/>
                <a:gd name="T72" fmla="*/ 4 w 1055"/>
                <a:gd name="T73" fmla="*/ 7 h 1886"/>
                <a:gd name="T74" fmla="*/ 4 w 1055"/>
                <a:gd name="T75" fmla="*/ 7 h 1886"/>
                <a:gd name="T76" fmla="*/ 4 w 1055"/>
                <a:gd name="T77" fmla="*/ 7 h 1886"/>
                <a:gd name="T78" fmla="*/ 5 w 1055"/>
                <a:gd name="T79" fmla="*/ 7 h 1886"/>
                <a:gd name="T80" fmla="*/ 5 w 1055"/>
                <a:gd name="T81" fmla="*/ 7 h 1886"/>
                <a:gd name="T82" fmla="*/ 5 w 1055"/>
                <a:gd name="T83" fmla="*/ 7 h 1886"/>
                <a:gd name="T84" fmla="*/ 5 w 1055"/>
                <a:gd name="T85" fmla="*/ 6 h 1886"/>
                <a:gd name="T86" fmla="*/ 4 w 1055"/>
                <a:gd name="T87" fmla="*/ 4 h 1886"/>
                <a:gd name="T88" fmla="*/ 4 w 1055"/>
                <a:gd name="T89" fmla="*/ 3 h 1886"/>
                <a:gd name="T90" fmla="*/ 4 w 1055"/>
                <a:gd name="T91" fmla="*/ 1 h 1886"/>
                <a:gd name="T92" fmla="*/ 4 w 1055"/>
                <a:gd name="T93" fmla="*/ 0 h 1886"/>
                <a:gd name="T94" fmla="*/ 3 w 1055"/>
                <a:gd name="T95" fmla="*/ 0 h 1886"/>
                <a:gd name="T96" fmla="*/ 2 w 1055"/>
                <a:gd name="T97" fmla="*/ 0 h 1886"/>
                <a:gd name="T98" fmla="*/ 1 w 1055"/>
                <a:gd name="T99" fmla="*/ 0 h 1886"/>
                <a:gd name="T100" fmla="*/ 1 w 1055"/>
                <a:gd name="T101" fmla="*/ 0 h 18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55" h="1886">
                  <a:moveTo>
                    <a:pt x="40" y="0"/>
                  </a:moveTo>
                  <a:lnTo>
                    <a:pt x="8" y="567"/>
                  </a:lnTo>
                  <a:lnTo>
                    <a:pt x="16" y="1022"/>
                  </a:lnTo>
                  <a:lnTo>
                    <a:pt x="32" y="1198"/>
                  </a:lnTo>
                  <a:lnTo>
                    <a:pt x="56" y="1391"/>
                  </a:lnTo>
                  <a:lnTo>
                    <a:pt x="40" y="1575"/>
                  </a:lnTo>
                  <a:lnTo>
                    <a:pt x="0" y="1727"/>
                  </a:lnTo>
                  <a:lnTo>
                    <a:pt x="21" y="1751"/>
                  </a:lnTo>
                  <a:lnTo>
                    <a:pt x="41" y="1767"/>
                  </a:lnTo>
                  <a:lnTo>
                    <a:pt x="73" y="1781"/>
                  </a:lnTo>
                  <a:lnTo>
                    <a:pt x="104" y="1795"/>
                  </a:lnTo>
                  <a:lnTo>
                    <a:pt x="143" y="1808"/>
                  </a:lnTo>
                  <a:lnTo>
                    <a:pt x="184" y="1817"/>
                  </a:lnTo>
                  <a:lnTo>
                    <a:pt x="215" y="1824"/>
                  </a:lnTo>
                  <a:lnTo>
                    <a:pt x="254" y="1829"/>
                  </a:lnTo>
                  <a:lnTo>
                    <a:pt x="302" y="1839"/>
                  </a:lnTo>
                  <a:lnTo>
                    <a:pt x="354" y="1851"/>
                  </a:lnTo>
                  <a:lnTo>
                    <a:pt x="374" y="1855"/>
                  </a:lnTo>
                  <a:lnTo>
                    <a:pt x="382" y="1831"/>
                  </a:lnTo>
                  <a:lnTo>
                    <a:pt x="396" y="1785"/>
                  </a:lnTo>
                  <a:lnTo>
                    <a:pt x="408" y="1751"/>
                  </a:lnTo>
                  <a:lnTo>
                    <a:pt x="419" y="1704"/>
                  </a:lnTo>
                  <a:lnTo>
                    <a:pt x="423" y="1367"/>
                  </a:lnTo>
                  <a:lnTo>
                    <a:pt x="423" y="1062"/>
                  </a:lnTo>
                  <a:lnTo>
                    <a:pt x="399" y="719"/>
                  </a:lnTo>
                  <a:lnTo>
                    <a:pt x="407" y="503"/>
                  </a:lnTo>
                  <a:lnTo>
                    <a:pt x="415" y="435"/>
                  </a:lnTo>
                  <a:lnTo>
                    <a:pt x="495" y="760"/>
                  </a:lnTo>
                  <a:lnTo>
                    <a:pt x="567" y="1110"/>
                  </a:lnTo>
                  <a:lnTo>
                    <a:pt x="615" y="1311"/>
                  </a:lnTo>
                  <a:lnTo>
                    <a:pt x="647" y="1663"/>
                  </a:lnTo>
                  <a:lnTo>
                    <a:pt x="693" y="1863"/>
                  </a:lnTo>
                  <a:lnTo>
                    <a:pt x="738" y="1865"/>
                  </a:lnTo>
                  <a:lnTo>
                    <a:pt x="783" y="1869"/>
                  </a:lnTo>
                  <a:lnTo>
                    <a:pt x="829" y="1876"/>
                  </a:lnTo>
                  <a:lnTo>
                    <a:pt x="889" y="1883"/>
                  </a:lnTo>
                  <a:lnTo>
                    <a:pt x="930" y="1886"/>
                  </a:lnTo>
                  <a:lnTo>
                    <a:pt x="971" y="1878"/>
                  </a:lnTo>
                  <a:lnTo>
                    <a:pt x="1011" y="1861"/>
                  </a:lnTo>
                  <a:lnTo>
                    <a:pt x="1026" y="1849"/>
                  </a:lnTo>
                  <a:lnTo>
                    <a:pt x="1042" y="1839"/>
                  </a:lnTo>
                  <a:lnTo>
                    <a:pt x="1055" y="1825"/>
                  </a:lnTo>
                  <a:lnTo>
                    <a:pt x="1033" y="1587"/>
                  </a:lnTo>
                  <a:lnTo>
                    <a:pt x="974" y="1256"/>
                  </a:lnTo>
                  <a:lnTo>
                    <a:pt x="942" y="1001"/>
                  </a:lnTo>
                  <a:lnTo>
                    <a:pt x="831" y="425"/>
                  </a:lnTo>
                  <a:lnTo>
                    <a:pt x="783" y="0"/>
                  </a:lnTo>
                  <a:lnTo>
                    <a:pt x="591" y="35"/>
                  </a:lnTo>
                  <a:lnTo>
                    <a:pt x="410" y="46"/>
                  </a:lnTo>
                  <a:lnTo>
                    <a:pt x="198" y="35"/>
                  </a:lnTo>
                  <a:lnTo>
                    <a:pt x="40" y="0"/>
                  </a:lnTo>
                  <a:close/>
                </a:path>
              </a:pathLst>
            </a:custGeom>
            <a:solidFill>
              <a:srgbClr val="808080"/>
            </a:solidFill>
            <a:ln w="7938">
              <a:solidFill>
                <a:srgbClr val="000000"/>
              </a:solidFill>
              <a:prstDash val="solid"/>
              <a:round/>
              <a:headEnd/>
              <a:tailEnd/>
            </a:ln>
          </p:spPr>
          <p:txBody>
            <a:bodyPr/>
            <a:lstStyle/>
            <a:p>
              <a:endParaRPr lang="zh-CN" altLang="en-US" b="1"/>
            </a:p>
          </p:txBody>
        </p:sp>
      </p:grpSp>
      <p:grpSp>
        <p:nvGrpSpPr>
          <p:cNvPr id="39" name="Group 37"/>
          <p:cNvGrpSpPr>
            <a:grpSpLocks/>
          </p:cNvGrpSpPr>
          <p:nvPr/>
        </p:nvGrpSpPr>
        <p:grpSpPr bwMode="auto">
          <a:xfrm>
            <a:off x="3798367" y="2945160"/>
            <a:ext cx="820737" cy="2057400"/>
            <a:chOff x="2313" y="2006"/>
            <a:chExt cx="516" cy="803"/>
          </a:xfrm>
        </p:grpSpPr>
        <p:grpSp>
          <p:nvGrpSpPr>
            <p:cNvPr id="40" name="Group 38"/>
            <p:cNvGrpSpPr>
              <a:grpSpLocks/>
            </p:cNvGrpSpPr>
            <p:nvPr/>
          </p:nvGrpSpPr>
          <p:grpSpPr bwMode="auto">
            <a:xfrm>
              <a:off x="2313" y="2006"/>
              <a:ext cx="516" cy="803"/>
              <a:chOff x="2313" y="2006"/>
              <a:chExt cx="516" cy="803"/>
            </a:xfrm>
          </p:grpSpPr>
          <p:sp>
            <p:nvSpPr>
              <p:cNvPr id="43" name="Freeform 39"/>
              <p:cNvSpPr>
                <a:spLocks/>
              </p:cNvSpPr>
              <p:nvPr/>
            </p:nvSpPr>
            <p:spPr bwMode="auto">
              <a:xfrm>
                <a:off x="2313" y="2006"/>
                <a:ext cx="516" cy="803"/>
              </a:xfrm>
              <a:custGeom>
                <a:avLst/>
                <a:gdLst>
                  <a:gd name="T0" fmla="*/ 2 w 1032"/>
                  <a:gd name="T1" fmla="*/ 3 h 1605"/>
                  <a:gd name="T2" fmla="*/ 2 w 1032"/>
                  <a:gd name="T3" fmla="*/ 3 h 1605"/>
                  <a:gd name="T4" fmla="*/ 1 w 1032"/>
                  <a:gd name="T5" fmla="*/ 2 h 1605"/>
                  <a:gd name="T6" fmla="*/ 1 w 1032"/>
                  <a:gd name="T7" fmla="*/ 3 h 1605"/>
                  <a:gd name="T8" fmla="*/ 1 w 1032"/>
                  <a:gd name="T9" fmla="*/ 3 h 1605"/>
                  <a:gd name="T10" fmla="*/ 1 w 1032"/>
                  <a:gd name="T11" fmla="*/ 3 h 1605"/>
                  <a:gd name="T12" fmla="*/ 0 w 1032"/>
                  <a:gd name="T13" fmla="*/ 3 h 1605"/>
                  <a:gd name="T14" fmla="*/ 1 w 1032"/>
                  <a:gd name="T15" fmla="*/ 3 h 1605"/>
                  <a:gd name="T16" fmla="*/ 1 w 1032"/>
                  <a:gd name="T17" fmla="*/ 4 h 1605"/>
                  <a:gd name="T18" fmla="*/ 1 w 1032"/>
                  <a:gd name="T19" fmla="*/ 4 h 1605"/>
                  <a:gd name="T20" fmla="*/ 2 w 1032"/>
                  <a:gd name="T21" fmla="*/ 4 h 1605"/>
                  <a:gd name="T22" fmla="*/ 2 w 1032"/>
                  <a:gd name="T23" fmla="*/ 4 h 1605"/>
                  <a:gd name="T24" fmla="*/ 3 w 1032"/>
                  <a:gd name="T25" fmla="*/ 4 h 1605"/>
                  <a:gd name="T26" fmla="*/ 3 w 1032"/>
                  <a:gd name="T27" fmla="*/ 4 h 1605"/>
                  <a:gd name="T28" fmla="*/ 3 w 1032"/>
                  <a:gd name="T29" fmla="*/ 4 h 1605"/>
                  <a:gd name="T30" fmla="*/ 3 w 1032"/>
                  <a:gd name="T31" fmla="*/ 4 h 1605"/>
                  <a:gd name="T32" fmla="*/ 3 w 1032"/>
                  <a:gd name="T33" fmla="*/ 5 h 1605"/>
                  <a:gd name="T34" fmla="*/ 3 w 1032"/>
                  <a:gd name="T35" fmla="*/ 5 h 1605"/>
                  <a:gd name="T36" fmla="*/ 3 w 1032"/>
                  <a:gd name="T37" fmla="*/ 6 h 1605"/>
                  <a:gd name="T38" fmla="*/ 3 w 1032"/>
                  <a:gd name="T39" fmla="*/ 6 h 1605"/>
                  <a:gd name="T40" fmla="*/ 3 w 1032"/>
                  <a:gd name="T41" fmla="*/ 6 h 1605"/>
                  <a:gd name="T42" fmla="*/ 4 w 1032"/>
                  <a:gd name="T43" fmla="*/ 7 h 1605"/>
                  <a:gd name="T44" fmla="*/ 4 w 1032"/>
                  <a:gd name="T45" fmla="*/ 7 h 1605"/>
                  <a:gd name="T46" fmla="*/ 4 w 1032"/>
                  <a:gd name="T47" fmla="*/ 7 h 1605"/>
                  <a:gd name="T48" fmla="*/ 4 w 1032"/>
                  <a:gd name="T49" fmla="*/ 6 h 1605"/>
                  <a:gd name="T50" fmla="*/ 4 w 1032"/>
                  <a:gd name="T51" fmla="*/ 6 h 1605"/>
                  <a:gd name="T52" fmla="*/ 4 w 1032"/>
                  <a:gd name="T53" fmla="*/ 5 h 1605"/>
                  <a:gd name="T54" fmla="*/ 4 w 1032"/>
                  <a:gd name="T55" fmla="*/ 4 h 1605"/>
                  <a:gd name="T56" fmla="*/ 4 w 1032"/>
                  <a:gd name="T57" fmla="*/ 1 h 1605"/>
                  <a:gd name="T58" fmla="*/ 4 w 1032"/>
                  <a:gd name="T59" fmla="*/ 1 h 1605"/>
                  <a:gd name="T60" fmla="*/ 3 w 1032"/>
                  <a:gd name="T61" fmla="*/ 0 h 1605"/>
                  <a:gd name="T62" fmla="*/ 3 w 1032"/>
                  <a:gd name="T63" fmla="*/ 1 h 1605"/>
                  <a:gd name="T64" fmla="*/ 3 w 1032"/>
                  <a:gd name="T65" fmla="*/ 1 h 1605"/>
                  <a:gd name="T66" fmla="*/ 3 w 1032"/>
                  <a:gd name="T67" fmla="*/ 1 h 1605"/>
                  <a:gd name="T68" fmla="*/ 3 w 1032"/>
                  <a:gd name="T69" fmla="*/ 1 h 1605"/>
                  <a:gd name="T70" fmla="*/ 3 w 1032"/>
                  <a:gd name="T71" fmla="*/ 1 h 1605"/>
                  <a:gd name="T72" fmla="*/ 2 w 1032"/>
                  <a:gd name="T73" fmla="*/ 3 h 1605"/>
                  <a:gd name="T74" fmla="*/ 2 w 1032"/>
                  <a:gd name="T75" fmla="*/ 3 h 16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32" h="1605">
                    <a:moveTo>
                      <a:pt x="427" y="600"/>
                    </a:moveTo>
                    <a:lnTo>
                      <a:pt x="396" y="599"/>
                    </a:lnTo>
                    <a:lnTo>
                      <a:pt x="353" y="592"/>
                    </a:lnTo>
                    <a:lnTo>
                      <a:pt x="281" y="563"/>
                    </a:lnTo>
                    <a:lnTo>
                      <a:pt x="122" y="507"/>
                    </a:lnTo>
                    <a:lnTo>
                      <a:pt x="98" y="511"/>
                    </a:lnTo>
                    <a:lnTo>
                      <a:pt x="76" y="520"/>
                    </a:lnTo>
                    <a:lnTo>
                      <a:pt x="52" y="535"/>
                    </a:lnTo>
                    <a:lnTo>
                      <a:pt x="36" y="551"/>
                    </a:lnTo>
                    <a:lnTo>
                      <a:pt x="21" y="575"/>
                    </a:lnTo>
                    <a:lnTo>
                      <a:pt x="12" y="601"/>
                    </a:lnTo>
                    <a:lnTo>
                      <a:pt x="4" y="637"/>
                    </a:lnTo>
                    <a:lnTo>
                      <a:pt x="1" y="667"/>
                    </a:lnTo>
                    <a:lnTo>
                      <a:pt x="0" y="697"/>
                    </a:lnTo>
                    <a:lnTo>
                      <a:pt x="1" y="733"/>
                    </a:lnTo>
                    <a:lnTo>
                      <a:pt x="5" y="767"/>
                    </a:lnTo>
                    <a:lnTo>
                      <a:pt x="12" y="795"/>
                    </a:lnTo>
                    <a:lnTo>
                      <a:pt x="138" y="833"/>
                    </a:lnTo>
                    <a:lnTo>
                      <a:pt x="192" y="859"/>
                    </a:lnTo>
                    <a:lnTo>
                      <a:pt x="226" y="879"/>
                    </a:lnTo>
                    <a:lnTo>
                      <a:pt x="256" y="895"/>
                    </a:lnTo>
                    <a:lnTo>
                      <a:pt x="281" y="906"/>
                    </a:lnTo>
                    <a:lnTo>
                      <a:pt x="319" y="916"/>
                    </a:lnTo>
                    <a:lnTo>
                      <a:pt x="393" y="938"/>
                    </a:lnTo>
                    <a:lnTo>
                      <a:pt x="519" y="966"/>
                    </a:lnTo>
                    <a:lnTo>
                      <a:pt x="611" y="982"/>
                    </a:lnTo>
                    <a:lnTo>
                      <a:pt x="633" y="975"/>
                    </a:lnTo>
                    <a:lnTo>
                      <a:pt x="648" y="959"/>
                    </a:lnTo>
                    <a:lnTo>
                      <a:pt x="659" y="934"/>
                    </a:lnTo>
                    <a:lnTo>
                      <a:pt x="688" y="869"/>
                    </a:lnTo>
                    <a:lnTo>
                      <a:pt x="695" y="910"/>
                    </a:lnTo>
                    <a:lnTo>
                      <a:pt x="701" y="1012"/>
                    </a:lnTo>
                    <a:lnTo>
                      <a:pt x="697" y="1092"/>
                    </a:lnTo>
                    <a:lnTo>
                      <a:pt x="688" y="1134"/>
                    </a:lnTo>
                    <a:lnTo>
                      <a:pt x="687" y="1178"/>
                    </a:lnTo>
                    <a:lnTo>
                      <a:pt x="687" y="1220"/>
                    </a:lnTo>
                    <a:lnTo>
                      <a:pt x="681" y="1272"/>
                    </a:lnTo>
                    <a:lnTo>
                      <a:pt x="671" y="1320"/>
                    </a:lnTo>
                    <a:lnTo>
                      <a:pt x="641" y="1462"/>
                    </a:lnTo>
                    <a:lnTo>
                      <a:pt x="661" y="1486"/>
                    </a:lnTo>
                    <a:lnTo>
                      <a:pt x="689" y="1505"/>
                    </a:lnTo>
                    <a:lnTo>
                      <a:pt x="731" y="1521"/>
                    </a:lnTo>
                    <a:lnTo>
                      <a:pt x="773" y="1530"/>
                    </a:lnTo>
                    <a:lnTo>
                      <a:pt x="808" y="1542"/>
                    </a:lnTo>
                    <a:lnTo>
                      <a:pt x="847" y="1555"/>
                    </a:lnTo>
                    <a:lnTo>
                      <a:pt x="882" y="1569"/>
                    </a:lnTo>
                    <a:lnTo>
                      <a:pt x="920" y="1581"/>
                    </a:lnTo>
                    <a:lnTo>
                      <a:pt x="970" y="1595"/>
                    </a:lnTo>
                    <a:lnTo>
                      <a:pt x="1032" y="1605"/>
                    </a:lnTo>
                    <a:lnTo>
                      <a:pt x="1003" y="1418"/>
                    </a:lnTo>
                    <a:lnTo>
                      <a:pt x="992" y="1358"/>
                    </a:lnTo>
                    <a:lnTo>
                      <a:pt x="987" y="1322"/>
                    </a:lnTo>
                    <a:lnTo>
                      <a:pt x="986" y="1282"/>
                    </a:lnTo>
                    <a:lnTo>
                      <a:pt x="982" y="1196"/>
                    </a:lnTo>
                    <a:lnTo>
                      <a:pt x="984" y="1078"/>
                    </a:lnTo>
                    <a:lnTo>
                      <a:pt x="1004" y="775"/>
                    </a:lnTo>
                    <a:lnTo>
                      <a:pt x="992" y="302"/>
                    </a:lnTo>
                    <a:lnTo>
                      <a:pt x="946" y="44"/>
                    </a:lnTo>
                    <a:lnTo>
                      <a:pt x="824" y="22"/>
                    </a:lnTo>
                    <a:lnTo>
                      <a:pt x="781" y="13"/>
                    </a:lnTo>
                    <a:lnTo>
                      <a:pt x="752" y="4"/>
                    </a:lnTo>
                    <a:lnTo>
                      <a:pt x="733" y="0"/>
                    </a:lnTo>
                    <a:lnTo>
                      <a:pt x="711" y="0"/>
                    </a:lnTo>
                    <a:lnTo>
                      <a:pt x="692" y="2"/>
                    </a:lnTo>
                    <a:lnTo>
                      <a:pt x="673" y="8"/>
                    </a:lnTo>
                    <a:lnTo>
                      <a:pt x="653" y="17"/>
                    </a:lnTo>
                    <a:lnTo>
                      <a:pt x="633" y="33"/>
                    </a:lnTo>
                    <a:lnTo>
                      <a:pt x="615" y="54"/>
                    </a:lnTo>
                    <a:lnTo>
                      <a:pt x="604" y="74"/>
                    </a:lnTo>
                    <a:lnTo>
                      <a:pt x="597" y="102"/>
                    </a:lnTo>
                    <a:lnTo>
                      <a:pt x="597" y="140"/>
                    </a:lnTo>
                    <a:lnTo>
                      <a:pt x="591" y="189"/>
                    </a:lnTo>
                    <a:lnTo>
                      <a:pt x="569" y="296"/>
                    </a:lnTo>
                    <a:lnTo>
                      <a:pt x="505" y="560"/>
                    </a:lnTo>
                    <a:lnTo>
                      <a:pt x="496" y="596"/>
                    </a:lnTo>
                    <a:lnTo>
                      <a:pt x="467" y="600"/>
                    </a:lnTo>
                    <a:lnTo>
                      <a:pt x="427" y="600"/>
                    </a:lnTo>
                    <a:close/>
                  </a:path>
                </a:pathLst>
              </a:custGeom>
              <a:solidFill>
                <a:srgbClr val="808080"/>
              </a:solidFill>
              <a:ln w="7938">
                <a:solidFill>
                  <a:srgbClr val="000000"/>
                </a:solidFill>
                <a:prstDash val="solid"/>
                <a:round/>
                <a:headEnd/>
                <a:tailEnd/>
              </a:ln>
            </p:spPr>
            <p:txBody>
              <a:bodyPr/>
              <a:lstStyle/>
              <a:p>
                <a:endParaRPr lang="zh-CN" altLang="en-US" b="1"/>
              </a:p>
            </p:txBody>
          </p:sp>
          <p:sp>
            <p:nvSpPr>
              <p:cNvPr id="44" name="Freeform 40"/>
              <p:cNvSpPr>
                <a:spLocks/>
              </p:cNvSpPr>
              <p:nvPr/>
            </p:nvSpPr>
            <p:spPr bwMode="auto">
              <a:xfrm>
                <a:off x="2661" y="2221"/>
                <a:ext cx="56" cy="216"/>
              </a:xfrm>
              <a:custGeom>
                <a:avLst/>
                <a:gdLst>
                  <a:gd name="T0" fmla="*/ 0 w 112"/>
                  <a:gd name="T1" fmla="*/ 2 h 431"/>
                  <a:gd name="T2" fmla="*/ 1 w 112"/>
                  <a:gd name="T3" fmla="*/ 2 h 431"/>
                  <a:gd name="T4" fmla="*/ 1 w 112"/>
                  <a:gd name="T5" fmla="*/ 1 h 431"/>
                  <a:gd name="T6" fmla="*/ 1 w 112"/>
                  <a:gd name="T7" fmla="*/ 1 h 431"/>
                  <a:gd name="T8" fmla="*/ 1 w 112"/>
                  <a:gd name="T9" fmla="*/ 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31">
                    <a:moveTo>
                      <a:pt x="0" y="431"/>
                    </a:moveTo>
                    <a:lnTo>
                      <a:pt x="40" y="288"/>
                    </a:lnTo>
                    <a:lnTo>
                      <a:pt x="80" y="144"/>
                    </a:lnTo>
                    <a:lnTo>
                      <a:pt x="72" y="24"/>
                    </a:lnTo>
                    <a:lnTo>
                      <a:pt x="112"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41" name="Freeform 41"/>
            <p:cNvSpPr>
              <a:spLocks/>
            </p:cNvSpPr>
            <p:nvPr/>
          </p:nvSpPr>
          <p:spPr bwMode="auto">
            <a:xfrm>
              <a:off x="2562" y="2305"/>
              <a:ext cx="47" cy="44"/>
            </a:xfrm>
            <a:custGeom>
              <a:avLst/>
              <a:gdLst>
                <a:gd name="T0" fmla="*/ 0 w 93"/>
                <a:gd name="T1" fmla="*/ 1 h 88"/>
                <a:gd name="T2" fmla="*/ 1 w 93"/>
                <a:gd name="T3" fmla="*/ 0 h 88"/>
                <a:gd name="T4" fmla="*/ 1 w 93"/>
                <a:gd name="T5" fmla="*/ 1 h 88"/>
                <a:gd name="T6" fmla="*/ 1 w 93"/>
                <a:gd name="T7" fmla="*/ 1 h 88"/>
                <a:gd name="T8" fmla="*/ 1 w 93"/>
                <a:gd name="T9" fmla="*/ 1 h 88"/>
                <a:gd name="T10" fmla="*/ 1 w 93"/>
                <a:gd name="T11" fmla="*/ 1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88">
                  <a:moveTo>
                    <a:pt x="0" y="3"/>
                  </a:moveTo>
                  <a:lnTo>
                    <a:pt x="44" y="0"/>
                  </a:lnTo>
                  <a:lnTo>
                    <a:pt x="68" y="11"/>
                  </a:lnTo>
                  <a:lnTo>
                    <a:pt x="85" y="32"/>
                  </a:lnTo>
                  <a:lnTo>
                    <a:pt x="93" y="64"/>
                  </a:lnTo>
                  <a:lnTo>
                    <a:pt x="92" y="8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2" name="Freeform 42"/>
            <p:cNvSpPr>
              <a:spLocks/>
            </p:cNvSpPr>
            <p:nvPr/>
          </p:nvSpPr>
          <p:spPr bwMode="auto">
            <a:xfrm>
              <a:off x="2719" y="2029"/>
              <a:ext cx="108" cy="623"/>
            </a:xfrm>
            <a:custGeom>
              <a:avLst/>
              <a:gdLst>
                <a:gd name="T0" fmla="*/ 1 w 216"/>
                <a:gd name="T1" fmla="*/ 0 h 1246"/>
                <a:gd name="T2" fmla="*/ 1 w 216"/>
                <a:gd name="T3" fmla="*/ 1 h 1246"/>
                <a:gd name="T4" fmla="*/ 1 w 216"/>
                <a:gd name="T5" fmla="*/ 1 h 1246"/>
                <a:gd name="T6" fmla="*/ 1 w 216"/>
                <a:gd name="T7" fmla="*/ 1 h 1246"/>
                <a:gd name="T8" fmla="*/ 1 w 216"/>
                <a:gd name="T9" fmla="*/ 1 h 1246"/>
                <a:gd name="T10" fmla="*/ 1 w 216"/>
                <a:gd name="T11" fmla="*/ 1 h 1246"/>
                <a:gd name="T12" fmla="*/ 0 w 216"/>
                <a:gd name="T13" fmla="*/ 1 h 1246"/>
                <a:gd name="T14" fmla="*/ 1 w 216"/>
                <a:gd name="T15" fmla="*/ 1 h 1246"/>
                <a:gd name="T16" fmla="*/ 1 w 216"/>
                <a:gd name="T17" fmla="*/ 2 h 1246"/>
                <a:gd name="T18" fmla="*/ 1 w 216"/>
                <a:gd name="T19" fmla="*/ 2 h 1246"/>
                <a:gd name="T20" fmla="*/ 1 w 216"/>
                <a:gd name="T21" fmla="*/ 2 h 1246"/>
                <a:gd name="T22" fmla="*/ 1 w 216"/>
                <a:gd name="T23" fmla="*/ 2 h 1246"/>
                <a:gd name="T24" fmla="*/ 1 w 216"/>
                <a:gd name="T25" fmla="*/ 3 h 1246"/>
                <a:gd name="T26" fmla="*/ 1 w 216"/>
                <a:gd name="T27" fmla="*/ 3 h 1246"/>
                <a:gd name="T28" fmla="*/ 1 w 216"/>
                <a:gd name="T29" fmla="*/ 3 h 1246"/>
                <a:gd name="T30" fmla="*/ 1 w 216"/>
                <a:gd name="T31" fmla="*/ 4 h 1246"/>
                <a:gd name="T32" fmla="*/ 1 w 216"/>
                <a:gd name="T33" fmla="*/ 4 h 1246"/>
                <a:gd name="T34" fmla="*/ 1 w 216"/>
                <a:gd name="T35" fmla="*/ 5 h 1246"/>
                <a:gd name="T36" fmla="*/ 1 w 216"/>
                <a:gd name="T37" fmla="*/ 5 h 1246"/>
                <a:gd name="T38" fmla="*/ 1 w 216"/>
                <a:gd name="T39" fmla="*/ 5 h 1246"/>
                <a:gd name="T40" fmla="*/ 1 w 216"/>
                <a:gd name="T41" fmla="*/ 5 h 1246"/>
                <a:gd name="T42" fmla="*/ 1 w 216"/>
                <a:gd name="T43" fmla="*/ 4 h 1246"/>
                <a:gd name="T44" fmla="*/ 1 w 216"/>
                <a:gd name="T45" fmla="*/ 4 h 1246"/>
                <a:gd name="T46" fmla="*/ 1 w 216"/>
                <a:gd name="T47" fmla="*/ 3 h 1246"/>
                <a:gd name="T48" fmla="*/ 1 w 216"/>
                <a:gd name="T49" fmla="*/ 3 h 1246"/>
                <a:gd name="T50" fmla="*/ 1 w 216"/>
                <a:gd name="T51" fmla="*/ 3 h 1246"/>
                <a:gd name="T52" fmla="*/ 1 w 216"/>
                <a:gd name="T53" fmla="*/ 3 h 1246"/>
                <a:gd name="T54" fmla="*/ 1 w 216"/>
                <a:gd name="T55" fmla="*/ 2 h 1246"/>
                <a:gd name="T56" fmla="*/ 1 w 216"/>
                <a:gd name="T57" fmla="*/ 2 h 1246"/>
                <a:gd name="T58" fmla="*/ 1 w 216"/>
                <a:gd name="T59" fmla="*/ 2 h 1246"/>
                <a:gd name="T60" fmla="*/ 1 w 216"/>
                <a:gd name="T61" fmla="*/ 2 h 1246"/>
                <a:gd name="T62" fmla="*/ 1 w 216"/>
                <a:gd name="T63" fmla="*/ 1 h 1246"/>
                <a:gd name="T64" fmla="*/ 1 w 216"/>
                <a:gd name="T65" fmla="*/ 1 h 1246"/>
                <a:gd name="T66" fmla="*/ 1 w 216"/>
                <a:gd name="T67" fmla="*/ 1 h 1246"/>
                <a:gd name="T68" fmla="*/ 1 w 216"/>
                <a:gd name="T69" fmla="*/ 1 h 1246"/>
                <a:gd name="T70" fmla="*/ 1 w 216"/>
                <a:gd name="T71" fmla="*/ 1 h 1246"/>
                <a:gd name="T72" fmla="*/ 1 w 216"/>
                <a:gd name="T73" fmla="*/ 1 h 1246"/>
                <a:gd name="T74" fmla="*/ 1 w 216"/>
                <a:gd name="T75" fmla="*/ 0 h 1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246">
                  <a:moveTo>
                    <a:pt x="132" y="0"/>
                  </a:moveTo>
                  <a:lnTo>
                    <a:pt x="99" y="83"/>
                  </a:lnTo>
                  <a:lnTo>
                    <a:pt x="86" y="113"/>
                  </a:lnTo>
                  <a:lnTo>
                    <a:pt x="72" y="140"/>
                  </a:lnTo>
                  <a:lnTo>
                    <a:pt x="48" y="175"/>
                  </a:lnTo>
                  <a:lnTo>
                    <a:pt x="29" y="196"/>
                  </a:lnTo>
                  <a:lnTo>
                    <a:pt x="0" y="228"/>
                  </a:lnTo>
                  <a:lnTo>
                    <a:pt x="100" y="232"/>
                  </a:lnTo>
                  <a:lnTo>
                    <a:pt x="32" y="324"/>
                  </a:lnTo>
                  <a:lnTo>
                    <a:pt x="70" y="418"/>
                  </a:lnTo>
                  <a:lnTo>
                    <a:pt x="84" y="458"/>
                  </a:lnTo>
                  <a:lnTo>
                    <a:pt x="96" y="500"/>
                  </a:lnTo>
                  <a:lnTo>
                    <a:pt x="107" y="554"/>
                  </a:lnTo>
                  <a:lnTo>
                    <a:pt x="127" y="679"/>
                  </a:lnTo>
                  <a:lnTo>
                    <a:pt x="136" y="748"/>
                  </a:lnTo>
                  <a:lnTo>
                    <a:pt x="142" y="820"/>
                  </a:lnTo>
                  <a:lnTo>
                    <a:pt x="144" y="875"/>
                  </a:lnTo>
                  <a:lnTo>
                    <a:pt x="144" y="1027"/>
                  </a:lnTo>
                  <a:lnTo>
                    <a:pt x="147" y="1069"/>
                  </a:lnTo>
                  <a:lnTo>
                    <a:pt x="154" y="1123"/>
                  </a:lnTo>
                  <a:lnTo>
                    <a:pt x="171" y="1246"/>
                  </a:lnTo>
                  <a:lnTo>
                    <a:pt x="192" y="951"/>
                  </a:lnTo>
                  <a:lnTo>
                    <a:pt x="199" y="875"/>
                  </a:lnTo>
                  <a:lnTo>
                    <a:pt x="208" y="767"/>
                  </a:lnTo>
                  <a:lnTo>
                    <a:pt x="212" y="710"/>
                  </a:lnTo>
                  <a:lnTo>
                    <a:pt x="215" y="654"/>
                  </a:lnTo>
                  <a:lnTo>
                    <a:pt x="215" y="580"/>
                  </a:lnTo>
                  <a:lnTo>
                    <a:pt x="216" y="498"/>
                  </a:lnTo>
                  <a:lnTo>
                    <a:pt x="216" y="416"/>
                  </a:lnTo>
                  <a:lnTo>
                    <a:pt x="215" y="367"/>
                  </a:lnTo>
                  <a:lnTo>
                    <a:pt x="210" y="283"/>
                  </a:lnTo>
                  <a:lnTo>
                    <a:pt x="207" y="239"/>
                  </a:lnTo>
                  <a:lnTo>
                    <a:pt x="200" y="188"/>
                  </a:lnTo>
                  <a:lnTo>
                    <a:pt x="194" y="159"/>
                  </a:lnTo>
                  <a:lnTo>
                    <a:pt x="186" y="127"/>
                  </a:lnTo>
                  <a:lnTo>
                    <a:pt x="178" y="101"/>
                  </a:lnTo>
                  <a:lnTo>
                    <a:pt x="170" y="76"/>
                  </a:lnTo>
                  <a:lnTo>
                    <a:pt x="132" y="0"/>
                  </a:lnTo>
                  <a:close/>
                </a:path>
              </a:pathLst>
            </a:custGeom>
            <a:solidFill>
              <a:srgbClr val="808080"/>
            </a:solidFill>
            <a:ln w="7938">
              <a:solidFill>
                <a:srgbClr val="000000"/>
              </a:solidFill>
              <a:prstDash val="solid"/>
              <a:round/>
              <a:headEnd/>
              <a:tailEnd/>
            </a:ln>
          </p:spPr>
          <p:txBody>
            <a:bodyPr/>
            <a:lstStyle/>
            <a:p>
              <a:endParaRPr lang="zh-CN" altLang="en-US" b="1"/>
            </a:p>
          </p:txBody>
        </p:sp>
      </p:grpSp>
      <p:sp>
        <p:nvSpPr>
          <p:cNvPr id="45" name="Freeform 43"/>
          <p:cNvSpPr>
            <a:spLocks/>
          </p:cNvSpPr>
          <p:nvPr/>
        </p:nvSpPr>
        <p:spPr bwMode="auto">
          <a:xfrm>
            <a:off x="4617517" y="3065810"/>
            <a:ext cx="134937" cy="992188"/>
          </a:xfrm>
          <a:custGeom>
            <a:avLst/>
            <a:gdLst>
              <a:gd name="T0" fmla="*/ 2147483646 w 168"/>
              <a:gd name="T1" fmla="*/ 0 h 1252"/>
              <a:gd name="T2" fmla="*/ 2147483646 w 168"/>
              <a:gd name="T3" fmla="*/ 2147483646 h 1252"/>
              <a:gd name="T4" fmla="*/ 2147483646 w 168"/>
              <a:gd name="T5" fmla="*/ 2147483646 h 1252"/>
              <a:gd name="T6" fmla="*/ 2147483646 w 168"/>
              <a:gd name="T7" fmla="*/ 2147483646 h 1252"/>
              <a:gd name="T8" fmla="*/ 0 w 168"/>
              <a:gd name="T9" fmla="*/ 2147483646 h 1252"/>
              <a:gd name="T10" fmla="*/ 2147483646 w 168"/>
              <a:gd name="T11" fmla="*/ 2147483646 h 1252"/>
              <a:gd name="T12" fmla="*/ 2147483646 w 168"/>
              <a:gd name="T13" fmla="*/ 2147483646 h 1252"/>
              <a:gd name="T14" fmla="*/ 2147483646 w 168"/>
              <a:gd name="T15" fmla="*/ 2147483646 h 1252"/>
              <a:gd name="T16" fmla="*/ 2147483646 w 168"/>
              <a:gd name="T17" fmla="*/ 2147483646 h 1252"/>
              <a:gd name="T18" fmla="*/ 2147483646 w 168"/>
              <a:gd name="T19" fmla="*/ 2147483646 h 1252"/>
              <a:gd name="T20" fmla="*/ 2147483646 w 168"/>
              <a:gd name="T21" fmla="*/ 0 h 1252"/>
              <a:gd name="T22" fmla="*/ 2147483646 w 168"/>
              <a:gd name="T23" fmla="*/ 0 h 12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8" h="1252">
                <a:moveTo>
                  <a:pt x="53" y="0"/>
                </a:moveTo>
                <a:lnTo>
                  <a:pt x="25" y="181"/>
                </a:lnTo>
                <a:lnTo>
                  <a:pt x="5" y="417"/>
                </a:lnTo>
                <a:lnTo>
                  <a:pt x="9" y="896"/>
                </a:lnTo>
                <a:lnTo>
                  <a:pt x="0" y="1120"/>
                </a:lnTo>
                <a:lnTo>
                  <a:pt x="80" y="1252"/>
                </a:lnTo>
                <a:lnTo>
                  <a:pt x="163" y="1120"/>
                </a:lnTo>
                <a:lnTo>
                  <a:pt x="160" y="896"/>
                </a:lnTo>
                <a:lnTo>
                  <a:pt x="168" y="413"/>
                </a:lnTo>
                <a:lnTo>
                  <a:pt x="136" y="161"/>
                </a:lnTo>
                <a:lnTo>
                  <a:pt x="96" y="0"/>
                </a:lnTo>
                <a:lnTo>
                  <a:pt x="53" y="0"/>
                </a:lnTo>
                <a:close/>
              </a:path>
            </a:pathLst>
          </a:custGeom>
          <a:solidFill>
            <a:srgbClr val="E00000"/>
          </a:solidFill>
          <a:ln w="7938">
            <a:solidFill>
              <a:srgbClr val="000000"/>
            </a:solidFill>
            <a:prstDash val="solid"/>
            <a:round/>
            <a:headEnd/>
            <a:tailEnd/>
          </a:ln>
        </p:spPr>
        <p:txBody>
          <a:bodyPr/>
          <a:lstStyle/>
          <a:p>
            <a:endParaRPr lang="zh-CN" altLang="en-US" b="1"/>
          </a:p>
        </p:txBody>
      </p:sp>
      <p:sp>
        <p:nvSpPr>
          <p:cNvPr id="46" name="Arc 44"/>
          <p:cNvSpPr>
            <a:spLocks/>
          </p:cNvSpPr>
          <p:nvPr/>
        </p:nvSpPr>
        <p:spPr bwMode="auto">
          <a:xfrm>
            <a:off x="4639742" y="2999135"/>
            <a:ext cx="77787" cy="71438"/>
          </a:xfrm>
          <a:custGeom>
            <a:avLst/>
            <a:gdLst>
              <a:gd name="T0" fmla="*/ 4480434 w 43200"/>
              <a:gd name="T1" fmla="*/ 0 h 31976"/>
              <a:gd name="T2" fmla="*/ 126953 w 43200"/>
              <a:gd name="T3" fmla="*/ 2126301 h 31976"/>
              <a:gd name="T4" fmla="*/ 2386981 w 43200"/>
              <a:gd name="T5" fmla="*/ 6439706 h 31976"/>
              <a:gd name="T6" fmla="*/ 0 60000 65536"/>
              <a:gd name="T7" fmla="*/ 0 60000 65536"/>
              <a:gd name="T8" fmla="*/ 0 60000 65536"/>
            </a:gdLst>
            <a:ahLst/>
            <a:cxnLst>
              <a:cxn ang="T6">
                <a:pos x="T0" y="T1"/>
              </a:cxn>
              <a:cxn ang="T7">
                <a:pos x="T2" y="T3"/>
              </a:cxn>
              <a:cxn ang="T8">
                <a:pos x="T4" y="T5"/>
              </a:cxn>
            </a:cxnLst>
            <a:rect l="0" t="0" r="r" b="b"/>
            <a:pathLst>
              <a:path w="43200" h="31976" fill="none" extrusionOk="0">
                <a:moveTo>
                  <a:pt x="40544" y="0"/>
                </a:moveTo>
                <a:cubicBezTo>
                  <a:pt x="42286" y="3181"/>
                  <a:pt x="43200" y="6749"/>
                  <a:pt x="43200" y="10376"/>
                </a:cubicBezTo>
                <a:cubicBezTo>
                  <a:pt x="43200" y="22305"/>
                  <a:pt x="33529" y="31976"/>
                  <a:pt x="21600" y="31976"/>
                </a:cubicBezTo>
                <a:cubicBezTo>
                  <a:pt x="9670" y="31976"/>
                  <a:pt x="0" y="22305"/>
                  <a:pt x="0" y="10376"/>
                </a:cubicBezTo>
                <a:cubicBezTo>
                  <a:pt x="0" y="8012"/>
                  <a:pt x="388" y="5664"/>
                  <a:pt x="1148" y="3425"/>
                </a:cubicBezTo>
              </a:path>
              <a:path w="43200" h="31976" stroke="0" extrusionOk="0">
                <a:moveTo>
                  <a:pt x="40544" y="0"/>
                </a:moveTo>
                <a:cubicBezTo>
                  <a:pt x="42286" y="3181"/>
                  <a:pt x="43200" y="6749"/>
                  <a:pt x="43200" y="10376"/>
                </a:cubicBezTo>
                <a:cubicBezTo>
                  <a:pt x="43200" y="22305"/>
                  <a:pt x="33529" y="31976"/>
                  <a:pt x="21600" y="31976"/>
                </a:cubicBezTo>
                <a:cubicBezTo>
                  <a:pt x="9670" y="31976"/>
                  <a:pt x="0" y="22305"/>
                  <a:pt x="0" y="10376"/>
                </a:cubicBezTo>
                <a:cubicBezTo>
                  <a:pt x="0" y="8012"/>
                  <a:pt x="388" y="5664"/>
                  <a:pt x="1148" y="3425"/>
                </a:cubicBezTo>
                <a:lnTo>
                  <a:pt x="21600" y="10376"/>
                </a:lnTo>
                <a:lnTo>
                  <a:pt x="40544" y="0"/>
                </a:lnTo>
                <a:close/>
              </a:path>
            </a:pathLst>
          </a:custGeom>
          <a:solidFill>
            <a:srgbClr val="E00000"/>
          </a:solidFill>
          <a:ln w="7938">
            <a:solidFill>
              <a:srgbClr val="000000"/>
            </a:solidFill>
            <a:round/>
            <a:headEnd/>
            <a:tailEnd/>
          </a:ln>
        </p:spPr>
        <p:txBody>
          <a:bodyPr/>
          <a:lstStyle/>
          <a:p>
            <a:endParaRPr lang="zh-CN" altLang="en-US" b="1"/>
          </a:p>
        </p:txBody>
      </p:sp>
      <p:sp>
        <p:nvSpPr>
          <p:cNvPr id="47" name="Freeform 45"/>
          <p:cNvSpPr>
            <a:spLocks/>
          </p:cNvSpPr>
          <p:nvPr/>
        </p:nvSpPr>
        <p:spPr bwMode="auto">
          <a:xfrm>
            <a:off x="4550842" y="2951510"/>
            <a:ext cx="257175" cy="152400"/>
          </a:xfrm>
          <a:custGeom>
            <a:avLst/>
            <a:gdLst>
              <a:gd name="T0" fmla="*/ 2147483646 w 324"/>
              <a:gd name="T1" fmla="*/ 0 h 192"/>
              <a:gd name="T2" fmla="*/ 2147483646 w 324"/>
              <a:gd name="T3" fmla="*/ 2147483646 h 192"/>
              <a:gd name="T4" fmla="*/ 2147483646 w 324"/>
              <a:gd name="T5" fmla="*/ 0 h 192"/>
              <a:gd name="T6" fmla="*/ 2147483646 w 324"/>
              <a:gd name="T7" fmla="*/ 2147483646 h 192"/>
              <a:gd name="T8" fmla="*/ 2147483646 w 324"/>
              <a:gd name="T9" fmla="*/ 2147483646 h 192"/>
              <a:gd name="T10" fmla="*/ 2147483646 w 324"/>
              <a:gd name="T11" fmla="*/ 2147483646 h 192"/>
              <a:gd name="T12" fmla="*/ 2147483646 w 324"/>
              <a:gd name="T13" fmla="*/ 2147483646 h 192"/>
              <a:gd name="T14" fmla="*/ 0 w 324"/>
              <a:gd name="T15" fmla="*/ 2147483646 h 192"/>
              <a:gd name="T16" fmla="*/ 2147483646 w 324"/>
              <a:gd name="T17" fmla="*/ 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4" h="192">
                <a:moveTo>
                  <a:pt x="30" y="0"/>
                </a:moveTo>
                <a:lnTo>
                  <a:pt x="161" y="82"/>
                </a:lnTo>
                <a:lnTo>
                  <a:pt x="300" y="0"/>
                </a:lnTo>
                <a:lnTo>
                  <a:pt x="324" y="40"/>
                </a:lnTo>
                <a:lnTo>
                  <a:pt x="233" y="192"/>
                </a:lnTo>
                <a:lnTo>
                  <a:pt x="161" y="88"/>
                </a:lnTo>
                <a:lnTo>
                  <a:pt x="92" y="190"/>
                </a:lnTo>
                <a:lnTo>
                  <a:pt x="0" y="38"/>
                </a:lnTo>
                <a:lnTo>
                  <a:pt x="30" y="0"/>
                </a:lnTo>
                <a:close/>
              </a:path>
            </a:pathLst>
          </a:custGeom>
          <a:solidFill>
            <a:srgbClr val="FFFFFF"/>
          </a:solidFill>
          <a:ln w="7938">
            <a:solidFill>
              <a:srgbClr val="000000"/>
            </a:solidFill>
            <a:prstDash val="solid"/>
            <a:round/>
            <a:headEnd/>
            <a:tailEnd/>
          </a:ln>
        </p:spPr>
        <p:txBody>
          <a:bodyPr/>
          <a:lstStyle/>
          <a:p>
            <a:endParaRPr lang="zh-CN" altLang="en-US" b="1"/>
          </a:p>
        </p:txBody>
      </p:sp>
      <p:grpSp>
        <p:nvGrpSpPr>
          <p:cNvPr id="48" name="Group 46"/>
          <p:cNvGrpSpPr>
            <a:grpSpLocks/>
          </p:cNvGrpSpPr>
          <p:nvPr/>
        </p:nvGrpSpPr>
        <p:grpSpPr bwMode="auto">
          <a:xfrm>
            <a:off x="4747692" y="2951510"/>
            <a:ext cx="819150" cy="2051050"/>
            <a:chOff x="2910" y="2010"/>
            <a:chExt cx="516" cy="803"/>
          </a:xfrm>
        </p:grpSpPr>
        <p:grpSp>
          <p:nvGrpSpPr>
            <p:cNvPr id="49" name="Group 47"/>
            <p:cNvGrpSpPr>
              <a:grpSpLocks/>
            </p:cNvGrpSpPr>
            <p:nvPr/>
          </p:nvGrpSpPr>
          <p:grpSpPr bwMode="auto">
            <a:xfrm>
              <a:off x="2910" y="2010"/>
              <a:ext cx="516" cy="803"/>
              <a:chOff x="2910" y="2010"/>
              <a:chExt cx="516" cy="803"/>
            </a:xfrm>
          </p:grpSpPr>
          <p:grpSp>
            <p:nvGrpSpPr>
              <p:cNvPr id="51" name="Group 48"/>
              <p:cNvGrpSpPr>
                <a:grpSpLocks/>
              </p:cNvGrpSpPr>
              <p:nvPr/>
            </p:nvGrpSpPr>
            <p:grpSpPr bwMode="auto">
              <a:xfrm>
                <a:off x="2910" y="2010"/>
                <a:ext cx="516" cy="803"/>
                <a:chOff x="2910" y="2010"/>
                <a:chExt cx="516" cy="803"/>
              </a:xfrm>
            </p:grpSpPr>
            <p:sp>
              <p:nvSpPr>
                <p:cNvPr id="53" name="Freeform 49"/>
                <p:cNvSpPr>
                  <a:spLocks/>
                </p:cNvSpPr>
                <p:nvPr/>
              </p:nvSpPr>
              <p:spPr bwMode="auto">
                <a:xfrm>
                  <a:off x="2910" y="2010"/>
                  <a:ext cx="516" cy="803"/>
                </a:xfrm>
                <a:custGeom>
                  <a:avLst/>
                  <a:gdLst>
                    <a:gd name="T0" fmla="*/ 3 w 1032"/>
                    <a:gd name="T1" fmla="*/ 3 h 1605"/>
                    <a:gd name="T2" fmla="*/ 3 w 1032"/>
                    <a:gd name="T3" fmla="*/ 3 h 1605"/>
                    <a:gd name="T4" fmla="*/ 4 w 1032"/>
                    <a:gd name="T5" fmla="*/ 2 h 1605"/>
                    <a:gd name="T6" fmla="*/ 4 w 1032"/>
                    <a:gd name="T7" fmla="*/ 3 h 1605"/>
                    <a:gd name="T8" fmla="*/ 4 w 1032"/>
                    <a:gd name="T9" fmla="*/ 3 h 1605"/>
                    <a:gd name="T10" fmla="*/ 5 w 1032"/>
                    <a:gd name="T11" fmla="*/ 3 h 1605"/>
                    <a:gd name="T12" fmla="*/ 5 w 1032"/>
                    <a:gd name="T13" fmla="*/ 3 h 1605"/>
                    <a:gd name="T14" fmla="*/ 5 w 1032"/>
                    <a:gd name="T15" fmla="*/ 3 h 1605"/>
                    <a:gd name="T16" fmla="*/ 4 w 1032"/>
                    <a:gd name="T17" fmla="*/ 4 h 1605"/>
                    <a:gd name="T18" fmla="*/ 4 w 1032"/>
                    <a:gd name="T19" fmla="*/ 4 h 1605"/>
                    <a:gd name="T20" fmla="*/ 3 w 1032"/>
                    <a:gd name="T21" fmla="*/ 4 h 1605"/>
                    <a:gd name="T22" fmla="*/ 3 w 1032"/>
                    <a:gd name="T23" fmla="*/ 4 h 1605"/>
                    <a:gd name="T24" fmla="*/ 2 w 1032"/>
                    <a:gd name="T25" fmla="*/ 4 h 1605"/>
                    <a:gd name="T26" fmla="*/ 2 w 1032"/>
                    <a:gd name="T27" fmla="*/ 4 h 1605"/>
                    <a:gd name="T28" fmla="*/ 2 w 1032"/>
                    <a:gd name="T29" fmla="*/ 4 h 1605"/>
                    <a:gd name="T30" fmla="*/ 2 w 1032"/>
                    <a:gd name="T31" fmla="*/ 4 h 1605"/>
                    <a:gd name="T32" fmla="*/ 2 w 1032"/>
                    <a:gd name="T33" fmla="*/ 5 h 1605"/>
                    <a:gd name="T34" fmla="*/ 2 w 1032"/>
                    <a:gd name="T35" fmla="*/ 5 h 1605"/>
                    <a:gd name="T36" fmla="*/ 2 w 1032"/>
                    <a:gd name="T37" fmla="*/ 6 h 1605"/>
                    <a:gd name="T38" fmla="*/ 2 w 1032"/>
                    <a:gd name="T39" fmla="*/ 6 h 1605"/>
                    <a:gd name="T40" fmla="*/ 2 w 1032"/>
                    <a:gd name="T41" fmla="*/ 6 h 1605"/>
                    <a:gd name="T42" fmla="*/ 1 w 1032"/>
                    <a:gd name="T43" fmla="*/ 7 h 1605"/>
                    <a:gd name="T44" fmla="*/ 1 w 1032"/>
                    <a:gd name="T45" fmla="*/ 7 h 1605"/>
                    <a:gd name="T46" fmla="*/ 1 w 1032"/>
                    <a:gd name="T47" fmla="*/ 7 h 1605"/>
                    <a:gd name="T48" fmla="*/ 1 w 1032"/>
                    <a:gd name="T49" fmla="*/ 6 h 1605"/>
                    <a:gd name="T50" fmla="*/ 1 w 1032"/>
                    <a:gd name="T51" fmla="*/ 6 h 1605"/>
                    <a:gd name="T52" fmla="*/ 1 w 1032"/>
                    <a:gd name="T53" fmla="*/ 5 h 1605"/>
                    <a:gd name="T54" fmla="*/ 1 w 1032"/>
                    <a:gd name="T55" fmla="*/ 4 h 1605"/>
                    <a:gd name="T56" fmla="*/ 1 w 1032"/>
                    <a:gd name="T57" fmla="*/ 1 h 1605"/>
                    <a:gd name="T58" fmla="*/ 1 w 1032"/>
                    <a:gd name="T59" fmla="*/ 1 h 1605"/>
                    <a:gd name="T60" fmla="*/ 2 w 1032"/>
                    <a:gd name="T61" fmla="*/ 0 h 1605"/>
                    <a:gd name="T62" fmla="*/ 2 w 1032"/>
                    <a:gd name="T63" fmla="*/ 1 h 1605"/>
                    <a:gd name="T64" fmla="*/ 2 w 1032"/>
                    <a:gd name="T65" fmla="*/ 1 h 1605"/>
                    <a:gd name="T66" fmla="*/ 2 w 1032"/>
                    <a:gd name="T67" fmla="*/ 1 h 1605"/>
                    <a:gd name="T68" fmla="*/ 2 w 1032"/>
                    <a:gd name="T69" fmla="*/ 1 h 1605"/>
                    <a:gd name="T70" fmla="*/ 2 w 1032"/>
                    <a:gd name="T71" fmla="*/ 1 h 1605"/>
                    <a:gd name="T72" fmla="*/ 3 w 1032"/>
                    <a:gd name="T73" fmla="*/ 3 h 1605"/>
                    <a:gd name="T74" fmla="*/ 3 w 1032"/>
                    <a:gd name="T75" fmla="*/ 3 h 16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32" h="1605">
                      <a:moveTo>
                        <a:pt x="605" y="600"/>
                      </a:moveTo>
                      <a:lnTo>
                        <a:pt x="636" y="599"/>
                      </a:lnTo>
                      <a:lnTo>
                        <a:pt x="679" y="592"/>
                      </a:lnTo>
                      <a:lnTo>
                        <a:pt x="751" y="563"/>
                      </a:lnTo>
                      <a:lnTo>
                        <a:pt x="910" y="507"/>
                      </a:lnTo>
                      <a:lnTo>
                        <a:pt x="934" y="511"/>
                      </a:lnTo>
                      <a:lnTo>
                        <a:pt x="956" y="520"/>
                      </a:lnTo>
                      <a:lnTo>
                        <a:pt x="980" y="535"/>
                      </a:lnTo>
                      <a:lnTo>
                        <a:pt x="996" y="551"/>
                      </a:lnTo>
                      <a:lnTo>
                        <a:pt x="1011" y="575"/>
                      </a:lnTo>
                      <a:lnTo>
                        <a:pt x="1020" y="601"/>
                      </a:lnTo>
                      <a:lnTo>
                        <a:pt x="1028" y="637"/>
                      </a:lnTo>
                      <a:lnTo>
                        <a:pt x="1031" y="667"/>
                      </a:lnTo>
                      <a:lnTo>
                        <a:pt x="1032" y="697"/>
                      </a:lnTo>
                      <a:lnTo>
                        <a:pt x="1031" y="733"/>
                      </a:lnTo>
                      <a:lnTo>
                        <a:pt x="1027" y="767"/>
                      </a:lnTo>
                      <a:lnTo>
                        <a:pt x="1020" y="795"/>
                      </a:lnTo>
                      <a:lnTo>
                        <a:pt x="894" y="833"/>
                      </a:lnTo>
                      <a:lnTo>
                        <a:pt x="840" y="859"/>
                      </a:lnTo>
                      <a:lnTo>
                        <a:pt x="806" y="879"/>
                      </a:lnTo>
                      <a:lnTo>
                        <a:pt x="776" y="895"/>
                      </a:lnTo>
                      <a:lnTo>
                        <a:pt x="751" y="906"/>
                      </a:lnTo>
                      <a:lnTo>
                        <a:pt x="713" y="916"/>
                      </a:lnTo>
                      <a:lnTo>
                        <a:pt x="639" y="938"/>
                      </a:lnTo>
                      <a:lnTo>
                        <a:pt x="513" y="966"/>
                      </a:lnTo>
                      <a:lnTo>
                        <a:pt x="421" y="982"/>
                      </a:lnTo>
                      <a:lnTo>
                        <a:pt x="399" y="975"/>
                      </a:lnTo>
                      <a:lnTo>
                        <a:pt x="384" y="959"/>
                      </a:lnTo>
                      <a:lnTo>
                        <a:pt x="373" y="934"/>
                      </a:lnTo>
                      <a:lnTo>
                        <a:pt x="344" y="869"/>
                      </a:lnTo>
                      <a:lnTo>
                        <a:pt x="337" y="910"/>
                      </a:lnTo>
                      <a:lnTo>
                        <a:pt x="331" y="1012"/>
                      </a:lnTo>
                      <a:lnTo>
                        <a:pt x="335" y="1092"/>
                      </a:lnTo>
                      <a:lnTo>
                        <a:pt x="344" y="1134"/>
                      </a:lnTo>
                      <a:lnTo>
                        <a:pt x="345" y="1178"/>
                      </a:lnTo>
                      <a:lnTo>
                        <a:pt x="345" y="1220"/>
                      </a:lnTo>
                      <a:lnTo>
                        <a:pt x="351" y="1272"/>
                      </a:lnTo>
                      <a:lnTo>
                        <a:pt x="361" y="1320"/>
                      </a:lnTo>
                      <a:lnTo>
                        <a:pt x="391" y="1462"/>
                      </a:lnTo>
                      <a:lnTo>
                        <a:pt x="371" y="1486"/>
                      </a:lnTo>
                      <a:lnTo>
                        <a:pt x="343" y="1505"/>
                      </a:lnTo>
                      <a:lnTo>
                        <a:pt x="301" y="1521"/>
                      </a:lnTo>
                      <a:lnTo>
                        <a:pt x="259" y="1530"/>
                      </a:lnTo>
                      <a:lnTo>
                        <a:pt x="224" y="1542"/>
                      </a:lnTo>
                      <a:lnTo>
                        <a:pt x="185" y="1555"/>
                      </a:lnTo>
                      <a:lnTo>
                        <a:pt x="150" y="1569"/>
                      </a:lnTo>
                      <a:lnTo>
                        <a:pt x="112" y="1581"/>
                      </a:lnTo>
                      <a:lnTo>
                        <a:pt x="62" y="1595"/>
                      </a:lnTo>
                      <a:lnTo>
                        <a:pt x="0" y="1605"/>
                      </a:lnTo>
                      <a:lnTo>
                        <a:pt x="29" y="1418"/>
                      </a:lnTo>
                      <a:lnTo>
                        <a:pt x="40" y="1358"/>
                      </a:lnTo>
                      <a:lnTo>
                        <a:pt x="45" y="1322"/>
                      </a:lnTo>
                      <a:lnTo>
                        <a:pt x="46" y="1282"/>
                      </a:lnTo>
                      <a:lnTo>
                        <a:pt x="50" y="1196"/>
                      </a:lnTo>
                      <a:lnTo>
                        <a:pt x="48" y="1078"/>
                      </a:lnTo>
                      <a:lnTo>
                        <a:pt x="28" y="773"/>
                      </a:lnTo>
                      <a:lnTo>
                        <a:pt x="40" y="303"/>
                      </a:lnTo>
                      <a:lnTo>
                        <a:pt x="86" y="44"/>
                      </a:lnTo>
                      <a:lnTo>
                        <a:pt x="208" y="22"/>
                      </a:lnTo>
                      <a:lnTo>
                        <a:pt x="251" y="12"/>
                      </a:lnTo>
                      <a:lnTo>
                        <a:pt x="280" y="4"/>
                      </a:lnTo>
                      <a:lnTo>
                        <a:pt x="299" y="0"/>
                      </a:lnTo>
                      <a:lnTo>
                        <a:pt x="321" y="0"/>
                      </a:lnTo>
                      <a:lnTo>
                        <a:pt x="340" y="2"/>
                      </a:lnTo>
                      <a:lnTo>
                        <a:pt x="359" y="6"/>
                      </a:lnTo>
                      <a:lnTo>
                        <a:pt x="379" y="17"/>
                      </a:lnTo>
                      <a:lnTo>
                        <a:pt x="399" y="33"/>
                      </a:lnTo>
                      <a:lnTo>
                        <a:pt x="417" y="54"/>
                      </a:lnTo>
                      <a:lnTo>
                        <a:pt x="428" y="74"/>
                      </a:lnTo>
                      <a:lnTo>
                        <a:pt x="435" y="102"/>
                      </a:lnTo>
                      <a:lnTo>
                        <a:pt x="435" y="140"/>
                      </a:lnTo>
                      <a:lnTo>
                        <a:pt x="441" y="189"/>
                      </a:lnTo>
                      <a:lnTo>
                        <a:pt x="463" y="296"/>
                      </a:lnTo>
                      <a:lnTo>
                        <a:pt x="527" y="560"/>
                      </a:lnTo>
                      <a:lnTo>
                        <a:pt x="536" y="596"/>
                      </a:lnTo>
                      <a:lnTo>
                        <a:pt x="565" y="600"/>
                      </a:lnTo>
                      <a:lnTo>
                        <a:pt x="605" y="600"/>
                      </a:lnTo>
                      <a:close/>
                    </a:path>
                  </a:pathLst>
                </a:custGeom>
                <a:solidFill>
                  <a:srgbClr val="808080"/>
                </a:solidFill>
                <a:ln w="7938">
                  <a:solidFill>
                    <a:srgbClr val="000000"/>
                  </a:solidFill>
                  <a:prstDash val="solid"/>
                  <a:round/>
                  <a:headEnd/>
                  <a:tailEnd/>
                </a:ln>
              </p:spPr>
              <p:txBody>
                <a:bodyPr/>
                <a:lstStyle/>
                <a:p>
                  <a:endParaRPr lang="zh-CN" altLang="en-US" b="1"/>
                </a:p>
              </p:txBody>
            </p:sp>
            <p:sp>
              <p:nvSpPr>
                <p:cNvPr id="54" name="Freeform 50"/>
                <p:cNvSpPr>
                  <a:spLocks/>
                </p:cNvSpPr>
                <p:nvPr/>
              </p:nvSpPr>
              <p:spPr bwMode="auto">
                <a:xfrm>
                  <a:off x="3022" y="2225"/>
                  <a:ext cx="56" cy="216"/>
                </a:xfrm>
                <a:custGeom>
                  <a:avLst/>
                  <a:gdLst>
                    <a:gd name="T0" fmla="*/ 1 w 112"/>
                    <a:gd name="T1" fmla="*/ 2 h 431"/>
                    <a:gd name="T2" fmla="*/ 1 w 112"/>
                    <a:gd name="T3" fmla="*/ 2 h 431"/>
                    <a:gd name="T4" fmla="*/ 1 w 112"/>
                    <a:gd name="T5" fmla="*/ 1 h 431"/>
                    <a:gd name="T6" fmla="*/ 1 w 112"/>
                    <a:gd name="T7" fmla="*/ 1 h 431"/>
                    <a:gd name="T8" fmla="*/ 0 w 112"/>
                    <a:gd name="T9" fmla="*/ 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31">
                      <a:moveTo>
                        <a:pt x="112" y="431"/>
                      </a:moveTo>
                      <a:lnTo>
                        <a:pt x="72" y="288"/>
                      </a:lnTo>
                      <a:lnTo>
                        <a:pt x="32" y="144"/>
                      </a:lnTo>
                      <a:lnTo>
                        <a:pt x="40" y="24"/>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2" name="Freeform 51"/>
              <p:cNvSpPr>
                <a:spLocks/>
              </p:cNvSpPr>
              <p:nvPr/>
            </p:nvSpPr>
            <p:spPr bwMode="auto">
              <a:xfrm>
                <a:off x="3130" y="2309"/>
                <a:ext cx="47" cy="44"/>
              </a:xfrm>
              <a:custGeom>
                <a:avLst/>
                <a:gdLst>
                  <a:gd name="T0" fmla="*/ 1 w 93"/>
                  <a:gd name="T1" fmla="*/ 1 h 88"/>
                  <a:gd name="T2" fmla="*/ 1 w 93"/>
                  <a:gd name="T3" fmla="*/ 0 h 88"/>
                  <a:gd name="T4" fmla="*/ 1 w 93"/>
                  <a:gd name="T5" fmla="*/ 1 h 88"/>
                  <a:gd name="T6" fmla="*/ 1 w 93"/>
                  <a:gd name="T7" fmla="*/ 1 h 88"/>
                  <a:gd name="T8" fmla="*/ 0 w 93"/>
                  <a:gd name="T9" fmla="*/ 1 h 88"/>
                  <a:gd name="T10" fmla="*/ 1 w 93"/>
                  <a:gd name="T11" fmla="*/ 1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88">
                    <a:moveTo>
                      <a:pt x="93" y="3"/>
                    </a:moveTo>
                    <a:lnTo>
                      <a:pt x="49" y="0"/>
                    </a:lnTo>
                    <a:lnTo>
                      <a:pt x="25" y="11"/>
                    </a:lnTo>
                    <a:lnTo>
                      <a:pt x="8" y="32"/>
                    </a:lnTo>
                    <a:lnTo>
                      <a:pt x="0" y="64"/>
                    </a:lnTo>
                    <a:lnTo>
                      <a:pt x="1" y="8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0" name="Freeform 52"/>
            <p:cNvSpPr>
              <a:spLocks/>
            </p:cNvSpPr>
            <p:nvPr/>
          </p:nvSpPr>
          <p:spPr bwMode="auto">
            <a:xfrm>
              <a:off x="2912" y="2033"/>
              <a:ext cx="108" cy="623"/>
            </a:xfrm>
            <a:custGeom>
              <a:avLst/>
              <a:gdLst>
                <a:gd name="T0" fmla="*/ 1 w 216"/>
                <a:gd name="T1" fmla="*/ 0 h 1246"/>
                <a:gd name="T2" fmla="*/ 1 w 216"/>
                <a:gd name="T3" fmla="*/ 1 h 1246"/>
                <a:gd name="T4" fmla="*/ 1 w 216"/>
                <a:gd name="T5" fmla="*/ 1 h 1246"/>
                <a:gd name="T6" fmla="*/ 1 w 216"/>
                <a:gd name="T7" fmla="*/ 1 h 1246"/>
                <a:gd name="T8" fmla="*/ 1 w 216"/>
                <a:gd name="T9" fmla="*/ 1 h 1246"/>
                <a:gd name="T10" fmla="*/ 1 w 216"/>
                <a:gd name="T11" fmla="*/ 1 h 1246"/>
                <a:gd name="T12" fmla="*/ 1 w 216"/>
                <a:gd name="T13" fmla="*/ 1 h 1246"/>
                <a:gd name="T14" fmla="*/ 1 w 216"/>
                <a:gd name="T15" fmla="*/ 1 h 1246"/>
                <a:gd name="T16" fmla="*/ 1 w 216"/>
                <a:gd name="T17" fmla="*/ 2 h 1246"/>
                <a:gd name="T18" fmla="*/ 1 w 216"/>
                <a:gd name="T19" fmla="*/ 2 h 1246"/>
                <a:gd name="T20" fmla="*/ 1 w 216"/>
                <a:gd name="T21" fmla="*/ 2 h 1246"/>
                <a:gd name="T22" fmla="*/ 1 w 216"/>
                <a:gd name="T23" fmla="*/ 2 h 1246"/>
                <a:gd name="T24" fmla="*/ 1 w 216"/>
                <a:gd name="T25" fmla="*/ 3 h 1246"/>
                <a:gd name="T26" fmla="*/ 1 w 216"/>
                <a:gd name="T27" fmla="*/ 3 h 1246"/>
                <a:gd name="T28" fmla="*/ 1 w 216"/>
                <a:gd name="T29" fmla="*/ 3 h 1246"/>
                <a:gd name="T30" fmla="*/ 1 w 216"/>
                <a:gd name="T31" fmla="*/ 4 h 1246"/>
                <a:gd name="T32" fmla="*/ 1 w 216"/>
                <a:gd name="T33" fmla="*/ 4 h 1246"/>
                <a:gd name="T34" fmla="*/ 1 w 216"/>
                <a:gd name="T35" fmla="*/ 5 h 1246"/>
                <a:gd name="T36" fmla="*/ 1 w 216"/>
                <a:gd name="T37" fmla="*/ 5 h 1246"/>
                <a:gd name="T38" fmla="*/ 1 w 216"/>
                <a:gd name="T39" fmla="*/ 5 h 1246"/>
                <a:gd name="T40" fmla="*/ 1 w 216"/>
                <a:gd name="T41" fmla="*/ 5 h 1246"/>
                <a:gd name="T42" fmla="*/ 1 w 216"/>
                <a:gd name="T43" fmla="*/ 4 h 1246"/>
                <a:gd name="T44" fmla="*/ 1 w 216"/>
                <a:gd name="T45" fmla="*/ 4 h 1246"/>
                <a:gd name="T46" fmla="*/ 1 w 216"/>
                <a:gd name="T47" fmla="*/ 3 h 1246"/>
                <a:gd name="T48" fmla="*/ 1 w 216"/>
                <a:gd name="T49" fmla="*/ 3 h 1246"/>
                <a:gd name="T50" fmla="*/ 1 w 216"/>
                <a:gd name="T51" fmla="*/ 3 h 1246"/>
                <a:gd name="T52" fmla="*/ 1 w 216"/>
                <a:gd name="T53" fmla="*/ 3 h 1246"/>
                <a:gd name="T54" fmla="*/ 0 w 216"/>
                <a:gd name="T55" fmla="*/ 2 h 1246"/>
                <a:gd name="T56" fmla="*/ 0 w 216"/>
                <a:gd name="T57" fmla="*/ 2 h 1246"/>
                <a:gd name="T58" fmla="*/ 1 w 216"/>
                <a:gd name="T59" fmla="*/ 2 h 1246"/>
                <a:gd name="T60" fmla="*/ 1 w 216"/>
                <a:gd name="T61" fmla="*/ 2 h 1246"/>
                <a:gd name="T62" fmla="*/ 1 w 216"/>
                <a:gd name="T63" fmla="*/ 1 h 1246"/>
                <a:gd name="T64" fmla="*/ 1 w 216"/>
                <a:gd name="T65" fmla="*/ 1 h 1246"/>
                <a:gd name="T66" fmla="*/ 1 w 216"/>
                <a:gd name="T67" fmla="*/ 1 h 1246"/>
                <a:gd name="T68" fmla="*/ 1 w 216"/>
                <a:gd name="T69" fmla="*/ 1 h 1246"/>
                <a:gd name="T70" fmla="*/ 1 w 216"/>
                <a:gd name="T71" fmla="*/ 1 h 1246"/>
                <a:gd name="T72" fmla="*/ 1 w 216"/>
                <a:gd name="T73" fmla="*/ 1 h 1246"/>
                <a:gd name="T74" fmla="*/ 1 w 216"/>
                <a:gd name="T75" fmla="*/ 0 h 1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246">
                  <a:moveTo>
                    <a:pt x="84" y="0"/>
                  </a:moveTo>
                  <a:lnTo>
                    <a:pt x="117" y="83"/>
                  </a:lnTo>
                  <a:lnTo>
                    <a:pt x="130" y="113"/>
                  </a:lnTo>
                  <a:lnTo>
                    <a:pt x="144" y="140"/>
                  </a:lnTo>
                  <a:lnTo>
                    <a:pt x="168" y="175"/>
                  </a:lnTo>
                  <a:lnTo>
                    <a:pt x="186" y="196"/>
                  </a:lnTo>
                  <a:lnTo>
                    <a:pt x="216" y="228"/>
                  </a:lnTo>
                  <a:lnTo>
                    <a:pt x="116" y="232"/>
                  </a:lnTo>
                  <a:lnTo>
                    <a:pt x="184" y="324"/>
                  </a:lnTo>
                  <a:lnTo>
                    <a:pt x="146" y="418"/>
                  </a:lnTo>
                  <a:lnTo>
                    <a:pt x="132" y="458"/>
                  </a:lnTo>
                  <a:lnTo>
                    <a:pt x="120" y="500"/>
                  </a:lnTo>
                  <a:lnTo>
                    <a:pt x="109" y="554"/>
                  </a:lnTo>
                  <a:lnTo>
                    <a:pt x="89" y="679"/>
                  </a:lnTo>
                  <a:lnTo>
                    <a:pt x="80" y="748"/>
                  </a:lnTo>
                  <a:lnTo>
                    <a:pt x="74" y="820"/>
                  </a:lnTo>
                  <a:lnTo>
                    <a:pt x="72" y="875"/>
                  </a:lnTo>
                  <a:lnTo>
                    <a:pt x="72" y="1027"/>
                  </a:lnTo>
                  <a:lnTo>
                    <a:pt x="69" y="1069"/>
                  </a:lnTo>
                  <a:lnTo>
                    <a:pt x="62" y="1123"/>
                  </a:lnTo>
                  <a:lnTo>
                    <a:pt x="45" y="1246"/>
                  </a:lnTo>
                  <a:lnTo>
                    <a:pt x="24" y="951"/>
                  </a:lnTo>
                  <a:lnTo>
                    <a:pt x="17" y="875"/>
                  </a:lnTo>
                  <a:lnTo>
                    <a:pt x="8" y="767"/>
                  </a:lnTo>
                  <a:lnTo>
                    <a:pt x="4" y="710"/>
                  </a:lnTo>
                  <a:lnTo>
                    <a:pt x="1" y="654"/>
                  </a:lnTo>
                  <a:lnTo>
                    <a:pt x="1" y="580"/>
                  </a:lnTo>
                  <a:lnTo>
                    <a:pt x="0" y="498"/>
                  </a:lnTo>
                  <a:lnTo>
                    <a:pt x="0" y="416"/>
                  </a:lnTo>
                  <a:lnTo>
                    <a:pt x="1" y="367"/>
                  </a:lnTo>
                  <a:lnTo>
                    <a:pt x="6" y="283"/>
                  </a:lnTo>
                  <a:lnTo>
                    <a:pt x="9" y="239"/>
                  </a:lnTo>
                  <a:lnTo>
                    <a:pt x="16" y="188"/>
                  </a:lnTo>
                  <a:lnTo>
                    <a:pt x="22" y="159"/>
                  </a:lnTo>
                  <a:lnTo>
                    <a:pt x="30" y="127"/>
                  </a:lnTo>
                  <a:lnTo>
                    <a:pt x="38" y="101"/>
                  </a:lnTo>
                  <a:lnTo>
                    <a:pt x="46" y="76"/>
                  </a:lnTo>
                  <a:lnTo>
                    <a:pt x="84" y="0"/>
                  </a:lnTo>
                  <a:close/>
                </a:path>
              </a:pathLst>
            </a:custGeom>
            <a:solidFill>
              <a:srgbClr val="808080"/>
            </a:solidFill>
            <a:ln w="7938">
              <a:solidFill>
                <a:srgbClr val="000000"/>
              </a:solidFill>
              <a:prstDash val="solid"/>
              <a:round/>
              <a:headEnd/>
              <a:tailEnd/>
            </a:ln>
          </p:spPr>
          <p:txBody>
            <a:bodyPr/>
            <a:lstStyle/>
            <a:p>
              <a:endParaRPr lang="zh-CN" altLang="en-US" b="1"/>
            </a:p>
          </p:txBody>
        </p:sp>
      </p:grpSp>
      <p:grpSp>
        <p:nvGrpSpPr>
          <p:cNvPr id="55" name="Group 53"/>
          <p:cNvGrpSpPr>
            <a:grpSpLocks/>
          </p:cNvGrpSpPr>
          <p:nvPr/>
        </p:nvGrpSpPr>
        <p:grpSpPr bwMode="auto">
          <a:xfrm>
            <a:off x="3112567" y="3289648"/>
            <a:ext cx="777875" cy="1103312"/>
            <a:chOff x="2072" y="2223"/>
            <a:chExt cx="298" cy="227"/>
          </a:xfrm>
        </p:grpSpPr>
        <p:grpSp>
          <p:nvGrpSpPr>
            <p:cNvPr id="56" name="Group 54"/>
            <p:cNvGrpSpPr>
              <a:grpSpLocks/>
            </p:cNvGrpSpPr>
            <p:nvPr/>
          </p:nvGrpSpPr>
          <p:grpSpPr bwMode="auto">
            <a:xfrm>
              <a:off x="2072" y="2223"/>
              <a:ext cx="298" cy="227"/>
              <a:chOff x="2072" y="2223"/>
              <a:chExt cx="298" cy="227"/>
            </a:xfrm>
          </p:grpSpPr>
          <p:sp>
            <p:nvSpPr>
              <p:cNvPr id="58" name="Freeform 55"/>
              <p:cNvSpPr>
                <a:spLocks/>
              </p:cNvSpPr>
              <p:nvPr/>
            </p:nvSpPr>
            <p:spPr bwMode="auto">
              <a:xfrm>
                <a:off x="2228" y="2232"/>
                <a:ext cx="142" cy="148"/>
              </a:xfrm>
              <a:custGeom>
                <a:avLst/>
                <a:gdLst>
                  <a:gd name="T0" fmla="*/ 0 w 284"/>
                  <a:gd name="T1" fmla="*/ 0 h 296"/>
                  <a:gd name="T2" fmla="*/ 2 w 284"/>
                  <a:gd name="T3" fmla="*/ 1 h 296"/>
                  <a:gd name="T4" fmla="*/ 2 w 284"/>
                  <a:gd name="T5" fmla="*/ 1 h 296"/>
                  <a:gd name="T6" fmla="*/ 2 w 284"/>
                  <a:gd name="T7" fmla="*/ 1 h 296"/>
                  <a:gd name="T8" fmla="*/ 2 w 284"/>
                  <a:gd name="T9" fmla="*/ 1 h 296"/>
                  <a:gd name="T10" fmla="*/ 1 w 284"/>
                  <a:gd name="T11" fmla="*/ 2 h 296"/>
                  <a:gd name="T12" fmla="*/ 1 w 284"/>
                  <a:gd name="T13" fmla="*/ 1 h 296"/>
                  <a:gd name="T14" fmla="*/ 1 w 284"/>
                  <a:gd name="T15" fmla="*/ 1 h 296"/>
                  <a:gd name="T16" fmla="*/ 0 w 28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4" h="296">
                    <a:moveTo>
                      <a:pt x="0" y="0"/>
                    </a:moveTo>
                    <a:lnTo>
                      <a:pt x="271" y="92"/>
                    </a:lnTo>
                    <a:lnTo>
                      <a:pt x="280" y="144"/>
                    </a:lnTo>
                    <a:lnTo>
                      <a:pt x="284" y="192"/>
                    </a:lnTo>
                    <a:lnTo>
                      <a:pt x="272" y="248"/>
                    </a:lnTo>
                    <a:lnTo>
                      <a:pt x="248" y="296"/>
                    </a:lnTo>
                    <a:lnTo>
                      <a:pt x="152" y="228"/>
                    </a:lnTo>
                    <a:lnTo>
                      <a:pt x="44" y="208"/>
                    </a:lnTo>
                    <a:lnTo>
                      <a:pt x="0" y="0"/>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59" name="Freeform 56"/>
              <p:cNvSpPr>
                <a:spLocks/>
              </p:cNvSpPr>
              <p:nvPr/>
            </p:nvSpPr>
            <p:spPr bwMode="auto">
              <a:xfrm>
                <a:off x="2072" y="2223"/>
                <a:ext cx="231" cy="227"/>
              </a:xfrm>
              <a:custGeom>
                <a:avLst/>
                <a:gdLst>
                  <a:gd name="T0" fmla="*/ 1 w 463"/>
                  <a:gd name="T1" fmla="*/ 1 h 454"/>
                  <a:gd name="T2" fmla="*/ 1 w 463"/>
                  <a:gd name="T3" fmla="*/ 1 h 454"/>
                  <a:gd name="T4" fmla="*/ 1 w 463"/>
                  <a:gd name="T5" fmla="*/ 1 h 454"/>
                  <a:gd name="T6" fmla="*/ 1 w 463"/>
                  <a:gd name="T7" fmla="*/ 1 h 454"/>
                  <a:gd name="T8" fmla="*/ 1 w 463"/>
                  <a:gd name="T9" fmla="*/ 0 h 454"/>
                  <a:gd name="T10" fmla="*/ 0 w 463"/>
                  <a:gd name="T11" fmla="*/ 1 h 454"/>
                  <a:gd name="T12" fmla="*/ 0 w 463"/>
                  <a:gd name="T13" fmla="*/ 1 h 454"/>
                  <a:gd name="T14" fmla="*/ 0 w 463"/>
                  <a:gd name="T15" fmla="*/ 1 h 454"/>
                  <a:gd name="T16" fmla="*/ 0 w 463"/>
                  <a:gd name="T17" fmla="*/ 1 h 454"/>
                  <a:gd name="T18" fmla="*/ 0 w 463"/>
                  <a:gd name="T19" fmla="*/ 1 h 454"/>
                  <a:gd name="T20" fmla="*/ 0 w 463"/>
                  <a:gd name="T21" fmla="*/ 1 h 454"/>
                  <a:gd name="T22" fmla="*/ 0 w 463"/>
                  <a:gd name="T23" fmla="*/ 1 h 454"/>
                  <a:gd name="T24" fmla="*/ 0 w 463"/>
                  <a:gd name="T25" fmla="*/ 1 h 454"/>
                  <a:gd name="T26" fmla="*/ 0 w 463"/>
                  <a:gd name="T27" fmla="*/ 1 h 454"/>
                  <a:gd name="T28" fmla="*/ 0 w 463"/>
                  <a:gd name="T29" fmla="*/ 1 h 454"/>
                  <a:gd name="T30" fmla="*/ 0 w 463"/>
                  <a:gd name="T31" fmla="*/ 1 h 454"/>
                  <a:gd name="T32" fmla="*/ 0 w 463"/>
                  <a:gd name="T33" fmla="*/ 1 h 454"/>
                  <a:gd name="T34" fmla="*/ 0 w 463"/>
                  <a:gd name="T35" fmla="*/ 2 h 454"/>
                  <a:gd name="T36" fmla="*/ 0 w 463"/>
                  <a:gd name="T37" fmla="*/ 2 h 454"/>
                  <a:gd name="T38" fmla="*/ 0 w 463"/>
                  <a:gd name="T39" fmla="*/ 2 h 454"/>
                  <a:gd name="T40" fmla="*/ 0 w 463"/>
                  <a:gd name="T41" fmla="*/ 2 h 454"/>
                  <a:gd name="T42" fmla="*/ 0 w 463"/>
                  <a:gd name="T43" fmla="*/ 2 h 454"/>
                  <a:gd name="T44" fmla="*/ 0 w 463"/>
                  <a:gd name="T45" fmla="*/ 2 h 454"/>
                  <a:gd name="T46" fmla="*/ 0 w 463"/>
                  <a:gd name="T47" fmla="*/ 2 h 454"/>
                  <a:gd name="T48" fmla="*/ 0 w 463"/>
                  <a:gd name="T49" fmla="*/ 1 h 454"/>
                  <a:gd name="T50" fmla="*/ 0 w 463"/>
                  <a:gd name="T51" fmla="*/ 1 h 454"/>
                  <a:gd name="T52" fmla="*/ 0 w 463"/>
                  <a:gd name="T53" fmla="*/ 2 h 454"/>
                  <a:gd name="T54" fmla="*/ 0 w 463"/>
                  <a:gd name="T55" fmla="*/ 2 h 454"/>
                  <a:gd name="T56" fmla="*/ 0 w 463"/>
                  <a:gd name="T57" fmla="*/ 2 h 454"/>
                  <a:gd name="T58" fmla="*/ 0 w 463"/>
                  <a:gd name="T59" fmla="*/ 2 h 454"/>
                  <a:gd name="T60" fmla="*/ 0 w 463"/>
                  <a:gd name="T61" fmla="*/ 2 h 454"/>
                  <a:gd name="T62" fmla="*/ 0 w 463"/>
                  <a:gd name="T63" fmla="*/ 2 h 454"/>
                  <a:gd name="T64" fmla="*/ 0 w 463"/>
                  <a:gd name="T65" fmla="*/ 2 h 454"/>
                  <a:gd name="T66" fmla="*/ 0 w 463"/>
                  <a:gd name="T67" fmla="*/ 2 h 454"/>
                  <a:gd name="T68" fmla="*/ 0 w 463"/>
                  <a:gd name="T69" fmla="*/ 2 h 454"/>
                  <a:gd name="T70" fmla="*/ 0 w 463"/>
                  <a:gd name="T71" fmla="*/ 2 h 454"/>
                  <a:gd name="T72" fmla="*/ 0 w 463"/>
                  <a:gd name="T73" fmla="*/ 2 h 454"/>
                  <a:gd name="T74" fmla="*/ 0 w 463"/>
                  <a:gd name="T75" fmla="*/ 2 h 454"/>
                  <a:gd name="T76" fmla="*/ 0 w 463"/>
                  <a:gd name="T77" fmla="*/ 2 h 454"/>
                  <a:gd name="T78" fmla="*/ 0 w 463"/>
                  <a:gd name="T79" fmla="*/ 2 h 454"/>
                  <a:gd name="T80" fmla="*/ 0 w 463"/>
                  <a:gd name="T81" fmla="*/ 2 h 454"/>
                  <a:gd name="T82" fmla="*/ 1 w 463"/>
                  <a:gd name="T83" fmla="*/ 2 h 454"/>
                  <a:gd name="T84" fmla="*/ 1 w 463"/>
                  <a:gd name="T85" fmla="*/ 2 h 454"/>
                  <a:gd name="T86" fmla="*/ 1 w 463"/>
                  <a:gd name="T87" fmla="*/ 2 h 454"/>
                  <a:gd name="T88" fmla="*/ 1 w 463"/>
                  <a:gd name="T89" fmla="*/ 2 h 454"/>
                  <a:gd name="T90" fmla="*/ 1 w 463"/>
                  <a:gd name="T91" fmla="*/ 2 h 454"/>
                  <a:gd name="T92" fmla="*/ 1 w 463"/>
                  <a:gd name="T93" fmla="*/ 2 h 454"/>
                  <a:gd name="T94" fmla="*/ 1 w 463"/>
                  <a:gd name="T95" fmla="*/ 2 h 454"/>
                  <a:gd name="T96" fmla="*/ 1 w 463"/>
                  <a:gd name="T97" fmla="*/ 2 h 454"/>
                  <a:gd name="T98" fmla="*/ 1 w 463"/>
                  <a:gd name="T99" fmla="*/ 2 h 454"/>
                  <a:gd name="T100" fmla="*/ 1 w 463"/>
                  <a:gd name="T101" fmla="*/ 2 h 454"/>
                  <a:gd name="T102" fmla="*/ 1 w 463"/>
                  <a:gd name="T103" fmla="*/ 2 h 454"/>
                  <a:gd name="T104" fmla="*/ 1 w 463"/>
                  <a:gd name="T105" fmla="*/ 1 h 454"/>
                  <a:gd name="T106" fmla="*/ 1 w 463"/>
                  <a:gd name="T107" fmla="*/ 1 h 4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3" h="454">
                    <a:moveTo>
                      <a:pt x="440" y="87"/>
                    </a:moveTo>
                    <a:lnTo>
                      <a:pt x="427" y="72"/>
                    </a:lnTo>
                    <a:lnTo>
                      <a:pt x="410" y="60"/>
                    </a:lnTo>
                    <a:lnTo>
                      <a:pt x="390" y="54"/>
                    </a:lnTo>
                    <a:lnTo>
                      <a:pt x="363" y="48"/>
                    </a:lnTo>
                    <a:lnTo>
                      <a:pt x="351" y="40"/>
                    </a:lnTo>
                    <a:lnTo>
                      <a:pt x="332" y="27"/>
                    </a:lnTo>
                    <a:lnTo>
                      <a:pt x="307" y="11"/>
                    </a:lnTo>
                    <a:lnTo>
                      <a:pt x="280" y="2"/>
                    </a:lnTo>
                    <a:lnTo>
                      <a:pt x="266" y="0"/>
                    </a:lnTo>
                    <a:lnTo>
                      <a:pt x="251" y="3"/>
                    </a:lnTo>
                    <a:lnTo>
                      <a:pt x="231" y="11"/>
                    </a:lnTo>
                    <a:lnTo>
                      <a:pt x="213" y="19"/>
                    </a:lnTo>
                    <a:lnTo>
                      <a:pt x="197" y="24"/>
                    </a:lnTo>
                    <a:lnTo>
                      <a:pt x="175" y="28"/>
                    </a:lnTo>
                    <a:lnTo>
                      <a:pt x="139" y="28"/>
                    </a:lnTo>
                    <a:lnTo>
                      <a:pt x="115" y="27"/>
                    </a:lnTo>
                    <a:lnTo>
                      <a:pt x="89" y="22"/>
                    </a:lnTo>
                    <a:lnTo>
                      <a:pt x="65" y="16"/>
                    </a:lnTo>
                    <a:lnTo>
                      <a:pt x="51" y="16"/>
                    </a:lnTo>
                    <a:lnTo>
                      <a:pt x="33" y="20"/>
                    </a:lnTo>
                    <a:lnTo>
                      <a:pt x="17" y="28"/>
                    </a:lnTo>
                    <a:lnTo>
                      <a:pt x="13" y="36"/>
                    </a:lnTo>
                    <a:lnTo>
                      <a:pt x="13" y="46"/>
                    </a:lnTo>
                    <a:lnTo>
                      <a:pt x="15" y="59"/>
                    </a:lnTo>
                    <a:lnTo>
                      <a:pt x="25" y="67"/>
                    </a:lnTo>
                    <a:lnTo>
                      <a:pt x="67" y="70"/>
                    </a:lnTo>
                    <a:lnTo>
                      <a:pt x="100" y="82"/>
                    </a:lnTo>
                    <a:lnTo>
                      <a:pt x="155" y="92"/>
                    </a:lnTo>
                    <a:lnTo>
                      <a:pt x="164" y="96"/>
                    </a:lnTo>
                    <a:lnTo>
                      <a:pt x="173" y="111"/>
                    </a:lnTo>
                    <a:lnTo>
                      <a:pt x="173" y="124"/>
                    </a:lnTo>
                    <a:lnTo>
                      <a:pt x="159" y="164"/>
                    </a:lnTo>
                    <a:lnTo>
                      <a:pt x="139" y="198"/>
                    </a:lnTo>
                    <a:lnTo>
                      <a:pt x="112" y="228"/>
                    </a:lnTo>
                    <a:lnTo>
                      <a:pt x="71" y="262"/>
                    </a:lnTo>
                    <a:lnTo>
                      <a:pt x="41" y="286"/>
                    </a:lnTo>
                    <a:lnTo>
                      <a:pt x="29" y="292"/>
                    </a:lnTo>
                    <a:lnTo>
                      <a:pt x="17" y="300"/>
                    </a:lnTo>
                    <a:lnTo>
                      <a:pt x="7" y="310"/>
                    </a:lnTo>
                    <a:lnTo>
                      <a:pt x="0" y="320"/>
                    </a:lnTo>
                    <a:lnTo>
                      <a:pt x="0" y="331"/>
                    </a:lnTo>
                    <a:lnTo>
                      <a:pt x="4" y="343"/>
                    </a:lnTo>
                    <a:lnTo>
                      <a:pt x="11" y="348"/>
                    </a:lnTo>
                    <a:lnTo>
                      <a:pt x="24" y="351"/>
                    </a:lnTo>
                    <a:lnTo>
                      <a:pt x="40" y="350"/>
                    </a:lnTo>
                    <a:lnTo>
                      <a:pt x="55" y="343"/>
                    </a:lnTo>
                    <a:lnTo>
                      <a:pt x="83" y="320"/>
                    </a:lnTo>
                    <a:lnTo>
                      <a:pt x="133" y="290"/>
                    </a:lnTo>
                    <a:lnTo>
                      <a:pt x="173" y="252"/>
                    </a:lnTo>
                    <a:lnTo>
                      <a:pt x="179" y="247"/>
                    </a:lnTo>
                    <a:lnTo>
                      <a:pt x="185" y="248"/>
                    </a:lnTo>
                    <a:lnTo>
                      <a:pt x="183" y="259"/>
                    </a:lnTo>
                    <a:lnTo>
                      <a:pt x="143" y="299"/>
                    </a:lnTo>
                    <a:lnTo>
                      <a:pt x="129" y="312"/>
                    </a:lnTo>
                    <a:lnTo>
                      <a:pt x="115" y="328"/>
                    </a:lnTo>
                    <a:lnTo>
                      <a:pt x="84" y="350"/>
                    </a:lnTo>
                    <a:lnTo>
                      <a:pt x="68" y="364"/>
                    </a:lnTo>
                    <a:lnTo>
                      <a:pt x="63" y="376"/>
                    </a:lnTo>
                    <a:lnTo>
                      <a:pt x="64" y="390"/>
                    </a:lnTo>
                    <a:lnTo>
                      <a:pt x="71" y="399"/>
                    </a:lnTo>
                    <a:lnTo>
                      <a:pt x="80" y="406"/>
                    </a:lnTo>
                    <a:lnTo>
                      <a:pt x="95" y="408"/>
                    </a:lnTo>
                    <a:lnTo>
                      <a:pt x="111" y="406"/>
                    </a:lnTo>
                    <a:lnTo>
                      <a:pt x="123" y="399"/>
                    </a:lnTo>
                    <a:lnTo>
                      <a:pt x="160" y="367"/>
                    </a:lnTo>
                    <a:lnTo>
                      <a:pt x="184" y="342"/>
                    </a:lnTo>
                    <a:lnTo>
                      <a:pt x="245" y="271"/>
                    </a:lnTo>
                    <a:lnTo>
                      <a:pt x="224" y="300"/>
                    </a:lnTo>
                    <a:lnTo>
                      <a:pt x="215" y="324"/>
                    </a:lnTo>
                    <a:lnTo>
                      <a:pt x="209" y="336"/>
                    </a:lnTo>
                    <a:lnTo>
                      <a:pt x="199" y="359"/>
                    </a:lnTo>
                    <a:lnTo>
                      <a:pt x="172" y="395"/>
                    </a:lnTo>
                    <a:lnTo>
                      <a:pt x="163" y="407"/>
                    </a:lnTo>
                    <a:lnTo>
                      <a:pt x="157" y="419"/>
                    </a:lnTo>
                    <a:lnTo>
                      <a:pt x="156" y="430"/>
                    </a:lnTo>
                    <a:lnTo>
                      <a:pt x="159" y="439"/>
                    </a:lnTo>
                    <a:lnTo>
                      <a:pt x="167" y="449"/>
                    </a:lnTo>
                    <a:lnTo>
                      <a:pt x="177" y="454"/>
                    </a:lnTo>
                    <a:lnTo>
                      <a:pt x="193" y="453"/>
                    </a:lnTo>
                    <a:lnTo>
                      <a:pt x="205" y="449"/>
                    </a:lnTo>
                    <a:lnTo>
                      <a:pt x="255" y="379"/>
                    </a:lnTo>
                    <a:lnTo>
                      <a:pt x="283" y="323"/>
                    </a:lnTo>
                    <a:lnTo>
                      <a:pt x="306" y="279"/>
                    </a:lnTo>
                    <a:lnTo>
                      <a:pt x="310" y="272"/>
                    </a:lnTo>
                    <a:lnTo>
                      <a:pt x="318" y="272"/>
                    </a:lnTo>
                    <a:lnTo>
                      <a:pt x="320" y="278"/>
                    </a:lnTo>
                    <a:lnTo>
                      <a:pt x="316" y="310"/>
                    </a:lnTo>
                    <a:lnTo>
                      <a:pt x="314" y="335"/>
                    </a:lnTo>
                    <a:lnTo>
                      <a:pt x="315" y="368"/>
                    </a:lnTo>
                    <a:lnTo>
                      <a:pt x="315" y="412"/>
                    </a:lnTo>
                    <a:lnTo>
                      <a:pt x="316" y="420"/>
                    </a:lnTo>
                    <a:lnTo>
                      <a:pt x="322" y="428"/>
                    </a:lnTo>
                    <a:lnTo>
                      <a:pt x="331" y="436"/>
                    </a:lnTo>
                    <a:lnTo>
                      <a:pt x="343" y="439"/>
                    </a:lnTo>
                    <a:lnTo>
                      <a:pt x="355" y="438"/>
                    </a:lnTo>
                    <a:lnTo>
                      <a:pt x="363" y="432"/>
                    </a:lnTo>
                    <a:lnTo>
                      <a:pt x="368" y="422"/>
                    </a:lnTo>
                    <a:lnTo>
                      <a:pt x="370" y="396"/>
                    </a:lnTo>
                    <a:lnTo>
                      <a:pt x="367" y="363"/>
                    </a:lnTo>
                    <a:lnTo>
                      <a:pt x="367" y="335"/>
                    </a:lnTo>
                    <a:lnTo>
                      <a:pt x="372" y="290"/>
                    </a:lnTo>
                    <a:lnTo>
                      <a:pt x="376" y="272"/>
                    </a:lnTo>
                    <a:lnTo>
                      <a:pt x="383" y="258"/>
                    </a:lnTo>
                    <a:lnTo>
                      <a:pt x="430" y="194"/>
                    </a:lnTo>
                    <a:lnTo>
                      <a:pt x="462" y="147"/>
                    </a:lnTo>
                    <a:lnTo>
                      <a:pt x="463" y="128"/>
                    </a:lnTo>
                    <a:lnTo>
                      <a:pt x="455" y="106"/>
                    </a:lnTo>
                    <a:lnTo>
                      <a:pt x="440" y="87"/>
                    </a:lnTo>
                    <a:close/>
                  </a:path>
                </a:pathLst>
              </a:custGeom>
              <a:solidFill>
                <a:srgbClr val="FFC080"/>
              </a:solidFill>
              <a:ln w="7938">
                <a:solidFill>
                  <a:srgbClr val="000000"/>
                </a:solidFill>
                <a:prstDash val="solid"/>
                <a:round/>
                <a:headEnd/>
                <a:tailEnd/>
              </a:ln>
            </p:spPr>
            <p:txBody>
              <a:bodyPr/>
              <a:lstStyle/>
              <a:p>
                <a:endParaRPr lang="zh-CN" altLang="en-US" b="1"/>
              </a:p>
            </p:txBody>
          </p:sp>
        </p:grpSp>
        <p:sp>
          <p:nvSpPr>
            <p:cNvPr id="57" name="Arc 57"/>
            <p:cNvSpPr>
              <a:spLocks/>
            </p:cNvSpPr>
            <p:nvPr/>
          </p:nvSpPr>
          <p:spPr bwMode="auto">
            <a:xfrm>
              <a:off x="2207" y="2258"/>
              <a:ext cx="24" cy="42"/>
            </a:xfrm>
            <a:custGeom>
              <a:avLst/>
              <a:gdLst>
                <a:gd name="T0" fmla="*/ 0 w 26895"/>
                <a:gd name="T1" fmla="*/ 0 h 25678"/>
                <a:gd name="T2" fmla="*/ 0 w 26895"/>
                <a:gd name="T3" fmla="*/ 0 h 25678"/>
                <a:gd name="T4" fmla="*/ 0 w 26895"/>
                <a:gd name="T5" fmla="*/ 0 h 25678"/>
                <a:gd name="T6" fmla="*/ 0 60000 65536"/>
                <a:gd name="T7" fmla="*/ 0 60000 65536"/>
                <a:gd name="T8" fmla="*/ 0 60000 65536"/>
              </a:gdLst>
              <a:ahLst/>
              <a:cxnLst>
                <a:cxn ang="T6">
                  <a:pos x="T0" y="T1"/>
                </a:cxn>
                <a:cxn ang="T7">
                  <a:pos x="T2" y="T3"/>
                </a:cxn>
                <a:cxn ang="T8">
                  <a:pos x="T4" y="T5"/>
                </a:cxn>
              </a:cxnLst>
              <a:rect l="0" t="0" r="r" b="b"/>
              <a:pathLst>
                <a:path w="26895" h="25678" fill="none" extrusionOk="0">
                  <a:moveTo>
                    <a:pt x="26506" y="0"/>
                  </a:moveTo>
                  <a:cubicBezTo>
                    <a:pt x="26764" y="1344"/>
                    <a:pt x="26895" y="2709"/>
                    <a:pt x="26895" y="4078"/>
                  </a:cubicBezTo>
                  <a:cubicBezTo>
                    <a:pt x="26895" y="16007"/>
                    <a:pt x="17224" y="25678"/>
                    <a:pt x="5295" y="25678"/>
                  </a:cubicBezTo>
                  <a:cubicBezTo>
                    <a:pt x="3509" y="25677"/>
                    <a:pt x="1730" y="25456"/>
                    <a:pt x="0" y="25018"/>
                  </a:cubicBezTo>
                </a:path>
                <a:path w="26895" h="25678" stroke="0" extrusionOk="0">
                  <a:moveTo>
                    <a:pt x="26506" y="0"/>
                  </a:moveTo>
                  <a:cubicBezTo>
                    <a:pt x="26764" y="1344"/>
                    <a:pt x="26895" y="2709"/>
                    <a:pt x="26895" y="4078"/>
                  </a:cubicBezTo>
                  <a:cubicBezTo>
                    <a:pt x="26895" y="16007"/>
                    <a:pt x="17224" y="25678"/>
                    <a:pt x="5295" y="25678"/>
                  </a:cubicBezTo>
                  <a:cubicBezTo>
                    <a:pt x="3509" y="25677"/>
                    <a:pt x="1730" y="25456"/>
                    <a:pt x="0" y="25018"/>
                  </a:cubicBezTo>
                  <a:lnTo>
                    <a:pt x="5295" y="4078"/>
                  </a:lnTo>
                  <a:lnTo>
                    <a:pt x="26506"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60" name="Group 58"/>
          <p:cNvGrpSpPr>
            <a:grpSpLocks/>
          </p:cNvGrpSpPr>
          <p:nvPr/>
        </p:nvGrpSpPr>
        <p:grpSpPr bwMode="auto">
          <a:xfrm>
            <a:off x="5474767" y="3326160"/>
            <a:ext cx="1065212" cy="1020763"/>
            <a:chOff x="3369" y="2227"/>
            <a:chExt cx="298" cy="227"/>
          </a:xfrm>
        </p:grpSpPr>
        <p:grpSp>
          <p:nvGrpSpPr>
            <p:cNvPr id="61" name="Group 59"/>
            <p:cNvGrpSpPr>
              <a:grpSpLocks/>
            </p:cNvGrpSpPr>
            <p:nvPr/>
          </p:nvGrpSpPr>
          <p:grpSpPr bwMode="auto">
            <a:xfrm>
              <a:off x="3369" y="2227"/>
              <a:ext cx="298" cy="227"/>
              <a:chOff x="3369" y="2227"/>
              <a:chExt cx="298" cy="227"/>
            </a:xfrm>
          </p:grpSpPr>
          <p:sp>
            <p:nvSpPr>
              <p:cNvPr id="63" name="Freeform 60"/>
              <p:cNvSpPr>
                <a:spLocks/>
              </p:cNvSpPr>
              <p:nvPr/>
            </p:nvSpPr>
            <p:spPr bwMode="auto">
              <a:xfrm>
                <a:off x="3369" y="2276"/>
                <a:ext cx="47" cy="127"/>
              </a:xfrm>
              <a:custGeom>
                <a:avLst/>
                <a:gdLst>
                  <a:gd name="T0" fmla="*/ 1 w 92"/>
                  <a:gd name="T1" fmla="*/ 0 h 254"/>
                  <a:gd name="T2" fmla="*/ 1 w 92"/>
                  <a:gd name="T3" fmla="*/ 1 h 254"/>
                  <a:gd name="T4" fmla="*/ 1 w 92"/>
                  <a:gd name="T5" fmla="*/ 1 h 254"/>
                  <a:gd name="T6" fmla="*/ 0 w 92"/>
                  <a:gd name="T7" fmla="*/ 1 h 254"/>
                  <a:gd name="T8" fmla="*/ 0 w 92"/>
                  <a:gd name="T9" fmla="*/ 1 h 254"/>
                  <a:gd name="T10" fmla="*/ 0 w 92"/>
                  <a:gd name="T11" fmla="*/ 1 h 254"/>
                  <a:gd name="T12" fmla="*/ 1 w 92"/>
                  <a:gd name="T13" fmla="*/ 1 h 254"/>
                  <a:gd name="T14" fmla="*/ 1 w 92"/>
                  <a:gd name="T15" fmla="*/ 1 h 254"/>
                  <a:gd name="T16" fmla="*/ 1 w 92"/>
                  <a:gd name="T17" fmla="*/ 1 h 254"/>
                  <a:gd name="T18" fmla="*/ 1 w 92"/>
                  <a:gd name="T19" fmla="*/ 1 h 254"/>
                  <a:gd name="T20" fmla="*/ 1 w 92"/>
                  <a:gd name="T21" fmla="*/ 1 h 254"/>
                  <a:gd name="T22" fmla="*/ 1 w 92"/>
                  <a:gd name="T23" fmla="*/ 1 h 254"/>
                  <a:gd name="T24" fmla="*/ 1 w 92"/>
                  <a:gd name="T25" fmla="*/ 1 h 254"/>
                  <a:gd name="T26" fmla="*/ 1 w 92"/>
                  <a:gd name="T27" fmla="*/ 1 h 254"/>
                  <a:gd name="T28" fmla="*/ 1 w 92"/>
                  <a:gd name="T29" fmla="*/ 1 h 254"/>
                  <a:gd name="T30" fmla="*/ 1 w 92"/>
                  <a:gd name="T31" fmla="*/ 1 h 254"/>
                  <a:gd name="T32" fmla="*/ 1 w 92"/>
                  <a:gd name="T33" fmla="*/ 1 h 254"/>
                  <a:gd name="T34" fmla="*/ 1 w 92"/>
                  <a:gd name="T35" fmla="*/ 1 h 254"/>
                  <a:gd name="T36" fmla="*/ 1 w 92"/>
                  <a:gd name="T37" fmla="*/ 1 h 254"/>
                  <a:gd name="T38" fmla="*/ 1 w 92"/>
                  <a:gd name="T39" fmla="*/ 1 h 254"/>
                  <a:gd name="T40" fmla="*/ 1 w 92"/>
                  <a:gd name="T41" fmla="*/ 0 h 2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2" h="254">
                    <a:moveTo>
                      <a:pt x="16" y="0"/>
                    </a:moveTo>
                    <a:lnTo>
                      <a:pt x="8" y="25"/>
                    </a:lnTo>
                    <a:lnTo>
                      <a:pt x="4" y="48"/>
                    </a:lnTo>
                    <a:lnTo>
                      <a:pt x="0" y="78"/>
                    </a:lnTo>
                    <a:lnTo>
                      <a:pt x="0" y="98"/>
                    </a:lnTo>
                    <a:lnTo>
                      <a:pt x="0" y="122"/>
                    </a:lnTo>
                    <a:lnTo>
                      <a:pt x="7" y="153"/>
                    </a:lnTo>
                    <a:lnTo>
                      <a:pt x="16" y="186"/>
                    </a:lnTo>
                    <a:lnTo>
                      <a:pt x="25" y="209"/>
                    </a:lnTo>
                    <a:lnTo>
                      <a:pt x="36" y="230"/>
                    </a:lnTo>
                    <a:lnTo>
                      <a:pt x="51" y="244"/>
                    </a:lnTo>
                    <a:lnTo>
                      <a:pt x="68" y="253"/>
                    </a:lnTo>
                    <a:lnTo>
                      <a:pt x="83" y="254"/>
                    </a:lnTo>
                    <a:lnTo>
                      <a:pt x="88" y="238"/>
                    </a:lnTo>
                    <a:lnTo>
                      <a:pt x="89" y="225"/>
                    </a:lnTo>
                    <a:lnTo>
                      <a:pt x="92" y="202"/>
                    </a:lnTo>
                    <a:lnTo>
                      <a:pt x="92" y="182"/>
                    </a:lnTo>
                    <a:lnTo>
                      <a:pt x="87" y="129"/>
                    </a:lnTo>
                    <a:lnTo>
                      <a:pt x="51" y="14"/>
                    </a:lnTo>
                    <a:lnTo>
                      <a:pt x="32" y="2"/>
                    </a:lnTo>
                    <a:lnTo>
                      <a:pt x="16" y="0"/>
                    </a:lnTo>
                    <a:close/>
                  </a:path>
                </a:pathLst>
              </a:custGeom>
              <a:solidFill>
                <a:srgbClr val="202020"/>
              </a:solidFill>
              <a:ln w="7938">
                <a:solidFill>
                  <a:srgbClr val="000000"/>
                </a:solidFill>
                <a:prstDash val="solid"/>
                <a:round/>
                <a:headEnd/>
                <a:tailEnd/>
              </a:ln>
            </p:spPr>
            <p:txBody>
              <a:bodyPr/>
              <a:lstStyle/>
              <a:p>
                <a:endParaRPr lang="zh-CN" altLang="en-US" b="1"/>
              </a:p>
            </p:txBody>
          </p:sp>
          <p:grpSp>
            <p:nvGrpSpPr>
              <p:cNvPr id="64" name="Group 61"/>
              <p:cNvGrpSpPr>
                <a:grpSpLocks/>
              </p:cNvGrpSpPr>
              <p:nvPr/>
            </p:nvGrpSpPr>
            <p:grpSpPr bwMode="auto">
              <a:xfrm>
                <a:off x="3369" y="2227"/>
                <a:ext cx="298" cy="227"/>
                <a:chOff x="3369" y="2227"/>
                <a:chExt cx="298" cy="227"/>
              </a:xfrm>
            </p:grpSpPr>
            <p:sp>
              <p:nvSpPr>
                <p:cNvPr id="65" name="Freeform 62"/>
                <p:cNvSpPr>
                  <a:spLocks/>
                </p:cNvSpPr>
                <p:nvPr/>
              </p:nvSpPr>
              <p:spPr bwMode="auto">
                <a:xfrm>
                  <a:off x="3369" y="2236"/>
                  <a:ext cx="142" cy="148"/>
                </a:xfrm>
                <a:custGeom>
                  <a:avLst/>
                  <a:gdLst>
                    <a:gd name="T0" fmla="*/ 2 w 284"/>
                    <a:gd name="T1" fmla="*/ 0 h 296"/>
                    <a:gd name="T2" fmla="*/ 1 w 284"/>
                    <a:gd name="T3" fmla="*/ 1 h 296"/>
                    <a:gd name="T4" fmla="*/ 1 w 284"/>
                    <a:gd name="T5" fmla="*/ 1 h 296"/>
                    <a:gd name="T6" fmla="*/ 0 w 284"/>
                    <a:gd name="T7" fmla="*/ 1 h 296"/>
                    <a:gd name="T8" fmla="*/ 1 w 284"/>
                    <a:gd name="T9" fmla="*/ 1 h 296"/>
                    <a:gd name="T10" fmla="*/ 1 w 284"/>
                    <a:gd name="T11" fmla="*/ 2 h 296"/>
                    <a:gd name="T12" fmla="*/ 1 w 284"/>
                    <a:gd name="T13" fmla="*/ 1 h 296"/>
                    <a:gd name="T14" fmla="*/ 1 w 284"/>
                    <a:gd name="T15" fmla="*/ 1 h 296"/>
                    <a:gd name="T16" fmla="*/ 2 w 28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4" h="296">
                      <a:moveTo>
                        <a:pt x="284" y="0"/>
                      </a:moveTo>
                      <a:lnTo>
                        <a:pt x="13" y="92"/>
                      </a:lnTo>
                      <a:lnTo>
                        <a:pt x="4" y="144"/>
                      </a:lnTo>
                      <a:lnTo>
                        <a:pt x="0" y="192"/>
                      </a:lnTo>
                      <a:lnTo>
                        <a:pt x="12" y="248"/>
                      </a:lnTo>
                      <a:lnTo>
                        <a:pt x="36" y="296"/>
                      </a:lnTo>
                      <a:lnTo>
                        <a:pt x="132" y="228"/>
                      </a:lnTo>
                      <a:lnTo>
                        <a:pt x="240" y="208"/>
                      </a:lnTo>
                      <a:lnTo>
                        <a:pt x="284" y="0"/>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66" name="Freeform 63"/>
                <p:cNvSpPr>
                  <a:spLocks/>
                </p:cNvSpPr>
                <p:nvPr/>
              </p:nvSpPr>
              <p:spPr bwMode="auto">
                <a:xfrm>
                  <a:off x="3436" y="2227"/>
                  <a:ext cx="231" cy="227"/>
                </a:xfrm>
                <a:custGeom>
                  <a:avLst/>
                  <a:gdLst>
                    <a:gd name="T0" fmla="*/ 0 w 463"/>
                    <a:gd name="T1" fmla="*/ 1 h 454"/>
                    <a:gd name="T2" fmla="*/ 0 w 463"/>
                    <a:gd name="T3" fmla="*/ 1 h 454"/>
                    <a:gd name="T4" fmla="*/ 0 w 463"/>
                    <a:gd name="T5" fmla="*/ 1 h 454"/>
                    <a:gd name="T6" fmla="*/ 0 w 463"/>
                    <a:gd name="T7" fmla="*/ 1 h 454"/>
                    <a:gd name="T8" fmla="*/ 0 w 463"/>
                    <a:gd name="T9" fmla="*/ 0 h 454"/>
                    <a:gd name="T10" fmla="*/ 0 w 463"/>
                    <a:gd name="T11" fmla="*/ 1 h 454"/>
                    <a:gd name="T12" fmla="*/ 1 w 463"/>
                    <a:gd name="T13" fmla="*/ 1 h 454"/>
                    <a:gd name="T14" fmla="*/ 1 w 463"/>
                    <a:gd name="T15" fmla="*/ 1 h 454"/>
                    <a:gd name="T16" fmla="*/ 1 w 463"/>
                    <a:gd name="T17" fmla="*/ 1 h 454"/>
                    <a:gd name="T18" fmla="*/ 1 w 463"/>
                    <a:gd name="T19" fmla="*/ 1 h 454"/>
                    <a:gd name="T20" fmla="*/ 1 w 463"/>
                    <a:gd name="T21" fmla="*/ 1 h 454"/>
                    <a:gd name="T22" fmla="*/ 1 w 463"/>
                    <a:gd name="T23" fmla="*/ 1 h 454"/>
                    <a:gd name="T24" fmla="*/ 1 w 463"/>
                    <a:gd name="T25" fmla="*/ 1 h 454"/>
                    <a:gd name="T26" fmla="*/ 1 w 463"/>
                    <a:gd name="T27" fmla="*/ 1 h 454"/>
                    <a:gd name="T28" fmla="*/ 1 w 463"/>
                    <a:gd name="T29" fmla="*/ 1 h 454"/>
                    <a:gd name="T30" fmla="*/ 1 w 463"/>
                    <a:gd name="T31" fmla="*/ 1 h 454"/>
                    <a:gd name="T32" fmla="*/ 1 w 463"/>
                    <a:gd name="T33" fmla="*/ 1 h 454"/>
                    <a:gd name="T34" fmla="*/ 1 w 463"/>
                    <a:gd name="T35" fmla="*/ 2 h 454"/>
                    <a:gd name="T36" fmla="*/ 1 w 463"/>
                    <a:gd name="T37" fmla="*/ 2 h 454"/>
                    <a:gd name="T38" fmla="*/ 1 w 463"/>
                    <a:gd name="T39" fmla="*/ 2 h 454"/>
                    <a:gd name="T40" fmla="*/ 1 w 463"/>
                    <a:gd name="T41" fmla="*/ 2 h 454"/>
                    <a:gd name="T42" fmla="*/ 1 w 463"/>
                    <a:gd name="T43" fmla="*/ 2 h 454"/>
                    <a:gd name="T44" fmla="*/ 1 w 463"/>
                    <a:gd name="T45" fmla="*/ 2 h 454"/>
                    <a:gd name="T46" fmla="*/ 1 w 463"/>
                    <a:gd name="T47" fmla="*/ 2 h 454"/>
                    <a:gd name="T48" fmla="*/ 1 w 463"/>
                    <a:gd name="T49" fmla="*/ 1 h 454"/>
                    <a:gd name="T50" fmla="*/ 1 w 463"/>
                    <a:gd name="T51" fmla="*/ 1 h 454"/>
                    <a:gd name="T52" fmla="*/ 1 w 463"/>
                    <a:gd name="T53" fmla="*/ 2 h 454"/>
                    <a:gd name="T54" fmla="*/ 1 w 463"/>
                    <a:gd name="T55" fmla="*/ 2 h 454"/>
                    <a:gd name="T56" fmla="*/ 1 w 463"/>
                    <a:gd name="T57" fmla="*/ 2 h 454"/>
                    <a:gd name="T58" fmla="*/ 1 w 463"/>
                    <a:gd name="T59" fmla="*/ 2 h 454"/>
                    <a:gd name="T60" fmla="*/ 1 w 463"/>
                    <a:gd name="T61" fmla="*/ 2 h 454"/>
                    <a:gd name="T62" fmla="*/ 1 w 463"/>
                    <a:gd name="T63" fmla="*/ 2 h 454"/>
                    <a:gd name="T64" fmla="*/ 1 w 463"/>
                    <a:gd name="T65" fmla="*/ 2 h 454"/>
                    <a:gd name="T66" fmla="*/ 0 w 463"/>
                    <a:gd name="T67" fmla="*/ 2 h 454"/>
                    <a:gd name="T68" fmla="*/ 0 w 463"/>
                    <a:gd name="T69" fmla="*/ 2 h 454"/>
                    <a:gd name="T70" fmla="*/ 1 w 463"/>
                    <a:gd name="T71" fmla="*/ 2 h 454"/>
                    <a:gd name="T72" fmla="*/ 1 w 463"/>
                    <a:gd name="T73" fmla="*/ 2 h 454"/>
                    <a:gd name="T74" fmla="*/ 1 w 463"/>
                    <a:gd name="T75" fmla="*/ 2 h 454"/>
                    <a:gd name="T76" fmla="*/ 1 w 463"/>
                    <a:gd name="T77" fmla="*/ 2 h 454"/>
                    <a:gd name="T78" fmla="*/ 1 w 463"/>
                    <a:gd name="T79" fmla="*/ 2 h 454"/>
                    <a:gd name="T80" fmla="*/ 0 w 463"/>
                    <a:gd name="T81" fmla="*/ 2 h 454"/>
                    <a:gd name="T82" fmla="*/ 0 w 463"/>
                    <a:gd name="T83" fmla="*/ 2 h 454"/>
                    <a:gd name="T84" fmla="*/ 0 w 463"/>
                    <a:gd name="T85" fmla="*/ 2 h 454"/>
                    <a:gd name="T86" fmla="*/ 0 w 463"/>
                    <a:gd name="T87" fmla="*/ 2 h 454"/>
                    <a:gd name="T88" fmla="*/ 0 w 463"/>
                    <a:gd name="T89" fmla="*/ 2 h 454"/>
                    <a:gd name="T90" fmla="*/ 0 w 463"/>
                    <a:gd name="T91" fmla="*/ 2 h 454"/>
                    <a:gd name="T92" fmla="*/ 0 w 463"/>
                    <a:gd name="T93" fmla="*/ 2 h 454"/>
                    <a:gd name="T94" fmla="*/ 0 w 463"/>
                    <a:gd name="T95" fmla="*/ 2 h 454"/>
                    <a:gd name="T96" fmla="*/ 0 w 463"/>
                    <a:gd name="T97" fmla="*/ 2 h 454"/>
                    <a:gd name="T98" fmla="*/ 0 w 463"/>
                    <a:gd name="T99" fmla="*/ 2 h 454"/>
                    <a:gd name="T100" fmla="*/ 0 w 463"/>
                    <a:gd name="T101" fmla="*/ 2 h 454"/>
                    <a:gd name="T102" fmla="*/ 0 w 463"/>
                    <a:gd name="T103" fmla="*/ 2 h 454"/>
                    <a:gd name="T104" fmla="*/ 0 w 463"/>
                    <a:gd name="T105" fmla="*/ 1 h 454"/>
                    <a:gd name="T106" fmla="*/ 0 w 463"/>
                    <a:gd name="T107" fmla="*/ 1 h 4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3" h="454">
                      <a:moveTo>
                        <a:pt x="23" y="87"/>
                      </a:moveTo>
                      <a:lnTo>
                        <a:pt x="36" y="72"/>
                      </a:lnTo>
                      <a:lnTo>
                        <a:pt x="53" y="60"/>
                      </a:lnTo>
                      <a:lnTo>
                        <a:pt x="73" y="54"/>
                      </a:lnTo>
                      <a:lnTo>
                        <a:pt x="100" y="48"/>
                      </a:lnTo>
                      <a:lnTo>
                        <a:pt x="112" y="40"/>
                      </a:lnTo>
                      <a:lnTo>
                        <a:pt x="131" y="27"/>
                      </a:lnTo>
                      <a:lnTo>
                        <a:pt x="156" y="11"/>
                      </a:lnTo>
                      <a:lnTo>
                        <a:pt x="183" y="2"/>
                      </a:lnTo>
                      <a:lnTo>
                        <a:pt x="197" y="0"/>
                      </a:lnTo>
                      <a:lnTo>
                        <a:pt x="212" y="3"/>
                      </a:lnTo>
                      <a:lnTo>
                        <a:pt x="232" y="11"/>
                      </a:lnTo>
                      <a:lnTo>
                        <a:pt x="250" y="19"/>
                      </a:lnTo>
                      <a:lnTo>
                        <a:pt x="266" y="24"/>
                      </a:lnTo>
                      <a:lnTo>
                        <a:pt x="288" y="28"/>
                      </a:lnTo>
                      <a:lnTo>
                        <a:pt x="324" y="28"/>
                      </a:lnTo>
                      <a:lnTo>
                        <a:pt x="348" y="27"/>
                      </a:lnTo>
                      <a:lnTo>
                        <a:pt x="374" y="22"/>
                      </a:lnTo>
                      <a:lnTo>
                        <a:pt x="398" y="16"/>
                      </a:lnTo>
                      <a:lnTo>
                        <a:pt x="412" y="16"/>
                      </a:lnTo>
                      <a:lnTo>
                        <a:pt x="430" y="20"/>
                      </a:lnTo>
                      <a:lnTo>
                        <a:pt x="446" y="28"/>
                      </a:lnTo>
                      <a:lnTo>
                        <a:pt x="450" y="36"/>
                      </a:lnTo>
                      <a:lnTo>
                        <a:pt x="450" y="46"/>
                      </a:lnTo>
                      <a:lnTo>
                        <a:pt x="448" y="59"/>
                      </a:lnTo>
                      <a:lnTo>
                        <a:pt x="438" y="67"/>
                      </a:lnTo>
                      <a:lnTo>
                        <a:pt x="396" y="70"/>
                      </a:lnTo>
                      <a:lnTo>
                        <a:pt x="363" y="82"/>
                      </a:lnTo>
                      <a:lnTo>
                        <a:pt x="308" y="92"/>
                      </a:lnTo>
                      <a:lnTo>
                        <a:pt x="299" y="96"/>
                      </a:lnTo>
                      <a:lnTo>
                        <a:pt x="290" y="111"/>
                      </a:lnTo>
                      <a:lnTo>
                        <a:pt x="290" y="124"/>
                      </a:lnTo>
                      <a:lnTo>
                        <a:pt x="304" y="164"/>
                      </a:lnTo>
                      <a:lnTo>
                        <a:pt x="324" y="198"/>
                      </a:lnTo>
                      <a:lnTo>
                        <a:pt x="351" y="228"/>
                      </a:lnTo>
                      <a:lnTo>
                        <a:pt x="392" y="262"/>
                      </a:lnTo>
                      <a:lnTo>
                        <a:pt x="422" y="286"/>
                      </a:lnTo>
                      <a:lnTo>
                        <a:pt x="434" y="292"/>
                      </a:lnTo>
                      <a:lnTo>
                        <a:pt x="446" y="300"/>
                      </a:lnTo>
                      <a:lnTo>
                        <a:pt x="456" y="310"/>
                      </a:lnTo>
                      <a:lnTo>
                        <a:pt x="463" y="320"/>
                      </a:lnTo>
                      <a:lnTo>
                        <a:pt x="463" y="331"/>
                      </a:lnTo>
                      <a:lnTo>
                        <a:pt x="459" y="342"/>
                      </a:lnTo>
                      <a:lnTo>
                        <a:pt x="452" y="347"/>
                      </a:lnTo>
                      <a:lnTo>
                        <a:pt x="439" y="351"/>
                      </a:lnTo>
                      <a:lnTo>
                        <a:pt x="423" y="350"/>
                      </a:lnTo>
                      <a:lnTo>
                        <a:pt x="408" y="342"/>
                      </a:lnTo>
                      <a:lnTo>
                        <a:pt x="380" y="320"/>
                      </a:lnTo>
                      <a:lnTo>
                        <a:pt x="330" y="290"/>
                      </a:lnTo>
                      <a:lnTo>
                        <a:pt x="290" y="252"/>
                      </a:lnTo>
                      <a:lnTo>
                        <a:pt x="284" y="247"/>
                      </a:lnTo>
                      <a:lnTo>
                        <a:pt x="278" y="248"/>
                      </a:lnTo>
                      <a:lnTo>
                        <a:pt x="280" y="259"/>
                      </a:lnTo>
                      <a:lnTo>
                        <a:pt x="320" y="299"/>
                      </a:lnTo>
                      <a:lnTo>
                        <a:pt x="334" y="312"/>
                      </a:lnTo>
                      <a:lnTo>
                        <a:pt x="348" y="328"/>
                      </a:lnTo>
                      <a:lnTo>
                        <a:pt x="379" y="350"/>
                      </a:lnTo>
                      <a:lnTo>
                        <a:pt x="395" y="364"/>
                      </a:lnTo>
                      <a:lnTo>
                        <a:pt x="400" y="376"/>
                      </a:lnTo>
                      <a:lnTo>
                        <a:pt x="399" y="390"/>
                      </a:lnTo>
                      <a:lnTo>
                        <a:pt x="392" y="399"/>
                      </a:lnTo>
                      <a:lnTo>
                        <a:pt x="383" y="406"/>
                      </a:lnTo>
                      <a:lnTo>
                        <a:pt x="368" y="408"/>
                      </a:lnTo>
                      <a:lnTo>
                        <a:pt x="352" y="406"/>
                      </a:lnTo>
                      <a:lnTo>
                        <a:pt x="340" y="399"/>
                      </a:lnTo>
                      <a:lnTo>
                        <a:pt x="303" y="367"/>
                      </a:lnTo>
                      <a:lnTo>
                        <a:pt x="279" y="340"/>
                      </a:lnTo>
                      <a:lnTo>
                        <a:pt x="217" y="271"/>
                      </a:lnTo>
                      <a:lnTo>
                        <a:pt x="239" y="300"/>
                      </a:lnTo>
                      <a:lnTo>
                        <a:pt x="248" y="324"/>
                      </a:lnTo>
                      <a:lnTo>
                        <a:pt x="254" y="336"/>
                      </a:lnTo>
                      <a:lnTo>
                        <a:pt x="264" y="359"/>
                      </a:lnTo>
                      <a:lnTo>
                        <a:pt x="291" y="395"/>
                      </a:lnTo>
                      <a:lnTo>
                        <a:pt x="300" y="407"/>
                      </a:lnTo>
                      <a:lnTo>
                        <a:pt x="306" y="419"/>
                      </a:lnTo>
                      <a:lnTo>
                        <a:pt x="307" y="430"/>
                      </a:lnTo>
                      <a:lnTo>
                        <a:pt x="304" y="439"/>
                      </a:lnTo>
                      <a:lnTo>
                        <a:pt x="296" y="449"/>
                      </a:lnTo>
                      <a:lnTo>
                        <a:pt x="286" y="454"/>
                      </a:lnTo>
                      <a:lnTo>
                        <a:pt x="270" y="453"/>
                      </a:lnTo>
                      <a:lnTo>
                        <a:pt x="258" y="449"/>
                      </a:lnTo>
                      <a:lnTo>
                        <a:pt x="208" y="379"/>
                      </a:lnTo>
                      <a:lnTo>
                        <a:pt x="180" y="323"/>
                      </a:lnTo>
                      <a:lnTo>
                        <a:pt x="157" y="279"/>
                      </a:lnTo>
                      <a:lnTo>
                        <a:pt x="153" y="272"/>
                      </a:lnTo>
                      <a:lnTo>
                        <a:pt x="145" y="272"/>
                      </a:lnTo>
                      <a:lnTo>
                        <a:pt x="143" y="278"/>
                      </a:lnTo>
                      <a:lnTo>
                        <a:pt x="147" y="310"/>
                      </a:lnTo>
                      <a:lnTo>
                        <a:pt x="149" y="335"/>
                      </a:lnTo>
                      <a:lnTo>
                        <a:pt x="148" y="368"/>
                      </a:lnTo>
                      <a:lnTo>
                        <a:pt x="148" y="412"/>
                      </a:lnTo>
                      <a:lnTo>
                        <a:pt x="147" y="420"/>
                      </a:lnTo>
                      <a:lnTo>
                        <a:pt x="141" y="428"/>
                      </a:lnTo>
                      <a:lnTo>
                        <a:pt x="132" y="436"/>
                      </a:lnTo>
                      <a:lnTo>
                        <a:pt x="120" y="439"/>
                      </a:lnTo>
                      <a:lnTo>
                        <a:pt x="108" y="438"/>
                      </a:lnTo>
                      <a:lnTo>
                        <a:pt x="100" y="432"/>
                      </a:lnTo>
                      <a:lnTo>
                        <a:pt x="95" y="422"/>
                      </a:lnTo>
                      <a:lnTo>
                        <a:pt x="93" y="396"/>
                      </a:lnTo>
                      <a:lnTo>
                        <a:pt x="96" y="363"/>
                      </a:lnTo>
                      <a:lnTo>
                        <a:pt x="96" y="335"/>
                      </a:lnTo>
                      <a:lnTo>
                        <a:pt x="91" y="290"/>
                      </a:lnTo>
                      <a:lnTo>
                        <a:pt x="87" y="272"/>
                      </a:lnTo>
                      <a:lnTo>
                        <a:pt x="80" y="258"/>
                      </a:lnTo>
                      <a:lnTo>
                        <a:pt x="33" y="194"/>
                      </a:lnTo>
                      <a:lnTo>
                        <a:pt x="1" y="147"/>
                      </a:lnTo>
                      <a:lnTo>
                        <a:pt x="0" y="128"/>
                      </a:lnTo>
                      <a:lnTo>
                        <a:pt x="8" y="106"/>
                      </a:lnTo>
                      <a:lnTo>
                        <a:pt x="23" y="87"/>
                      </a:lnTo>
                      <a:close/>
                    </a:path>
                  </a:pathLst>
                </a:custGeom>
                <a:solidFill>
                  <a:srgbClr val="FFC080"/>
                </a:solidFill>
                <a:ln w="7938">
                  <a:solidFill>
                    <a:srgbClr val="000000"/>
                  </a:solidFill>
                  <a:prstDash val="solid"/>
                  <a:round/>
                  <a:headEnd/>
                  <a:tailEnd/>
                </a:ln>
              </p:spPr>
              <p:txBody>
                <a:bodyPr/>
                <a:lstStyle/>
                <a:p>
                  <a:endParaRPr lang="zh-CN" altLang="en-US" b="1"/>
                </a:p>
              </p:txBody>
            </p:sp>
          </p:grpSp>
        </p:grpSp>
        <p:sp>
          <p:nvSpPr>
            <p:cNvPr id="62" name="Arc 64"/>
            <p:cNvSpPr>
              <a:spLocks/>
            </p:cNvSpPr>
            <p:nvPr/>
          </p:nvSpPr>
          <p:spPr bwMode="auto">
            <a:xfrm>
              <a:off x="3503" y="2259"/>
              <a:ext cx="23" cy="43"/>
            </a:xfrm>
            <a:custGeom>
              <a:avLst/>
              <a:gdLst>
                <a:gd name="T0" fmla="*/ 0 w 25882"/>
                <a:gd name="T1" fmla="*/ 0 h 26024"/>
                <a:gd name="T2" fmla="*/ 0 w 25882"/>
                <a:gd name="T3" fmla="*/ 0 h 26024"/>
                <a:gd name="T4" fmla="*/ 0 w 25882"/>
                <a:gd name="T5" fmla="*/ 0 h 26024"/>
                <a:gd name="T6" fmla="*/ 0 60000 65536"/>
                <a:gd name="T7" fmla="*/ 0 60000 65536"/>
                <a:gd name="T8" fmla="*/ 0 60000 65536"/>
              </a:gdLst>
              <a:ahLst/>
              <a:cxnLst>
                <a:cxn ang="T6">
                  <a:pos x="T0" y="T1"/>
                </a:cxn>
                <a:cxn ang="T7">
                  <a:pos x="T2" y="T3"/>
                </a:cxn>
                <a:cxn ang="T8">
                  <a:pos x="T4" y="T5"/>
                </a:cxn>
              </a:cxnLst>
              <a:rect l="0" t="0" r="r" b="b"/>
              <a:pathLst>
                <a:path w="25882" h="26024" fill="none" extrusionOk="0">
                  <a:moveTo>
                    <a:pt x="25882" y="25595"/>
                  </a:moveTo>
                  <a:cubicBezTo>
                    <a:pt x="24472" y="25880"/>
                    <a:pt x="23038" y="26023"/>
                    <a:pt x="21600" y="26023"/>
                  </a:cubicBezTo>
                  <a:cubicBezTo>
                    <a:pt x="9670" y="26024"/>
                    <a:pt x="0" y="16353"/>
                    <a:pt x="0" y="4424"/>
                  </a:cubicBezTo>
                  <a:cubicBezTo>
                    <a:pt x="0" y="2937"/>
                    <a:pt x="153" y="1454"/>
                    <a:pt x="457" y="-1"/>
                  </a:cubicBezTo>
                </a:path>
                <a:path w="25882" h="26024" stroke="0" extrusionOk="0">
                  <a:moveTo>
                    <a:pt x="25882" y="25595"/>
                  </a:moveTo>
                  <a:cubicBezTo>
                    <a:pt x="24472" y="25880"/>
                    <a:pt x="23038" y="26023"/>
                    <a:pt x="21600" y="26023"/>
                  </a:cubicBezTo>
                  <a:cubicBezTo>
                    <a:pt x="9670" y="26024"/>
                    <a:pt x="0" y="16353"/>
                    <a:pt x="0" y="4424"/>
                  </a:cubicBezTo>
                  <a:cubicBezTo>
                    <a:pt x="0" y="2937"/>
                    <a:pt x="153" y="1454"/>
                    <a:pt x="457" y="-1"/>
                  </a:cubicBezTo>
                  <a:lnTo>
                    <a:pt x="21600" y="4424"/>
                  </a:lnTo>
                  <a:lnTo>
                    <a:pt x="25882" y="25595"/>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67" name="Group 65"/>
          <p:cNvGrpSpPr>
            <a:grpSpLocks/>
          </p:cNvGrpSpPr>
          <p:nvPr/>
        </p:nvGrpSpPr>
        <p:grpSpPr bwMode="auto">
          <a:xfrm>
            <a:off x="4223817" y="2035523"/>
            <a:ext cx="930275" cy="708025"/>
            <a:chOff x="2572" y="1443"/>
            <a:chExt cx="586" cy="446"/>
          </a:xfrm>
        </p:grpSpPr>
        <p:sp>
          <p:nvSpPr>
            <p:cNvPr id="68" name="Line 66"/>
            <p:cNvSpPr>
              <a:spLocks noChangeShapeType="1"/>
            </p:cNvSpPr>
            <p:nvPr/>
          </p:nvSpPr>
          <p:spPr bwMode="auto">
            <a:xfrm>
              <a:off x="2572" y="1729"/>
              <a:ext cx="64" cy="2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9" name="Line 67"/>
            <p:cNvSpPr>
              <a:spLocks noChangeShapeType="1"/>
            </p:cNvSpPr>
            <p:nvPr/>
          </p:nvSpPr>
          <p:spPr bwMode="auto">
            <a:xfrm flipV="1">
              <a:off x="3099" y="1759"/>
              <a:ext cx="59" cy="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 name="Line 68"/>
            <p:cNvSpPr>
              <a:spLocks noChangeShapeType="1"/>
            </p:cNvSpPr>
            <p:nvPr/>
          </p:nvSpPr>
          <p:spPr bwMode="auto">
            <a:xfrm>
              <a:off x="2686" y="1487"/>
              <a:ext cx="34" cy="4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 name="Line 69"/>
            <p:cNvSpPr>
              <a:spLocks noChangeShapeType="1"/>
            </p:cNvSpPr>
            <p:nvPr/>
          </p:nvSpPr>
          <p:spPr bwMode="auto">
            <a:xfrm flipH="1">
              <a:off x="3019" y="1501"/>
              <a:ext cx="28" cy="3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2" name="Line 70"/>
            <p:cNvSpPr>
              <a:spLocks noChangeShapeType="1"/>
            </p:cNvSpPr>
            <p:nvPr/>
          </p:nvSpPr>
          <p:spPr bwMode="auto">
            <a:xfrm>
              <a:off x="2869" y="1443"/>
              <a:ext cx="1" cy="5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3" name="Line 71"/>
            <p:cNvSpPr>
              <a:spLocks noChangeShapeType="1"/>
            </p:cNvSpPr>
            <p:nvPr/>
          </p:nvSpPr>
          <p:spPr bwMode="auto">
            <a:xfrm>
              <a:off x="2604" y="1608"/>
              <a:ext cx="47"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4" name="Line 72"/>
            <p:cNvSpPr>
              <a:spLocks noChangeShapeType="1"/>
            </p:cNvSpPr>
            <p:nvPr/>
          </p:nvSpPr>
          <p:spPr bwMode="auto">
            <a:xfrm flipH="1">
              <a:off x="3107" y="1623"/>
              <a:ext cx="45" cy="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5" name="Line 73"/>
            <p:cNvSpPr>
              <a:spLocks noChangeShapeType="1"/>
            </p:cNvSpPr>
            <p:nvPr/>
          </p:nvSpPr>
          <p:spPr bwMode="auto">
            <a:xfrm flipH="1">
              <a:off x="2610" y="1876"/>
              <a:ext cx="43" cy="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6" name="Line 74"/>
            <p:cNvSpPr>
              <a:spLocks noChangeShapeType="1"/>
            </p:cNvSpPr>
            <p:nvPr/>
          </p:nvSpPr>
          <p:spPr bwMode="auto">
            <a:xfrm>
              <a:off x="3093" y="1873"/>
              <a:ext cx="53"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77" name="Group 75"/>
          <p:cNvGrpSpPr>
            <a:grpSpLocks/>
          </p:cNvGrpSpPr>
          <p:nvPr/>
        </p:nvGrpSpPr>
        <p:grpSpPr bwMode="auto">
          <a:xfrm>
            <a:off x="2350567" y="2259360"/>
            <a:ext cx="4724400" cy="2286000"/>
            <a:chOff x="1392" y="1584"/>
            <a:chExt cx="2976" cy="1440"/>
          </a:xfrm>
        </p:grpSpPr>
        <p:sp>
          <p:nvSpPr>
            <p:cNvPr id="78" name="AutoShape 76"/>
            <p:cNvSpPr>
              <a:spLocks noChangeArrowheads="1"/>
            </p:cNvSpPr>
            <p:nvPr/>
          </p:nvSpPr>
          <p:spPr bwMode="auto">
            <a:xfrm>
              <a:off x="1392" y="1584"/>
              <a:ext cx="2976" cy="1440"/>
            </a:xfrm>
            <a:prstGeom prst="irregularSeal1">
              <a:avLst/>
            </a:prstGeom>
            <a:gradFill rotWithShape="0">
              <a:gsLst>
                <a:gs pos="0">
                  <a:srgbClr val="FFF200"/>
                </a:gs>
                <a:gs pos="45000">
                  <a:srgbClr val="FF7A00"/>
                </a:gs>
                <a:gs pos="70000">
                  <a:srgbClr val="FF0300"/>
                </a:gs>
                <a:gs pos="100000">
                  <a:srgbClr val="4D0808"/>
                </a:gs>
              </a:gsLst>
              <a:path path="shape">
                <a:fillToRect l="50000" t="50000" r="50000" b="50000"/>
              </a:path>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4800" b="1">
                <a:latin typeface="Bookman Old Style" panose="02050604050505020204" pitchFamily="18" charset="0"/>
                <a:ea typeface="楷体_GB2312" pitchFamily="49" charset="-122"/>
              </a:endParaRPr>
            </a:p>
          </p:txBody>
        </p:sp>
        <p:sp>
          <p:nvSpPr>
            <p:cNvPr id="79" name="Rectangle 77"/>
            <p:cNvSpPr>
              <a:spLocks noChangeArrowheads="1"/>
            </p:cNvSpPr>
            <p:nvPr/>
          </p:nvSpPr>
          <p:spPr bwMode="auto">
            <a:xfrm>
              <a:off x="1936" y="1965"/>
              <a:ext cx="1675"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4800" b="1" dirty="0">
                  <a:effectLst>
                    <a:outerShdw blurRad="38100" dist="38100" dir="2700000" algn="tl">
                      <a:srgbClr val="C0C0C0"/>
                    </a:outerShdw>
                  </a:effectLst>
                  <a:latin typeface="Bookman Old Style" panose="02050604050505020204" pitchFamily="18" charset="0"/>
                  <a:ea typeface="楷体_GB2312" panose="02010609030101010101" pitchFamily="49" charset="-122"/>
                </a:rPr>
                <a:t>软件质量</a:t>
              </a:r>
            </a:p>
          </p:txBody>
        </p:sp>
        <p:sp>
          <p:nvSpPr>
            <p:cNvPr id="80" name="Rectangle 78"/>
            <p:cNvSpPr>
              <a:spLocks noChangeArrowheads="1"/>
            </p:cNvSpPr>
            <p:nvPr/>
          </p:nvSpPr>
          <p:spPr bwMode="auto">
            <a:xfrm>
              <a:off x="3197" y="1849"/>
              <a:ext cx="823" cy="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8800" b="1" i="1">
                  <a:solidFill>
                    <a:srgbClr val="FFFF00"/>
                  </a:solidFill>
                  <a:effectLst>
                    <a:outerShdw blurRad="38100" dist="38100" dir="2700000" algn="tl">
                      <a:srgbClr val="C0C0C0"/>
                    </a:outerShdw>
                  </a:effectLst>
                  <a:latin typeface="Bookman Old Style" panose="02050604050505020204" pitchFamily="18" charset="0"/>
                  <a:ea typeface="楷体_GB2312" panose="02010609030101010101" pitchFamily="49" charset="-122"/>
                </a:rPr>
                <a:t>？</a:t>
              </a:r>
            </a:p>
          </p:txBody>
        </p:sp>
      </p:grpSp>
      <p:grpSp>
        <p:nvGrpSpPr>
          <p:cNvPr id="81" name="Group 79"/>
          <p:cNvGrpSpPr>
            <a:grpSpLocks/>
          </p:cNvGrpSpPr>
          <p:nvPr/>
        </p:nvGrpSpPr>
        <p:grpSpPr bwMode="auto">
          <a:xfrm>
            <a:off x="875780" y="1341785"/>
            <a:ext cx="3278188" cy="2198688"/>
            <a:chOff x="463" y="1006"/>
            <a:chExt cx="2065" cy="1385"/>
          </a:xfrm>
        </p:grpSpPr>
        <p:sp>
          <p:nvSpPr>
            <p:cNvPr id="82" name="Rectangle 80"/>
            <p:cNvSpPr>
              <a:spLocks noChangeArrowheads="1"/>
            </p:cNvSpPr>
            <p:nvPr/>
          </p:nvSpPr>
          <p:spPr bwMode="auto">
            <a:xfrm>
              <a:off x="463" y="1006"/>
              <a:ext cx="206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软件生产达不到规模化</a:t>
              </a:r>
            </a:p>
          </p:txBody>
        </p:sp>
        <p:graphicFrame>
          <p:nvGraphicFramePr>
            <p:cNvPr id="83" name="Object 81"/>
            <p:cNvGraphicFramePr>
              <a:graphicFrameLocks noChangeAspect="1"/>
            </p:cNvGraphicFramePr>
            <p:nvPr/>
          </p:nvGraphicFramePr>
          <p:xfrm>
            <a:off x="1200" y="1488"/>
            <a:ext cx="714" cy="903"/>
          </p:xfrm>
          <a:graphic>
            <a:graphicData uri="http://schemas.openxmlformats.org/presentationml/2006/ole">
              <mc:AlternateContent xmlns:mc="http://schemas.openxmlformats.org/markup-compatibility/2006">
                <mc:Choice xmlns:v="urn:schemas-microsoft-com:vml" Requires="v">
                  <p:oleObj spid="_x0000_s2111" name="剪辑" r:id="rId4" imgW="1622066" imgH="3934305" progId="MS_ClipArt_Gallery.2">
                    <p:embed/>
                  </p:oleObj>
                </mc:Choice>
                <mc:Fallback>
                  <p:oleObj name="剪辑" r:id="rId4" imgW="1622066" imgH="3934305" progId="MS_ClipArt_Gallery.2">
                    <p:embed/>
                    <p:pic>
                      <p:nvPicPr>
                        <p:cNvPr id="73813" name="Object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488"/>
                          <a:ext cx="714" cy="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 name="Group 82"/>
          <p:cNvGrpSpPr>
            <a:grpSpLocks/>
          </p:cNvGrpSpPr>
          <p:nvPr/>
        </p:nvGrpSpPr>
        <p:grpSpPr bwMode="auto">
          <a:xfrm>
            <a:off x="5931967" y="3783360"/>
            <a:ext cx="1565275" cy="2014538"/>
            <a:chOff x="3648" y="2544"/>
            <a:chExt cx="986" cy="1269"/>
          </a:xfrm>
        </p:grpSpPr>
        <p:sp>
          <p:nvSpPr>
            <p:cNvPr id="85" name="Rectangle 83"/>
            <p:cNvSpPr>
              <a:spLocks noChangeArrowheads="1"/>
            </p:cNvSpPr>
            <p:nvPr/>
          </p:nvSpPr>
          <p:spPr bwMode="auto">
            <a:xfrm>
              <a:off x="3738" y="3406"/>
              <a:ext cx="89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人员流动</a:t>
              </a:r>
            </a:p>
          </p:txBody>
        </p:sp>
        <p:grpSp>
          <p:nvGrpSpPr>
            <p:cNvPr id="86" name="Group 84"/>
            <p:cNvGrpSpPr>
              <a:grpSpLocks/>
            </p:cNvGrpSpPr>
            <p:nvPr/>
          </p:nvGrpSpPr>
          <p:grpSpPr bwMode="auto">
            <a:xfrm>
              <a:off x="3648" y="2544"/>
              <a:ext cx="777" cy="921"/>
              <a:chOff x="6145" y="3350"/>
              <a:chExt cx="777" cy="921"/>
            </a:xfrm>
          </p:grpSpPr>
          <p:grpSp>
            <p:nvGrpSpPr>
              <p:cNvPr id="87" name="Group 85"/>
              <p:cNvGrpSpPr>
                <a:grpSpLocks/>
              </p:cNvGrpSpPr>
              <p:nvPr/>
            </p:nvGrpSpPr>
            <p:grpSpPr bwMode="auto">
              <a:xfrm>
                <a:off x="6145" y="3890"/>
                <a:ext cx="360" cy="378"/>
                <a:chOff x="6145" y="3890"/>
                <a:chExt cx="360" cy="378"/>
              </a:xfrm>
            </p:grpSpPr>
            <p:sp>
              <p:nvSpPr>
                <p:cNvPr id="95" name="Freeform 86"/>
                <p:cNvSpPr>
                  <a:spLocks/>
                </p:cNvSpPr>
                <p:nvPr/>
              </p:nvSpPr>
              <p:spPr bwMode="auto">
                <a:xfrm>
                  <a:off x="6145" y="3899"/>
                  <a:ext cx="360" cy="369"/>
                </a:xfrm>
                <a:custGeom>
                  <a:avLst/>
                  <a:gdLst>
                    <a:gd name="T0" fmla="*/ 28 w 360"/>
                    <a:gd name="T1" fmla="*/ 40 h 369"/>
                    <a:gd name="T2" fmla="*/ 124 w 360"/>
                    <a:gd name="T3" fmla="*/ 89 h 369"/>
                    <a:gd name="T4" fmla="*/ 216 w 360"/>
                    <a:gd name="T5" fmla="*/ 133 h 369"/>
                    <a:gd name="T6" fmla="*/ 255 w 360"/>
                    <a:gd name="T7" fmla="*/ 156 h 369"/>
                    <a:gd name="T8" fmla="*/ 251 w 360"/>
                    <a:gd name="T9" fmla="*/ 173 h 369"/>
                    <a:gd name="T10" fmla="*/ 236 w 360"/>
                    <a:gd name="T11" fmla="*/ 180 h 369"/>
                    <a:gd name="T12" fmla="*/ 146 w 360"/>
                    <a:gd name="T13" fmla="*/ 122 h 369"/>
                    <a:gd name="T14" fmla="*/ 81 w 360"/>
                    <a:gd name="T15" fmla="*/ 89 h 369"/>
                    <a:gd name="T16" fmla="*/ 33 w 360"/>
                    <a:gd name="T17" fmla="*/ 62 h 369"/>
                    <a:gd name="T18" fmla="*/ 20 w 360"/>
                    <a:gd name="T19" fmla="*/ 69 h 369"/>
                    <a:gd name="T20" fmla="*/ 20 w 360"/>
                    <a:gd name="T21" fmla="*/ 147 h 369"/>
                    <a:gd name="T22" fmla="*/ 20 w 360"/>
                    <a:gd name="T23" fmla="*/ 196 h 369"/>
                    <a:gd name="T24" fmla="*/ 41 w 360"/>
                    <a:gd name="T25" fmla="*/ 236 h 369"/>
                    <a:gd name="T26" fmla="*/ 79 w 360"/>
                    <a:gd name="T27" fmla="*/ 260 h 369"/>
                    <a:gd name="T28" fmla="*/ 146 w 360"/>
                    <a:gd name="T29" fmla="*/ 307 h 369"/>
                    <a:gd name="T30" fmla="*/ 205 w 360"/>
                    <a:gd name="T31" fmla="*/ 322 h 369"/>
                    <a:gd name="T32" fmla="*/ 242 w 360"/>
                    <a:gd name="T33" fmla="*/ 329 h 369"/>
                    <a:gd name="T34" fmla="*/ 264 w 360"/>
                    <a:gd name="T35" fmla="*/ 320 h 369"/>
                    <a:gd name="T36" fmla="*/ 277 w 360"/>
                    <a:gd name="T37" fmla="*/ 313 h 369"/>
                    <a:gd name="T38" fmla="*/ 284 w 360"/>
                    <a:gd name="T39" fmla="*/ 242 h 369"/>
                    <a:gd name="T40" fmla="*/ 284 w 360"/>
                    <a:gd name="T41" fmla="*/ 147 h 369"/>
                    <a:gd name="T42" fmla="*/ 303 w 360"/>
                    <a:gd name="T43" fmla="*/ 133 h 369"/>
                    <a:gd name="T44" fmla="*/ 327 w 360"/>
                    <a:gd name="T45" fmla="*/ 140 h 369"/>
                    <a:gd name="T46" fmla="*/ 297 w 360"/>
                    <a:gd name="T47" fmla="*/ 156 h 369"/>
                    <a:gd name="T48" fmla="*/ 301 w 360"/>
                    <a:gd name="T49" fmla="*/ 209 h 369"/>
                    <a:gd name="T50" fmla="*/ 301 w 360"/>
                    <a:gd name="T51" fmla="*/ 300 h 369"/>
                    <a:gd name="T52" fmla="*/ 303 w 360"/>
                    <a:gd name="T53" fmla="*/ 329 h 369"/>
                    <a:gd name="T54" fmla="*/ 321 w 360"/>
                    <a:gd name="T55" fmla="*/ 302 h 369"/>
                    <a:gd name="T56" fmla="*/ 336 w 360"/>
                    <a:gd name="T57" fmla="*/ 287 h 369"/>
                    <a:gd name="T58" fmla="*/ 340 w 360"/>
                    <a:gd name="T59" fmla="*/ 196 h 369"/>
                    <a:gd name="T60" fmla="*/ 336 w 360"/>
                    <a:gd name="T61" fmla="*/ 142 h 369"/>
                    <a:gd name="T62" fmla="*/ 297 w 360"/>
                    <a:gd name="T63" fmla="*/ 109 h 369"/>
                    <a:gd name="T64" fmla="*/ 238 w 360"/>
                    <a:gd name="T65" fmla="*/ 80 h 369"/>
                    <a:gd name="T66" fmla="*/ 183 w 360"/>
                    <a:gd name="T67" fmla="*/ 49 h 369"/>
                    <a:gd name="T68" fmla="*/ 113 w 360"/>
                    <a:gd name="T69" fmla="*/ 27 h 369"/>
                    <a:gd name="T70" fmla="*/ 72 w 360"/>
                    <a:gd name="T71" fmla="*/ 16 h 369"/>
                    <a:gd name="T72" fmla="*/ 28 w 360"/>
                    <a:gd name="T73" fmla="*/ 40 h 369"/>
                    <a:gd name="T74" fmla="*/ 9 w 360"/>
                    <a:gd name="T75" fmla="*/ 29 h 369"/>
                    <a:gd name="T76" fmla="*/ 68 w 360"/>
                    <a:gd name="T77" fmla="*/ 0 h 369"/>
                    <a:gd name="T78" fmla="*/ 100 w 360"/>
                    <a:gd name="T79" fmla="*/ 2 h 369"/>
                    <a:gd name="T80" fmla="*/ 153 w 360"/>
                    <a:gd name="T81" fmla="*/ 16 h 369"/>
                    <a:gd name="T82" fmla="*/ 212 w 360"/>
                    <a:gd name="T83" fmla="*/ 42 h 369"/>
                    <a:gd name="T84" fmla="*/ 264 w 360"/>
                    <a:gd name="T85" fmla="*/ 76 h 369"/>
                    <a:gd name="T86" fmla="*/ 314 w 360"/>
                    <a:gd name="T87" fmla="*/ 96 h 369"/>
                    <a:gd name="T88" fmla="*/ 347 w 360"/>
                    <a:gd name="T89" fmla="*/ 122 h 369"/>
                    <a:gd name="T90" fmla="*/ 356 w 360"/>
                    <a:gd name="T91" fmla="*/ 140 h 369"/>
                    <a:gd name="T92" fmla="*/ 356 w 360"/>
                    <a:gd name="T93" fmla="*/ 160 h 369"/>
                    <a:gd name="T94" fmla="*/ 360 w 360"/>
                    <a:gd name="T95" fmla="*/ 220 h 369"/>
                    <a:gd name="T96" fmla="*/ 356 w 360"/>
                    <a:gd name="T97" fmla="*/ 267 h 369"/>
                    <a:gd name="T98" fmla="*/ 353 w 360"/>
                    <a:gd name="T99" fmla="*/ 300 h 369"/>
                    <a:gd name="T100" fmla="*/ 329 w 360"/>
                    <a:gd name="T101" fmla="*/ 316 h 369"/>
                    <a:gd name="T102" fmla="*/ 316 w 360"/>
                    <a:gd name="T103" fmla="*/ 353 h 369"/>
                    <a:gd name="T104" fmla="*/ 303 w 360"/>
                    <a:gd name="T105" fmla="*/ 369 h 369"/>
                    <a:gd name="T106" fmla="*/ 255 w 360"/>
                    <a:gd name="T107" fmla="*/ 367 h 369"/>
                    <a:gd name="T108" fmla="*/ 209 w 360"/>
                    <a:gd name="T109" fmla="*/ 347 h 369"/>
                    <a:gd name="T110" fmla="*/ 164 w 360"/>
                    <a:gd name="T111" fmla="*/ 333 h 369"/>
                    <a:gd name="T112" fmla="*/ 111 w 360"/>
                    <a:gd name="T113" fmla="*/ 309 h 369"/>
                    <a:gd name="T114" fmla="*/ 68 w 360"/>
                    <a:gd name="T115" fmla="*/ 280 h 369"/>
                    <a:gd name="T116" fmla="*/ 26 w 360"/>
                    <a:gd name="T117" fmla="*/ 249 h 369"/>
                    <a:gd name="T118" fmla="*/ 0 w 360"/>
                    <a:gd name="T119" fmla="*/ 216 h 369"/>
                    <a:gd name="T120" fmla="*/ 0 w 360"/>
                    <a:gd name="T121" fmla="*/ 180 h 369"/>
                    <a:gd name="T122" fmla="*/ 0 w 360"/>
                    <a:gd name="T123" fmla="*/ 42 h 369"/>
                    <a:gd name="T124" fmla="*/ 28 w 360"/>
                    <a:gd name="T125" fmla="*/ 40 h 36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0" h="369">
                      <a:moveTo>
                        <a:pt x="28" y="40"/>
                      </a:moveTo>
                      <a:lnTo>
                        <a:pt x="124" y="89"/>
                      </a:lnTo>
                      <a:lnTo>
                        <a:pt x="216" y="133"/>
                      </a:lnTo>
                      <a:lnTo>
                        <a:pt x="255" y="156"/>
                      </a:lnTo>
                      <a:lnTo>
                        <a:pt x="251" y="173"/>
                      </a:lnTo>
                      <a:lnTo>
                        <a:pt x="236" y="180"/>
                      </a:lnTo>
                      <a:lnTo>
                        <a:pt x="146" y="122"/>
                      </a:lnTo>
                      <a:lnTo>
                        <a:pt x="81" y="89"/>
                      </a:lnTo>
                      <a:lnTo>
                        <a:pt x="33" y="62"/>
                      </a:lnTo>
                      <a:lnTo>
                        <a:pt x="20" y="69"/>
                      </a:lnTo>
                      <a:lnTo>
                        <a:pt x="20" y="147"/>
                      </a:lnTo>
                      <a:lnTo>
                        <a:pt x="20" y="196"/>
                      </a:lnTo>
                      <a:lnTo>
                        <a:pt x="41" y="236"/>
                      </a:lnTo>
                      <a:lnTo>
                        <a:pt x="79" y="260"/>
                      </a:lnTo>
                      <a:lnTo>
                        <a:pt x="146" y="307"/>
                      </a:lnTo>
                      <a:lnTo>
                        <a:pt x="205" y="322"/>
                      </a:lnTo>
                      <a:lnTo>
                        <a:pt x="242" y="329"/>
                      </a:lnTo>
                      <a:lnTo>
                        <a:pt x="264" y="320"/>
                      </a:lnTo>
                      <a:lnTo>
                        <a:pt x="277" y="313"/>
                      </a:lnTo>
                      <a:lnTo>
                        <a:pt x="284" y="242"/>
                      </a:lnTo>
                      <a:lnTo>
                        <a:pt x="284" y="147"/>
                      </a:lnTo>
                      <a:lnTo>
                        <a:pt x="303" y="133"/>
                      </a:lnTo>
                      <a:lnTo>
                        <a:pt x="327" y="140"/>
                      </a:lnTo>
                      <a:lnTo>
                        <a:pt x="297" y="156"/>
                      </a:lnTo>
                      <a:lnTo>
                        <a:pt x="301" y="209"/>
                      </a:lnTo>
                      <a:lnTo>
                        <a:pt x="301" y="300"/>
                      </a:lnTo>
                      <a:lnTo>
                        <a:pt x="303" y="329"/>
                      </a:lnTo>
                      <a:lnTo>
                        <a:pt x="321" y="302"/>
                      </a:lnTo>
                      <a:lnTo>
                        <a:pt x="336" y="287"/>
                      </a:lnTo>
                      <a:lnTo>
                        <a:pt x="340" y="196"/>
                      </a:lnTo>
                      <a:lnTo>
                        <a:pt x="336" y="142"/>
                      </a:lnTo>
                      <a:lnTo>
                        <a:pt x="297" y="109"/>
                      </a:lnTo>
                      <a:lnTo>
                        <a:pt x="238" y="80"/>
                      </a:lnTo>
                      <a:lnTo>
                        <a:pt x="183" y="49"/>
                      </a:lnTo>
                      <a:lnTo>
                        <a:pt x="113" y="27"/>
                      </a:lnTo>
                      <a:lnTo>
                        <a:pt x="72" y="16"/>
                      </a:lnTo>
                      <a:lnTo>
                        <a:pt x="28" y="40"/>
                      </a:lnTo>
                      <a:lnTo>
                        <a:pt x="9" y="29"/>
                      </a:lnTo>
                      <a:lnTo>
                        <a:pt x="68" y="0"/>
                      </a:lnTo>
                      <a:lnTo>
                        <a:pt x="100" y="2"/>
                      </a:lnTo>
                      <a:lnTo>
                        <a:pt x="153" y="16"/>
                      </a:lnTo>
                      <a:lnTo>
                        <a:pt x="212" y="42"/>
                      </a:lnTo>
                      <a:lnTo>
                        <a:pt x="264" y="76"/>
                      </a:lnTo>
                      <a:lnTo>
                        <a:pt x="314" y="96"/>
                      </a:lnTo>
                      <a:lnTo>
                        <a:pt x="347" y="122"/>
                      </a:lnTo>
                      <a:lnTo>
                        <a:pt x="356" y="140"/>
                      </a:lnTo>
                      <a:lnTo>
                        <a:pt x="356" y="160"/>
                      </a:lnTo>
                      <a:lnTo>
                        <a:pt x="360" y="220"/>
                      </a:lnTo>
                      <a:lnTo>
                        <a:pt x="356" y="267"/>
                      </a:lnTo>
                      <a:lnTo>
                        <a:pt x="353" y="300"/>
                      </a:lnTo>
                      <a:lnTo>
                        <a:pt x="329" y="316"/>
                      </a:lnTo>
                      <a:lnTo>
                        <a:pt x="316" y="353"/>
                      </a:lnTo>
                      <a:lnTo>
                        <a:pt x="303" y="369"/>
                      </a:lnTo>
                      <a:lnTo>
                        <a:pt x="255" y="367"/>
                      </a:lnTo>
                      <a:lnTo>
                        <a:pt x="209" y="347"/>
                      </a:lnTo>
                      <a:lnTo>
                        <a:pt x="164" y="333"/>
                      </a:lnTo>
                      <a:lnTo>
                        <a:pt x="111" y="309"/>
                      </a:lnTo>
                      <a:lnTo>
                        <a:pt x="68" y="280"/>
                      </a:lnTo>
                      <a:lnTo>
                        <a:pt x="26" y="249"/>
                      </a:lnTo>
                      <a:lnTo>
                        <a:pt x="0" y="216"/>
                      </a:lnTo>
                      <a:lnTo>
                        <a:pt x="0" y="180"/>
                      </a:lnTo>
                      <a:lnTo>
                        <a:pt x="0" y="42"/>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6" name="Freeform 87"/>
                <p:cNvSpPr>
                  <a:spLocks/>
                </p:cNvSpPr>
                <p:nvPr/>
              </p:nvSpPr>
              <p:spPr bwMode="auto">
                <a:xfrm>
                  <a:off x="6257" y="3890"/>
                  <a:ext cx="129" cy="123"/>
                </a:xfrm>
                <a:custGeom>
                  <a:avLst/>
                  <a:gdLst>
                    <a:gd name="T0" fmla="*/ 0 w 129"/>
                    <a:gd name="T1" fmla="*/ 70 h 123"/>
                    <a:gd name="T2" fmla="*/ 11 w 129"/>
                    <a:gd name="T3" fmla="*/ 81 h 123"/>
                    <a:gd name="T4" fmla="*/ 25 w 129"/>
                    <a:gd name="T5" fmla="*/ 84 h 123"/>
                    <a:gd name="T6" fmla="*/ 27 w 129"/>
                    <a:gd name="T7" fmla="*/ 74 h 123"/>
                    <a:gd name="T8" fmla="*/ 41 w 129"/>
                    <a:gd name="T9" fmla="*/ 35 h 123"/>
                    <a:gd name="T10" fmla="*/ 66 w 129"/>
                    <a:gd name="T11" fmla="*/ 21 h 123"/>
                    <a:gd name="T12" fmla="*/ 102 w 129"/>
                    <a:gd name="T13" fmla="*/ 42 h 123"/>
                    <a:gd name="T14" fmla="*/ 109 w 129"/>
                    <a:gd name="T15" fmla="*/ 53 h 123"/>
                    <a:gd name="T16" fmla="*/ 100 w 129"/>
                    <a:gd name="T17" fmla="*/ 91 h 123"/>
                    <a:gd name="T18" fmla="*/ 95 w 129"/>
                    <a:gd name="T19" fmla="*/ 109 h 123"/>
                    <a:gd name="T20" fmla="*/ 109 w 129"/>
                    <a:gd name="T21" fmla="*/ 123 h 123"/>
                    <a:gd name="T22" fmla="*/ 122 w 129"/>
                    <a:gd name="T23" fmla="*/ 91 h 123"/>
                    <a:gd name="T24" fmla="*/ 129 w 129"/>
                    <a:gd name="T25" fmla="*/ 60 h 123"/>
                    <a:gd name="T26" fmla="*/ 129 w 129"/>
                    <a:gd name="T27" fmla="*/ 26 h 123"/>
                    <a:gd name="T28" fmla="*/ 93 w 129"/>
                    <a:gd name="T29" fmla="*/ 7 h 123"/>
                    <a:gd name="T30" fmla="*/ 61 w 129"/>
                    <a:gd name="T31" fmla="*/ 0 h 123"/>
                    <a:gd name="T32" fmla="*/ 41 w 129"/>
                    <a:gd name="T33" fmla="*/ 7 h 123"/>
                    <a:gd name="T34" fmla="*/ 32 w 129"/>
                    <a:gd name="T35" fmla="*/ 21 h 123"/>
                    <a:gd name="T36" fmla="*/ 0 w 129"/>
                    <a:gd name="T37" fmla="*/ 70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123">
                      <a:moveTo>
                        <a:pt x="0" y="70"/>
                      </a:moveTo>
                      <a:lnTo>
                        <a:pt x="11" y="81"/>
                      </a:lnTo>
                      <a:lnTo>
                        <a:pt x="25" y="84"/>
                      </a:lnTo>
                      <a:lnTo>
                        <a:pt x="27" y="74"/>
                      </a:lnTo>
                      <a:lnTo>
                        <a:pt x="41" y="35"/>
                      </a:lnTo>
                      <a:lnTo>
                        <a:pt x="66" y="21"/>
                      </a:lnTo>
                      <a:lnTo>
                        <a:pt x="102" y="42"/>
                      </a:lnTo>
                      <a:lnTo>
                        <a:pt x="109" y="53"/>
                      </a:lnTo>
                      <a:lnTo>
                        <a:pt x="100" y="91"/>
                      </a:lnTo>
                      <a:lnTo>
                        <a:pt x="95" y="109"/>
                      </a:lnTo>
                      <a:lnTo>
                        <a:pt x="109" y="123"/>
                      </a:lnTo>
                      <a:lnTo>
                        <a:pt x="122" y="91"/>
                      </a:lnTo>
                      <a:lnTo>
                        <a:pt x="129" y="60"/>
                      </a:lnTo>
                      <a:lnTo>
                        <a:pt x="129" y="26"/>
                      </a:lnTo>
                      <a:lnTo>
                        <a:pt x="93" y="7"/>
                      </a:lnTo>
                      <a:lnTo>
                        <a:pt x="61" y="0"/>
                      </a:lnTo>
                      <a:lnTo>
                        <a:pt x="41" y="7"/>
                      </a:lnTo>
                      <a:lnTo>
                        <a:pt x="32" y="21"/>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88" name="Group 88"/>
              <p:cNvGrpSpPr>
                <a:grpSpLocks/>
              </p:cNvGrpSpPr>
              <p:nvPr/>
            </p:nvGrpSpPr>
            <p:grpSpPr bwMode="auto">
              <a:xfrm>
                <a:off x="6457" y="3350"/>
                <a:ext cx="465" cy="921"/>
                <a:chOff x="6457" y="3350"/>
                <a:chExt cx="465" cy="921"/>
              </a:xfrm>
            </p:grpSpPr>
            <p:sp>
              <p:nvSpPr>
                <p:cNvPr id="89" name="Freeform 89"/>
                <p:cNvSpPr>
                  <a:spLocks/>
                </p:cNvSpPr>
                <p:nvPr/>
              </p:nvSpPr>
              <p:spPr bwMode="auto">
                <a:xfrm>
                  <a:off x="6562" y="3350"/>
                  <a:ext cx="228" cy="225"/>
                </a:xfrm>
                <a:custGeom>
                  <a:avLst/>
                  <a:gdLst>
                    <a:gd name="T0" fmla="*/ 137 w 228"/>
                    <a:gd name="T1" fmla="*/ 56 h 225"/>
                    <a:gd name="T2" fmla="*/ 101 w 228"/>
                    <a:gd name="T3" fmla="*/ 38 h 225"/>
                    <a:gd name="T4" fmla="*/ 71 w 228"/>
                    <a:gd name="T5" fmla="*/ 26 h 225"/>
                    <a:gd name="T6" fmla="*/ 41 w 228"/>
                    <a:gd name="T7" fmla="*/ 26 h 225"/>
                    <a:gd name="T8" fmla="*/ 23 w 228"/>
                    <a:gd name="T9" fmla="*/ 41 h 225"/>
                    <a:gd name="T10" fmla="*/ 8 w 228"/>
                    <a:gd name="T11" fmla="*/ 61 h 225"/>
                    <a:gd name="T12" fmla="*/ 0 w 228"/>
                    <a:gd name="T13" fmla="*/ 95 h 225"/>
                    <a:gd name="T14" fmla="*/ 3 w 228"/>
                    <a:gd name="T15" fmla="*/ 133 h 225"/>
                    <a:gd name="T16" fmla="*/ 18 w 228"/>
                    <a:gd name="T17" fmla="*/ 171 h 225"/>
                    <a:gd name="T18" fmla="*/ 46 w 228"/>
                    <a:gd name="T19" fmla="*/ 199 h 225"/>
                    <a:gd name="T20" fmla="*/ 76 w 228"/>
                    <a:gd name="T21" fmla="*/ 215 h 225"/>
                    <a:gd name="T22" fmla="*/ 101 w 228"/>
                    <a:gd name="T23" fmla="*/ 222 h 225"/>
                    <a:gd name="T24" fmla="*/ 144 w 228"/>
                    <a:gd name="T25" fmla="*/ 225 h 225"/>
                    <a:gd name="T26" fmla="*/ 162 w 228"/>
                    <a:gd name="T27" fmla="*/ 215 h 225"/>
                    <a:gd name="T28" fmla="*/ 185 w 228"/>
                    <a:gd name="T29" fmla="*/ 194 h 225"/>
                    <a:gd name="T30" fmla="*/ 185 w 228"/>
                    <a:gd name="T31" fmla="*/ 156 h 225"/>
                    <a:gd name="T32" fmla="*/ 177 w 228"/>
                    <a:gd name="T33" fmla="*/ 123 h 225"/>
                    <a:gd name="T34" fmla="*/ 175 w 228"/>
                    <a:gd name="T35" fmla="*/ 100 h 225"/>
                    <a:gd name="T36" fmla="*/ 160 w 228"/>
                    <a:gd name="T37" fmla="*/ 77 h 225"/>
                    <a:gd name="T38" fmla="*/ 193 w 228"/>
                    <a:gd name="T39" fmla="*/ 46 h 225"/>
                    <a:gd name="T40" fmla="*/ 220 w 228"/>
                    <a:gd name="T41" fmla="*/ 33 h 225"/>
                    <a:gd name="T42" fmla="*/ 228 w 228"/>
                    <a:gd name="T43" fmla="*/ 15 h 225"/>
                    <a:gd name="T44" fmla="*/ 220 w 228"/>
                    <a:gd name="T45" fmla="*/ 0 h 225"/>
                    <a:gd name="T46" fmla="*/ 205 w 228"/>
                    <a:gd name="T47" fmla="*/ 0 h 225"/>
                    <a:gd name="T48" fmla="*/ 182 w 228"/>
                    <a:gd name="T49" fmla="*/ 18 h 225"/>
                    <a:gd name="T50" fmla="*/ 137 w 228"/>
                    <a:gd name="T51" fmla="*/ 56 h 2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8" h="225">
                      <a:moveTo>
                        <a:pt x="137" y="56"/>
                      </a:moveTo>
                      <a:lnTo>
                        <a:pt x="101" y="38"/>
                      </a:lnTo>
                      <a:lnTo>
                        <a:pt x="71" y="26"/>
                      </a:lnTo>
                      <a:lnTo>
                        <a:pt x="41" y="26"/>
                      </a:lnTo>
                      <a:lnTo>
                        <a:pt x="23" y="41"/>
                      </a:lnTo>
                      <a:lnTo>
                        <a:pt x="8" y="61"/>
                      </a:lnTo>
                      <a:lnTo>
                        <a:pt x="0" y="95"/>
                      </a:lnTo>
                      <a:lnTo>
                        <a:pt x="3" y="133"/>
                      </a:lnTo>
                      <a:lnTo>
                        <a:pt x="18" y="171"/>
                      </a:lnTo>
                      <a:lnTo>
                        <a:pt x="46" y="199"/>
                      </a:lnTo>
                      <a:lnTo>
                        <a:pt x="76" y="215"/>
                      </a:lnTo>
                      <a:lnTo>
                        <a:pt x="101" y="222"/>
                      </a:lnTo>
                      <a:lnTo>
                        <a:pt x="144" y="225"/>
                      </a:lnTo>
                      <a:lnTo>
                        <a:pt x="162" y="215"/>
                      </a:lnTo>
                      <a:lnTo>
                        <a:pt x="185" y="194"/>
                      </a:lnTo>
                      <a:lnTo>
                        <a:pt x="185" y="156"/>
                      </a:lnTo>
                      <a:lnTo>
                        <a:pt x="177" y="123"/>
                      </a:lnTo>
                      <a:lnTo>
                        <a:pt x="175" y="100"/>
                      </a:lnTo>
                      <a:lnTo>
                        <a:pt x="160" y="77"/>
                      </a:lnTo>
                      <a:lnTo>
                        <a:pt x="193" y="46"/>
                      </a:lnTo>
                      <a:lnTo>
                        <a:pt x="220" y="33"/>
                      </a:lnTo>
                      <a:lnTo>
                        <a:pt x="228" y="15"/>
                      </a:lnTo>
                      <a:lnTo>
                        <a:pt x="220" y="0"/>
                      </a:lnTo>
                      <a:lnTo>
                        <a:pt x="205" y="0"/>
                      </a:lnTo>
                      <a:lnTo>
                        <a:pt x="182" y="18"/>
                      </a:lnTo>
                      <a:lnTo>
                        <a:pt x="137"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0" name="Freeform 90"/>
                <p:cNvSpPr>
                  <a:spLocks/>
                </p:cNvSpPr>
                <p:nvPr/>
              </p:nvSpPr>
              <p:spPr bwMode="auto">
                <a:xfrm>
                  <a:off x="6652" y="3586"/>
                  <a:ext cx="184" cy="310"/>
                </a:xfrm>
                <a:custGeom>
                  <a:avLst/>
                  <a:gdLst>
                    <a:gd name="T0" fmla="*/ 15 w 184"/>
                    <a:gd name="T1" fmla="*/ 15 h 310"/>
                    <a:gd name="T2" fmla="*/ 36 w 184"/>
                    <a:gd name="T3" fmla="*/ 0 h 310"/>
                    <a:gd name="T4" fmla="*/ 74 w 184"/>
                    <a:gd name="T5" fmla="*/ 0 h 310"/>
                    <a:gd name="T6" fmla="*/ 112 w 184"/>
                    <a:gd name="T7" fmla="*/ 15 h 310"/>
                    <a:gd name="T8" fmla="*/ 151 w 184"/>
                    <a:gd name="T9" fmla="*/ 40 h 310"/>
                    <a:gd name="T10" fmla="*/ 174 w 184"/>
                    <a:gd name="T11" fmla="*/ 86 h 310"/>
                    <a:gd name="T12" fmla="*/ 184 w 184"/>
                    <a:gd name="T13" fmla="*/ 136 h 310"/>
                    <a:gd name="T14" fmla="*/ 184 w 184"/>
                    <a:gd name="T15" fmla="*/ 176 h 310"/>
                    <a:gd name="T16" fmla="*/ 176 w 184"/>
                    <a:gd name="T17" fmla="*/ 234 h 310"/>
                    <a:gd name="T18" fmla="*/ 158 w 184"/>
                    <a:gd name="T19" fmla="*/ 280 h 310"/>
                    <a:gd name="T20" fmla="*/ 138 w 184"/>
                    <a:gd name="T21" fmla="*/ 297 h 310"/>
                    <a:gd name="T22" fmla="*/ 105 w 184"/>
                    <a:gd name="T23" fmla="*/ 310 h 310"/>
                    <a:gd name="T24" fmla="*/ 59 w 184"/>
                    <a:gd name="T25" fmla="*/ 310 h 310"/>
                    <a:gd name="T26" fmla="*/ 43 w 184"/>
                    <a:gd name="T27" fmla="*/ 287 h 310"/>
                    <a:gd name="T28" fmla="*/ 31 w 184"/>
                    <a:gd name="T29" fmla="*/ 260 h 310"/>
                    <a:gd name="T30" fmla="*/ 38 w 184"/>
                    <a:gd name="T31" fmla="*/ 229 h 310"/>
                    <a:gd name="T32" fmla="*/ 46 w 184"/>
                    <a:gd name="T33" fmla="*/ 199 h 310"/>
                    <a:gd name="T34" fmla="*/ 54 w 184"/>
                    <a:gd name="T35" fmla="*/ 166 h 310"/>
                    <a:gd name="T36" fmla="*/ 51 w 184"/>
                    <a:gd name="T37" fmla="*/ 139 h 310"/>
                    <a:gd name="T38" fmla="*/ 43 w 184"/>
                    <a:gd name="T39" fmla="*/ 121 h 310"/>
                    <a:gd name="T40" fmla="*/ 20 w 184"/>
                    <a:gd name="T41" fmla="*/ 101 h 310"/>
                    <a:gd name="T42" fmla="*/ 5 w 184"/>
                    <a:gd name="T43" fmla="*/ 63 h 310"/>
                    <a:gd name="T44" fmla="*/ 0 w 184"/>
                    <a:gd name="T45" fmla="*/ 38 h 310"/>
                    <a:gd name="T46" fmla="*/ 15 w 184"/>
                    <a:gd name="T47" fmla="*/ 15 h 3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4" h="310">
                      <a:moveTo>
                        <a:pt x="15" y="15"/>
                      </a:moveTo>
                      <a:lnTo>
                        <a:pt x="36" y="0"/>
                      </a:lnTo>
                      <a:lnTo>
                        <a:pt x="74" y="0"/>
                      </a:lnTo>
                      <a:lnTo>
                        <a:pt x="112" y="15"/>
                      </a:lnTo>
                      <a:lnTo>
                        <a:pt x="151" y="40"/>
                      </a:lnTo>
                      <a:lnTo>
                        <a:pt x="174" y="86"/>
                      </a:lnTo>
                      <a:lnTo>
                        <a:pt x="184" y="136"/>
                      </a:lnTo>
                      <a:lnTo>
                        <a:pt x="184" y="176"/>
                      </a:lnTo>
                      <a:lnTo>
                        <a:pt x="176" y="234"/>
                      </a:lnTo>
                      <a:lnTo>
                        <a:pt x="158" y="280"/>
                      </a:lnTo>
                      <a:lnTo>
                        <a:pt x="138" y="297"/>
                      </a:lnTo>
                      <a:lnTo>
                        <a:pt x="105" y="310"/>
                      </a:lnTo>
                      <a:lnTo>
                        <a:pt x="59" y="310"/>
                      </a:lnTo>
                      <a:lnTo>
                        <a:pt x="43" y="287"/>
                      </a:lnTo>
                      <a:lnTo>
                        <a:pt x="31" y="260"/>
                      </a:lnTo>
                      <a:lnTo>
                        <a:pt x="38" y="229"/>
                      </a:lnTo>
                      <a:lnTo>
                        <a:pt x="46" y="199"/>
                      </a:lnTo>
                      <a:lnTo>
                        <a:pt x="54" y="166"/>
                      </a:lnTo>
                      <a:lnTo>
                        <a:pt x="51" y="139"/>
                      </a:lnTo>
                      <a:lnTo>
                        <a:pt x="43" y="121"/>
                      </a:lnTo>
                      <a:lnTo>
                        <a:pt x="20" y="101"/>
                      </a:lnTo>
                      <a:lnTo>
                        <a:pt x="5" y="63"/>
                      </a:lnTo>
                      <a:lnTo>
                        <a:pt x="0" y="38"/>
                      </a:lnTo>
                      <a:lnTo>
                        <a:pt x="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1" name="Freeform 91"/>
                <p:cNvSpPr>
                  <a:spLocks/>
                </p:cNvSpPr>
                <p:nvPr/>
              </p:nvSpPr>
              <p:spPr bwMode="auto">
                <a:xfrm>
                  <a:off x="6457" y="3487"/>
                  <a:ext cx="234" cy="216"/>
                </a:xfrm>
                <a:custGeom>
                  <a:avLst/>
                  <a:gdLst>
                    <a:gd name="T0" fmla="*/ 180 w 234"/>
                    <a:gd name="T1" fmla="*/ 214 h 216"/>
                    <a:gd name="T2" fmla="*/ 212 w 234"/>
                    <a:gd name="T3" fmla="*/ 210 h 216"/>
                    <a:gd name="T4" fmla="*/ 234 w 234"/>
                    <a:gd name="T5" fmla="*/ 199 h 216"/>
                    <a:gd name="T6" fmla="*/ 228 w 234"/>
                    <a:gd name="T7" fmla="*/ 169 h 216"/>
                    <a:gd name="T8" fmla="*/ 202 w 234"/>
                    <a:gd name="T9" fmla="*/ 162 h 216"/>
                    <a:gd name="T10" fmla="*/ 159 w 234"/>
                    <a:gd name="T11" fmla="*/ 173 h 216"/>
                    <a:gd name="T12" fmla="*/ 105 w 234"/>
                    <a:gd name="T13" fmla="*/ 173 h 216"/>
                    <a:gd name="T14" fmla="*/ 80 w 234"/>
                    <a:gd name="T15" fmla="*/ 163 h 216"/>
                    <a:gd name="T16" fmla="*/ 80 w 234"/>
                    <a:gd name="T17" fmla="*/ 147 h 216"/>
                    <a:gd name="T18" fmla="*/ 77 w 234"/>
                    <a:gd name="T19" fmla="*/ 120 h 216"/>
                    <a:gd name="T20" fmla="*/ 94 w 234"/>
                    <a:gd name="T21" fmla="*/ 62 h 216"/>
                    <a:gd name="T22" fmla="*/ 99 w 234"/>
                    <a:gd name="T23" fmla="*/ 36 h 216"/>
                    <a:gd name="T24" fmla="*/ 103 w 234"/>
                    <a:gd name="T25" fmla="*/ 17 h 216"/>
                    <a:gd name="T26" fmla="*/ 88 w 234"/>
                    <a:gd name="T27" fmla="*/ 6 h 216"/>
                    <a:gd name="T28" fmla="*/ 66 w 234"/>
                    <a:gd name="T29" fmla="*/ 0 h 216"/>
                    <a:gd name="T30" fmla="*/ 21 w 234"/>
                    <a:gd name="T31" fmla="*/ 2 h 216"/>
                    <a:gd name="T32" fmla="*/ 0 w 234"/>
                    <a:gd name="T33" fmla="*/ 17 h 216"/>
                    <a:gd name="T34" fmla="*/ 7 w 234"/>
                    <a:gd name="T35" fmla="*/ 30 h 216"/>
                    <a:gd name="T36" fmla="*/ 32 w 234"/>
                    <a:gd name="T37" fmla="*/ 24 h 216"/>
                    <a:gd name="T38" fmla="*/ 62 w 234"/>
                    <a:gd name="T39" fmla="*/ 21 h 216"/>
                    <a:gd name="T40" fmla="*/ 73 w 234"/>
                    <a:gd name="T41" fmla="*/ 26 h 216"/>
                    <a:gd name="T42" fmla="*/ 73 w 234"/>
                    <a:gd name="T43" fmla="*/ 36 h 216"/>
                    <a:gd name="T44" fmla="*/ 60 w 234"/>
                    <a:gd name="T45" fmla="*/ 85 h 216"/>
                    <a:gd name="T46" fmla="*/ 54 w 234"/>
                    <a:gd name="T47" fmla="*/ 126 h 216"/>
                    <a:gd name="T48" fmla="*/ 41 w 234"/>
                    <a:gd name="T49" fmla="*/ 169 h 216"/>
                    <a:gd name="T50" fmla="*/ 52 w 234"/>
                    <a:gd name="T51" fmla="*/ 197 h 216"/>
                    <a:gd name="T52" fmla="*/ 77 w 234"/>
                    <a:gd name="T53" fmla="*/ 208 h 216"/>
                    <a:gd name="T54" fmla="*/ 103 w 234"/>
                    <a:gd name="T55" fmla="*/ 216 h 216"/>
                    <a:gd name="T56" fmla="*/ 140 w 234"/>
                    <a:gd name="T57" fmla="*/ 216 h 216"/>
                    <a:gd name="T58" fmla="*/ 180 w 234"/>
                    <a:gd name="T59" fmla="*/ 214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4" h="216">
                      <a:moveTo>
                        <a:pt x="180" y="214"/>
                      </a:moveTo>
                      <a:lnTo>
                        <a:pt x="212" y="210"/>
                      </a:lnTo>
                      <a:lnTo>
                        <a:pt x="234" y="199"/>
                      </a:lnTo>
                      <a:lnTo>
                        <a:pt x="228" y="169"/>
                      </a:lnTo>
                      <a:lnTo>
                        <a:pt x="202" y="162"/>
                      </a:lnTo>
                      <a:lnTo>
                        <a:pt x="159" y="173"/>
                      </a:lnTo>
                      <a:lnTo>
                        <a:pt x="105" y="173"/>
                      </a:lnTo>
                      <a:lnTo>
                        <a:pt x="80" y="163"/>
                      </a:lnTo>
                      <a:lnTo>
                        <a:pt x="80" y="147"/>
                      </a:lnTo>
                      <a:lnTo>
                        <a:pt x="77" y="120"/>
                      </a:lnTo>
                      <a:lnTo>
                        <a:pt x="94" y="62"/>
                      </a:lnTo>
                      <a:lnTo>
                        <a:pt x="99" y="36"/>
                      </a:lnTo>
                      <a:lnTo>
                        <a:pt x="103" y="17"/>
                      </a:lnTo>
                      <a:lnTo>
                        <a:pt x="88" y="6"/>
                      </a:lnTo>
                      <a:lnTo>
                        <a:pt x="66" y="0"/>
                      </a:lnTo>
                      <a:lnTo>
                        <a:pt x="21" y="2"/>
                      </a:lnTo>
                      <a:lnTo>
                        <a:pt x="0" y="17"/>
                      </a:lnTo>
                      <a:lnTo>
                        <a:pt x="7" y="30"/>
                      </a:lnTo>
                      <a:lnTo>
                        <a:pt x="32" y="24"/>
                      </a:lnTo>
                      <a:lnTo>
                        <a:pt x="62" y="21"/>
                      </a:lnTo>
                      <a:lnTo>
                        <a:pt x="73" y="26"/>
                      </a:lnTo>
                      <a:lnTo>
                        <a:pt x="73" y="36"/>
                      </a:lnTo>
                      <a:lnTo>
                        <a:pt x="60" y="85"/>
                      </a:lnTo>
                      <a:lnTo>
                        <a:pt x="54" y="126"/>
                      </a:lnTo>
                      <a:lnTo>
                        <a:pt x="41" y="169"/>
                      </a:lnTo>
                      <a:lnTo>
                        <a:pt x="52" y="197"/>
                      </a:lnTo>
                      <a:lnTo>
                        <a:pt x="77" y="208"/>
                      </a:lnTo>
                      <a:lnTo>
                        <a:pt x="103" y="216"/>
                      </a:lnTo>
                      <a:lnTo>
                        <a:pt x="140" y="216"/>
                      </a:lnTo>
                      <a:lnTo>
                        <a:pt x="18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2" name="Freeform 92"/>
                <p:cNvSpPr>
                  <a:spLocks/>
                </p:cNvSpPr>
                <p:nvPr/>
              </p:nvSpPr>
              <p:spPr bwMode="auto">
                <a:xfrm>
                  <a:off x="6746" y="3845"/>
                  <a:ext cx="147" cy="399"/>
                </a:xfrm>
                <a:custGeom>
                  <a:avLst/>
                  <a:gdLst>
                    <a:gd name="T0" fmla="*/ 3 w 147"/>
                    <a:gd name="T1" fmla="*/ 2 h 399"/>
                    <a:gd name="T2" fmla="*/ 23 w 147"/>
                    <a:gd name="T3" fmla="*/ 0 h 399"/>
                    <a:gd name="T4" fmla="*/ 48 w 147"/>
                    <a:gd name="T5" fmla="*/ 10 h 399"/>
                    <a:gd name="T6" fmla="*/ 71 w 147"/>
                    <a:gd name="T7" fmla="*/ 60 h 399"/>
                    <a:gd name="T8" fmla="*/ 99 w 147"/>
                    <a:gd name="T9" fmla="*/ 120 h 399"/>
                    <a:gd name="T10" fmla="*/ 106 w 147"/>
                    <a:gd name="T11" fmla="*/ 175 h 399"/>
                    <a:gd name="T12" fmla="*/ 99 w 147"/>
                    <a:gd name="T13" fmla="*/ 242 h 399"/>
                    <a:gd name="T14" fmla="*/ 79 w 147"/>
                    <a:gd name="T15" fmla="*/ 307 h 399"/>
                    <a:gd name="T16" fmla="*/ 68 w 147"/>
                    <a:gd name="T17" fmla="*/ 332 h 399"/>
                    <a:gd name="T18" fmla="*/ 76 w 147"/>
                    <a:gd name="T19" fmla="*/ 344 h 399"/>
                    <a:gd name="T20" fmla="*/ 124 w 147"/>
                    <a:gd name="T21" fmla="*/ 354 h 399"/>
                    <a:gd name="T22" fmla="*/ 147 w 147"/>
                    <a:gd name="T23" fmla="*/ 374 h 399"/>
                    <a:gd name="T24" fmla="*/ 144 w 147"/>
                    <a:gd name="T25" fmla="*/ 389 h 399"/>
                    <a:gd name="T26" fmla="*/ 114 w 147"/>
                    <a:gd name="T27" fmla="*/ 399 h 399"/>
                    <a:gd name="T28" fmla="*/ 86 w 147"/>
                    <a:gd name="T29" fmla="*/ 384 h 399"/>
                    <a:gd name="T30" fmla="*/ 63 w 147"/>
                    <a:gd name="T31" fmla="*/ 369 h 399"/>
                    <a:gd name="T32" fmla="*/ 30 w 147"/>
                    <a:gd name="T33" fmla="*/ 354 h 399"/>
                    <a:gd name="T34" fmla="*/ 25 w 147"/>
                    <a:gd name="T35" fmla="*/ 339 h 399"/>
                    <a:gd name="T36" fmla="*/ 30 w 147"/>
                    <a:gd name="T37" fmla="*/ 322 h 399"/>
                    <a:gd name="T38" fmla="*/ 56 w 147"/>
                    <a:gd name="T39" fmla="*/ 292 h 399"/>
                    <a:gd name="T40" fmla="*/ 68 w 147"/>
                    <a:gd name="T41" fmla="*/ 249 h 399"/>
                    <a:gd name="T42" fmla="*/ 71 w 147"/>
                    <a:gd name="T43" fmla="*/ 197 h 399"/>
                    <a:gd name="T44" fmla="*/ 68 w 147"/>
                    <a:gd name="T45" fmla="*/ 152 h 399"/>
                    <a:gd name="T46" fmla="*/ 46 w 147"/>
                    <a:gd name="T47" fmla="*/ 105 h 399"/>
                    <a:gd name="T48" fmla="*/ 23 w 147"/>
                    <a:gd name="T49" fmla="*/ 67 h 399"/>
                    <a:gd name="T50" fmla="*/ 0 w 147"/>
                    <a:gd name="T51" fmla="*/ 40 h 399"/>
                    <a:gd name="T52" fmla="*/ 3 w 147"/>
                    <a:gd name="T53" fmla="*/ 2 h 39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7" h="399">
                      <a:moveTo>
                        <a:pt x="3" y="2"/>
                      </a:moveTo>
                      <a:lnTo>
                        <a:pt x="23" y="0"/>
                      </a:lnTo>
                      <a:lnTo>
                        <a:pt x="48" y="10"/>
                      </a:lnTo>
                      <a:lnTo>
                        <a:pt x="71" y="60"/>
                      </a:lnTo>
                      <a:lnTo>
                        <a:pt x="99" y="120"/>
                      </a:lnTo>
                      <a:lnTo>
                        <a:pt x="106" y="175"/>
                      </a:lnTo>
                      <a:lnTo>
                        <a:pt x="99" y="242"/>
                      </a:lnTo>
                      <a:lnTo>
                        <a:pt x="79" y="307"/>
                      </a:lnTo>
                      <a:lnTo>
                        <a:pt x="68" y="332"/>
                      </a:lnTo>
                      <a:lnTo>
                        <a:pt x="76" y="344"/>
                      </a:lnTo>
                      <a:lnTo>
                        <a:pt x="124" y="354"/>
                      </a:lnTo>
                      <a:lnTo>
                        <a:pt x="147" y="374"/>
                      </a:lnTo>
                      <a:lnTo>
                        <a:pt x="144" y="389"/>
                      </a:lnTo>
                      <a:lnTo>
                        <a:pt x="114" y="399"/>
                      </a:lnTo>
                      <a:lnTo>
                        <a:pt x="86" y="384"/>
                      </a:lnTo>
                      <a:lnTo>
                        <a:pt x="63" y="369"/>
                      </a:lnTo>
                      <a:lnTo>
                        <a:pt x="30" y="354"/>
                      </a:lnTo>
                      <a:lnTo>
                        <a:pt x="25" y="339"/>
                      </a:lnTo>
                      <a:lnTo>
                        <a:pt x="30" y="322"/>
                      </a:lnTo>
                      <a:lnTo>
                        <a:pt x="56" y="292"/>
                      </a:lnTo>
                      <a:lnTo>
                        <a:pt x="68" y="249"/>
                      </a:lnTo>
                      <a:lnTo>
                        <a:pt x="71" y="197"/>
                      </a:lnTo>
                      <a:lnTo>
                        <a:pt x="68" y="152"/>
                      </a:lnTo>
                      <a:lnTo>
                        <a:pt x="46" y="105"/>
                      </a:lnTo>
                      <a:lnTo>
                        <a:pt x="23" y="67"/>
                      </a:lnTo>
                      <a:lnTo>
                        <a:pt x="0" y="40"/>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3" name="Freeform 93"/>
                <p:cNvSpPr>
                  <a:spLocks/>
                </p:cNvSpPr>
                <p:nvPr/>
              </p:nvSpPr>
              <p:spPr bwMode="auto">
                <a:xfrm>
                  <a:off x="6634" y="3832"/>
                  <a:ext cx="126" cy="439"/>
                </a:xfrm>
                <a:custGeom>
                  <a:avLst/>
                  <a:gdLst>
                    <a:gd name="T0" fmla="*/ 47 w 126"/>
                    <a:gd name="T1" fmla="*/ 75 h 439"/>
                    <a:gd name="T2" fmla="*/ 71 w 126"/>
                    <a:gd name="T3" fmla="*/ 22 h 439"/>
                    <a:gd name="T4" fmla="*/ 102 w 126"/>
                    <a:gd name="T5" fmla="*/ 0 h 439"/>
                    <a:gd name="T6" fmla="*/ 126 w 126"/>
                    <a:gd name="T7" fmla="*/ 20 h 439"/>
                    <a:gd name="T8" fmla="*/ 118 w 126"/>
                    <a:gd name="T9" fmla="*/ 45 h 439"/>
                    <a:gd name="T10" fmla="*/ 97 w 126"/>
                    <a:gd name="T11" fmla="*/ 82 h 439"/>
                    <a:gd name="T12" fmla="*/ 66 w 126"/>
                    <a:gd name="T13" fmla="*/ 135 h 439"/>
                    <a:gd name="T14" fmla="*/ 47 w 126"/>
                    <a:gd name="T15" fmla="*/ 180 h 439"/>
                    <a:gd name="T16" fmla="*/ 47 w 126"/>
                    <a:gd name="T17" fmla="*/ 210 h 439"/>
                    <a:gd name="T18" fmla="*/ 58 w 126"/>
                    <a:gd name="T19" fmla="*/ 254 h 439"/>
                    <a:gd name="T20" fmla="*/ 79 w 126"/>
                    <a:gd name="T21" fmla="*/ 307 h 439"/>
                    <a:gd name="T22" fmla="*/ 97 w 126"/>
                    <a:gd name="T23" fmla="*/ 344 h 439"/>
                    <a:gd name="T24" fmla="*/ 102 w 126"/>
                    <a:gd name="T25" fmla="*/ 359 h 439"/>
                    <a:gd name="T26" fmla="*/ 95 w 126"/>
                    <a:gd name="T27" fmla="*/ 379 h 439"/>
                    <a:gd name="T28" fmla="*/ 66 w 126"/>
                    <a:gd name="T29" fmla="*/ 394 h 439"/>
                    <a:gd name="T30" fmla="*/ 47 w 126"/>
                    <a:gd name="T31" fmla="*/ 419 h 439"/>
                    <a:gd name="T32" fmla="*/ 39 w 126"/>
                    <a:gd name="T33" fmla="*/ 439 h 439"/>
                    <a:gd name="T34" fmla="*/ 18 w 126"/>
                    <a:gd name="T35" fmla="*/ 439 h 439"/>
                    <a:gd name="T36" fmla="*/ 8 w 126"/>
                    <a:gd name="T37" fmla="*/ 419 h 439"/>
                    <a:gd name="T38" fmla="*/ 0 w 126"/>
                    <a:gd name="T39" fmla="*/ 402 h 439"/>
                    <a:gd name="T40" fmla="*/ 11 w 126"/>
                    <a:gd name="T41" fmla="*/ 382 h 439"/>
                    <a:gd name="T42" fmla="*/ 50 w 126"/>
                    <a:gd name="T43" fmla="*/ 364 h 439"/>
                    <a:gd name="T44" fmla="*/ 63 w 126"/>
                    <a:gd name="T45" fmla="*/ 352 h 439"/>
                    <a:gd name="T46" fmla="*/ 66 w 126"/>
                    <a:gd name="T47" fmla="*/ 334 h 439"/>
                    <a:gd name="T48" fmla="*/ 42 w 126"/>
                    <a:gd name="T49" fmla="*/ 282 h 439"/>
                    <a:gd name="T50" fmla="*/ 18 w 126"/>
                    <a:gd name="T51" fmla="*/ 229 h 439"/>
                    <a:gd name="T52" fmla="*/ 3 w 126"/>
                    <a:gd name="T53" fmla="*/ 192 h 439"/>
                    <a:gd name="T54" fmla="*/ 8 w 126"/>
                    <a:gd name="T55" fmla="*/ 155 h 439"/>
                    <a:gd name="T56" fmla="*/ 24 w 126"/>
                    <a:gd name="T57" fmla="*/ 117 h 439"/>
                    <a:gd name="T58" fmla="*/ 47 w 126"/>
                    <a:gd name="T59" fmla="*/ 75 h 4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6" h="439">
                      <a:moveTo>
                        <a:pt x="47" y="75"/>
                      </a:moveTo>
                      <a:lnTo>
                        <a:pt x="71" y="22"/>
                      </a:lnTo>
                      <a:lnTo>
                        <a:pt x="102" y="0"/>
                      </a:lnTo>
                      <a:lnTo>
                        <a:pt x="126" y="20"/>
                      </a:lnTo>
                      <a:lnTo>
                        <a:pt x="118" y="45"/>
                      </a:lnTo>
                      <a:lnTo>
                        <a:pt x="97" y="82"/>
                      </a:lnTo>
                      <a:lnTo>
                        <a:pt x="66" y="135"/>
                      </a:lnTo>
                      <a:lnTo>
                        <a:pt x="47" y="180"/>
                      </a:lnTo>
                      <a:lnTo>
                        <a:pt x="47" y="210"/>
                      </a:lnTo>
                      <a:lnTo>
                        <a:pt x="58" y="254"/>
                      </a:lnTo>
                      <a:lnTo>
                        <a:pt x="79" y="307"/>
                      </a:lnTo>
                      <a:lnTo>
                        <a:pt x="97" y="344"/>
                      </a:lnTo>
                      <a:lnTo>
                        <a:pt x="102" y="359"/>
                      </a:lnTo>
                      <a:lnTo>
                        <a:pt x="95" y="379"/>
                      </a:lnTo>
                      <a:lnTo>
                        <a:pt x="66" y="394"/>
                      </a:lnTo>
                      <a:lnTo>
                        <a:pt x="47" y="419"/>
                      </a:lnTo>
                      <a:lnTo>
                        <a:pt x="39" y="439"/>
                      </a:lnTo>
                      <a:lnTo>
                        <a:pt x="18" y="439"/>
                      </a:lnTo>
                      <a:lnTo>
                        <a:pt x="8" y="419"/>
                      </a:lnTo>
                      <a:lnTo>
                        <a:pt x="0" y="402"/>
                      </a:lnTo>
                      <a:lnTo>
                        <a:pt x="11" y="382"/>
                      </a:lnTo>
                      <a:lnTo>
                        <a:pt x="50" y="364"/>
                      </a:lnTo>
                      <a:lnTo>
                        <a:pt x="63" y="352"/>
                      </a:lnTo>
                      <a:lnTo>
                        <a:pt x="66" y="334"/>
                      </a:lnTo>
                      <a:lnTo>
                        <a:pt x="42" y="282"/>
                      </a:lnTo>
                      <a:lnTo>
                        <a:pt x="18" y="229"/>
                      </a:lnTo>
                      <a:lnTo>
                        <a:pt x="3" y="192"/>
                      </a:lnTo>
                      <a:lnTo>
                        <a:pt x="8" y="155"/>
                      </a:lnTo>
                      <a:lnTo>
                        <a:pt x="24" y="117"/>
                      </a:lnTo>
                      <a:lnTo>
                        <a:pt x="47"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4" name="Freeform 94"/>
                <p:cNvSpPr>
                  <a:spLocks/>
                </p:cNvSpPr>
                <p:nvPr/>
              </p:nvSpPr>
              <p:spPr bwMode="auto">
                <a:xfrm>
                  <a:off x="6752" y="3364"/>
                  <a:ext cx="170" cy="283"/>
                </a:xfrm>
                <a:custGeom>
                  <a:avLst/>
                  <a:gdLst>
                    <a:gd name="T0" fmla="*/ 66 w 170"/>
                    <a:gd name="T1" fmla="*/ 270 h 283"/>
                    <a:gd name="T2" fmla="*/ 36 w 170"/>
                    <a:gd name="T3" fmla="*/ 281 h 283"/>
                    <a:gd name="T4" fmla="*/ 11 w 170"/>
                    <a:gd name="T5" fmla="*/ 283 h 283"/>
                    <a:gd name="T6" fmla="*/ 0 w 170"/>
                    <a:gd name="T7" fmla="*/ 255 h 283"/>
                    <a:gd name="T8" fmla="*/ 21 w 170"/>
                    <a:gd name="T9" fmla="*/ 235 h 283"/>
                    <a:gd name="T10" fmla="*/ 64 w 170"/>
                    <a:gd name="T11" fmla="*/ 225 h 283"/>
                    <a:gd name="T12" fmla="*/ 111 w 170"/>
                    <a:gd name="T13" fmla="*/ 199 h 283"/>
                    <a:gd name="T14" fmla="*/ 128 w 170"/>
                    <a:gd name="T15" fmla="*/ 177 h 283"/>
                    <a:gd name="T16" fmla="*/ 119 w 170"/>
                    <a:gd name="T17" fmla="*/ 162 h 283"/>
                    <a:gd name="T18" fmla="*/ 110 w 170"/>
                    <a:gd name="T19" fmla="*/ 138 h 283"/>
                    <a:gd name="T20" fmla="*/ 66 w 170"/>
                    <a:gd name="T21" fmla="*/ 97 h 283"/>
                    <a:gd name="T22" fmla="*/ 51 w 170"/>
                    <a:gd name="T23" fmla="*/ 76 h 283"/>
                    <a:gd name="T24" fmla="*/ 38 w 170"/>
                    <a:gd name="T25" fmla="*/ 61 h 283"/>
                    <a:gd name="T26" fmla="*/ 45 w 170"/>
                    <a:gd name="T27" fmla="*/ 45 h 283"/>
                    <a:gd name="T28" fmla="*/ 60 w 170"/>
                    <a:gd name="T29" fmla="*/ 28 h 283"/>
                    <a:gd name="T30" fmla="*/ 74 w 170"/>
                    <a:gd name="T31" fmla="*/ 7 h 283"/>
                    <a:gd name="T32" fmla="*/ 96 w 170"/>
                    <a:gd name="T33" fmla="*/ 0 h 283"/>
                    <a:gd name="T34" fmla="*/ 100 w 170"/>
                    <a:gd name="T35" fmla="*/ 30 h 283"/>
                    <a:gd name="T36" fmla="*/ 76 w 170"/>
                    <a:gd name="T37" fmla="*/ 45 h 283"/>
                    <a:gd name="T38" fmla="*/ 68 w 170"/>
                    <a:gd name="T39" fmla="*/ 54 h 283"/>
                    <a:gd name="T40" fmla="*/ 74 w 170"/>
                    <a:gd name="T41" fmla="*/ 63 h 283"/>
                    <a:gd name="T42" fmla="*/ 108 w 170"/>
                    <a:gd name="T43" fmla="*/ 101 h 283"/>
                    <a:gd name="T44" fmla="*/ 134 w 170"/>
                    <a:gd name="T45" fmla="*/ 134 h 283"/>
                    <a:gd name="T46" fmla="*/ 166 w 170"/>
                    <a:gd name="T47" fmla="*/ 164 h 283"/>
                    <a:gd name="T48" fmla="*/ 170 w 170"/>
                    <a:gd name="T49" fmla="*/ 194 h 283"/>
                    <a:gd name="T50" fmla="*/ 153 w 170"/>
                    <a:gd name="T51" fmla="*/ 214 h 283"/>
                    <a:gd name="T52" fmla="*/ 134 w 170"/>
                    <a:gd name="T53" fmla="*/ 235 h 283"/>
                    <a:gd name="T54" fmla="*/ 102 w 170"/>
                    <a:gd name="T55" fmla="*/ 253 h 283"/>
                    <a:gd name="T56" fmla="*/ 66 w 170"/>
                    <a:gd name="T57" fmla="*/ 270 h 28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0" h="283">
                      <a:moveTo>
                        <a:pt x="66" y="270"/>
                      </a:moveTo>
                      <a:lnTo>
                        <a:pt x="36" y="281"/>
                      </a:lnTo>
                      <a:lnTo>
                        <a:pt x="11" y="283"/>
                      </a:lnTo>
                      <a:lnTo>
                        <a:pt x="0" y="255"/>
                      </a:lnTo>
                      <a:lnTo>
                        <a:pt x="21" y="235"/>
                      </a:lnTo>
                      <a:lnTo>
                        <a:pt x="64" y="225"/>
                      </a:lnTo>
                      <a:lnTo>
                        <a:pt x="111" y="199"/>
                      </a:lnTo>
                      <a:lnTo>
                        <a:pt x="128" y="177"/>
                      </a:lnTo>
                      <a:lnTo>
                        <a:pt x="119" y="162"/>
                      </a:lnTo>
                      <a:lnTo>
                        <a:pt x="110" y="138"/>
                      </a:lnTo>
                      <a:lnTo>
                        <a:pt x="66" y="97"/>
                      </a:lnTo>
                      <a:lnTo>
                        <a:pt x="51" y="76"/>
                      </a:lnTo>
                      <a:lnTo>
                        <a:pt x="38" y="61"/>
                      </a:lnTo>
                      <a:lnTo>
                        <a:pt x="45" y="45"/>
                      </a:lnTo>
                      <a:lnTo>
                        <a:pt x="60" y="28"/>
                      </a:lnTo>
                      <a:lnTo>
                        <a:pt x="74" y="7"/>
                      </a:lnTo>
                      <a:lnTo>
                        <a:pt x="96" y="0"/>
                      </a:lnTo>
                      <a:lnTo>
                        <a:pt x="100" y="30"/>
                      </a:lnTo>
                      <a:lnTo>
                        <a:pt x="76" y="45"/>
                      </a:lnTo>
                      <a:lnTo>
                        <a:pt x="68" y="54"/>
                      </a:lnTo>
                      <a:lnTo>
                        <a:pt x="74" y="63"/>
                      </a:lnTo>
                      <a:lnTo>
                        <a:pt x="108" y="101"/>
                      </a:lnTo>
                      <a:lnTo>
                        <a:pt x="134" y="134"/>
                      </a:lnTo>
                      <a:lnTo>
                        <a:pt x="166" y="164"/>
                      </a:lnTo>
                      <a:lnTo>
                        <a:pt x="170" y="194"/>
                      </a:lnTo>
                      <a:lnTo>
                        <a:pt x="153" y="214"/>
                      </a:lnTo>
                      <a:lnTo>
                        <a:pt x="134" y="235"/>
                      </a:lnTo>
                      <a:lnTo>
                        <a:pt x="102" y="253"/>
                      </a:lnTo>
                      <a:lnTo>
                        <a:pt x="6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grpSp>
        <p:nvGrpSpPr>
          <p:cNvPr id="97" name="Group 95"/>
          <p:cNvGrpSpPr>
            <a:grpSpLocks/>
          </p:cNvGrpSpPr>
          <p:nvPr/>
        </p:nvGrpSpPr>
        <p:grpSpPr bwMode="auto">
          <a:xfrm>
            <a:off x="1344092" y="4011960"/>
            <a:ext cx="2351088" cy="1862138"/>
            <a:chOff x="854" y="2688"/>
            <a:chExt cx="1481" cy="1173"/>
          </a:xfrm>
        </p:grpSpPr>
        <p:sp>
          <p:nvSpPr>
            <p:cNvPr id="98" name="Rectangle 96"/>
            <p:cNvSpPr>
              <a:spLocks noChangeArrowheads="1"/>
            </p:cNvSpPr>
            <p:nvPr/>
          </p:nvSpPr>
          <p:spPr bwMode="auto">
            <a:xfrm>
              <a:off x="854" y="3454"/>
              <a:ext cx="148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成员间缺少沟通</a:t>
              </a:r>
            </a:p>
          </p:txBody>
        </p:sp>
        <p:grpSp>
          <p:nvGrpSpPr>
            <p:cNvPr id="99" name="Group 97"/>
            <p:cNvGrpSpPr>
              <a:grpSpLocks/>
            </p:cNvGrpSpPr>
            <p:nvPr/>
          </p:nvGrpSpPr>
          <p:grpSpPr bwMode="auto">
            <a:xfrm>
              <a:off x="1200" y="2688"/>
              <a:ext cx="839" cy="822"/>
              <a:chOff x="6336" y="1434"/>
              <a:chExt cx="1367" cy="966"/>
            </a:xfrm>
          </p:grpSpPr>
          <p:grpSp>
            <p:nvGrpSpPr>
              <p:cNvPr id="100" name="Group 98"/>
              <p:cNvGrpSpPr>
                <a:grpSpLocks/>
              </p:cNvGrpSpPr>
              <p:nvPr/>
            </p:nvGrpSpPr>
            <p:grpSpPr bwMode="auto">
              <a:xfrm>
                <a:off x="7104" y="1488"/>
                <a:ext cx="599" cy="864"/>
                <a:chOff x="7263" y="2736"/>
                <a:chExt cx="665" cy="1586"/>
              </a:xfrm>
            </p:grpSpPr>
            <p:sp>
              <p:nvSpPr>
                <p:cNvPr id="110" name="Freeform 99"/>
                <p:cNvSpPr>
                  <a:spLocks/>
                </p:cNvSpPr>
                <p:nvPr/>
              </p:nvSpPr>
              <p:spPr bwMode="auto">
                <a:xfrm>
                  <a:off x="7573" y="3039"/>
                  <a:ext cx="247" cy="543"/>
                </a:xfrm>
                <a:custGeom>
                  <a:avLst/>
                  <a:gdLst>
                    <a:gd name="T0" fmla="*/ 43 w 247"/>
                    <a:gd name="T1" fmla="*/ 4 h 543"/>
                    <a:gd name="T2" fmla="*/ 86 w 247"/>
                    <a:gd name="T3" fmla="*/ 0 h 543"/>
                    <a:gd name="T4" fmla="*/ 143 w 247"/>
                    <a:gd name="T5" fmla="*/ 13 h 543"/>
                    <a:gd name="T6" fmla="*/ 181 w 247"/>
                    <a:gd name="T7" fmla="*/ 43 h 543"/>
                    <a:gd name="T8" fmla="*/ 204 w 247"/>
                    <a:gd name="T9" fmla="*/ 91 h 543"/>
                    <a:gd name="T10" fmla="*/ 233 w 247"/>
                    <a:gd name="T11" fmla="*/ 161 h 543"/>
                    <a:gd name="T12" fmla="*/ 242 w 247"/>
                    <a:gd name="T13" fmla="*/ 230 h 543"/>
                    <a:gd name="T14" fmla="*/ 247 w 247"/>
                    <a:gd name="T15" fmla="*/ 308 h 543"/>
                    <a:gd name="T16" fmla="*/ 238 w 247"/>
                    <a:gd name="T17" fmla="*/ 404 h 543"/>
                    <a:gd name="T18" fmla="*/ 214 w 247"/>
                    <a:gd name="T19" fmla="*/ 478 h 543"/>
                    <a:gd name="T20" fmla="*/ 181 w 247"/>
                    <a:gd name="T21" fmla="*/ 521 h 543"/>
                    <a:gd name="T22" fmla="*/ 138 w 247"/>
                    <a:gd name="T23" fmla="*/ 543 h 543"/>
                    <a:gd name="T24" fmla="*/ 86 w 247"/>
                    <a:gd name="T25" fmla="*/ 543 h 543"/>
                    <a:gd name="T26" fmla="*/ 52 w 247"/>
                    <a:gd name="T27" fmla="*/ 530 h 543"/>
                    <a:gd name="T28" fmla="*/ 29 w 247"/>
                    <a:gd name="T29" fmla="*/ 491 h 543"/>
                    <a:gd name="T30" fmla="*/ 24 w 247"/>
                    <a:gd name="T31" fmla="*/ 439 h 543"/>
                    <a:gd name="T32" fmla="*/ 43 w 247"/>
                    <a:gd name="T33" fmla="*/ 387 h 543"/>
                    <a:gd name="T34" fmla="*/ 67 w 247"/>
                    <a:gd name="T35" fmla="*/ 343 h 543"/>
                    <a:gd name="T36" fmla="*/ 86 w 247"/>
                    <a:gd name="T37" fmla="*/ 291 h 543"/>
                    <a:gd name="T38" fmla="*/ 81 w 247"/>
                    <a:gd name="T39" fmla="*/ 222 h 543"/>
                    <a:gd name="T40" fmla="*/ 48 w 247"/>
                    <a:gd name="T41" fmla="*/ 161 h 543"/>
                    <a:gd name="T42" fmla="*/ 14 w 247"/>
                    <a:gd name="T43" fmla="*/ 104 h 543"/>
                    <a:gd name="T44" fmla="*/ 0 w 247"/>
                    <a:gd name="T45" fmla="*/ 52 h 543"/>
                    <a:gd name="T46" fmla="*/ 14 w 247"/>
                    <a:gd name="T47" fmla="*/ 17 h 543"/>
                    <a:gd name="T48" fmla="*/ 43 w 247"/>
                    <a:gd name="T49" fmla="*/ 4 h 5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543">
                      <a:moveTo>
                        <a:pt x="43" y="4"/>
                      </a:moveTo>
                      <a:lnTo>
                        <a:pt x="86" y="0"/>
                      </a:lnTo>
                      <a:lnTo>
                        <a:pt x="143" y="13"/>
                      </a:lnTo>
                      <a:lnTo>
                        <a:pt x="181" y="43"/>
                      </a:lnTo>
                      <a:lnTo>
                        <a:pt x="204" y="91"/>
                      </a:lnTo>
                      <a:lnTo>
                        <a:pt x="233" y="161"/>
                      </a:lnTo>
                      <a:lnTo>
                        <a:pt x="242" y="230"/>
                      </a:lnTo>
                      <a:lnTo>
                        <a:pt x="247" y="308"/>
                      </a:lnTo>
                      <a:lnTo>
                        <a:pt x="238" y="404"/>
                      </a:lnTo>
                      <a:lnTo>
                        <a:pt x="214" y="478"/>
                      </a:lnTo>
                      <a:lnTo>
                        <a:pt x="181" y="521"/>
                      </a:lnTo>
                      <a:lnTo>
                        <a:pt x="138" y="543"/>
                      </a:lnTo>
                      <a:lnTo>
                        <a:pt x="86" y="543"/>
                      </a:lnTo>
                      <a:lnTo>
                        <a:pt x="52" y="530"/>
                      </a:lnTo>
                      <a:lnTo>
                        <a:pt x="29" y="491"/>
                      </a:lnTo>
                      <a:lnTo>
                        <a:pt x="24" y="439"/>
                      </a:lnTo>
                      <a:lnTo>
                        <a:pt x="43" y="387"/>
                      </a:lnTo>
                      <a:lnTo>
                        <a:pt x="67" y="343"/>
                      </a:lnTo>
                      <a:lnTo>
                        <a:pt x="86" y="291"/>
                      </a:lnTo>
                      <a:lnTo>
                        <a:pt x="81" y="222"/>
                      </a:lnTo>
                      <a:lnTo>
                        <a:pt x="48" y="161"/>
                      </a:lnTo>
                      <a:lnTo>
                        <a:pt x="14" y="104"/>
                      </a:lnTo>
                      <a:lnTo>
                        <a:pt x="0" y="52"/>
                      </a:lnTo>
                      <a:lnTo>
                        <a:pt x="14" y="17"/>
                      </a:lnTo>
                      <a:lnTo>
                        <a:pt x="4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1" name="Freeform 100"/>
                <p:cNvSpPr>
                  <a:spLocks/>
                </p:cNvSpPr>
                <p:nvPr/>
              </p:nvSpPr>
              <p:spPr bwMode="auto">
                <a:xfrm>
                  <a:off x="7669" y="3052"/>
                  <a:ext cx="259" cy="508"/>
                </a:xfrm>
                <a:custGeom>
                  <a:avLst/>
                  <a:gdLst>
                    <a:gd name="T0" fmla="*/ 97 w 259"/>
                    <a:gd name="T1" fmla="*/ 42 h 508"/>
                    <a:gd name="T2" fmla="*/ 52 w 259"/>
                    <a:gd name="T3" fmla="*/ 6 h 508"/>
                    <a:gd name="T4" fmla="*/ 6 w 259"/>
                    <a:gd name="T5" fmla="*/ 0 h 508"/>
                    <a:gd name="T6" fmla="*/ 0 w 259"/>
                    <a:gd name="T7" fmla="*/ 31 h 508"/>
                    <a:gd name="T8" fmla="*/ 15 w 259"/>
                    <a:gd name="T9" fmla="*/ 59 h 508"/>
                    <a:gd name="T10" fmla="*/ 37 w 259"/>
                    <a:gd name="T11" fmla="*/ 68 h 508"/>
                    <a:gd name="T12" fmla="*/ 89 w 259"/>
                    <a:gd name="T13" fmla="*/ 103 h 508"/>
                    <a:gd name="T14" fmla="*/ 143 w 259"/>
                    <a:gd name="T15" fmla="*/ 150 h 508"/>
                    <a:gd name="T16" fmla="*/ 175 w 259"/>
                    <a:gd name="T17" fmla="*/ 187 h 508"/>
                    <a:gd name="T18" fmla="*/ 190 w 259"/>
                    <a:gd name="T19" fmla="*/ 226 h 508"/>
                    <a:gd name="T20" fmla="*/ 184 w 259"/>
                    <a:gd name="T21" fmla="*/ 268 h 508"/>
                    <a:gd name="T22" fmla="*/ 151 w 259"/>
                    <a:gd name="T23" fmla="*/ 328 h 508"/>
                    <a:gd name="T24" fmla="*/ 132 w 259"/>
                    <a:gd name="T25" fmla="*/ 369 h 508"/>
                    <a:gd name="T26" fmla="*/ 117 w 259"/>
                    <a:gd name="T27" fmla="*/ 425 h 508"/>
                    <a:gd name="T28" fmla="*/ 117 w 259"/>
                    <a:gd name="T29" fmla="*/ 447 h 508"/>
                    <a:gd name="T30" fmla="*/ 143 w 259"/>
                    <a:gd name="T31" fmla="*/ 457 h 508"/>
                    <a:gd name="T32" fmla="*/ 188 w 259"/>
                    <a:gd name="T33" fmla="*/ 484 h 508"/>
                    <a:gd name="T34" fmla="*/ 218 w 259"/>
                    <a:gd name="T35" fmla="*/ 508 h 508"/>
                    <a:gd name="T36" fmla="*/ 259 w 259"/>
                    <a:gd name="T37" fmla="*/ 504 h 508"/>
                    <a:gd name="T38" fmla="*/ 252 w 259"/>
                    <a:gd name="T39" fmla="*/ 473 h 508"/>
                    <a:gd name="T40" fmla="*/ 216 w 259"/>
                    <a:gd name="T41" fmla="*/ 475 h 508"/>
                    <a:gd name="T42" fmla="*/ 183 w 259"/>
                    <a:gd name="T43" fmla="*/ 444 h 508"/>
                    <a:gd name="T44" fmla="*/ 157 w 259"/>
                    <a:gd name="T45" fmla="*/ 420 h 508"/>
                    <a:gd name="T46" fmla="*/ 155 w 259"/>
                    <a:gd name="T47" fmla="*/ 400 h 508"/>
                    <a:gd name="T48" fmla="*/ 173 w 259"/>
                    <a:gd name="T49" fmla="*/ 359 h 508"/>
                    <a:gd name="T50" fmla="*/ 201 w 259"/>
                    <a:gd name="T51" fmla="*/ 304 h 508"/>
                    <a:gd name="T52" fmla="*/ 218 w 259"/>
                    <a:gd name="T53" fmla="*/ 257 h 508"/>
                    <a:gd name="T54" fmla="*/ 225 w 259"/>
                    <a:gd name="T55" fmla="*/ 237 h 508"/>
                    <a:gd name="T56" fmla="*/ 222 w 259"/>
                    <a:gd name="T57" fmla="*/ 198 h 508"/>
                    <a:gd name="T58" fmla="*/ 205 w 259"/>
                    <a:gd name="T59" fmla="*/ 167 h 508"/>
                    <a:gd name="T60" fmla="*/ 170 w 259"/>
                    <a:gd name="T61" fmla="*/ 119 h 508"/>
                    <a:gd name="T62" fmla="*/ 130 w 259"/>
                    <a:gd name="T63" fmla="*/ 79 h 508"/>
                    <a:gd name="T64" fmla="*/ 97 w 259"/>
                    <a:gd name="T65" fmla="*/ 42 h 5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9" h="508">
                      <a:moveTo>
                        <a:pt x="97" y="42"/>
                      </a:moveTo>
                      <a:lnTo>
                        <a:pt x="52" y="6"/>
                      </a:lnTo>
                      <a:lnTo>
                        <a:pt x="6" y="0"/>
                      </a:lnTo>
                      <a:lnTo>
                        <a:pt x="0" y="31"/>
                      </a:lnTo>
                      <a:lnTo>
                        <a:pt x="15" y="59"/>
                      </a:lnTo>
                      <a:lnTo>
                        <a:pt x="37" y="68"/>
                      </a:lnTo>
                      <a:lnTo>
                        <a:pt x="89" y="103"/>
                      </a:lnTo>
                      <a:lnTo>
                        <a:pt x="143" y="150"/>
                      </a:lnTo>
                      <a:lnTo>
                        <a:pt x="175" y="187"/>
                      </a:lnTo>
                      <a:lnTo>
                        <a:pt x="190" y="226"/>
                      </a:lnTo>
                      <a:lnTo>
                        <a:pt x="184" y="268"/>
                      </a:lnTo>
                      <a:lnTo>
                        <a:pt x="151" y="328"/>
                      </a:lnTo>
                      <a:lnTo>
                        <a:pt x="132" y="369"/>
                      </a:lnTo>
                      <a:lnTo>
                        <a:pt x="117" y="425"/>
                      </a:lnTo>
                      <a:lnTo>
                        <a:pt x="117" y="447"/>
                      </a:lnTo>
                      <a:lnTo>
                        <a:pt x="143" y="457"/>
                      </a:lnTo>
                      <a:lnTo>
                        <a:pt x="188" y="484"/>
                      </a:lnTo>
                      <a:lnTo>
                        <a:pt x="218" y="508"/>
                      </a:lnTo>
                      <a:lnTo>
                        <a:pt x="259" y="504"/>
                      </a:lnTo>
                      <a:lnTo>
                        <a:pt x="252" y="473"/>
                      </a:lnTo>
                      <a:lnTo>
                        <a:pt x="216" y="475"/>
                      </a:lnTo>
                      <a:lnTo>
                        <a:pt x="183" y="444"/>
                      </a:lnTo>
                      <a:lnTo>
                        <a:pt x="157" y="420"/>
                      </a:lnTo>
                      <a:lnTo>
                        <a:pt x="155" y="400"/>
                      </a:lnTo>
                      <a:lnTo>
                        <a:pt x="173" y="359"/>
                      </a:lnTo>
                      <a:lnTo>
                        <a:pt x="201" y="304"/>
                      </a:lnTo>
                      <a:lnTo>
                        <a:pt x="218" y="257"/>
                      </a:lnTo>
                      <a:lnTo>
                        <a:pt x="225" y="237"/>
                      </a:lnTo>
                      <a:lnTo>
                        <a:pt x="222" y="198"/>
                      </a:lnTo>
                      <a:lnTo>
                        <a:pt x="205" y="167"/>
                      </a:lnTo>
                      <a:lnTo>
                        <a:pt x="170" y="119"/>
                      </a:lnTo>
                      <a:lnTo>
                        <a:pt x="130" y="79"/>
                      </a:lnTo>
                      <a:lnTo>
                        <a:pt x="9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2" name="Freeform 101"/>
                <p:cNvSpPr>
                  <a:spLocks/>
                </p:cNvSpPr>
                <p:nvPr/>
              </p:nvSpPr>
              <p:spPr bwMode="auto">
                <a:xfrm>
                  <a:off x="7463" y="3489"/>
                  <a:ext cx="225" cy="802"/>
                </a:xfrm>
                <a:custGeom>
                  <a:avLst/>
                  <a:gdLst>
                    <a:gd name="T0" fmla="*/ 208 w 225"/>
                    <a:gd name="T1" fmla="*/ 0 h 802"/>
                    <a:gd name="T2" fmla="*/ 171 w 225"/>
                    <a:gd name="T3" fmla="*/ 12 h 802"/>
                    <a:gd name="T4" fmla="*/ 154 w 225"/>
                    <a:gd name="T5" fmla="*/ 32 h 802"/>
                    <a:gd name="T6" fmla="*/ 133 w 225"/>
                    <a:gd name="T7" fmla="*/ 97 h 802"/>
                    <a:gd name="T8" fmla="*/ 108 w 225"/>
                    <a:gd name="T9" fmla="*/ 210 h 802"/>
                    <a:gd name="T10" fmla="*/ 104 w 225"/>
                    <a:gd name="T11" fmla="*/ 298 h 802"/>
                    <a:gd name="T12" fmla="*/ 104 w 225"/>
                    <a:gd name="T13" fmla="*/ 431 h 802"/>
                    <a:gd name="T14" fmla="*/ 121 w 225"/>
                    <a:gd name="T15" fmla="*/ 512 h 802"/>
                    <a:gd name="T16" fmla="*/ 146 w 225"/>
                    <a:gd name="T17" fmla="*/ 609 h 802"/>
                    <a:gd name="T18" fmla="*/ 154 w 225"/>
                    <a:gd name="T19" fmla="*/ 673 h 802"/>
                    <a:gd name="T20" fmla="*/ 142 w 225"/>
                    <a:gd name="T21" fmla="*/ 705 h 802"/>
                    <a:gd name="T22" fmla="*/ 83 w 225"/>
                    <a:gd name="T23" fmla="*/ 725 h 802"/>
                    <a:gd name="T24" fmla="*/ 17 w 225"/>
                    <a:gd name="T25" fmla="*/ 738 h 802"/>
                    <a:gd name="T26" fmla="*/ 0 w 225"/>
                    <a:gd name="T27" fmla="*/ 754 h 802"/>
                    <a:gd name="T28" fmla="*/ 8 w 225"/>
                    <a:gd name="T29" fmla="*/ 774 h 802"/>
                    <a:gd name="T30" fmla="*/ 29 w 225"/>
                    <a:gd name="T31" fmla="*/ 802 h 802"/>
                    <a:gd name="T32" fmla="*/ 54 w 225"/>
                    <a:gd name="T33" fmla="*/ 798 h 802"/>
                    <a:gd name="T34" fmla="*/ 79 w 225"/>
                    <a:gd name="T35" fmla="*/ 774 h 802"/>
                    <a:gd name="T36" fmla="*/ 121 w 225"/>
                    <a:gd name="T37" fmla="*/ 750 h 802"/>
                    <a:gd name="T38" fmla="*/ 167 w 225"/>
                    <a:gd name="T39" fmla="*/ 733 h 802"/>
                    <a:gd name="T40" fmla="*/ 192 w 225"/>
                    <a:gd name="T41" fmla="*/ 733 h 802"/>
                    <a:gd name="T42" fmla="*/ 208 w 225"/>
                    <a:gd name="T43" fmla="*/ 721 h 802"/>
                    <a:gd name="T44" fmla="*/ 204 w 225"/>
                    <a:gd name="T45" fmla="*/ 685 h 802"/>
                    <a:gd name="T46" fmla="*/ 200 w 225"/>
                    <a:gd name="T47" fmla="*/ 657 h 802"/>
                    <a:gd name="T48" fmla="*/ 175 w 225"/>
                    <a:gd name="T49" fmla="*/ 600 h 802"/>
                    <a:gd name="T50" fmla="*/ 150 w 225"/>
                    <a:gd name="T51" fmla="*/ 496 h 802"/>
                    <a:gd name="T52" fmla="*/ 146 w 225"/>
                    <a:gd name="T53" fmla="*/ 399 h 802"/>
                    <a:gd name="T54" fmla="*/ 142 w 225"/>
                    <a:gd name="T55" fmla="*/ 326 h 802"/>
                    <a:gd name="T56" fmla="*/ 158 w 225"/>
                    <a:gd name="T57" fmla="*/ 238 h 802"/>
                    <a:gd name="T58" fmla="*/ 175 w 225"/>
                    <a:gd name="T59" fmla="*/ 173 h 802"/>
                    <a:gd name="T60" fmla="*/ 208 w 225"/>
                    <a:gd name="T61" fmla="*/ 93 h 802"/>
                    <a:gd name="T62" fmla="*/ 225 w 225"/>
                    <a:gd name="T63" fmla="*/ 40 h 802"/>
                    <a:gd name="T64" fmla="*/ 208 w 225"/>
                    <a:gd name="T65" fmla="*/ 0 h 8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5" h="802">
                      <a:moveTo>
                        <a:pt x="208" y="0"/>
                      </a:moveTo>
                      <a:lnTo>
                        <a:pt x="171" y="12"/>
                      </a:lnTo>
                      <a:lnTo>
                        <a:pt x="154" y="32"/>
                      </a:lnTo>
                      <a:lnTo>
                        <a:pt x="133" y="97"/>
                      </a:lnTo>
                      <a:lnTo>
                        <a:pt x="108" y="210"/>
                      </a:lnTo>
                      <a:lnTo>
                        <a:pt x="104" y="298"/>
                      </a:lnTo>
                      <a:lnTo>
                        <a:pt x="104" y="431"/>
                      </a:lnTo>
                      <a:lnTo>
                        <a:pt x="121" y="512"/>
                      </a:lnTo>
                      <a:lnTo>
                        <a:pt x="146" y="609"/>
                      </a:lnTo>
                      <a:lnTo>
                        <a:pt x="154" y="673"/>
                      </a:lnTo>
                      <a:lnTo>
                        <a:pt x="142" y="705"/>
                      </a:lnTo>
                      <a:lnTo>
                        <a:pt x="83" y="725"/>
                      </a:lnTo>
                      <a:lnTo>
                        <a:pt x="17" y="738"/>
                      </a:lnTo>
                      <a:lnTo>
                        <a:pt x="0" y="754"/>
                      </a:lnTo>
                      <a:lnTo>
                        <a:pt x="8" y="774"/>
                      </a:lnTo>
                      <a:lnTo>
                        <a:pt x="29" y="802"/>
                      </a:lnTo>
                      <a:lnTo>
                        <a:pt x="54" y="798"/>
                      </a:lnTo>
                      <a:lnTo>
                        <a:pt x="79" y="774"/>
                      </a:lnTo>
                      <a:lnTo>
                        <a:pt x="121" y="750"/>
                      </a:lnTo>
                      <a:lnTo>
                        <a:pt x="167" y="733"/>
                      </a:lnTo>
                      <a:lnTo>
                        <a:pt x="192" y="733"/>
                      </a:lnTo>
                      <a:lnTo>
                        <a:pt x="208" y="721"/>
                      </a:lnTo>
                      <a:lnTo>
                        <a:pt x="204" y="685"/>
                      </a:lnTo>
                      <a:lnTo>
                        <a:pt x="200" y="657"/>
                      </a:lnTo>
                      <a:lnTo>
                        <a:pt x="175" y="600"/>
                      </a:lnTo>
                      <a:lnTo>
                        <a:pt x="150" y="496"/>
                      </a:lnTo>
                      <a:lnTo>
                        <a:pt x="146" y="399"/>
                      </a:lnTo>
                      <a:lnTo>
                        <a:pt x="142" y="326"/>
                      </a:lnTo>
                      <a:lnTo>
                        <a:pt x="158" y="238"/>
                      </a:lnTo>
                      <a:lnTo>
                        <a:pt x="175" y="173"/>
                      </a:lnTo>
                      <a:lnTo>
                        <a:pt x="208" y="93"/>
                      </a:lnTo>
                      <a:lnTo>
                        <a:pt x="225" y="4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3" name="Freeform 102"/>
                <p:cNvSpPr>
                  <a:spLocks/>
                </p:cNvSpPr>
                <p:nvPr/>
              </p:nvSpPr>
              <p:spPr bwMode="auto">
                <a:xfrm>
                  <a:off x="7680" y="3505"/>
                  <a:ext cx="111" cy="817"/>
                </a:xfrm>
                <a:custGeom>
                  <a:avLst/>
                  <a:gdLst>
                    <a:gd name="T0" fmla="*/ 60 w 111"/>
                    <a:gd name="T1" fmla="*/ 12 h 817"/>
                    <a:gd name="T2" fmla="*/ 34 w 111"/>
                    <a:gd name="T3" fmla="*/ 0 h 817"/>
                    <a:gd name="T4" fmla="*/ 13 w 111"/>
                    <a:gd name="T5" fmla="*/ 16 h 817"/>
                    <a:gd name="T6" fmla="*/ 4 w 111"/>
                    <a:gd name="T7" fmla="*/ 36 h 817"/>
                    <a:gd name="T8" fmla="*/ 0 w 111"/>
                    <a:gd name="T9" fmla="*/ 76 h 817"/>
                    <a:gd name="T10" fmla="*/ 21 w 111"/>
                    <a:gd name="T11" fmla="*/ 157 h 817"/>
                    <a:gd name="T12" fmla="*/ 43 w 111"/>
                    <a:gd name="T13" fmla="*/ 274 h 817"/>
                    <a:gd name="T14" fmla="*/ 43 w 111"/>
                    <a:gd name="T15" fmla="*/ 374 h 817"/>
                    <a:gd name="T16" fmla="*/ 38 w 111"/>
                    <a:gd name="T17" fmla="*/ 479 h 817"/>
                    <a:gd name="T18" fmla="*/ 26 w 111"/>
                    <a:gd name="T19" fmla="*/ 588 h 817"/>
                    <a:gd name="T20" fmla="*/ 9 w 111"/>
                    <a:gd name="T21" fmla="*/ 656 h 817"/>
                    <a:gd name="T22" fmla="*/ 13 w 111"/>
                    <a:gd name="T23" fmla="*/ 696 h 817"/>
                    <a:gd name="T24" fmla="*/ 26 w 111"/>
                    <a:gd name="T25" fmla="*/ 716 h 817"/>
                    <a:gd name="T26" fmla="*/ 38 w 111"/>
                    <a:gd name="T27" fmla="*/ 769 h 817"/>
                    <a:gd name="T28" fmla="*/ 43 w 111"/>
                    <a:gd name="T29" fmla="*/ 801 h 817"/>
                    <a:gd name="T30" fmla="*/ 68 w 111"/>
                    <a:gd name="T31" fmla="*/ 817 h 817"/>
                    <a:gd name="T32" fmla="*/ 111 w 111"/>
                    <a:gd name="T33" fmla="*/ 789 h 817"/>
                    <a:gd name="T34" fmla="*/ 107 w 111"/>
                    <a:gd name="T35" fmla="*/ 761 h 817"/>
                    <a:gd name="T36" fmla="*/ 85 w 111"/>
                    <a:gd name="T37" fmla="*/ 737 h 817"/>
                    <a:gd name="T38" fmla="*/ 64 w 111"/>
                    <a:gd name="T39" fmla="*/ 688 h 817"/>
                    <a:gd name="T40" fmla="*/ 60 w 111"/>
                    <a:gd name="T41" fmla="*/ 632 h 817"/>
                    <a:gd name="T42" fmla="*/ 60 w 111"/>
                    <a:gd name="T43" fmla="*/ 555 h 817"/>
                    <a:gd name="T44" fmla="*/ 68 w 111"/>
                    <a:gd name="T45" fmla="*/ 467 h 817"/>
                    <a:gd name="T46" fmla="*/ 85 w 111"/>
                    <a:gd name="T47" fmla="*/ 366 h 817"/>
                    <a:gd name="T48" fmla="*/ 90 w 111"/>
                    <a:gd name="T49" fmla="*/ 294 h 817"/>
                    <a:gd name="T50" fmla="*/ 94 w 111"/>
                    <a:gd name="T51" fmla="*/ 225 h 817"/>
                    <a:gd name="T52" fmla="*/ 85 w 111"/>
                    <a:gd name="T53" fmla="*/ 141 h 817"/>
                    <a:gd name="T54" fmla="*/ 81 w 111"/>
                    <a:gd name="T55" fmla="*/ 68 h 817"/>
                    <a:gd name="T56" fmla="*/ 60 w 111"/>
                    <a:gd name="T57" fmla="*/ 12 h 8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1" h="817">
                      <a:moveTo>
                        <a:pt x="60" y="12"/>
                      </a:moveTo>
                      <a:lnTo>
                        <a:pt x="34" y="0"/>
                      </a:lnTo>
                      <a:lnTo>
                        <a:pt x="13" y="16"/>
                      </a:lnTo>
                      <a:lnTo>
                        <a:pt x="4" y="36"/>
                      </a:lnTo>
                      <a:lnTo>
                        <a:pt x="0" y="76"/>
                      </a:lnTo>
                      <a:lnTo>
                        <a:pt x="21" y="157"/>
                      </a:lnTo>
                      <a:lnTo>
                        <a:pt x="43" y="274"/>
                      </a:lnTo>
                      <a:lnTo>
                        <a:pt x="43" y="374"/>
                      </a:lnTo>
                      <a:lnTo>
                        <a:pt x="38" y="479"/>
                      </a:lnTo>
                      <a:lnTo>
                        <a:pt x="26" y="588"/>
                      </a:lnTo>
                      <a:lnTo>
                        <a:pt x="9" y="656"/>
                      </a:lnTo>
                      <a:lnTo>
                        <a:pt x="13" y="696"/>
                      </a:lnTo>
                      <a:lnTo>
                        <a:pt x="26" y="716"/>
                      </a:lnTo>
                      <a:lnTo>
                        <a:pt x="38" y="769"/>
                      </a:lnTo>
                      <a:lnTo>
                        <a:pt x="43" y="801"/>
                      </a:lnTo>
                      <a:lnTo>
                        <a:pt x="68" y="817"/>
                      </a:lnTo>
                      <a:lnTo>
                        <a:pt x="111" y="789"/>
                      </a:lnTo>
                      <a:lnTo>
                        <a:pt x="107" y="761"/>
                      </a:lnTo>
                      <a:lnTo>
                        <a:pt x="85" y="737"/>
                      </a:lnTo>
                      <a:lnTo>
                        <a:pt x="64" y="688"/>
                      </a:lnTo>
                      <a:lnTo>
                        <a:pt x="60" y="632"/>
                      </a:lnTo>
                      <a:lnTo>
                        <a:pt x="60" y="555"/>
                      </a:lnTo>
                      <a:lnTo>
                        <a:pt x="68" y="467"/>
                      </a:lnTo>
                      <a:lnTo>
                        <a:pt x="85" y="366"/>
                      </a:lnTo>
                      <a:lnTo>
                        <a:pt x="90" y="294"/>
                      </a:lnTo>
                      <a:lnTo>
                        <a:pt x="94" y="225"/>
                      </a:lnTo>
                      <a:lnTo>
                        <a:pt x="85" y="141"/>
                      </a:lnTo>
                      <a:lnTo>
                        <a:pt x="81" y="68"/>
                      </a:lnTo>
                      <a:lnTo>
                        <a:pt x="6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4" name="Freeform 103"/>
                <p:cNvSpPr>
                  <a:spLocks/>
                </p:cNvSpPr>
                <p:nvPr/>
              </p:nvSpPr>
              <p:spPr bwMode="auto">
                <a:xfrm>
                  <a:off x="7425" y="2736"/>
                  <a:ext cx="297" cy="297"/>
                </a:xfrm>
                <a:custGeom>
                  <a:avLst/>
                  <a:gdLst>
                    <a:gd name="T0" fmla="*/ 107 w 297"/>
                    <a:gd name="T1" fmla="*/ 159 h 297"/>
                    <a:gd name="T2" fmla="*/ 103 w 297"/>
                    <a:gd name="T3" fmla="*/ 100 h 297"/>
                    <a:gd name="T4" fmla="*/ 110 w 297"/>
                    <a:gd name="T5" fmla="*/ 54 h 297"/>
                    <a:gd name="T6" fmla="*/ 126 w 297"/>
                    <a:gd name="T7" fmla="*/ 17 h 297"/>
                    <a:gd name="T8" fmla="*/ 156 w 297"/>
                    <a:gd name="T9" fmla="*/ 4 h 297"/>
                    <a:gd name="T10" fmla="*/ 183 w 297"/>
                    <a:gd name="T11" fmla="*/ 0 h 297"/>
                    <a:gd name="T12" fmla="*/ 217 w 297"/>
                    <a:gd name="T13" fmla="*/ 4 h 297"/>
                    <a:gd name="T14" fmla="*/ 251 w 297"/>
                    <a:gd name="T15" fmla="*/ 25 h 297"/>
                    <a:gd name="T16" fmla="*/ 274 w 297"/>
                    <a:gd name="T17" fmla="*/ 50 h 297"/>
                    <a:gd name="T18" fmla="*/ 289 w 297"/>
                    <a:gd name="T19" fmla="*/ 88 h 297"/>
                    <a:gd name="T20" fmla="*/ 293 w 297"/>
                    <a:gd name="T21" fmla="*/ 142 h 297"/>
                    <a:gd name="T22" fmla="*/ 297 w 297"/>
                    <a:gd name="T23" fmla="*/ 192 h 297"/>
                    <a:gd name="T24" fmla="*/ 286 w 297"/>
                    <a:gd name="T25" fmla="*/ 238 h 297"/>
                    <a:gd name="T26" fmla="*/ 270 w 297"/>
                    <a:gd name="T27" fmla="*/ 268 h 297"/>
                    <a:gd name="T28" fmla="*/ 248 w 297"/>
                    <a:gd name="T29" fmla="*/ 284 h 297"/>
                    <a:gd name="T30" fmla="*/ 217 w 297"/>
                    <a:gd name="T31" fmla="*/ 297 h 297"/>
                    <a:gd name="T32" fmla="*/ 183 w 297"/>
                    <a:gd name="T33" fmla="*/ 297 h 297"/>
                    <a:gd name="T34" fmla="*/ 160 w 297"/>
                    <a:gd name="T35" fmla="*/ 280 h 297"/>
                    <a:gd name="T36" fmla="*/ 141 w 297"/>
                    <a:gd name="T37" fmla="*/ 259 h 297"/>
                    <a:gd name="T38" fmla="*/ 122 w 297"/>
                    <a:gd name="T39" fmla="*/ 226 h 297"/>
                    <a:gd name="T40" fmla="*/ 114 w 297"/>
                    <a:gd name="T41" fmla="*/ 197 h 297"/>
                    <a:gd name="T42" fmla="*/ 84 w 297"/>
                    <a:gd name="T43" fmla="*/ 226 h 297"/>
                    <a:gd name="T44" fmla="*/ 42 w 297"/>
                    <a:gd name="T45" fmla="*/ 247 h 297"/>
                    <a:gd name="T46" fmla="*/ 23 w 297"/>
                    <a:gd name="T47" fmla="*/ 259 h 297"/>
                    <a:gd name="T48" fmla="*/ 4 w 297"/>
                    <a:gd name="T49" fmla="*/ 247 h 297"/>
                    <a:gd name="T50" fmla="*/ 0 w 297"/>
                    <a:gd name="T51" fmla="*/ 226 h 297"/>
                    <a:gd name="T52" fmla="*/ 11 w 297"/>
                    <a:gd name="T53" fmla="*/ 213 h 297"/>
                    <a:gd name="T54" fmla="*/ 30 w 297"/>
                    <a:gd name="T55" fmla="*/ 197 h 297"/>
                    <a:gd name="T56" fmla="*/ 65 w 297"/>
                    <a:gd name="T57" fmla="*/ 197 h 297"/>
                    <a:gd name="T58" fmla="*/ 107 w 297"/>
                    <a:gd name="T59" fmla="*/ 159 h 29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97" h="297">
                      <a:moveTo>
                        <a:pt x="107" y="159"/>
                      </a:moveTo>
                      <a:lnTo>
                        <a:pt x="103" y="100"/>
                      </a:lnTo>
                      <a:lnTo>
                        <a:pt x="110" y="54"/>
                      </a:lnTo>
                      <a:lnTo>
                        <a:pt x="126" y="17"/>
                      </a:lnTo>
                      <a:lnTo>
                        <a:pt x="156" y="4"/>
                      </a:lnTo>
                      <a:lnTo>
                        <a:pt x="183" y="0"/>
                      </a:lnTo>
                      <a:lnTo>
                        <a:pt x="217" y="4"/>
                      </a:lnTo>
                      <a:lnTo>
                        <a:pt x="251" y="25"/>
                      </a:lnTo>
                      <a:lnTo>
                        <a:pt x="274" y="50"/>
                      </a:lnTo>
                      <a:lnTo>
                        <a:pt x="289" y="88"/>
                      </a:lnTo>
                      <a:lnTo>
                        <a:pt x="293" y="142"/>
                      </a:lnTo>
                      <a:lnTo>
                        <a:pt x="297" y="192"/>
                      </a:lnTo>
                      <a:lnTo>
                        <a:pt x="286" y="238"/>
                      </a:lnTo>
                      <a:lnTo>
                        <a:pt x="270" y="268"/>
                      </a:lnTo>
                      <a:lnTo>
                        <a:pt x="248" y="284"/>
                      </a:lnTo>
                      <a:lnTo>
                        <a:pt x="217" y="297"/>
                      </a:lnTo>
                      <a:lnTo>
                        <a:pt x="183" y="297"/>
                      </a:lnTo>
                      <a:lnTo>
                        <a:pt x="160" y="280"/>
                      </a:lnTo>
                      <a:lnTo>
                        <a:pt x="141" y="259"/>
                      </a:lnTo>
                      <a:lnTo>
                        <a:pt x="122" y="226"/>
                      </a:lnTo>
                      <a:lnTo>
                        <a:pt x="114" y="197"/>
                      </a:lnTo>
                      <a:lnTo>
                        <a:pt x="84" y="226"/>
                      </a:lnTo>
                      <a:lnTo>
                        <a:pt x="42" y="247"/>
                      </a:lnTo>
                      <a:lnTo>
                        <a:pt x="23" y="259"/>
                      </a:lnTo>
                      <a:lnTo>
                        <a:pt x="4" y="247"/>
                      </a:lnTo>
                      <a:lnTo>
                        <a:pt x="0" y="226"/>
                      </a:lnTo>
                      <a:lnTo>
                        <a:pt x="11" y="213"/>
                      </a:lnTo>
                      <a:lnTo>
                        <a:pt x="30" y="197"/>
                      </a:lnTo>
                      <a:lnTo>
                        <a:pt x="65" y="197"/>
                      </a:lnTo>
                      <a:lnTo>
                        <a:pt x="107"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5" name="Freeform 104"/>
                <p:cNvSpPr>
                  <a:spLocks/>
                </p:cNvSpPr>
                <p:nvPr/>
              </p:nvSpPr>
              <p:spPr bwMode="auto">
                <a:xfrm>
                  <a:off x="7263" y="3025"/>
                  <a:ext cx="380" cy="293"/>
                </a:xfrm>
                <a:custGeom>
                  <a:avLst/>
                  <a:gdLst>
                    <a:gd name="T0" fmla="*/ 288 w 380"/>
                    <a:gd name="T1" fmla="*/ 115 h 293"/>
                    <a:gd name="T2" fmla="*/ 325 w 380"/>
                    <a:gd name="T3" fmla="*/ 56 h 293"/>
                    <a:gd name="T4" fmla="*/ 365 w 380"/>
                    <a:gd name="T5" fmla="*/ 48 h 293"/>
                    <a:gd name="T6" fmla="*/ 380 w 380"/>
                    <a:gd name="T7" fmla="*/ 78 h 293"/>
                    <a:gd name="T8" fmla="*/ 373 w 380"/>
                    <a:gd name="T9" fmla="*/ 111 h 293"/>
                    <a:gd name="T10" fmla="*/ 336 w 380"/>
                    <a:gd name="T11" fmla="*/ 141 h 293"/>
                    <a:gd name="T12" fmla="*/ 303 w 380"/>
                    <a:gd name="T13" fmla="*/ 185 h 293"/>
                    <a:gd name="T14" fmla="*/ 266 w 380"/>
                    <a:gd name="T15" fmla="*/ 241 h 293"/>
                    <a:gd name="T16" fmla="*/ 236 w 380"/>
                    <a:gd name="T17" fmla="*/ 271 h 293"/>
                    <a:gd name="T18" fmla="*/ 210 w 380"/>
                    <a:gd name="T19" fmla="*/ 293 h 293"/>
                    <a:gd name="T20" fmla="*/ 181 w 380"/>
                    <a:gd name="T21" fmla="*/ 289 h 293"/>
                    <a:gd name="T22" fmla="*/ 170 w 380"/>
                    <a:gd name="T23" fmla="*/ 274 h 293"/>
                    <a:gd name="T24" fmla="*/ 148 w 380"/>
                    <a:gd name="T25" fmla="*/ 211 h 293"/>
                    <a:gd name="T26" fmla="*/ 125 w 380"/>
                    <a:gd name="T27" fmla="*/ 156 h 293"/>
                    <a:gd name="T28" fmla="*/ 103 w 380"/>
                    <a:gd name="T29" fmla="*/ 126 h 293"/>
                    <a:gd name="T30" fmla="*/ 81 w 380"/>
                    <a:gd name="T31" fmla="*/ 111 h 293"/>
                    <a:gd name="T32" fmla="*/ 59 w 380"/>
                    <a:gd name="T33" fmla="*/ 122 h 293"/>
                    <a:gd name="T34" fmla="*/ 37 w 380"/>
                    <a:gd name="T35" fmla="*/ 148 h 293"/>
                    <a:gd name="T36" fmla="*/ 26 w 380"/>
                    <a:gd name="T37" fmla="*/ 171 h 293"/>
                    <a:gd name="T38" fmla="*/ 15 w 380"/>
                    <a:gd name="T39" fmla="*/ 171 h 293"/>
                    <a:gd name="T40" fmla="*/ 0 w 380"/>
                    <a:gd name="T41" fmla="*/ 152 h 293"/>
                    <a:gd name="T42" fmla="*/ 11 w 380"/>
                    <a:gd name="T43" fmla="*/ 119 h 293"/>
                    <a:gd name="T44" fmla="*/ 37 w 380"/>
                    <a:gd name="T45" fmla="*/ 85 h 293"/>
                    <a:gd name="T46" fmla="*/ 70 w 380"/>
                    <a:gd name="T47" fmla="*/ 70 h 293"/>
                    <a:gd name="T48" fmla="*/ 92 w 380"/>
                    <a:gd name="T49" fmla="*/ 67 h 293"/>
                    <a:gd name="T50" fmla="*/ 96 w 380"/>
                    <a:gd name="T51" fmla="*/ 45 h 293"/>
                    <a:gd name="T52" fmla="*/ 92 w 380"/>
                    <a:gd name="T53" fmla="*/ 7 h 293"/>
                    <a:gd name="T54" fmla="*/ 103 w 380"/>
                    <a:gd name="T55" fmla="*/ 0 h 293"/>
                    <a:gd name="T56" fmla="*/ 118 w 380"/>
                    <a:gd name="T57" fmla="*/ 7 h 293"/>
                    <a:gd name="T58" fmla="*/ 122 w 380"/>
                    <a:gd name="T59" fmla="*/ 37 h 293"/>
                    <a:gd name="T60" fmla="*/ 114 w 380"/>
                    <a:gd name="T61" fmla="*/ 74 h 293"/>
                    <a:gd name="T62" fmla="*/ 129 w 380"/>
                    <a:gd name="T63" fmla="*/ 100 h 293"/>
                    <a:gd name="T64" fmla="*/ 151 w 380"/>
                    <a:gd name="T65" fmla="*/ 137 h 293"/>
                    <a:gd name="T66" fmla="*/ 177 w 380"/>
                    <a:gd name="T67" fmla="*/ 189 h 293"/>
                    <a:gd name="T68" fmla="*/ 203 w 380"/>
                    <a:gd name="T69" fmla="*/ 226 h 293"/>
                    <a:gd name="T70" fmla="*/ 218 w 380"/>
                    <a:gd name="T71" fmla="*/ 230 h 293"/>
                    <a:gd name="T72" fmla="*/ 240 w 380"/>
                    <a:gd name="T73" fmla="*/ 211 h 293"/>
                    <a:gd name="T74" fmla="*/ 266 w 380"/>
                    <a:gd name="T75" fmla="*/ 159 h 293"/>
                    <a:gd name="T76" fmla="*/ 288 w 380"/>
                    <a:gd name="T77" fmla="*/ 115 h 2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80" h="293">
                      <a:moveTo>
                        <a:pt x="288" y="115"/>
                      </a:moveTo>
                      <a:lnTo>
                        <a:pt x="325" y="56"/>
                      </a:lnTo>
                      <a:lnTo>
                        <a:pt x="365" y="48"/>
                      </a:lnTo>
                      <a:lnTo>
                        <a:pt x="380" y="78"/>
                      </a:lnTo>
                      <a:lnTo>
                        <a:pt x="373" y="111"/>
                      </a:lnTo>
                      <a:lnTo>
                        <a:pt x="336" y="141"/>
                      </a:lnTo>
                      <a:lnTo>
                        <a:pt x="303" y="185"/>
                      </a:lnTo>
                      <a:lnTo>
                        <a:pt x="266" y="241"/>
                      </a:lnTo>
                      <a:lnTo>
                        <a:pt x="236" y="271"/>
                      </a:lnTo>
                      <a:lnTo>
                        <a:pt x="210" y="293"/>
                      </a:lnTo>
                      <a:lnTo>
                        <a:pt x="181" y="289"/>
                      </a:lnTo>
                      <a:lnTo>
                        <a:pt x="170" y="274"/>
                      </a:lnTo>
                      <a:lnTo>
                        <a:pt x="148" y="211"/>
                      </a:lnTo>
                      <a:lnTo>
                        <a:pt x="125" y="156"/>
                      </a:lnTo>
                      <a:lnTo>
                        <a:pt x="103" y="126"/>
                      </a:lnTo>
                      <a:lnTo>
                        <a:pt x="81" y="111"/>
                      </a:lnTo>
                      <a:lnTo>
                        <a:pt x="59" y="122"/>
                      </a:lnTo>
                      <a:lnTo>
                        <a:pt x="37" y="148"/>
                      </a:lnTo>
                      <a:lnTo>
                        <a:pt x="26" y="171"/>
                      </a:lnTo>
                      <a:lnTo>
                        <a:pt x="15" y="171"/>
                      </a:lnTo>
                      <a:lnTo>
                        <a:pt x="0" y="152"/>
                      </a:lnTo>
                      <a:lnTo>
                        <a:pt x="11" y="119"/>
                      </a:lnTo>
                      <a:lnTo>
                        <a:pt x="37" y="85"/>
                      </a:lnTo>
                      <a:lnTo>
                        <a:pt x="70" y="70"/>
                      </a:lnTo>
                      <a:lnTo>
                        <a:pt x="92" y="67"/>
                      </a:lnTo>
                      <a:lnTo>
                        <a:pt x="96" y="45"/>
                      </a:lnTo>
                      <a:lnTo>
                        <a:pt x="92" y="7"/>
                      </a:lnTo>
                      <a:lnTo>
                        <a:pt x="103" y="0"/>
                      </a:lnTo>
                      <a:lnTo>
                        <a:pt x="118" y="7"/>
                      </a:lnTo>
                      <a:lnTo>
                        <a:pt x="122" y="37"/>
                      </a:lnTo>
                      <a:lnTo>
                        <a:pt x="114" y="74"/>
                      </a:lnTo>
                      <a:lnTo>
                        <a:pt x="129" y="100"/>
                      </a:lnTo>
                      <a:lnTo>
                        <a:pt x="151" y="137"/>
                      </a:lnTo>
                      <a:lnTo>
                        <a:pt x="177" y="189"/>
                      </a:lnTo>
                      <a:lnTo>
                        <a:pt x="203" y="226"/>
                      </a:lnTo>
                      <a:lnTo>
                        <a:pt x="218" y="230"/>
                      </a:lnTo>
                      <a:lnTo>
                        <a:pt x="240" y="211"/>
                      </a:lnTo>
                      <a:lnTo>
                        <a:pt x="266" y="159"/>
                      </a:lnTo>
                      <a:lnTo>
                        <a:pt x="28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01" name="Group 105"/>
              <p:cNvGrpSpPr>
                <a:grpSpLocks/>
              </p:cNvGrpSpPr>
              <p:nvPr/>
            </p:nvGrpSpPr>
            <p:grpSpPr bwMode="auto">
              <a:xfrm>
                <a:off x="6336" y="1434"/>
                <a:ext cx="687" cy="966"/>
                <a:chOff x="6336" y="1434"/>
                <a:chExt cx="687" cy="966"/>
              </a:xfrm>
            </p:grpSpPr>
            <p:sp>
              <p:nvSpPr>
                <p:cNvPr id="102" name="Freeform 106"/>
                <p:cNvSpPr>
                  <a:spLocks/>
                </p:cNvSpPr>
                <p:nvPr/>
              </p:nvSpPr>
              <p:spPr bwMode="auto">
                <a:xfrm>
                  <a:off x="6792" y="1502"/>
                  <a:ext cx="231" cy="360"/>
                </a:xfrm>
                <a:custGeom>
                  <a:avLst/>
                  <a:gdLst>
                    <a:gd name="T0" fmla="*/ 86 w 231"/>
                    <a:gd name="T1" fmla="*/ 301 h 360"/>
                    <a:gd name="T2" fmla="*/ 64 w 231"/>
                    <a:gd name="T3" fmla="*/ 246 h 360"/>
                    <a:gd name="T4" fmla="*/ 49 w 231"/>
                    <a:gd name="T5" fmla="*/ 188 h 360"/>
                    <a:gd name="T6" fmla="*/ 36 w 231"/>
                    <a:gd name="T7" fmla="*/ 142 h 360"/>
                    <a:gd name="T8" fmla="*/ 23 w 231"/>
                    <a:gd name="T9" fmla="*/ 116 h 360"/>
                    <a:gd name="T10" fmla="*/ 2 w 231"/>
                    <a:gd name="T11" fmla="*/ 118 h 360"/>
                    <a:gd name="T12" fmla="*/ 0 w 231"/>
                    <a:gd name="T13" fmla="*/ 137 h 360"/>
                    <a:gd name="T14" fmla="*/ 9 w 231"/>
                    <a:gd name="T15" fmla="*/ 162 h 360"/>
                    <a:gd name="T16" fmla="*/ 38 w 231"/>
                    <a:gd name="T17" fmla="*/ 212 h 360"/>
                    <a:gd name="T18" fmla="*/ 51 w 231"/>
                    <a:gd name="T19" fmla="*/ 271 h 360"/>
                    <a:gd name="T20" fmla="*/ 66 w 231"/>
                    <a:gd name="T21" fmla="*/ 321 h 360"/>
                    <a:gd name="T22" fmla="*/ 71 w 231"/>
                    <a:gd name="T23" fmla="*/ 358 h 360"/>
                    <a:gd name="T24" fmla="*/ 90 w 231"/>
                    <a:gd name="T25" fmla="*/ 360 h 360"/>
                    <a:gd name="T26" fmla="*/ 130 w 231"/>
                    <a:gd name="T27" fmla="*/ 327 h 360"/>
                    <a:gd name="T28" fmla="*/ 178 w 231"/>
                    <a:gd name="T29" fmla="*/ 295 h 360"/>
                    <a:gd name="T30" fmla="*/ 199 w 231"/>
                    <a:gd name="T31" fmla="*/ 288 h 360"/>
                    <a:gd name="T32" fmla="*/ 227 w 231"/>
                    <a:gd name="T33" fmla="*/ 284 h 360"/>
                    <a:gd name="T34" fmla="*/ 231 w 231"/>
                    <a:gd name="T35" fmla="*/ 258 h 360"/>
                    <a:gd name="T36" fmla="*/ 231 w 231"/>
                    <a:gd name="T37" fmla="*/ 229 h 360"/>
                    <a:gd name="T38" fmla="*/ 214 w 231"/>
                    <a:gd name="T39" fmla="*/ 194 h 360"/>
                    <a:gd name="T40" fmla="*/ 203 w 231"/>
                    <a:gd name="T41" fmla="*/ 166 h 360"/>
                    <a:gd name="T42" fmla="*/ 193 w 231"/>
                    <a:gd name="T43" fmla="*/ 114 h 360"/>
                    <a:gd name="T44" fmla="*/ 195 w 231"/>
                    <a:gd name="T45" fmla="*/ 46 h 360"/>
                    <a:gd name="T46" fmla="*/ 199 w 231"/>
                    <a:gd name="T47" fmla="*/ 4 h 360"/>
                    <a:gd name="T48" fmla="*/ 186 w 231"/>
                    <a:gd name="T49" fmla="*/ 0 h 360"/>
                    <a:gd name="T50" fmla="*/ 150 w 231"/>
                    <a:gd name="T51" fmla="*/ 20 h 360"/>
                    <a:gd name="T52" fmla="*/ 105 w 231"/>
                    <a:gd name="T53" fmla="*/ 35 h 360"/>
                    <a:gd name="T54" fmla="*/ 66 w 231"/>
                    <a:gd name="T55" fmla="*/ 50 h 360"/>
                    <a:gd name="T56" fmla="*/ 9 w 231"/>
                    <a:gd name="T57" fmla="*/ 63 h 360"/>
                    <a:gd name="T58" fmla="*/ 2 w 231"/>
                    <a:gd name="T59" fmla="*/ 78 h 360"/>
                    <a:gd name="T60" fmla="*/ 4 w 231"/>
                    <a:gd name="T61" fmla="*/ 96 h 360"/>
                    <a:gd name="T62" fmla="*/ 24 w 231"/>
                    <a:gd name="T63" fmla="*/ 92 h 360"/>
                    <a:gd name="T64" fmla="*/ 69 w 231"/>
                    <a:gd name="T65" fmla="*/ 68 h 360"/>
                    <a:gd name="T66" fmla="*/ 130 w 231"/>
                    <a:gd name="T67" fmla="*/ 50 h 360"/>
                    <a:gd name="T68" fmla="*/ 162 w 231"/>
                    <a:gd name="T69" fmla="*/ 42 h 360"/>
                    <a:gd name="T70" fmla="*/ 175 w 231"/>
                    <a:gd name="T71" fmla="*/ 52 h 360"/>
                    <a:gd name="T72" fmla="*/ 178 w 231"/>
                    <a:gd name="T73" fmla="*/ 61 h 360"/>
                    <a:gd name="T74" fmla="*/ 173 w 231"/>
                    <a:gd name="T75" fmla="*/ 102 h 360"/>
                    <a:gd name="T76" fmla="*/ 178 w 231"/>
                    <a:gd name="T77" fmla="*/ 140 h 360"/>
                    <a:gd name="T78" fmla="*/ 186 w 231"/>
                    <a:gd name="T79" fmla="*/ 183 h 360"/>
                    <a:gd name="T80" fmla="*/ 203 w 231"/>
                    <a:gd name="T81" fmla="*/ 222 h 360"/>
                    <a:gd name="T82" fmla="*/ 212 w 231"/>
                    <a:gd name="T83" fmla="*/ 251 h 360"/>
                    <a:gd name="T84" fmla="*/ 210 w 231"/>
                    <a:gd name="T85" fmla="*/ 270 h 360"/>
                    <a:gd name="T86" fmla="*/ 180 w 231"/>
                    <a:gd name="T87" fmla="*/ 271 h 360"/>
                    <a:gd name="T88" fmla="*/ 150 w 231"/>
                    <a:gd name="T89" fmla="*/ 290 h 360"/>
                    <a:gd name="T90" fmla="*/ 124 w 231"/>
                    <a:gd name="T91" fmla="*/ 308 h 360"/>
                    <a:gd name="T92" fmla="*/ 101 w 231"/>
                    <a:gd name="T93" fmla="*/ 323 h 360"/>
                    <a:gd name="T94" fmla="*/ 88 w 231"/>
                    <a:gd name="T95" fmla="*/ 330 h 360"/>
                    <a:gd name="T96" fmla="*/ 86 w 231"/>
                    <a:gd name="T97" fmla="*/ 301 h 3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1" h="360">
                      <a:moveTo>
                        <a:pt x="86" y="301"/>
                      </a:moveTo>
                      <a:lnTo>
                        <a:pt x="64" y="246"/>
                      </a:lnTo>
                      <a:lnTo>
                        <a:pt x="49" y="188"/>
                      </a:lnTo>
                      <a:lnTo>
                        <a:pt x="36" y="142"/>
                      </a:lnTo>
                      <a:lnTo>
                        <a:pt x="23" y="116"/>
                      </a:lnTo>
                      <a:lnTo>
                        <a:pt x="2" y="118"/>
                      </a:lnTo>
                      <a:lnTo>
                        <a:pt x="0" y="137"/>
                      </a:lnTo>
                      <a:lnTo>
                        <a:pt x="9" y="162"/>
                      </a:lnTo>
                      <a:lnTo>
                        <a:pt x="38" y="212"/>
                      </a:lnTo>
                      <a:lnTo>
                        <a:pt x="51" y="271"/>
                      </a:lnTo>
                      <a:lnTo>
                        <a:pt x="66" y="321"/>
                      </a:lnTo>
                      <a:lnTo>
                        <a:pt x="71" y="358"/>
                      </a:lnTo>
                      <a:lnTo>
                        <a:pt x="90" y="360"/>
                      </a:lnTo>
                      <a:lnTo>
                        <a:pt x="130" y="327"/>
                      </a:lnTo>
                      <a:lnTo>
                        <a:pt x="178" y="295"/>
                      </a:lnTo>
                      <a:lnTo>
                        <a:pt x="199" y="288"/>
                      </a:lnTo>
                      <a:lnTo>
                        <a:pt x="227" y="284"/>
                      </a:lnTo>
                      <a:lnTo>
                        <a:pt x="231" y="258"/>
                      </a:lnTo>
                      <a:lnTo>
                        <a:pt x="231" y="229"/>
                      </a:lnTo>
                      <a:lnTo>
                        <a:pt x="214" y="194"/>
                      </a:lnTo>
                      <a:lnTo>
                        <a:pt x="203" y="166"/>
                      </a:lnTo>
                      <a:lnTo>
                        <a:pt x="193" y="114"/>
                      </a:lnTo>
                      <a:lnTo>
                        <a:pt x="195" y="46"/>
                      </a:lnTo>
                      <a:lnTo>
                        <a:pt x="199" y="4"/>
                      </a:lnTo>
                      <a:lnTo>
                        <a:pt x="186" y="0"/>
                      </a:lnTo>
                      <a:lnTo>
                        <a:pt x="150" y="20"/>
                      </a:lnTo>
                      <a:lnTo>
                        <a:pt x="105" y="35"/>
                      </a:lnTo>
                      <a:lnTo>
                        <a:pt x="66" y="50"/>
                      </a:lnTo>
                      <a:lnTo>
                        <a:pt x="9" y="63"/>
                      </a:lnTo>
                      <a:lnTo>
                        <a:pt x="2" y="78"/>
                      </a:lnTo>
                      <a:lnTo>
                        <a:pt x="4" y="96"/>
                      </a:lnTo>
                      <a:lnTo>
                        <a:pt x="24" y="92"/>
                      </a:lnTo>
                      <a:lnTo>
                        <a:pt x="69" y="68"/>
                      </a:lnTo>
                      <a:lnTo>
                        <a:pt x="130" y="50"/>
                      </a:lnTo>
                      <a:lnTo>
                        <a:pt x="162" y="42"/>
                      </a:lnTo>
                      <a:lnTo>
                        <a:pt x="175" y="52"/>
                      </a:lnTo>
                      <a:lnTo>
                        <a:pt x="178" y="61"/>
                      </a:lnTo>
                      <a:lnTo>
                        <a:pt x="173" y="102"/>
                      </a:lnTo>
                      <a:lnTo>
                        <a:pt x="178" y="140"/>
                      </a:lnTo>
                      <a:lnTo>
                        <a:pt x="186" y="183"/>
                      </a:lnTo>
                      <a:lnTo>
                        <a:pt x="203" y="222"/>
                      </a:lnTo>
                      <a:lnTo>
                        <a:pt x="212" y="251"/>
                      </a:lnTo>
                      <a:lnTo>
                        <a:pt x="210" y="270"/>
                      </a:lnTo>
                      <a:lnTo>
                        <a:pt x="180" y="271"/>
                      </a:lnTo>
                      <a:lnTo>
                        <a:pt x="150" y="290"/>
                      </a:lnTo>
                      <a:lnTo>
                        <a:pt x="124" y="308"/>
                      </a:lnTo>
                      <a:lnTo>
                        <a:pt x="101" y="323"/>
                      </a:lnTo>
                      <a:lnTo>
                        <a:pt x="88" y="330"/>
                      </a:lnTo>
                      <a:lnTo>
                        <a:pt x="86" y="3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nvGrpSpPr>
                <p:cNvPr id="103" name="Group 107"/>
                <p:cNvGrpSpPr>
                  <a:grpSpLocks/>
                </p:cNvGrpSpPr>
                <p:nvPr/>
              </p:nvGrpSpPr>
              <p:grpSpPr bwMode="auto">
                <a:xfrm>
                  <a:off x="6336" y="1434"/>
                  <a:ext cx="566" cy="966"/>
                  <a:chOff x="6465" y="2778"/>
                  <a:chExt cx="566" cy="966"/>
                </a:xfrm>
              </p:grpSpPr>
              <p:sp>
                <p:nvSpPr>
                  <p:cNvPr id="104" name="Freeform 108"/>
                  <p:cNvSpPr>
                    <a:spLocks/>
                  </p:cNvSpPr>
                  <p:nvPr/>
                </p:nvSpPr>
                <p:spPr bwMode="auto">
                  <a:xfrm>
                    <a:off x="6676" y="3019"/>
                    <a:ext cx="355" cy="128"/>
                  </a:xfrm>
                  <a:custGeom>
                    <a:avLst/>
                    <a:gdLst>
                      <a:gd name="T0" fmla="*/ 22 w 355"/>
                      <a:gd name="T1" fmla="*/ 10 h 128"/>
                      <a:gd name="T2" fmla="*/ 44 w 355"/>
                      <a:gd name="T3" fmla="*/ 6 h 128"/>
                      <a:gd name="T4" fmla="*/ 74 w 355"/>
                      <a:gd name="T5" fmla="*/ 25 h 128"/>
                      <a:gd name="T6" fmla="*/ 113 w 355"/>
                      <a:gd name="T7" fmla="*/ 56 h 128"/>
                      <a:gd name="T8" fmla="*/ 157 w 355"/>
                      <a:gd name="T9" fmla="*/ 87 h 128"/>
                      <a:gd name="T10" fmla="*/ 176 w 355"/>
                      <a:gd name="T11" fmla="*/ 89 h 128"/>
                      <a:gd name="T12" fmla="*/ 214 w 355"/>
                      <a:gd name="T13" fmla="*/ 74 h 128"/>
                      <a:gd name="T14" fmla="*/ 261 w 355"/>
                      <a:gd name="T15" fmla="*/ 54 h 128"/>
                      <a:gd name="T16" fmla="*/ 285 w 355"/>
                      <a:gd name="T17" fmla="*/ 25 h 128"/>
                      <a:gd name="T18" fmla="*/ 300 w 355"/>
                      <a:gd name="T19" fmla="*/ 0 h 128"/>
                      <a:gd name="T20" fmla="*/ 311 w 355"/>
                      <a:gd name="T21" fmla="*/ 29 h 128"/>
                      <a:gd name="T22" fmla="*/ 338 w 355"/>
                      <a:gd name="T23" fmla="*/ 29 h 128"/>
                      <a:gd name="T24" fmla="*/ 355 w 355"/>
                      <a:gd name="T25" fmla="*/ 39 h 128"/>
                      <a:gd name="T26" fmla="*/ 355 w 355"/>
                      <a:gd name="T27" fmla="*/ 58 h 128"/>
                      <a:gd name="T28" fmla="*/ 325 w 355"/>
                      <a:gd name="T29" fmla="*/ 56 h 128"/>
                      <a:gd name="T30" fmla="*/ 305 w 355"/>
                      <a:gd name="T31" fmla="*/ 50 h 128"/>
                      <a:gd name="T32" fmla="*/ 301 w 355"/>
                      <a:gd name="T33" fmla="*/ 74 h 128"/>
                      <a:gd name="T34" fmla="*/ 264 w 355"/>
                      <a:gd name="T35" fmla="*/ 91 h 128"/>
                      <a:gd name="T36" fmla="*/ 237 w 355"/>
                      <a:gd name="T37" fmla="*/ 91 h 128"/>
                      <a:gd name="T38" fmla="*/ 196 w 355"/>
                      <a:gd name="T39" fmla="*/ 103 h 128"/>
                      <a:gd name="T40" fmla="*/ 166 w 355"/>
                      <a:gd name="T41" fmla="*/ 128 h 128"/>
                      <a:gd name="T42" fmla="*/ 142 w 355"/>
                      <a:gd name="T43" fmla="*/ 124 h 128"/>
                      <a:gd name="T44" fmla="*/ 100 w 355"/>
                      <a:gd name="T45" fmla="*/ 87 h 128"/>
                      <a:gd name="T46" fmla="*/ 74 w 355"/>
                      <a:gd name="T47" fmla="*/ 64 h 128"/>
                      <a:gd name="T48" fmla="*/ 37 w 355"/>
                      <a:gd name="T49" fmla="*/ 56 h 128"/>
                      <a:gd name="T50" fmla="*/ 0 w 355"/>
                      <a:gd name="T51" fmla="*/ 45 h 128"/>
                      <a:gd name="T52" fmla="*/ 22 w 355"/>
                      <a:gd name="T53" fmla="*/ 10 h 1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5" h="128">
                        <a:moveTo>
                          <a:pt x="22" y="10"/>
                        </a:moveTo>
                        <a:lnTo>
                          <a:pt x="44" y="6"/>
                        </a:lnTo>
                        <a:lnTo>
                          <a:pt x="74" y="25"/>
                        </a:lnTo>
                        <a:lnTo>
                          <a:pt x="113" y="56"/>
                        </a:lnTo>
                        <a:lnTo>
                          <a:pt x="157" y="87"/>
                        </a:lnTo>
                        <a:lnTo>
                          <a:pt x="176" y="89"/>
                        </a:lnTo>
                        <a:lnTo>
                          <a:pt x="214" y="74"/>
                        </a:lnTo>
                        <a:lnTo>
                          <a:pt x="261" y="54"/>
                        </a:lnTo>
                        <a:lnTo>
                          <a:pt x="285" y="25"/>
                        </a:lnTo>
                        <a:lnTo>
                          <a:pt x="300" y="0"/>
                        </a:lnTo>
                        <a:lnTo>
                          <a:pt x="311" y="29"/>
                        </a:lnTo>
                        <a:lnTo>
                          <a:pt x="338" y="29"/>
                        </a:lnTo>
                        <a:lnTo>
                          <a:pt x="355" y="39"/>
                        </a:lnTo>
                        <a:lnTo>
                          <a:pt x="355" y="58"/>
                        </a:lnTo>
                        <a:lnTo>
                          <a:pt x="325" y="56"/>
                        </a:lnTo>
                        <a:lnTo>
                          <a:pt x="305" y="50"/>
                        </a:lnTo>
                        <a:lnTo>
                          <a:pt x="301" y="74"/>
                        </a:lnTo>
                        <a:lnTo>
                          <a:pt x="264" y="91"/>
                        </a:lnTo>
                        <a:lnTo>
                          <a:pt x="237" y="91"/>
                        </a:lnTo>
                        <a:lnTo>
                          <a:pt x="196" y="103"/>
                        </a:lnTo>
                        <a:lnTo>
                          <a:pt x="166" y="128"/>
                        </a:lnTo>
                        <a:lnTo>
                          <a:pt x="142" y="124"/>
                        </a:lnTo>
                        <a:lnTo>
                          <a:pt x="100" y="87"/>
                        </a:lnTo>
                        <a:lnTo>
                          <a:pt x="74" y="64"/>
                        </a:lnTo>
                        <a:lnTo>
                          <a:pt x="37" y="56"/>
                        </a:lnTo>
                        <a:lnTo>
                          <a:pt x="0" y="45"/>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5" name="Freeform 109"/>
                  <p:cNvSpPr>
                    <a:spLocks/>
                  </p:cNvSpPr>
                  <p:nvPr/>
                </p:nvSpPr>
                <p:spPr bwMode="auto">
                  <a:xfrm>
                    <a:off x="6582" y="3007"/>
                    <a:ext cx="183" cy="340"/>
                  </a:xfrm>
                  <a:custGeom>
                    <a:avLst/>
                    <a:gdLst>
                      <a:gd name="T0" fmla="*/ 45 w 183"/>
                      <a:gd name="T1" fmla="*/ 10 h 340"/>
                      <a:gd name="T2" fmla="*/ 70 w 183"/>
                      <a:gd name="T3" fmla="*/ 0 h 340"/>
                      <a:gd name="T4" fmla="*/ 106 w 183"/>
                      <a:gd name="T5" fmla="*/ 10 h 340"/>
                      <a:gd name="T6" fmla="*/ 140 w 183"/>
                      <a:gd name="T7" fmla="*/ 36 h 340"/>
                      <a:gd name="T8" fmla="*/ 170 w 183"/>
                      <a:gd name="T9" fmla="*/ 71 h 340"/>
                      <a:gd name="T10" fmla="*/ 183 w 183"/>
                      <a:gd name="T11" fmla="*/ 125 h 340"/>
                      <a:gd name="T12" fmla="*/ 179 w 183"/>
                      <a:gd name="T13" fmla="*/ 178 h 340"/>
                      <a:gd name="T14" fmla="*/ 170 w 183"/>
                      <a:gd name="T15" fmla="*/ 221 h 340"/>
                      <a:gd name="T16" fmla="*/ 149 w 183"/>
                      <a:gd name="T17" fmla="*/ 279 h 340"/>
                      <a:gd name="T18" fmla="*/ 121 w 183"/>
                      <a:gd name="T19" fmla="*/ 322 h 340"/>
                      <a:gd name="T20" fmla="*/ 94 w 183"/>
                      <a:gd name="T21" fmla="*/ 334 h 340"/>
                      <a:gd name="T22" fmla="*/ 60 w 183"/>
                      <a:gd name="T23" fmla="*/ 340 h 340"/>
                      <a:gd name="T24" fmla="*/ 17 w 183"/>
                      <a:gd name="T25" fmla="*/ 328 h 340"/>
                      <a:gd name="T26" fmla="*/ 8 w 183"/>
                      <a:gd name="T27" fmla="*/ 300 h 340"/>
                      <a:gd name="T28" fmla="*/ 0 w 183"/>
                      <a:gd name="T29" fmla="*/ 267 h 340"/>
                      <a:gd name="T30" fmla="*/ 15 w 183"/>
                      <a:gd name="T31" fmla="*/ 239 h 340"/>
                      <a:gd name="T32" fmla="*/ 30 w 183"/>
                      <a:gd name="T33" fmla="*/ 208 h 340"/>
                      <a:gd name="T34" fmla="*/ 45 w 183"/>
                      <a:gd name="T35" fmla="*/ 178 h 340"/>
                      <a:gd name="T36" fmla="*/ 51 w 183"/>
                      <a:gd name="T37" fmla="*/ 148 h 340"/>
                      <a:gd name="T38" fmla="*/ 47 w 183"/>
                      <a:gd name="T39" fmla="*/ 128 h 340"/>
                      <a:gd name="T40" fmla="*/ 30 w 183"/>
                      <a:gd name="T41" fmla="*/ 101 h 340"/>
                      <a:gd name="T42" fmla="*/ 25 w 183"/>
                      <a:gd name="T43" fmla="*/ 57 h 340"/>
                      <a:gd name="T44" fmla="*/ 25 w 183"/>
                      <a:gd name="T45" fmla="*/ 30 h 340"/>
                      <a:gd name="T46" fmla="*/ 45 w 183"/>
                      <a:gd name="T47" fmla="*/ 10 h 3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3" h="340">
                        <a:moveTo>
                          <a:pt x="45" y="10"/>
                        </a:moveTo>
                        <a:lnTo>
                          <a:pt x="70" y="0"/>
                        </a:lnTo>
                        <a:lnTo>
                          <a:pt x="106" y="10"/>
                        </a:lnTo>
                        <a:lnTo>
                          <a:pt x="140" y="36"/>
                        </a:lnTo>
                        <a:lnTo>
                          <a:pt x="170" y="71"/>
                        </a:lnTo>
                        <a:lnTo>
                          <a:pt x="183" y="125"/>
                        </a:lnTo>
                        <a:lnTo>
                          <a:pt x="179" y="178"/>
                        </a:lnTo>
                        <a:lnTo>
                          <a:pt x="170" y="221"/>
                        </a:lnTo>
                        <a:lnTo>
                          <a:pt x="149" y="279"/>
                        </a:lnTo>
                        <a:lnTo>
                          <a:pt x="121" y="322"/>
                        </a:lnTo>
                        <a:lnTo>
                          <a:pt x="94" y="334"/>
                        </a:lnTo>
                        <a:lnTo>
                          <a:pt x="60" y="340"/>
                        </a:lnTo>
                        <a:lnTo>
                          <a:pt x="17" y="328"/>
                        </a:lnTo>
                        <a:lnTo>
                          <a:pt x="8" y="300"/>
                        </a:lnTo>
                        <a:lnTo>
                          <a:pt x="0" y="267"/>
                        </a:lnTo>
                        <a:lnTo>
                          <a:pt x="15" y="239"/>
                        </a:lnTo>
                        <a:lnTo>
                          <a:pt x="30" y="208"/>
                        </a:lnTo>
                        <a:lnTo>
                          <a:pt x="45" y="178"/>
                        </a:lnTo>
                        <a:lnTo>
                          <a:pt x="51" y="148"/>
                        </a:lnTo>
                        <a:lnTo>
                          <a:pt x="47" y="128"/>
                        </a:lnTo>
                        <a:lnTo>
                          <a:pt x="30" y="101"/>
                        </a:lnTo>
                        <a:lnTo>
                          <a:pt x="25" y="57"/>
                        </a:lnTo>
                        <a:lnTo>
                          <a:pt x="25" y="30"/>
                        </a:lnTo>
                        <a:lnTo>
                          <a:pt x="4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6" name="Freeform 110"/>
                  <p:cNvSpPr>
                    <a:spLocks/>
                  </p:cNvSpPr>
                  <p:nvPr/>
                </p:nvSpPr>
                <p:spPr bwMode="auto">
                  <a:xfrm>
                    <a:off x="6465" y="3027"/>
                    <a:ext cx="170" cy="273"/>
                  </a:xfrm>
                  <a:custGeom>
                    <a:avLst/>
                    <a:gdLst>
                      <a:gd name="T0" fmla="*/ 104 w 170"/>
                      <a:gd name="T1" fmla="*/ 11 h 273"/>
                      <a:gd name="T2" fmla="*/ 140 w 170"/>
                      <a:gd name="T3" fmla="*/ 0 h 273"/>
                      <a:gd name="T4" fmla="*/ 161 w 170"/>
                      <a:gd name="T5" fmla="*/ 0 h 273"/>
                      <a:gd name="T6" fmla="*/ 170 w 170"/>
                      <a:gd name="T7" fmla="*/ 32 h 273"/>
                      <a:gd name="T8" fmla="*/ 149 w 170"/>
                      <a:gd name="T9" fmla="*/ 50 h 273"/>
                      <a:gd name="T10" fmla="*/ 106 w 170"/>
                      <a:gd name="T11" fmla="*/ 61 h 273"/>
                      <a:gd name="T12" fmla="*/ 55 w 170"/>
                      <a:gd name="T13" fmla="*/ 82 h 273"/>
                      <a:gd name="T14" fmla="*/ 38 w 170"/>
                      <a:gd name="T15" fmla="*/ 100 h 273"/>
                      <a:gd name="T16" fmla="*/ 47 w 170"/>
                      <a:gd name="T17" fmla="*/ 117 h 273"/>
                      <a:gd name="T18" fmla="*/ 57 w 170"/>
                      <a:gd name="T19" fmla="*/ 141 h 273"/>
                      <a:gd name="T20" fmla="*/ 100 w 170"/>
                      <a:gd name="T21" fmla="*/ 186 h 273"/>
                      <a:gd name="T22" fmla="*/ 113 w 170"/>
                      <a:gd name="T23" fmla="*/ 204 h 273"/>
                      <a:gd name="T24" fmla="*/ 128 w 170"/>
                      <a:gd name="T25" fmla="*/ 223 h 273"/>
                      <a:gd name="T26" fmla="*/ 117 w 170"/>
                      <a:gd name="T27" fmla="*/ 240 h 273"/>
                      <a:gd name="T28" fmla="*/ 100 w 170"/>
                      <a:gd name="T29" fmla="*/ 254 h 273"/>
                      <a:gd name="T30" fmla="*/ 60 w 170"/>
                      <a:gd name="T31" fmla="*/ 273 h 273"/>
                      <a:gd name="T32" fmla="*/ 36 w 170"/>
                      <a:gd name="T33" fmla="*/ 267 h 273"/>
                      <a:gd name="T34" fmla="*/ 34 w 170"/>
                      <a:gd name="T35" fmla="*/ 254 h 273"/>
                      <a:gd name="T36" fmla="*/ 59 w 170"/>
                      <a:gd name="T37" fmla="*/ 247 h 273"/>
                      <a:gd name="T38" fmla="*/ 91 w 170"/>
                      <a:gd name="T39" fmla="*/ 238 h 273"/>
                      <a:gd name="T40" fmla="*/ 98 w 170"/>
                      <a:gd name="T41" fmla="*/ 227 h 273"/>
                      <a:gd name="T42" fmla="*/ 93 w 170"/>
                      <a:gd name="T43" fmla="*/ 217 h 273"/>
                      <a:gd name="T44" fmla="*/ 59 w 170"/>
                      <a:gd name="T45" fmla="*/ 180 h 273"/>
                      <a:gd name="T46" fmla="*/ 34 w 170"/>
                      <a:gd name="T47" fmla="*/ 147 h 273"/>
                      <a:gd name="T48" fmla="*/ 2 w 170"/>
                      <a:gd name="T49" fmla="*/ 115 h 273"/>
                      <a:gd name="T50" fmla="*/ 0 w 170"/>
                      <a:gd name="T51" fmla="*/ 85 h 273"/>
                      <a:gd name="T52" fmla="*/ 19 w 170"/>
                      <a:gd name="T53" fmla="*/ 65 h 273"/>
                      <a:gd name="T54" fmla="*/ 36 w 170"/>
                      <a:gd name="T55" fmla="*/ 46 h 273"/>
                      <a:gd name="T56" fmla="*/ 70 w 170"/>
                      <a:gd name="T57" fmla="*/ 28 h 273"/>
                      <a:gd name="T58" fmla="*/ 104 w 170"/>
                      <a:gd name="T59" fmla="*/ 11 h 2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70" h="273">
                        <a:moveTo>
                          <a:pt x="104" y="11"/>
                        </a:moveTo>
                        <a:lnTo>
                          <a:pt x="140" y="0"/>
                        </a:lnTo>
                        <a:lnTo>
                          <a:pt x="161" y="0"/>
                        </a:lnTo>
                        <a:lnTo>
                          <a:pt x="170" y="32"/>
                        </a:lnTo>
                        <a:lnTo>
                          <a:pt x="149" y="50"/>
                        </a:lnTo>
                        <a:lnTo>
                          <a:pt x="106" y="61"/>
                        </a:lnTo>
                        <a:lnTo>
                          <a:pt x="55" y="82"/>
                        </a:lnTo>
                        <a:lnTo>
                          <a:pt x="38" y="100"/>
                        </a:lnTo>
                        <a:lnTo>
                          <a:pt x="47" y="117"/>
                        </a:lnTo>
                        <a:lnTo>
                          <a:pt x="57" y="141"/>
                        </a:lnTo>
                        <a:lnTo>
                          <a:pt x="100" y="186"/>
                        </a:lnTo>
                        <a:lnTo>
                          <a:pt x="113" y="204"/>
                        </a:lnTo>
                        <a:lnTo>
                          <a:pt x="128" y="223"/>
                        </a:lnTo>
                        <a:lnTo>
                          <a:pt x="117" y="240"/>
                        </a:lnTo>
                        <a:lnTo>
                          <a:pt x="100" y="254"/>
                        </a:lnTo>
                        <a:lnTo>
                          <a:pt x="60" y="273"/>
                        </a:lnTo>
                        <a:lnTo>
                          <a:pt x="36" y="267"/>
                        </a:lnTo>
                        <a:lnTo>
                          <a:pt x="34" y="254"/>
                        </a:lnTo>
                        <a:lnTo>
                          <a:pt x="59" y="247"/>
                        </a:lnTo>
                        <a:lnTo>
                          <a:pt x="91" y="238"/>
                        </a:lnTo>
                        <a:lnTo>
                          <a:pt x="98" y="227"/>
                        </a:lnTo>
                        <a:lnTo>
                          <a:pt x="93" y="217"/>
                        </a:lnTo>
                        <a:lnTo>
                          <a:pt x="59" y="180"/>
                        </a:lnTo>
                        <a:lnTo>
                          <a:pt x="34" y="147"/>
                        </a:lnTo>
                        <a:lnTo>
                          <a:pt x="2" y="115"/>
                        </a:lnTo>
                        <a:lnTo>
                          <a:pt x="0" y="85"/>
                        </a:lnTo>
                        <a:lnTo>
                          <a:pt x="19" y="65"/>
                        </a:lnTo>
                        <a:lnTo>
                          <a:pt x="36" y="46"/>
                        </a:lnTo>
                        <a:lnTo>
                          <a:pt x="70" y="28"/>
                        </a:lnTo>
                        <a:lnTo>
                          <a:pt x="10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7" name="Freeform 111"/>
                  <p:cNvSpPr>
                    <a:spLocks/>
                  </p:cNvSpPr>
                  <p:nvPr/>
                </p:nvSpPr>
                <p:spPr bwMode="auto">
                  <a:xfrm>
                    <a:off x="6573" y="2778"/>
                    <a:ext cx="264" cy="222"/>
                  </a:xfrm>
                  <a:custGeom>
                    <a:avLst/>
                    <a:gdLst>
                      <a:gd name="T0" fmla="*/ 164 w 264"/>
                      <a:gd name="T1" fmla="*/ 88 h 222"/>
                      <a:gd name="T2" fmla="*/ 151 w 264"/>
                      <a:gd name="T3" fmla="*/ 50 h 222"/>
                      <a:gd name="T4" fmla="*/ 136 w 264"/>
                      <a:gd name="T5" fmla="*/ 21 h 222"/>
                      <a:gd name="T6" fmla="*/ 113 w 264"/>
                      <a:gd name="T7" fmla="*/ 0 h 222"/>
                      <a:gd name="T8" fmla="*/ 91 w 264"/>
                      <a:gd name="T9" fmla="*/ 0 h 222"/>
                      <a:gd name="T10" fmla="*/ 65 w 264"/>
                      <a:gd name="T11" fmla="*/ 4 h 222"/>
                      <a:gd name="T12" fmla="*/ 39 w 264"/>
                      <a:gd name="T13" fmla="*/ 22 h 222"/>
                      <a:gd name="T14" fmla="*/ 13 w 264"/>
                      <a:gd name="T15" fmla="*/ 52 h 222"/>
                      <a:gd name="T16" fmla="*/ 0 w 264"/>
                      <a:gd name="T17" fmla="*/ 91 h 222"/>
                      <a:gd name="T18" fmla="*/ 2 w 264"/>
                      <a:gd name="T19" fmla="*/ 131 h 222"/>
                      <a:gd name="T20" fmla="*/ 11 w 264"/>
                      <a:gd name="T21" fmla="*/ 162 h 222"/>
                      <a:gd name="T22" fmla="*/ 26 w 264"/>
                      <a:gd name="T23" fmla="*/ 185 h 222"/>
                      <a:gd name="T24" fmla="*/ 56 w 264"/>
                      <a:gd name="T25" fmla="*/ 216 h 222"/>
                      <a:gd name="T26" fmla="*/ 74 w 264"/>
                      <a:gd name="T27" fmla="*/ 222 h 222"/>
                      <a:gd name="T28" fmla="*/ 106 w 264"/>
                      <a:gd name="T29" fmla="*/ 222 h 222"/>
                      <a:gd name="T30" fmla="*/ 132 w 264"/>
                      <a:gd name="T31" fmla="*/ 194 h 222"/>
                      <a:gd name="T32" fmla="*/ 151 w 264"/>
                      <a:gd name="T33" fmla="*/ 164 h 222"/>
                      <a:gd name="T34" fmla="*/ 164 w 264"/>
                      <a:gd name="T35" fmla="*/ 147 h 222"/>
                      <a:gd name="T36" fmla="*/ 167 w 264"/>
                      <a:gd name="T37" fmla="*/ 118 h 222"/>
                      <a:gd name="T38" fmla="*/ 212 w 264"/>
                      <a:gd name="T39" fmla="*/ 119 h 222"/>
                      <a:gd name="T40" fmla="*/ 242 w 264"/>
                      <a:gd name="T41" fmla="*/ 129 h 222"/>
                      <a:gd name="T42" fmla="*/ 258 w 264"/>
                      <a:gd name="T43" fmla="*/ 121 h 222"/>
                      <a:gd name="T44" fmla="*/ 264 w 264"/>
                      <a:gd name="T45" fmla="*/ 104 h 222"/>
                      <a:gd name="T46" fmla="*/ 253 w 264"/>
                      <a:gd name="T47" fmla="*/ 93 h 222"/>
                      <a:gd name="T48" fmla="*/ 223 w 264"/>
                      <a:gd name="T49" fmla="*/ 91 h 222"/>
                      <a:gd name="T50" fmla="*/ 164 w 264"/>
                      <a:gd name="T51" fmla="*/ 88 h 2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64" h="222">
                        <a:moveTo>
                          <a:pt x="164" y="88"/>
                        </a:moveTo>
                        <a:lnTo>
                          <a:pt x="151" y="50"/>
                        </a:lnTo>
                        <a:lnTo>
                          <a:pt x="136" y="21"/>
                        </a:lnTo>
                        <a:lnTo>
                          <a:pt x="113" y="0"/>
                        </a:lnTo>
                        <a:lnTo>
                          <a:pt x="91" y="0"/>
                        </a:lnTo>
                        <a:lnTo>
                          <a:pt x="65" y="4"/>
                        </a:lnTo>
                        <a:lnTo>
                          <a:pt x="39" y="22"/>
                        </a:lnTo>
                        <a:lnTo>
                          <a:pt x="13" y="52"/>
                        </a:lnTo>
                        <a:lnTo>
                          <a:pt x="0" y="91"/>
                        </a:lnTo>
                        <a:lnTo>
                          <a:pt x="2" y="131"/>
                        </a:lnTo>
                        <a:lnTo>
                          <a:pt x="11" y="162"/>
                        </a:lnTo>
                        <a:lnTo>
                          <a:pt x="26" y="185"/>
                        </a:lnTo>
                        <a:lnTo>
                          <a:pt x="56" y="216"/>
                        </a:lnTo>
                        <a:lnTo>
                          <a:pt x="74" y="222"/>
                        </a:lnTo>
                        <a:lnTo>
                          <a:pt x="106" y="222"/>
                        </a:lnTo>
                        <a:lnTo>
                          <a:pt x="132" y="194"/>
                        </a:lnTo>
                        <a:lnTo>
                          <a:pt x="151" y="164"/>
                        </a:lnTo>
                        <a:lnTo>
                          <a:pt x="164" y="147"/>
                        </a:lnTo>
                        <a:lnTo>
                          <a:pt x="167" y="118"/>
                        </a:lnTo>
                        <a:lnTo>
                          <a:pt x="212" y="119"/>
                        </a:lnTo>
                        <a:lnTo>
                          <a:pt x="242" y="129"/>
                        </a:lnTo>
                        <a:lnTo>
                          <a:pt x="258" y="121"/>
                        </a:lnTo>
                        <a:lnTo>
                          <a:pt x="264" y="104"/>
                        </a:lnTo>
                        <a:lnTo>
                          <a:pt x="253" y="93"/>
                        </a:lnTo>
                        <a:lnTo>
                          <a:pt x="223" y="91"/>
                        </a:lnTo>
                        <a:lnTo>
                          <a:pt x="164"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8" name="Freeform 112"/>
                  <p:cNvSpPr>
                    <a:spLocks/>
                  </p:cNvSpPr>
                  <p:nvPr/>
                </p:nvSpPr>
                <p:spPr bwMode="auto">
                  <a:xfrm>
                    <a:off x="6486" y="3281"/>
                    <a:ext cx="174" cy="463"/>
                  </a:xfrm>
                  <a:custGeom>
                    <a:avLst/>
                    <a:gdLst>
                      <a:gd name="T0" fmla="*/ 72 w 174"/>
                      <a:gd name="T1" fmla="*/ 44 h 463"/>
                      <a:gd name="T2" fmla="*/ 98 w 174"/>
                      <a:gd name="T3" fmla="*/ 15 h 463"/>
                      <a:gd name="T4" fmla="*/ 132 w 174"/>
                      <a:gd name="T5" fmla="*/ 0 h 463"/>
                      <a:gd name="T6" fmla="*/ 159 w 174"/>
                      <a:gd name="T7" fmla="*/ 4 h 463"/>
                      <a:gd name="T8" fmla="*/ 163 w 174"/>
                      <a:gd name="T9" fmla="*/ 44 h 463"/>
                      <a:gd name="T10" fmla="*/ 132 w 174"/>
                      <a:gd name="T11" fmla="*/ 66 h 463"/>
                      <a:gd name="T12" fmla="*/ 98 w 174"/>
                      <a:gd name="T13" fmla="*/ 92 h 463"/>
                      <a:gd name="T14" fmla="*/ 68 w 174"/>
                      <a:gd name="T15" fmla="*/ 125 h 463"/>
                      <a:gd name="T16" fmla="*/ 49 w 174"/>
                      <a:gd name="T17" fmla="*/ 165 h 463"/>
                      <a:gd name="T18" fmla="*/ 42 w 174"/>
                      <a:gd name="T19" fmla="*/ 195 h 463"/>
                      <a:gd name="T20" fmla="*/ 42 w 174"/>
                      <a:gd name="T21" fmla="*/ 232 h 463"/>
                      <a:gd name="T22" fmla="*/ 57 w 174"/>
                      <a:gd name="T23" fmla="*/ 261 h 463"/>
                      <a:gd name="T24" fmla="*/ 106 w 174"/>
                      <a:gd name="T25" fmla="*/ 294 h 463"/>
                      <a:gd name="T26" fmla="*/ 140 w 174"/>
                      <a:gd name="T27" fmla="*/ 309 h 463"/>
                      <a:gd name="T28" fmla="*/ 163 w 174"/>
                      <a:gd name="T29" fmla="*/ 316 h 463"/>
                      <a:gd name="T30" fmla="*/ 174 w 174"/>
                      <a:gd name="T31" fmla="*/ 334 h 463"/>
                      <a:gd name="T32" fmla="*/ 148 w 174"/>
                      <a:gd name="T33" fmla="*/ 367 h 463"/>
                      <a:gd name="T34" fmla="*/ 129 w 174"/>
                      <a:gd name="T35" fmla="*/ 401 h 463"/>
                      <a:gd name="T36" fmla="*/ 136 w 174"/>
                      <a:gd name="T37" fmla="*/ 445 h 463"/>
                      <a:gd name="T38" fmla="*/ 121 w 174"/>
                      <a:gd name="T39" fmla="*/ 463 h 463"/>
                      <a:gd name="T40" fmla="*/ 102 w 174"/>
                      <a:gd name="T41" fmla="*/ 459 h 463"/>
                      <a:gd name="T42" fmla="*/ 91 w 174"/>
                      <a:gd name="T43" fmla="*/ 437 h 463"/>
                      <a:gd name="T44" fmla="*/ 95 w 174"/>
                      <a:gd name="T45" fmla="*/ 415 h 463"/>
                      <a:gd name="T46" fmla="*/ 106 w 174"/>
                      <a:gd name="T47" fmla="*/ 378 h 463"/>
                      <a:gd name="T48" fmla="*/ 129 w 174"/>
                      <a:gd name="T49" fmla="*/ 342 h 463"/>
                      <a:gd name="T50" fmla="*/ 129 w 174"/>
                      <a:gd name="T51" fmla="*/ 331 h 463"/>
                      <a:gd name="T52" fmla="*/ 95 w 174"/>
                      <a:gd name="T53" fmla="*/ 312 h 463"/>
                      <a:gd name="T54" fmla="*/ 42 w 174"/>
                      <a:gd name="T55" fmla="*/ 290 h 463"/>
                      <a:gd name="T56" fmla="*/ 11 w 174"/>
                      <a:gd name="T57" fmla="*/ 265 h 463"/>
                      <a:gd name="T58" fmla="*/ 0 w 174"/>
                      <a:gd name="T59" fmla="*/ 228 h 463"/>
                      <a:gd name="T60" fmla="*/ 4 w 174"/>
                      <a:gd name="T61" fmla="*/ 195 h 463"/>
                      <a:gd name="T62" fmla="*/ 15 w 174"/>
                      <a:gd name="T63" fmla="*/ 154 h 463"/>
                      <a:gd name="T64" fmla="*/ 34 w 174"/>
                      <a:gd name="T65" fmla="*/ 110 h 463"/>
                      <a:gd name="T66" fmla="*/ 45 w 174"/>
                      <a:gd name="T67" fmla="*/ 85 h 463"/>
                      <a:gd name="T68" fmla="*/ 72 w 174"/>
                      <a:gd name="T69" fmla="*/ 44 h 4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463">
                        <a:moveTo>
                          <a:pt x="72" y="44"/>
                        </a:moveTo>
                        <a:lnTo>
                          <a:pt x="98" y="15"/>
                        </a:lnTo>
                        <a:lnTo>
                          <a:pt x="132" y="0"/>
                        </a:lnTo>
                        <a:lnTo>
                          <a:pt x="159" y="4"/>
                        </a:lnTo>
                        <a:lnTo>
                          <a:pt x="163" y="44"/>
                        </a:lnTo>
                        <a:lnTo>
                          <a:pt x="132" y="66"/>
                        </a:lnTo>
                        <a:lnTo>
                          <a:pt x="98" y="92"/>
                        </a:lnTo>
                        <a:lnTo>
                          <a:pt x="68" y="125"/>
                        </a:lnTo>
                        <a:lnTo>
                          <a:pt x="49" y="165"/>
                        </a:lnTo>
                        <a:lnTo>
                          <a:pt x="42" y="195"/>
                        </a:lnTo>
                        <a:lnTo>
                          <a:pt x="42" y="232"/>
                        </a:lnTo>
                        <a:lnTo>
                          <a:pt x="57" y="261"/>
                        </a:lnTo>
                        <a:lnTo>
                          <a:pt x="106" y="294"/>
                        </a:lnTo>
                        <a:lnTo>
                          <a:pt x="140" y="309"/>
                        </a:lnTo>
                        <a:lnTo>
                          <a:pt x="163" y="316"/>
                        </a:lnTo>
                        <a:lnTo>
                          <a:pt x="174" y="334"/>
                        </a:lnTo>
                        <a:lnTo>
                          <a:pt x="148" y="367"/>
                        </a:lnTo>
                        <a:lnTo>
                          <a:pt x="129" y="401"/>
                        </a:lnTo>
                        <a:lnTo>
                          <a:pt x="136" y="445"/>
                        </a:lnTo>
                        <a:lnTo>
                          <a:pt x="121" y="463"/>
                        </a:lnTo>
                        <a:lnTo>
                          <a:pt x="102" y="459"/>
                        </a:lnTo>
                        <a:lnTo>
                          <a:pt x="91" y="437"/>
                        </a:lnTo>
                        <a:lnTo>
                          <a:pt x="95" y="415"/>
                        </a:lnTo>
                        <a:lnTo>
                          <a:pt x="106" y="378"/>
                        </a:lnTo>
                        <a:lnTo>
                          <a:pt x="129" y="342"/>
                        </a:lnTo>
                        <a:lnTo>
                          <a:pt x="129" y="331"/>
                        </a:lnTo>
                        <a:lnTo>
                          <a:pt x="95" y="312"/>
                        </a:lnTo>
                        <a:lnTo>
                          <a:pt x="42" y="290"/>
                        </a:lnTo>
                        <a:lnTo>
                          <a:pt x="11" y="265"/>
                        </a:lnTo>
                        <a:lnTo>
                          <a:pt x="0" y="228"/>
                        </a:lnTo>
                        <a:lnTo>
                          <a:pt x="4" y="195"/>
                        </a:lnTo>
                        <a:lnTo>
                          <a:pt x="15" y="154"/>
                        </a:lnTo>
                        <a:lnTo>
                          <a:pt x="34" y="110"/>
                        </a:lnTo>
                        <a:lnTo>
                          <a:pt x="45" y="85"/>
                        </a:lnTo>
                        <a:lnTo>
                          <a:pt x="7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9" name="Freeform 113"/>
                  <p:cNvSpPr>
                    <a:spLocks/>
                  </p:cNvSpPr>
                  <p:nvPr/>
                </p:nvSpPr>
                <p:spPr bwMode="auto">
                  <a:xfrm>
                    <a:off x="6634" y="3288"/>
                    <a:ext cx="250" cy="377"/>
                  </a:xfrm>
                  <a:custGeom>
                    <a:avLst/>
                    <a:gdLst>
                      <a:gd name="T0" fmla="*/ 49 w 250"/>
                      <a:gd name="T1" fmla="*/ 0 h 377"/>
                      <a:gd name="T2" fmla="*/ 7 w 250"/>
                      <a:gd name="T3" fmla="*/ 0 h 377"/>
                      <a:gd name="T4" fmla="*/ 0 w 250"/>
                      <a:gd name="T5" fmla="*/ 22 h 377"/>
                      <a:gd name="T6" fmla="*/ 4 w 250"/>
                      <a:gd name="T7" fmla="*/ 48 h 377"/>
                      <a:gd name="T8" fmla="*/ 41 w 250"/>
                      <a:gd name="T9" fmla="*/ 63 h 377"/>
                      <a:gd name="T10" fmla="*/ 86 w 250"/>
                      <a:gd name="T11" fmla="*/ 89 h 377"/>
                      <a:gd name="T12" fmla="*/ 119 w 250"/>
                      <a:gd name="T13" fmla="*/ 111 h 377"/>
                      <a:gd name="T14" fmla="*/ 153 w 250"/>
                      <a:gd name="T15" fmla="*/ 148 h 377"/>
                      <a:gd name="T16" fmla="*/ 168 w 250"/>
                      <a:gd name="T17" fmla="*/ 185 h 377"/>
                      <a:gd name="T18" fmla="*/ 157 w 250"/>
                      <a:gd name="T19" fmla="*/ 222 h 377"/>
                      <a:gd name="T20" fmla="*/ 142 w 250"/>
                      <a:gd name="T21" fmla="*/ 251 h 377"/>
                      <a:gd name="T22" fmla="*/ 127 w 250"/>
                      <a:gd name="T23" fmla="*/ 285 h 377"/>
                      <a:gd name="T24" fmla="*/ 119 w 250"/>
                      <a:gd name="T25" fmla="*/ 299 h 377"/>
                      <a:gd name="T26" fmla="*/ 123 w 250"/>
                      <a:gd name="T27" fmla="*/ 310 h 377"/>
                      <a:gd name="T28" fmla="*/ 164 w 250"/>
                      <a:gd name="T29" fmla="*/ 322 h 377"/>
                      <a:gd name="T30" fmla="*/ 194 w 250"/>
                      <a:gd name="T31" fmla="*/ 333 h 377"/>
                      <a:gd name="T32" fmla="*/ 213 w 250"/>
                      <a:gd name="T33" fmla="*/ 359 h 377"/>
                      <a:gd name="T34" fmla="*/ 228 w 250"/>
                      <a:gd name="T35" fmla="*/ 373 h 377"/>
                      <a:gd name="T36" fmla="*/ 243 w 250"/>
                      <a:gd name="T37" fmla="*/ 377 h 377"/>
                      <a:gd name="T38" fmla="*/ 250 w 250"/>
                      <a:gd name="T39" fmla="*/ 355 h 377"/>
                      <a:gd name="T40" fmla="*/ 246 w 250"/>
                      <a:gd name="T41" fmla="*/ 336 h 377"/>
                      <a:gd name="T42" fmla="*/ 231 w 250"/>
                      <a:gd name="T43" fmla="*/ 322 h 377"/>
                      <a:gd name="T44" fmla="*/ 198 w 250"/>
                      <a:gd name="T45" fmla="*/ 307 h 377"/>
                      <a:gd name="T46" fmla="*/ 164 w 250"/>
                      <a:gd name="T47" fmla="*/ 296 h 377"/>
                      <a:gd name="T48" fmla="*/ 153 w 250"/>
                      <a:gd name="T49" fmla="*/ 288 h 377"/>
                      <a:gd name="T50" fmla="*/ 160 w 250"/>
                      <a:gd name="T51" fmla="*/ 270 h 377"/>
                      <a:gd name="T52" fmla="*/ 179 w 250"/>
                      <a:gd name="T53" fmla="*/ 222 h 377"/>
                      <a:gd name="T54" fmla="*/ 198 w 250"/>
                      <a:gd name="T55" fmla="*/ 174 h 377"/>
                      <a:gd name="T56" fmla="*/ 201 w 250"/>
                      <a:gd name="T57" fmla="*/ 152 h 377"/>
                      <a:gd name="T58" fmla="*/ 187 w 250"/>
                      <a:gd name="T59" fmla="*/ 126 h 377"/>
                      <a:gd name="T60" fmla="*/ 153 w 250"/>
                      <a:gd name="T61" fmla="*/ 100 h 377"/>
                      <a:gd name="T62" fmla="*/ 119 w 250"/>
                      <a:gd name="T63" fmla="*/ 67 h 377"/>
                      <a:gd name="T64" fmla="*/ 75 w 250"/>
                      <a:gd name="T65" fmla="*/ 33 h 377"/>
                      <a:gd name="T66" fmla="*/ 49 w 250"/>
                      <a:gd name="T67" fmla="*/ 0 h 3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0" h="377">
                        <a:moveTo>
                          <a:pt x="49" y="0"/>
                        </a:moveTo>
                        <a:lnTo>
                          <a:pt x="7" y="0"/>
                        </a:lnTo>
                        <a:lnTo>
                          <a:pt x="0" y="22"/>
                        </a:lnTo>
                        <a:lnTo>
                          <a:pt x="4" y="48"/>
                        </a:lnTo>
                        <a:lnTo>
                          <a:pt x="41" y="63"/>
                        </a:lnTo>
                        <a:lnTo>
                          <a:pt x="86" y="89"/>
                        </a:lnTo>
                        <a:lnTo>
                          <a:pt x="119" y="111"/>
                        </a:lnTo>
                        <a:lnTo>
                          <a:pt x="153" y="148"/>
                        </a:lnTo>
                        <a:lnTo>
                          <a:pt x="168" y="185"/>
                        </a:lnTo>
                        <a:lnTo>
                          <a:pt x="157" y="222"/>
                        </a:lnTo>
                        <a:lnTo>
                          <a:pt x="142" y="251"/>
                        </a:lnTo>
                        <a:lnTo>
                          <a:pt x="127" y="285"/>
                        </a:lnTo>
                        <a:lnTo>
                          <a:pt x="119" y="299"/>
                        </a:lnTo>
                        <a:lnTo>
                          <a:pt x="123" y="310"/>
                        </a:lnTo>
                        <a:lnTo>
                          <a:pt x="164" y="322"/>
                        </a:lnTo>
                        <a:lnTo>
                          <a:pt x="194" y="333"/>
                        </a:lnTo>
                        <a:lnTo>
                          <a:pt x="213" y="359"/>
                        </a:lnTo>
                        <a:lnTo>
                          <a:pt x="228" y="373"/>
                        </a:lnTo>
                        <a:lnTo>
                          <a:pt x="243" y="377"/>
                        </a:lnTo>
                        <a:lnTo>
                          <a:pt x="250" y="355"/>
                        </a:lnTo>
                        <a:lnTo>
                          <a:pt x="246" y="336"/>
                        </a:lnTo>
                        <a:lnTo>
                          <a:pt x="231" y="322"/>
                        </a:lnTo>
                        <a:lnTo>
                          <a:pt x="198" y="307"/>
                        </a:lnTo>
                        <a:lnTo>
                          <a:pt x="164" y="296"/>
                        </a:lnTo>
                        <a:lnTo>
                          <a:pt x="153" y="288"/>
                        </a:lnTo>
                        <a:lnTo>
                          <a:pt x="160" y="270"/>
                        </a:lnTo>
                        <a:lnTo>
                          <a:pt x="179" y="222"/>
                        </a:lnTo>
                        <a:lnTo>
                          <a:pt x="198" y="174"/>
                        </a:lnTo>
                        <a:lnTo>
                          <a:pt x="201" y="152"/>
                        </a:lnTo>
                        <a:lnTo>
                          <a:pt x="187" y="126"/>
                        </a:lnTo>
                        <a:lnTo>
                          <a:pt x="153" y="100"/>
                        </a:lnTo>
                        <a:lnTo>
                          <a:pt x="119" y="67"/>
                        </a:lnTo>
                        <a:lnTo>
                          <a:pt x="75" y="33"/>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grpSp>
      <p:grpSp>
        <p:nvGrpSpPr>
          <p:cNvPr id="116" name="Group 114"/>
          <p:cNvGrpSpPr>
            <a:grpSpLocks/>
          </p:cNvGrpSpPr>
          <p:nvPr/>
        </p:nvGrpSpPr>
        <p:grpSpPr bwMode="auto">
          <a:xfrm>
            <a:off x="5144568" y="1495773"/>
            <a:ext cx="2968625" cy="1881188"/>
            <a:chOff x="3137" y="1308"/>
            <a:chExt cx="1870" cy="1185"/>
          </a:xfrm>
        </p:grpSpPr>
        <p:sp>
          <p:nvSpPr>
            <p:cNvPr id="117" name="Rectangle 115"/>
            <p:cNvSpPr>
              <a:spLocks noChangeArrowheads="1"/>
            </p:cNvSpPr>
            <p:nvPr/>
          </p:nvSpPr>
          <p:spPr bwMode="auto">
            <a:xfrm>
              <a:off x="3137" y="1308"/>
              <a:ext cx="187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FF0000"/>
                  </a:solidFill>
                  <a:latin typeface="Bookman Old Style" panose="02050604050505020204" pitchFamily="18" charset="0"/>
                  <a:ea typeface="楷体_GB2312" pitchFamily="49" charset="-122"/>
                </a:rPr>
                <a:t>缺少有效的沟通机制</a:t>
              </a:r>
            </a:p>
          </p:txBody>
        </p:sp>
        <p:grpSp>
          <p:nvGrpSpPr>
            <p:cNvPr id="118" name="Group 116"/>
            <p:cNvGrpSpPr>
              <a:grpSpLocks/>
            </p:cNvGrpSpPr>
            <p:nvPr/>
          </p:nvGrpSpPr>
          <p:grpSpPr bwMode="auto">
            <a:xfrm flipH="1">
              <a:off x="3585" y="1645"/>
              <a:ext cx="680" cy="802"/>
              <a:chOff x="5853" y="1439"/>
              <a:chExt cx="680" cy="802"/>
            </a:xfrm>
          </p:grpSpPr>
          <p:grpSp>
            <p:nvGrpSpPr>
              <p:cNvPr id="138" name="Group 117"/>
              <p:cNvGrpSpPr>
                <a:grpSpLocks/>
              </p:cNvGrpSpPr>
              <p:nvPr/>
            </p:nvGrpSpPr>
            <p:grpSpPr bwMode="auto">
              <a:xfrm>
                <a:off x="5853" y="1512"/>
                <a:ext cx="133" cy="134"/>
                <a:chOff x="5853" y="1512"/>
                <a:chExt cx="133" cy="134"/>
              </a:xfrm>
            </p:grpSpPr>
            <p:sp>
              <p:nvSpPr>
                <p:cNvPr id="149" name="Oval 118"/>
                <p:cNvSpPr>
                  <a:spLocks noChangeArrowheads="1"/>
                </p:cNvSpPr>
                <p:nvPr/>
              </p:nvSpPr>
              <p:spPr bwMode="auto">
                <a:xfrm>
                  <a:off x="5953" y="1614"/>
                  <a:ext cx="33"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0" name="Freeform 119"/>
                <p:cNvSpPr>
                  <a:spLocks/>
                </p:cNvSpPr>
                <p:nvPr/>
              </p:nvSpPr>
              <p:spPr bwMode="auto">
                <a:xfrm>
                  <a:off x="5853" y="1512"/>
                  <a:ext cx="100" cy="106"/>
                </a:xfrm>
                <a:custGeom>
                  <a:avLst/>
                  <a:gdLst>
                    <a:gd name="T0" fmla="*/ 1 w 200"/>
                    <a:gd name="T1" fmla="*/ 0 h 213"/>
                    <a:gd name="T2" fmla="*/ 1 w 200"/>
                    <a:gd name="T3" fmla="*/ 0 h 213"/>
                    <a:gd name="T4" fmla="*/ 1 w 200"/>
                    <a:gd name="T5" fmla="*/ 0 h 213"/>
                    <a:gd name="T6" fmla="*/ 1 w 200"/>
                    <a:gd name="T7" fmla="*/ 0 h 213"/>
                    <a:gd name="T8" fmla="*/ 1 w 200"/>
                    <a:gd name="T9" fmla="*/ 0 h 213"/>
                    <a:gd name="T10" fmla="*/ 1 w 200"/>
                    <a:gd name="T11" fmla="*/ 0 h 213"/>
                    <a:gd name="T12" fmla="*/ 1 w 200"/>
                    <a:gd name="T13" fmla="*/ 0 h 213"/>
                    <a:gd name="T14" fmla="*/ 1 w 200"/>
                    <a:gd name="T15" fmla="*/ 0 h 213"/>
                    <a:gd name="T16" fmla="*/ 1 w 200"/>
                    <a:gd name="T17" fmla="*/ 0 h 213"/>
                    <a:gd name="T18" fmla="*/ 1 w 200"/>
                    <a:gd name="T19" fmla="*/ 0 h 213"/>
                    <a:gd name="T20" fmla="*/ 1 w 200"/>
                    <a:gd name="T21" fmla="*/ 0 h 213"/>
                    <a:gd name="T22" fmla="*/ 1 w 200"/>
                    <a:gd name="T23" fmla="*/ 0 h 213"/>
                    <a:gd name="T24" fmla="*/ 1 w 200"/>
                    <a:gd name="T25" fmla="*/ 0 h 213"/>
                    <a:gd name="T26" fmla="*/ 1 w 200"/>
                    <a:gd name="T27" fmla="*/ 0 h 213"/>
                    <a:gd name="T28" fmla="*/ 1 w 200"/>
                    <a:gd name="T29" fmla="*/ 0 h 213"/>
                    <a:gd name="T30" fmla="*/ 1 w 200"/>
                    <a:gd name="T31" fmla="*/ 0 h 213"/>
                    <a:gd name="T32" fmla="*/ 1 w 200"/>
                    <a:gd name="T33" fmla="*/ 0 h 213"/>
                    <a:gd name="T34" fmla="*/ 0 w 200"/>
                    <a:gd name="T35" fmla="*/ 0 h 213"/>
                    <a:gd name="T36" fmla="*/ 1 w 200"/>
                    <a:gd name="T37" fmla="*/ 0 h 213"/>
                    <a:gd name="T38" fmla="*/ 1 w 200"/>
                    <a:gd name="T39" fmla="*/ 0 h 213"/>
                    <a:gd name="T40" fmla="*/ 1 w 200"/>
                    <a:gd name="T41" fmla="*/ 0 h 213"/>
                    <a:gd name="T42" fmla="*/ 1 w 200"/>
                    <a:gd name="T43" fmla="*/ 0 h 213"/>
                    <a:gd name="T44" fmla="*/ 1 w 200"/>
                    <a:gd name="T45" fmla="*/ 0 h 213"/>
                    <a:gd name="T46" fmla="*/ 1 w 200"/>
                    <a:gd name="T47" fmla="*/ 0 h 213"/>
                    <a:gd name="T48" fmla="*/ 1 w 200"/>
                    <a:gd name="T49" fmla="*/ 0 h 213"/>
                    <a:gd name="T50" fmla="*/ 1 w 200"/>
                    <a:gd name="T51" fmla="*/ 0 h 213"/>
                    <a:gd name="T52" fmla="*/ 1 w 200"/>
                    <a:gd name="T53" fmla="*/ 0 h 213"/>
                    <a:gd name="T54" fmla="*/ 1 w 200"/>
                    <a:gd name="T55" fmla="*/ 0 h 213"/>
                    <a:gd name="T56" fmla="*/ 1 w 200"/>
                    <a:gd name="T57" fmla="*/ 0 h 2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0" h="213">
                      <a:moveTo>
                        <a:pt x="160" y="138"/>
                      </a:moveTo>
                      <a:lnTo>
                        <a:pt x="160" y="151"/>
                      </a:lnTo>
                      <a:lnTo>
                        <a:pt x="200" y="180"/>
                      </a:lnTo>
                      <a:lnTo>
                        <a:pt x="175" y="213"/>
                      </a:lnTo>
                      <a:lnTo>
                        <a:pt x="136" y="186"/>
                      </a:lnTo>
                      <a:lnTo>
                        <a:pt x="122" y="159"/>
                      </a:lnTo>
                      <a:lnTo>
                        <a:pt x="120" y="131"/>
                      </a:lnTo>
                      <a:lnTo>
                        <a:pt x="115" y="100"/>
                      </a:lnTo>
                      <a:lnTo>
                        <a:pt x="113" y="71"/>
                      </a:lnTo>
                      <a:lnTo>
                        <a:pt x="100" y="58"/>
                      </a:lnTo>
                      <a:lnTo>
                        <a:pt x="82" y="52"/>
                      </a:lnTo>
                      <a:lnTo>
                        <a:pt x="62" y="54"/>
                      </a:lnTo>
                      <a:lnTo>
                        <a:pt x="42" y="78"/>
                      </a:lnTo>
                      <a:lnTo>
                        <a:pt x="42" y="100"/>
                      </a:lnTo>
                      <a:lnTo>
                        <a:pt x="56" y="120"/>
                      </a:lnTo>
                      <a:lnTo>
                        <a:pt x="33" y="153"/>
                      </a:lnTo>
                      <a:lnTo>
                        <a:pt x="13" y="131"/>
                      </a:lnTo>
                      <a:lnTo>
                        <a:pt x="0" y="100"/>
                      </a:lnTo>
                      <a:lnTo>
                        <a:pt x="2" y="64"/>
                      </a:lnTo>
                      <a:lnTo>
                        <a:pt x="13" y="31"/>
                      </a:lnTo>
                      <a:lnTo>
                        <a:pt x="47" y="7"/>
                      </a:lnTo>
                      <a:lnTo>
                        <a:pt x="80" y="0"/>
                      </a:lnTo>
                      <a:lnTo>
                        <a:pt x="100" y="5"/>
                      </a:lnTo>
                      <a:lnTo>
                        <a:pt x="122" y="13"/>
                      </a:lnTo>
                      <a:lnTo>
                        <a:pt x="148" y="38"/>
                      </a:lnTo>
                      <a:lnTo>
                        <a:pt x="153" y="67"/>
                      </a:lnTo>
                      <a:lnTo>
                        <a:pt x="153" y="93"/>
                      </a:lnTo>
                      <a:lnTo>
                        <a:pt x="153" y="114"/>
                      </a:lnTo>
                      <a:lnTo>
                        <a:pt x="160"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39" name="Group 120"/>
              <p:cNvGrpSpPr>
                <a:grpSpLocks/>
              </p:cNvGrpSpPr>
              <p:nvPr/>
            </p:nvGrpSpPr>
            <p:grpSpPr bwMode="auto">
              <a:xfrm>
                <a:off x="6414" y="1439"/>
                <a:ext cx="119" cy="144"/>
                <a:chOff x="6414" y="1439"/>
                <a:chExt cx="119" cy="144"/>
              </a:xfrm>
            </p:grpSpPr>
            <p:sp>
              <p:nvSpPr>
                <p:cNvPr id="147" name="Freeform 121"/>
                <p:cNvSpPr>
                  <a:spLocks/>
                </p:cNvSpPr>
                <p:nvPr/>
              </p:nvSpPr>
              <p:spPr bwMode="auto">
                <a:xfrm>
                  <a:off x="6414" y="1549"/>
                  <a:ext cx="32" cy="34"/>
                </a:xfrm>
                <a:custGeom>
                  <a:avLst/>
                  <a:gdLst>
                    <a:gd name="T0" fmla="*/ 1 w 64"/>
                    <a:gd name="T1" fmla="*/ 1 h 68"/>
                    <a:gd name="T2" fmla="*/ 1 w 64"/>
                    <a:gd name="T3" fmla="*/ 1 h 68"/>
                    <a:gd name="T4" fmla="*/ 1 w 64"/>
                    <a:gd name="T5" fmla="*/ 1 h 68"/>
                    <a:gd name="T6" fmla="*/ 1 w 64"/>
                    <a:gd name="T7" fmla="*/ 1 h 68"/>
                    <a:gd name="T8" fmla="*/ 1 w 64"/>
                    <a:gd name="T9" fmla="*/ 1 h 68"/>
                    <a:gd name="T10" fmla="*/ 1 w 64"/>
                    <a:gd name="T11" fmla="*/ 1 h 68"/>
                    <a:gd name="T12" fmla="*/ 1 w 64"/>
                    <a:gd name="T13" fmla="*/ 1 h 68"/>
                    <a:gd name="T14" fmla="*/ 1 w 64"/>
                    <a:gd name="T15" fmla="*/ 1 h 68"/>
                    <a:gd name="T16" fmla="*/ 1 w 64"/>
                    <a:gd name="T17" fmla="*/ 1 h 68"/>
                    <a:gd name="T18" fmla="*/ 1 w 64"/>
                    <a:gd name="T19" fmla="*/ 1 h 68"/>
                    <a:gd name="T20" fmla="*/ 1 w 64"/>
                    <a:gd name="T21" fmla="*/ 1 h 68"/>
                    <a:gd name="T22" fmla="*/ 1 w 64"/>
                    <a:gd name="T23" fmla="*/ 1 h 68"/>
                    <a:gd name="T24" fmla="*/ 1 w 64"/>
                    <a:gd name="T25" fmla="*/ 1 h 68"/>
                    <a:gd name="T26" fmla="*/ 1 w 64"/>
                    <a:gd name="T27" fmla="*/ 1 h 68"/>
                    <a:gd name="T28" fmla="*/ 1 w 64"/>
                    <a:gd name="T29" fmla="*/ 1 h 68"/>
                    <a:gd name="T30" fmla="*/ 1 w 64"/>
                    <a:gd name="T31" fmla="*/ 1 h 68"/>
                    <a:gd name="T32" fmla="*/ 1 w 64"/>
                    <a:gd name="T33" fmla="*/ 1 h 68"/>
                    <a:gd name="T34" fmla="*/ 1 w 64"/>
                    <a:gd name="T35" fmla="*/ 0 h 68"/>
                    <a:gd name="T36" fmla="*/ 1 w 64"/>
                    <a:gd name="T37" fmla="*/ 1 h 68"/>
                    <a:gd name="T38" fmla="*/ 1 w 64"/>
                    <a:gd name="T39" fmla="*/ 1 h 68"/>
                    <a:gd name="T40" fmla="*/ 1 w 64"/>
                    <a:gd name="T41" fmla="*/ 1 h 68"/>
                    <a:gd name="T42" fmla="*/ 1 w 64"/>
                    <a:gd name="T43" fmla="*/ 1 h 68"/>
                    <a:gd name="T44" fmla="*/ 1 w 64"/>
                    <a:gd name="T45" fmla="*/ 1 h 68"/>
                    <a:gd name="T46" fmla="*/ 1 w 64"/>
                    <a:gd name="T47" fmla="*/ 1 h 68"/>
                    <a:gd name="T48" fmla="*/ 1 w 64"/>
                    <a:gd name="T49" fmla="*/ 1 h 68"/>
                    <a:gd name="T50" fmla="*/ 1 w 64"/>
                    <a:gd name="T51" fmla="*/ 1 h 68"/>
                    <a:gd name="T52" fmla="*/ 0 w 64"/>
                    <a:gd name="T53" fmla="*/ 1 h 68"/>
                    <a:gd name="T54" fmla="*/ 1 w 64"/>
                    <a:gd name="T55" fmla="*/ 1 h 68"/>
                    <a:gd name="T56" fmla="*/ 1 w 64"/>
                    <a:gd name="T57" fmla="*/ 1 h 68"/>
                    <a:gd name="T58" fmla="*/ 1 w 64"/>
                    <a:gd name="T59" fmla="*/ 1 h 68"/>
                    <a:gd name="T60" fmla="*/ 1 w 64"/>
                    <a:gd name="T61" fmla="*/ 1 h 68"/>
                    <a:gd name="T62" fmla="*/ 1 w 64"/>
                    <a:gd name="T63" fmla="*/ 1 h 68"/>
                    <a:gd name="T64" fmla="*/ 1 w 64"/>
                    <a:gd name="T65" fmla="*/ 1 h 68"/>
                    <a:gd name="T66" fmla="*/ 1 w 64"/>
                    <a:gd name="T67" fmla="*/ 1 h 68"/>
                    <a:gd name="T68" fmla="*/ 1 w 64"/>
                    <a:gd name="T69" fmla="*/ 1 h 68"/>
                    <a:gd name="T70" fmla="*/ 1 w 64"/>
                    <a:gd name="T71" fmla="*/ 1 h 68"/>
                    <a:gd name="T72" fmla="*/ 1 w 64"/>
                    <a:gd name="T73" fmla="*/ 1 h 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4" h="68">
                      <a:moveTo>
                        <a:pt x="38" y="67"/>
                      </a:moveTo>
                      <a:lnTo>
                        <a:pt x="42" y="66"/>
                      </a:lnTo>
                      <a:lnTo>
                        <a:pt x="48" y="62"/>
                      </a:lnTo>
                      <a:lnTo>
                        <a:pt x="51" y="60"/>
                      </a:lnTo>
                      <a:lnTo>
                        <a:pt x="56" y="57"/>
                      </a:lnTo>
                      <a:lnTo>
                        <a:pt x="58" y="51"/>
                      </a:lnTo>
                      <a:lnTo>
                        <a:pt x="62" y="45"/>
                      </a:lnTo>
                      <a:lnTo>
                        <a:pt x="63" y="41"/>
                      </a:lnTo>
                      <a:lnTo>
                        <a:pt x="64" y="35"/>
                      </a:lnTo>
                      <a:lnTo>
                        <a:pt x="63" y="29"/>
                      </a:lnTo>
                      <a:lnTo>
                        <a:pt x="62" y="24"/>
                      </a:lnTo>
                      <a:lnTo>
                        <a:pt x="57" y="18"/>
                      </a:lnTo>
                      <a:lnTo>
                        <a:pt x="56" y="14"/>
                      </a:lnTo>
                      <a:lnTo>
                        <a:pt x="51" y="10"/>
                      </a:lnTo>
                      <a:lnTo>
                        <a:pt x="47" y="5"/>
                      </a:lnTo>
                      <a:lnTo>
                        <a:pt x="41" y="3"/>
                      </a:lnTo>
                      <a:lnTo>
                        <a:pt x="38" y="1"/>
                      </a:lnTo>
                      <a:lnTo>
                        <a:pt x="31" y="0"/>
                      </a:lnTo>
                      <a:lnTo>
                        <a:pt x="25" y="1"/>
                      </a:lnTo>
                      <a:lnTo>
                        <a:pt x="21" y="2"/>
                      </a:lnTo>
                      <a:lnTo>
                        <a:pt x="16" y="6"/>
                      </a:lnTo>
                      <a:lnTo>
                        <a:pt x="12" y="9"/>
                      </a:lnTo>
                      <a:lnTo>
                        <a:pt x="7" y="12"/>
                      </a:lnTo>
                      <a:lnTo>
                        <a:pt x="5" y="17"/>
                      </a:lnTo>
                      <a:lnTo>
                        <a:pt x="2" y="24"/>
                      </a:lnTo>
                      <a:lnTo>
                        <a:pt x="1" y="28"/>
                      </a:lnTo>
                      <a:lnTo>
                        <a:pt x="0" y="33"/>
                      </a:lnTo>
                      <a:lnTo>
                        <a:pt x="1" y="40"/>
                      </a:lnTo>
                      <a:lnTo>
                        <a:pt x="2" y="45"/>
                      </a:lnTo>
                      <a:lnTo>
                        <a:pt x="6" y="50"/>
                      </a:lnTo>
                      <a:lnTo>
                        <a:pt x="7" y="55"/>
                      </a:lnTo>
                      <a:lnTo>
                        <a:pt x="12" y="59"/>
                      </a:lnTo>
                      <a:lnTo>
                        <a:pt x="17" y="63"/>
                      </a:lnTo>
                      <a:lnTo>
                        <a:pt x="22" y="65"/>
                      </a:lnTo>
                      <a:lnTo>
                        <a:pt x="25" y="67"/>
                      </a:lnTo>
                      <a:lnTo>
                        <a:pt x="33" y="68"/>
                      </a:lnTo>
                      <a:lnTo>
                        <a:pt x="38"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8" name="Freeform 122"/>
                <p:cNvSpPr>
                  <a:spLocks/>
                </p:cNvSpPr>
                <p:nvPr/>
              </p:nvSpPr>
              <p:spPr bwMode="auto">
                <a:xfrm>
                  <a:off x="6436" y="1439"/>
                  <a:ext cx="97" cy="107"/>
                </a:xfrm>
                <a:custGeom>
                  <a:avLst/>
                  <a:gdLst>
                    <a:gd name="T0" fmla="*/ 0 w 196"/>
                    <a:gd name="T1" fmla="*/ 0 h 215"/>
                    <a:gd name="T2" fmla="*/ 0 w 196"/>
                    <a:gd name="T3" fmla="*/ 0 h 215"/>
                    <a:gd name="T4" fmla="*/ 0 w 196"/>
                    <a:gd name="T5" fmla="*/ 0 h 215"/>
                    <a:gd name="T6" fmla="*/ 0 w 196"/>
                    <a:gd name="T7" fmla="*/ 0 h 215"/>
                    <a:gd name="T8" fmla="*/ 0 w 196"/>
                    <a:gd name="T9" fmla="*/ 0 h 215"/>
                    <a:gd name="T10" fmla="*/ 0 w 196"/>
                    <a:gd name="T11" fmla="*/ 0 h 215"/>
                    <a:gd name="T12" fmla="*/ 0 w 196"/>
                    <a:gd name="T13" fmla="*/ 0 h 215"/>
                    <a:gd name="T14" fmla="*/ 0 w 196"/>
                    <a:gd name="T15" fmla="*/ 0 h 215"/>
                    <a:gd name="T16" fmla="*/ 0 w 196"/>
                    <a:gd name="T17" fmla="*/ 0 h 215"/>
                    <a:gd name="T18" fmla="*/ 0 w 196"/>
                    <a:gd name="T19" fmla="*/ 0 h 215"/>
                    <a:gd name="T20" fmla="*/ 0 w 196"/>
                    <a:gd name="T21" fmla="*/ 0 h 215"/>
                    <a:gd name="T22" fmla="*/ 0 w 196"/>
                    <a:gd name="T23" fmla="*/ 0 h 215"/>
                    <a:gd name="T24" fmla="*/ 0 w 196"/>
                    <a:gd name="T25" fmla="*/ 0 h 215"/>
                    <a:gd name="T26" fmla="*/ 0 w 196"/>
                    <a:gd name="T27" fmla="*/ 0 h 215"/>
                    <a:gd name="T28" fmla="*/ 0 w 196"/>
                    <a:gd name="T29" fmla="*/ 0 h 215"/>
                    <a:gd name="T30" fmla="*/ 0 w 196"/>
                    <a:gd name="T31" fmla="*/ 0 h 215"/>
                    <a:gd name="T32" fmla="*/ 0 w 196"/>
                    <a:gd name="T33" fmla="*/ 0 h 215"/>
                    <a:gd name="T34" fmla="*/ 0 w 196"/>
                    <a:gd name="T35" fmla="*/ 0 h 215"/>
                    <a:gd name="T36" fmla="*/ 0 w 196"/>
                    <a:gd name="T37" fmla="*/ 0 h 215"/>
                    <a:gd name="T38" fmla="*/ 0 w 196"/>
                    <a:gd name="T39" fmla="*/ 0 h 215"/>
                    <a:gd name="T40" fmla="*/ 0 w 196"/>
                    <a:gd name="T41" fmla="*/ 0 h 215"/>
                    <a:gd name="T42" fmla="*/ 0 w 196"/>
                    <a:gd name="T43" fmla="*/ 0 h 215"/>
                    <a:gd name="T44" fmla="*/ 0 w 196"/>
                    <a:gd name="T45" fmla="*/ 0 h 215"/>
                    <a:gd name="T46" fmla="*/ 0 w 196"/>
                    <a:gd name="T47" fmla="*/ 0 h 215"/>
                    <a:gd name="T48" fmla="*/ 0 w 196"/>
                    <a:gd name="T49" fmla="*/ 0 h 215"/>
                    <a:gd name="T50" fmla="*/ 0 w 196"/>
                    <a:gd name="T51" fmla="*/ 0 h 215"/>
                    <a:gd name="T52" fmla="*/ 0 w 196"/>
                    <a:gd name="T53" fmla="*/ 0 h 215"/>
                    <a:gd name="T54" fmla="*/ 0 w 196"/>
                    <a:gd name="T55" fmla="*/ 0 h 215"/>
                    <a:gd name="T56" fmla="*/ 0 w 196"/>
                    <a:gd name="T57" fmla="*/ 0 h 2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6" h="215">
                      <a:moveTo>
                        <a:pt x="72" y="166"/>
                      </a:moveTo>
                      <a:lnTo>
                        <a:pt x="58" y="168"/>
                      </a:lnTo>
                      <a:lnTo>
                        <a:pt x="38" y="215"/>
                      </a:lnTo>
                      <a:lnTo>
                        <a:pt x="0" y="194"/>
                      </a:lnTo>
                      <a:lnTo>
                        <a:pt x="21" y="151"/>
                      </a:lnTo>
                      <a:lnTo>
                        <a:pt x="43" y="135"/>
                      </a:lnTo>
                      <a:lnTo>
                        <a:pt x="74" y="126"/>
                      </a:lnTo>
                      <a:lnTo>
                        <a:pt x="103" y="117"/>
                      </a:lnTo>
                      <a:lnTo>
                        <a:pt x="130" y="109"/>
                      </a:lnTo>
                      <a:lnTo>
                        <a:pt x="140" y="95"/>
                      </a:lnTo>
                      <a:lnTo>
                        <a:pt x="145" y="75"/>
                      </a:lnTo>
                      <a:lnTo>
                        <a:pt x="138" y="55"/>
                      </a:lnTo>
                      <a:lnTo>
                        <a:pt x="112" y="39"/>
                      </a:lnTo>
                      <a:lnTo>
                        <a:pt x="87" y="44"/>
                      </a:lnTo>
                      <a:lnTo>
                        <a:pt x="72" y="62"/>
                      </a:lnTo>
                      <a:lnTo>
                        <a:pt x="36" y="47"/>
                      </a:lnTo>
                      <a:lnTo>
                        <a:pt x="54" y="20"/>
                      </a:lnTo>
                      <a:lnTo>
                        <a:pt x="78" y="2"/>
                      </a:lnTo>
                      <a:lnTo>
                        <a:pt x="116" y="0"/>
                      </a:lnTo>
                      <a:lnTo>
                        <a:pt x="153" y="2"/>
                      </a:lnTo>
                      <a:lnTo>
                        <a:pt x="180" y="33"/>
                      </a:lnTo>
                      <a:lnTo>
                        <a:pt x="196" y="64"/>
                      </a:lnTo>
                      <a:lnTo>
                        <a:pt x="194" y="86"/>
                      </a:lnTo>
                      <a:lnTo>
                        <a:pt x="187" y="109"/>
                      </a:lnTo>
                      <a:lnTo>
                        <a:pt x="169" y="140"/>
                      </a:lnTo>
                      <a:lnTo>
                        <a:pt x="143" y="146"/>
                      </a:lnTo>
                      <a:lnTo>
                        <a:pt x="116" y="153"/>
                      </a:lnTo>
                      <a:lnTo>
                        <a:pt x="93" y="155"/>
                      </a:lnTo>
                      <a:lnTo>
                        <a:pt x="72"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40" name="Group 123"/>
              <p:cNvGrpSpPr>
                <a:grpSpLocks/>
              </p:cNvGrpSpPr>
              <p:nvPr/>
            </p:nvGrpSpPr>
            <p:grpSpPr bwMode="auto">
              <a:xfrm>
                <a:off x="6037" y="1553"/>
                <a:ext cx="357" cy="688"/>
                <a:chOff x="6037" y="1553"/>
                <a:chExt cx="357" cy="688"/>
              </a:xfrm>
            </p:grpSpPr>
            <p:sp>
              <p:nvSpPr>
                <p:cNvPr id="141" name="Freeform 124"/>
                <p:cNvSpPr>
                  <a:spLocks/>
                </p:cNvSpPr>
                <p:nvPr/>
              </p:nvSpPr>
              <p:spPr bwMode="auto">
                <a:xfrm>
                  <a:off x="6037" y="1607"/>
                  <a:ext cx="185" cy="176"/>
                </a:xfrm>
                <a:custGeom>
                  <a:avLst/>
                  <a:gdLst>
                    <a:gd name="T0" fmla="*/ 1 w 370"/>
                    <a:gd name="T1" fmla="*/ 1 h 352"/>
                    <a:gd name="T2" fmla="*/ 1 w 370"/>
                    <a:gd name="T3" fmla="*/ 1 h 352"/>
                    <a:gd name="T4" fmla="*/ 1 w 370"/>
                    <a:gd name="T5" fmla="*/ 1 h 352"/>
                    <a:gd name="T6" fmla="*/ 1 w 370"/>
                    <a:gd name="T7" fmla="*/ 1 h 352"/>
                    <a:gd name="T8" fmla="*/ 1 w 370"/>
                    <a:gd name="T9" fmla="*/ 1 h 352"/>
                    <a:gd name="T10" fmla="*/ 1 w 370"/>
                    <a:gd name="T11" fmla="*/ 1 h 352"/>
                    <a:gd name="T12" fmla="*/ 1 w 370"/>
                    <a:gd name="T13" fmla="*/ 1 h 352"/>
                    <a:gd name="T14" fmla="*/ 1 w 370"/>
                    <a:gd name="T15" fmla="*/ 1 h 352"/>
                    <a:gd name="T16" fmla="*/ 1 w 370"/>
                    <a:gd name="T17" fmla="*/ 0 h 352"/>
                    <a:gd name="T18" fmla="*/ 1 w 370"/>
                    <a:gd name="T19" fmla="*/ 1 h 352"/>
                    <a:gd name="T20" fmla="*/ 2 w 370"/>
                    <a:gd name="T21" fmla="*/ 1 h 352"/>
                    <a:gd name="T22" fmla="*/ 2 w 370"/>
                    <a:gd name="T23" fmla="*/ 1 h 352"/>
                    <a:gd name="T24" fmla="*/ 2 w 370"/>
                    <a:gd name="T25" fmla="*/ 1 h 352"/>
                    <a:gd name="T26" fmla="*/ 2 w 370"/>
                    <a:gd name="T27" fmla="*/ 1 h 352"/>
                    <a:gd name="T28" fmla="*/ 2 w 370"/>
                    <a:gd name="T29" fmla="*/ 1 h 352"/>
                    <a:gd name="T30" fmla="*/ 2 w 370"/>
                    <a:gd name="T31" fmla="*/ 1 h 352"/>
                    <a:gd name="T32" fmla="*/ 2 w 370"/>
                    <a:gd name="T33" fmla="*/ 1 h 352"/>
                    <a:gd name="T34" fmla="*/ 2 w 370"/>
                    <a:gd name="T35" fmla="*/ 1 h 352"/>
                    <a:gd name="T36" fmla="*/ 2 w 370"/>
                    <a:gd name="T37" fmla="*/ 1 h 352"/>
                    <a:gd name="T38" fmla="*/ 2 w 370"/>
                    <a:gd name="T39" fmla="*/ 2 h 352"/>
                    <a:gd name="T40" fmla="*/ 2 w 370"/>
                    <a:gd name="T41" fmla="*/ 2 h 352"/>
                    <a:gd name="T42" fmla="*/ 1 w 370"/>
                    <a:gd name="T43" fmla="*/ 2 h 352"/>
                    <a:gd name="T44" fmla="*/ 1 w 370"/>
                    <a:gd name="T45" fmla="*/ 2 h 352"/>
                    <a:gd name="T46" fmla="*/ 1 w 370"/>
                    <a:gd name="T47" fmla="*/ 1 h 352"/>
                    <a:gd name="T48" fmla="*/ 1 w 370"/>
                    <a:gd name="T49" fmla="*/ 1 h 352"/>
                    <a:gd name="T50" fmla="*/ 1 w 370"/>
                    <a:gd name="T51" fmla="*/ 2 h 352"/>
                    <a:gd name="T52" fmla="*/ 1 w 370"/>
                    <a:gd name="T53" fmla="*/ 2 h 352"/>
                    <a:gd name="T54" fmla="*/ 1 w 370"/>
                    <a:gd name="T55" fmla="*/ 2 h 352"/>
                    <a:gd name="T56" fmla="*/ 1 w 370"/>
                    <a:gd name="T57" fmla="*/ 2 h 352"/>
                    <a:gd name="T58" fmla="*/ 1 w 370"/>
                    <a:gd name="T59" fmla="*/ 2 h 352"/>
                    <a:gd name="T60" fmla="*/ 0 w 370"/>
                    <a:gd name="T61" fmla="*/ 2 h 352"/>
                    <a:gd name="T62" fmla="*/ 1 w 370"/>
                    <a:gd name="T63" fmla="*/ 2 h 352"/>
                    <a:gd name="T64" fmla="*/ 1 w 370"/>
                    <a:gd name="T65" fmla="*/ 2 h 352"/>
                    <a:gd name="T66" fmla="*/ 1 w 370"/>
                    <a:gd name="T67" fmla="*/ 1 h 352"/>
                    <a:gd name="T68" fmla="*/ 1 w 370"/>
                    <a:gd name="T69" fmla="*/ 1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70" h="352">
                      <a:moveTo>
                        <a:pt x="121" y="200"/>
                      </a:moveTo>
                      <a:lnTo>
                        <a:pt x="94" y="154"/>
                      </a:lnTo>
                      <a:lnTo>
                        <a:pt x="80" y="118"/>
                      </a:lnTo>
                      <a:lnTo>
                        <a:pt x="73" y="90"/>
                      </a:lnTo>
                      <a:lnTo>
                        <a:pt x="80" y="57"/>
                      </a:lnTo>
                      <a:lnTo>
                        <a:pt x="94" y="35"/>
                      </a:lnTo>
                      <a:lnTo>
                        <a:pt x="119" y="12"/>
                      </a:lnTo>
                      <a:lnTo>
                        <a:pt x="153" y="5"/>
                      </a:lnTo>
                      <a:lnTo>
                        <a:pt x="191" y="0"/>
                      </a:lnTo>
                      <a:lnTo>
                        <a:pt x="232" y="10"/>
                      </a:lnTo>
                      <a:lnTo>
                        <a:pt x="270" y="23"/>
                      </a:lnTo>
                      <a:lnTo>
                        <a:pt x="297" y="44"/>
                      </a:lnTo>
                      <a:lnTo>
                        <a:pt x="324" y="69"/>
                      </a:lnTo>
                      <a:lnTo>
                        <a:pt x="351" y="107"/>
                      </a:lnTo>
                      <a:lnTo>
                        <a:pt x="368" y="135"/>
                      </a:lnTo>
                      <a:lnTo>
                        <a:pt x="370" y="169"/>
                      </a:lnTo>
                      <a:lnTo>
                        <a:pt x="362" y="204"/>
                      </a:lnTo>
                      <a:lnTo>
                        <a:pt x="343" y="232"/>
                      </a:lnTo>
                      <a:lnTo>
                        <a:pt x="324" y="252"/>
                      </a:lnTo>
                      <a:lnTo>
                        <a:pt x="303" y="267"/>
                      </a:lnTo>
                      <a:lnTo>
                        <a:pt x="265" y="274"/>
                      </a:lnTo>
                      <a:lnTo>
                        <a:pt x="232" y="272"/>
                      </a:lnTo>
                      <a:lnTo>
                        <a:pt x="197" y="262"/>
                      </a:lnTo>
                      <a:lnTo>
                        <a:pt x="174" y="252"/>
                      </a:lnTo>
                      <a:lnTo>
                        <a:pt x="147" y="238"/>
                      </a:lnTo>
                      <a:lnTo>
                        <a:pt x="105" y="279"/>
                      </a:lnTo>
                      <a:lnTo>
                        <a:pt x="68" y="320"/>
                      </a:lnTo>
                      <a:lnTo>
                        <a:pt x="55" y="342"/>
                      </a:lnTo>
                      <a:lnTo>
                        <a:pt x="29" y="352"/>
                      </a:lnTo>
                      <a:lnTo>
                        <a:pt x="7" y="347"/>
                      </a:lnTo>
                      <a:lnTo>
                        <a:pt x="0" y="330"/>
                      </a:lnTo>
                      <a:lnTo>
                        <a:pt x="3" y="308"/>
                      </a:lnTo>
                      <a:lnTo>
                        <a:pt x="29" y="284"/>
                      </a:lnTo>
                      <a:lnTo>
                        <a:pt x="80" y="252"/>
                      </a:lnTo>
                      <a:lnTo>
                        <a:pt x="121"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2" name="Freeform 125"/>
                <p:cNvSpPr>
                  <a:spLocks/>
                </p:cNvSpPr>
                <p:nvPr/>
              </p:nvSpPr>
              <p:spPr bwMode="auto">
                <a:xfrm>
                  <a:off x="6184" y="1733"/>
                  <a:ext cx="154" cy="255"/>
                </a:xfrm>
                <a:custGeom>
                  <a:avLst/>
                  <a:gdLst>
                    <a:gd name="T0" fmla="*/ 1 w 308"/>
                    <a:gd name="T1" fmla="*/ 1 h 509"/>
                    <a:gd name="T2" fmla="*/ 1 w 308"/>
                    <a:gd name="T3" fmla="*/ 1 h 509"/>
                    <a:gd name="T4" fmla="*/ 1 w 308"/>
                    <a:gd name="T5" fmla="*/ 0 h 509"/>
                    <a:gd name="T6" fmla="*/ 1 w 308"/>
                    <a:gd name="T7" fmla="*/ 0 h 509"/>
                    <a:gd name="T8" fmla="*/ 1 w 308"/>
                    <a:gd name="T9" fmla="*/ 1 h 509"/>
                    <a:gd name="T10" fmla="*/ 1 w 308"/>
                    <a:gd name="T11" fmla="*/ 1 h 509"/>
                    <a:gd name="T12" fmla="*/ 1 w 308"/>
                    <a:gd name="T13" fmla="*/ 1 h 509"/>
                    <a:gd name="T14" fmla="*/ 1 w 308"/>
                    <a:gd name="T15" fmla="*/ 1 h 509"/>
                    <a:gd name="T16" fmla="*/ 2 w 308"/>
                    <a:gd name="T17" fmla="*/ 1 h 509"/>
                    <a:gd name="T18" fmla="*/ 2 w 308"/>
                    <a:gd name="T19" fmla="*/ 1 h 509"/>
                    <a:gd name="T20" fmla="*/ 2 w 308"/>
                    <a:gd name="T21" fmla="*/ 1 h 509"/>
                    <a:gd name="T22" fmla="*/ 2 w 308"/>
                    <a:gd name="T23" fmla="*/ 2 h 509"/>
                    <a:gd name="T24" fmla="*/ 2 w 308"/>
                    <a:gd name="T25" fmla="*/ 2 h 509"/>
                    <a:gd name="T26" fmla="*/ 2 w 308"/>
                    <a:gd name="T27" fmla="*/ 2 h 509"/>
                    <a:gd name="T28" fmla="*/ 2 w 308"/>
                    <a:gd name="T29" fmla="*/ 2 h 509"/>
                    <a:gd name="T30" fmla="*/ 2 w 308"/>
                    <a:gd name="T31" fmla="*/ 2 h 509"/>
                    <a:gd name="T32" fmla="*/ 1 w 308"/>
                    <a:gd name="T33" fmla="*/ 2 h 509"/>
                    <a:gd name="T34" fmla="*/ 1 w 308"/>
                    <a:gd name="T35" fmla="*/ 2 h 509"/>
                    <a:gd name="T36" fmla="*/ 1 w 308"/>
                    <a:gd name="T37" fmla="*/ 2 h 509"/>
                    <a:gd name="T38" fmla="*/ 1 w 308"/>
                    <a:gd name="T39" fmla="*/ 2 h 509"/>
                    <a:gd name="T40" fmla="*/ 1 w 308"/>
                    <a:gd name="T41" fmla="*/ 2 h 509"/>
                    <a:gd name="T42" fmla="*/ 1 w 308"/>
                    <a:gd name="T43" fmla="*/ 2 h 509"/>
                    <a:gd name="T44" fmla="*/ 1 w 308"/>
                    <a:gd name="T45" fmla="*/ 2 h 509"/>
                    <a:gd name="T46" fmla="*/ 1 w 308"/>
                    <a:gd name="T47" fmla="*/ 2 h 509"/>
                    <a:gd name="T48" fmla="*/ 1 w 308"/>
                    <a:gd name="T49" fmla="*/ 2 h 509"/>
                    <a:gd name="T50" fmla="*/ 1 w 308"/>
                    <a:gd name="T51" fmla="*/ 2 h 509"/>
                    <a:gd name="T52" fmla="*/ 1 w 308"/>
                    <a:gd name="T53" fmla="*/ 1 h 509"/>
                    <a:gd name="T54" fmla="*/ 1 w 308"/>
                    <a:gd name="T55" fmla="*/ 1 h 509"/>
                    <a:gd name="T56" fmla="*/ 1 w 308"/>
                    <a:gd name="T57" fmla="*/ 1 h 509"/>
                    <a:gd name="T58" fmla="*/ 1 w 308"/>
                    <a:gd name="T59" fmla="*/ 1 h 509"/>
                    <a:gd name="T60" fmla="*/ 1 w 308"/>
                    <a:gd name="T61" fmla="*/ 1 h 509"/>
                    <a:gd name="T62" fmla="*/ 1 w 308"/>
                    <a:gd name="T63" fmla="*/ 1 h 509"/>
                    <a:gd name="T64" fmla="*/ 0 w 308"/>
                    <a:gd name="T65" fmla="*/ 1 h 509"/>
                    <a:gd name="T66" fmla="*/ 0 w 308"/>
                    <a:gd name="T67" fmla="*/ 1 h 509"/>
                    <a:gd name="T68" fmla="*/ 1 w 308"/>
                    <a:gd name="T69" fmla="*/ 1 h 509"/>
                    <a:gd name="T70" fmla="*/ 1 w 308"/>
                    <a:gd name="T71" fmla="*/ 1 h 5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8" h="509">
                      <a:moveTo>
                        <a:pt x="27" y="17"/>
                      </a:moveTo>
                      <a:lnTo>
                        <a:pt x="53" y="4"/>
                      </a:lnTo>
                      <a:lnTo>
                        <a:pt x="79" y="0"/>
                      </a:lnTo>
                      <a:lnTo>
                        <a:pt x="110" y="0"/>
                      </a:lnTo>
                      <a:lnTo>
                        <a:pt x="150" y="10"/>
                      </a:lnTo>
                      <a:lnTo>
                        <a:pt x="183" y="30"/>
                      </a:lnTo>
                      <a:lnTo>
                        <a:pt x="216" y="58"/>
                      </a:lnTo>
                      <a:lnTo>
                        <a:pt x="242" y="95"/>
                      </a:lnTo>
                      <a:lnTo>
                        <a:pt x="264" y="135"/>
                      </a:lnTo>
                      <a:lnTo>
                        <a:pt x="288" y="186"/>
                      </a:lnTo>
                      <a:lnTo>
                        <a:pt x="302" y="230"/>
                      </a:lnTo>
                      <a:lnTo>
                        <a:pt x="308" y="283"/>
                      </a:lnTo>
                      <a:lnTo>
                        <a:pt x="308" y="336"/>
                      </a:lnTo>
                      <a:lnTo>
                        <a:pt x="304" y="380"/>
                      </a:lnTo>
                      <a:lnTo>
                        <a:pt x="295" y="419"/>
                      </a:lnTo>
                      <a:lnTo>
                        <a:pt x="281" y="453"/>
                      </a:lnTo>
                      <a:lnTo>
                        <a:pt x="251" y="477"/>
                      </a:lnTo>
                      <a:lnTo>
                        <a:pt x="229" y="497"/>
                      </a:lnTo>
                      <a:lnTo>
                        <a:pt x="183" y="509"/>
                      </a:lnTo>
                      <a:lnTo>
                        <a:pt x="139" y="505"/>
                      </a:lnTo>
                      <a:lnTo>
                        <a:pt x="112" y="492"/>
                      </a:lnTo>
                      <a:lnTo>
                        <a:pt x="90" y="457"/>
                      </a:lnTo>
                      <a:lnTo>
                        <a:pt x="71" y="421"/>
                      </a:lnTo>
                      <a:lnTo>
                        <a:pt x="60" y="374"/>
                      </a:lnTo>
                      <a:lnTo>
                        <a:pt x="71" y="315"/>
                      </a:lnTo>
                      <a:lnTo>
                        <a:pt x="84" y="276"/>
                      </a:lnTo>
                      <a:lnTo>
                        <a:pt x="90" y="239"/>
                      </a:lnTo>
                      <a:lnTo>
                        <a:pt x="86" y="207"/>
                      </a:lnTo>
                      <a:lnTo>
                        <a:pt x="73" y="175"/>
                      </a:lnTo>
                      <a:lnTo>
                        <a:pt x="46" y="148"/>
                      </a:lnTo>
                      <a:lnTo>
                        <a:pt x="25" y="133"/>
                      </a:lnTo>
                      <a:lnTo>
                        <a:pt x="7" y="110"/>
                      </a:lnTo>
                      <a:lnTo>
                        <a:pt x="0" y="82"/>
                      </a:lnTo>
                      <a:lnTo>
                        <a:pt x="0" y="58"/>
                      </a:lnTo>
                      <a:lnTo>
                        <a:pt x="11" y="36"/>
                      </a:lnTo>
                      <a:lnTo>
                        <a:pt x="2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3" name="Freeform 126"/>
                <p:cNvSpPr>
                  <a:spLocks/>
                </p:cNvSpPr>
                <p:nvPr/>
              </p:nvSpPr>
              <p:spPr bwMode="auto">
                <a:xfrm>
                  <a:off x="6097" y="1750"/>
                  <a:ext cx="127" cy="248"/>
                </a:xfrm>
                <a:custGeom>
                  <a:avLst/>
                  <a:gdLst>
                    <a:gd name="T0" fmla="*/ 1 w 253"/>
                    <a:gd name="T1" fmla="*/ 1 h 496"/>
                    <a:gd name="T2" fmla="*/ 1 w 253"/>
                    <a:gd name="T3" fmla="*/ 1 h 496"/>
                    <a:gd name="T4" fmla="*/ 1 w 253"/>
                    <a:gd name="T5" fmla="*/ 0 h 496"/>
                    <a:gd name="T6" fmla="*/ 1 w 253"/>
                    <a:gd name="T7" fmla="*/ 1 h 496"/>
                    <a:gd name="T8" fmla="*/ 1 w 253"/>
                    <a:gd name="T9" fmla="*/ 1 h 496"/>
                    <a:gd name="T10" fmla="*/ 1 w 253"/>
                    <a:gd name="T11" fmla="*/ 1 h 496"/>
                    <a:gd name="T12" fmla="*/ 1 w 253"/>
                    <a:gd name="T13" fmla="*/ 1 h 496"/>
                    <a:gd name="T14" fmla="*/ 1 w 253"/>
                    <a:gd name="T15" fmla="*/ 1 h 496"/>
                    <a:gd name="T16" fmla="*/ 1 w 253"/>
                    <a:gd name="T17" fmla="*/ 1 h 496"/>
                    <a:gd name="T18" fmla="*/ 1 w 253"/>
                    <a:gd name="T19" fmla="*/ 1 h 496"/>
                    <a:gd name="T20" fmla="*/ 1 w 253"/>
                    <a:gd name="T21" fmla="*/ 1 h 496"/>
                    <a:gd name="T22" fmla="*/ 1 w 253"/>
                    <a:gd name="T23" fmla="*/ 2 h 496"/>
                    <a:gd name="T24" fmla="*/ 1 w 253"/>
                    <a:gd name="T25" fmla="*/ 2 h 496"/>
                    <a:gd name="T26" fmla="*/ 1 w 253"/>
                    <a:gd name="T27" fmla="*/ 2 h 496"/>
                    <a:gd name="T28" fmla="*/ 1 w 253"/>
                    <a:gd name="T29" fmla="*/ 2 h 496"/>
                    <a:gd name="T30" fmla="*/ 1 w 253"/>
                    <a:gd name="T31" fmla="*/ 2 h 496"/>
                    <a:gd name="T32" fmla="*/ 1 w 253"/>
                    <a:gd name="T33" fmla="*/ 2 h 496"/>
                    <a:gd name="T34" fmla="*/ 1 w 253"/>
                    <a:gd name="T35" fmla="*/ 2 h 496"/>
                    <a:gd name="T36" fmla="*/ 1 w 253"/>
                    <a:gd name="T37" fmla="*/ 2 h 496"/>
                    <a:gd name="T38" fmla="*/ 1 w 253"/>
                    <a:gd name="T39" fmla="*/ 2 h 496"/>
                    <a:gd name="T40" fmla="*/ 1 w 253"/>
                    <a:gd name="T41" fmla="*/ 2 h 496"/>
                    <a:gd name="T42" fmla="*/ 1 w 253"/>
                    <a:gd name="T43" fmla="*/ 2 h 496"/>
                    <a:gd name="T44" fmla="*/ 1 w 253"/>
                    <a:gd name="T45" fmla="*/ 2 h 496"/>
                    <a:gd name="T46" fmla="*/ 1 w 253"/>
                    <a:gd name="T47" fmla="*/ 2 h 496"/>
                    <a:gd name="T48" fmla="*/ 1 w 253"/>
                    <a:gd name="T49" fmla="*/ 2 h 496"/>
                    <a:gd name="T50" fmla="*/ 1 w 253"/>
                    <a:gd name="T51" fmla="*/ 2 h 496"/>
                    <a:gd name="T52" fmla="*/ 1 w 253"/>
                    <a:gd name="T53" fmla="*/ 2 h 496"/>
                    <a:gd name="T54" fmla="*/ 1 w 253"/>
                    <a:gd name="T55" fmla="*/ 2 h 496"/>
                    <a:gd name="T56" fmla="*/ 1 w 253"/>
                    <a:gd name="T57" fmla="*/ 2 h 496"/>
                    <a:gd name="T58" fmla="*/ 1 w 253"/>
                    <a:gd name="T59" fmla="*/ 2 h 496"/>
                    <a:gd name="T60" fmla="*/ 1 w 253"/>
                    <a:gd name="T61" fmla="*/ 2 h 496"/>
                    <a:gd name="T62" fmla="*/ 1 w 253"/>
                    <a:gd name="T63" fmla="*/ 2 h 496"/>
                    <a:gd name="T64" fmla="*/ 0 w 253"/>
                    <a:gd name="T65" fmla="*/ 1 h 496"/>
                    <a:gd name="T66" fmla="*/ 0 w 253"/>
                    <a:gd name="T67" fmla="*/ 1 h 496"/>
                    <a:gd name="T68" fmla="*/ 1 w 253"/>
                    <a:gd name="T69" fmla="*/ 1 h 496"/>
                    <a:gd name="T70" fmla="*/ 1 w 253"/>
                    <a:gd name="T71" fmla="*/ 1 h 496"/>
                    <a:gd name="T72" fmla="*/ 1 w 253"/>
                    <a:gd name="T73" fmla="*/ 1 h 496"/>
                    <a:gd name="T74" fmla="*/ 1 w 253"/>
                    <a:gd name="T75" fmla="*/ 1 h 4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3" h="496">
                      <a:moveTo>
                        <a:pt x="136" y="71"/>
                      </a:moveTo>
                      <a:lnTo>
                        <a:pt x="175" y="21"/>
                      </a:lnTo>
                      <a:lnTo>
                        <a:pt x="206" y="0"/>
                      </a:lnTo>
                      <a:lnTo>
                        <a:pt x="229" y="15"/>
                      </a:lnTo>
                      <a:lnTo>
                        <a:pt x="247" y="74"/>
                      </a:lnTo>
                      <a:lnTo>
                        <a:pt x="235" y="97"/>
                      </a:lnTo>
                      <a:lnTo>
                        <a:pt x="175" y="119"/>
                      </a:lnTo>
                      <a:lnTo>
                        <a:pt x="134" y="149"/>
                      </a:lnTo>
                      <a:lnTo>
                        <a:pt x="82" y="188"/>
                      </a:lnTo>
                      <a:lnTo>
                        <a:pt x="54" y="221"/>
                      </a:lnTo>
                      <a:lnTo>
                        <a:pt x="49" y="240"/>
                      </a:lnTo>
                      <a:lnTo>
                        <a:pt x="62" y="260"/>
                      </a:lnTo>
                      <a:lnTo>
                        <a:pt x="76" y="279"/>
                      </a:lnTo>
                      <a:lnTo>
                        <a:pt x="127" y="314"/>
                      </a:lnTo>
                      <a:lnTo>
                        <a:pt x="175" y="340"/>
                      </a:lnTo>
                      <a:lnTo>
                        <a:pt x="220" y="350"/>
                      </a:lnTo>
                      <a:lnTo>
                        <a:pt x="241" y="346"/>
                      </a:lnTo>
                      <a:lnTo>
                        <a:pt x="249" y="353"/>
                      </a:lnTo>
                      <a:lnTo>
                        <a:pt x="253" y="370"/>
                      </a:lnTo>
                      <a:lnTo>
                        <a:pt x="222" y="396"/>
                      </a:lnTo>
                      <a:lnTo>
                        <a:pt x="200" y="424"/>
                      </a:lnTo>
                      <a:lnTo>
                        <a:pt x="194" y="457"/>
                      </a:lnTo>
                      <a:lnTo>
                        <a:pt x="189" y="487"/>
                      </a:lnTo>
                      <a:lnTo>
                        <a:pt x="169" y="496"/>
                      </a:lnTo>
                      <a:lnTo>
                        <a:pt x="153" y="487"/>
                      </a:lnTo>
                      <a:lnTo>
                        <a:pt x="156" y="450"/>
                      </a:lnTo>
                      <a:lnTo>
                        <a:pt x="169" y="409"/>
                      </a:lnTo>
                      <a:lnTo>
                        <a:pt x="194" y="373"/>
                      </a:lnTo>
                      <a:lnTo>
                        <a:pt x="142" y="359"/>
                      </a:lnTo>
                      <a:lnTo>
                        <a:pt x="87" y="338"/>
                      </a:lnTo>
                      <a:lnTo>
                        <a:pt x="40" y="308"/>
                      </a:lnTo>
                      <a:lnTo>
                        <a:pt x="16" y="281"/>
                      </a:lnTo>
                      <a:lnTo>
                        <a:pt x="0" y="242"/>
                      </a:lnTo>
                      <a:lnTo>
                        <a:pt x="0" y="221"/>
                      </a:lnTo>
                      <a:lnTo>
                        <a:pt x="13" y="188"/>
                      </a:lnTo>
                      <a:lnTo>
                        <a:pt x="47" y="156"/>
                      </a:lnTo>
                      <a:lnTo>
                        <a:pt x="93" y="116"/>
                      </a:lnTo>
                      <a:lnTo>
                        <a:pt x="13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4" name="Freeform 127"/>
                <p:cNvSpPr>
                  <a:spLocks/>
                </p:cNvSpPr>
                <p:nvPr/>
              </p:nvSpPr>
              <p:spPr bwMode="auto">
                <a:xfrm>
                  <a:off x="6164" y="1553"/>
                  <a:ext cx="212" cy="217"/>
                </a:xfrm>
                <a:custGeom>
                  <a:avLst/>
                  <a:gdLst>
                    <a:gd name="T0" fmla="*/ 0 w 425"/>
                    <a:gd name="T1" fmla="*/ 1 h 435"/>
                    <a:gd name="T2" fmla="*/ 0 w 425"/>
                    <a:gd name="T3" fmla="*/ 1 h 435"/>
                    <a:gd name="T4" fmla="*/ 1 w 425"/>
                    <a:gd name="T5" fmla="*/ 1 h 435"/>
                    <a:gd name="T6" fmla="*/ 1 w 425"/>
                    <a:gd name="T7" fmla="*/ 1 h 435"/>
                    <a:gd name="T8" fmla="*/ 1 w 425"/>
                    <a:gd name="T9" fmla="*/ 1 h 435"/>
                    <a:gd name="T10" fmla="*/ 1 w 425"/>
                    <a:gd name="T11" fmla="*/ 1 h 435"/>
                    <a:gd name="T12" fmla="*/ 1 w 425"/>
                    <a:gd name="T13" fmla="*/ 1 h 435"/>
                    <a:gd name="T14" fmla="*/ 1 w 425"/>
                    <a:gd name="T15" fmla="*/ 0 h 435"/>
                    <a:gd name="T16" fmla="*/ 1 w 425"/>
                    <a:gd name="T17" fmla="*/ 0 h 435"/>
                    <a:gd name="T18" fmla="*/ 0 w 425"/>
                    <a:gd name="T19" fmla="*/ 0 h 435"/>
                    <a:gd name="T20" fmla="*/ 0 w 425"/>
                    <a:gd name="T21" fmla="*/ 0 h 435"/>
                    <a:gd name="T22" fmla="*/ 0 w 425"/>
                    <a:gd name="T23" fmla="*/ 0 h 435"/>
                    <a:gd name="T24" fmla="*/ 0 w 425"/>
                    <a:gd name="T25" fmla="*/ 0 h 435"/>
                    <a:gd name="T26" fmla="*/ 0 w 425"/>
                    <a:gd name="T27" fmla="*/ 0 h 435"/>
                    <a:gd name="T28" fmla="*/ 0 w 425"/>
                    <a:gd name="T29" fmla="*/ 0 h 435"/>
                    <a:gd name="T30" fmla="*/ 0 w 425"/>
                    <a:gd name="T31" fmla="*/ 0 h 435"/>
                    <a:gd name="T32" fmla="*/ 0 w 425"/>
                    <a:gd name="T33" fmla="*/ 0 h 435"/>
                    <a:gd name="T34" fmla="*/ 0 w 425"/>
                    <a:gd name="T35" fmla="*/ 0 h 435"/>
                    <a:gd name="T36" fmla="*/ 0 w 425"/>
                    <a:gd name="T37" fmla="*/ 0 h 435"/>
                    <a:gd name="T38" fmla="*/ 0 w 425"/>
                    <a:gd name="T39" fmla="*/ 0 h 435"/>
                    <a:gd name="T40" fmla="*/ 0 w 425"/>
                    <a:gd name="T41" fmla="*/ 0 h 435"/>
                    <a:gd name="T42" fmla="*/ 0 w 425"/>
                    <a:gd name="T43" fmla="*/ 0 h 435"/>
                    <a:gd name="T44" fmla="*/ 0 w 425"/>
                    <a:gd name="T45" fmla="*/ 0 h 435"/>
                    <a:gd name="T46" fmla="*/ 0 w 425"/>
                    <a:gd name="T47" fmla="*/ 0 h 435"/>
                    <a:gd name="T48" fmla="*/ 0 w 425"/>
                    <a:gd name="T49" fmla="*/ 0 h 435"/>
                    <a:gd name="T50" fmla="*/ 0 w 425"/>
                    <a:gd name="T51" fmla="*/ 0 h 435"/>
                    <a:gd name="T52" fmla="*/ 0 w 425"/>
                    <a:gd name="T53" fmla="*/ 0 h 435"/>
                    <a:gd name="T54" fmla="*/ 0 w 425"/>
                    <a:gd name="T55" fmla="*/ 0 h 435"/>
                    <a:gd name="T56" fmla="*/ 0 w 425"/>
                    <a:gd name="T57" fmla="*/ 0 h 435"/>
                    <a:gd name="T58" fmla="*/ 0 w 425"/>
                    <a:gd name="T59" fmla="*/ 0 h 435"/>
                    <a:gd name="T60" fmla="*/ 0 w 425"/>
                    <a:gd name="T61" fmla="*/ 0 h 435"/>
                    <a:gd name="T62" fmla="*/ 0 w 425"/>
                    <a:gd name="T63" fmla="*/ 0 h 435"/>
                    <a:gd name="T64" fmla="*/ 0 w 425"/>
                    <a:gd name="T65" fmla="*/ 0 h 435"/>
                    <a:gd name="T66" fmla="*/ 0 w 425"/>
                    <a:gd name="T67" fmla="*/ 0 h 435"/>
                    <a:gd name="T68" fmla="*/ 0 w 425"/>
                    <a:gd name="T69" fmla="*/ 0 h 435"/>
                    <a:gd name="T70" fmla="*/ 0 w 425"/>
                    <a:gd name="T71" fmla="*/ 0 h 435"/>
                    <a:gd name="T72" fmla="*/ 0 w 425"/>
                    <a:gd name="T73" fmla="*/ 0 h 435"/>
                    <a:gd name="T74" fmla="*/ 0 w 425"/>
                    <a:gd name="T75" fmla="*/ 0 h 435"/>
                    <a:gd name="T76" fmla="*/ 0 w 425"/>
                    <a:gd name="T77" fmla="*/ 0 h 435"/>
                    <a:gd name="T78" fmla="*/ 0 w 425"/>
                    <a:gd name="T79" fmla="*/ 0 h 435"/>
                    <a:gd name="T80" fmla="*/ 0 w 425"/>
                    <a:gd name="T81" fmla="*/ 0 h 435"/>
                    <a:gd name="T82" fmla="*/ 0 w 425"/>
                    <a:gd name="T83" fmla="*/ 0 h 435"/>
                    <a:gd name="T84" fmla="*/ 1 w 425"/>
                    <a:gd name="T85" fmla="*/ 0 h 435"/>
                    <a:gd name="T86" fmla="*/ 1 w 425"/>
                    <a:gd name="T87" fmla="*/ 0 h 435"/>
                    <a:gd name="T88" fmla="*/ 1 w 425"/>
                    <a:gd name="T89" fmla="*/ 0 h 435"/>
                    <a:gd name="T90" fmla="*/ 1 w 425"/>
                    <a:gd name="T91" fmla="*/ 0 h 435"/>
                    <a:gd name="T92" fmla="*/ 1 w 425"/>
                    <a:gd name="T93" fmla="*/ 0 h 435"/>
                    <a:gd name="T94" fmla="*/ 1 w 425"/>
                    <a:gd name="T95" fmla="*/ 1 h 435"/>
                    <a:gd name="T96" fmla="*/ 1 w 425"/>
                    <a:gd name="T97" fmla="*/ 1 h 435"/>
                    <a:gd name="T98" fmla="*/ 1 w 425"/>
                    <a:gd name="T99" fmla="*/ 1 h 435"/>
                    <a:gd name="T100" fmla="*/ 1 w 425"/>
                    <a:gd name="T101" fmla="*/ 1 h 435"/>
                    <a:gd name="T102" fmla="*/ 1 w 425"/>
                    <a:gd name="T103" fmla="*/ 1 h 435"/>
                    <a:gd name="T104" fmla="*/ 0 w 425"/>
                    <a:gd name="T105" fmla="*/ 1 h 435"/>
                    <a:gd name="T106" fmla="*/ 0 w 425"/>
                    <a:gd name="T107" fmla="*/ 1 h 435"/>
                    <a:gd name="T108" fmla="*/ 0 w 425"/>
                    <a:gd name="T109" fmla="*/ 1 h 435"/>
                    <a:gd name="T110" fmla="*/ 0 w 425"/>
                    <a:gd name="T111" fmla="*/ 1 h 435"/>
                    <a:gd name="T112" fmla="*/ 0 w 425"/>
                    <a:gd name="T113" fmla="*/ 1 h 4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5" h="435">
                      <a:moveTo>
                        <a:pt x="183" y="383"/>
                      </a:moveTo>
                      <a:lnTo>
                        <a:pt x="225" y="377"/>
                      </a:lnTo>
                      <a:lnTo>
                        <a:pt x="283" y="362"/>
                      </a:lnTo>
                      <a:lnTo>
                        <a:pt x="302" y="354"/>
                      </a:lnTo>
                      <a:lnTo>
                        <a:pt x="336" y="327"/>
                      </a:lnTo>
                      <a:lnTo>
                        <a:pt x="365" y="286"/>
                      </a:lnTo>
                      <a:lnTo>
                        <a:pt x="374" y="263"/>
                      </a:lnTo>
                      <a:lnTo>
                        <a:pt x="374" y="236"/>
                      </a:lnTo>
                      <a:lnTo>
                        <a:pt x="324" y="206"/>
                      </a:lnTo>
                      <a:lnTo>
                        <a:pt x="241" y="167"/>
                      </a:lnTo>
                      <a:lnTo>
                        <a:pt x="188" y="161"/>
                      </a:lnTo>
                      <a:lnTo>
                        <a:pt x="152" y="166"/>
                      </a:lnTo>
                      <a:lnTo>
                        <a:pt x="125" y="179"/>
                      </a:lnTo>
                      <a:lnTo>
                        <a:pt x="107" y="184"/>
                      </a:lnTo>
                      <a:lnTo>
                        <a:pt x="88" y="173"/>
                      </a:lnTo>
                      <a:lnTo>
                        <a:pt x="83" y="155"/>
                      </a:lnTo>
                      <a:lnTo>
                        <a:pt x="111" y="135"/>
                      </a:lnTo>
                      <a:lnTo>
                        <a:pt x="136" y="133"/>
                      </a:lnTo>
                      <a:lnTo>
                        <a:pt x="158" y="128"/>
                      </a:lnTo>
                      <a:lnTo>
                        <a:pt x="164" y="117"/>
                      </a:lnTo>
                      <a:lnTo>
                        <a:pt x="158" y="82"/>
                      </a:lnTo>
                      <a:lnTo>
                        <a:pt x="130" y="58"/>
                      </a:lnTo>
                      <a:lnTo>
                        <a:pt x="100" y="48"/>
                      </a:lnTo>
                      <a:lnTo>
                        <a:pt x="65" y="49"/>
                      </a:lnTo>
                      <a:lnTo>
                        <a:pt x="47" y="58"/>
                      </a:lnTo>
                      <a:lnTo>
                        <a:pt x="39" y="76"/>
                      </a:lnTo>
                      <a:lnTo>
                        <a:pt x="41" y="96"/>
                      </a:lnTo>
                      <a:lnTo>
                        <a:pt x="51" y="108"/>
                      </a:lnTo>
                      <a:lnTo>
                        <a:pt x="41" y="119"/>
                      </a:lnTo>
                      <a:lnTo>
                        <a:pt x="21" y="122"/>
                      </a:lnTo>
                      <a:lnTo>
                        <a:pt x="4" y="106"/>
                      </a:lnTo>
                      <a:lnTo>
                        <a:pt x="0" y="82"/>
                      </a:lnTo>
                      <a:lnTo>
                        <a:pt x="9" y="48"/>
                      </a:lnTo>
                      <a:lnTo>
                        <a:pt x="30" y="33"/>
                      </a:lnTo>
                      <a:lnTo>
                        <a:pt x="47" y="14"/>
                      </a:lnTo>
                      <a:lnTo>
                        <a:pt x="81" y="6"/>
                      </a:lnTo>
                      <a:lnTo>
                        <a:pt x="111" y="0"/>
                      </a:lnTo>
                      <a:lnTo>
                        <a:pt x="125" y="0"/>
                      </a:lnTo>
                      <a:lnTo>
                        <a:pt x="148" y="21"/>
                      </a:lnTo>
                      <a:lnTo>
                        <a:pt x="170" y="43"/>
                      </a:lnTo>
                      <a:lnTo>
                        <a:pt x="206" y="85"/>
                      </a:lnTo>
                      <a:lnTo>
                        <a:pt x="237" y="124"/>
                      </a:lnTo>
                      <a:lnTo>
                        <a:pt x="285" y="151"/>
                      </a:lnTo>
                      <a:lnTo>
                        <a:pt x="332" y="173"/>
                      </a:lnTo>
                      <a:lnTo>
                        <a:pt x="385" y="198"/>
                      </a:lnTo>
                      <a:lnTo>
                        <a:pt x="415" y="209"/>
                      </a:lnTo>
                      <a:lnTo>
                        <a:pt x="425" y="222"/>
                      </a:lnTo>
                      <a:lnTo>
                        <a:pt x="421" y="269"/>
                      </a:lnTo>
                      <a:lnTo>
                        <a:pt x="407" y="311"/>
                      </a:lnTo>
                      <a:lnTo>
                        <a:pt x="383" y="344"/>
                      </a:lnTo>
                      <a:lnTo>
                        <a:pt x="344" y="383"/>
                      </a:lnTo>
                      <a:lnTo>
                        <a:pt x="288" y="414"/>
                      </a:lnTo>
                      <a:lnTo>
                        <a:pt x="213" y="435"/>
                      </a:lnTo>
                      <a:lnTo>
                        <a:pt x="178" y="432"/>
                      </a:lnTo>
                      <a:lnTo>
                        <a:pt x="152" y="414"/>
                      </a:lnTo>
                      <a:lnTo>
                        <a:pt x="148" y="393"/>
                      </a:lnTo>
                      <a:lnTo>
                        <a:pt x="183" y="3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5" name="Freeform 128"/>
                <p:cNvSpPr>
                  <a:spLocks/>
                </p:cNvSpPr>
                <p:nvPr/>
              </p:nvSpPr>
              <p:spPr bwMode="auto">
                <a:xfrm>
                  <a:off x="6273" y="1942"/>
                  <a:ext cx="121" cy="284"/>
                </a:xfrm>
                <a:custGeom>
                  <a:avLst/>
                  <a:gdLst>
                    <a:gd name="T0" fmla="*/ 1 w 241"/>
                    <a:gd name="T1" fmla="*/ 0 h 569"/>
                    <a:gd name="T2" fmla="*/ 0 w 241"/>
                    <a:gd name="T3" fmla="*/ 0 h 569"/>
                    <a:gd name="T4" fmla="*/ 1 w 241"/>
                    <a:gd name="T5" fmla="*/ 0 h 569"/>
                    <a:gd name="T6" fmla="*/ 1 w 241"/>
                    <a:gd name="T7" fmla="*/ 0 h 569"/>
                    <a:gd name="T8" fmla="*/ 1 w 241"/>
                    <a:gd name="T9" fmla="*/ 0 h 569"/>
                    <a:gd name="T10" fmla="*/ 1 w 241"/>
                    <a:gd name="T11" fmla="*/ 0 h 569"/>
                    <a:gd name="T12" fmla="*/ 1 w 241"/>
                    <a:gd name="T13" fmla="*/ 0 h 569"/>
                    <a:gd name="T14" fmla="*/ 1 w 241"/>
                    <a:gd name="T15" fmla="*/ 0 h 569"/>
                    <a:gd name="T16" fmla="*/ 1 w 241"/>
                    <a:gd name="T17" fmla="*/ 0 h 569"/>
                    <a:gd name="T18" fmla="*/ 1 w 241"/>
                    <a:gd name="T19" fmla="*/ 1 h 569"/>
                    <a:gd name="T20" fmla="*/ 1 w 241"/>
                    <a:gd name="T21" fmla="*/ 1 h 569"/>
                    <a:gd name="T22" fmla="*/ 1 w 241"/>
                    <a:gd name="T23" fmla="*/ 1 h 569"/>
                    <a:gd name="T24" fmla="*/ 1 w 241"/>
                    <a:gd name="T25" fmla="*/ 1 h 569"/>
                    <a:gd name="T26" fmla="*/ 1 w 241"/>
                    <a:gd name="T27" fmla="*/ 1 h 569"/>
                    <a:gd name="T28" fmla="*/ 1 w 241"/>
                    <a:gd name="T29" fmla="*/ 1 h 569"/>
                    <a:gd name="T30" fmla="*/ 1 w 241"/>
                    <a:gd name="T31" fmla="*/ 1 h 569"/>
                    <a:gd name="T32" fmla="*/ 1 w 241"/>
                    <a:gd name="T33" fmla="*/ 1 h 569"/>
                    <a:gd name="T34" fmla="*/ 1 w 241"/>
                    <a:gd name="T35" fmla="*/ 2 h 569"/>
                    <a:gd name="T36" fmla="*/ 1 w 241"/>
                    <a:gd name="T37" fmla="*/ 2 h 569"/>
                    <a:gd name="T38" fmla="*/ 1 w 241"/>
                    <a:gd name="T39" fmla="*/ 2 h 569"/>
                    <a:gd name="T40" fmla="*/ 1 w 241"/>
                    <a:gd name="T41" fmla="*/ 2 h 569"/>
                    <a:gd name="T42" fmla="*/ 1 w 241"/>
                    <a:gd name="T43" fmla="*/ 2 h 569"/>
                    <a:gd name="T44" fmla="*/ 1 w 241"/>
                    <a:gd name="T45" fmla="*/ 2 h 569"/>
                    <a:gd name="T46" fmla="*/ 1 w 241"/>
                    <a:gd name="T47" fmla="*/ 2 h 569"/>
                    <a:gd name="T48" fmla="*/ 1 w 241"/>
                    <a:gd name="T49" fmla="*/ 2 h 569"/>
                    <a:gd name="T50" fmla="*/ 1 w 241"/>
                    <a:gd name="T51" fmla="*/ 2 h 569"/>
                    <a:gd name="T52" fmla="*/ 1 w 241"/>
                    <a:gd name="T53" fmla="*/ 1 h 569"/>
                    <a:gd name="T54" fmla="*/ 1 w 241"/>
                    <a:gd name="T55" fmla="*/ 1 h 569"/>
                    <a:gd name="T56" fmla="*/ 1 w 241"/>
                    <a:gd name="T57" fmla="*/ 1 h 569"/>
                    <a:gd name="T58" fmla="*/ 1 w 241"/>
                    <a:gd name="T59" fmla="*/ 1 h 569"/>
                    <a:gd name="T60" fmla="*/ 1 w 241"/>
                    <a:gd name="T61" fmla="*/ 1 h 569"/>
                    <a:gd name="T62" fmla="*/ 1 w 241"/>
                    <a:gd name="T63" fmla="*/ 1 h 569"/>
                    <a:gd name="T64" fmla="*/ 1 w 241"/>
                    <a:gd name="T65" fmla="*/ 1 h 569"/>
                    <a:gd name="T66" fmla="*/ 1 w 241"/>
                    <a:gd name="T67" fmla="*/ 0 h 569"/>
                    <a:gd name="T68" fmla="*/ 1 w 241"/>
                    <a:gd name="T69" fmla="*/ 0 h 569"/>
                    <a:gd name="T70" fmla="*/ 1 w 241"/>
                    <a:gd name="T71" fmla="*/ 0 h 569"/>
                    <a:gd name="T72" fmla="*/ 1 w 241"/>
                    <a:gd name="T73" fmla="*/ 0 h 569"/>
                    <a:gd name="T74" fmla="*/ 1 w 241"/>
                    <a:gd name="T75" fmla="*/ 0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1" h="569">
                      <a:moveTo>
                        <a:pt x="6" y="53"/>
                      </a:moveTo>
                      <a:lnTo>
                        <a:pt x="0" y="28"/>
                      </a:lnTo>
                      <a:lnTo>
                        <a:pt x="24" y="0"/>
                      </a:lnTo>
                      <a:lnTo>
                        <a:pt x="56" y="3"/>
                      </a:lnTo>
                      <a:lnTo>
                        <a:pt x="79" y="13"/>
                      </a:lnTo>
                      <a:lnTo>
                        <a:pt x="105" y="49"/>
                      </a:lnTo>
                      <a:lnTo>
                        <a:pt x="125" y="119"/>
                      </a:lnTo>
                      <a:lnTo>
                        <a:pt x="151" y="182"/>
                      </a:lnTo>
                      <a:lnTo>
                        <a:pt x="175" y="241"/>
                      </a:lnTo>
                      <a:lnTo>
                        <a:pt x="175" y="273"/>
                      </a:lnTo>
                      <a:lnTo>
                        <a:pt x="175" y="299"/>
                      </a:lnTo>
                      <a:lnTo>
                        <a:pt x="162" y="331"/>
                      </a:lnTo>
                      <a:lnTo>
                        <a:pt x="129" y="396"/>
                      </a:lnTo>
                      <a:lnTo>
                        <a:pt x="110" y="453"/>
                      </a:lnTo>
                      <a:lnTo>
                        <a:pt x="103" y="474"/>
                      </a:lnTo>
                      <a:lnTo>
                        <a:pt x="118" y="491"/>
                      </a:lnTo>
                      <a:lnTo>
                        <a:pt x="162" y="504"/>
                      </a:lnTo>
                      <a:lnTo>
                        <a:pt x="217" y="517"/>
                      </a:lnTo>
                      <a:lnTo>
                        <a:pt x="241" y="531"/>
                      </a:lnTo>
                      <a:lnTo>
                        <a:pt x="217" y="552"/>
                      </a:lnTo>
                      <a:lnTo>
                        <a:pt x="168" y="569"/>
                      </a:lnTo>
                      <a:lnTo>
                        <a:pt x="145" y="563"/>
                      </a:lnTo>
                      <a:lnTo>
                        <a:pt x="125" y="537"/>
                      </a:lnTo>
                      <a:lnTo>
                        <a:pt x="92" y="517"/>
                      </a:lnTo>
                      <a:lnTo>
                        <a:pt x="64" y="517"/>
                      </a:lnTo>
                      <a:lnTo>
                        <a:pt x="46" y="512"/>
                      </a:lnTo>
                      <a:lnTo>
                        <a:pt x="37" y="491"/>
                      </a:lnTo>
                      <a:lnTo>
                        <a:pt x="50" y="467"/>
                      </a:lnTo>
                      <a:lnTo>
                        <a:pt x="72" y="435"/>
                      </a:lnTo>
                      <a:lnTo>
                        <a:pt x="92" y="409"/>
                      </a:lnTo>
                      <a:lnTo>
                        <a:pt x="116" y="345"/>
                      </a:lnTo>
                      <a:lnTo>
                        <a:pt x="125" y="305"/>
                      </a:lnTo>
                      <a:lnTo>
                        <a:pt x="129" y="273"/>
                      </a:lnTo>
                      <a:lnTo>
                        <a:pt x="123" y="241"/>
                      </a:lnTo>
                      <a:lnTo>
                        <a:pt x="103" y="204"/>
                      </a:lnTo>
                      <a:lnTo>
                        <a:pt x="70" y="169"/>
                      </a:lnTo>
                      <a:lnTo>
                        <a:pt x="37" y="113"/>
                      </a:lnTo>
                      <a:lnTo>
                        <a:pt x="6"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6" name="Freeform 129"/>
                <p:cNvSpPr>
                  <a:spLocks/>
                </p:cNvSpPr>
                <p:nvPr/>
              </p:nvSpPr>
              <p:spPr bwMode="auto">
                <a:xfrm>
                  <a:off x="6194" y="1945"/>
                  <a:ext cx="85" cy="296"/>
                </a:xfrm>
                <a:custGeom>
                  <a:avLst/>
                  <a:gdLst>
                    <a:gd name="T0" fmla="*/ 1 w 169"/>
                    <a:gd name="T1" fmla="*/ 0 h 593"/>
                    <a:gd name="T2" fmla="*/ 1 w 169"/>
                    <a:gd name="T3" fmla="*/ 0 h 593"/>
                    <a:gd name="T4" fmla="*/ 1 w 169"/>
                    <a:gd name="T5" fmla="*/ 0 h 593"/>
                    <a:gd name="T6" fmla="*/ 1 w 169"/>
                    <a:gd name="T7" fmla="*/ 0 h 593"/>
                    <a:gd name="T8" fmla="*/ 1 w 169"/>
                    <a:gd name="T9" fmla="*/ 0 h 593"/>
                    <a:gd name="T10" fmla="*/ 1 w 169"/>
                    <a:gd name="T11" fmla="*/ 0 h 593"/>
                    <a:gd name="T12" fmla="*/ 1 w 169"/>
                    <a:gd name="T13" fmla="*/ 0 h 593"/>
                    <a:gd name="T14" fmla="*/ 1 w 169"/>
                    <a:gd name="T15" fmla="*/ 0 h 593"/>
                    <a:gd name="T16" fmla="*/ 1 w 169"/>
                    <a:gd name="T17" fmla="*/ 0 h 593"/>
                    <a:gd name="T18" fmla="*/ 1 w 169"/>
                    <a:gd name="T19" fmla="*/ 1 h 593"/>
                    <a:gd name="T20" fmla="*/ 1 w 169"/>
                    <a:gd name="T21" fmla="*/ 1 h 593"/>
                    <a:gd name="T22" fmla="*/ 1 w 169"/>
                    <a:gd name="T23" fmla="*/ 1 h 593"/>
                    <a:gd name="T24" fmla="*/ 1 w 169"/>
                    <a:gd name="T25" fmla="*/ 1 h 593"/>
                    <a:gd name="T26" fmla="*/ 1 w 169"/>
                    <a:gd name="T27" fmla="*/ 1 h 593"/>
                    <a:gd name="T28" fmla="*/ 1 w 169"/>
                    <a:gd name="T29" fmla="*/ 2 h 593"/>
                    <a:gd name="T30" fmla="*/ 1 w 169"/>
                    <a:gd name="T31" fmla="*/ 2 h 593"/>
                    <a:gd name="T32" fmla="*/ 1 w 169"/>
                    <a:gd name="T33" fmla="*/ 2 h 593"/>
                    <a:gd name="T34" fmla="*/ 1 w 169"/>
                    <a:gd name="T35" fmla="*/ 2 h 593"/>
                    <a:gd name="T36" fmla="*/ 1 w 169"/>
                    <a:gd name="T37" fmla="*/ 2 h 593"/>
                    <a:gd name="T38" fmla="*/ 0 w 169"/>
                    <a:gd name="T39" fmla="*/ 2 h 593"/>
                    <a:gd name="T40" fmla="*/ 1 w 169"/>
                    <a:gd name="T41" fmla="*/ 2 h 593"/>
                    <a:gd name="T42" fmla="*/ 1 w 169"/>
                    <a:gd name="T43" fmla="*/ 2 h 593"/>
                    <a:gd name="T44" fmla="*/ 1 w 169"/>
                    <a:gd name="T45" fmla="*/ 1 h 593"/>
                    <a:gd name="T46" fmla="*/ 1 w 169"/>
                    <a:gd name="T47" fmla="*/ 1 h 593"/>
                    <a:gd name="T48" fmla="*/ 1 w 169"/>
                    <a:gd name="T49" fmla="*/ 1 h 593"/>
                    <a:gd name="T50" fmla="*/ 1 w 169"/>
                    <a:gd name="T51" fmla="*/ 1 h 593"/>
                    <a:gd name="T52" fmla="*/ 1 w 169"/>
                    <a:gd name="T53" fmla="*/ 1 h 593"/>
                    <a:gd name="T54" fmla="*/ 1 w 169"/>
                    <a:gd name="T55" fmla="*/ 1 h 593"/>
                    <a:gd name="T56" fmla="*/ 1 w 169"/>
                    <a:gd name="T57" fmla="*/ 0 h 593"/>
                    <a:gd name="T58" fmla="*/ 1 w 169"/>
                    <a:gd name="T59" fmla="*/ 0 h 593"/>
                    <a:gd name="T60" fmla="*/ 1 w 169"/>
                    <a:gd name="T61" fmla="*/ 0 h 5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69" h="593">
                      <a:moveTo>
                        <a:pt x="67" y="146"/>
                      </a:moveTo>
                      <a:lnTo>
                        <a:pt x="87" y="65"/>
                      </a:lnTo>
                      <a:lnTo>
                        <a:pt x="100" y="13"/>
                      </a:lnTo>
                      <a:lnTo>
                        <a:pt x="122" y="0"/>
                      </a:lnTo>
                      <a:lnTo>
                        <a:pt x="153" y="4"/>
                      </a:lnTo>
                      <a:lnTo>
                        <a:pt x="169" y="36"/>
                      </a:lnTo>
                      <a:lnTo>
                        <a:pt x="155" y="76"/>
                      </a:lnTo>
                      <a:lnTo>
                        <a:pt x="141" y="146"/>
                      </a:lnTo>
                      <a:lnTo>
                        <a:pt x="120" y="226"/>
                      </a:lnTo>
                      <a:lnTo>
                        <a:pt x="114" y="282"/>
                      </a:lnTo>
                      <a:lnTo>
                        <a:pt x="114" y="360"/>
                      </a:lnTo>
                      <a:lnTo>
                        <a:pt x="122" y="425"/>
                      </a:lnTo>
                      <a:lnTo>
                        <a:pt x="129" y="487"/>
                      </a:lnTo>
                      <a:lnTo>
                        <a:pt x="136" y="506"/>
                      </a:lnTo>
                      <a:lnTo>
                        <a:pt x="127" y="519"/>
                      </a:lnTo>
                      <a:lnTo>
                        <a:pt x="100" y="532"/>
                      </a:lnTo>
                      <a:lnTo>
                        <a:pt x="75" y="561"/>
                      </a:lnTo>
                      <a:lnTo>
                        <a:pt x="63" y="591"/>
                      </a:lnTo>
                      <a:lnTo>
                        <a:pt x="40" y="593"/>
                      </a:lnTo>
                      <a:lnTo>
                        <a:pt x="0" y="574"/>
                      </a:lnTo>
                      <a:lnTo>
                        <a:pt x="6" y="555"/>
                      </a:lnTo>
                      <a:lnTo>
                        <a:pt x="28" y="540"/>
                      </a:lnTo>
                      <a:lnTo>
                        <a:pt x="69" y="506"/>
                      </a:lnTo>
                      <a:lnTo>
                        <a:pt x="89" y="489"/>
                      </a:lnTo>
                      <a:lnTo>
                        <a:pt x="100" y="468"/>
                      </a:lnTo>
                      <a:lnTo>
                        <a:pt x="100" y="425"/>
                      </a:lnTo>
                      <a:lnTo>
                        <a:pt x="87" y="358"/>
                      </a:lnTo>
                      <a:lnTo>
                        <a:pt x="73" y="298"/>
                      </a:lnTo>
                      <a:lnTo>
                        <a:pt x="67" y="244"/>
                      </a:lnTo>
                      <a:lnTo>
                        <a:pt x="63" y="201"/>
                      </a:lnTo>
                      <a:lnTo>
                        <a:pt x="67"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nvGrpSpPr>
            <p:cNvPr id="119" name="Group 130"/>
            <p:cNvGrpSpPr>
              <a:grpSpLocks/>
            </p:cNvGrpSpPr>
            <p:nvPr/>
          </p:nvGrpSpPr>
          <p:grpSpPr bwMode="auto">
            <a:xfrm>
              <a:off x="4017" y="1981"/>
              <a:ext cx="387" cy="512"/>
              <a:chOff x="-2775" y="449"/>
              <a:chExt cx="1050" cy="1503"/>
            </a:xfrm>
          </p:grpSpPr>
          <p:grpSp>
            <p:nvGrpSpPr>
              <p:cNvPr id="120" name="Group 131"/>
              <p:cNvGrpSpPr>
                <a:grpSpLocks/>
              </p:cNvGrpSpPr>
              <p:nvPr/>
            </p:nvGrpSpPr>
            <p:grpSpPr bwMode="auto">
              <a:xfrm>
                <a:off x="-2775" y="507"/>
                <a:ext cx="841" cy="1445"/>
                <a:chOff x="-2775" y="507"/>
                <a:chExt cx="841" cy="1445"/>
              </a:xfrm>
            </p:grpSpPr>
            <p:sp>
              <p:nvSpPr>
                <p:cNvPr id="130" name="Freeform 132"/>
                <p:cNvSpPr>
                  <a:spLocks/>
                </p:cNvSpPr>
                <p:nvPr/>
              </p:nvSpPr>
              <p:spPr bwMode="auto">
                <a:xfrm>
                  <a:off x="-2503" y="560"/>
                  <a:ext cx="533" cy="736"/>
                </a:xfrm>
                <a:custGeom>
                  <a:avLst/>
                  <a:gdLst>
                    <a:gd name="T0" fmla="*/ 267 w 533"/>
                    <a:gd name="T1" fmla="*/ 736 h 736"/>
                    <a:gd name="T2" fmla="*/ 279 w 533"/>
                    <a:gd name="T3" fmla="*/ 632 h 736"/>
                    <a:gd name="T4" fmla="*/ 285 w 533"/>
                    <a:gd name="T5" fmla="*/ 553 h 736"/>
                    <a:gd name="T6" fmla="*/ 260 w 533"/>
                    <a:gd name="T7" fmla="*/ 468 h 736"/>
                    <a:gd name="T8" fmla="*/ 214 w 533"/>
                    <a:gd name="T9" fmla="*/ 403 h 736"/>
                    <a:gd name="T10" fmla="*/ 156 w 533"/>
                    <a:gd name="T11" fmla="*/ 338 h 736"/>
                    <a:gd name="T12" fmla="*/ 92 w 533"/>
                    <a:gd name="T13" fmla="*/ 293 h 736"/>
                    <a:gd name="T14" fmla="*/ 0 w 533"/>
                    <a:gd name="T15" fmla="*/ 260 h 736"/>
                    <a:gd name="T16" fmla="*/ 98 w 533"/>
                    <a:gd name="T17" fmla="*/ 162 h 736"/>
                    <a:gd name="T18" fmla="*/ 142 w 533"/>
                    <a:gd name="T19" fmla="*/ 0 h 736"/>
                    <a:gd name="T20" fmla="*/ 260 w 533"/>
                    <a:gd name="T21" fmla="*/ 66 h 736"/>
                    <a:gd name="T22" fmla="*/ 364 w 533"/>
                    <a:gd name="T23" fmla="*/ 131 h 736"/>
                    <a:gd name="T24" fmla="*/ 417 w 533"/>
                    <a:gd name="T25" fmla="*/ 201 h 736"/>
                    <a:gd name="T26" fmla="*/ 500 w 533"/>
                    <a:gd name="T27" fmla="*/ 371 h 736"/>
                    <a:gd name="T28" fmla="*/ 520 w 533"/>
                    <a:gd name="T29" fmla="*/ 535 h 736"/>
                    <a:gd name="T30" fmla="*/ 533 w 533"/>
                    <a:gd name="T31" fmla="*/ 638 h 736"/>
                    <a:gd name="T32" fmla="*/ 417 w 533"/>
                    <a:gd name="T33" fmla="*/ 658 h 736"/>
                    <a:gd name="T34" fmla="*/ 267 w 533"/>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736"/>
                      </a:moveTo>
                      <a:lnTo>
                        <a:pt x="279" y="632"/>
                      </a:lnTo>
                      <a:lnTo>
                        <a:pt x="285" y="553"/>
                      </a:lnTo>
                      <a:lnTo>
                        <a:pt x="260" y="468"/>
                      </a:lnTo>
                      <a:lnTo>
                        <a:pt x="214" y="403"/>
                      </a:lnTo>
                      <a:lnTo>
                        <a:pt x="156" y="338"/>
                      </a:lnTo>
                      <a:lnTo>
                        <a:pt x="92" y="293"/>
                      </a:lnTo>
                      <a:lnTo>
                        <a:pt x="0" y="260"/>
                      </a:lnTo>
                      <a:lnTo>
                        <a:pt x="98" y="162"/>
                      </a:lnTo>
                      <a:lnTo>
                        <a:pt x="142" y="0"/>
                      </a:lnTo>
                      <a:lnTo>
                        <a:pt x="260" y="66"/>
                      </a:lnTo>
                      <a:lnTo>
                        <a:pt x="364" y="131"/>
                      </a:lnTo>
                      <a:lnTo>
                        <a:pt x="417" y="201"/>
                      </a:lnTo>
                      <a:lnTo>
                        <a:pt x="500" y="371"/>
                      </a:lnTo>
                      <a:lnTo>
                        <a:pt x="520" y="535"/>
                      </a:lnTo>
                      <a:lnTo>
                        <a:pt x="533" y="638"/>
                      </a:lnTo>
                      <a:lnTo>
                        <a:pt x="417" y="658"/>
                      </a:lnTo>
                      <a:lnTo>
                        <a:pt x="267"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1" name="Freeform 133"/>
                <p:cNvSpPr>
                  <a:spLocks/>
                </p:cNvSpPr>
                <p:nvPr/>
              </p:nvSpPr>
              <p:spPr bwMode="auto">
                <a:xfrm>
                  <a:off x="-2711" y="781"/>
                  <a:ext cx="534" cy="735"/>
                </a:xfrm>
                <a:custGeom>
                  <a:avLst/>
                  <a:gdLst>
                    <a:gd name="T0" fmla="*/ 267 w 534"/>
                    <a:gd name="T1" fmla="*/ 0 h 735"/>
                    <a:gd name="T2" fmla="*/ 253 w 534"/>
                    <a:gd name="T3" fmla="*/ 104 h 735"/>
                    <a:gd name="T4" fmla="*/ 247 w 534"/>
                    <a:gd name="T5" fmla="*/ 182 h 735"/>
                    <a:gd name="T6" fmla="*/ 273 w 534"/>
                    <a:gd name="T7" fmla="*/ 267 h 735"/>
                    <a:gd name="T8" fmla="*/ 319 w 534"/>
                    <a:gd name="T9" fmla="*/ 332 h 735"/>
                    <a:gd name="T10" fmla="*/ 377 w 534"/>
                    <a:gd name="T11" fmla="*/ 397 h 735"/>
                    <a:gd name="T12" fmla="*/ 442 w 534"/>
                    <a:gd name="T13" fmla="*/ 444 h 735"/>
                    <a:gd name="T14" fmla="*/ 534 w 534"/>
                    <a:gd name="T15" fmla="*/ 476 h 735"/>
                    <a:gd name="T16" fmla="*/ 435 w 534"/>
                    <a:gd name="T17" fmla="*/ 574 h 735"/>
                    <a:gd name="T18" fmla="*/ 390 w 534"/>
                    <a:gd name="T19" fmla="*/ 735 h 735"/>
                    <a:gd name="T20" fmla="*/ 273 w 534"/>
                    <a:gd name="T21" fmla="*/ 671 h 735"/>
                    <a:gd name="T22" fmla="*/ 169 w 534"/>
                    <a:gd name="T23" fmla="*/ 607 h 735"/>
                    <a:gd name="T24" fmla="*/ 117 w 534"/>
                    <a:gd name="T25" fmla="*/ 535 h 735"/>
                    <a:gd name="T26" fmla="*/ 32 w 534"/>
                    <a:gd name="T27" fmla="*/ 366 h 735"/>
                    <a:gd name="T28" fmla="*/ 13 w 534"/>
                    <a:gd name="T29" fmla="*/ 202 h 735"/>
                    <a:gd name="T30" fmla="*/ 0 w 534"/>
                    <a:gd name="T31" fmla="*/ 97 h 735"/>
                    <a:gd name="T32" fmla="*/ 117 w 534"/>
                    <a:gd name="T33" fmla="*/ 78 h 735"/>
                    <a:gd name="T34" fmla="*/ 267 w 534"/>
                    <a:gd name="T35" fmla="*/ 0 h 7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4" h="735">
                      <a:moveTo>
                        <a:pt x="267" y="0"/>
                      </a:moveTo>
                      <a:lnTo>
                        <a:pt x="253" y="104"/>
                      </a:lnTo>
                      <a:lnTo>
                        <a:pt x="247" y="182"/>
                      </a:lnTo>
                      <a:lnTo>
                        <a:pt x="273" y="267"/>
                      </a:lnTo>
                      <a:lnTo>
                        <a:pt x="319" y="332"/>
                      </a:lnTo>
                      <a:lnTo>
                        <a:pt x="377" y="397"/>
                      </a:lnTo>
                      <a:lnTo>
                        <a:pt x="442" y="444"/>
                      </a:lnTo>
                      <a:lnTo>
                        <a:pt x="534" y="476"/>
                      </a:lnTo>
                      <a:lnTo>
                        <a:pt x="435" y="574"/>
                      </a:lnTo>
                      <a:lnTo>
                        <a:pt x="390" y="735"/>
                      </a:lnTo>
                      <a:lnTo>
                        <a:pt x="273" y="671"/>
                      </a:lnTo>
                      <a:lnTo>
                        <a:pt x="169" y="607"/>
                      </a:lnTo>
                      <a:lnTo>
                        <a:pt x="117" y="535"/>
                      </a:lnTo>
                      <a:lnTo>
                        <a:pt x="32" y="366"/>
                      </a:lnTo>
                      <a:lnTo>
                        <a:pt x="13" y="202"/>
                      </a:lnTo>
                      <a:lnTo>
                        <a:pt x="0" y="97"/>
                      </a:lnTo>
                      <a:lnTo>
                        <a:pt x="117" y="78"/>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2" name="Freeform 134"/>
                <p:cNvSpPr>
                  <a:spLocks/>
                </p:cNvSpPr>
                <p:nvPr/>
              </p:nvSpPr>
              <p:spPr bwMode="auto">
                <a:xfrm>
                  <a:off x="-2652" y="507"/>
                  <a:ext cx="533" cy="737"/>
                </a:xfrm>
                <a:custGeom>
                  <a:avLst/>
                  <a:gdLst>
                    <a:gd name="T0" fmla="*/ 265 w 533"/>
                    <a:gd name="T1" fmla="*/ 737 h 737"/>
                    <a:gd name="T2" fmla="*/ 278 w 533"/>
                    <a:gd name="T3" fmla="*/ 633 h 737"/>
                    <a:gd name="T4" fmla="*/ 285 w 533"/>
                    <a:gd name="T5" fmla="*/ 555 h 737"/>
                    <a:gd name="T6" fmla="*/ 260 w 533"/>
                    <a:gd name="T7" fmla="*/ 469 h 737"/>
                    <a:gd name="T8" fmla="*/ 214 w 533"/>
                    <a:gd name="T9" fmla="*/ 404 h 737"/>
                    <a:gd name="T10" fmla="*/ 156 w 533"/>
                    <a:gd name="T11" fmla="*/ 339 h 737"/>
                    <a:gd name="T12" fmla="*/ 91 w 533"/>
                    <a:gd name="T13" fmla="*/ 293 h 737"/>
                    <a:gd name="T14" fmla="*/ 0 w 533"/>
                    <a:gd name="T15" fmla="*/ 261 h 737"/>
                    <a:gd name="T16" fmla="*/ 98 w 533"/>
                    <a:gd name="T17" fmla="*/ 164 h 737"/>
                    <a:gd name="T18" fmla="*/ 143 w 533"/>
                    <a:gd name="T19" fmla="*/ 0 h 737"/>
                    <a:gd name="T20" fmla="*/ 260 w 533"/>
                    <a:gd name="T21" fmla="*/ 66 h 737"/>
                    <a:gd name="T22" fmla="*/ 363 w 533"/>
                    <a:gd name="T23" fmla="*/ 131 h 737"/>
                    <a:gd name="T24" fmla="*/ 416 w 533"/>
                    <a:gd name="T25" fmla="*/ 203 h 737"/>
                    <a:gd name="T26" fmla="*/ 500 w 533"/>
                    <a:gd name="T27" fmla="*/ 371 h 737"/>
                    <a:gd name="T28" fmla="*/ 520 w 533"/>
                    <a:gd name="T29" fmla="*/ 534 h 737"/>
                    <a:gd name="T30" fmla="*/ 533 w 533"/>
                    <a:gd name="T31" fmla="*/ 640 h 737"/>
                    <a:gd name="T32" fmla="*/ 416 w 533"/>
                    <a:gd name="T33" fmla="*/ 659 h 737"/>
                    <a:gd name="T34" fmla="*/ 265 w 533"/>
                    <a:gd name="T35" fmla="*/ 737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5" y="737"/>
                      </a:moveTo>
                      <a:lnTo>
                        <a:pt x="278" y="633"/>
                      </a:lnTo>
                      <a:lnTo>
                        <a:pt x="285" y="555"/>
                      </a:lnTo>
                      <a:lnTo>
                        <a:pt x="260" y="469"/>
                      </a:lnTo>
                      <a:lnTo>
                        <a:pt x="214" y="404"/>
                      </a:lnTo>
                      <a:lnTo>
                        <a:pt x="156" y="339"/>
                      </a:lnTo>
                      <a:lnTo>
                        <a:pt x="91" y="293"/>
                      </a:lnTo>
                      <a:lnTo>
                        <a:pt x="0" y="261"/>
                      </a:lnTo>
                      <a:lnTo>
                        <a:pt x="98" y="164"/>
                      </a:lnTo>
                      <a:lnTo>
                        <a:pt x="143" y="0"/>
                      </a:lnTo>
                      <a:lnTo>
                        <a:pt x="260" y="66"/>
                      </a:lnTo>
                      <a:lnTo>
                        <a:pt x="363" y="131"/>
                      </a:lnTo>
                      <a:lnTo>
                        <a:pt x="416" y="203"/>
                      </a:lnTo>
                      <a:lnTo>
                        <a:pt x="500" y="371"/>
                      </a:lnTo>
                      <a:lnTo>
                        <a:pt x="520" y="534"/>
                      </a:lnTo>
                      <a:lnTo>
                        <a:pt x="533" y="640"/>
                      </a:lnTo>
                      <a:lnTo>
                        <a:pt x="416" y="659"/>
                      </a:lnTo>
                      <a:lnTo>
                        <a:pt x="265" y="737"/>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3" name="Freeform 135"/>
                <p:cNvSpPr>
                  <a:spLocks/>
                </p:cNvSpPr>
                <p:nvPr/>
              </p:nvSpPr>
              <p:spPr bwMode="auto">
                <a:xfrm>
                  <a:off x="-2607" y="1054"/>
                  <a:ext cx="533" cy="737"/>
                </a:xfrm>
                <a:custGeom>
                  <a:avLst/>
                  <a:gdLst>
                    <a:gd name="T0" fmla="*/ 266 w 533"/>
                    <a:gd name="T1" fmla="*/ 0 h 737"/>
                    <a:gd name="T2" fmla="*/ 253 w 533"/>
                    <a:gd name="T3" fmla="*/ 106 h 737"/>
                    <a:gd name="T4" fmla="*/ 246 w 533"/>
                    <a:gd name="T5" fmla="*/ 184 h 737"/>
                    <a:gd name="T6" fmla="*/ 273 w 533"/>
                    <a:gd name="T7" fmla="*/ 269 h 737"/>
                    <a:gd name="T8" fmla="*/ 318 w 533"/>
                    <a:gd name="T9" fmla="*/ 334 h 737"/>
                    <a:gd name="T10" fmla="*/ 376 w 533"/>
                    <a:gd name="T11" fmla="*/ 398 h 737"/>
                    <a:gd name="T12" fmla="*/ 443 w 533"/>
                    <a:gd name="T13" fmla="*/ 443 h 737"/>
                    <a:gd name="T14" fmla="*/ 533 w 533"/>
                    <a:gd name="T15" fmla="*/ 476 h 737"/>
                    <a:gd name="T16" fmla="*/ 437 w 533"/>
                    <a:gd name="T17" fmla="*/ 575 h 737"/>
                    <a:gd name="T18" fmla="*/ 389 w 533"/>
                    <a:gd name="T19" fmla="*/ 737 h 737"/>
                    <a:gd name="T20" fmla="*/ 273 w 533"/>
                    <a:gd name="T21" fmla="*/ 672 h 737"/>
                    <a:gd name="T22" fmla="*/ 169 w 533"/>
                    <a:gd name="T23" fmla="*/ 607 h 737"/>
                    <a:gd name="T24" fmla="*/ 118 w 533"/>
                    <a:gd name="T25" fmla="*/ 535 h 737"/>
                    <a:gd name="T26" fmla="*/ 33 w 533"/>
                    <a:gd name="T27" fmla="*/ 365 h 737"/>
                    <a:gd name="T28" fmla="*/ 13 w 533"/>
                    <a:gd name="T29" fmla="*/ 203 h 737"/>
                    <a:gd name="T30" fmla="*/ 0 w 533"/>
                    <a:gd name="T31" fmla="*/ 99 h 737"/>
                    <a:gd name="T32" fmla="*/ 118 w 533"/>
                    <a:gd name="T33" fmla="*/ 79 h 737"/>
                    <a:gd name="T34" fmla="*/ 266 w 533"/>
                    <a:gd name="T35" fmla="*/ 0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6" y="0"/>
                      </a:moveTo>
                      <a:lnTo>
                        <a:pt x="253" y="106"/>
                      </a:lnTo>
                      <a:lnTo>
                        <a:pt x="246" y="184"/>
                      </a:lnTo>
                      <a:lnTo>
                        <a:pt x="273" y="269"/>
                      </a:lnTo>
                      <a:lnTo>
                        <a:pt x="318" y="334"/>
                      </a:lnTo>
                      <a:lnTo>
                        <a:pt x="376" y="398"/>
                      </a:lnTo>
                      <a:lnTo>
                        <a:pt x="443" y="443"/>
                      </a:lnTo>
                      <a:lnTo>
                        <a:pt x="533" y="476"/>
                      </a:lnTo>
                      <a:lnTo>
                        <a:pt x="437" y="575"/>
                      </a:lnTo>
                      <a:lnTo>
                        <a:pt x="389" y="737"/>
                      </a:lnTo>
                      <a:lnTo>
                        <a:pt x="273" y="672"/>
                      </a:lnTo>
                      <a:lnTo>
                        <a:pt x="169" y="607"/>
                      </a:lnTo>
                      <a:lnTo>
                        <a:pt x="118" y="535"/>
                      </a:lnTo>
                      <a:lnTo>
                        <a:pt x="33" y="365"/>
                      </a:lnTo>
                      <a:lnTo>
                        <a:pt x="13" y="203"/>
                      </a:lnTo>
                      <a:lnTo>
                        <a:pt x="0" y="99"/>
                      </a:lnTo>
                      <a:lnTo>
                        <a:pt x="118" y="79"/>
                      </a:lnTo>
                      <a:lnTo>
                        <a:pt x="266"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4" name="Freeform 136"/>
                <p:cNvSpPr>
                  <a:spLocks/>
                </p:cNvSpPr>
                <p:nvPr/>
              </p:nvSpPr>
              <p:spPr bwMode="auto">
                <a:xfrm>
                  <a:off x="-2536" y="839"/>
                  <a:ext cx="533" cy="736"/>
                </a:xfrm>
                <a:custGeom>
                  <a:avLst/>
                  <a:gdLst>
                    <a:gd name="T0" fmla="*/ 267 w 533"/>
                    <a:gd name="T1" fmla="*/ 0 h 736"/>
                    <a:gd name="T2" fmla="*/ 253 w 533"/>
                    <a:gd name="T3" fmla="*/ 104 h 736"/>
                    <a:gd name="T4" fmla="*/ 247 w 533"/>
                    <a:gd name="T5" fmla="*/ 182 h 736"/>
                    <a:gd name="T6" fmla="*/ 273 w 533"/>
                    <a:gd name="T7" fmla="*/ 268 h 736"/>
                    <a:gd name="T8" fmla="*/ 318 w 533"/>
                    <a:gd name="T9" fmla="*/ 334 h 736"/>
                    <a:gd name="T10" fmla="*/ 378 w 533"/>
                    <a:gd name="T11" fmla="*/ 399 h 736"/>
                    <a:gd name="T12" fmla="*/ 444 w 533"/>
                    <a:gd name="T13" fmla="*/ 444 h 736"/>
                    <a:gd name="T14" fmla="*/ 533 w 533"/>
                    <a:gd name="T15" fmla="*/ 477 h 736"/>
                    <a:gd name="T16" fmla="*/ 437 w 533"/>
                    <a:gd name="T17" fmla="*/ 573 h 736"/>
                    <a:gd name="T18" fmla="*/ 391 w 533"/>
                    <a:gd name="T19" fmla="*/ 736 h 736"/>
                    <a:gd name="T20" fmla="*/ 273 w 533"/>
                    <a:gd name="T21" fmla="*/ 671 h 736"/>
                    <a:gd name="T22" fmla="*/ 169 w 533"/>
                    <a:gd name="T23" fmla="*/ 606 h 736"/>
                    <a:gd name="T24" fmla="*/ 118 w 533"/>
                    <a:gd name="T25" fmla="*/ 535 h 736"/>
                    <a:gd name="T26" fmla="*/ 33 w 533"/>
                    <a:gd name="T27" fmla="*/ 366 h 736"/>
                    <a:gd name="T28" fmla="*/ 14 w 533"/>
                    <a:gd name="T29" fmla="*/ 202 h 736"/>
                    <a:gd name="T30" fmla="*/ 0 w 533"/>
                    <a:gd name="T31" fmla="*/ 98 h 736"/>
                    <a:gd name="T32" fmla="*/ 118 w 533"/>
                    <a:gd name="T33" fmla="*/ 79 h 736"/>
                    <a:gd name="T34" fmla="*/ 267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0"/>
                      </a:moveTo>
                      <a:lnTo>
                        <a:pt x="253" y="104"/>
                      </a:lnTo>
                      <a:lnTo>
                        <a:pt x="247" y="182"/>
                      </a:lnTo>
                      <a:lnTo>
                        <a:pt x="273" y="268"/>
                      </a:lnTo>
                      <a:lnTo>
                        <a:pt x="318" y="334"/>
                      </a:lnTo>
                      <a:lnTo>
                        <a:pt x="378" y="399"/>
                      </a:lnTo>
                      <a:lnTo>
                        <a:pt x="444" y="444"/>
                      </a:lnTo>
                      <a:lnTo>
                        <a:pt x="533" y="477"/>
                      </a:lnTo>
                      <a:lnTo>
                        <a:pt x="437" y="573"/>
                      </a:lnTo>
                      <a:lnTo>
                        <a:pt x="391" y="736"/>
                      </a:lnTo>
                      <a:lnTo>
                        <a:pt x="273" y="671"/>
                      </a:lnTo>
                      <a:lnTo>
                        <a:pt x="169" y="606"/>
                      </a:lnTo>
                      <a:lnTo>
                        <a:pt x="118" y="535"/>
                      </a:lnTo>
                      <a:lnTo>
                        <a:pt x="33" y="366"/>
                      </a:lnTo>
                      <a:lnTo>
                        <a:pt x="14" y="202"/>
                      </a:lnTo>
                      <a:lnTo>
                        <a:pt x="0" y="98"/>
                      </a:lnTo>
                      <a:lnTo>
                        <a:pt x="118" y="79"/>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5" name="Freeform 137"/>
                <p:cNvSpPr>
                  <a:spLocks/>
                </p:cNvSpPr>
                <p:nvPr/>
              </p:nvSpPr>
              <p:spPr bwMode="auto">
                <a:xfrm>
                  <a:off x="-2669" y="888"/>
                  <a:ext cx="735" cy="534"/>
                </a:xfrm>
                <a:custGeom>
                  <a:avLst/>
                  <a:gdLst>
                    <a:gd name="T0" fmla="*/ 0 w 735"/>
                    <a:gd name="T1" fmla="*/ 268 h 534"/>
                    <a:gd name="T2" fmla="*/ 105 w 735"/>
                    <a:gd name="T3" fmla="*/ 282 h 534"/>
                    <a:gd name="T4" fmla="*/ 183 w 735"/>
                    <a:gd name="T5" fmla="*/ 288 h 534"/>
                    <a:gd name="T6" fmla="*/ 268 w 735"/>
                    <a:gd name="T7" fmla="*/ 262 h 534"/>
                    <a:gd name="T8" fmla="*/ 331 w 735"/>
                    <a:gd name="T9" fmla="*/ 216 h 534"/>
                    <a:gd name="T10" fmla="*/ 396 w 735"/>
                    <a:gd name="T11" fmla="*/ 156 h 534"/>
                    <a:gd name="T12" fmla="*/ 441 w 735"/>
                    <a:gd name="T13" fmla="*/ 91 h 534"/>
                    <a:gd name="T14" fmla="*/ 475 w 735"/>
                    <a:gd name="T15" fmla="*/ 0 h 534"/>
                    <a:gd name="T16" fmla="*/ 573 w 735"/>
                    <a:gd name="T17" fmla="*/ 98 h 534"/>
                    <a:gd name="T18" fmla="*/ 735 w 735"/>
                    <a:gd name="T19" fmla="*/ 143 h 534"/>
                    <a:gd name="T20" fmla="*/ 669 w 735"/>
                    <a:gd name="T21" fmla="*/ 262 h 534"/>
                    <a:gd name="T22" fmla="*/ 605 w 735"/>
                    <a:gd name="T23" fmla="*/ 366 h 534"/>
                    <a:gd name="T24" fmla="*/ 534 w 735"/>
                    <a:gd name="T25" fmla="*/ 418 h 534"/>
                    <a:gd name="T26" fmla="*/ 363 w 735"/>
                    <a:gd name="T27" fmla="*/ 503 h 534"/>
                    <a:gd name="T28" fmla="*/ 202 w 735"/>
                    <a:gd name="T29" fmla="*/ 522 h 534"/>
                    <a:gd name="T30" fmla="*/ 98 w 735"/>
                    <a:gd name="T31" fmla="*/ 534 h 534"/>
                    <a:gd name="T32" fmla="*/ 78 w 735"/>
                    <a:gd name="T33" fmla="*/ 418 h 534"/>
                    <a:gd name="T34" fmla="*/ 0 w 735"/>
                    <a:gd name="T35" fmla="*/ 268 h 5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5" h="534">
                      <a:moveTo>
                        <a:pt x="0" y="268"/>
                      </a:moveTo>
                      <a:lnTo>
                        <a:pt x="105" y="282"/>
                      </a:lnTo>
                      <a:lnTo>
                        <a:pt x="183" y="288"/>
                      </a:lnTo>
                      <a:lnTo>
                        <a:pt x="268" y="262"/>
                      </a:lnTo>
                      <a:lnTo>
                        <a:pt x="331" y="216"/>
                      </a:lnTo>
                      <a:lnTo>
                        <a:pt x="396" y="156"/>
                      </a:lnTo>
                      <a:lnTo>
                        <a:pt x="441" y="91"/>
                      </a:lnTo>
                      <a:lnTo>
                        <a:pt x="475" y="0"/>
                      </a:lnTo>
                      <a:lnTo>
                        <a:pt x="573" y="98"/>
                      </a:lnTo>
                      <a:lnTo>
                        <a:pt x="735" y="143"/>
                      </a:lnTo>
                      <a:lnTo>
                        <a:pt x="669" y="262"/>
                      </a:lnTo>
                      <a:lnTo>
                        <a:pt x="605" y="366"/>
                      </a:lnTo>
                      <a:lnTo>
                        <a:pt x="534" y="418"/>
                      </a:lnTo>
                      <a:lnTo>
                        <a:pt x="363" y="503"/>
                      </a:lnTo>
                      <a:lnTo>
                        <a:pt x="202" y="522"/>
                      </a:lnTo>
                      <a:lnTo>
                        <a:pt x="98" y="534"/>
                      </a:lnTo>
                      <a:lnTo>
                        <a:pt x="78" y="418"/>
                      </a:lnTo>
                      <a:lnTo>
                        <a:pt x="0" y="26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6" name="Freeform 138"/>
                <p:cNvSpPr>
                  <a:spLocks/>
                </p:cNvSpPr>
                <p:nvPr/>
              </p:nvSpPr>
              <p:spPr bwMode="auto">
                <a:xfrm>
                  <a:off x="-2775" y="996"/>
                  <a:ext cx="532" cy="736"/>
                </a:xfrm>
                <a:custGeom>
                  <a:avLst/>
                  <a:gdLst>
                    <a:gd name="T0" fmla="*/ 266 w 532"/>
                    <a:gd name="T1" fmla="*/ 736 h 736"/>
                    <a:gd name="T2" fmla="*/ 279 w 532"/>
                    <a:gd name="T3" fmla="*/ 633 h 736"/>
                    <a:gd name="T4" fmla="*/ 286 w 532"/>
                    <a:gd name="T5" fmla="*/ 553 h 736"/>
                    <a:gd name="T6" fmla="*/ 259 w 532"/>
                    <a:gd name="T7" fmla="*/ 469 h 736"/>
                    <a:gd name="T8" fmla="*/ 214 w 532"/>
                    <a:gd name="T9" fmla="*/ 405 h 736"/>
                    <a:gd name="T10" fmla="*/ 155 w 532"/>
                    <a:gd name="T11" fmla="*/ 339 h 736"/>
                    <a:gd name="T12" fmla="*/ 90 w 532"/>
                    <a:gd name="T13" fmla="*/ 294 h 736"/>
                    <a:gd name="T14" fmla="*/ 0 w 532"/>
                    <a:gd name="T15" fmla="*/ 261 h 736"/>
                    <a:gd name="T16" fmla="*/ 96 w 532"/>
                    <a:gd name="T17" fmla="*/ 164 h 736"/>
                    <a:gd name="T18" fmla="*/ 143 w 532"/>
                    <a:gd name="T19" fmla="*/ 0 h 736"/>
                    <a:gd name="T20" fmla="*/ 259 w 532"/>
                    <a:gd name="T21" fmla="*/ 66 h 736"/>
                    <a:gd name="T22" fmla="*/ 364 w 532"/>
                    <a:gd name="T23" fmla="*/ 131 h 736"/>
                    <a:gd name="T24" fmla="*/ 414 w 532"/>
                    <a:gd name="T25" fmla="*/ 202 h 736"/>
                    <a:gd name="T26" fmla="*/ 499 w 532"/>
                    <a:gd name="T27" fmla="*/ 372 h 736"/>
                    <a:gd name="T28" fmla="*/ 519 w 532"/>
                    <a:gd name="T29" fmla="*/ 534 h 736"/>
                    <a:gd name="T30" fmla="*/ 532 w 532"/>
                    <a:gd name="T31" fmla="*/ 639 h 736"/>
                    <a:gd name="T32" fmla="*/ 414 w 532"/>
                    <a:gd name="T33" fmla="*/ 658 h 736"/>
                    <a:gd name="T34" fmla="*/ 266 w 532"/>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6">
                      <a:moveTo>
                        <a:pt x="266" y="736"/>
                      </a:moveTo>
                      <a:lnTo>
                        <a:pt x="279" y="633"/>
                      </a:lnTo>
                      <a:lnTo>
                        <a:pt x="286" y="553"/>
                      </a:lnTo>
                      <a:lnTo>
                        <a:pt x="259" y="469"/>
                      </a:lnTo>
                      <a:lnTo>
                        <a:pt x="214" y="405"/>
                      </a:lnTo>
                      <a:lnTo>
                        <a:pt x="155" y="339"/>
                      </a:lnTo>
                      <a:lnTo>
                        <a:pt x="90" y="294"/>
                      </a:lnTo>
                      <a:lnTo>
                        <a:pt x="0" y="261"/>
                      </a:lnTo>
                      <a:lnTo>
                        <a:pt x="96" y="164"/>
                      </a:lnTo>
                      <a:lnTo>
                        <a:pt x="143" y="0"/>
                      </a:lnTo>
                      <a:lnTo>
                        <a:pt x="259" y="66"/>
                      </a:lnTo>
                      <a:lnTo>
                        <a:pt x="364" y="131"/>
                      </a:lnTo>
                      <a:lnTo>
                        <a:pt x="414" y="202"/>
                      </a:lnTo>
                      <a:lnTo>
                        <a:pt x="499" y="372"/>
                      </a:lnTo>
                      <a:lnTo>
                        <a:pt x="519" y="534"/>
                      </a:lnTo>
                      <a:lnTo>
                        <a:pt x="532" y="639"/>
                      </a:lnTo>
                      <a:lnTo>
                        <a:pt x="414" y="658"/>
                      </a:lnTo>
                      <a:lnTo>
                        <a:pt x="266"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7" name="Freeform 139"/>
                <p:cNvSpPr>
                  <a:spLocks/>
                </p:cNvSpPr>
                <p:nvPr/>
              </p:nvSpPr>
              <p:spPr bwMode="auto">
                <a:xfrm>
                  <a:off x="-2775" y="1218"/>
                  <a:ext cx="532" cy="734"/>
                </a:xfrm>
                <a:custGeom>
                  <a:avLst/>
                  <a:gdLst>
                    <a:gd name="T0" fmla="*/ 266 w 532"/>
                    <a:gd name="T1" fmla="*/ 734 h 734"/>
                    <a:gd name="T2" fmla="*/ 279 w 532"/>
                    <a:gd name="T3" fmla="*/ 631 h 734"/>
                    <a:gd name="T4" fmla="*/ 286 w 532"/>
                    <a:gd name="T5" fmla="*/ 553 h 734"/>
                    <a:gd name="T6" fmla="*/ 259 w 532"/>
                    <a:gd name="T7" fmla="*/ 469 h 734"/>
                    <a:gd name="T8" fmla="*/ 214 w 532"/>
                    <a:gd name="T9" fmla="*/ 404 h 734"/>
                    <a:gd name="T10" fmla="*/ 155 w 532"/>
                    <a:gd name="T11" fmla="*/ 338 h 734"/>
                    <a:gd name="T12" fmla="*/ 90 w 532"/>
                    <a:gd name="T13" fmla="*/ 292 h 734"/>
                    <a:gd name="T14" fmla="*/ 0 w 532"/>
                    <a:gd name="T15" fmla="*/ 260 h 734"/>
                    <a:gd name="T16" fmla="*/ 96 w 532"/>
                    <a:gd name="T17" fmla="*/ 163 h 734"/>
                    <a:gd name="T18" fmla="*/ 143 w 532"/>
                    <a:gd name="T19" fmla="*/ 0 h 734"/>
                    <a:gd name="T20" fmla="*/ 259 w 532"/>
                    <a:gd name="T21" fmla="*/ 65 h 734"/>
                    <a:gd name="T22" fmla="*/ 364 w 532"/>
                    <a:gd name="T23" fmla="*/ 130 h 734"/>
                    <a:gd name="T24" fmla="*/ 414 w 532"/>
                    <a:gd name="T25" fmla="*/ 201 h 734"/>
                    <a:gd name="T26" fmla="*/ 499 w 532"/>
                    <a:gd name="T27" fmla="*/ 371 h 734"/>
                    <a:gd name="T28" fmla="*/ 519 w 532"/>
                    <a:gd name="T29" fmla="*/ 534 h 734"/>
                    <a:gd name="T30" fmla="*/ 532 w 532"/>
                    <a:gd name="T31" fmla="*/ 638 h 734"/>
                    <a:gd name="T32" fmla="*/ 414 w 532"/>
                    <a:gd name="T33" fmla="*/ 656 h 734"/>
                    <a:gd name="T34" fmla="*/ 266 w 532"/>
                    <a:gd name="T35" fmla="*/ 734 h 7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4">
                      <a:moveTo>
                        <a:pt x="266" y="734"/>
                      </a:moveTo>
                      <a:lnTo>
                        <a:pt x="279" y="631"/>
                      </a:lnTo>
                      <a:lnTo>
                        <a:pt x="286" y="553"/>
                      </a:lnTo>
                      <a:lnTo>
                        <a:pt x="259" y="469"/>
                      </a:lnTo>
                      <a:lnTo>
                        <a:pt x="214" y="404"/>
                      </a:lnTo>
                      <a:lnTo>
                        <a:pt x="155" y="338"/>
                      </a:lnTo>
                      <a:lnTo>
                        <a:pt x="90" y="292"/>
                      </a:lnTo>
                      <a:lnTo>
                        <a:pt x="0" y="260"/>
                      </a:lnTo>
                      <a:lnTo>
                        <a:pt x="96" y="163"/>
                      </a:lnTo>
                      <a:lnTo>
                        <a:pt x="143" y="0"/>
                      </a:lnTo>
                      <a:lnTo>
                        <a:pt x="259" y="65"/>
                      </a:lnTo>
                      <a:lnTo>
                        <a:pt x="364" y="130"/>
                      </a:lnTo>
                      <a:lnTo>
                        <a:pt x="414" y="201"/>
                      </a:lnTo>
                      <a:lnTo>
                        <a:pt x="499" y="371"/>
                      </a:lnTo>
                      <a:lnTo>
                        <a:pt x="519" y="534"/>
                      </a:lnTo>
                      <a:lnTo>
                        <a:pt x="532" y="638"/>
                      </a:lnTo>
                      <a:lnTo>
                        <a:pt x="414" y="656"/>
                      </a:lnTo>
                      <a:lnTo>
                        <a:pt x="266" y="734"/>
                      </a:lnTo>
                      <a:close/>
                    </a:path>
                  </a:pathLst>
                </a:custGeom>
                <a:solidFill>
                  <a:schemeClr val="tx1"/>
                </a:solidFill>
                <a:ln w="11176">
                  <a:solidFill>
                    <a:srgbClr val="333333"/>
                  </a:solidFill>
                  <a:prstDash val="solid"/>
                  <a:round/>
                  <a:headEnd/>
                  <a:tailEnd/>
                </a:ln>
              </p:spPr>
              <p:txBody>
                <a:bodyPr/>
                <a:lstStyle/>
                <a:p>
                  <a:endParaRPr lang="zh-CN" altLang="en-US" b="1"/>
                </a:p>
              </p:txBody>
            </p:sp>
          </p:grpSp>
          <p:grpSp>
            <p:nvGrpSpPr>
              <p:cNvPr id="121" name="Group 140"/>
              <p:cNvGrpSpPr>
                <a:grpSpLocks/>
              </p:cNvGrpSpPr>
              <p:nvPr/>
            </p:nvGrpSpPr>
            <p:grpSpPr bwMode="auto">
              <a:xfrm>
                <a:off x="-2566" y="449"/>
                <a:ext cx="841" cy="1445"/>
                <a:chOff x="-2566" y="449"/>
                <a:chExt cx="841" cy="1445"/>
              </a:xfrm>
            </p:grpSpPr>
            <p:sp>
              <p:nvSpPr>
                <p:cNvPr id="122" name="Freeform 141"/>
                <p:cNvSpPr>
                  <a:spLocks/>
                </p:cNvSpPr>
                <p:nvPr/>
              </p:nvSpPr>
              <p:spPr bwMode="auto">
                <a:xfrm>
                  <a:off x="-2531" y="500"/>
                  <a:ext cx="532" cy="738"/>
                </a:xfrm>
                <a:custGeom>
                  <a:avLst/>
                  <a:gdLst>
                    <a:gd name="T0" fmla="*/ 266 w 532"/>
                    <a:gd name="T1" fmla="*/ 738 h 738"/>
                    <a:gd name="T2" fmla="*/ 253 w 532"/>
                    <a:gd name="T3" fmla="*/ 633 h 738"/>
                    <a:gd name="T4" fmla="*/ 246 w 532"/>
                    <a:gd name="T5" fmla="*/ 554 h 738"/>
                    <a:gd name="T6" fmla="*/ 273 w 532"/>
                    <a:gd name="T7" fmla="*/ 469 h 738"/>
                    <a:gd name="T8" fmla="*/ 318 w 532"/>
                    <a:gd name="T9" fmla="*/ 404 h 738"/>
                    <a:gd name="T10" fmla="*/ 377 w 532"/>
                    <a:gd name="T11" fmla="*/ 339 h 738"/>
                    <a:gd name="T12" fmla="*/ 443 w 532"/>
                    <a:gd name="T13" fmla="*/ 293 h 738"/>
                    <a:gd name="T14" fmla="*/ 532 w 532"/>
                    <a:gd name="T15" fmla="*/ 261 h 738"/>
                    <a:gd name="T16" fmla="*/ 436 w 532"/>
                    <a:gd name="T17" fmla="*/ 164 h 738"/>
                    <a:gd name="T18" fmla="*/ 390 w 532"/>
                    <a:gd name="T19" fmla="*/ 0 h 738"/>
                    <a:gd name="T20" fmla="*/ 273 w 532"/>
                    <a:gd name="T21" fmla="*/ 66 h 738"/>
                    <a:gd name="T22" fmla="*/ 168 w 532"/>
                    <a:gd name="T23" fmla="*/ 132 h 738"/>
                    <a:gd name="T24" fmla="*/ 117 w 532"/>
                    <a:gd name="T25" fmla="*/ 204 h 738"/>
                    <a:gd name="T26" fmla="*/ 33 w 532"/>
                    <a:gd name="T27" fmla="*/ 371 h 738"/>
                    <a:gd name="T28" fmla="*/ 13 w 532"/>
                    <a:gd name="T29" fmla="*/ 534 h 738"/>
                    <a:gd name="T30" fmla="*/ 0 w 532"/>
                    <a:gd name="T31" fmla="*/ 640 h 738"/>
                    <a:gd name="T32" fmla="*/ 117 w 532"/>
                    <a:gd name="T33" fmla="*/ 660 h 738"/>
                    <a:gd name="T34" fmla="*/ 266 w 532"/>
                    <a:gd name="T35" fmla="*/ 738 h 7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8">
                      <a:moveTo>
                        <a:pt x="266" y="738"/>
                      </a:moveTo>
                      <a:lnTo>
                        <a:pt x="253" y="633"/>
                      </a:lnTo>
                      <a:lnTo>
                        <a:pt x="246" y="554"/>
                      </a:lnTo>
                      <a:lnTo>
                        <a:pt x="273" y="469"/>
                      </a:lnTo>
                      <a:lnTo>
                        <a:pt x="318" y="404"/>
                      </a:lnTo>
                      <a:lnTo>
                        <a:pt x="377" y="339"/>
                      </a:lnTo>
                      <a:lnTo>
                        <a:pt x="443" y="293"/>
                      </a:lnTo>
                      <a:lnTo>
                        <a:pt x="532" y="261"/>
                      </a:lnTo>
                      <a:lnTo>
                        <a:pt x="436" y="164"/>
                      </a:lnTo>
                      <a:lnTo>
                        <a:pt x="390" y="0"/>
                      </a:lnTo>
                      <a:lnTo>
                        <a:pt x="273" y="66"/>
                      </a:lnTo>
                      <a:lnTo>
                        <a:pt x="168" y="132"/>
                      </a:lnTo>
                      <a:lnTo>
                        <a:pt x="117" y="204"/>
                      </a:lnTo>
                      <a:lnTo>
                        <a:pt x="33" y="371"/>
                      </a:lnTo>
                      <a:lnTo>
                        <a:pt x="13" y="534"/>
                      </a:lnTo>
                      <a:lnTo>
                        <a:pt x="0" y="640"/>
                      </a:lnTo>
                      <a:lnTo>
                        <a:pt x="117" y="660"/>
                      </a:lnTo>
                      <a:lnTo>
                        <a:pt x="266" y="73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3" name="Freeform 142"/>
                <p:cNvSpPr>
                  <a:spLocks/>
                </p:cNvSpPr>
                <p:nvPr/>
              </p:nvSpPr>
              <p:spPr bwMode="auto">
                <a:xfrm>
                  <a:off x="-2323" y="722"/>
                  <a:ext cx="533" cy="736"/>
                </a:xfrm>
                <a:custGeom>
                  <a:avLst/>
                  <a:gdLst>
                    <a:gd name="T0" fmla="*/ 267 w 533"/>
                    <a:gd name="T1" fmla="*/ 0 h 736"/>
                    <a:gd name="T2" fmla="*/ 280 w 533"/>
                    <a:gd name="T3" fmla="*/ 104 h 736"/>
                    <a:gd name="T4" fmla="*/ 287 w 533"/>
                    <a:gd name="T5" fmla="*/ 182 h 736"/>
                    <a:gd name="T6" fmla="*/ 260 w 533"/>
                    <a:gd name="T7" fmla="*/ 267 h 736"/>
                    <a:gd name="T8" fmla="*/ 215 w 533"/>
                    <a:gd name="T9" fmla="*/ 332 h 736"/>
                    <a:gd name="T10" fmla="*/ 157 w 533"/>
                    <a:gd name="T11" fmla="*/ 398 h 736"/>
                    <a:gd name="T12" fmla="*/ 90 w 533"/>
                    <a:gd name="T13" fmla="*/ 444 h 736"/>
                    <a:gd name="T14" fmla="*/ 0 w 533"/>
                    <a:gd name="T15" fmla="*/ 476 h 736"/>
                    <a:gd name="T16" fmla="*/ 97 w 533"/>
                    <a:gd name="T17" fmla="*/ 574 h 736"/>
                    <a:gd name="T18" fmla="*/ 144 w 533"/>
                    <a:gd name="T19" fmla="*/ 736 h 736"/>
                    <a:gd name="T20" fmla="*/ 260 w 533"/>
                    <a:gd name="T21" fmla="*/ 672 h 736"/>
                    <a:gd name="T22" fmla="*/ 364 w 533"/>
                    <a:gd name="T23" fmla="*/ 607 h 736"/>
                    <a:gd name="T24" fmla="*/ 416 w 533"/>
                    <a:gd name="T25" fmla="*/ 535 h 736"/>
                    <a:gd name="T26" fmla="*/ 500 w 533"/>
                    <a:gd name="T27" fmla="*/ 366 h 736"/>
                    <a:gd name="T28" fmla="*/ 520 w 533"/>
                    <a:gd name="T29" fmla="*/ 202 h 736"/>
                    <a:gd name="T30" fmla="*/ 533 w 533"/>
                    <a:gd name="T31" fmla="*/ 98 h 736"/>
                    <a:gd name="T32" fmla="*/ 416 w 533"/>
                    <a:gd name="T33" fmla="*/ 78 h 736"/>
                    <a:gd name="T34" fmla="*/ 267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0"/>
                      </a:moveTo>
                      <a:lnTo>
                        <a:pt x="280" y="104"/>
                      </a:lnTo>
                      <a:lnTo>
                        <a:pt x="287" y="182"/>
                      </a:lnTo>
                      <a:lnTo>
                        <a:pt x="260" y="267"/>
                      </a:lnTo>
                      <a:lnTo>
                        <a:pt x="215" y="332"/>
                      </a:lnTo>
                      <a:lnTo>
                        <a:pt x="157" y="398"/>
                      </a:lnTo>
                      <a:lnTo>
                        <a:pt x="90" y="444"/>
                      </a:lnTo>
                      <a:lnTo>
                        <a:pt x="0" y="476"/>
                      </a:lnTo>
                      <a:lnTo>
                        <a:pt x="97" y="574"/>
                      </a:lnTo>
                      <a:lnTo>
                        <a:pt x="144" y="736"/>
                      </a:lnTo>
                      <a:lnTo>
                        <a:pt x="260" y="672"/>
                      </a:lnTo>
                      <a:lnTo>
                        <a:pt x="364" y="607"/>
                      </a:lnTo>
                      <a:lnTo>
                        <a:pt x="416" y="535"/>
                      </a:lnTo>
                      <a:lnTo>
                        <a:pt x="500" y="366"/>
                      </a:lnTo>
                      <a:lnTo>
                        <a:pt x="520" y="202"/>
                      </a:lnTo>
                      <a:lnTo>
                        <a:pt x="533" y="98"/>
                      </a:lnTo>
                      <a:lnTo>
                        <a:pt x="416" y="78"/>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4" name="Freeform 143"/>
                <p:cNvSpPr>
                  <a:spLocks/>
                </p:cNvSpPr>
                <p:nvPr/>
              </p:nvSpPr>
              <p:spPr bwMode="auto">
                <a:xfrm>
                  <a:off x="-2383" y="449"/>
                  <a:ext cx="534" cy="736"/>
                </a:xfrm>
                <a:custGeom>
                  <a:avLst/>
                  <a:gdLst>
                    <a:gd name="T0" fmla="*/ 269 w 534"/>
                    <a:gd name="T1" fmla="*/ 736 h 736"/>
                    <a:gd name="T2" fmla="*/ 255 w 534"/>
                    <a:gd name="T3" fmla="*/ 633 h 736"/>
                    <a:gd name="T4" fmla="*/ 249 w 534"/>
                    <a:gd name="T5" fmla="*/ 553 h 736"/>
                    <a:gd name="T6" fmla="*/ 275 w 534"/>
                    <a:gd name="T7" fmla="*/ 469 h 736"/>
                    <a:gd name="T8" fmla="*/ 320 w 534"/>
                    <a:gd name="T9" fmla="*/ 404 h 736"/>
                    <a:gd name="T10" fmla="*/ 380 w 534"/>
                    <a:gd name="T11" fmla="*/ 339 h 736"/>
                    <a:gd name="T12" fmla="*/ 444 w 534"/>
                    <a:gd name="T13" fmla="*/ 293 h 736"/>
                    <a:gd name="T14" fmla="*/ 534 w 534"/>
                    <a:gd name="T15" fmla="*/ 261 h 736"/>
                    <a:gd name="T16" fmla="*/ 437 w 534"/>
                    <a:gd name="T17" fmla="*/ 164 h 736"/>
                    <a:gd name="T18" fmla="*/ 391 w 534"/>
                    <a:gd name="T19" fmla="*/ 0 h 736"/>
                    <a:gd name="T20" fmla="*/ 275 w 534"/>
                    <a:gd name="T21" fmla="*/ 65 h 736"/>
                    <a:gd name="T22" fmla="*/ 170 w 534"/>
                    <a:gd name="T23" fmla="*/ 131 h 736"/>
                    <a:gd name="T24" fmla="*/ 118 w 534"/>
                    <a:gd name="T25" fmla="*/ 202 h 736"/>
                    <a:gd name="T26" fmla="*/ 33 w 534"/>
                    <a:gd name="T27" fmla="*/ 371 h 736"/>
                    <a:gd name="T28" fmla="*/ 14 w 534"/>
                    <a:gd name="T29" fmla="*/ 534 h 736"/>
                    <a:gd name="T30" fmla="*/ 0 w 534"/>
                    <a:gd name="T31" fmla="*/ 639 h 736"/>
                    <a:gd name="T32" fmla="*/ 118 w 534"/>
                    <a:gd name="T33" fmla="*/ 658 h 736"/>
                    <a:gd name="T34" fmla="*/ 269 w 534"/>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4" h="736">
                      <a:moveTo>
                        <a:pt x="269" y="736"/>
                      </a:moveTo>
                      <a:lnTo>
                        <a:pt x="255" y="633"/>
                      </a:lnTo>
                      <a:lnTo>
                        <a:pt x="249" y="553"/>
                      </a:lnTo>
                      <a:lnTo>
                        <a:pt x="275" y="469"/>
                      </a:lnTo>
                      <a:lnTo>
                        <a:pt x="320" y="404"/>
                      </a:lnTo>
                      <a:lnTo>
                        <a:pt x="380" y="339"/>
                      </a:lnTo>
                      <a:lnTo>
                        <a:pt x="444" y="293"/>
                      </a:lnTo>
                      <a:lnTo>
                        <a:pt x="534" y="261"/>
                      </a:lnTo>
                      <a:lnTo>
                        <a:pt x="437" y="164"/>
                      </a:lnTo>
                      <a:lnTo>
                        <a:pt x="391" y="0"/>
                      </a:lnTo>
                      <a:lnTo>
                        <a:pt x="275" y="65"/>
                      </a:lnTo>
                      <a:lnTo>
                        <a:pt x="170" y="131"/>
                      </a:lnTo>
                      <a:lnTo>
                        <a:pt x="118" y="202"/>
                      </a:lnTo>
                      <a:lnTo>
                        <a:pt x="33" y="371"/>
                      </a:lnTo>
                      <a:lnTo>
                        <a:pt x="14" y="534"/>
                      </a:lnTo>
                      <a:lnTo>
                        <a:pt x="0" y="639"/>
                      </a:lnTo>
                      <a:lnTo>
                        <a:pt x="118" y="658"/>
                      </a:lnTo>
                      <a:lnTo>
                        <a:pt x="269"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5" name="Freeform 144"/>
                <p:cNvSpPr>
                  <a:spLocks/>
                </p:cNvSpPr>
                <p:nvPr/>
              </p:nvSpPr>
              <p:spPr bwMode="auto">
                <a:xfrm>
                  <a:off x="-2427" y="996"/>
                  <a:ext cx="533" cy="736"/>
                </a:xfrm>
                <a:custGeom>
                  <a:avLst/>
                  <a:gdLst>
                    <a:gd name="T0" fmla="*/ 268 w 533"/>
                    <a:gd name="T1" fmla="*/ 0 h 736"/>
                    <a:gd name="T2" fmla="*/ 280 w 533"/>
                    <a:gd name="T3" fmla="*/ 104 h 736"/>
                    <a:gd name="T4" fmla="*/ 286 w 533"/>
                    <a:gd name="T5" fmla="*/ 182 h 736"/>
                    <a:gd name="T6" fmla="*/ 261 w 533"/>
                    <a:gd name="T7" fmla="*/ 267 h 736"/>
                    <a:gd name="T8" fmla="*/ 214 w 533"/>
                    <a:gd name="T9" fmla="*/ 333 h 736"/>
                    <a:gd name="T10" fmla="*/ 155 w 533"/>
                    <a:gd name="T11" fmla="*/ 398 h 736"/>
                    <a:gd name="T12" fmla="*/ 91 w 533"/>
                    <a:gd name="T13" fmla="*/ 442 h 736"/>
                    <a:gd name="T14" fmla="*/ 0 w 533"/>
                    <a:gd name="T15" fmla="*/ 475 h 736"/>
                    <a:gd name="T16" fmla="*/ 97 w 533"/>
                    <a:gd name="T17" fmla="*/ 572 h 736"/>
                    <a:gd name="T18" fmla="*/ 142 w 533"/>
                    <a:gd name="T19" fmla="*/ 736 h 736"/>
                    <a:gd name="T20" fmla="*/ 261 w 533"/>
                    <a:gd name="T21" fmla="*/ 671 h 736"/>
                    <a:gd name="T22" fmla="*/ 364 w 533"/>
                    <a:gd name="T23" fmla="*/ 606 h 736"/>
                    <a:gd name="T24" fmla="*/ 417 w 533"/>
                    <a:gd name="T25" fmla="*/ 534 h 736"/>
                    <a:gd name="T26" fmla="*/ 500 w 533"/>
                    <a:gd name="T27" fmla="*/ 365 h 736"/>
                    <a:gd name="T28" fmla="*/ 520 w 533"/>
                    <a:gd name="T29" fmla="*/ 202 h 736"/>
                    <a:gd name="T30" fmla="*/ 533 w 533"/>
                    <a:gd name="T31" fmla="*/ 99 h 736"/>
                    <a:gd name="T32" fmla="*/ 417 w 533"/>
                    <a:gd name="T33" fmla="*/ 79 h 736"/>
                    <a:gd name="T34" fmla="*/ 268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8" y="0"/>
                      </a:moveTo>
                      <a:lnTo>
                        <a:pt x="280" y="104"/>
                      </a:lnTo>
                      <a:lnTo>
                        <a:pt x="286" y="182"/>
                      </a:lnTo>
                      <a:lnTo>
                        <a:pt x="261" y="267"/>
                      </a:lnTo>
                      <a:lnTo>
                        <a:pt x="214" y="333"/>
                      </a:lnTo>
                      <a:lnTo>
                        <a:pt x="155" y="398"/>
                      </a:lnTo>
                      <a:lnTo>
                        <a:pt x="91" y="442"/>
                      </a:lnTo>
                      <a:lnTo>
                        <a:pt x="0" y="475"/>
                      </a:lnTo>
                      <a:lnTo>
                        <a:pt x="97" y="572"/>
                      </a:lnTo>
                      <a:lnTo>
                        <a:pt x="142" y="736"/>
                      </a:lnTo>
                      <a:lnTo>
                        <a:pt x="261" y="671"/>
                      </a:lnTo>
                      <a:lnTo>
                        <a:pt x="364" y="606"/>
                      </a:lnTo>
                      <a:lnTo>
                        <a:pt x="417" y="534"/>
                      </a:lnTo>
                      <a:lnTo>
                        <a:pt x="500" y="365"/>
                      </a:lnTo>
                      <a:lnTo>
                        <a:pt x="520" y="202"/>
                      </a:lnTo>
                      <a:lnTo>
                        <a:pt x="533" y="99"/>
                      </a:lnTo>
                      <a:lnTo>
                        <a:pt x="417" y="79"/>
                      </a:lnTo>
                      <a:lnTo>
                        <a:pt x="268"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6" name="Freeform 145"/>
                <p:cNvSpPr>
                  <a:spLocks/>
                </p:cNvSpPr>
                <p:nvPr/>
              </p:nvSpPr>
              <p:spPr bwMode="auto">
                <a:xfrm>
                  <a:off x="-2498" y="781"/>
                  <a:ext cx="532" cy="735"/>
                </a:xfrm>
                <a:custGeom>
                  <a:avLst/>
                  <a:gdLst>
                    <a:gd name="T0" fmla="*/ 265 w 532"/>
                    <a:gd name="T1" fmla="*/ 0 h 735"/>
                    <a:gd name="T2" fmla="*/ 278 w 532"/>
                    <a:gd name="T3" fmla="*/ 104 h 735"/>
                    <a:gd name="T4" fmla="*/ 285 w 532"/>
                    <a:gd name="T5" fmla="*/ 182 h 735"/>
                    <a:gd name="T6" fmla="*/ 259 w 532"/>
                    <a:gd name="T7" fmla="*/ 267 h 735"/>
                    <a:gd name="T8" fmla="*/ 213 w 532"/>
                    <a:gd name="T9" fmla="*/ 332 h 735"/>
                    <a:gd name="T10" fmla="*/ 155 w 532"/>
                    <a:gd name="T11" fmla="*/ 397 h 735"/>
                    <a:gd name="T12" fmla="*/ 91 w 532"/>
                    <a:gd name="T13" fmla="*/ 444 h 735"/>
                    <a:gd name="T14" fmla="*/ 0 w 532"/>
                    <a:gd name="T15" fmla="*/ 476 h 735"/>
                    <a:gd name="T16" fmla="*/ 98 w 532"/>
                    <a:gd name="T17" fmla="*/ 574 h 735"/>
                    <a:gd name="T18" fmla="*/ 142 w 532"/>
                    <a:gd name="T19" fmla="*/ 735 h 735"/>
                    <a:gd name="T20" fmla="*/ 259 w 532"/>
                    <a:gd name="T21" fmla="*/ 671 h 735"/>
                    <a:gd name="T22" fmla="*/ 364 w 532"/>
                    <a:gd name="T23" fmla="*/ 607 h 735"/>
                    <a:gd name="T24" fmla="*/ 417 w 532"/>
                    <a:gd name="T25" fmla="*/ 535 h 735"/>
                    <a:gd name="T26" fmla="*/ 499 w 532"/>
                    <a:gd name="T27" fmla="*/ 366 h 735"/>
                    <a:gd name="T28" fmla="*/ 519 w 532"/>
                    <a:gd name="T29" fmla="*/ 202 h 735"/>
                    <a:gd name="T30" fmla="*/ 532 w 532"/>
                    <a:gd name="T31" fmla="*/ 97 h 735"/>
                    <a:gd name="T32" fmla="*/ 417 w 532"/>
                    <a:gd name="T33" fmla="*/ 78 h 735"/>
                    <a:gd name="T34" fmla="*/ 265 w 532"/>
                    <a:gd name="T35" fmla="*/ 0 h 7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5">
                      <a:moveTo>
                        <a:pt x="265" y="0"/>
                      </a:moveTo>
                      <a:lnTo>
                        <a:pt x="278" y="104"/>
                      </a:lnTo>
                      <a:lnTo>
                        <a:pt x="285" y="182"/>
                      </a:lnTo>
                      <a:lnTo>
                        <a:pt x="259" y="267"/>
                      </a:lnTo>
                      <a:lnTo>
                        <a:pt x="213" y="332"/>
                      </a:lnTo>
                      <a:lnTo>
                        <a:pt x="155" y="397"/>
                      </a:lnTo>
                      <a:lnTo>
                        <a:pt x="91" y="444"/>
                      </a:lnTo>
                      <a:lnTo>
                        <a:pt x="0" y="476"/>
                      </a:lnTo>
                      <a:lnTo>
                        <a:pt x="98" y="574"/>
                      </a:lnTo>
                      <a:lnTo>
                        <a:pt x="142" y="735"/>
                      </a:lnTo>
                      <a:lnTo>
                        <a:pt x="259" y="671"/>
                      </a:lnTo>
                      <a:lnTo>
                        <a:pt x="364" y="607"/>
                      </a:lnTo>
                      <a:lnTo>
                        <a:pt x="417" y="535"/>
                      </a:lnTo>
                      <a:lnTo>
                        <a:pt x="499" y="366"/>
                      </a:lnTo>
                      <a:lnTo>
                        <a:pt x="519" y="202"/>
                      </a:lnTo>
                      <a:lnTo>
                        <a:pt x="532" y="97"/>
                      </a:lnTo>
                      <a:lnTo>
                        <a:pt x="417" y="78"/>
                      </a:lnTo>
                      <a:lnTo>
                        <a:pt x="265"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7" name="Freeform 146"/>
                <p:cNvSpPr>
                  <a:spLocks/>
                </p:cNvSpPr>
                <p:nvPr/>
              </p:nvSpPr>
              <p:spPr bwMode="auto">
                <a:xfrm>
                  <a:off x="-2566" y="830"/>
                  <a:ext cx="733" cy="534"/>
                </a:xfrm>
                <a:custGeom>
                  <a:avLst/>
                  <a:gdLst>
                    <a:gd name="T0" fmla="*/ 733 w 733"/>
                    <a:gd name="T1" fmla="*/ 268 h 534"/>
                    <a:gd name="T2" fmla="*/ 630 w 733"/>
                    <a:gd name="T3" fmla="*/ 280 h 534"/>
                    <a:gd name="T4" fmla="*/ 553 w 733"/>
                    <a:gd name="T5" fmla="*/ 287 h 534"/>
                    <a:gd name="T6" fmla="*/ 468 w 733"/>
                    <a:gd name="T7" fmla="*/ 261 h 534"/>
                    <a:gd name="T8" fmla="*/ 403 w 733"/>
                    <a:gd name="T9" fmla="*/ 214 h 534"/>
                    <a:gd name="T10" fmla="*/ 336 w 733"/>
                    <a:gd name="T11" fmla="*/ 156 h 534"/>
                    <a:gd name="T12" fmla="*/ 291 w 733"/>
                    <a:gd name="T13" fmla="*/ 91 h 534"/>
                    <a:gd name="T14" fmla="*/ 258 w 733"/>
                    <a:gd name="T15" fmla="*/ 0 h 534"/>
                    <a:gd name="T16" fmla="*/ 162 w 733"/>
                    <a:gd name="T17" fmla="*/ 98 h 534"/>
                    <a:gd name="T18" fmla="*/ 0 w 733"/>
                    <a:gd name="T19" fmla="*/ 143 h 534"/>
                    <a:gd name="T20" fmla="*/ 64 w 733"/>
                    <a:gd name="T21" fmla="*/ 261 h 534"/>
                    <a:gd name="T22" fmla="*/ 129 w 733"/>
                    <a:gd name="T23" fmla="*/ 365 h 534"/>
                    <a:gd name="T24" fmla="*/ 200 w 733"/>
                    <a:gd name="T25" fmla="*/ 418 h 534"/>
                    <a:gd name="T26" fmla="*/ 370 w 733"/>
                    <a:gd name="T27" fmla="*/ 501 h 534"/>
                    <a:gd name="T28" fmla="*/ 533 w 733"/>
                    <a:gd name="T29" fmla="*/ 521 h 534"/>
                    <a:gd name="T30" fmla="*/ 637 w 733"/>
                    <a:gd name="T31" fmla="*/ 534 h 534"/>
                    <a:gd name="T32" fmla="*/ 655 w 733"/>
                    <a:gd name="T33" fmla="*/ 418 h 534"/>
                    <a:gd name="T34" fmla="*/ 733 w 733"/>
                    <a:gd name="T35" fmla="*/ 268 h 5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3" h="534">
                      <a:moveTo>
                        <a:pt x="733" y="268"/>
                      </a:moveTo>
                      <a:lnTo>
                        <a:pt x="630" y="280"/>
                      </a:lnTo>
                      <a:lnTo>
                        <a:pt x="553" y="287"/>
                      </a:lnTo>
                      <a:lnTo>
                        <a:pt x="468" y="261"/>
                      </a:lnTo>
                      <a:lnTo>
                        <a:pt x="403" y="214"/>
                      </a:lnTo>
                      <a:lnTo>
                        <a:pt x="336" y="156"/>
                      </a:lnTo>
                      <a:lnTo>
                        <a:pt x="291" y="91"/>
                      </a:lnTo>
                      <a:lnTo>
                        <a:pt x="258" y="0"/>
                      </a:lnTo>
                      <a:lnTo>
                        <a:pt x="162" y="98"/>
                      </a:lnTo>
                      <a:lnTo>
                        <a:pt x="0" y="143"/>
                      </a:lnTo>
                      <a:lnTo>
                        <a:pt x="64" y="261"/>
                      </a:lnTo>
                      <a:lnTo>
                        <a:pt x="129" y="365"/>
                      </a:lnTo>
                      <a:lnTo>
                        <a:pt x="200" y="418"/>
                      </a:lnTo>
                      <a:lnTo>
                        <a:pt x="370" y="501"/>
                      </a:lnTo>
                      <a:lnTo>
                        <a:pt x="533" y="521"/>
                      </a:lnTo>
                      <a:lnTo>
                        <a:pt x="637" y="534"/>
                      </a:lnTo>
                      <a:lnTo>
                        <a:pt x="655" y="418"/>
                      </a:lnTo>
                      <a:lnTo>
                        <a:pt x="733" y="26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8" name="Freeform 147"/>
                <p:cNvSpPr>
                  <a:spLocks/>
                </p:cNvSpPr>
                <p:nvPr/>
              </p:nvSpPr>
              <p:spPr bwMode="auto">
                <a:xfrm>
                  <a:off x="-2258" y="937"/>
                  <a:ext cx="533" cy="737"/>
                </a:xfrm>
                <a:custGeom>
                  <a:avLst/>
                  <a:gdLst>
                    <a:gd name="T0" fmla="*/ 266 w 533"/>
                    <a:gd name="T1" fmla="*/ 737 h 737"/>
                    <a:gd name="T2" fmla="*/ 255 w 533"/>
                    <a:gd name="T3" fmla="*/ 631 h 737"/>
                    <a:gd name="T4" fmla="*/ 248 w 533"/>
                    <a:gd name="T5" fmla="*/ 553 h 737"/>
                    <a:gd name="T6" fmla="*/ 272 w 533"/>
                    <a:gd name="T7" fmla="*/ 470 h 737"/>
                    <a:gd name="T8" fmla="*/ 319 w 533"/>
                    <a:gd name="T9" fmla="*/ 404 h 737"/>
                    <a:gd name="T10" fmla="*/ 377 w 533"/>
                    <a:gd name="T11" fmla="*/ 339 h 737"/>
                    <a:gd name="T12" fmla="*/ 442 w 533"/>
                    <a:gd name="T13" fmla="*/ 294 h 737"/>
                    <a:gd name="T14" fmla="*/ 533 w 533"/>
                    <a:gd name="T15" fmla="*/ 261 h 737"/>
                    <a:gd name="T16" fmla="*/ 435 w 533"/>
                    <a:gd name="T17" fmla="*/ 163 h 737"/>
                    <a:gd name="T18" fmla="*/ 390 w 533"/>
                    <a:gd name="T19" fmla="*/ 0 h 737"/>
                    <a:gd name="T20" fmla="*/ 272 w 533"/>
                    <a:gd name="T21" fmla="*/ 65 h 737"/>
                    <a:gd name="T22" fmla="*/ 170 w 533"/>
                    <a:gd name="T23" fmla="*/ 131 h 737"/>
                    <a:gd name="T24" fmla="*/ 117 w 533"/>
                    <a:gd name="T25" fmla="*/ 203 h 737"/>
                    <a:gd name="T26" fmla="*/ 32 w 533"/>
                    <a:gd name="T27" fmla="*/ 372 h 737"/>
                    <a:gd name="T28" fmla="*/ 13 w 533"/>
                    <a:gd name="T29" fmla="*/ 534 h 737"/>
                    <a:gd name="T30" fmla="*/ 0 w 533"/>
                    <a:gd name="T31" fmla="*/ 638 h 737"/>
                    <a:gd name="T32" fmla="*/ 117 w 533"/>
                    <a:gd name="T33" fmla="*/ 659 h 737"/>
                    <a:gd name="T34" fmla="*/ 266 w 533"/>
                    <a:gd name="T35" fmla="*/ 737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6" y="737"/>
                      </a:moveTo>
                      <a:lnTo>
                        <a:pt x="255" y="631"/>
                      </a:lnTo>
                      <a:lnTo>
                        <a:pt x="248" y="553"/>
                      </a:lnTo>
                      <a:lnTo>
                        <a:pt x="272" y="470"/>
                      </a:lnTo>
                      <a:lnTo>
                        <a:pt x="319" y="404"/>
                      </a:lnTo>
                      <a:lnTo>
                        <a:pt x="377" y="339"/>
                      </a:lnTo>
                      <a:lnTo>
                        <a:pt x="442" y="294"/>
                      </a:lnTo>
                      <a:lnTo>
                        <a:pt x="533" y="261"/>
                      </a:lnTo>
                      <a:lnTo>
                        <a:pt x="435" y="163"/>
                      </a:lnTo>
                      <a:lnTo>
                        <a:pt x="390" y="0"/>
                      </a:lnTo>
                      <a:lnTo>
                        <a:pt x="272" y="65"/>
                      </a:lnTo>
                      <a:lnTo>
                        <a:pt x="170" y="131"/>
                      </a:lnTo>
                      <a:lnTo>
                        <a:pt x="117" y="203"/>
                      </a:lnTo>
                      <a:lnTo>
                        <a:pt x="32" y="372"/>
                      </a:lnTo>
                      <a:lnTo>
                        <a:pt x="13" y="534"/>
                      </a:lnTo>
                      <a:lnTo>
                        <a:pt x="0" y="638"/>
                      </a:lnTo>
                      <a:lnTo>
                        <a:pt x="117" y="659"/>
                      </a:lnTo>
                      <a:lnTo>
                        <a:pt x="266" y="737"/>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9" name="Freeform 148"/>
                <p:cNvSpPr>
                  <a:spLocks/>
                </p:cNvSpPr>
                <p:nvPr/>
              </p:nvSpPr>
              <p:spPr bwMode="auto">
                <a:xfrm>
                  <a:off x="-2258" y="1160"/>
                  <a:ext cx="533" cy="734"/>
                </a:xfrm>
                <a:custGeom>
                  <a:avLst/>
                  <a:gdLst>
                    <a:gd name="T0" fmla="*/ 266 w 533"/>
                    <a:gd name="T1" fmla="*/ 734 h 734"/>
                    <a:gd name="T2" fmla="*/ 255 w 533"/>
                    <a:gd name="T3" fmla="*/ 631 h 734"/>
                    <a:gd name="T4" fmla="*/ 248 w 533"/>
                    <a:gd name="T5" fmla="*/ 553 h 734"/>
                    <a:gd name="T6" fmla="*/ 272 w 533"/>
                    <a:gd name="T7" fmla="*/ 469 h 734"/>
                    <a:gd name="T8" fmla="*/ 319 w 533"/>
                    <a:gd name="T9" fmla="*/ 403 h 734"/>
                    <a:gd name="T10" fmla="*/ 377 w 533"/>
                    <a:gd name="T11" fmla="*/ 337 h 734"/>
                    <a:gd name="T12" fmla="*/ 442 w 533"/>
                    <a:gd name="T13" fmla="*/ 292 h 734"/>
                    <a:gd name="T14" fmla="*/ 533 w 533"/>
                    <a:gd name="T15" fmla="*/ 259 h 734"/>
                    <a:gd name="T16" fmla="*/ 435 w 533"/>
                    <a:gd name="T17" fmla="*/ 163 h 734"/>
                    <a:gd name="T18" fmla="*/ 390 w 533"/>
                    <a:gd name="T19" fmla="*/ 0 h 734"/>
                    <a:gd name="T20" fmla="*/ 272 w 533"/>
                    <a:gd name="T21" fmla="*/ 65 h 734"/>
                    <a:gd name="T22" fmla="*/ 170 w 533"/>
                    <a:gd name="T23" fmla="*/ 130 h 734"/>
                    <a:gd name="T24" fmla="*/ 117 w 533"/>
                    <a:gd name="T25" fmla="*/ 201 h 734"/>
                    <a:gd name="T26" fmla="*/ 32 w 533"/>
                    <a:gd name="T27" fmla="*/ 370 h 734"/>
                    <a:gd name="T28" fmla="*/ 13 w 533"/>
                    <a:gd name="T29" fmla="*/ 534 h 734"/>
                    <a:gd name="T30" fmla="*/ 0 w 533"/>
                    <a:gd name="T31" fmla="*/ 636 h 734"/>
                    <a:gd name="T32" fmla="*/ 117 w 533"/>
                    <a:gd name="T33" fmla="*/ 656 h 734"/>
                    <a:gd name="T34" fmla="*/ 266 w 533"/>
                    <a:gd name="T35" fmla="*/ 734 h 7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4">
                      <a:moveTo>
                        <a:pt x="266" y="734"/>
                      </a:moveTo>
                      <a:lnTo>
                        <a:pt x="255" y="631"/>
                      </a:lnTo>
                      <a:lnTo>
                        <a:pt x="248" y="553"/>
                      </a:lnTo>
                      <a:lnTo>
                        <a:pt x="272" y="469"/>
                      </a:lnTo>
                      <a:lnTo>
                        <a:pt x="319" y="403"/>
                      </a:lnTo>
                      <a:lnTo>
                        <a:pt x="377" y="337"/>
                      </a:lnTo>
                      <a:lnTo>
                        <a:pt x="442" y="292"/>
                      </a:lnTo>
                      <a:lnTo>
                        <a:pt x="533" y="259"/>
                      </a:lnTo>
                      <a:lnTo>
                        <a:pt x="435" y="163"/>
                      </a:lnTo>
                      <a:lnTo>
                        <a:pt x="390" y="0"/>
                      </a:lnTo>
                      <a:lnTo>
                        <a:pt x="272" y="65"/>
                      </a:lnTo>
                      <a:lnTo>
                        <a:pt x="170" y="130"/>
                      </a:lnTo>
                      <a:lnTo>
                        <a:pt x="117" y="201"/>
                      </a:lnTo>
                      <a:lnTo>
                        <a:pt x="32" y="370"/>
                      </a:lnTo>
                      <a:lnTo>
                        <a:pt x="13" y="534"/>
                      </a:lnTo>
                      <a:lnTo>
                        <a:pt x="0" y="636"/>
                      </a:lnTo>
                      <a:lnTo>
                        <a:pt x="117" y="656"/>
                      </a:lnTo>
                      <a:lnTo>
                        <a:pt x="266" y="734"/>
                      </a:lnTo>
                      <a:close/>
                    </a:path>
                  </a:pathLst>
                </a:custGeom>
                <a:solidFill>
                  <a:schemeClr val="tx1"/>
                </a:solidFill>
                <a:ln w="11176">
                  <a:solidFill>
                    <a:srgbClr val="333333"/>
                  </a:solidFill>
                  <a:prstDash val="solid"/>
                  <a:round/>
                  <a:headEnd/>
                  <a:tailEnd/>
                </a:ln>
              </p:spPr>
              <p:txBody>
                <a:bodyPr/>
                <a:lstStyle/>
                <a:p>
                  <a:endParaRPr lang="zh-CN" altLang="en-US" b="1"/>
                </a:p>
              </p:txBody>
            </p:sp>
          </p:grpSp>
        </p:grpSp>
      </p:grpSp>
    </p:spTree>
    <p:extLst>
      <p:ext uri="{BB962C8B-B14F-4D97-AF65-F5344CB8AC3E}">
        <p14:creationId xmlns:p14="http://schemas.microsoft.com/office/powerpoint/2010/main" val="27953168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cBhvr additive="base">
                                        <p:cTn id="13" dur="500" fill="hold"/>
                                        <p:tgtEl>
                                          <p:spTgt spid="116"/>
                                        </p:tgtEl>
                                        <p:attrNameLst>
                                          <p:attrName>ppt_x</p:attrName>
                                        </p:attrNameLst>
                                      </p:cBhvr>
                                      <p:tavLst>
                                        <p:tav tm="0">
                                          <p:val>
                                            <p:strVal val="1+#ppt_w/2"/>
                                          </p:val>
                                        </p:tav>
                                        <p:tav tm="100000">
                                          <p:val>
                                            <p:strVal val="#ppt_x"/>
                                          </p:val>
                                        </p:tav>
                                      </p:tavLst>
                                    </p:anim>
                                    <p:anim calcmode="lin" valueType="num">
                                      <p:cBhvr additive="base">
                                        <p:cTn id="14" dur="500" fill="hold"/>
                                        <p:tgtEl>
                                          <p:spTgt spid="1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0-#ppt_w/2"/>
                                          </p:val>
                                        </p:tav>
                                        <p:tav tm="100000">
                                          <p:val>
                                            <p:strVal val="#ppt_x"/>
                                          </p:val>
                                        </p:tav>
                                      </p:tavLst>
                                    </p:anim>
                                    <p:anim calcmode="lin" valueType="num">
                                      <p:cBhvr additive="base">
                                        <p:cTn id="2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additive="base">
                                        <p:cTn id="25" dur="500" fill="hold"/>
                                        <p:tgtEl>
                                          <p:spTgt spid="84"/>
                                        </p:tgtEl>
                                        <p:attrNameLst>
                                          <p:attrName>ppt_x</p:attrName>
                                        </p:attrNameLst>
                                      </p:cBhvr>
                                      <p:tavLst>
                                        <p:tav tm="0">
                                          <p:val>
                                            <p:strVal val="1+#ppt_w/2"/>
                                          </p:val>
                                        </p:tav>
                                        <p:tav tm="100000">
                                          <p:val>
                                            <p:strVal val="#ppt_x"/>
                                          </p:val>
                                        </p:tav>
                                      </p:tavLst>
                                    </p:anim>
                                    <p:anim calcmode="lin" valueType="num">
                                      <p:cBhvr additive="base">
                                        <p:cTn id="2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p:cTn id="31" dur="500" fill="hold"/>
                                        <p:tgtEl>
                                          <p:spTgt spid="77"/>
                                        </p:tgtEl>
                                        <p:attrNameLst>
                                          <p:attrName>ppt_w</p:attrName>
                                        </p:attrNameLst>
                                      </p:cBhvr>
                                      <p:tavLst>
                                        <p:tav tm="0">
                                          <p:val>
                                            <p:fltVal val="0"/>
                                          </p:val>
                                        </p:tav>
                                        <p:tav tm="100000">
                                          <p:val>
                                            <p:strVal val="#ppt_w"/>
                                          </p:val>
                                        </p:tav>
                                      </p:tavLst>
                                    </p:anim>
                                    <p:anim calcmode="lin" valueType="num">
                                      <p:cBhvr>
                                        <p:cTn id="32" dur="500" fill="hold"/>
                                        <p:tgtEl>
                                          <p:spTgt spid="77"/>
                                        </p:tgtEl>
                                        <p:attrNameLst>
                                          <p:attrName>ppt_h</p:attrName>
                                        </p:attrNameLst>
                                      </p:cBhvr>
                                      <p:tavLst>
                                        <p:tav tm="0">
                                          <p:val>
                                            <p:fltVal val="0"/>
                                          </p:val>
                                        </p:tav>
                                        <p:tav tm="100000">
                                          <p:val>
                                            <p:strVal val="#ppt_h"/>
                                          </p:val>
                                        </p:tav>
                                      </p:tavLst>
                                    </p:anim>
                                    <p:anim calcmode="lin" valueType="num">
                                      <p:cBhvr>
                                        <p:cTn id="33" dur="500" fill="hold"/>
                                        <p:tgtEl>
                                          <p:spTgt spid="77"/>
                                        </p:tgtEl>
                                        <p:attrNameLst>
                                          <p:attrName>ppt_x</p:attrName>
                                        </p:attrNameLst>
                                      </p:cBhvr>
                                      <p:tavLst>
                                        <p:tav tm="0">
                                          <p:val>
                                            <p:fltVal val="0.5"/>
                                          </p:val>
                                        </p:tav>
                                        <p:tav tm="100000">
                                          <p:val>
                                            <p:strVal val="#ppt_x"/>
                                          </p:val>
                                        </p:tav>
                                      </p:tavLst>
                                    </p:anim>
                                    <p:anim calcmode="lin" valueType="num">
                                      <p:cBhvr>
                                        <p:cTn id="34" dur="500" fill="hold"/>
                                        <p:tgtEl>
                                          <p:spTgt spid="7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硬件配置</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你要购买一台计算机，需要考虑哪些配置？</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CPU</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类型与主频</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缓存大小</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内存容量与频率</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硬盘容量与转速</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显示器大小与分辨率</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5" name="Group 4"/>
          <p:cNvGrpSpPr>
            <a:grpSpLocks/>
          </p:cNvGrpSpPr>
          <p:nvPr/>
        </p:nvGrpSpPr>
        <p:grpSpPr bwMode="auto">
          <a:xfrm>
            <a:off x="4932040" y="3429000"/>
            <a:ext cx="3581400" cy="2713038"/>
            <a:chOff x="3216" y="2352"/>
            <a:chExt cx="2256" cy="1709"/>
          </a:xfrm>
        </p:grpSpPr>
        <p:grpSp>
          <p:nvGrpSpPr>
            <p:cNvPr id="6" name="Group 5"/>
            <p:cNvGrpSpPr>
              <a:grpSpLocks/>
            </p:cNvGrpSpPr>
            <p:nvPr/>
          </p:nvGrpSpPr>
          <p:grpSpPr bwMode="auto">
            <a:xfrm rot="20971021" flipH="1">
              <a:off x="3216" y="2352"/>
              <a:ext cx="1344" cy="1332"/>
              <a:chOff x="3600" y="2331"/>
              <a:chExt cx="896" cy="969"/>
            </a:xfrm>
          </p:grpSpPr>
          <p:sp>
            <p:nvSpPr>
              <p:cNvPr id="16" name="Freeform 6"/>
              <p:cNvSpPr>
                <a:spLocks/>
              </p:cNvSpPr>
              <p:nvPr/>
            </p:nvSpPr>
            <p:spPr bwMode="auto">
              <a:xfrm>
                <a:off x="3609" y="2343"/>
                <a:ext cx="883" cy="946"/>
              </a:xfrm>
              <a:custGeom>
                <a:avLst/>
                <a:gdLst>
                  <a:gd name="T0" fmla="*/ 166 w 883"/>
                  <a:gd name="T1" fmla="*/ 632 h 946"/>
                  <a:gd name="T2" fmla="*/ 98 w 883"/>
                  <a:gd name="T3" fmla="*/ 693 h 946"/>
                  <a:gd name="T4" fmla="*/ 13 w 883"/>
                  <a:gd name="T5" fmla="*/ 767 h 946"/>
                  <a:gd name="T6" fmla="*/ 13 w 883"/>
                  <a:gd name="T7" fmla="*/ 830 h 946"/>
                  <a:gd name="T8" fmla="*/ 27 w 883"/>
                  <a:gd name="T9" fmla="*/ 946 h 946"/>
                  <a:gd name="T10" fmla="*/ 170 w 883"/>
                  <a:gd name="T11" fmla="*/ 941 h 946"/>
                  <a:gd name="T12" fmla="*/ 330 w 883"/>
                  <a:gd name="T13" fmla="*/ 924 h 946"/>
                  <a:gd name="T14" fmla="*/ 568 w 883"/>
                  <a:gd name="T15" fmla="*/ 919 h 946"/>
                  <a:gd name="T16" fmla="*/ 747 w 883"/>
                  <a:gd name="T17" fmla="*/ 924 h 946"/>
                  <a:gd name="T18" fmla="*/ 809 w 883"/>
                  <a:gd name="T19" fmla="*/ 809 h 946"/>
                  <a:gd name="T20" fmla="*/ 883 w 883"/>
                  <a:gd name="T21" fmla="*/ 585 h 946"/>
                  <a:gd name="T22" fmla="*/ 869 w 883"/>
                  <a:gd name="T23" fmla="*/ 517 h 946"/>
                  <a:gd name="T24" fmla="*/ 842 w 883"/>
                  <a:gd name="T25" fmla="*/ 490 h 946"/>
                  <a:gd name="T26" fmla="*/ 762 w 883"/>
                  <a:gd name="T27" fmla="*/ 495 h 946"/>
                  <a:gd name="T28" fmla="*/ 799 w 883"/>
                  <a:gd name="T29" fmla="*/ 325 h 946"/>
                  <a:gd name="T30" fmla="*/ 804 w 883"/>
                  <a:gd name="T31" fmla="*/ 272 h 946"/>
                  <a:gd name="T32" fmla="*/ 785 w 883"/>
                  <a:gd name="T33" fmla="*/ 140 h 946"/>
                  <a:gd name="T34" fmla="*/ 766 w 883"/>
                  <a:gd name="T35" fmla="*/ 42 h 946"/>
                  <a:gd name="T36" fmla="*/ 733 w 883"/>
                  <a:gd name="T37" fmla="*/ 0 h 946"/>
                  <a:gd name="T38" fmla="*/ 708 w 883"/>
                  <a:gd name="T39" fmla="*/ 0 h 946"/>
                  <a:gd name="T40" fmla="*/ 643 w 883"/>
                  <a:gd name="T41" fmla="*/ 11 h 946"/>
                  <a:gd name="T42" fmla="*/ 539 w 883"/>
                  <a:gd name="T43" fmla="*/ 16 h 946"/>
                  <a:gd name="T44" fmla="*/ 471 w 883"/>
                  <a:gd name="T45" fmla="*/ 6 h 946"/>
                  <a:gd name="T46" fmla="*/ 397 w 883"/>
                  <a:gd name="T47" fmla="*/ 2 h 946"/>
                  <a:gd name="T48" fmla="*/ 369 w 883"/>
                  <a:gd name="T49" fmla="*/ 9 h 946"/>
                  <a:gd name="T50" fmla="*/ 306 w 883"/>
                  <a:gd name="T51" fmla="*/ 38 h 946"/>
                  <a:gd name="T52" fmla="*/ 213 w 883"/>
                  <a:gd name="T53" fmla="*/ 63 h 946"/>
                  <a:gd name="T54" fmla="*/ 95 w 883"/>
                  <a:gd name="T55" fmla="*/ 104 h 946"/>
                  <a:gd name="T56" fmla="*/ 50 w 883"/>
                  <a:gd name="T57" fmla="*/ 130 h 946"/>
                  <a:gd name="T58" fmla="*/ 9 w 883"/>
                  <a:gd name="T59" fmla="*/ 174 h 946"/>
                  <a:gd name="T60" fmla="*/ 0 w 883"/>
                  <a:gd name="T61" fmla="*/ 239 h 946"/>
                  <a:gd name="T62" fmla="*/ 0 w 883"/>
                  <a:gd name="T63" fmla="*/ 347 h 946"/>
                  <a:gd name="T64" fmla="*/ 5 w 883"/>
                  <a:gd name="T65" fmla="*/ 475 h 946"/>
                  <a:gd name="T66" fmla="*/ 14 w 883"/>
                  <a:gd name="T67" fmla="*/ 550 h 946"/>
                  <a:gd name="T68" fmla="*/ 32 w 883"/>
                  <a:gd name="T69" fmla="*/ 594 h 946"/>
                  <a:gd name="T70" fmla="*/ 60 w 883"/>
                  <a:gd name="T71" fmla="*/ 616 h 946"/>
                  <a:gd name="T72" fmla="*/ 93 w 883"/>
                  <a:gd name="T73" fmla="*/ 625 h 946"/>
                  <a:gd name="T74" fmla="*/ 166 w 883"/>
                  <a:gd name="T75" fmla="*/ 632 h 9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83" h="946">
                    <a:moveTo>
                      <a:pt x="166" y="632"/>
                    </a:moveTo>
                    <a:lnTo>
                      <a:pt x="98" y="693"/>
                    </a:lnTo>
                    <a:lnTo>
                      <a:pt x="13" y="767"/>
                    </a:lnTo>
                    <a:lnTo>
                      <a:pt x="13" y="830"/>
                    </a:lnTo>
                    <a:lnTo>
                      <a:pt x="27" y="946"/>
                    </a:lnTo>
                    <a:lnTo>
                      <a:pt x="170" y="941"/>
                    </a:lnTo>
                    <a:lnTo>
                      <a:pt x="330" y="924"/>
                    </a:lnTo>
                    <a:lnTo>
                      <a:pt x="568" y="919"/>
                    </a:lnTo>
                    <a:lnTo>
                      <a:pt x="747" y="924"/>
                    </a:lnTo>
                    <a:lnTo>
                      <a:pt x="809" y="809"/>
                    </a:lnTo>
                    <a:lnTo>
                      <a:pt x="883" y="585"/>
                    </a:lnTo>
                    <a:lnTo>
                      <a:pt x="869" y="517"/>
                    </a:lnTo>
                    <a:lnTo>
                      <a:pt x="842" y="490"/>
                    </a:lnTo>
                    <a:lnTo>
                      <a:pt x="762" y="495"/>
                    </a:lnTo>
                    <a:lnTo>
                      <a:pt x="799" y="325"/>
                    </a:lnTo>
                    <a:lnTo>
                      <a:pt x="804" y="272"/>
                    </a:lnTo>
                    <a:lnTo>
                      <a:pt x="785" y="140"/>
                    </a:lnTo>
                    <a:lnTo>
                      <a:pt x="766" y="42"/>
                    </a:lnTo>
                    <a:lnTo>
                      <a:pt x="733" y="0"/>
                    </a:lnTo>
                    <a:lnTo>
                      <a:pt x="708" y="0"/>
                    </a:lnTo>
                    <a:lnTo>
                      <a:pt x="643" y="11"/>
                    </a:lnTo>
                    <a:lnTo>
                      <a:pt x="539" y="16"/>
                    </a:lnTo>
                    <a:lnTo>
                      <a:pt x="471" y="6"/>
                    </a:lnTo>
                    <a:lnTo>
                      <a:pt x="397" y="2"/>
                    </a:lnTo>
                    <a:lnTo>
                      <a:pt x="369" y="9"/>
                    </a:lnTo>
                    <a:lnTo>
                      <a:pt x="306" y="38"/>
                    </a:lnTo>
                    <a:lnTo>
                      <a:pt x="213" y="63"/>
                    </a:lnTo>
                    <a:lnTo>
                      <a:pt x="95" y="104"/>
                    </a:lnTo>
                    <a:lnTo>
                      <a:pt x="50" y="130"/>
                    </a:lnTo>
                    <a:lnTo>
                      <a:pt x="9" y="174"/>
                    </a:lnTo>
                    <a:lnTo>
                      <a:pt x="0" y="239"/>
                    </a:lnTo>
                    <a:lnTo>
                      <a:pt x="0" y="347"/>
                    </a:lnTo>
                    <a:lnTo>
                      <a:pt x="5" y="475"/>
                    </a:lnTo>
                    <a:lnTo>
                      <a:pt x="14" y="550"/>
                    </a:lnTo>
                    <a:lnTo>
                      <a:pt x="32" y="594"/>
                    </a:lnTo>
                    <a:lnTo>
                      <a:pt x="60" y="616"/>
                    </a:lnTo>
                    <a:lnTo>
                      <a:pt x="93" y="625"/>
                    </a:lnTo>
                    <a:lnTo>
                      <a:pt x="166" y="632"/>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7"/>
              <p:cNvSpPr>
                <a:spLocks/>
              </p:cNvSpPr>
              <p:nvPr/>
            </p:nvSpPr>
            <p:spPr bwMode="auto">
              <a:xfrm>
                <a:off x="3694" y="2514"/>
                <a:ext cx="517" cy="392"/>
              </a:xfrm>
              <a:custGeom>
                <a:avLst/>
                <a:gdLst>
                  <a:gd name="T0" fmla="*/ 3 w 517"/>
                  <a:gd name="T1" fmla="*/ 107 h 392"/>
                  <a:gd name="T2" fmla="*/ 8 w 517"/>
                  <a:gd name="T3" fmla="*/ 35 h 392"/>
                  <a:gd name="T4" fmla="*/ 19 w 517"/>
                  <a:gd name="T5" fmla="*/ 14 h 392"/>
                  <a:gd name="T6" fmla="*/ 51 w 517"/>
                  <a:gd name="T7" fmla="*/ 6 h 392"/>
                  <a:gd name="T8" fmla="*/ 179 w 517"/>
                  <a:gd name="T9" fmla="*/ 2 h 392"/>
                  <a:gd name="T10" fmla="*/ 336 w 517"/>
                  <a:gd name="T11" fmla="*/ 0 h 392"/>
                  <a:gd name="T12" fmla="*/ 428 w 517"/>
                  <a:gd name="T13" fmla="*/ 2 h 392"/>
                  <a:gd name="T14" fmla="*/ 450 w 517"/>
                  <a:gd name="T15" fmla="*/ 16 h 392"/>
                  <a:gd name="T16" fmla="*/ 466 w 517"/>
                  <a:gd name="T17" fmla="*/ 43 h 392"/>
                  <a:gd name="T18" fmla="*/ 490 w 517"/>
                  <a:gd name="T19" fmla="*/ 159 h 392"/>
                  <a:gd name="T20" fmla="*/ 512 w 517"/>
                  <a:gd name="T21" fmla="*/ 287 h 392"/>
                  <a:gd name="T22" fmla="*/ 517 w 517"/>
                  <a:gd name="T23" fmla="*/ 368 h 392"/>
                  <a:gd name="T24" fmla="*/ 509 w 517"/>
                  <a:gd name="T25" fmla="*/ 382 h 392"/>
                  <a:gd name="T26" fmla="*/ 481 w 517"/>
                  <a:gd name="T27" fmla="*/ 392 h 392"/>
                  <a:gd name="T28" fmla="*/ 346 w 517"/>
                  <a:gd name="T29" fmla="*/ 389 h 392"/>
                  <a:gd name="T30" fmla="*/ 138 w 517"/>
                  <a:gd name="T31" fmla="*/ 379 h 392"/>
                  <a:gd name="T32" fmla="*/ 36 w 517"/>
                  <a:gd name="T33" fmla="*/ 370 h 392"/>
                  <a:gd name="T34" fmla="*/ 19 w 517"/>
                  <a:gd name="T35" fmla="*/ 349 h 392"/>
                  <a:gd name="T36" fmla="*/ 10 w 517"/>
                  <a:gd name="T37" fmla="*/ 308 h 392"/>
                  <a:gd name="T38" fmla="*/ 0 w 517"/>
                  <a:gd name="T39" fmla="*/ 207 h 392"/>
                  <a:gd name="T40" fmla="*/ 3 w 517"/>
                  <a:gd name="T41" fmla="*/ 107 h 3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7" h="392">
                    <a:moveTo>
                      <a:pt x="3" y="107"/>
                    </a:moveTo>
                    <a:lnTo>
                      <a:pt x="8" y="35"/>
                    </a:lnTo>
                    <a:lnTo>
                      <a:pt x="19" y="14"/>
                    </a:lnTo>
                    <a:lnTo>
                      <a:pt x="51" y="6"/>
                    </a:lnTo>
                    <a:lnTo>
                      <a:pt x="179" y="2"/>
                    </a:lnTo>
                    <a:lnTo>
                      <a:pt x="336" y="0"/>
                    </a:lnTo>
                    <a:lnTo>
                      <a:pt x="428" y="2"/>
                    </a:lnTo>
                    <a:lnTo>
                      <a:pt x="450" y="16"/>
                    </a:lnTo>
                    <a:lnTo>
                      <a:pt x="466" y="43"/>
                    </a:lnTo>
                    <a:lnTo>
                      <a:pt x="490" y="159"/>
                    </a:lnTo>
                    <a:lnTo>
                      <a:pt x="512" y="287"/>
                    </a:lnTo>
                    <a:lnTo>
                      <a:pt x="517" y="368"/>
                    </a:lnTo>
                    <a:lnTo>
                      <a:pt x="509" y="382"/>
                    </a:lnTo>
                    <a:lnTo>
                      <a:pt x="481" y="392"/>
                    </a:lnTo>
                    <a:lnTo>
                      <a:pt x="346" y="389"/>
                    </a:lnTo>
                    <a:lnTo>
                      <a:pt x="138" y="379"/>
                    </a:lnTo>
                    <a:lnTo>
                      <a:pt x="36" y="370"/>
                    </a:lnTo>
                    <a:lnTo>
                      <a:pt x="19" y="349"/>
                    </a:lnTo>
                    <a:lnTo>
                      <a:pt x="10" y="308"/>
                    </a:lnTo>
                    <a:lnTo>
                      <a:pt x="0" y="207"/>
                    </a:lnTo>
                    <a:lnTo>
                      <a:pt x="3" y="10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8" name="Group 8"/>
              <p:cNvGrpSpPr>
                <a:grpSpLocks/>
              </p:cNvGrpSpPr>
              <p:nvPr/>
            </p:nvGrpSpPr>
            <p:grpSpPr bwMode="auto">
              <a:xfrm>
                <a:off x="3600" y="2331"/>
                <a:ext cx="896" cy="969"/>
                <a:chOff x="3600" y="2331"/>
                <a:chExt cx="896" cy="969"/>
              </a:xfrm>
            </p:grpSpPr>
            <p:sp>
              <p:nvSpPr>
                <p:cNvPr id="19" name="Freeform 9"/>
                <p:cNvSpPr>
                  <a:spLocks/>
                </p:cNvSpPr>
                <p:nvPr/>
              </p:nvSpPr>
              <p:spPr bwMode="auto">
                <a:xfrm>
                  <a:off x="3608" y="2820"/>
                  <a:ext cx="888" cy="480"/>
                </a:xfrm>
                <a:custGeom>
                  <a:avLst/>
                  <a:gdLst>
                    <a:gd name="T0" fmla="*/ 0 w 888"/>
                    <a:gd name="T1" fmla="*/ 290 h 480"/>
                    <a:gd name="T2" fmla="*/ 110 w 888"/>
                    <a:gd name="T3" fmla="*/ 195 h 480"/>
                    <a:gd name="T4" fmla="*/ 113 w 888"/>
                    <a:gd name="T5" fmla="*/ 217 h 480"/>
                    <a:gd name="T6" fmla="*/ 38 w 888"/>
                    <a:gd name="T7" fmla="*/ 285 h 480"/>
                    <a:gd name="T8" fmla="*/ 170 w 888"/>
                    <a:gd name="T9" fmla="*/ 279 h 480"/>
                    <a:gd name="T10" fmla="*/ 449 w 888"/>
                    <a:gd name="T11" fmla="*/ 280 h 480"/>
                    <a:gd name="T12" fmla="*/ 597 w 888"/>
                    <a:gd name="T13" fmla="*/ 269 h 480"/>
                    <a:gd name="T14" fmla="*/ 690 w 888"/>
                    <a:gd name="T15" fmla="*/ 252 h 480"/>
                    <a:gd name="T16" fmla="*/ 713 w 888"/>
                    <a:gd name="T17" fmla="*/ 246 h 480"/>
                    <a:gd name="T18" fmla="*/ 822 w 888"/>
                    <a:gd name="T19" fmla="*/ 27 h 480"/>
                    <a:gd name="T20" fmla="*/ 771 w 888"/>
                    <a:gd name="T21" fmla="*/ 13 h 480"/>
                    <a:gd name="T22" fmla="*/ 847 w 888"/>
                    <a:gd name="T23" fmla="*/ 0 h 480"/>
                    <a:gd name="T24" fmla="*/ 875 w 888"/>
                    <a:gd name="T25" fmla="*/ 24 h 480"/>
                    <a:gd name="T26" fmla="*/ 888 w 888"/>
                    <a:gd name="T27" fmla="*/ 105 h 480"/>
                    <a:gd name="T28" fmla="*/ 866 w 888"/>
                    <a:gd name="T29" fmla="*/ 171 h 480"/>
                    <a:gd name="T30" fmla="*/ 795 w 888"/>
                    <a:gd name="T31" fmla="*/ 385 h 480"/>
                    <a:gd name="T32" fmla="*/ 762 w 888"/>
                    <a:gd name="T33" fmla="*/ 451 h 480"/>
                    <a:gd name="T34" fmla="*/ 732 w 888"/>
                    <a:gd name="T35" fmla="*/ 459 h 480"/>
                    <a:gd name="T36" fmla="*/ 507 w 888"/>
                    <a:gd name="T37" fmla="*/ 455 h 480"/>
                    <a:gd name="T38" fmla="*/ 271 w 888"/>
                    <a:gd name="T39" fmla="*/ 461 h 480"/>
                    <a:gd name="T40" fmla="*/ 47 w 888"/>
                    <a:gd name="T41" fmla="*/ 478 h 480"/>
                    <a:gd name="T42" fmla="*/ 14 w 888"/>
                    <a:gd name="T43" fmla="*/ 480 h 480"/>
                    <a:gd name="T44" fmla="*/ 11 w 888"/>
                    <a:gd name="T45" fmla="*/ 417 h 480"/>
                    <a:gd name="T46" fmla="*/ 6 w 888"/>
                    <a:gd name="T47" fmla="*/ 355 h 480"/>
                    <a:gd name="T48" fmla="*/ 5 w 888"/>
                    <a:gd name="T49" fmla="*/ 322 h 480"/>
                    <a:gd name="T50" fmla="*/ 24 w 888"/>
                    <a:gd name="T51" fmla="*/ 342 h 480"/>
                    <a:gd name="T52" fmla="*/ 28 w 888"/>
                    <a:gd name="T53" fmla="*/ 393 h 480"/>
                    <a:gd name="T54" fmla="*/ 35 w 888"/>
                    <a:gd name="T55" fmla="*/ 447 h 480"/>
                    <a:gd name="T56" fmla="*/ 99 w 888"/>
                    <a:gd name="T57" fmla="*/ 456 h 480"/>
                    <a:gd name="T58" fmla="*/ 246 w 888"/>
                    <a:gd name="T59" fmla="*/ 442 h 480"/>
                    <a:gd name="T60" fmla="*/ 370 w 888"/>
                    <a:gd name="T61" fmla="*/ 432 h 480"/>
                    <a:gd name="T62" fmla="*/ 474 w 888"/>
                    <a:gd name="T63" fmla="*/ 432 h 480"/>
                    <a:gd name="T64" fmla="*/ 630 w 888"/>
                    <a:gd name="T65" fmla="*/ 432 h 480"/>
                    <a:gd name="T66" fmla="*/ 729 w 888"/>
                    <a:gd name="T67" fmla="*/ 431 h 480"/>
                    <a:gd name="T68" fmla="*/ 732 w 888"/>
                    <a:gd name="T69" fmla="*/ 402 h 480"/>
                    <a:gd name="T70" fmla="*/ 723 w 888"/>
                    <a:gd name="T71" fmla="*/ 341 h 480"/>
                    <a:gd name="T72" fmla="*/ 715 w 888"/>
                    <a:gd name="T73" fmla="*/ 274 h 480"/>
                    <a:gd name="T74" fmla="*/ 729 w 888"/>
                    <a:gd name="T75" fmla="*/ 290 h 480"/>
                    <a:gd name="T76" fmla="*/ 743 w 888"/>
                    <a:gd name="T77" fmla="*/ 364 h 480"/>
                    <a:gd name="T78" fmla="*/ 756 w 888"/>
                    <a:gd name="T79" fmla="*/ 402 h 480"/>
                    <a:gd name="T80" fmla="*/ 771 w 888"/>
                    <a:gd name="T81" fmla="*/ 383 h 480"/>
                    <a:gd name="T82" fmla="*/ 798 w 888"/>
                    <a:gd name="T83" fmla="*/ 309 h 480"/>
                    <a:gd name="T84" fmla="*/ 838 w 888"/>
                    <a:gd name="T85" fmla="*/ 204 h 480"/>
                    <a:gd name="T86" fmla="*/ 866 w 888"/>
                    <a:gd name="T87" fmla="*/ 119 h 480"/>
                    <a:gd name="T88" fmla="*/ 871 w 888"/>
                    <a:gd name="T89" fmla="*/ 93 h 480"/>
                    <a:gd name="T90" fmla="*/ 857 w 888"/>
                    <a:gd name="T91" fmla="*/ 33 h 480"/>
                    <a:gd name="T92" fmla="*/ 842 w 888"/>
                    <a:gd name="T93" fmla="*/ 29 h 480"/>
                    <a:gd name="T94" fmla="*/ 812 w 888"/>
                    <a:gd name="T95" fmla="*/ 100 h 480"/>
                    <a:gd name="T96" fmla="*/ 760 w 888"/>
                    <a:gd name="T97" fmla="*/ 193 h 480"/>
                    <a:gd name="T98" fmla="*/ 723 w 888"/>
                    <a:gd name="T99" fmla="*/ 265 h 480"/>
                    <a:gd name="T100" fmla="*/ 685 w 888"/>
                    <a:gd name="T101" fmla="*/ 276 h 480"/>
                    <a:gd name="T102" fmla="*/ 549 w 888"/>
                    <a:gd name="T103" fmla="*/ 293 h 480"/>
                    <a:gd name="T104" fmla="*/ 389 w 888"/>
                    <a:gd name="T105" fmla="*/ 303 h 480"/>
                    <a:gd name="T106" fmla="*/ 231 w 888"/>
                    <a:gd name="T107" fmla="*/ 303 h 480"/>
                    <a:gd name="T108" fmla="*/ 52 w 888"/>
                    <a:gd name="T109" fmla="*/ 304 h 480"/>
                    <a:gd name="T110" fmla="*/ 0 w 888"/>
                    <a:gd name="T111" fmla="*/ 290 h 4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88" h="480">
                      <a:moveTo>
                        <a:pt x="0" y="290"/>
                      </a:moveTo>
                      <a:lnTo>
                        <a:pt x="110" y="195"/>
                      </a:lnTo>
                      <a:lnTo>
                        <a:pt x="113" y="217"/>
                      </a:lnTo>
                      <a:lnTo>
                        <a:pt x="38" y="285"/>
                      </a:lnTo>
                      <a:lnTo>
                        <a:pt x="170" y="279"/>
                      </a:lnTo>
                      <a:lnTo>
                        <a:pt x="449" y="280"/>
                      </a:lnTo>
                      <a:lnTo>
                        <a:pt x="597" y="269"/>
                      </a:lnTo>
                      <a:lnTo>
                        <a:pt x="690" y="252"/>
                      </a:lnTo>
                      <a:lnTo>
                        <a:pt x="713" y="246"/>
                      </a:lnTo>
                      <a:lnTo>
                        <a:pt x="822" y="27"/>
                      </a:lnTo>
                      <a:lnTo>
                        <a:pt x="771" y="13"/>
                      </a:lnTo>
                      <a:lnTo>
                        <a:pt x="847" y="0"/>
                      </a:lnTo>
                      <a:lnTo>
                        <a:pt x="875" y="24"/>
                      </a:lnTo>
                      <a:lnTo>
                        <a:pt x="888" y="105"/>
                      </a:lnTo>
                      <a:lnTo>
                        <a:pt x="866" y="171"/>
                      </a:lnTo>
                      <a:lnTo>
                        <a:pt x="795" y="385"/>
                      </a:lnTo>
                      <a:lnTo>
                        <a:pt x="762" y="451"/>
                      </a:lnTo>
                      <a:lnTo>
                        <a:pt x="732" y="459"/>
                      </a:lnTo>
                      <a:lnTo>
                        <a:pt x="507" y="455"/>
                      </a:lnTo>
                      <a:lnTo>
                        <a:pt x="271" y="461"/>
                      </a:lnTo>
                      <a:lnTo>
                        <a:pt x="47" y="478"/>
                      </a:lnTo>
                      <a:lnTo>
                        <a:pt x="14" y="480"/>
                      </a:lnTo>
                      <a:lnTo>
                        <a:pt x="11" y="417"/>
                      </a:lnTo>
                      <a:lnTo>
                        <a:pt x="6" y="355"/>
                      </a:lnTo>
                      <a:lnTo>
                        <a:pt x="5" y="322"/>
                      </a:lnTo>
                      <a:lnTo>
                        <a:pt x="24" y="342"/>
                      </a:lnTo>
                      <a:lnTo>
                        <a:pt x="28" y="393"/>
                      </a:lnTo>
                      <a:lnTo>
                        <a:pt x="35" y="447"/>
                      </a:lnTo>
                      <a:lnTo>
                        <a:pt x="99" y="456"/>
                      </a:lnTo>
                      <a:lnTo>
                        <a:pt x="246" y="442"/>
                      </a:lnTo>
                      <a:lnTo>
                        <a:pt x="370" y="432"/>
                      </a:lnTo>
                      <a:lnTo>
                        <a:pt x="474" y="432"/>
                      </a:lnTo>
                      <a:lnTo>
                        <a:pt x="630" y="432"/>
                      </a:lnTo>
                      <a:lnTo>
                        <a:pt x="729" y="431"/>
                      </a:lnTo>
                      <a:lnTo>
                        <a:pt x="732" y="402"/>
                      </a:lnTo>
                      <a:lnTo>
                        <a:pt x="723" y="341"/>
                      </a:lnTo>
                      <a:lnTo>
                        <a:pt x="715" y="274"/>
                      </a:lnTo>
                      <a:lnTo>
                        <a:pt x="729" y="290"/>
                      </a:lnTo>
                      <a:lnTo>
                        <a:pt x="743" y="364"/>
                      </a:lnTo>
                      <a:lnTo>
                        <a:pt x="756" y="402"/>
                      </a:lnTo>
                      <a:lnTo>
                        <a:pt x="771" y="383"/>
                      </a:lnTo>
                      <a:lnTo>
                        <a:pt x="798" y="309"/>
                      </a:lnTo>
                      <a:lnTo>
                        <a:pt x="838" y="204"/>
                      </a:lnTo>
                      <a:lnTo>
                        <a:pt x="866" y="119"/>
                      </a:lnTo>
                      <a:lnTo>
                        <a:pt x="871" y="93"/>
                      </a:lnTo>
                      <a:lnTo>
                        <a:pt x="857" y="33"/>
                      </a:lnTo>
                      <a:lnTo>
                        <a:pt x="842" y="29"/>
                      </a:lnTo>
                      <a:lnTo>
                        <a:pt x="812" y="100"/>
                      </a:lnTo>
                      <a:lnTo>
                        <a:pt x="760" y="193"/>
                      </a:lnTo>
                      <a:lnTo>
                        <a:pt x="723" y="265"/>
                      </a:lnTo>
                      <a:lnTo>
                        <a:pt x="685" y="276"/>
                      </a:lnTo>
                      <a:lnTo>
                        <a:pt x="549" y="293"/>
                      </a:lnTo>
                      <a:lnTo>
                        <a:pt x="389" y="303"/>
                      </a:lnTo>
                      <a:lnTo>
                        <a:pt x="231" y="303"/>
                      </a:lnTo>
                      <a:lnTo>
                        <a:pt x="52" y="304"/>
                      </a:lnTo>
                      <a:lnTo>
                        <a:pt x="0"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0"/>
                <p:cNvSpPr>
                  <a:spLocks/>
                </p:cNvSpPr>
                <p:nvPr/>
              </p:nvSpPr>
              <p:spPr bwMode="auto">
                <a:xfrm>
                  <a:off x="3772" y="2983"/>
                  <a:ext cx="459" cy="105"/>
                </a:xfrm>
                <a:custGeom>
                  <a:avLst/>
                  <a:gdLst>
                    <a:gd name="T0" fmla="*/ 11 w 459"/>
                    <a:gd name="T1" fmla="*/ 19 h 105"/>
                    <a:gd name="T2" fmla="*/ 43 w 459"/>
                    <a:gd name="T3" fmla="*/ 0 h 105"/>
                    <a:gd name="T4" fmla="*/ 59 w 459"/>
                    <a:gd name="T5" fmla="*/ 5 h 105"/>
                    <a:gd name="T6" fmla="*/ 49 w 459"/>
                    <a:gd name="T7" fmla="*/ 29 h 105"/>
                    <a:gd name="T8" fmla="*/ 25 w 459"/>
                    <a:gd name="T9" fmla="*/ 44 h 105"/>
                    <a:gd name="T10" fmla="*/ 71 w 459"/>
                    <a:gd name="T11" fmla="*/ 66 h 105"/>
                    <a:gd name="T12" fmla="*/ 140 w 459"/>
                    <a:gd name="T13" fmla="*/ 69 h 105"/>
                    <a:gd name="T14" fmla="*/ 200 w 459"/>
                    <a:gd name="T15" fmla="*/ 64 h 105"/>
                    <a:gd name="T16" fmla="*/ 243 w 459"/>
                    <a:gd name="T17" fmla="*/ 59 h 105"/>
                    <a:gd name="T18" fmla="*/ 324 w 459"/>
                    <a:gd name="T19" fmla="*/ 51 h 105"/>
                    <a:gd name="T20" fmla="*/ 376 w 459"/>
                    <a:gd name="T21" fmla="*/ 46 h 105"/>
                    <a:gd name="T22" fmla="*/ 410 w 459"/>
                    <a:gd name="T23" fmla="*/ 36 h 105"/>
                    <a:gd name="T24" fmla="*/ 443 w 459"/>
                    <a:gd name="T25" fmla="*/ 15 h 105"/>
                    <a:gd name="T26" fmla="*/ 440 w 459"/>
                    <a:gd name="T27" fmla="*/ 0 h 105"/>
                    <a:gd name="T28" fmla="*/ 459 w 459"/>
                    <a:gd name="T29" fmla="*/ 5 h 105"/>
                    <a:gd name="T30" fmla="*/ 454 w 459"/>
                    <a:gd name="T31" fmla="*/ 56 h 105"/>
                    <a:gd name="T32" fmla="*/ 405 w 459"/>
                    <a:gd name="T33" fmla="*/ 80 h 105"/>
                    <a:gd name="T34" fmla="*/ 297 w 459"/>
                    <a:gd name="T35" fmla="*/ 86 h 105"/>
                    <a:gd name="T36" fmla="*/ 187 w 459"/>
                    <a:gd name="T37" fmla="*/ 97 h 105"/>
                    <a:gd name="T38" fmla="*/ 124 w 459"/>
                    <a:gd name="T39" fmla="*/ 105 h 105"/>
                    <a:gd name="T40" fmla="*/ 48 w 459"/>
                    <a:gd name="T41" fmla="*/ 86 h 105"/>
                    <a:gd name="T42" fmla="*/ 11 w 459"/>
                    <a:gd name="T43" fmla="*/ 75 h 105"/>
                    <a:gd name="T44" fmla="*/ 0 w 459"/>
                    <a:gd name="T45" fmla="*/ 46 h 105"/>
                    <a:gd name="T46" fmla="*/ 11 w 459"/>
                    <a:gd name="T47" fmla="*/ 19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9" h="105">
                      <a:moveTo>
                        <a:pt x="11" y="19"/>
                      </a:moveTo>
                      <a:lnTo>
                        <a:pt x="43" y="0"/>
                      </a:lnTo>
                      <a:lnTo>
                        <a:pt x="59" y="5"/>
                      </a:lnTo>
                      <a:lnTo>
                        <a:pt x="49" y="29"/>
                      </a:lnTo>
                      <a:lnTo>
                        <a:pt x="25" y="44"/>
                      </a:lnTo>
                      <a:lnTo>
                        <a:pt x="71" y="66"/>
                      </a:lnTo>
                      <a:lnTo>
                        <a:pt x="140" y="69"/>
                      </a:lnTo>
                      <a:lnTo>
                        <a:pt x="200" y="64"/>
                      </a:lnTo>
                      <a:lnTo>
                        <a:pt x="243" y="59"/>
                      </a:lnTo>
                      <a:lnTo>
                        <a:pt x="324" y="51"/>
                      </a:lnTo>
                      <a:lnTo>
                        <a:pt x="376" y="46"/>
                      </a:lnTo>
                      <a:lnTo>
                        <a:pt x="410" y="36"/>
                      </a:lnTo>
                      <a:lnTo>
                        <a:pt x="443" y="15"/>
                      </a:lnTo>
                      <a:lnTo>
                        <a:pt x="440" y="0"/>
                      </a:lnTo>
                      <a:lnTo>
                        <a:pt x="459" y="5"/>
                      </a:lnTo>
                      <a:lnTo>
                        <a:pt x="454" y="56"/>
                      </a:lnTo>
                      <a:lnTo>
                        <a:pt x="405" y="80"/>
                      </a:lnTo>
                      <a:lnTo>
                        <a:pt x="297" y="86"/>
                      </a:lnTo>
                      <a:lnTo>
                        <a:pt x="187" y="97"/>
                      </a:lnTo>
                      <a:lnTo>
                        <a:pt x="124" y="105"/>
                      </a:lnTo>
                      <a:lnTo>
                        <a:pt x="48" y="86"/>
                      </a:lnTo>
                      <a:lnTo>
                        <a:pt x="11" y="75"/>
                      </a:lnTo>
                      <a:lnTo>
                        <a:pt x="0" y="46"/>
                      </a:lnTo>
                      <a:lnTo>
                        <a:pt x="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1"/>
                <p:cNvSpPr>
                  <a:spLocks/>
                </p:cNvSpPr>
                <p:nvPr/>
              </p:nvSpPr>
              <p:spPr bwMode="auto">
                <a:xfrm>
                  <a:off x="3701" y="3160"/>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2" y="2"/>
                      </a:moveTo>
                      <a:lnTo>
                        <a:pt x="46" y="0"/>
                      </a:lnTo>
                      <a:lnTo>
                        <a:pt x="48" y="42"/>
                      </a:lnTo>
                      <a:lnTo>
                        <a:pt x="0" y="4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2"/>
                <p:cNvSpPr>
                  <a:spLocks/>
                </p:cNvSpPr>
                <p:nvPr/>
              </p:nvSpPr>
              <p:spPr bwMode="auto">
                <a:xfrm>
                  <a:off x="3790" y="3155"/>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2" y="2"/>
                      </a:moveTo>
                      <a:lnTo>
                        <a:pt x="46" y="0"/>
                      </a:lnTo>
                      <a:lnTo>
                        <a:pt x="48" y="42"/>
                      </a:lnTo>
                      <a:lnTo>
                        <a:pt x="0" y="4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3"/>
                <p:cNvSpPr>
                  <a:spLocks/>
                </p:cNvSpPr>
                <p:nvPr/>
              </p:nvSpPr>
              <p:spPr bwMode="auto">
                <a:xfrm>
                  <a:off x="4081" y="3142"/>
                  <a:ext cx="195" cy="49"/>
                </a:xfrm>
                <a:custGeom>
                  <a:avLst/>
                  <a:gdLst>
                    <a:gd name="T0" fmla="*/ 0 w 195"/>
                    <a:gd name="T1" fmla="*/ 15 h 49"/>
                    <a:gd name="T2" fmla="*/ 190 w 195"/>
                    <a:gd name="T3" fmla="*/ 0 h 49"/>
                    <a:gd name="T4" fmla="*/ 195 w 195"/>
                    <a:gd name="T5" fmla="*/ 32 h 49"/>
                    <a:gd name="T6" fmla="*/ 0 w 195"/>
                    <a:gd name="T7" fmla="*/ 49 h 49"/>
                    <a:gd name="T8" fmla="*/ 0 w 195"/>
                    <a:gd name="T9" fmla="*/ 15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49">
                      <a:moveTo>
                        <a:pt x="0" y="15"/>
                      </a:moveTo>
                      <a:lnTo>
                        <a:pt x="190" y="0"/>
                      </a:lnTo>
                      <a:lnTo>
                        <a:pt x="195" y="32"/>
                      </a:lnTo>
                      <a:lnTo>
                        <a:pt x="0" y="49"/>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4"/>
                <p:cNvSpPr>
                  <a:spLocks/>
                </p:cNvSpPr>
                <p:nvPr/>
              </p:nvSpPr>
              <p:spPr bwMode="auto">
                <a:xfrm>
                  <a:off x="3600" y="2331"/>
                  <a:ext cx="821" cy="646"/>
                </a:xfrm>
                <a:custGeom>
                  <a:avLst/>
                  <a:gdLst>
                    <a:gd name="T0" fmla="*/ 69 w 821"/>
                    <a:gd name="T1" fmla="*/ 616 h 646"/>
                    <a:gd name="T2" fmla="*/ 46 w 821"/>
                    <a:gd name="T3" fmla="*/ 592 h 646"/>
                    <a:gd name="T4" fmla="*/ 32 w 821"/>
                    <a:gd name="T5" fmla="*/ 551 h 646"/>
                    <a:gd name="T6" fmla="*/ 27 w 821"/>
                    <a:gd name="T7" fmla="*/ 460 h 646"/>
                    <a:gd name="T8" fmla="*/ 27 w 821"/>
                    <a:gd name="T9" fmla="*/ 309 h 646"/>
                    <a:gd name="T10" fmla="*/ 32 w 821"/>
                    <a:gd name="T11" fmla="*/ 195 h 646"/>
                    <a:gd name="T12" fmla="*/ 46 w 821"/>
                    <a:gd name="T13" fmla="*/ 169 h 646"/>
                    <a:gd name="T14" fmla="*/ 71 w 821"/>
                    <a:gd name="T15" fmla="*/ 136 h 646"/>
                    <a:gd name="T16" fmla="*/ 132 w 821"/>
                    <a:gd name="T17" fmla="*/ 112 h 646"/>
                    <a:gd name="T18" fmla="*/ 240 w 821"/>
                    <a:gd name="T19" fmla="*/ 80 h 646"/>
                    <a:gd name="T20" fmla="*/ 329 w 821"/>
                    <a:gd name="T21" fmla="*/ 57 h 646"/>
                    <a:gd name="T22" fmla="*/ 369 w 821"/>
                    <a:gd name="T23" fmla="*/ 33 h 646"/>
                    <a:gd name="T24" fmla="*/ 440 w 821"/>
                    <a:gd name="T25" fmla="*/ 27 h 646"/>
                    <a:gd name="T26" fmla="*/ 566 w 821"/>
                    <a:gd name="T27" fmla="*/ 38 h 646"/>
                    <a:gd name="T28" fmla="*/ 670 w 821"/>
                    <a:gd name="T29" fmla="*/ 32 h 646"/>
                    <a:gd name="T30" fmla="*/ 714 w 821"/>
                    <a:gd name="T31" fmla="*/ 22 h 646"/>
                    <a:gd name="T32" fmla="*/ 750 w 821"/>
                    <a:gd name="T33" fmla="*/ 32 h 646"/>
                    <a:gd name="T34" fmla="*/ 774 w 821"/>
                    <a:gd name="T35" fmla="*/ 95 h 646"/>
                    <a:gd name="T36" fmla="*/ 789 w 821"/>
                    <a:gd name="T37" fmla="*/ 210 h 646"/>
                    <a:gd name="T38" fmla="*/ 804 w 821"/>
                    <a:gd name="T39" fmla="*/ 301 h 646"/>
                    <a:gd name="T40" fmla="*/ 797 w 821"/>
                    <a:gd name="T41" fmla="*/ 343 h 646"/>
                    <a:gd name="T42" fmla="*/ 769 w 821"/>
                    <a:gd name="T43" fmla="*/ 446 h 646"/>
                    <a:gd name="T44" fmla="*/ 733 w 821"/>
                    <a:gd name="T45" fmla="*/ 550 h 646"/>
                    <a:gd name="T46" fmla="*/ 709 w 821"/>
                    <a:gd name="T47" fmla="*/ 589 h 646"/>
                    <a:gd name="T48" fmla="*/ 693 w 821"/>
                    <a:gd name="T49" fmla="*/ 608 h 646"/>
                    <a:gd name="T50" fmla="*/ 717 w 821"/>
                    <a:gd name="T51" fmla="*/ 622 h 646"/>
                    <a:gd name="T52" fmla="*/ 742 w 821"/>
                    <a:gd name="T53" fmla="*/ 578 h 646"/>
                    <a:gd name="T54" fmla="*/ 780 w 821"/>
                    <a:gd name="T55" fmla="*/ 485 h 646"/>
                    <a:gd name="T56" fmla="*/ 808 w 821"/>
                    <a:gd name="T57" fmla="*/ 386 h 646"/>
                    <a:gd name="T58" fmla="*/ 818 w 821"/>
                    <a:gd name="T59" fmla="*/ 337 h 646"/>
                    <a:gd name="T60" fmla="*/ 821 w 821"/>
                    <a:gd name="T61" fmla="*/ 291 h 646"/>
                    <a:gd name="T62" fmla="*/ 812 w 821"/>
                    <a:gd name="T63" fmla="*/ 214 h 646"/>
                    <a:gd name="T64" fmla="*/ 797 w 821"/>
                    <a:gd name="T65" fmla="*/ 99 h 646"/>
                    <a:gd name="T66" fmla="*/ 775 w 821"/>
                    <a:gd name="T67" fmla="*/ 36 h 646"/>
                    <a:gd name="T68" fmla="*/ 755 w 821"/>
                    <a:gd name="T69" fmla="*/ 8 h 646"/>
                    <a:gd name="T70" fmla="*/ 722 w 821"/>
                    <a:gd name="T71" fmla="*/ 0 h 646"/>
                    <a:gd name="T72" fmla="*/ 679 w 821"/>
                    <a:gd name="T73" fmla="*/ 13 h 646"/>
                    <a:gd name="T74" fmla="*/ 615 w 821"/>
                    <a:gd name="T75" fmla="*/ 17 h 646"/>
                    <a:gd name="T76" fmla="*/ 533 w 821"/>
                    <a:gd name="T77" fmla="*/ 17 h 646"/>
                    <a:gd name="T78" fmla="*/ 448 w 821"/>
                    <a:gd name="T79" fmla="*/ 5 h 646"/>
                    <a:gd name="T80" fmla="*/ 391 w 821"/>
                    <a:gd name="T81" fmla="*/ 8 h 646"/>
                    <a:gd name="T82" fmla="*/ 362 w 821"/>
                    <a:gd name="T83" fmla="*/ 19 h 646"/>
                    <a:gd name="T84" fmla="*/ 298 w 821"/>
                    <a:gd name="T85" fmla="*/ 50 h 646"/>
                    <a:gd name="T86" fmla="*/ 175 w 821"/>
                    <a:gd name="T87" fmla="*/ 84 h 646"/>
                    <a:gd name="T88" fmla="*/ 57 w 821"/>
                    <a:gd name="T89" fmla="*/ 123 h 646"/>
                    <a:gd name="T90" fmla="*/ 24 w 821"/>
                    <a:gd name="T91" fmla="*/ 164 h 646"/>
                    <a:gd name="T92" fmla="*/ 3 w 821"/>
                    <a:gd name="T93" fmla="*/ 219 h 646"/>
                    <a:gd name="T94" fmla="*/ 0 w 821"/>
                    <a:gd name="T95" fmla="*/ 329 h 646"/>
                    <a:gd name="T96" fmla="*/ 5 w 821"/>
                    <a:gd name="T97" fmla="*/ 433 h 646"/>
                    <a:gd name="T98" fmla="*/ 9 w 821"/>
                    <a:gd name="T99" fmla="*/ 540 h 646"/>
                    <a:gd name="T100" fmla="*/ 28 w 821"/>
                    <a:gd name="T101" fmla="*/ 602 h 646"/>
                    <a:gd name="T102" fmla="*/ 47 w 821"/>
                    <a:gd name="T103" fmla="*/ 635 h 646"/>
                    <a:gd name="T104" fmla="*/ 80 w 821"/>
                    <a:gd name="T105" fmla="*/ 646 h 646"/>
                    <a:gd name="T106" fmla="*/ 99 w 821"/>
                    <a:gd name="T107" fmla="*/ 640 h 646"/>
                    <a:gd name="T108" fmla="*/ 69 w 821"/>
                    <a:gd name="T109" fmla="*/ 616 h 6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21" h="646">
                      <a:moveTo>
                        <a:pt x="69" y="616"/>
                      </a:moveTo>
                      <a:lnTo>
                        <a:pt x="46" y="592"/>
                      </a:lnTo>
                      <a:lnTo>
                        <a:pt x="32" y="551"/>
                      </a:lnTo>
                      <a:lnTo>
                        <a:pt x="27" y="460"/>
                      </a:lnTo>
                      <a:lnTo>
                        <a:pt x="27" y="309"/>
                      </a:lnTo>
                      <a:lnTo>
                        <a:pt x="32" y="195"/>
                      </a:lnTo>
                      <a:lnTo>
                        <a:pt x="46" y="169"/>
                      </a:lnTo>
                      <a:lnTo>
                        <a:pt x="71" y="136"/>
                      </a:lnTo>
                      <a:lnTo>
                        <a:pt x="132" y="112"/>
                      </a:lnTo>
                      <a:lnTo>
                        <a:pt x="240" y="80"/>
                      </a:lnTo>
                      <a:lnTo>
                        <a:pt x="329" y="57"/>
                      </a:lnTo>
                      <a:lnTo>
                        <a:pt x="369" y="33"/>
                      </a:lnTo>
                      <a:lnTo>
                        <a:pt x="440" y="27"/>
                      </a:lnTo>
                      <a:lnTo>
                        <a:pt x="566" y="38"/>
                      </a:lnTo>
                      <a:lnTo>
                        <a:pt x="670" y="32"/>
                      </a:lnTo>
                      <a:lnTo>
                        <a:pt x="714" y="22"/>
                      </a:lnTo>
                      <a:lnTo>
                        <a:pt x="750" y="32"/>
                      </a:lnTo>
                      <a:lnTo>
                        <a:pt x="774" y="95"/>
                      </a:lnTo>
                      <a:lnTo>
                        <a:pt x="789" y="210"/>
                      </a:lnTo>
                      <a:lnTo>
                        <a:pt x="804" y="301"/>
                      </a:lnTo>
                      <a:lnTo>
                        <a:pt x="797" y="343"/>
                      </a:lnTo>
                      <a:lnTo>
                        <a:pt x="769" y="446"/>
                      </a:lnTo>
                      <a:lnTo>
                        <a:pt x="733" y="550"/>
                      </a:lnTo>
                      <a:lnTo>
                        <a:pt x="709" y="589"/>
                      </a:lnTo>
                      <a:lnTo>
                        <a:pt x="693" y="608"/>
                      </a:lnTo>
                      <a:lnTo>
                        <a:pt x="717" y="622"/>
                      </a:lnTo>
                      <a:lnTo>
                        <a:pt x="742" y="578"/>
                      </a:lnTo>
                      <a:lnTo>
                        <a:pt x="780" y="485"/>
                      </a:lnTo>
                      <a:lnTo>
                        <a:pt x="808" y="386"/>
                      </a:lnTo>
                      <a:lnTo>
                        <a:pt x="818" y="337"/>
                      </a:lnTo>
                      <a:lnTo>
                        <a:pt x="821" y="291"/>
                      </a:lnTo>
                      <a:lnTo>
                        <a:pt x="812" y="214"/>
                      </a:lnTo>
                      <a:lnTo>
                        <a:pt x="797" y="99"/>
                      </a:lnTo>
                      <a:lnTo>
                        <a:pt x="775" y="36"/>
                      </a:lnTo>
                      <a:lnTo>
                        <a:pt x="755" y="8"/>
                      </a:lnTo>
                      <a:lnTo>
                        <a:pt x="722" y="0"/>
                      </a:lnTo>
                      <a:lnTo>
                        <a:pt x="679" y="13"/>
                      </a:lnTo>
                      <a:lnTo>
                        <a:pt x="615" y="17"/>
                      </a:lnTo>
                      <a:lnTo>
                        <a:pt x="533" y="17"/>
                      </a:lnTo>
                      <a:lnTo>
                        <a:pt x="448" y="5"/>
                      </a:lnTo>
                      <a:lnTo>
                        <a:pt x="391" y="8"/>
                      </a:lnTo>
                      <a:lnTo>
                        <a:pt x="362" y="19"/>
                      </a:lnTo>
                      <a:lnTo>
                        <a:pt x="298" y="50"/>
                      </a:lnTo>
                      <a:lnTo>
                        <a:pt x="175" y="84"/>
                      </a:lnTo>
                      <a:lnTo>
                        <a:pt x="57" y="123"/>
                      </a:lnTo>
                      <a:lnTo>
                        <a:pt x="24" y="164"/>
                      </a:lnTo>
                      <a:lnTo>
                        <a:pt x="3" y="219"/>
                      </a:lnTo>
                      <a:lnTo>
                        <a:pt x="0" y="329"/>
                      </a:lnTo>
                      <a:lnTo>
                        <a:pt x="5" y="433"/>
                      </a:lnTo>
                      <a:lnTo>
                        <a:pt x="9" y="540"/>
                      </a:lnTo>
                      <a:lnTo>
                        <a:pt x="28" y="602"/>
                      </a:lnTo>
                      <a:lnTo>
                        <a:pt x="47" y="635"/>
                      </a:lnTo>
                      <a:lnTo>
                        <a:pt x="80" y="646"/>
                      </a:lnTo>
                      <a:lnTo>
                        <a:pt x="99" y="640"/>
                      </a:lnTo>
                      <a:lnTo>
                        <a:pt x="69" y="6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5"/>
                <p:cNvSpPr>
                  <a:spLocks/>
                </p:cNvSpPr>
                <p:nvPr/>
              </p:nvSpPr>
              <p:spPr bwMode="auto">
                <a:xfrm>
                  <a:off x="3655" y="2343"/>
                  <a:ext cx="707" cy="644"/>
                </a:xfrm>
                <a:custGeom>
                  <a:avLst/>
                  <a:gdLst>
                    <a:gd name="T0" fmla="*/ 11 w 707"/>
                    <a:gd name="T1" fmla="*/ 611 h 644"/>
                    <a:gd name="T2" fmla="*/ 129 w 707"/>
                    <a:gd name="T3" fmla="*/ 619 h 644"/>
                    <a:gd name="T4" fmla="*/ 294 w 707"/>
                    <a:gd name="T5" fmla="*/ 623 h 644"/>
                    <a:gd name="T6" fmla="*/ 426 w 707"/>
                    <a:gd name="T7" fmla="*/ 623 h 644"/>
                    <a:gd name="T8" fmla="*/ 544 w 707"/>
                    <a:gd name="T9" fmla="*/ 609 h 644"/>
                    <a:gd name="T10" fmla="*/ 622 w 707"/>
                    <a:gd name="T11" fmla="*/ 597 h 644"/>
                    <a:gd name="T12" fmla="*/ 644 w 707"/>
                    <a:gd name="T13" fmla="*/ 586 h 644"/>
                    <a:gd name="T14" fmla="*/ 644 w 707"/>
                    <a:gd name="T15" fmla="*/ 529 h 644"/>
                    <a:gd name="T16" fmla="*/ 615 w 707"/>
                    <a:gd name="T17" fmla="*/ 377 h 644"/>
                    <a:gd name="T18" fmla="*/ 582 w 707"/>
                    <a:gd name="T19" fmla="*/ 193 h 644"/>
                    <a:gd name="T20" fmla="*/ 565 w 707"/>
                    <a:gd name="T21" fmla="*/ 126 h 644"/>
                    <a:gd name="T22" fmla="*/ 549 w 707"/>
                    <a:gd name="T23" fmla="*/ 101 h 644"/>
                    <a:gd name="T24" fmla="*/ 346 w 707"/>
                    <a:gd name="T25" fmla="*/ 123 h 644"/>
                    <a:gd name="T26" fmla="*/ 147 w 707"/>
                    <a:gd name="T27" fmla="*/ 128 h 644"/>
                    <a:gd name="T28" fmla="*/ 38 w 707"/>
                    <a:gd name="T29" fmla="*/ 131 h 644"/>
                    <a:gd name="T30" fmla="*/ 0 w 707"/>
                    <a:gd name="T31" fmla="*/ 136 h 644"/>
                    <a:gd name="T32" fmla="*/ 21 w 707"/>
                    <a:gd name="T33" fmla="*/ 109 h 644"/>
                    <a:gd name="T34" fmla="*/ 68 w 707"/>
                    <a:gd name="T35" fmla="*/ 114 h 644"/>
                    <a:gd name="T36" fmla="*/ 204 w 707"/>
                    <a:gd name="T37" fmla="*/ 109 h 644"/>
                    <a:gd name="T38" fmla="*/ 333 w 707"/>
                    <a:gd name="T39" fmla="*/ 101 h 644"/>
                    <a:gd name="T40" fmla="*/ 447 w 707"/>
                    <a:gd name="T41" fmla="*/ 92 h 644"/>
                    <a:gd name="T42" fmla="*/ 556 w 707"/>
                    <a:gd name="T43" fmla="*/ 82 h 644"/>
                    <a:gd name="T44" fmla="*/ 641 w 707"/>
                    <a:gd name="T45" fmla="*/ 43 h 644"/>
                    <a:gd name="T46" fmla="*/ 688 w 707"/>
                    <a:gd name="T47" fmla="*/ 0 h 644"/>
                    <a:gd name="T48" fmla="*/ 707 w 707"/>
                    <a:gd name="T49" fmla="*/ 21 h 644"/>
                    <a:gd name="T50" fmla="*/ 663 w 707"/>
                    <a:gd name="T51" fmla="*/ 47 h 644"/>
                    <a:gd name="T52" fmla="*/ 598 w 707"/>
                    <a:gd name="T53" fmla="*/ 90 h 644"/>
                    <a:gd name="T54" fmla="*/ 578 w 707"/>
                    <a:gd name="T55" fmla="*/ 104 h 644"/>
                    <a:gd name="T56" fmla="*/ 601 w 707"/>
                    <a:gd name="T57" fmla="*/ 202 h 644"/>
                    <a:gd name="T58" fmla="*/ 620 w 707"/>
                    <a:gd name="T59" fmla="*/ 297 h 644"/>
                    <a:gd name="T60" fmla="*/ 636 w 707"/>
                    <a:gd name="T61" fmla="*/ 384 h 644"/>
                    <a:gd name="T62" fmla="*/ 650 w 707"/>
                    <a:gd name="T63" fmla="*/ 467 h 644"/>
                    <a:gd name="T64" fmla="*/ 663 w 707"/>
                    <a:gd name="T65" fmla="*/ 529 h 644"/>
                    <a:gd name="T66" fmla="*/ 669 w 707"/>
                    <a:gd name="T67" fmla="*/ 582 h 644"/>
                    <a:gd name="T68" fmla="*/ 660 w 707"/>
                    <a:gd name="T69" fmla="*/ 611 h 644"/>
                    <a:gd name="T70" fmla="*/ 570 w 707"/>
                    <a:gd name="T71" fmla="*/ 633 h 644"/>
                    <a:gd name="T72" fmla="*/ 412 w 707"/>
                    <a:gd name="T73" fmla="*/ 644 h 644"/>
                    <a:gd name="T74" fmla="*/ 246 w 707"/>
                    <a:gd name="T75" fmla="*/ 638 h 644"/>
                    <a:gd name="T76" fmla="*/ 125 w 707"/>
                    <a:gd name="T77" fmla="*/ 638 h 644"/>
                    <a:gd name="T78" fmla="*/ 25 w 707"/>
                    <a:gd name="T79" fmla="*/ 635 h 644"/>
                    <a:gd name="T80" fmla="*/ 11 w 707"/>
                    <a:gd name="T81" fmla="*/ 611 h 6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07" h="644">
                      <a:moveTo>
                        <a:pt x="11" y="611"/>
                      </a:moveTo>
                      <a:lnTo>
                        <a:pt x="129" y="619"/>
                      </a:lnTo>
                      <a:lnTo>
                        <a:pt x="294" y="623"/>
                      </a:lnTo>
                      <a:lnTo>
                        <a:pt x="426" y="623"/>
                      </a:lnTo>
                      <a:lnTo>
                        <a:pt x="544" y="609"/>
                      </a:lnTo>
                      <a:lnTo>
                        <a:pt x="622" y="597"/>
                      </a:lnTo>
                      <a:lnTo>
                        <a:pt x="644" y="586"/>
                      </a:lnTo>
                      <a:lnTo>
                        <a:pt x="644" y="529"/>
                      </a:lnTo>
                      <a:lnTo>
                        <a:pt x="615" y="377"/>
                      </a:lnTo>
                      <a:lnTo>
                        <a:pt x="582" y="193"/>
                      </a:lnTo>
                      <a:lnTo>
                        <a:pt x="565" y="126"/>
                      </a:lnTo>
                      <a:lnTo>
                        <a:pt x="549" y="101"/>
                      </a:lnTo>
                      <a:lnTo>
                        <a:pt x="346" y="123"/>
                      </a:lnTo>
                      <a:lnTo>
                        <a:pt x="147" y="128"/>
                      </a:lnTo>
                      <a:lnTo>
                        <a:pt x="38" y="131"/>
                      </a:lnTo>
                      <a:lnTo>
                        <a:pt x="0" y="136"/>
                      </a:lnTo>
                      <a:lnTo>
                        <a:pt x="21" y="109"/>
                      </a:lnTo>
                      <a:lnTo>
                        <a:pt x="68" y="114"/>
                      </a:lnTo>
                      <a:lnTo>
                        <a:pt x="204" y="109"/>
                      </a:lnTo>
                      <a:lnTo>
                        <a:pt x="333" y="101"/>
                      </a:lnTo>
                      <a:lnTo>
                        <a:pt x="447" y="92"/>
                      </a:lnTo>
                      <a:lnTo>
                        <a:pt x="556" y="82"/>
                      </a:lnTo>
                      <a:lnTo>
                        <a:pt x="641" y="43"/>
                      </a:lnTo>
                      <a:lnTo>
                        <a:pt x="688" y="0"/>
                      </a:lnTo>
                      <a:lnTo>
                        <a:pt x="707" y="21"/>
                      </a:lnTo>
                      <a:lnTo>
                        <a:pt x="663" y="47"/>
                      </a:lnTo>
                      <a:lnTo>
                        <a:pt x="598" y="90"/>
                      </a:lnTo>
                      <a:lnTo>
                        <a:pt x="578" y="104"/>
                      </a:lnTo>
                      <a:lnTo>
                        <a:pt x="601" y="202"/>
                      </a:lnTo>
                      <a:lnTo>
                        <a:pt x="620" y="297"/>
                      </a:lnTo>
                      <a:lnTo>
                        <a:pt x="636" y="384"/>
                      </a:lnTo>
                      <a:lnTo>
                        <a:pt x="650" y="467"/>
                      </a:lnTo>
                      <a:lnTo>
                        <a:pt x="663" y="529"/>
                      </a:lnTo>
                      <a:lnTo>
                        <a:pt x="669" y="582"/>
                      </a:lnTo>
                      <a:lnTo>
                        <a:pt x="660" y="611"/>
                      </a:lnTo>
                      <a:lnTo>
                        <a:pt x="570" y="633"/>
                      </a:lnTo>
                      <a:lnTo>
                        <a:pt x="412" y="644"/>
                      </a:lnTo>
                      <a:lnTo>
                        <a:pt x="246" y="638"/>
                      </a:lnTo>
                      <a:lnTo>
                        <a:pt x="125" y="638"/>
                      </a:lnTo>
                      <a:lnTo>
                        <a:pt x="25" y="635"/>
                      </a:lnTo>
                      <a:lnTo>
                        <a:pt x="11"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6"/>
                <p:cNvSpPr>
                  <a:spLocks/>
                </p:cNvSpPr>
                <p:nvPr/>
              </p:nvSpPr>
              <p:spPr bwMode="auto">
                <a:xfrm>
                  <a:off x="3734" y="2505"/>
                  <a:ext cx="488" cy="412"/>
                </a:xfrm>
                <a:custGeom>
                  <a:avLst/>
                  <a:gdLst>
                    <a:gd name="T0" fmla="*/ 0 w 488"/>
                    <a:gd name="T1" fmla="*/ 11 h 412"/>
                    <a:gd name="T2" fmla="*/ 162 w 488"/>
                    <a:gd name="T3" fmla="*/ 5 h 412"/>
                    <a:gd name="T4" fmla="*/ 273 w 488"/>
                    <a:gd name="T5" fmla="*/ 0 h 412"/>
                    <a:gd name="T6" fmla="*/ 397 w 488"/>
                    <a:gd name="T7" fmla="*/ 2 h 412"/>
                    <a:gd name="T8" fmla="*/ 416 w 488"/>
                    <a:gd name="T9" fmla="*/ 16 h 412"/>
                    <a:gd name="T10" fmla="*/ 431 w 488"/>
                    <a:gd name="T11" fmla="*/ 38 h 412"/>
                    <a:gd name="T12" fmla="*/ 458 w 488"/>
                    <a:gd name="T13" fmla="*/ 154 h 412"/>
                    <a:gd name="T14" fmla="*/ 478 w 488"/>
                    <a:gd name="T15" fmla="*/ 286 h 412"/>
                    <a:gd name="T16" fmla="*/ 488 w 488"/>
                    <a:gd name="T17" fmla="*/ 377 h 412"/>
                    <a:gd name="T18" fmla="*/ 478 w 488"/>
                    <a:gd name="T19" fmla="*/ 406 h 412"/>
                    <a:gd name="T20" fmla="*/ 453 w 488"/>
                    <a:gd name="T21" fmla="*/ 412 h 412"/>
                    <a:gd name="T22" fmla="*/ 310 w 488"/>
                    <a:gd name="T23" fmla="*/ 396 h 412"/>
                    <a:gd name="T24" fmla="*/ 459 w 488"/>
                    <a:gd name="T25" fmla="*/ 383 h 412"/>
                    <a:gd name="T26" fmla="*/ 467 w 488"/>
                    <a:gd name="T27" fmla="*/ 379 h 412"/>
                    <a:gd name="T28" fmla="*/ 464 w 488"/>
                    <a:gd name="T29" fmla="*/ 317 h 412"/>
                    <a:gd name="T30" fmla="*/ 453 w 488"/>
                    <a:gd name="T31" fmla="*/ 229 h 412"/>
                    <a:gd name="T32" fmla="*/ 429 w 488"/>
                    <a:gd name="T33" fmla="*/ 110 h 412"/>
                    <a:gd name="T34" fmla="*/ 410 w 488"/>
                    <a:gd name="T35" fmla="*/ 35 h 412"/>
                    <a:gd name="T36" fmla="*/ 391 w 488"/>
                    <a:gd name="T37" fmla="*/ 24 h 412"/>
                    <a:gd name="T38" fmla="*/ 302 w 488"/>
                    <a:gd name="T39" fmla="*/ 19 h 412"/>
                    <a:gd name="T40" fmla="*/ 181 w 488"/>
                    <a:gd name="T41" fmla="*/ 24 h 412"/>
                    <a:gd name="T42" fmla="*/ 81 w 488"/>
                    <a:gd name="T43" fmla="*/ 21 h 412"/>
                    <a:gd name="T44" fmla="*/ 0 w 488"/>
                    <a:gd name="T45" fmla="*/ 11 h 4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8" h="412">
                      <a:moveTo>
                        <a:pt x="0" y="11"/>
                      </a:moveTo>
                      <a:lnTo>
                        <a:pt x="162" y="5"/>
                      </a:lnTo>
                      <a:lnTo>
                        <a:pt x="273" y="0"/>
                      </a:lnTo>
                      <a:lnTo>
                        <a:pt x="397" y="2"/>
                      </a:lnTo>
                      <a:lnTo>
                        <a:pt x="416" y="16"/>
                      </a:lnTo>
                      <a:lnTo>
                        <a:pt x="431" y="38"/>
                      </a:lnTo>
                      <a:lnTo>
                        <a:pt x="458" y="154"/>
                      </a:lnTo>
                      <a:lnTo>
                        <a:pt x="478" y="286"/>
                      </a:lnTo>
                      <a:lnTo>
                        <a:pt x="488" y="377"/>
                      </a:lnTo>
                      <a:lnTo>
                        <a:pt x="478" y="406"/>
                      </a:lnTo>
                      <a:lnTo>
                        <a:pt x="453" y="412"/>
                      </a:lnTo>
                      <a:lnTo>
                        <a:pt x="310" y="396"/>
                      </a:lnTo>
                      <a:lnTo>
                        <a:pt x="459" y="383"/>
                      </a:lnTo>
                      <a:lnTo>
                        <a:pt x="467" y="379"/>
                      </a:lnTo>
                      <a:lnTo>
                        <a:pt x="464" y="317"/>
                      </a:lnTo>
                      <a:lnTo>
                        <a:pt x="453" y="229"/>
                      </a:lnTo>
                      <a:lnTo>
                        <a:pt x="429" y="110"/>
                      </a:lnTo>
                      <a:lnTo>
                        <a:pt x="410" y="35"/>
                      </a:lnTo>
                      <a:lnTo>
                        <a:pt x="391" y="24"/>
                      </a:lnTo>
                      <a:lnTo>
                        <a:pt x="302" y="19"/>
                      </a:lnTo>
                      <a:lnTo>
                        <a:pt x="181" y="24"/>
                      </a:lnTo>
                      <a:lnTo>
                        <a:pt x="81" y="2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7"/>
                <p:cNvSpPr>
                  <a:spLocks/>
                </p:cNvSpPr>
                <p:nvPr/>
              </p:nvSpPr>
              <p:spPr bwMode="auto">
                <a:xfrm>
                  <a:off x="3684" y="2511"/>
                  <a:ext cx="485" cy="401"/>
                </a:xfrm>
                <a:custGeom>
                  <a:avLst/>
                  <a:gdLst>
                    <a:gd name="T0" fmla="*/ 224 w 485"/>
                    <a:gd name="T1" fmla="*/ 0 h 401"/>
                    <a:gd name="T2" fmla="*/ 67 w 485"/>
                    <a:gd name="T3" fmla="*/ 0 h 401"/>
                    <a:gd name="T4" fmla="*/ 22 w 485"/>
                    <a:gd name="T5" fmla="*/ 5 h 401"/>
                    <a:gd name="T6" fmla="*/ 14 w 485"/>
                    <a:gd name="T7" fmla="*/ 22 h 401"/>
                    <a:gd name="T8" fmla="*/ 5 w 485"/>
                    <a:gd name="T9" fmla="*/ 57 h 401"/>
                    <a:gd name="T10" fmla="*/ 0 w 485"/>
                    <a:gd name="T11" fmla="*/ 151 h 401"/>
                    <a:gd name="T12" fmla="*/ 5 w 485"/>
                    <a:gd name="T13" fmla="*/ 243 h 401"/>
                    <a:gd name="T14" fmla="*/ 17 w 485"/>
                    <a:gd name="T15" fmla="*/ 334 h 401"/>
                    <a:gd name="T16" fmla="*/ 37 w 485"/>
                    <a:gd name="T17" fmla="*/ 371 h 401"/>
                    <a:gd name="T18" fmla="*/ 46 w 485"/>
                    <a:gd name="T19" fmla="*/ 380 h 401"/>
                    <a:gd name="T20" fmla="*/ 146 w 485"/>
                    <a:gd name="T21" fmla="*/ 390 h 401"/>
                    <a:gd name="T22" fmla="*/ 275 w 485"/>
                    <a:gd name="T23" fmla="*/ 395 h 401"/>
                    <a:gd name="T24" fmla="*/ 371 w 485"/>
                    <a:gd name="T25" fmla="*/ 396 h 401"/>
                    <a:gd name="T26" fmla="*/ 485 w 485"/>
                    <a:gd name="T27" fmla="*/ 401 h 401"/>
                    <a:gd name="T28" fmla="*/ 480 w 485"/>
                    <a:gd name="T29" fmla="*/ 387 h 401"/>
                    <a:gd name="T30" fmla="*/ 391 w 485"/>
                    <a:gd name="T31" fmla="*/ 380 h 401"/>
                    <a:gd name="T32" fmla="*/ 275 w 485"/>
                    <a:gd name="T33" fmla="*/ 372 h 401"/>
                    <a:gd name="T34" fmla="*/ 114 w 485"/>
                    <a:gd name="T35" fmla="*/ 371 h 401"/>
                    <a:gd name="T36" fmla="*/ 56 w 485"/>
                    <a:gd name="T37" fmla="*/ 353 h 401"/>
                    <a:gd name="T38" fmla="*/ 38 w 485"/>
                    <a:gd name="T39" fmla="*/ 339 h 401"/>
                    <a:gd name="T40" fmla="*/ 32 w 485"/>
                    <a:gd name="T41" fmla="*/ 313 h 401"/>
                    <a:gd name="T42" fmla="*/ 24 w 485"/>
                    <a:gd name="T43" fmla="*/ 237 h 401"/>
                    <a:gd name="T44" fmla="*/ 22 w 485"/>
                    <a:gd name="T45" fmla="*/ 142 h 401"/>
                    <a:gd name="T46" fmla="*/ 29 w 485"/>
                    <a:gd name="T47" fmla="*/ 46 h 401"/>
                    <a:gd name="T48" fmla="*/ 38 w 485"/>
                    <a:gd name="T49" fmla="*/ 24 h 401"/>
                    <a:gd name="T50" fmla="*/ 143 w 485"/>
                    <a:gd name="T51" fmla="*/ 10 h 401"/>
                    <a:gd name="T52" fmla="*/ 224 w 485"/>
                    <a:gd name="T53" fmla="*/ 0 h 4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85" h="401">
                      <a:moveTo>
                        <a:pt x="224" y="0"/>
                      </a:moveTo>
                      <a:lnTo>
                        <a:pt x="67" y="0"/>
                      </a:lnTo>
                      <a:lnTo>
                        <a:pt x="22" y="5"/>
                      </a:lnTo>
                      <a:lnTo>
                        <a:pt x="14" y="22"/>
                      </a:lnTo>
                      <a:lnTo>
                        <a:pt x="5" y="57"/>
                      </a:lnTo>
                      <a:lnTo>
                        <a:pt x="0" y="151"/>
                      </a:lnTo>
                      <a:lnTo>
                        <a:pt x="5" y="243"/>
                      </a:lnTo>
                      <a:lnTo>
                        <a:pt x="17" y="334"/>
                      </a:lnTo>
                      <a:lnTo>
                        <a:pt x="37" y="371"/>
                      </a:lnTo>
                      <a:lnTo>
                        <a:pt x="46" y="380"/>
                      </a:lnTo>
                      <a:lnTo>
                        <a:pt x="146" y="390"/>
                      </a:lnTo>
                      <a:lnTo>
                        <a:pt x="275" y="395"/>
                      </a:lnTo>
                      <a:lnTo>
                        <a:pt x="371" y="396"/>
                      </a:lnTo>
                      <a:lnTo>
                        <a:pt x="485" y="401"/>
                      </a:lnTo>
                      <a:lnTo>
                        <a:pt x="480" y="387"/>
                      </a:lnTo>
                      <a:lnTo>
                        <a:pt x="391" y="380"/>
                      </a:lnTo>
                      <a:lnTo>
                        <a:pt x="275" y="372"/>
                      </a:lnTo>
                      <a:lnTo>
                        <a:pt x="114" y="371"/>
                      </a:lnTo>
                      <a:lnTo>
                        <a:pt x="56" y="353"/>
                      </a:lnTo>
                      <a:lnTo>
                        <a:pt x="38" y="339"/>
                      </a:lnTo>
                      <a:lnTo>
                        <a:pt x="32" y="313"/>
                      </a:lnTo>
                      <a:lnTo>
                        <a:pt x="24" y="237"/>
                      </a:lnTo>
                      <a:lnTo>
                        <a:pt x="22" y="142"/>
                      </a:lnTo>
                      <a:lnTo>
                        <a:pt x="29" y="46"/>
                      </a:lnTo>
                      <a:lnTo>
                        <a:pt x="38" y="24"/>
                      </a:lnTo>
                      <a:lnTo>
                        <a:pt x="143" y="10"/>
                      </a:lnTo>
                      <a:lnTo>
                        <a:pt x="2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 name="Group 18"/>
            <p:cNvGrpSpPr>
              <a:grpSpLocks/>
            </p:cNvGrpSpPr>
            <p:nvPr/>
          </p:nvGrpSpPr>
          <p:grpSpPr bwMode="auto">
            <a:xfrm>
              <a:off x="4752" y="2400"/>
              <a:ext cx="720" cy="1661"/>
              <a:chOff x="6034" y="869"/>
              <a:chExt cx="994" cy="2472"/>
            </a:xfrm>
          </p:grpSpPr>
          <p:sp>
            <p:nvSpPr>
              <p:cNvPr id="9" name="Freeform 19"/>
              <p:cNvSpPr>
                <a:spLocks/>
              </p:cNvSpPr>
              <p:nvPr/>
            </p:nvSpPr>
            <p:spPr bwMode="auto">
              <a:xfrm>
                <a:off x="6282" y="993"/>
                <a:ext cx="574" cy="557"/>
              </a:xfrm>
              <a:custGeom>
                <a:avLst/>
                <a:gdLst>
                  <a:gd name="T0" fmla="*/ 175 w 574"/>
                  <a:gd name="T1" fmla="*/ 236 h 557"/>
                  <a:gd name="T2" fmla="*/ 225 w 574"/>
                  <a:gd name="T3" fmla="*/ 161 h 557"/>
                  <a:gd name="T4" fmla="*/ 281 w 574"/>
                  <a:gd name="T5" fmla="*/ 105 h 557"/>
                  <a:gd name="T6" fmla="*/ 337 w 574"/>
                  <a:gd name="T7" fmla="*/ 37 h 557"/>
                  <a:gd name="T8" fmla="*/ 405 w 574"/>
                  <a:gd name="T9" fmla="*/ 6 h 557"/>
                  <a:gd name="T10" fmla="*/ 461 w 574"/>
                  <a:gd name="T11" fmla="*/ 0 h 557"/>
                  <a:gd name="T12" fmla="*/ 518 w 574"/>
                  <a:gd name="T13" fmla="*/ 19 h 557"/>
                  <a:gd name="T14" fmla="*/ 550 w 574"/>
                  <a:gd name="T15" fmla="*/ 62 h 557"/>
                  <a:gd name="T16" fmla="*/ 574 w 574"/>
                  <a:gd name="T17" fmla="*/ 142 h 557"/>
                  <a:gd name="T18" fmla="*/ 568 w 574"/>
                  <a:gd name="T19" fmla="*/ 230 h 557"/>
                  <a:gd name="T20" fmla="*/ 543 w 574"/>
                  <a:gd name="T21" fmla="*/ 304 h 557"/>
                  <a:gd name="T22" fmla="*/ 481 w 574"/>
                  <a:gd name="T23" fmla="*/ 390 h 557"/>
                  <a:gd name="T24" fmla="*/ 412 w 574"/>
                  <a:gd name="T25" fmla="*/ 452 h 557"/>
                  <a:gd name="T26" fmla="*/ 337 w 574"/>
                  <a:gd name="T27" fmla="*/ 508 h 557"/>
                  <a:gd name="T28" fmla="*/ 256 w 574"/>
                  <a:gd name="T29" fmla="*/ 545 h 557"/>
                  <a:gd name="T30" fmla="*/ 187 w 574"/>
                  <a:gd name="T31" fmla="*/ 557 h 557"/>
                  <a:gd name="T32" fmla="*/ 156 w 574"/>
                  <a:gd name="T33" fmla="*/ 538 h 557"/>
                  <a:gd name="T34" fmla="*/ 131 w 574"/>
                  <a:gd name="T35" fmla="*/ 464 h 557"/>
                  <a:gd name="T36" fmla="*/ 138 w 574"/>
                  <a:gd name="T37" fmla="*/ 365 h 557"/>
                  <a:gd name="T38" fmla="*/ 19 w 574"/>
                  <a:gd name="T39" fmla="*/ 372 h 557"/>
                  <a:gd name="T40" fmla="*/ 0 w 574"/>
                  <a:gd name="T41" fmla="*/ 353 h 557"/>
                  <a:gd name="T42" fmla="*/ 19 w 574"/>
                  <a:gd name="T43" fmla="*/ 316 h 557"/>
                  <a:gd name="T44" fmla="*/ 144 w 574"/>
                  <a:gd name="T45" fmla="*/ 310 h 557"/>
                  <a:gd name="T46" fmla="*/ 175 w 574"/>
                  <a:gd name="T47" fmla="*/ 236 h 5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4" h="557">
                    <a:moveTo>
                      <a:pt x="175" y="236"/>
                    </a:moveTo>
                    <a:lnTo>
                      <a:pt x="225" y="161"/>
                    </a:lnTo>
                    <a:lnTo>
                      <a:pt x="281" y="105"/>
                    </a:lnTo>
                    <a:lnTo>
                      <a:pt x="337" y="37"/>
                    </a:lnTo>
                    <a:lnTo>
                      <a:pt x="405" y="6"/>
                    </a:lnTo>
                    <a:lnTo>
                      <a:pt x="461" y="0"/>
                    </a:lnTo>
                    <a:lnTo>
                      <a:pt x="518" y="19"/>
                    </a:lnTo>
                    <a:lnTo>
                      <a:pt x="550" y="62"/>
                    </a:lnTo>
                    <a:lnTo>
                      <a:pt x="574" y="142"/>
                    </a:lnTo>
                    <a:lnTo>
                      <a:pt x="568" y="230"/>
                    </a:lnTo>
                    <a:lnTo>
                      <a:pt x="543" y="304"/>
                    </a:lnTo>
                    <a:lnTo>
                      <a:pt x="481" y="390"/>
                    </a:lnTo>
                    <a:lnTo>
                      <a:pt x="412" y="452"/>
                    </a:lnTo>
                    <a:lnTo>
                      <a:pt x="337" y="508"/>
                    </a:lnTo>
                    <a:lnTo>
                      <a:pt x="256" y="545"/>
                    </a:lnTo>
                    <a:lnTo>
                      <a:pt x="187" y="557"/>
                    </a:lnTo>
                    <a:lnTo>
                      <a:pt x="156" y="538"/>
                    </a:lnTo>
                    <a:lnTo>
                      <a:pt x="131" y="464"/>
                    </a:lnTo>
                    <a:lnTo>
                      <a:pt x="138" y="365"/>
                    </a:lnTo>
                    <a:lnTo>
                      <a:pt x="19" y="372"/>
                    </a:lnTo>
                    <a:lnTo>
                      <a:pt x="0" y="353"/>
                    </a:lnTo>
                    <a:lnTo>
                      <a:pt x="19" y="316"/>
                    </a:lnTo>
                    <a:lnTo>
                      <a:pt x="144" y="310"/>
                    </a:lnTo>
                    <a:lnTo>
                      <a:pt x="175"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20"/>
              <p:cNvSpPr>
                <a:spLocks/>
              </p:cNvSpPr>
              <p:nvPr/>
            </p:nvSpPr>
            <p:spPr bwMode="auto">
              <a:xfrm>
                <a:off x="6254" y="1582"/>
                <a:ext cx="396" cy="821"/>
              </a:xfrm>
              <a:custGeom>
                <a:avLst/>
                <a:gdLst>
                  <a:gd name="T0" fmla="*/ 111 w 396"/>
                  <a:gd name="T1" fmla="*/ 68 h 821"/>
                  <a:gd name="T2" fmla="*/ 167 w 396"/>
                  <a:gd name="T3" fmla="*/ 19 h 821"/>
                  <a:gd name="T4" fmla="*/ 254 w 396"/>
                  <a:gd name="T5" fmla="*/ 0 h 821"/>
                  <a:gd name="T6" fmla="*/ 328 w 396"/>
                  <a:gd name="T7" fmla="*/ 12 h 821"/>
                  <a:gd name="T8" fmla="*/ 384 w 396"/>
                  <a:gd name="T9" fmla="*/ 62 h 821"/>
                  <a:gd name="T10" fmla="*/ 396 w 396"/>
                  <a:gd name="T11" fmla="*/ 99 h 821"/>
                  <a:gd name="T12" fmla="*/ 396 w 396"/>
                  <a:gd name="T13" fmla="*/ 149 h 821"/>
                  <a:gd name="T14" fmla="*/ 371 w 396"/>
                  <a:gd name="T15" fmla="*/ 193 h 821"/>
                  <a:gd name="T16" fmla="*/ 328 w 396"/>
                  <a:gd name="T17" fmla="*/ 268 h 821"/>
                  <a:gd name="T18" fmla="*/ 309 w 396"/>
                  <a:gd name="T19" fmla="*/ 355 h 821"/>
                  <a:gd name="T20" fmla="*/ 303 w 396"/>
                  <a:gd name="T21" fmla="*/ 430 h 821"/>
                  <a:gd name="T22" fmla="*/ 322 w 396"/>
                  <a:gd name="T23" fmla="*/ 510 h 821"/>
                  <a:gd name="T24" fmla="*/ 371 w 396"/>
                  <a:gd name="T25" fmla="*/ 585 h 821"/>
                  <a:gd name="T26" fmla="*/ 390 w 396"/>
                  <a:gd name="T27" fmla="*/ 659 h 821"/>
                  <a:gd name="T28" fmla="*/ 384 w 396"/>
                  <a:gd name="T29" fmla="*/ 728 h 821"/>
                  <a:gd name="T30" fmla="*/ 347 w 396"/>
                  <a:gd name="T31" fmla="*/ 784 h 821"/>
                  <a:gd name="T32" fmla="*/ 297 w 396"/>
                  <a:gd name="T33" fmla="*/ 815 h 821"/>
                  <a:gd name="T34" fmla="*/ 235 w 396"/>
                  <a:gd name="T35" fmla="*/ 821 h 821"/>
                  <a:gd name="T36" fmla="*/ 161 w 396"/>
                  <a:gd name="T37" fmla="*/ 821 h 821"/>
                  <a:gd name="T38" fmla="*/ 105 w 396"/>
                  <a:gd name="T39" fmla="*/ 790 h 821"/>
                  <a:gd name="T40" fmla="*/ 50 w 396"/>
                  <a:gd name="T41" fmla="*/ 697 h 821"/>
                  <a:gd name="T42" fmla="*/ 12 w 396"/>
                  <a:gd name="T43" fmla="*/ 616 h 821"/>
                  <a:gd name="T44" fmla="*/ 0 w 396"/>
                  <a:gd name="T45" fmla="*/ 492 h 821"/>
                  <a:gd name="T46" fmla="*/ 12 w 396"/>
                  <a:gd name="T47" fmla="*/ 380 h 821"/>
                  <a:gd name="T48" fmla="*/ 37 w 396"/>
                  <a:gd name="T49" fmla="*/ 262 h 821"/>
                  <a:gd name="T50" fmla="*/ 74 w 396"/>
                  <a:gd name="T51" fmla="*/ 143 h 821"/>
                  <a:gd name="T52" fmla="*/ 111 w 396"/>
                  <a:gd name="T53" fmla="*/ 68 h 82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96" h="821">
                    <a:moveTo>
                      <a:pt x="111" y="68"/>
                    </a:moveTo>
                    <a:lnTo>
                      <a:pt x="167" y="19"/>
                    </a:lnTo>
                    <a:lnTo>
                      <a:pt x="254" y="0"/>
                    </a:lnTo>
                    <a:lnTo>
                      <a:pt x="328" y="12"/>
                    </a:lnTo>
                    <a:lnTo>
                      <a:pt x="384" y="62"/>
                    </a:lnTo>
                    <a:lnTo>
                      <a:pt x="396" y="99"/>
                    </a:lnTo>
                    <a:lnTo>
                      <a:pt x="396" y="149"/>
                    </a:lnTo>
                    <a:lnTo>
                      <a:pt x="371" y="193"/>
                    </a:lnTo>
                    <a:lnTo>
                      <a:pt x="328" y="268"/>
                    </a:lnTo>
                    <a:lnTo>
                      <a:pt x="309" y="355"/>
                    </a:lnTo>
                    <a:lnTo>
                      <a:pt x="303" y="430"/>
                    </a:lnTo>
                    <a:lnTo>
                      <a:pt x="322" y="510"/>
                    </a:lnTo>
                    <a:lnTo>
                      <a:pt x="371" y="585"/>
                    </a:lnTo>
                    <a:lnTo>
                      <a:pt x="390" y="659"/>
                    </a:lnTo>
                    <a:lnTo>
                      <a:pt x="384" y="728"/>
                    </a:lnTo>
                    <a:lnTo>
                      <a:pt x="347" y="784"/>
                    </a:lnTo>
                    <a:lnTo>
                      <a:pt x="297" y="815"/>
                    </a:lnTo>
                    <a:lnTo>
                      <a:pt x="235" y="821"/>
                    </a:lnTo>
                    <a:lnTo>
                      <a:pt x="161" y="821"/>
                    </a:lnTo>
                    <a:lnTo>
                      <a:pt x="105" y="790"/>
                    </a:lnTo>
                    <a:lnTo>
                      <a:pt x="50" y="697"/>
                    </a:lnTo>
                    <a:lnTo>
                      <a:pt x="12" y="616"/>
                    </a:lnTo>
                    <a:lnTo>
                      <a:pt x="0" y="492"/>
                    </a:lnTo>
                    <a:lnTo>
                      <a:pt x="12" y="380"/>
                    </a:lnTo>
                    <a:lnTo>
                      <a:pt x="37" y="262"/>
                    </a:lnTo>
                    <a:lnTo>
                      <a:pt x="74" y="143"/>
                    </a:lnTo>
                    <a:lnTo>
                      <a:pt x="11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21"/>
              <p:cNvSpPr>
                <a:spLocks/>
              </p:cNvSpPr>
              <p:nvPr/>
            </p:nvSpPr>
            <p:spPr bwMode="auto">
              <a:xfrm>
                <a:off x="6568" y="1608"/>
                <a:ext cx="442" cy="737"/>
              </a:xfrm>
              <a:custGeom>
                <a:avLst/>
                <a:gdLst>
                  <a:gd name="T0" fmla="*/ 0 w 442"/>
                  <a:gd name="T1" fmla="*/ 37 h 737"/>
                  <a:gd name="T2" fmla="*/ 7 w 442"/>
                  <a:gd name="T3" fmla="*/ 6 h 737"/>
                  <a:gd name="T4" fmla="*/ 75 w 442"/>
                  <a:gd name="T5" fmla="*/ 0 h 737"/>
                  <a:gd name="T6" fmla="*/ 112 w 442"/>
                  <a:gd name="T7" fmla="*/ 31 h 737"/>
                  <a:gd name="T8" fmla="*/ 168 w 442"/>
                  <a:gd name="T9" fmla="*/ 111 h 737"/>
                  <a:gd name="T10" fmla="*/ 244 w 442"/>
                  <a:gd name="T11" fmla="*/ 217 h 737"/>
                  <a:gd name="T12" fmla="*/ 312 w 442"/>
                  <a:gd name="T13" fmla="*/ 292 h 737"/>
                  <a:gd name="T14" fmla="*/ 436 w 442"/>
                  <a:gd name="T15" fmla="*/ 428 h 737"/>
                  <a:gd name="T16" fmla="*/ 442 w 442"/>
                  <a:gd name="T17" fmla="*/ 459 h 737"/>
                  <a:gd name="T18" fmla="*/ 418 w 442"/>
                  <a:gd name="T19" fmla="*/ 477 h 737"/>
                  <a:gd name="T20" fmla="*/ 356 w 442"/>
                  <a:gd name="T21" fmla="*/ 502 h 737"/>
                  <a:gd name="T22" fmla="*/ 269 w 442"/>
                  <a:gd name="T23" fmla="*/ 521 h 737"/>
                  <a:gd name="T24" fmla="*/ 162 w 442"/>
                  <a:gd name="T25" fmla="*/ 527 h 737"/>
                  <a:gd name="T26" fmla="*/ 125 w 442"/>
                  <a:gd name="T27" fmla="*/ 533 h 737"/>
                  <a:gd name="T28" fmla="*/ 112 w 442"/>
                  <a:gd name="T29" fmla="*/ 558 h 737"/>
                  <a:gd name="T30" fmla="*/ 137 w 442"/>
                  <a:gd name="T31" fmla="*/ 601 h 737"/>
                  <a:gd name="T32" fmla="*/ 225 w 442"/>
                  <a:gd name="T33" fmla="*/ 675 h 737"/>
                  <a:gd name="T34" fmla="*/ 287 w 442"/>
                  <a:gd name="T35" fmla="*/ 694 h 737"/>
                  <a:gd name="T36" fmla="*/ 300 w 442"/>
                  <a:gd name="T37" fmla="*/ 718 h 737"/>
                  <a:gd name="T38" fmla="*/ 275 w 442"/>
                  <a:gd name="T39" fmla="*/ 737 h 737"/>
                  <a:gd name="T40" fmla="*/ 219 w 442"/>
                  <a:gd name="T41" fmla="*/ 737 h 737"/>
                  <a:gd name="T42" fmla="*/ 143 w 442"/>
                  <a:gd name="T43" fmla="*/ 694 h 737"/>
                  <a:gd name="T44" fmla="*/ 81 w 442"/>
                  <a:gd name="T45" fmla="*/ 632 h 737"/>
                  <a:gd name="T46" fmla="*/ 44 w 442"/>
                  <a:gd name="T47" fmla="*/ 576 h 737"/>
                  <a:gd name="T48" fmla="*/ 44 w 442"/>
                  <a:gd name="T49" fmla="*/ 533 h 737"/>
                  <a:gd name="T50" fmla="*/ 69 w 442"/>
                  <a:gd name="T51" fmla="*/ 502 h 737"/>
                  <a:gd name="T52" fmla="*/ 106 w 442"/>
                  <a:gd name="T53" fmla="*/ 490 h 737"/>
                  <a:gd name="T54" fmla="*/ 162 w 442"/>
                  <a:gd name="T55" fmla="*/ 483 h 737"/>
                  <a:gd name="T56" fmla="*/ 225 w 442"/>
                  <a:gd name="T57" fmla="*/ 483 h 737"/>
                  <a:gd name="T58" fmla="*/ 300 w 442"/>
                  <a:gd name="T59" fmla="*/ 471 h 737"/>
                  <a:gd name="T60" fmla="*/ 337 w 442"/>
                  <a:gd name="T61" fmla="*/ 459 h 737"/>
                  <a:gd name="T62" fmla="*/ 356 w 442"/>
                  <a:gd name="T63" fmla="*/ 440 h 737"/>
                  <a:gd name="T64" fmla="*/ 349 w 442"/>
                  <a:gd name="T65" fmla="*/ 422 h 737"/>
                  <a:gd name="T66" fmla="*/ 293 w 442"/>
                  <a:gd name="T67" fmla="*/ 372 h 737"/>
                  <a:gd name="T68" fmla="*/ 206 w 442"/>
                  <a:gd name="T69" fmla="*/ 286 h 737"/>
                  <a:gd name="T70" fmla="*/ 125 w 442"/>
                  <a:gd name="T71" fmla="*/ 211 h 737"/>
                  <a:gd name="T72" fmla="*/ 38 w 442"/>
                  <a:gd name="T73" fmla="*/ 130 h 737"/>
                  <a:gd name="T74" fmla="*/ 7 w 442"/>
                  <a:gd name="T75" fmla="*/ 74 h 737"/>
                  <a:gd name="T76" fmla="*/ 0 w 442"/>
                  <a:gd name="T77" fmla="*/ 37 h 7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42" h="737">
                    <a:moveTo>
                      <a:pt x="0" y="37"/>
                    </a:moveTo>
                    <a:lnTo>
                      <a:pt x="7" y="6"/>
                    </a:lnTo>
                    <a:lnTo>
                      <a:pt x="75" y="0"/>
                    </a:lnTo>
                    <a:lnTo>
                      <a:pt x="112" y="31"/>
                    </a:lnTo>
                    <a:lnTo>
                      <a:pt x="168" y="111"/>
                    </a:lnTo>
                    <a:lnTo>
                      <a:pt x="244" y="217"/>
                    </a:lnTo>
                    <a:lnTo>
                      <a:pt x="312" y="292"/>
                    </a:lnTo>
                    <a:lnTo>
                      <a:pt x="436" y="428"/>
                    </a:lnTo>
                    <a:lnTo>
                      <a:pt x="442" y="459"/>
                    </a:lnTo>
                    <a:lnTo>
                      <a:pt x="418" y="477"/>
                    </a:lnTo>
                    <a:lnTo>
                      <a:pt x="356" y="502"/>
                    </a:lnTo>
                    <a:lnTo>
                      <a:pt x="269" y="521"/>
                    </a:lnTo>
                    <a:lnTo>
                      <a:pt x="162" y="527"/>
                    </a:lnTo>
                    <a:lnTo>
                      <a:pt x="125" y="533"/>
                    </a:lnTo>
                    <a:lnTo>
                      <a:pt x="112" y="558"/>
                    </a:lnTo>
                    <a:lnTo>
                      <a:pt x="137" y="601"/>
                    </a:lnTo>
                    <a:lnTo>
                      <a:pt x="225" y="675"/>
                    </a:lnTo>
                    <a:lnTo>
                      <a:pt x="287" y="694"/>
                    </a:lnTo>
                    <a:lnTo>
                      <a:pt x="300" y="718"/>
                    </a:lnTo>
                    <a:lnTo>
                      <a:pt x="275" y="737"/>
                    </a:lnTo>
                    <a:lnTo>
                      <a:pt x="219" y="737"/>
                    </a:lnTo>
                    <a:lnTo>
                      <a:pt x="143" y="694"/>
                    </a:lnTo>
                    <a:lnTo>
                      <a:pt x="81" y="632"/>
                    </a:lnTo>
                    <a:lnTo>
                      <a:pt x="44" y="576"/>
                    </a:lnTo>
                    <a:lnTo>
                      <a:pt x="44" y="533"/>
                    </a:lnTo>
                    <a:lnTo>
                      <a:pt x="69" y="502"/>
                    </a:lnTo>
                    <a:lnTo>
                      <a:pt x="106" y="490"/>
                    </a:lnTo>
                    <a:lnTo>
                      <a:pt x="162" y="483"/>
                    </a:lnTo>
                    <a:lnTo>
                      <a:pt x="225" y="483"/>
                    </a:lnTo>
                    <a:lnTo>
                      <a:pt x="300" y="471"/>
                    </a:lnTo>
                    <a:lnTo>
                      <a:pt x="337" y="459"/>
                    </a:lnTo>
                    <a:lnTo>
                      <a:pt x="356" y="440"/>
                    </a:lnTo>
                    <a:lnTo>
                      <a:pt x="349" y="422"/>
                    </a:lnTo>
                    <a:lnTo>
                      <a:pt x="293" y="372"/>
                    </a:lnTo>
                    <a:lnTo>
                      <a:pt x="206" y="286"/>
                    </a:lnTo>
                    <a:lnTo>
                      <a:pt x="125" y="211"/>
                    </a:lnTo>
                    <a:lnTo>
                      <a:pt x="38" y="130"/>
                    </a:lnTo>
                    <a:lnTo>
                      <a:pt x="7" y="74"/>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22"/>
              <p:cNvSpPr>
                <a:spLocks/>
              </p:cNvSpPr>
              <p:nvPr/>
            </p:nvSpPr>
            <p:spPr bwMode="auto">
              <a:xfrm>
                <a:off x="6283" y="2229"/>
                <a:ext cx="480" cy="1112"/>
              </a:xfrm>
              <a:custGeom>
                <a:avLst/>
                <a:gdLst>
                  <a:gd name="T0" fmla="*/ 236 w 480"/>
                  <a:gd name="T1" fmla="*/ 0 h 1112"/>
                  <a:gd name="T2" fmla="*/ 304 w 480"/>
                  <a:gd name="T3" fmla="*/ 13 h 1112"/>
                  <a:gd name="T4" fmla="*/ 335 w 480"/>
                  <a:gd name="T5" fmla="*/ 62 h 1112"/>
                  <a:gd name="T6" fmla="*/ 329 w 480"/>
                  <a:gd name="T7" fmla="*/ 180 h 1112"/>
                  <a:gd name="T8" fmla="*/ 317 w 480"/>
                  <a:gd name="T9" fmla="*/ 305 h 1112"/>
                  <a:gd name="T10" fmla="*/ 317 w 480"/>
                  <a:gd name="T11" fmla="*/ 435 h 1112"/>
                  <a:gd name="T12" fmla="*/ 379 w 480"/>
                  <a:gd name="T13" fmla="*/ 590 h 1112"/>
                  <a:gd name="T14" fmla="*/ 429 w 480"/>
                  <a:gd name="T15" fmla="*/ 702 h 1112"/>
                  <a:gd name="T16" fmla="*/ 454 w 480"/>
                  <a:gd name="T17" fmla="*/ 814 h 1112"/>
                  <a:gd name="T18" fmla="*/ 447 w 480"/>
                  <a:gd name="T19" fmla="*/ 913 h 1112"/>
                  <a:gd name="T20" fmla="*/ 447 w 480"/>
                  <a:gd name="T21" fmla="*/ 950 h 1112"/>
                  <a:gd name="T22" fmla="*/ 473 w 480"/>
                  <a:gd name="T23" fmla="*/ 988 h 1112"/>
                  <a:gd name="T24" fmla="*/ 480 w 480"/>
                  <a:gd name="T25" fmla="*/ 1025 h 1112"/>
                  <a:gd name="T26" fmla="*/ 460 w 480"/>
                  <a:gd name="T27" fmla="*/ 1043 h 1112"/>
                  <a:gd name="T28" fmla="*/ 410 w 480"/>
                  <a:gd name="T29" fmla="*/ 1031 h 1112"/>
                  <a:gd name="T30" fmla="*/ 317 w 480"/>
                  <a:gd name="T31" fmla="*/ 1019 h 1112"/>
                  <a:gd name="T32" fmla="*/ 205 w 480"/>
                  <a:gd name="T33" fmla="*/ 1043 h 1112"/>
                  <a:gd name="T34" fmla="*/ 130 w 480"/>
                  <a:gd name="T35" fmla="*/ 1087 h 1112"/>
                  <a:gd name="T36" fmla="*/ 93 w 480"/>
                  <a:gd name="T37" fmla="*/ 1112 h 1112"/>
                  <a:gd name="T38" fmla="*/ 55 w 480"/>
                  <a:gd name="T39" fmla="*/ 1112 h 1112"/>
                  <a:gd name="T40" fmla="*/ 0 w 480"/>
                  <a:gd name="T41" fmla="*/ 1031 h 1112"/>
                  <a:gd name="T42" fmla="*/ 6 w 480"/>
                  <a:gd name="T43" fmla="*/ 1019 h 1112"/>
                  <a:gd name="T44" fmla="*/ 118 w 480"/>
                  <a:gd name="T45" fmla="*/ 981 h 1112"/>
                  <a:gd name="T46" fmla="*/ 248 w 480"/>
                  <a:gd name="T47" fmla="*/ 963 h 1112"/>
                  <a:gd name="T48" fmla="*/ 342 w 480"/>
                  <a:gd name="T49" fmla="*/ 957 h 1112"/>
                  <a:gd name="T50" fmla="*/ 398 w 480"/>
                  <a:gd name="T51" fmla="*/ 957 h 1112"/>
                  <a:gd name="T52" fmla="*/ 410 w 480"/>
                  <a:gd name="T53" fmla="*/ 919 h 1112"/>
                  <a:gd name="T54" fmla="*/ 391 w 480"/>
                  <a:gd name="T55" fmla="*/ 814 h 1112"/>
                  <a:gd name="T56" fmla="*/ 348 w 480"/>
                  <a:gd name="T57" fmla="*/ 702 h 1112"/>
                  <a:gd name="T58" fmla="*/ 279 w 480"/>
                  <a:gd name="T59" fmla="*/ 559 h 1112"/>
                  <a:gd name="T60" fmla="*/ 223 w 480"/>
                  <a:gd name="T61" fmla="*/ 435 h 1112"/>
                  <a:gd name="T62" fmla="*/ 199 w 480"/>
                  <a:gd name="T63" fmla="*/ 324 h 1112"/>
                  <a:gd name="T64" fmla="*/ 192 w 480"/>
                  <a:gd name="T65" fmla="*/ 200 h 1112"/>
                  <a:gd name="T66" fmla="*/ 192 w 480"/>
                  <a:gd name="T67" fmla="*/ 81 h 1112"/>
                  <a:gd name="T68" fmla="*/ 217 w 480"/>
                  <a:gd name="T69" fmla="*/ 31 h 1112"/>
                  <a:gd name="T70" fmla="*/ 236 w 480"/>
                  <a:gd name="T71" fmla="*/ 0 h 1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0" h="1112">
                    <a:moveTo>
                      <a:pt x="236" y="0"/>
                    </a:moveTo>
                    <a:lnTo>
                      <a:pt x="304" y="13"/>
                    </a:lnTo>
                    <a:lnTo>
                      <a:pt x="335" y="62"/>
                    </a:lnTo>
                    <a:lnTo>
                      <a:pt x="329" y="180"/>
                    </a:lnTo>
                    <a:lnTo>
                      <a:pt x="317" y="305"/>
                    </a:lnTo>
                    <a:lnTo>
                      <a:pt x="317" y="435"/>
                    </a:lnTo>
                    <a:lnTo>
                      <a:pt x="379" y="590"/>
                    </a:lnTo>
                    <a:lnTo>
                      <a:pt x="429" y="702"/>
                    </a:lnTo>
                    <a:lnTo>
                      <a:pt x="454" y="814"/>
                    </a:lnTo>
                    <a:lnTo>
                      <a:pt x="447" y="913"/>
                    </a:lnTo>
                    <a:lnTo>
                      <a:pt x="447" y="950"/>
                    </a:lnTo>
                    <a:lnTo>
                      <a:pt x="473" y="988"/>
                    </a:lnTo>
                    <a:lnTo>
                      <a:pt x="480" y="1025"/>
                    </a:lnTo>
                    <a:lnTo>
                      <a:pt x="460" y="1043"/>
                    </a:lnTo>
                    <a:lnTo>
                      <a:pt x="410" y="1031"/>
                    </a:lnTo>
                    <a:lnTo>
                      <a:pt x="317" y="1019"/>
                    </a:lnTo>
                    <a:lnTo>
                      <a:pt x="205" y="1043"/>
                    </a:lnTo>
                    <a:lnTo>
                      <a:pt x="130" y="1087"/>
                    </a:lnTo>
                    <a:lnTo>
                      <a:pt x="93" y="1112"/>
                    </a:lnTo>
                    <a:lnTo>
                      <a:pt x="55" y="1112"/>
                    </a:lnTo>
                    <a:lnTo>
                      <a:pt x="0" y="1031"/>
                    </a:lnTo>
                    <a:lnTo>
                      <a:pt x="6" y="1019"/>
                    </a:lnTo>
                    <a:lnTo>
                      <a:pt x="118" y="981"/>
                    </a:lnTo>
                    <a:lnTo>
                      <a:pt x="248" y="963"/>
                    </a:lnTo>
                    <a:lnTo>
                      <a:pt x="342" y="957"/>
                    </a:lnTo>
                    <a:lnTo>
                      <a:pt x="398" y="957"/>
                    </a:lnTo>
                    <a:lnTo>
                      <a:pt x="410" y="919"/>
                    </a:lnTo>
                    <a:lnTo>
                      <a:pt x="391" y="814"/>
                    </a:lnTo>
                    <a:lnTo>
                      <a:pt x="348" y="702"/>
                    </a:lnTo>
                    <a:lnTo>
                      <a:pt x="279" y="559"/>
                    </a:lnTo>
                    <a:lnTo>
                      <a:pt x="223" y="435"/>
                    </a:lnTo>
                    <a:lnTo>
                      <a:pt x="199" y="324"/>
                    </a:lnTo>
                    <a:lnTo>
                      <a:pt x="192" y="200"/>
                    </a:lnTo>
                    <a:lnTo>
                      <a:pt x="192" y="81"/>
                    </a:lnTo>
                    <a:lnTo>
                      <a:pt x="217" y="31"/>
                    </a:lnTo>
                    <a:lnTo>
                      <a:pt x="2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3"/>
              <p:cNvSpPr>
                <a:spLocks/>
              </p:cNvSpPr>
              <p:nvPr/>
            </p:nvSpPr>
            <p:spPr bwMode="auto">
              <a:xfrm>
                <a:off x="6047" y="2258"/>
                <a:ext cx="397" cy="929"/>
              </a:xfrm>
              <a:custGeom>
                <a:avLst/>
                <a:gdLst>
                  <a:gd name="T0" fmla="*/ 298 w 397"/>
                  <a:gd name="T1" fmla="*/ 0 h 929"/>
                  <a:gd name="T2" fmla="*/ 354 w 397"/>
                  <a:gd name="T3" fmla="*/ 0 h 929"/>
                  <a:gd name="T4" fmla="*/ 372 w 397"/>
                  <a:gd name="T5" fmla="*/ 37 h 929"/>
                  <a:gd name="T6" fmla="*/ 385 w 397"/>
                  <a:gd name="T7" fmla="*/ 118 h 929"/>
                  <a:gd name="T8" fmla="*/ 372 w 397"/>
                  <a:gd name="T9" fmla="*/ 206 h 929"/>
                  <a:gd name="T10" fmla="*/ 341 w 397"/>
                  <a:gd name="T11" fmla="*/ 380 h 929"/>
                  <a:gd name="T12" fmla="*/ 348 w 397"/>
                  <a:gd name="T13" fmla="*/ 455 h 929"/>
                  <a:gd name="T14" fmla="*/ 385 w 397"/>
                  <a:gd name="T15" fmla="*/ 604 h 929"/>
                  <a:gd name="T16" fmla="*/ 397 w 397"/>
                  <a:gd name="T17" fmla="*/ 710 h 929"/>
                  <a:gd name="T18" fmla="*/ 397 w 397"/>
                  <a:gd name="T19" fmla="*/ 792 h 929"/>
                  <a:gd name="T20" fmla="*/ 378 w 397"/>
                  <a:gd name="T21" fmla="*/ 810 h 929"/>
                  <a:gd name="T22" fmla="*/ 323 w 397"/>
                  <a:gd name="T23" fmla="*/ 823 h 929"/>
                  <a:gd name="T24" fmla="*/ 249 w 397"/>
                  <a:gd name="T25" fmla="*/ 841 h 929"/>
                  <a:gd name="T26" fmla="*/ 174 w 397"/>
                  <a:gd name="T27" fmla="*/ 879 h 929"/>
                  <a:gd name="T28" fmla="*/ 99 w 397"/>
                  <a:gd name="T29" fmla="*/ 929 h 929"/>
                  <a:gd name="T30" fmla="*/ 68 w 397"/>
                  <a:gd name="T31" fmla="*/ 929 h 929"/>
                  <a:gd name="T32" fmla="*/ 0 w 397"/>
                  <a:gd name="T33" fmla="*/ 873 h 929"/>
                  <a:gd name="T34" fmla="*/ 6 w 397"/>
                  <a:gd name="T35" fmla="*/ 848 h 929"/>
                  <a:gd name="T36" fmla="*/ 93 w 397"/>
                  <a:gd name="T37" fmla="*/ 810 h 929"/>
                  <a:gd name="T38" fmla="*/ 242 w 397"/>
                  <a:gd name="T39" fmla="*/ 772 h 929"/>
                  <a:gd name="T40" fmla="*/ 310 w 397"/>
                  <a:gd name="T41" fmla="*/ 747 h 929"/>
                  <a:gd name="T42" fmla="*/ 323 w 397"/>
                  <a:gd name="T43" fmla="*/ 722 h 929"/>
                  <a:gd name="T44" fmla="*/ 323 w 397"/>
                  <a:gd name="T45" fmla="*/ 616 h 929"/>
                  <a:gd name="T46" fmla="*/ 298 w 397"/>
                  <a:gd name="T47" fmla="*/ 480 h 929"/>
                  <a:gd name="T48" fmla="*/ 286 w 397"/>
                  <a:gd name="T49" fmla="*/ 392 h 929"/>
                  <a:gd name="T50" fmla="*/ 273 w 397"/>
                  <a:gd name="T51" fmla="*/ 256 h 929"/>
                  <a:gd name="T52" fmla="*/ 267 w 397"/>
                  <a:gd name="T53" fmla="*/ 105 h 929"/>
                  <a:gd name="T54" fmla="*/ 273 w 397"/>
                  <a:gd name="T55" fmla="*/ 37 h 929"/>
                  <a:gd name="T56" fmla="*/ 298 w 397"/>
                  <a:gd name="T57" fmla="*/ 0 h 9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7" h="929">
                    <a:moveTo>
                      <a:pt x="298" y="0"/>
                    </a:moveTo>
                    <a:lnTo>
                      <a:pt x="354" y="0"/>
                    </a:lnTo>
                    <a:lnTo>
                      <a:pt x="372" y="37"/>
                    </a:lnTo>
                    <a:lnTo>
                      <a:pt x="385" y="118"/>
                    </a:lnTo>
                    <a:lnTo>
                      <a:pt x="372" y="206"/>
                    </a:lnTo>
                    <a:lnTo>
                      <a:pt x="341" y="380"/>
                    </a:lnTo>
                    <a:lnTo>
                      <a:pt x="348" y="455"/>
                    </a:lnTo>
                    <a:lnTo>
                      <a:pt x="385" y="604"/>
                    </a:lnTo>
                    <a:lnTo>
                      <a:pt x="397" y="710"/>
                    </a:lnTo>
                    <a:lnTo>
                      <a:pt x="397" y="792"/>
                    </a:lnTo>
                    <a:lnTo>
                      <a:pt x="378" y="810"/>
                    </a:lnTo>
                    <a:lnTo>
                      <a:pt x="323" y="823"/>
                    </a:lnTo>
                    <a:lnTo>
                      <a:pt x="249" y="841"/>
                    </a:lnTo>
                    <a:lnTo>
                      <a:pt x="174" y="879"/>
                    </a:lnTo>
                    <a:lnTo>
                      <a:pt x="99" y="929"/>
                    </a:lnTo>
                    <a:lnTo>
                      <a:pt x="68" y="929"/>
                    </a:lnTo>
                    <a:lnTo>
                      <a:pt x="0" y="873"/>
                    </a:lnTo>
                    <a:lnTo>
                      <a:pt x="6" y="848"/>
                    </a:lnTo>
                    <a:lnTo>
                      <a:pt x="93" y="810"/>
                    </a:lnTo>
                    <a:lnTo>
                      <a:pt x="242" y="772"/>
                    </a:lnTo>
                    <a:lnTo>
                      <a:pt x="310" y="747"/>
                    </a:lnTo>
                    <a:lnTo>
                      <a:pt x="323" y="722"/>
                    </a:lnTo>
                    <a:lnTo>
                      <a:pt x="323" y="616"/>
                    </a:lnTo>
                    <a:lnTo>
                      <a:pt x="298" y="480"/>
                    </a:lnTo>
                    <a:lnTo>
                      <a:pt x="286" y="392"/>
                    </a:lnTo>
                    <a:lnTo>
                      <a:pt x="273" y="256"/>
                    </a:lnTo>
                    <a:lnTo>
                      <a:pt x="267" y="105"/>
                    </a:lnTo>
                    <a:lnTo>
                      <a:pt x="273" y="37"/>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4"/>
              <p:cNvSpPr>
                <a:spLocks/>
              </p:cNvSpPr>
              <p:nvPr/>
            </p:nvSpPr>
            <p:spPr bwMode="auto">
              <a:xfrm>
                <a:off x="6570" y="888"/>
                <a:ext cx="458" cy="544"/>
              </a:xfrm>
              <a:custGeom>
                <a:avLst/>
                <a:gdLst>
                  <a:gd name="T0" fmla="*/ 121 w 458"/>
                  <a:gd name="T1" fmla="*/ 386 h 544"/>
                  <a:gd name="T2" fmla="*/ 59 w 458"/>
                  <a:gd name="T3" fmla="*/ 276 h 544"/>
                  <a:gd name="T4" fmla="*/ 22 w 458"/>
                  <a:gd name="T5" fmla="*/ 183 h 544"/>
                  <a:gd name="T6" fmla="*/ 0 w 458"/>
                  <a:gd name="T7" fmla="*/ 81 h 544"/>
                  <a:gd name="T8" fmla="*/ 9 w 458"/>
                  <a:gd name="T9" fmla="*/ 40 h 544"/>
                  <a:gd name="T10" fmla="*/ 40 w 458"/>
                  <a:gd name="T11" fmla="*/ 40 h 544"/>
                  <a:gd name="T12" fmla="*/ 78 w 458"/>
                  <a:gd name="T13" fmla="*/ 71 h 544"/>
                  <a:gd name="T14" fmla="*/ 115 w 458"/>
                  <a:gd name="T15" fmla="*/ 115 h 544"/>
                  <a:gd name="T16" fmla="*/ 228 w 458"/>
                  <a:gd name="T17" fmla="*/ 53 h 544"/>
                  <a:gd name="T18" fmla="*/ 287 w 458"/>
                  <a:gd name="T19" fmla="*/ 0 h 544"/>
                  <a:gd name="T20" fmla="*/ 340 w 458"/>
                  <a:gd name="T21" fmla="*/ 34 h 544"/>
                  <a:gd name="T22" fmla="*/ 399 w 458"/>
                  <a:gd name="T23" fmla="*/ 112 h 544"/>
                  <a:gd name="T24" fmla="*/ 443 w 458"/>
                  <a:gd name="T25" fmla="*/ 223 h 544"/>
                  <a:gd name="T26" fmla="*/ 458 w 458"/>
                  <a:gd name="T27" fmla="*/ 296 h 544"/>
                  <a:gd name="T28" fmla="*/ 458 w 458"/>
                  <a:gd name="T29" fmla="*/ 321 h 544"/>
                  <a:gd name="T30" fmla="*/ 399 w 458"/>
                  <a:gd name="T31" fmla="*/ 339 h 544"/>
                  <a:gd name="T32" fmla="*/ 318 w 458"/>
                  <a:gd name="T33" fmla="*/ 389 h 544"/>
                  <a:gd name="T34" fmla="*/ 281 w 458"/>
                  <a:gd name="T35" fmla="*/ 411 h 544"/>
                  <a:gd name="T36" fmla="*/ 312 w 458"/>
                  <a:gd name="T37" fmla="*/ 498 h 544"/>
                  <a:gd name="T38" fmla="*/ 300 w 458"/>
                  <a:gd name="T39" fmla="*/ 538 h 544"/>
                  <a:gd name="T40" fmla="*/ 275 w 458"/>
                  <a:gd name="T41" fmla="*/ 544 h 544"/>
                  <a:gd name="T42" fmla="*/ 206 w 458"/>
                  <a:gd name="T43" fmla="*/ 488 h 544"/>
                  <a:gd name="T44" fmla="*/ 121 w 458"/>
                  <a:gd name="T45" fmla="*/ 386 h 5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8" h="544">
                    <a:moveTo>
                      <a:pt x="121" y="386"/>
                    </a:moveTo>
                    <a:lnTo>
                      <a:pt x="59" y="276"/>
                    </a:lnTo>
                    <a:lnTo>
                      <a:pt x="22" y="183"/>
                    </a:lnTo>
                    <a:lnTo>
                      <a:pt x="0" y="81"/>
                    </a:lnTo>
                    <a:lnTo>
                      <a:pt x="9" y="40"/>
                    </a:lnTo>
                    <a:lnTo>
                      <a:pt x="40" y="40"/>
                    </a:lnTo>
                    <a:lnTo>
                      <a:pt x="78" y="71"/>
                    </a:lnTo>
                    <a:lnTo>
                      <a:pt x="115" y="115"/>
                    </a:lnTo>
                    <a:lnTo>
                      <a:pt x="228" y="53"/>
                    </a:lnTo>
                    <a:lnTo>
                      <a:pt x="287" y="0"/>
                    </a:lnTo>
                    <a:lnTo>
                      <a:pt x="340" y="34"/>
                    </a:lnTo>
                    <a:lnTo>
                      <a:pt x="399" y="112"/>
                    </a:lnTo>
                    <a:lnTo>
                      <a:pt x="443" y="223"/>
                    </a:lnTo>
                    <a:lnTo>
                      <a:pt x="458" y="296"/>
                    </a:lnTo>
                    <a:lnTo>
                      <a:pt x="458" y="321"/>
                    </a:lnTo>
                    <a:lnTo>
                      <a:pt x="399" y="339"/>
                    </a:lnTo>
                    <a:lnTo>
                      <a:pt x="318" y="389"/>
                    </a:lnTo>
                    <a:lnTo>
                      <a:pt x="281" y="411"/>
                    </a:lnTo>
                    <a:lnTo>
                      <a:pt x="312" y="498"/>
                    </a:lnTo>
                    <a:lnTo>
                      <a:pt x="300" y="538"/>
                    </a:lnTo>
                    <a:lnTo>
                      <a:pt x="275" y="544"/>
                    </a:lnTo>
                    <a:lnTo>
                      <a:pt x="206" y="488"/>
                    </a:lnTo>
                    <a:lnTo>
                      <a:pt x="121" y="3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25"/>
              <p:cNvSpPr>
                <a:spLocks/>
              </p:cNvSpPr>
              <p:nvPr/>
            </p:nvSpPr>
            <p:spPr bwMode="auto">
              <a:xfrm>
                <a:off x="6034" y="869"/>
                <a:ext cx="567" cy="850"/>
              </a:xfrm>
              <a:custGeom>
                <a:avLst/>
                <a:gdLst>
                  <a:gd name="T0" fmla="*/ 349 w 567"/>
                  <a:gd name="T1" fmla="*/ 850 h 850"/>
                  <a:gd name="T2" fmla="*/ 380 w 567"/>
                  <a:gd name="T3" fmla="*/ 813 h 850"/>
                  <a:gd name="T4" fmla="*/ 368 w 567"/>
                  <a:gd name="T5" fmla="*/ 758 h 850"/>
                  <a:gd name="T6" fmla="*/ 343 w 567"/>
                  <a:gd name="T7" fmla="*/ 683 h 850"/>
                  <a:gd name="T8" fmla="*/ 250 w 567"/>
                  <a:gd name="T9" fmla="*/ 596 h 850"/>
                  <a:gd name="T10" fmla="*/ 156 w 567"/>
                  <a:gd name="T11" fmla="*/ 516 h 850"/>
                  <a:gd name="T12" fmla="*/ 112 w 567"/>
                  <a:gd name="T13" fmla="*/ 429 h 850"/>
                  <a:gd name="T14" fmla="*/ 93 w 567"/>
                  <a:gd name="T15" fmla="*/ 292 h 850"/>
                  <a:gd name="T16" fmla="*/ 200 w 567"/>
                  <a:gd name="T17" fmla="*/ 255 h 850"/>
                  <a:gd name="T18" fmla="*/ 368 w 567"/>
                  <a:gd name="T19" fmla="*/ 236 h 850"/>
                  <a:gd name="T20" fmla="*/ 436 w 567"/>
                  <a:gd name="T21" fmla="*/ 242 h 850"/>
                  <a:gd name="T22" fmla="*/ 455 w 567"/>
                  <a:gd name="T23" fmla="*/ 261 h 850"/>
                  <a:gd name="T24" fmla="*/ 486 w 567"/>
                  <a:gd name="T25" fmla="*/ 230 h 850"/>
                  <a:gd name="T26" fmla="*/ 474 w 567"/>
                  <a:gd name="T27" fmla="*/ 199 h 850"/>
                  <a:gd name="T28" fmla="*/ 505 w 567"/>
                  <a:gd name="T29" fmla="*/ 118 h 850"/>
                  <a:gd name="T30" fmla="*/ 517 w 567"/>
                  <a:gd name="T31" fmla="*/ 87 h 850"/>
                  <a:gd name="T32" fmla="*/ 542 w 567"/>
                  <a:gd name="T33" fmla="*/ 38 h 850"/>
                  <a:gd name="T34" fmla="*/ 567 w 567"/>
                  <a:gd name="T35" fmla="*/ 38 h 850"/>
                  <a:gd name="T36" fmla="*/ 567 w 567"/>
                  <a:gd name="T37" fmla="*/ 13 h 850"/>
                  <a:gd name="T38" fmla="*/ 517 w 567"/>
                  <a:gd name="T39" fmla="*/ 0 h 850"/>
                  <a:gd name="T40" fmla="*/ 486 w 567"/>
                  <a:gd name="T41" fmla="*/ 56 h 850"/>
                  <a:gd name="T42" fmla="*/ 443 w 567"/>
                  <a:gd name="T43" fmla="*/ 137 h 850"/>
                  <a:gd name="T44" fmla="*/ 387 w 567"/>
                  <a:gd name="T45" fmla="*/ 174 h 850"/>
                  <a:gd name="T46" fmla="*/ 300 w 567"/>
                  <a:gd name="T47" fmla="*/ 186 h 850"/>
                  <a:gd name="T48" fmla="*/ 143 w 567"/>
                  <a:gd name="T49" fmla="*/ 205 h 850"/>
                  <a:gd name="T50" fmla="*/ 19 w 567"/>
                  <a:gd name="T51" fmla="*/ 242 h 850"/>
                  <a:gd name="T52" fmla="*/ 0 w 567"/>
                  <a:gd name="T53" fmla="*/ 273 h 850"/>
                  <a:gd name="T54" fmla="*/ 12 w 567"/>
                  <a:gd name="T55" fmla="*/ 373 h 850"/>
                  <a:gd name="T56" fmla="*/ 56 w 567"/>
                  <a:gd name="T57" fmla="*/ 510 h 850"/>
                  <a:gd name="T58" fmla="*/ 118 w 567"/>
                  <a:gd name="T59" fmla="*/ 621 h 850"/>
                  <a:gd name="T60" fmla="*/ 181 w 567"/>
                  <a:gd name="T61" fmla="*/ 720 h 850"/>
                  <a:gd name="T62" fmla="*/ 237 w 567"/>
                  <a:gd name="T63" fmla="*/ 789 h 850"/>
                  <a:gd name="T64" fmla="*/ 293 w 567"/>
                  <a:gd name="T65" fmla="*/ 838 h 850"/>
                  <a:gd name="T66" fmla="*/ 349 w 567"/>
                  <a:gd name="T67" fmla="*/ 850 h 8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7" h="850">
                    <a:moveTo>
                      <a:pt x="349" y="850"/>
                    </a:moveTo>
                    <a:lnTo>
                      <a:pt x="380" y="813"/>
                    </a:lnTo>
                    <a:lnTo>
                      <a:pt x="368" y="758"/>
                    </a:lnTo>
                    <a:lnTo>
                      <a:pt x="343" y="683"/>
                    </a:lnTo>
                    <a:lnTo>
                      <a:pt x="250" y="596"/>
                    </a:lnTo>
                    <a:lnTo>
                      <a:pt x="156" y="516"/>
                    </a:lnTo>
                    <a:lnTo>
                      <a:pt x="112" y="429"/>
                    </a:lnTo>
                    <a:lnTo>
                      <a:pt x="93" y="292"/>
                    </a:lnTo>
                    <a:lnTo>
                      <a:pt x="200" y="255"/>
                    </a:lnTo>
                    <a:lnTo>
                      <a:pt x="368" y="236"/>
                    </a:lnTo>
                    <a:lnTo>
                      <a:pt x="436" y="242"/>
                    </a:lnTo>
                    <a:lnTo>
                      <a:pt x="455" y="261"/>
                    </a:lnTo>
                    <a:lnTo>
                      <a:pt x="486" y="230"/>
                    </a:lnTo>
                    <a:lnTo>
                      <a:pt x="474" y="199"/>
                    </a:lnTo>
                    <a:lnTo>
                      <a:pt x="505" y="118"/>
                    </a:lnTo>
                    <a:lnTo>
                      <a:pt x="517" y="87"/>
                    </a:lnTo>
                    <a:lnTo>
                      <a:pt x="542" y="38"/>
                    </a:lnTo>
                    <a:lnTo>
                      <a:pt x="567" y="38"/>
                    </a:lnTo>
                    <a:lnTo>
                      <a:pt x="567" y="13"/>
                    </a:lnTo>
                    <a:lnTo>
                      <a:pt x="517" y="0"/>
                    </a:lnTo>
                    <a:lnTo>
                      <a:pt x="486" y="56"/>
                    </a:lnTo>
                    <a:lnTo>
                      <a:pt x="443" y="137"/>
                    </a:lnTo>
                    <a:lnTo>
                      <a:pt x="387" y="174"/>
                    </a:lnTo>
                    <a:lnTo>
                      <a:pt x="300" y="186"/>
                    </a:lnTo>
                    <a:lnTo>
                      <a:pt x="143" y="205"/>
                    </a:lnTo>
                    <a:lnTo>
                      <a:pt x="19" y="242"/>
                    </a:lnTo>
                    <a:lnTo>
                      <a:pt x="0" y="273"/>
                    </a:lnTo>
                    <a:lnTo>
                      <a:pt x="12" y="373"/>
                    </a:lnTo>
                    <a:lnTo>
                      <a:pt x="56" y="510"/>
                    </a:lnTo>
                    <a:lnTo>
                      <a:pt x="118" y="621"/>
                    </a:lnTo>
                    <a:lnTo>
                      <a:pt x="181" y="720"/>
                    </a:lnTo>
                    <a:lnTo>
                      <a:pt x="237" y="789"/>
                    </a:lnTo>
                    <a:lnTo>
                      <a:pt x="293" y="838"/>
                    </a:lnTo>
                    <a:lnTo>
                      <a:pt x="349" y="8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0935194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软件配置</a:t>
            </a:r>
            <a:r>
              <a:rPr lang="en-US" altLang="zh-CN" dirty="0">
                <a:latin typeface="Times New Roman" panose="02020603050405020304" pitchFamily="18" charset="0"/>
                <a:cs typeface="Times New Roman" panose="02020603050405020304" pitchFamily="18" charset="0"/>
              </a:rPr>
              <a:t>(software configuration)</a:t>
            </a:r>
            <a:r>
              <a:rPr lang="zh-CN" altLang="en-US" dirty="0">
                <a:latin typeface="Times New Roman" panose="02020603050405020304" pitchFamily="18" charset="0"/>
                <a:cs typeface="Times New Roman" panose="02020603050405020304" pitchFamily="18" charset="0"/>
              </a:rPr>
              <a:t>：</a:t>
            </a:r>
            <a:r>
              <a:rPr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由在软件工程过程中产生的所有信息项构成，它可以看作该软件的具体形态</a:t>
            </a:r>
            <a:r>
              <a:rPr lang="en-US" altLang="zh-CN"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软件配置项</a:t>
            </a:r>
            <a:r>
              <a:rPr lang="en-US" altLang="zh-CN"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在某一时刻的瞬间映像</a:t>
            </a:r>
          </a:p>
          <a:p>
            <a:pPr eaLnBrk="1" hangingPunct="1"/>
            <a:r>
              <a:rPr lang="zh-CN" altLang="en-US" dirty="0">
                <a:latin typeface="Times New Roman" panose="02020603050405020304" pitchFamily="18" charset="0"/>
                <a:cs typeface="Times New Roman" panose="02020603050405020304" pitchFamily="18" charset="0"/>
              </a:rPr>
              <a:t>软件配置管理</a:t>
            </a:r>
            <a:r>
              <a:rPr lang="en-US" altLang="zh-CN" dirty="0">
                <a:latin typeface="Times New Roman" panose="02020603050405020304" pitchFamily="18" charset="0"/>
                <a:cs typeface="Times New Roman" panose="02020603050405020304" pitchFamily="18" charset="0"/>
              </a:rPr>
              <a:t>(Software Configuration Management, SCM)</a:t>
            </a: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grpSp>
        <p:nvGrpSpPr>
          <p:cNvPr id="5" name="Group 4"/>
          <p:cNvGrpSpPr>
            <a:grpSpLocks/>
          </p:cNvGrpSpPr>
          <p:nvPr/>
        </p:nvGrpSpPr>
        <p:grpSpPr bwMode="auto">
          <a:xfrm>
            <a:off x="1716360" y="3573016"/>
            <a:ext cx="6096000" cy="2208213"/>
            <a:chOff x="1920" y="2688"/>
            <a:chExt cx="3840" cy="1391"/>
          </a:xfrm>
        </p:grpSpPr>
        <p:grpSp>
          <p:nvGrpSpPr>
            <p:cNvPr id="6" name="Group 5"/>
            <p:cNvGrpSpPr>
              <a:grpSpLocks/>
            </p:cNvGrpSpPr>
            <p:nvPr/>
          </p:nvGrpSpPr>
          <p:grpSpPr bwMode="auto">
            <a:xfrm>
              <a:off x="1920" y="3264"/>
              <a:ext cx="3840" cy="815"/>
              <a:chOff x="1920" y="3264"/>
              <a:chExt cx="3840" cy="815"/>
            </a:xfrm>
          </p:grpSpPr>
          <p:grpSp>
            <p:nvGrpSpPr>
              <p:cNvPr id="55" name="Group 6"/>
              <p:cNvGrpSpPr>
                <a:grpSpLocks/>
              </p:cNvGrpSpPr>
              <p:nvPr/>
            </p:nvGrpSpPr>
            <p:grpSpPr bwMode="auto">
              <a:xfrm>
                <a:off x="1920" y="3264"/>
                <a:ext cx="3840" cy="815"/>
                <a:chOff x="2901" y="3249"/>
                <a:chExt cx="2858" cy="1070"/>
              </a:xfrm>
            </p:grpSpPr>
            <p:sp>
              <p:nvSpPr>
                <p:cNvPr id="57" name="Freeform 7"/>
                <p:cNvSpPr>
                  <a:spLocks/>
                </p:cNvSpPr>
                <p:nvPr/>
              </p:nvSpPr>
              <p:spPr bwMode="auto">
                <a:xfrm>
                  <a:off x="2913" y="3267"/>
                  <a:ext cx="2830" cy="1034"/>
                </a:xfrm>
                <a:custGeom>
                  <a:avLst/>
                  <a:gdLst>
                    <a:gd name="T0" fmla="*/ 0 w 2830"/>
                    <a:gd name="T1" fmla="*/ 504 h 1034"/>
                    <a:gd name="T2" fmla="*/ 4 w 2830"/>
                    <a:gd name="T3" fmla="*/ 366 h 1034"/>
                    <a:gd name="T4" fmla="*/ 4 w 2830"/>
                    <a:gd name="T5" fmla="*/ 360 h 1034"/>
                    <a:gd name="T6" fmla="*/ 18 w 2830"/>
                    <a:gd name="T7" fmla="*/ 260 h 1034"/>
                    <a:gd name="T8" fmla="*/ 48 w 2830"/>
                    <a:gd name="T9" fmla="*/ 190 h 1034"/>
                    <a:gd name="T10" fmla="*/ 84 w 2830"/>
                    <a:gd name="T11" fmla="*/ 166 h 1034"/>
                    <a:gd name="T12" fmla="*/ 164 w 2830"/>
                    <a:gd name="T13" fmla="*/ 156 h 1034"/>
                    <a:gd name="T14" fmla="*/ 402 w 2830"/>
                    <a:gd name="T15" fmla="*/ 142 h 1034"/>
                    <a:gd name="T16" fmla="*/ 782 w 2830"/>
                    <a:gd name="T17" fmla="*/ 126 h 1034"/>
                    <a:gd name="T18" fmla="*/ 1052 w 2830"/>
                    <a:gd name="T19" fmla="*/ 118 h 1034"/>
                    <a:gd name="T20" fmla="*/ 1414 w 2830"/>
                    <a:gd name="T21" fmla="*/ 84 h 1034"/>
                    <a:gd name="T22" fmla="*/ 1764 w 2830"/>
                    <a:gd name="T23" fmla="*/ 52 h 1034"/>
                    <a:gd name="T24" fmla="*/ 2138 w 2830"/>
                    <a:gd name="T25" fmla="*/ 10 h 1034"/>
                    <a:gd name="T26" fmla="*/ 2336 w 2830"/>
                    <a:gd name="T27" fmla="*/ 0 h 1034"/>
                    <a:gd name="T28" fmla="*/ 2376 w 2830"/>
                    <a:gd name="T29" fmla="*/ 8 h 1034"/>
                    <a:gd name="T30" fmla="*/ 2536 w 2830"/>
                    <a:gd name="T31" fmla="*/ 60 h 1034"/>
                    <a:gd name="T32" fmla="*/ 2730 w 2830"/>
                    <a:gd name="T33" fmla="*/ 132 h 1034"/>
                    <a:gd name="T34" fmla="*/ 2816 w 2830"/>
                    <a:gd name="T35" fmla="*/ 184 h 1034"/>
                    <a:gd name="T36" fmla="*/ 2830 w 2830"/>
                    <a:gd name="T37" fmla="*/ 208 h 1034"/>
                    <a:gd name="T38" fmla="*/ 2828 w 2830"/>
                    <a:gd name="T39" fmla="*/ 262 h 1034"/>
                    <a:gd name="T40" fmla="*/ 2808 w 2830"/>
                    <a:gd name="T41" fmla="*/ 350 h 1034"/>
                    <a:gd name="T42" fmla="*/ 2802 w 2830"/>
                    <a:gd name="T43" fmla="*/ 424 h 1034"/>
                    <a:gd name="T44" fmla="*/ 2804 w 2830"/>
                    <a:gd name="T45" fmla="*/ 564 h 1034"/>
                    <a:gd name="T46" fmla="*/ 2804 w 2830"/>
                    <a:gd name="T47" fmla="*/ 570 h 1034"/>
                    <a:gd name="T48" fmla="*/ 2818 w 2830"/>
                    <a:gd name="T49" fmla="*/ 722 h 1034"/>
                    <a:gd name="T50" fmla="*/ 2808 w 2830"/>
                    <a:gd name="T51" fmla="*/ 744 h 1034"/>
                    <a:gd name="T52" fmla="*/ 2792 w 2830"/>
                    <a:gd name="T53" fmla="*/ 758 h 1034"/>
                    <a:gd name="T54" fmla="*/ 2704 w 2830"/>
                    <a:gd name="T55" fmla="*/ 766 h 1034"/>
                    <a:gd name="T56" fmla="*/ 2416 w 2830"/>
                    <a:gd name="T57" fmla="*/ 818 h 1034"/>
                    <a:gd name="T58" fmla="*/ 2200 w 2830"/>
                    <a:gd name="T59" fmla="*/ 870 h 1034"/>
                    <a:gd name="T60" fmla="*/ 2194 w 2830"/>
                    <a:gd name="T61" fmla="*/ 872 h 1034"/>
                    <a:gd name="T62" fmla="*/ 1976 w 2830"/>
                    <a:gd name="T63" fmla="*/ 922 h 1034"/>
                    <a:gd name="T64" fmla="*/ 1764 w 2830"/>
                    <a:gd name="T65" fmla="*/ 942 h 1034"/>
                    <a:gd name="T66" fmla="*/ 1298 w 2830"/>
                    <a:gd name="T67" fmla="*/ 970 h 1034"/>
                    <a:gd name="T68" fmla="*/ 906 w 2830"/>
                    <a:gd name="T69" fmla="*/ 994 h 1034"/>
                    <a:gd name="T70" fmla="*/ 898 w 2830"/>
                    <a:gd name="T71" fmla="*/ 1000 h 1034"/>
                    <a:gd name="T72" fmla="*/ 740 w 2830"/>
                    <a:gd name="T73" fmla="*/ 1002 h 1034"/>
                    <a:gd name="T74" fmla="*/ 362 w 2830"/>
                    <a:gd name="T75" fmla="*/ 1034 h 1034"/>
                    <a:gd name="T76" fmla="*/ 328 w 2830"/>
                    <a:gd name="T77" fmla="*/ 1026 h 1034"/>
                    <a:gd name="T78" fmla="*/ 274 w 2830"/>
                    <a:gd name="T79" fmla="*/ 986 h 1034"/>
                    <a:gd name="T80" fmla="*/ 238 w 2830"/>
                    <a:gd name="T81" fmla="*/ 948 h 1034"/>
                    <a:gd name="T82" fmla="*/ 224 w 2830"/>
                    <a:gd name="T83" fmla="*/ 900 h 1034"/>
                    <a:gd name="T84" fmla="*/ 214 w 2830"/>
                    <a:gd name="T85" fmla="*/ 844 h 1034"/>
                    <a:gd name="T86" fmla="*/ 184 w 2830"/>
                    <a:gd name="T87" fmla="*/ 804 h 1034"/>
                    <a:gd name="T88" fmla="*/ 76 w 2830"/>
                    <a:gd name="T89" fmla="*/ 628 h 1034"/>
                    <a:gd name="T90" fmla="*/ 16 w 2830"/>
                    <a:gd name="T91" fmla="*/ 544 h 1034"/>
                    <a:gd name="T92" fmla="*/ 0 w 2830"/>
                    <a:gd name="T93" fmla="*/ 504 h 103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830" h="1034">
                      <a:moveTo>
                        <a:pt x="0" y="504"/>
                      </a:moveTo>
                      <a:lnTo>
                        <a:pt x="4" y="366"/>
                      </a:lnTo>
                      <a:lnTo>
                        <a:pt x="4" y="360"/>
                      </a:lnTo>
                      <a:lnTo>
                        <a:pt x="18" y="260"/>
                      </a:lnTo>
                      <a:lnTo>
                        <a:pt x="48" y="190"/>
                      </a:lnTo>
                      <a:lnTo>
                        <a:pt x="84" y="166"/>
                      </a:lnTo>
                      <a:lnTo>
                        <a:pt x="164" y="156"/>
                      </a:lnTo>
                      <a:lnTo>
                        <a:pt x="402" y="142"/>
                      </a:lnTo>
                      <a:lnTo>
                        <a:pt x="782" y="126"/>
                      </a:lnTo>
                      <a:lnTo>
                        <a:pt x="1052" y="118"/>
                      </a:lnTo>
                      <a:lnTo>
                        <a:pt x="1414" y="84"/>
                      </a:lnTo>
                      <a:lnTo>
                        <a:pt x="1764" y="52"/>
                      </a:lnTo>
                      <a:lnTo>
                        <a:pt x="2138" y="10"/>
                      </a:lnTo>
                      <a:lnTo>
                        <a:pt x="2336" y="0"/>
                      </a:lnTo>
                      <a:lnTo>
                        <a:pt x="2376" y="8"/>
                      </a:lnTo>
                      <a:lnTo>
                        <a:pt x="2536" y="60"/>
                      </a:lnTo>
                      <a:lnTo>
                        <a:pt x="2730" y="132"/>
                      </a:lnTo>
                      <a:lnTo>
                        <a:pt x="2816" y="184"/>
                      </a:lnTo>
                      <a:lnTo>
                        <a:pt x="2830" y="208"/>
                      </a:lnTo>
                      <a:lnTo>
                        <a:pt x="2828" y="262"/>
                      </a:lnTo>
                      <a:lnTo>
                        <a:pt x="2808" y="350"/>
                      </a:lnTo>
                      <a:lnTo>
                        <a:pt x="2802" y="424"/>
                      </a:lnTo>
                      <a:lnTo>
                        <a:pt x="2804" y="564"/>
                      </a:lnTo>
                      <a:lnTo>
                        <a:pt x="2804" y="570"/>
                      </a:lnTo>
                      <a:lnTo>
                        <a:pt x="2818" y="722"/>
                      </a:lnTo>
                      <a:lnTo>
                        <a:pt x="2808" y="744"/>
                      </a:lnTo>
                      <a:lnTo>
                        <a:pt x="2792" y="758"/>
                      </a:lnTo>
                      <a:lnTo>
                        <a:pt x="2704" y="766"/>
                      </a:lnTo>
                      <a:lnTo>
                        <a:pt x="2416" y="818"/>
                      </a:lnTo>
                      <a:lnTo>
                        <a:pt x="2200" y="870"/>
                      </a:lnTo>
                      <a:lnTo>
                        <a:pt x="2194" y="872"/>
                      </a:lnTo>
                      <a:lnTo>
                        <a:pt x="1976" y="922"/>
                      </a:lnTo>
                      <a:lnTo>
                        <a:pt x="1764" y="942"/>
                      </a:lnTo>
                      <a:lnTo>
                        <a:pt x="1298" y="970"/>
                      </a:lnTo>
                      <a:lnTo>
                        <a:pt x="906" y="994"/>
                      </a:lnTo>
                      <a:lnTo>
                        <a:pt x="898" y="1000"/>
                      </a:lnTo>
                      <a:lnTo>
                        <a:pt x="740" y="1002"/>
                      </a:lnTo>
                      <a:lnTo>
                        <a:pt x="362" y="1034"/>
                      </a:lnTo>
                      <a:lnTo>
                        <a:pt x="328" y="1026"/>
                      </a:lnTo>
                      <a:lnTo>
                        <a:pt x="274" y="986"/>
                      </a:lnTo>
                      <a:lnTo>
                        <a:pt x="238" y="948"/>
                      </a:lnTo>
                      <a:lnTo>
                        <a:pt x="224" y="900"/>
                      </a:lnTo>
                      <a:lnTo>
                        <a:pt x="214" y="844"/>
                      </a:lnTo>
                      <a:lnTo>
                        <a:pt x="184" y="804"/>
                      </a:lnTo>
                      <a:lnTo>
                        <a:pt x="76" y="628"/>
                      </a:lnTo>
                      <a:lnTo>
                        <a:pt x="16" y="544"/>
                      </a:lnTo>
                      <a:lnTo>
                        <a:pt x="0" y="504"/>
                      </a:lnTo>
                      <a:close/>
                    </a:path>
                  </a:pathLst>
                </a:custGeom>
                <a:solidFill>
                  <a:srgbClr val="0000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8" name="Group 8"/>
                <p:cNvGrpSpPr>
                  <a:grpSpLocks/>
                </p:cNvGrpSpPr>
                <p:nvPr/>
              </p:nvGrpSpPr>
              <p:grpSpPr bwMode="auto">
                <a:xfrm>
                  <a:off x="2901" y="3249"/>
                  <a:ext cx="2858" cy="1070"/>
                  <a:chOff x="2901" y="3249"/>
                  <a:chExt cx="2858" cy="1070"/>
                </a:xfrm>
              </p:grpSpPr>
              <p:sp>
                <p:nvSpPr>
                  <p:cNvPr id="59" name="Freeform 9"/>
                  <p:cNvSpPr>
                    <a:spLocks/>
                  </p:cNvSpPr>
                  <p:nvPr/>
                </p:nvSpPr>
                <p:spPr bwMode="auto">
                  <a:xfrm>
                    <a:off x="2901" y="3249"/>
                    <a:ext cx="2858" cy="894"/>
                  </a:xfrm>
                  <a:custGeom>
                    <a:avLst/>
                    <a:gdLst>
                      <a:gd name="T0" fmla="*/ 870 w 2858"/>
                      <a:gd name="T1" fmla="*/ 130 h 894"/>
                      <a:gd name="T2" fmla="*/ 400 w 2858"/>
                      <a:gd name="T3" fmla="*/ 148 h 894"/>
                      <a:gd name="T4" fmla="*/ 210 w 2858"/>
                      <a:gd name="T5" fmla="*/ 158 h 894"/>
                      <a:gd name="T6" fmla="*/ 66 w 2858"/>
                      <a:gd name="T7" fmla="*/ 176 h 894"/>
                      <a:gd name="T8" fmla="*/ 26 w 2858"/>
                      <a:gd name="T9" fmla="*/ 238 h 894"/>
                      <a:gd name="T10" fmla="*/ 0 w 2858"/>
                      <a:gd name="T11" fmla="*/ 460 h 894"/>
                      <a:gd name="T12" fmla="*/ 8 w 2858"/>
                      <a:gd name="T13" fmla="*/ 546 h 894"/>
                      <a:gd name="T14" fmla="*/ 22 w 2858"/>
                      <a:gd name="T15" fmla="*/ 580 h 894"/>
                      <a:gd name="T16" fmla="*/ 146 w 2858"/>
                      <a:gd name="T17" fmla="*/ 770 h 894"/>
                      <a:gd name="T18" fmla="*/ 202 w 2858"/>
                      <a:gd name="T19" fmla="*/ 874 h 894"/>
                      <a:gd name="T20" fmla="*/ 234 w 2858"/>
                      <a:gd name="T21" fmla="*/ 882 h 894"/>
                      <a:gd name="T22" fmla="*/ 194 w 2858"/>
                      <a:gd name="T23" fmla="*/ 796 h 894"/>
                      <a:gd name="T24" fmla="*/ 98 w 2858"/>
                      <a:gd name="T25" fmla="*/ 636 h 894"/>
                      <a:gd name="T26" fmla="*/ 28 w 2858"/>
                      <a:gd name="T27" fmla="*/ 534 h 894"/>
                      <a:gd name="T28" fmla="*/ 34 w 2858"/>
                      <a:gd name="T29" fmla="*/ 408 h 894"/>
                      <a:gd name="T30" fmla="*/ 46 w 2858"/>
                      <a:gd name="T31" fmla="*/ 294 h 894"/>
                      <a:gd name="T32" fmla="*/ 66 w 2858"/>
                      <a:gd name="T33" fmla="*/ 246 h 894"/>
                      <a:gd name="T34" fmla="*/ 166 w 2858"/>
                      <a:gd name="T35" fmla="*/ 382 h 894"/>
                      <a:gd name="T36" fmla="*/ 250 w 2858"/>
                      <a:gd name="T37" fmla="*/ 514 h 894"/>
                      <a:gd name="T38" fmla="*/ 190 w 2858"/>
                      <a:gd name="T39" fmla="*/ 376 h 894"/>
                      <a:gd name="T40" fmla="*/ 110 w 2858"/>
                      <a:gd name="T41" fmla="*/ 216 h 894"/>
                      <a:gd name="T42" fmla="*/ 148 w 2858"/>
                      <a:gd name="T43" fmla="*/ 190 h 894"/>
                      <a:gd name="T44" fmla="*/ 400 w 2858"/>
                      <a:gd name="T45" fmla="*/ 174 h 894"/>
                      <a:gd name="T46" fmla="*/ 998 w 2858"/>
                      <a:gd name="T47" fmla="*/ 152 h 894"/>
                      <a:gd name="T48" fmla="*/ 1700 w 2858"/>
                      <a:gd name="T49" fmla="*/ 94 h 894"/>
                      <a:gd name="T50" fmla="*/ 2264 w 2858"/>
                      <a:gd name="T51" fmla="*/ 34 h 894"/>
                      <a:gd name="T52" fmla="*/ 2390 w 2858"/>
                      <a:gd name="T53" fmla="*/ 44 h 894"/>
                      <a:gd name="T54" fmla="*/ 2608 w 2858"/>
                      <a:gd name="T55" fmla="*/ 118 h 894"/>
                      <a:gd name="T56" fmla="*/ 2810 w 2858"/>
                      <a:gd name="T57" fmla="*/ 208 h 894"/>
                      <a:gd name="T58" fmla="*/ 2822 w 2858"/>
                      <a:gd name="T59" fmla="*/ 264 h 894"/>
                      <a:gd name="T60" fmla="*/ 2802 w 2858"/>
                      <a:gd name="T61" fmla="*/ 468 h 894"/>
                      <a:gd name="T62" fmla="*/ 2806 w 2858"/>
                      <a:gd name="T63" fmla="*/ 694 h 894"/>
                      <a:gd name="T64" fmla="*/ 2832 w 2858"/>
                      <a:gd name="T65" fmla="*/ 718 h 894"/>
                      <a:gd name="T66" fmla="*/ 2842 w 2858"/>
                      <a:gd name="T67" fmla="*/ 634 h 894"/>
                      <a:gd name="T68" fmla="*/ 2834 w 2858"/>
                      <a:gd name="T69" fmla="*/ 488 h 894"/>
                      <a:gd name="T70" fmla="*/ 2846 w 2858"/>
                      <a:gd name="T71" fmla="*/ 304 h 894"/>
                      <a:gd name="T72" fmla="*/ 2856 w 2858"/>
                      <a:gd name="T73" fmla="*/ 210 h 894"/>
                      <a:gd name="T74" fmla="*/ 2812 w 2858"/>
                      <a:gd name="T75" fmla="*/ 172 h 894"/>
                      <a:gd name="T76" fmla="*/ 2658 w 2858"/>
                      <a:gd name="T77" fmla="*/ 106 h 894"/>
                      <a:gd name="T78" fmla="*/ 2436 w 2858"/>
                      <a:gd name="T79" fmla="*/ 30 h 894"/>
                      <a:gd name="T80" fmla="*/ 2354 w 2858"/>
                      <a:gd name="T81" fmla="*/ 2 h 894"/>
                      <a:gd name="T82" fmla="*/ 2246 w 2858"/>
                      <a:gd name="T83" fmla="*/ 8 h 894"/>
                      <a:gd name="T84" fmla="*/ 2066 w 2858"/>
                      <a:gd name="T85" fmla="*/ 22 h 894"/>
                      <a:gd name="T86" fmla="*/ 1506 w 2858"/>
                      <a:gd name="T87" fmla="*/ 82 h 894"/>
                      <a:gd name="T88" fmla="*/ 1054 w 2858"/>
                      <a:gd name="T89" fmla="*/ 126 h 8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8" h="894">
                        <a:moveTo>
                          <a:pt x="1054" y="126"/>
                        </a:moveTo>
                        <a:lnTo>
                          <a:pt x="870" y="130"/>
                        </a:lnTo>
                        <a:lnTo>
                          <a:pt x="660" y="136"/>
                        </a:lnTo>
                        <a:lnTo>
                          <a:pt x="400" y="148"/>
                        </a:lnTo>
                        <a:lnTo>
                          <a:pt x="216" y="156"/>
                        </a:lnTo>
                        <a:lnTo>
                          <a:pt x="210" y="158"/>
                        </a:lnTo>
                        <a:lnTo>
                          <a:pt x="120" y="166"/>
                        </a:lnTo>
                        <a:lnTo>
                          <a:pt x="66" y="176"/>
                        </a:lnTo>
                        <a:lnTo>
                          <a:pt x="44" y="196"/>
                        </a:lnTo>
                        <a:lnTo>
                          <a:pt x="26" y="238"/>
                        </a:lnTo>
                        <a:lnTo>
                          <a:pt x="6" y="346"/>
                        </a:lnTo>
                        <a:lnTo>
                          <a:pt x="0" y="460"/>
                        </a:lnTo>
                        <a:lnTo>
                          <a:pt x="2" y="518"/>
                        </a:lnTo>
                        <a:lnTo>
                          <a:pt x="8" y="546"/>
                        </a:lnTo>
                        <a:lnTo>
                          <a:pt x="22" y="574"/>
                        </a:lnTo>
                        <a:lnTo>
                          <a:pt x="22" y="580"/>
                        </a:lnTo>
                        <a:lnTo>
                          <a:pt x="78" y="662"/>
                        </a:lnTo>
                        <a:lnTo>
                          <a:pt x="146" y="770"/>
                        </a:lnTo>
                        <a:lnTo>
                          <a:pt x="184" y="824"/>
                        </a:lnTo>
                        <a:lnTo>
                          <a:pt x="202" y="874"/>
                        </a:lnTo>
                        <a:lnTo>
                          <a:pt x="224" y="894"/>
                        </a:lnTo>
                        <a:lnTo>
                          <a:pt x="234" y="882"/>
                        </a:lnTo>
                        <a:lnTo>
                          <a:pt x="230" y="844"/>
                        </a:lnTo>
                        <a:lnTo>
                          <a:pt x="194" y="796"/>
                        </a:lnTo>
                        <a:lnTo>
                          <a:pt x="144" y="700"/>
                        </a:lnTo>
                        <a:lnTo>
                          <a:pt x="98" y="636"/>
                        </a:lnTo>
                        <a:lnTo>
                          <a:pt x="52" y="578"/>
                        </a:lnTo>
                        <a:lnTo>
                          <a:pt x="28" y="534"/>
                        </a:lnTo>
                        <a:lnTo>
                          <a:pt x="34" y="482"/>
                        </a:lnTo>
                        <a:lnTo>
                          <a:pt x="34" y="408"/>
                        </a:lnTo>
                        <a:lnTo>
                          <a:pt x="40" y="352"/>
                        </a:lnTo>
                        <a:lnTo>
                          <a:pt x="46" y="294"/>
                        </a:lnTo>
                        <a:lnTo>
                          <a:pt x="54" y="256"/>
                        </a:lnTo>
                        <a:lnTo>
                          <a:pt x="66" y="246"/>
                        </a:lnTo>
                        <a:lnTo>
                          <a:pt x="86" y="252"/>
                        </a:lnTo>
                        <a:lnTo>
                          <a:pt x="166" y="382"/>
                        </a:lnTo>
                        <a:lnTo>
                          <a:pt x="232" y="502"/>
                        </a:lnTo>
                        <a:lnTo>
                          <a:pt x="250" y="514"/>
                        </a:lnTo>
                        <a:lnTo>
                          <a:pt x="252" y="492"/>
                        </a:lnTo>
                        <a:lnTo>
                          <a:pt x="190" y="376"/>
                        </a:lnTo>
                        <a:lnTo>
                          <a:pt x="146" y="280"/>
                        </a:lnTo>
                        <a:lnTo>
                          <a:pt x="110" y="216"/>
                        </a:lnTo>
                        <a:lnTo>
                          <a:pt x="112" y="200"/>
                        </a:lnTo>
                        <a:lnTo>
                          <a:pt x="148" y="190"/>
                        </a:lnTo>
                        <a:lnTo>
                          <a:pt x="242" y="184"/>
                        </a:lnTo>
                        <a:lnTo>
                          <a:pt x="400" y="174"/>
                        </a:lnTo>
                        <a:lnTo>
                          <a:pt x="554" y="168"/>
                        </a:lnTo>
                        <a:lnTo>
                          <a:pt x="998" y="152"/>
                        </a:lnTo>
                        <a:lnTo>
                          <a:pt x="1484" y="114"/>
                        </a:lnTo>
                        <a:lnTo>
                          <a:pt x="1700" y="94"/>
                        </a:lnTo>
                        <a:lnTo>
                          <a:pt x="1956" y="62"/>
                        </a:lnTo>
                        <a:lnTo>
                          <a:pt x="2264" y="34"/>
                        </a:lnTo>
                        <a:lnTo>
                          <a:pt x="2346" y="38"/>
                        </a:lnTo>
                        <a:lnTo>
                          <a:pt x="2390" y="44"/>
                        </a:lnTo>
                        <a:lnTo>
                          <a:pt x="2436" y="66"/>
                        </a:lnTo>
                        <a:lnTo>
                          <a:pt x="2608" y="118"/>
                        </a:lnTo>
                        <a:lnTo>
                          <a:pt x="2760" y="176"/>
                        </a:lnTo>
                        <a:lnTo>
                          <a:pt x="2810" y="208"/>
                        </a:lnTo>
                        <a:lnTo>
                          <a:pt x="2822" y="230"/>
                        </a:lnTo>
                        <a:lnTo>
                          <a:pt x="2822" y="264"/>
                        </a:lnTo>
                        <a:lnTo>
                          <a:pt x="2806" y="364"/>
                        </a:lnTo>
                        <a:lnTo>
                          <a:pt x="2802" y="468"/>
                        </a:lnTo>
                        <a:lnTo>
                          <a:pt x="2804" y="610"/>
                        </a:lnTo>
                        <a:lnTo>
                          <a:pt x="2806" y="694"/>
                        </a:lnTo>
                        <a:lnTo>
                          <a:pt x="2818" y="718"/>
                        </a:lnTo>
                        <a:lnTo>
                          <a:pt x="2832" y="718"/>
                        </a:lnTo>
                        <a:lnTo>
                          <a:pt x="2844" y="698"/>
                        </a:lnTo>
                        <a:lnTo>
                          <a:pt x="2842" y="634"/>
                        </a:lnTo>
                        <a:lnTo>
                          <a:pt x="2834" y="494"/>
                        </a:lnTo>
                        <a:lnTo>
                          <a:pt x="2834" y="488"/>
                        </a:lnTo>
                        <a:lnTo>
                          <a:pt x="2834" y="396"/>
                        </a:lnTo>
                        <a:lnTo>
                          <a:pt x="2846" y="304"/>
                        </a:lnTo>
                        <a:lnTo>
                          <a:pt x="2858" y="236"/>
                        </a:lnTo>
                        <a:lnTo>
                          <a:pt x="2856" y="210"/>
                        </a:lnTo>
                        <a:lnTo>
                          <a:pt x="2832" y="188"/>
                        </a:lnTo>
                        <a:lnTo>
                          <a:pt x="2812" y="172"/>
                        </a:lnTo>
                        <a:lnTo>
                          <a:pt x="2750" y="144"/>
                        </a:lnTo>
                        <a:lnTo>
                          <a:pt x="2658" y="106"/>
                        </a:lnTo>
                        <a:lnTo>
                          <a:pt x="2544" y="66"/>
                        </a:lnTo>
                        <a:lnTo>
                          <a:pt x="2436" y="30"/>
                        </a:lnTo>
                        <a:lnTo>
                          <a:pt x="2382" y="10"/>
                        </a:lnTo>
                        <a:lnTo>
                          <a:pt x="2354" y="2"/>
                        </a:lnTo>
                        <a:lnTo>
                          <a:pt x="2318" y="0"/>
                        </a:lnTo>
                        <a:lnTo>
                          <a:pt x="2246" y="8"/>
                        </a:lnTo>
                        <a:lnTo>
                          <a:pt x="2072" y="20"/>
                        </a:lnTo>
                        <a:lnTo>
                          <a:pt x="2066" y="22"/>
                        </a:lnTo>
                        <a:lnTo>
                          <a:pt x="1782" y="56"/>
                        </a:lnTo>
                        <a:lnTo>
                          <a:pt x="1506" y="82"/>
                        </a:lnTo>
                        <a:lnTo>
                          <a:pt x="1162" y="112"/>
                        </a:lnTo>
                        <a:lnTo>
                          <a:pt x="1054" y="126"/>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0" name="Freeform 10"/>
                  <p:cNvSpPr>
                    <a:spLocks/>
                  </p:cNvSpPr>
                  <p:nvPr/>
                </p:nvSpPr>
                <p:spPr bwMode="auto">
                  <a:xfrm>
                    <a:off x="3123" y="3507"/>
                    <a:ext cx="2626" cy="812"/>
                  </a:xfrm>
                  <a:custGeom>
                    <a:avLst/>
                    <a:gdLst>
                      <a:gd name="T0" fmla="*/ 2626 w 2626"/>
                      <a:gd name="T1" fmla="*/ 462 h 812"/>
                      <a:gd name="T2" fmla="*/ 2618 w 2626"/>
                      <a:gd name="T3" fmla="*/ 522 h 812"/>
                      <a:gd name="T4" fmla="*/ 2588 w 2626"/>
                      <a:gd name="T5" fmla="*/ 536 h 812"/>
                      <a:gd name="T6" fmla="*/ 2520 w 2626"/>
                      <a:gd name="T7" fmla="*/ 544 h 812"/>
                      <a:gd name="T8" fmla="*/ 2364 w 2626"/>
                      <a:gd name="T9" fmla="*/ 564 h 812"/>
                      <a:gd name="T10" fmla="*/ 2222 w 2626"/>
                      <a:gd name="T11" fmla="*/ 592 h 812"/>
                      <a:gd name="T12" fmla="*/ 1982 w 2626"/>
                      <a:gd name="T13" fmla="*/ 656 h 812"/>
                      <a:gd name="T14" fmla="*/ 1800 w 2626"/>
                      <a:gd name="T15" fmla="*/ 696 h 812"/>
                      <a:gd name="T16" fmla="*/ 1544 w 2626"/>
                      <a:gd name="T17" fmla="*/ 716 h 812"/>
                      <a:gd name="T18" fmla="*/ 1088 w 2626"/>
                      <a:gd name="T19" fmla="*/ 742 h 812"/>
                      <a:gd name="T20" fmla="*/ 904 w 2626"/>
                      <a:gd name="T21" fmla="*/ 758 h 812"/>
                      <a:gd name="T22" fmla="*/ 452 w 2626"/>
                      <a:gd name="T23" fmla="*/ 782 h 812"/>
                      <a:gd name="T24" fmla="*/ 246 w 2626"/>
                      <a:gd name="T25" fmla="*/ 806 h 812"/>
                      <a:gd name="T26" fmla="*/ 148 w 2626"/>
                      <a:gd name="T27" fmla="*/ 812 h 812"/>
                      <a:gd name="T28" fmla="*/ 108 w 2626"/>
                      <a:gd name="T29" fmla="*/ 802 h 812"/>
                      <a:gd name="T30" fmla="*/ 32 w 2626"/>
                      <a:gd name="T31" fmla="*/ 742 h 812"/>
                      <a:gd name="T32" fmla="*/ 8 w 2626"/>
                      <a:gd name="T33" fmla="*/ 678 h 812"/>
                      <a:gd name="T34" fmla="*/ 0 w 2626"/>
                      <a:gd name="T35" fmla="*/ 572 h 812"/>
                      <a:gd name="T36" fmla="*/ 24 w 2626"/>
                      <a:gd name="T37" fmla="*/ 350 h 812"/>
                      <a:gd name="T38" fmla="*/ 8 w 2626"/>
                      <a:gd name="T39" fmla="*/ 226 h 812"/>
                      <a:gd name="T40" fmla="*/ 20 w 2626"/>
                      <a:gd name="T41" fmla="*/ 212 h 812"/>
                      <a:gd name="T42" fmla="*/ 70 w 2626"/>
                      <a:gd name="T43" fmla="*/ 244 h 812"/>
                      <a:gd name="T44" fmla="*/ 188 w 2626"/>
                      <a:gd name="T45" fmla="*/ 248 h 812"/>
                      <a:gd name="T46" fmla="*/ 516 w 2626"/>
                      <a:gd name="T47" fmla="*/ 230 h 812"/>
                      <a:gd name="T48" fmla="*/ 1194 w 2626"/>
                      <a:gd name="T49" fmla="*/ 172 h 812"/>
                      <a:gd name="T50" fmla="*/ 1714 w 2626"/>
                      <a:gd name="T51" fmla="*/ 98 h 812"/>
                      <a:gd name="T52" fmla="*/ 2220 w 2626"/>
                      <a:gd name="T53" fmla="*/ 4 h 812"/>
                      <a:gd name="T54" fmla="*/ 2250 w 2626"/>
                      <a:gd name="T55" fmla="*/ 6 h 812"/>
                      <a:gd name="T56" fmla="*/ 2158 w 2626"/>
                      <a:gd name="T57" fmla="*/ 42 h 812"/>
                      <a:gd name="T58" fmla="*/ 1806 w 2626"/>
                      <a:gd name="T59" fmla="*/ 106 h 812"/>
                      <a:gd name="T60" fmla="*/ 1394 w 2626"/>
                      <a:gd name="T61" fmla="*/ 172 h 812"/>
                      <a:gd name="T62" fmla="*/ 1064 w 2626"/>
                      <a:gd name="T63" fmla="*/ 210 h 812"/>
                      <a:gd name="T64" fmla="*/ 806 w 2626"/>
                      <a:gd name="T65" fmla="*/ 236 h 812"/>
                      <a:gd name="T66" fmla="*/ 334 w 2626"/>
                      <a:gd name="T67" fmla="*/ 264 h 812"/>
                      <a:gd name="T68" fmla="*/ 112 w 2626"/>
                      <a:gd name="T69" fmla="*/ 276 h 812"/>
                      <a:gd name="T70" fmla="*/ 60 w 2626"/>
                      <a:gd name="T71" fmla="*/ 308 h 812"/>
                      <a:gd name="T72" fmla="*/ 38 w 2626"/>
                      <a:gd name="T73" fmla="*/ 482 h 812"/>
                      <a:gd name="T74" fmla="*/ 30 w 2626"/>
                      <a:gd name="T75" fmla="*/ 634 h 812"/>
                      <a:gd name="T76" fmla="*/ 40 w 2626"/>
                      <a:gd name="T77" fmla="*/ 696 h 812"/>
                      <a:gd name="T78" fmla="*/ 84 w 2626"/>
                      <a:gd name="T79" fmla="*/ 748 h 812"/>
                      <a:gd name="T80" fmla="*/ 152 w 2626"/>
                      <a:gd name="T81" fmla="*/ 772 h 812"/>
                      <a:gd name="T82" fmla="*/ 384 w 2626"/>
                      <a:gd name="T83" fmla="*/ 762 h 812"/>
                      <a:gd name="T84" fmla="*/ 628 w 2626"/>
                      <a:gd name="T85" fmla="*/ 742 h 812"/>
                      <a:gd name="T86" fmla="*/ 910 w 2626"/>
                      <a:gd name="T87" fmla="*/ 720 h 812"/>
                      <a:gd name="T88" fmla="*/ 1282 w 2626"/>
                      <a:gd name="T89" fmla="*/ 700 h 812"/>
                      <a:gd name="T90" fmla="*/ 1684 w 2626"/>
                      <a:gd name="T91" fmla="*/ 680 h 812"/>
                      <a:gd name="T92" fmla="*/ 1954 w 2626"/>
                      <a:gd name="T93" fmla="*/ 630 h 812"/>
                      <a:gd name="T94" fmla="*/ 2300 w 2626"/>
                      <a:gd name="T95" fmla="*/ 546 h 812"/>
                      <a:gd name="T96" fmla="*/ 2578 w 2626"/>
                      <a:gd name="T97" fmla="*/ 498 h 812"/>
                      <a:gd name="T98" fmla="*/ 2588 w 2626"/>
                      <a:gd name="T99" fmla="*/ 434 h 812"/>
                      <a:gd name="T100" fmla="*/ 2618 w 2626"/>
                      <a:gd name="T101" fmla="*/ 420 h 8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626" h="812">
                        <a:moveTo>
                          <a:pt x="2618" y="420"/>
                        </a:moveTo>
                        <a:lnTo>
                          <a:pt x="2626" y="462"/>
                        </a:lnTo>
                        <a:lnTo>
                          <a:pt x="2626" y="502"/>
                        </a:lnTo>
                        <a:lnTo>
                          <a:pt x="2618" y="522"/>
                        </a:lnTo>
                        <a:lnTo>
                          <a:pt x="2594" y="534"/>
                        </a:lnTo>
                        <a:lnTo>
                          <a:pt x="2588" y="536"/>
                        </a:lnTo>
                        <a:lnTo>
                          <a:pt x="2582" y="536"/>
                        </a:lnTo>
                        <a:lnTo>
                          <a:pt x="2520" y="544"/>
                        </a:lnTo>
                        <a:lnTo>
                          <a:pt x="2370" y="562"/>
                        </a:lnTo>
                        <a:lnTo>
                          <a:pt x="2364" y="564"/>
                        </a:lnTo>
                        <a:lnTo>
                          <a:pt x="2358" y="564"/>
                        </a:lnTo>
                        <a:lnTo>
                          <a:pt x="2222" y="592"/>
                        </a:lnTo>
                        <a:lnTo>
                          <a:pt x="2098" y="622"/>
                        </a:lnTo>
                        <a:lnTo>
                          <a:pt x="1982" y="656"/>
                        </a:lnTo>
                        <a:lnTo>
                          <a:pt x="1878" y="680"/>
                        </a:lnTo>
                        <a:lnTo>
                          <a:pt x="1800" y="696"/>
                        </a:lnTo>
                        <a:lnTo>
                          <a:pt x="1690" y="706"/>
                        </a:lnTo>
                        <a:lnTo>
                          <a:pt x="1544" y="716"/>
                        </a:lnTo>
                        <a:lnTo>
                          <a:pt x="1364" y="724"/>
                        </a:lnTo>
                        <a:lnTo>
                          <a:pt x="1088" y="742"/>
                        </a:lnTo>
                        <a:lnTo>
                          <a:pt x="916" y="754"/>
                        </a:lnTo>
                        <a:lnTo>
                          <a:pt x="904" y="758"/>
                        </a:lnTo>
                        <a:lnTo>
                          <a:pt x="704" y="770"/>
                        </a:lnTo>
                        <a:lnTo>
                          <a:pt x="452" y="782"/>
                        </a:lnTo>
                        <a:lnTo>
                          <a:pt x="252" y="802"/>
                        </a:lnTo>
                        <a:lnTo>
                          <a:pt x="246" y="806"/>
                        </a:lnTo>
                        <a:lnTo>
                          <a:pt x="154" y="812"/>
                        </a:lnTo>
                        <a:lnTo>
                          <a:pt x="148" y="812"/>
                        </a:lnTo>
                        <a:lnTo>
                          <a:pt x="114" y="800"/>
                        </a:lnTo>
                        <a:lnTo>
                          <a:pt x="108" y="802"/>
                        </a:lnTo>
                        <a:lnTo>
                          <a:pt x="64" y="772"/>
                        </a:lnTo>
                        <a:lnTo>
                          <a:pt x="32" y="742"/>
                        </a:lnTo>
                        <a:lnTo>
                          <a:pt x="16" y="708"/>
                        </a:lnTo>
                        <a:lnTo>
                          <a:pt x="8" y="678"/>
                        </a:lnTo>
                        <a:lnTo>
                          <a:pt x="4" y="620"/>
                        </a:lnTo>
                        <a:lnTo>
                          <a:pt x="0" y="572"/>
                        </a:lnTo>
                        <a:lnTo>
                          <a:pt x="4" y="512"/>
                        </a:lnTo>
                        <a:lnTo>
                          <a:pt x="24" y="350"/>
                        </a:lnTo>
                        <a:lnTo>
                          <a:pt x="34" y="280"/>
                        </a:lnTo>
                        <a:lnTo>
                          <a:pt x="8" y="226"/>
                        </a:lnTo>
                        <a:lnTo>
                          <a:pt x="6" y="202"/>
                        </a:lnTo>
                        <a:lnTo>
                          <a:pt x="20" y="212"/>
                        </a:lnTo>
                        <a:lnTo>
                          <a:pt x="46" y="234"/>
                        </a:lnTo>
                        <a:lnTo>
                          <a:pt x="70" y="244"/>
                        </a:lnTo>
                        <a:lnTo>
                          <a:pt x="100" y="252"/>
                        </a:lnTo>
                        <a:lnTo>
                          <a:pt x="188" y="248"/>
                        </a:lnTo>
                        <a:lnTo>
                          <a:pt x="330" y="242"/>
                        </a:lnTo>
                        <a:lnTo>
                          <a:pt x="516" y="230"/>
                        </a:lnTo>
                        <a:lnTo>
                          <a:pt x="972" y="196"/>
                        </a:lnTo>
                        <a:lnTo>
                          <a:pt x="1194" y="172"/>
                        </a:lnTo>
                        <a:lnTo>
                          <a:pt x="1514" y="128"/>
                        </a:lnTo>
                        <a:lnTo>
                          <a:pt x="1714" y="98"/>
                        </a:lnTo>
                        <a:lnTo>
                          <a:pt x="2040" y="38"/>
                        </a:lnTo>
                        <a:lnTo>
                          <a:pt x="2220" y="4"/>
                        </a:lnTo>
                        <a:lnTo>
                          <a:pt x="2248" y="0"/>
                        </a:lnTo>
                        <a:lnTo>
                          <a:pt x="2250" y="6"/>
                        </a:lnTo>
                        <a:lnTo>
                          <a:pt x="2232" y="24"/>
                        </a:lnTo>
                        <a:lnTo>
                          <a:pt x="2158" y="42"/>
                        </a:lnTo>
                        <a:lnTo>
                          <a:pt x="2010" y="68"/>
                        </a:lnTo>
                        <a:lnTo>
                          <a:pt x="1806" y="106"/>
                        </a:lnTo>
                        <a:lnTo>
                          <a:pt x="1592" y="140"/>
                        </a:lnTo>
                        <a:lnTo>
                          <a:pt x="1394" y="172"/>
                        </a:lnTo>
                        <a:lnTo>
                          <a:pt x="1388" y="172"/>
                        </a:lnTo>
                        <a:lnTo>
                          <a:pt x="1064" y="210"/>
                        </a:lnTo>
                        <a:lnTo>
                          <a:pt x="812" y="234"/>
                        </a:lnTo>
                        <a:lnTo>
                          <a:pt x="806" y="236"/>
                        </a:lnTo>
                        <a:lnTo>
                          <a:pt x="546" y="252"/>
                        </a:lnTo>
                        <a:lnTo>
                          <a:pt x="334" y="264"/>
                        </a:lnTo>
                        <a:lnTo>
                          <a:pt x="326" y="266"/>
                        </a:lnTo>
                        <a:lnTo>
                          <a:pt x="112" y="276"/>
                        </a:lnTo>
                        <a:lnTo>
                          <a:pt x="74" y="286"/>
                        </a:lnTo>
                        <a:lnTo>
                          <a:pt x="60" y="308"/>
                        </a:lnTo>
                        <a:lnTo>
                          <a:pt x="48" y="382"/>
                        </a:lnTo>
                        <a:lnTo>
                          <a:pt x="38" y="482"/>
                        </a:lnTo>
                        <a:lnTo>
                          <a:pt x="24" y="564"/>
                        </a:lnTo>
                        <a:lnTo>
                          <a:pt x="30" y="634"/>
                        </a:lnTo>
                        <a:lnTo>
                          <a:pt x="30" y="640"/>
                        </a:lnTo>
                        <a:lnTo>
                          <a:pt x="40" y="696"/>
                        </a:lnTo>
                        <a:lnTo>
                          <a:pt x="60" y="722"/>
                        </a:lnTo>
                        <a:lnTo>
                          <a:pt x="84" y="748"/>
                        </a:lnTo>
                        <a:lnTo>
                          <a:pt x="116" y="764"/>
                        </a:lnTo>
                        <a:lnTo>
                          <a:pt x="152" y="772"/>
                        </a:lnTo>
                        <a:lnTo>
                          <a:pt x="280" y="776"/>
                        </a:lnTo>
                        <a:lnTo>
                          <a:pt x="384" y="762"/>
                        </a:lnTo>
                        <a:lnTo>
                          <a:pt x="480" y="756"/>
                        </a:lnTo>
                        <a:lnTo>
                          <a:pt x="628" y="742"/>
                        </a:lnTo>
                        <a:lnTo>
                          <a:pt x="788" y="732"/>
                        </a:lnTo>
                        <a:lnTo>
                          <a:pt x="910" y="720"/>
                        </a:lnTo>
                        <a:lnTo>
                          <a:pt x="1108" y="712"/>
                        </a:lnTo>
                        <a:lnTo>
                          <a:pt x="1282" y="700"/>
                        </a:lnTo>
                        <a:lnTo>
                          <a:pt x="1506" y="690"/>
                        </a:lnTo>
                        <a:lnTo>
                          <a:pt x="1684" y="680"/>
                        </a:lnTo>
                        <a:lnTo>
                          <a:pt x="1816" y="662"/>
                        </a:lnTo>
                        <a:lnTo>
                          <a:pt x="1954" y="630"/>
                        </a:lnTo>
                        <a:lnTo>
                          <a:pt x="2196" y="568"/>
                        </a:lnTo>
                        <a:lnTo>
                          <a:pt x="2300" y="546"/>
                        </a:lnTo>
                        <a:lnTo>
                          <a:pt x="2450" y="524"/>
                        </a:lnTo>
                        <a:lnTo>
                          <a:pt x="2578" y="498"/>
                        </a:lnTo>
                        <a:lnTo>
                          <a:pt x="2584" y="480"/>
                        </a:lnTo>
                        <a:lnTo>
                          <a:pt x="2588" y="434"/>
                        </a:lnTo>
                        <a:lnTo>
                          <a:pt x="2602" y="408"/>
                        </a:lnTo>
                        <a:lnTo>
                          <a:pt x="2618" y="420"/>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56" name="WordArt 11"/>
              <p:cNvSpPr>
                <a:spLocks noChangeArrowheads="1" noChangeShapeType="1" noTextEdit="1"/>
              </p:cNvSpPr>
              <p:nvPr/>
            </p:nvSpPr>
            <p:spPr bwMode="auto">
              <a:xfrm rot="-205266">
                <a:off x="3408" y="3648"/>
                <a:ext cx="1248" cy="288"/>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00"/>
                      </a:solidFill>
                      <a:round/>
                      <a:headEnd/>
                      <a:tailEnd/>
                    </a:ln>
                    <a:solidFill>
                      <a:srgbClr val="FFFFFF"/>
                    </a:solidFill>
                    <a:effectLst>
                      <a:outerShdw dist="35921" dir="2700000" algn="ctr" rotWithShape="0">
                        <a:srgbClr val="808080"/>
                      </a:outerShdw>
                    </a:effectLst>
                    <a:latin typeface="Times New Roman" panose="02020603050405020304" pitchFamily="18" charset="0"/>
                    <a:cs typeface="Times New Roman" panose="02020603050405020304" pitchFamily="18" charset="0"/>
                  </a:rPr>
                  <a:t>SCI</a:t>
                </a:r>
                <a:endParaRPr lang="zh-CN" altLang="en-US" sz="3600" b="1" kern="10">
                  <a:ln w="9525">
                    <a:solidFill>
                      <a:srgbClr val="000000"/>
                    </a:solidFill>
                    <a:round/>
                    <a:headEnd/>
                    <a:tailEnd/>
                  </a:ln>
                  <a:solidFill>
                    <a:srgbClr val="FFFFFF"/>
                  </a:solidFill>
                  <a:effectLst>
                    <a:outerShdw dist="35921" dir="2700000" algn="ctr" rotWithShape="0">
                      <a:srgbClr val="808080"/>
                    </a:outerShdw>
                  </a:effectLst>
                  <a:latin typeface="Times New Roman" panose="02020603050405020304" pitchFamily="18" charset="0"/>
                  <a:cs typeface="Times New Roman" panose="02020603050405020304" pitchFamily="18" charset="0"/>
                </a:endParaRPr>
              </a:p>
            </p:txBody>
          </p:sp>
        </p:grpSp>
        <p:grpSp>
          <p:nvGrpSpPr>
            <p:cNvPr id="7" name="Group 12"/>
            <p:cNvGrpSpPr>
              <a:grpSpLocks/>
            </p:cNvGrpSpPr>
            <p:nvPr/>
          </p:nvGrpSpPr>
          <p:grpSpPr bwMode="auto">
            <a:xfrm>
              <a:off x="2400" y="2688"/>
              <a:ext cx="2772" cy="878"/>
              <a:chOff x="2400" y="2688"/>
              <a:chExt cx="2772" cy="878"/>
            </a:xfrm>
          </p:grpSpPr>
          <p:grpSp>
            <p:nvGrpSpPr>
              <p:cNvPr id="9" name="Group 13"/>
              <p:cNvGrpSpPr>
                <a:grpSpLocks/>
              </p:cNvGrpSpPr>
              <p:nvPr/>
            </p:nvGrpSpPr>
            <p:grpSpPr bwMode="auto">
              <a:xfrm>
                <a:off x="4608" y="2688"/>
                <a:ext cx="564" cy="715"/>
                <a:chOff x="4608" y="2688"/>
                <a:chExt cx="564" cy="715"/>
              </a:xfrm>
            </p:grpSpPr>
            <p:grpSp>
              <p:nvGrpSpPr>
                <p:cNvPr id="45" name="Group 14"/>
                <p:cNvGrpSpPr>
                  <a:grpSpLocks/>
                </p:cNvGrpSpPr>
                <p:nvPr/>
              </p:nvGrpSpPr>
              <p:grpSpPr bwMode="auto">
                <a:xfrm rot="626532">
                  <a:off x="4608" y="2688"/>
                  <a:ext cx="539" cy="624"/>
                  <a:chOff x="4608" y="2688"/>
                  <a:chExt cx="539" cy="624"/>
                </a:xfrm>
              </p:grpSpPr>
              <p:sp>
                <p:nvSpPr>
                  <p:cNvPr id="50" name="Freeform 15"/>
                  <p:cNvSpPr>
                    <a:spLocks/>
                  </p:cNvSpPr>
                  <p:nvPr/>
                </p:nvSpPr>
                <p:spPr bwMode="auto">
                  <a:xfrm>
                    <a:off x="4608" y="2688"/>
                    <a:ext cx="296" cy="262"/>
                  </a:xfrm>
                  <a:custGeom>
                    <a:avLst/>
                    <a:gdLst>
                      <a:gd name="T0" fmla="*/ 215 w 296"/>
                      <a:gd name="T1" fmla="*/ 121 h 262"/>
                      <a:gd name="T2" fmla="*/ 204 w 296"/>
                      <a:gd name="T3" fmla="*/ 93 h 262"/>
                      <a:gd name="T4" fmla="*/ 195 w 296"/>
                      <a:gd name="T5" fmla="*/ 70 h 262"/>
                      <a:gd name="T6" fmla="*/ 180 w 296"/>
                      <a:gd name="T7" fmla="*/ 49 h 262"/>
                      <a:gd name="T8" fmla="*/ 162 w 296"/>
                      <a:gd name="T9" fmla="*/ 27 h 262"/>
                      <a:gd name="T10" fmla="*/ 144 w 296"/>
                      <a:gd name="T11" fmla="*/ 13 h 262"/>
                      <a:gd name="T12" fmla="*/ 126 w 296"/>
                      <a:gd name="T13" fmla="*/ 6 h 262"/>
                      <a:gd name="T14" fmla="*/ 105 w 296"/>
                      <a:gd name="T15" fmla="*/ 0 h 262"/>
                      <a:gd name="T16" fmla="*/ 80 w 296"/>
                      <a:gd name="T17" fmla="*/ 3 h 262"/>
                      <a:gd name="T18" fmla="*/ 57 w 296"/>
                      <a:gd name="T19" fmla="*/ 10 h 262"/>
                      <a:gd name="T20" fmla="*/ 38 w 296"/>
                      <a:gd name="T21" fmla="*/ 25 h 262"/>
                      <a:gd name="T22" fmla="*/ 21 w 296"/>
                      <a:gd name="T23" fmla="*/ 48 h 262"/>
                      <a:gd name="T24" fmla="*/ 9 w 296"/>
                      <a:gd name="T25" fmla="*/ 75 h 262"/>
                      <a:gd name="T26" fmla="*/ 2 w 296"/>
                      <a:gd name="T27" fmla="*/ 111 h 262"/>
                      <a:gd name="T28" fmla="*/ 0 w 296"/>
                      <a:gd name="T29" fmla="*/ 147 h 262"/>
                      <a:gd name="T30" fmla="*/ 6 w 296"/>
                      <a:gd name="T31" fmla="*/ 181 h 262"/>
                      <a:gd name="T32" fmla="*/ 15 w 296"/>
                      <a:gd name="T33" fmla="*/ 210 h 262"/>
                      <a:gd name="T34" fmla="*/ 29 w 296"/>
                      <a:gd name="T35" fmla="*/ 229 h 262"/>
                      <a:gd name="T36" fmla="*/ 51 w 296"/>
                      <a:gd name="T37" fmla="*/ 246 h 262"/>
                      <a:gd name="T38" fmla="*/ 72 w 296"/>
                      <a:gd name="T39" fmla="*/ 256 h 262"/>
                      <a:gd name="T40" fmla="*/ 99 w 296"/>
                      <a:gd name="T41" fmla="*/ 262 h 262"/>
                      <a:gd name="T42" fmla="*/ 125 w 296"/>
                      <a:gd name="T43" fmla="*/ 262 h 262"/>
                      <a:gd name="T44" fmla="*/ 149 w 296"/>
                      <a:gd name="T45" fmla="*/ 256 h 262"/>
                      <a:gd name="T46" fmla="*/ 170 w 296"/>
                      <a:gd name="T47" fmla="*/ 244 h 262"/>
                      <a:gd name="T48" fmla="*/ 185 w 296"/>
                      <a:gd name="T49" fmla="*/ 231 h 262"/>
                      <a:gd name="T50" fmla="*/ 200 w 296"/>
                      <a:gd name="T51" fmla="*/ 210 h 262"/>
                      <a:gd name="T52" fmla="*/ 210 w 296"/>
                      <a:gd name="T53" fmla="*/ 187 h 262"/>
                      <a:gd name="T54" fmla="*/ 215 w 296"/>
                      <a:gd name="T55" fmla="*/ 168 h 262"/>
                      <a:gd name="T56" fmla="*/ 215 w 296"/>
                      <a:gd name="T57" fmla="*/ 160 h 262"/>
                      <a:gd name="T58" fmla="*/ 234 w 296"/>
                      <a:gd name="T59" fmla="*/ 159 h 262"/>
                      <a:gd name="T60" fmla="*/ 239 w 296"/>
                      <a:gd name="T61" fmla="*/ 159 h 262"/>
                      <a:gd name="T62" fmla="*/ 243 w 296"/>
                      <a:gd name="T63" fmla="*/ 160 h 262"/>
                      <a:gd name="T64" fmla="*/ 248 w 296"/>
                      <a:gd name="T65" fmla="*/ 160 h 262"/>
                      <a:gd name="T66" fmla="*/ 252 w 296"/>
                      <a:gd name="T67" fmla="*/ 163 h 262"/>
                      <a:gd name="T68" fmla="*/ 257 w 296"/>
                      <a:gd name="T69" fmla="*/ 163 h 262"/>
                      <a:gd name="T70" fmla="*/ 261 w 296"/>
                      <a:gd name="T71" fmla="*/ 166 h 262"/>
                      <a:gd name="T72" fmla="*/ 266 w 296"/>
                      <a:gd name="T73" fmla="*/ 168 h 262"/>
                      <a:gd name="T74" fmla="*/ 272 w 296"/>
                      <a:gd name="T75" fmla="*/ 169 h 262"/>
                      <a:gd name="T76" fmla="*/ 276 w 296"/>
                      <a:gd name="T77" fmla="*/ 171 h 262"/>
                      <a:gd name="T78" fmla="*/ 281 w 296"/>
                      <a:gd name="T79" fmla="*/ 171 h 262"/>
                      <a:gd name="T80" fmla="*/ 287 w 296"/>
                      <a:gd name="T81" fmla="*/ 169 h 262"/>
                      <a:gd name="T82" fmla="*/ 291 w 296"/>
                      <a:gd name="T83" fmla="*/ 168 h 262"/>
                      <a:gd name="T84" fmla="*/ 294 w 296"/>
                      <a:gd name="T85" fmla="*/ 163 h 262"/>
                      <a:gd name="T86" fmla="*/ 296 w 296"/>
                      <a:gd name="T87" fmla="*/ 159 h 262"/>
                      <a:gd name="T88" fmla="*/ 296 w 296"/>
                      <a:gd name="T89" fmla="*/ 154 h 262"/>
                      <a:gd name="T90" fmla="*/ 296 w 296"/>
                      <a:gd name="T91" fmla="*/ 150 h 262"/>
                      <a:gd name="T92" fmla="*/ 293 w 296"/>
                      <a:gd name="T93" fmla="*/ 145 h 262"/>
                      <a:gd name="T94" fmla="*/ 291 w 296"/>
                      <a:gd name="T95" fmla="*/ 141 h 262"/>
                      <a:gd name="T96" fmla="*/ 287 w 296"/>
                      <a:gd name="T97" fmla="*/ 141 h 262"/>
                      <a:gd name="T98" fmla="*/ 284 w 296"/>
                      <a:gd name="T99" fmla="*/ 136 h 262"/>
                      <a:gd name="T100" fmla="*/ 279 w 296"/>
                      <a:gd name="T101" fmla="*/ 136 h 262"/>
                      <a:gd name="T102" fmla="*/ 275 w 296"/>
                      <a:gd name="T103" fmla="*/ 135 h 262"/>
                      <a:gd name="T104" fmla="*/ 269 w 296"/>
                      <a:gd name="T105" fmla="*/ 133 h 262"/>
                      <a:gd name="T106" fmla="*/ 264 w 296"/>
                      <a:gd name="T107" fmla="*/ 132 h 262"/>
                      <a:gd name="T108" fmla="*/ 260 w 296"/>
                      <a:gd name="T109" fmla="*/ 132 h 262"/>
                      <a:gd name="T110" fmla="*/ 255 w 296"/>
                      <a:gd name="T111" fmla="*/ 130 h 262"/>
                      <a:gd name="T112" fmla="*/ 224 w 296"/>
                      <a:gd name="T113" fmla="*/ 126 h 262"/>
                      <a:gd name="T114" fmla="*/ 215 w 296"/>
                      <a:gd name="T115" fmla="*/ 121 h 2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6" h="262">
                        <a:moveTo>
                          <a:pt x="215" y="121"/>
                        </a:moveTo>
                        <a:lnTo>
                          <a:pt x="204" y="93"/>
                        </a:lnTo>
                        <a:lnTo>
                          <a:pt x="195" y="70"/>
                        </a:lnTo>
                        <a:lnTo>
                          <a:pt x="180" y="49"/>
                        </a:lnTo>
                        <a:lnTo>
                          <a:pt x="162" y="27"/>
                        </a:lnTo>
                        <a:lnTo>
                          <a:pt x="144" y="13"/>
                        </a:lnTo>
                        <a:lnTo>
                          <a:pt x="126" y="6"/>
                        </a:lnTo>
                        <a:lnTo>
                          <a:pt x="105" y="0"/>
                        </a:lnTo>
                        <a:lnTo>
                          <a:pt x="80" y="3"/>
                        </a:lnTo>
                        <a:lnTo>
                          <a:pt x="57" y="10"/>
                        </a:lnTo>
                        <a:lnTo>
                          <a:pt x="38" y="25"/>
                        </a:lnTo>
                        <a:lnTo>
                          <a:pt x="21" y="48"/>
                        </a:lnTo>
                        <a:lnTo>
                          <a:pt x="9" y="75"/>
                        </a:lnTo>
                        <a:lnTo>
                          <a:pt x="2" y="111"/>
                        </a:lnTo>
                        <a:lnTo>
                          <a:pt x="0" y="147"/>
                        </a:lnTo>
                        <a:lnTo>
                          <a:pt x="6" y="181"/>
                        </a:lnTo>
                        <a:lnTo>
                          <a:pt x="15" y="210"/>
                        </a:lnTo>
                        <a:lnTo>
                          <a:pt x="29" y="229"/>
                        </a:lnTo>
                        <a:lnTo>
                          <a:pt x="51" y="246"/>
                        </a:lnTo>
                        <a:lnTo>
                          <a:pt x="72" y="256"/>
                        </a:lnTo>
                        <a:lnTo>
                          <a:pt x="99" y="262"/>
                        </a:lnTo>
                        <a:lnTo>
                          <a:pt x="125" y="262"/>
                        </a:lnTo>
                        <a:lnTo>
                          <a:pt x="149" y="256"/>
                        </a:lnTo>
                        <a:lnTo>
                          <a:pt x="170" y="244"/>
                        </a:lnTo>
                        <a:lnTo>
                          <a:pt x="185" y="231"/>
                        </a:lnTo>
                        <a:lnTo>
                          <a:pt x="200" y="210"/>
                        </a:lnTo>
                        <a:lnTo>
                          <a:pt x="210" y="187"/>
                        </a:lnTo>
                        <a:lnTo>
                          <a:pt x="215" y="168"/>
                        </a:lnTo>
                        <a:lnTo>
                          <a:pt x="215" y="160"/>
                        </a:lnTo>
                        <a:lnTo>
                          <a:pt x="234" y="159"/>
                        </a:lnTo>
                        <a:lnTo>
                          <a:pt x="239" y="159"/>
                        </a:lnTo>
                        <a:lnTo>
                          <a:pt x="243" y="160"/>
                        </a:lnTo>
                        <a:lnTo>
                          <a:pt x="248" y="160"/>
                        </a:lnTo>
                        <a:lnTo>
                          <a:pt x="252" y="163"/>
                        </a:lnTo>
                        <a:lnTo>
                          <a:pt x="257" y="163"/>
                        </a:lnTo>
                        <a:lnTo>
                          <a:pt x="261" y="166"/>
                        </a:lnTo>
                        <a:lnTo>
                          <a:pt x="266" y="168"/>
                        </a:lnTo>
                        <a:lnTo>
                          <a:pt x="272" y="169"/>
                        </a:lnTo>
                        <a:lnTo>
                          <a:pt x="276" y="171"/>
                        </a:lnTo>
                        <a:lnTo>
                          <a:pt x="281" y="171"/>
                        </a:lnTo>
                        <a:lnTo>
                          <a:pt x="287" y="169"/>
                        </a:lnTo>
                        <a:lnTo>
                          <a:pt x="291" y="168"/>
                        </a:lnTo>
                        <a:lnTo>
                          <a:pt x="294" y="163"/>
                        </a:lnTo>
                        <a:lnTo>
                          <a:pt x="296" y="159"/>
                        </a:lnTo>
                        <a:lnTo>
                          <a:pt x="296" y="154"/>
                        </a:lnTo>
                        <a:lnTo>
                          <a:pt x="296" y="150"/>
                        </a:lnTo>
                        <a:lnTo>
                          <a:pt x="293" y="145"/>
                        </a:lnTo>
                        <a:lnTo>
                          <a:pt x="291" y="141"/>
                        </a:lnTo>
                        <a:lnTo>
                          <a:pt x="287" y="141"/>
                        </a:lnTo>
                        <a:lnTo>
                          <a:pt x="284" y="136"/>
                        </a:lnTo>
                        <a:lnTo>
                          <a:pt x="279" y="136"/>
                        </a:lnTo>
                        <a:lnTo>
                          <a:pt x="275" y="135"/>
                        </a:lnTo>
                        <a:lnTo>
                          <a:pt x="269" y="133"/>
                        </a:lnTo>
                        <a:lnTo>
                          <a:pt x="264" y="132"/>
                        </a:lnTo>
                        <a:lnTo>
                          <a:pt x="260" y="132"/>
                        </a:lnTo>
                        <a:lnTo>
                          <a:pt x="255" y="130"/>
                        </a:lnTo>
                        <a:lnTo>
                          <a:pt x="224" y="126"/>
                        </a:lnTo>
                        <a:lnTo>
                          <a:pt x="215"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1" name="Group 16"/>
                  <p:cNvGrpSpPr>
                    <a:grpSpLocks/>
                  </p:cNvGrpSpPr>
                  <p:nvPr/>
                </p:nvGrpSpPr>
                <p:grpSpPr bwMode="auto">
                  <a:xfrm>
                    <a:off x="4629" y="2930"/>
                    <a:ext cx="518" cy="382"/>
                    <a:chOff x="4629" y="2930"/>
                    <a:chExt cx="518" cy="382"/>
                  </a:xfrm>
                </p:grpSpPr>
                <p:sp>
                  <p:nvSpPr>
                    <p:cNvPr id="52" name="Freeform 17"/>
                    <p:cNvSpPr>
                      <a:spLocks/>
                    </p:cNvSpPr>
                    <p:nvPr/>
                  </p:nvSpPr>
                  <p:spPr bwMode="auto">
                    <a:xfrm>
                      <a:off x="4790" y="2952"/>
                      <a:ext cx="174" cy="90"/>
                    </a:xfrm>
                    <a:custGeom>
                      <a:avLst/>
                      <a:gdLst>
                        <a:gd name="T0" fmla="*/ 0 w 174"/>
                        <a:gd name="T1" fmla="*/ 17 h 90"/>
                        <a:gd name="T2" fmla="*/ 17 w 174"/>
                        <a:gd name="T3" fmla="*/ 5 h 90"/>
                        <a:gd name="T4" fmla="*/ 48 w 174"/>
                        <a:gd name="T5" fmla="*/ 0 h 90"/>
                        <a:gd name="T6" fmla="*/ 75 w 174"/>
                        <a:gd name="T7" fmla="*/ 3 h 90"/>
                        <a:gd name="T8" fmla="*/ 111 w 174"/>
                        <a:gd name="T9" fmla="*/ 15 h 90"/>
                        <a:gd name="T10" fmla="*/ 128 w 174"/>
                        <a:gd name="T11" fmla="*/ 23 h 90"/>
                        <a:gd name="T12" fmla="*/ 132 w 174"/>
                        <a:gd name="T13" fmla="*/ 23 h 90"/>
                        <a:gd name="T14" fmla="*/ 152 w 174"/>
                        <a:gd name="T15" fmla="*/ 27 h 90"/>
                        <a:gd name="T16" fmla="*/ 174 w 174"/>
                        <a:gd name="T17" fmla="*/ 33 h 90"/>
                        <a:gd name="T18" fmla="*/ 174 w 174"/>
                        <a:gd name="T19" fmla="*/ 44 h 90"/>
                        <a:gd name="T20" fmla="*/ 129 w 174"/>
                        <a:gd name="T21" fmla="*/ 71 h 90"/>
                        <a:gd name="T22" fmla="*/ 96 w 174"/>
                        <a:gd name="T23" fmla="*/ 90 h 90"/>
                        <a:gd name="T24" fmla="*/ 72 w 174"/>
                        <a:gd name="T25" fmla="*/ 86 h 90"/>
                        <a:gd name="T26" fmla="*/ 41 w 174"/>
                        <a:gd name="T27" fmla="*/ 63 h 90"/>
                        <a:gd name="T28" fmla="*/ 20 w 174"/>
                        <a:gd name="T29" fmla="*/ 50 h 90"/>
                        <a:gd name="T30" fmla="*/ 0 w 174"/>
                        <a:gd name="T31" fmla="*/ 30 h 90"/>
                        <a:gd name="T32" fmla="*/ 0 w 174"/>
                        <a:gd name="T33" fmla="*/ 17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4" h="90">
                          <a:moveTo>
                            <a:pt x="0" y="17"/>
                          </a:moveTo>
                          <a:lnTo>
                            <a:pt x="17" y="5"/>
                          </a:lnTo>
                          <a:lnTo>
                            <a:pt x="48" y="0"/>
                          </a:lnTo>
                          <a:lnTo>
                            <a:pt x="75" y="3"/>
                          </a:lnTo>
                          <a:lnTo>
                            <a:pt x="111" y="15"/>
                          </a:lnTo>
                          <a:lnTo>
                            <a:pt x="128" y="23"/>
                          </a:lnTo>
                          <a:lnTo>
                            <a:pt x="132" y="23"/>
                          </a:lnTo>
                          <a:lnTo>
                            <a:pt x="152" y="27"/>
                          </a:lnTo>
                          <a:lnTo>
                            <a:pt x="174" y="33"/>
                          </a:lnTo>
                          <a:lnTo>
                            <a:pt x="174" y="44"/>
                          </a:lnTo>
                          <a:lnTo>
                            <a:pt x="129" y="71"/>
                          </a:lnTo>
                          <a:lnTo>
                            <a:pt x="96" y="90"/>
                          </a:lnTo>
                          <a:lnTo>
                            <a:pt x="72" y="86"/>
                          </a:lnTo>
                          <a:lnTo>
                            <a:pt x="41" y="63"/>
                          </a:lnTo>
                          <a:lnTo>
                            <a:pt x="20" y="50"/>
                          </a:lnTo>
                          <a:lnTo>
                            <a:pt x="0"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 name="Freeform 18"/>
                    <p:cNvSpPr>
                      <a:spLocks/>
                    </p:cNvSpPr>
                    <p:nvPr/>
                  </p:nvSpPr>
                  <p:spPr bwMode="auto">
                    <a:xfrm>
                      <a:off x="4960" y="2930"/>
                      <a:ext cx="187" cy="99"/>
                    </a:xfrm>
                    <a:custGeom>
                      <a:avLst/>
                      <a:gdLst>
                        <a:gd name="T0" fmla="*/ 60 w 187"/>
                        <a:gd name="T1" fmla="*/ 5 h 99"/>
                        <a:gd name="T2" fmla="*/ 49 w 187"/>
                        <a:gd name="T3" fmla="*/ 5 h 99"/>
                        <a:gd name="T4" fmla="*/ 40 w 187"/>
                        <a:gd name="T5" fmla="*/ 9 h 99"/>
                        <a:gd name="T6" fmla="*/ 30 w 187"/>
                        <a:gd name="T7" fmla="*/ 15 h 99"/>
                        <a:gd name="T8" fmla="*/ 22 w 187"/>
                        <a:gd name="T9" fmla="*/ 21 h 99"/>
                        <a:gd name="T10" fmla="*/ 12 w 187"/>
                        <a:gd name="T11" fmla="*/ 32 h 99"/>
                        <a:gd name="T12" fmla="*/ 4 w 187"/>
                        <a:gd name="T13" fmla="*/ 41 h 99"/>
                        <a:gd name="T14" fmla="*/ 3 w 187"/>
                        <a:gd name="T15" fmla="*/ 50 h 99"/>
                        <a:gd name="T16" fmla="*/ 0 w 187"/>
                        <a:gd name="T17" fmla="*/ 60 h 99"/>
                        <a:gd name="T18" fmla="*/ 0 w 187"/>
                        <a:gd name="T19" fmla="*/ 69 h 99"/>
                        <a:gd name="T20" fmla="*/ 6 w 187"/>
                        <a:gd name="T21" fmla="*/ 81 h 99"/>
                        <a:gd name="T22" fmla="*/ 15 w 187"/>
                        <a:gd name="T23" fmla="*/ 86 h 99"/>
                        <a:gd name="T24" fmla="*/ 25 w 187"/>
                        <a:gd name="T25" fmla="*/ 86 h 99"/>
                        <a:gd name="T26" fmla="*/ 34 w 187"/>
                        <a:gd name="T27" fmla="*/ 83 h 99"/>
                        <a:gd name="T28" fmla="*/ 45 w 187"/>
                        <a:gd name="T29" fmla="*/ 74 h 99"/>
                        <a:gd name="T30" fmla="*/ 48 w 187"/>
                        <a:gd name="T31" fmla="*/ 65 h 99"/>
                        <a:gd name="T32" fmla="*/ 49 w 187"/>
                        <a:gd name="T33" fmla="*/ 56 h 99"/>
                        <a:gd name="T34" fmla="*/ 48 w 187"/>
                        <a:gd name="T35" fmla="*/ 47 h 99"/>
                        <a:gd name="T36" fmla="*/ 48 w 187"/>
                        <a:gd name="T37" fmla="*/ 38 h 99"/>
                        <a:gd name="T38" fmla="*/ 57 w 187"/>
                        <a:gd name="T39" fmla="*/ 33 h 99"/>
                        <a:gd name="T40" fmla="*/ 66 w 187"/>
                        <a:gd name="T41" fmla="*/ 32 h 99"/>
                        <a:gd name="T42" fmla="*/ 75 w 187"/>
                        <a:gd name="T43" fmla="*/ 36 h 99"/>
                        <a:gd name="T44" fmla="*/ 78 w 187"/>
                        <a:gd name="T45" fmla="*/ 45 h 99"/>
                        <a:gd name="T46" fmla="*/ 75 w 187"/>
                        <a:gd name="T47" fmla="*/ 54 h 99"/>
                        <a:gd name="T48" fmla="*/ 75 w 187"/>
                        <a:gd name="T49" fmla="*/ 63 h 99"/>
                        <a:gd name="T50" fmla="*/ 72 w 187"/>
                        <a:gd name="T51" fmla="*/ 75 h 99"/>
                        <a:gd name="T52" fmla="*/ 69 w 187"/>
                        <a:gd name="T53" fmla="*/ 87 h 99"/>
                        <a:gd name="T54" fmla="*/ 75 w 187"/>
                        <a:gd name="T55" fmla="*/ 96 h 99"/>
                        <a:gd name="T56" fmla="*/ 84 w 187"/>
                        <a:gd name="T57" fmla="*/ 99 h 99"/>
                        <a:gd name="T58" fmla="*/ 93 w 187"/>
                        <a:gd name="T59" fmla="*/ 99 h 99"/>
                        <a:gd name="T60" fmla="*/ 102 w 187"/>
                        <a:gd name="T61" fmla="*/ 96 h 99"/>
                        <a:gd name="T62" fmla="*/ 109 w 187"/>
                        <a:gd name="T63" fmla="*/ 89 h 99"/>
                        <a:gd name="T64" fmla="*/ 114 w 187"/>
                        <a:gd name="T65" fmla="*/ 78 h 99"/>
                        <a:gd name="T66" fmla="*/ 114 w 187"/>
                        <a:gd name="T67" fmla="*/ 69 h 99"/>
                        <a:gd name="T68" fmla="*/ 111 w 187"/>
                        <a:gd name="T69" fmla="*/ 60 h 99"/>
                        <a:gd name="T70" fmla="*/ 108 w 187"/>
                        <a:gd name="T71" fmla="*/ 51 h 99"/>
                        <a:gd name="T72" fmla="*/ 105 w 187"/>
                        <a:gd name="T73" fmla="*/ 42 h 99"/>
                        <a:gd name="T74" fmla="*/ 102 w 187"/>
                        <a:gd name="T75" fmla="*/ 33 h 99"/>
                        <a:gd name="T76" fmla="*/ 106 w 187"/>
                        <a:gd name="T77" fmla="*/ 27 h 99"/>
                        <a:gd name="T78" fmla="*/ 117 w 187"/>
                        <a:gd name="T79" fmla="*/ 27 h 99"/>
                        <a:gd name="T80" fmla="*/ 127 w 187"/>
                        <a:gd name="T81" fmla="*/ 30 h 99"/>
                        <a:gd name="T82" fmla="*/ 135 w 187"/>
                        <a:gd name="T83" fmla="*/ 38 h 99"/>
                        <a:gd name="T84" fmla="*/ 142 w 187"/>
                        <a:gd name="T85" fmla="*/ 48 h 99"/>
                        <a:gd name="T86" fmla="*/ 154 w 187"/>
                        <a:gd name="T87" fmla="*/ 57 h 99"/>
                        <a:gd name="T88" fmla="*/ 163 w 187"/>
                        <a:gd name="T89" fmla="*/ 62 h 99"/>
                        <a:gd name="T90" fmla="*/ 172 w 187"/>
                        <a:gd name="T91" fmla="*/ 62 h 99"/>
                        <a:gd name="T92" fmla="*/ 181 w 187"/>
                        <a:gd name="T93" fmla="*/ 56 h 99"/>
                        <a:gd name="T94" fmla="*/ 187 w 187"/>
                        <a:gd name="T95" fmla="*/ 48 h 99"/>
                        <a:gd name="T96" fmla="*/ 186 w 187"/>
                        <a:gd name="T97" fmla="*/ 38 h 99"/>
                        <a:gd name="T98" fmla="*/ 180 w 187"/>
                        <a:gd name="T99" fmla="*/ 29 h 99"/>
                        <a:gd name="T100" fmla="*/ 172 w 187"/>
                        <a:gd name="T101" fmla="*/ 21 h 99"/>
                        <a:gd name="T102" fmla="*/ 163 w 187"/>
                        <a:gd name="T103" fmla="*/ 15 h 99"/>
                        <a:gd name="T104" fmla="*/ 153 w 187"/>
                        <a:gd name="T105" fmla="*/ 8 h 99"/>
                        <a:gd name="T106" fmla="*/ 141 w 187"/>
                        <a:gd name="T107" fmla="*/ 3 h 99"/>
                        <a:gd name="T108" fmla="*/ 132 w 187"/>
                        <a:gd name="T109" fmla="*/ 2 h 99"/>
                        <a:gd name="T110" fmla="*/ 123 w 187"/>
                        <a:gd name="T111" fmla="*/ 0 h 99"/>
                        <a:gd name="T112" fmla="*/ 114 w 187"/>
                        <a:gd name="T113" fmla="*/ 0 h 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87" h="99">
                          <a:moveTo>
                            <a:pt x="66" y="3"/>
                          </a:moveTo>
                          <a:lnTo>
                            <a:pt x="60" y="5"/>
                          </a:lnTo>
                          <a:lnTo>
                            <a:pt x="54" y="5"/>
                          </a:lnTo>
                          <a:lnTo>
                            <a:pt x="49" y="5"/>
                          </a:lnTo>
                          <a:lnTo>
                            <a:pt x="45" y="8"/>
                          </a:lnTo>
                          <a:lnTo>
                            <a:pt x="40" y="9"/>
                          </a:lnTo>
                          <a:lnTo>
                            <a:pt x="36" y="11"/>
                          </a:lnTo>
                          <a:lnTo>
                            <a:pt x="30" y="15"/>
                          </a:lnTo>
                          <a:lnTo>
                            <a:pt x="27" y="20"/>
                          </a:lnTo>
                          <a:lnTo>
                            <a:pt x="22" y="21"/>
                          </a:lnTo>
                          <a:lnTo>
                            <a:pt x="18" y="26"/>
                          </a:lnTo>
                          <a:lnTo>
                            <a:pt x="12" y="32"/>
                          </a:lnTo>
                          <a:lnTo>
                            <a:pt x="9" y="36"/>
                          </a:lnTo>
                          <a:lnTo>
                            <a:pt x="4" y="41"/>
                          </a:lnTo>
                          <a:lnTo>
                            <a:pt x="3" y="45"/>
                          </a:lnTo>
                          <a:lnTo>
                            <a:pt x="3" y="50"/>
                          </a:lnTo>
                          <a:lnTo>
                            <a:pt x="0" y="54"/>
                          </a:lnTo>
                          <a:lnTo>
                            <a:pt x="0" y="60"/>
                          </a:lnTo>
                          <a:lnTo>
                            <a:pt x="0" y="65"/>
                          </a:lnTo>
                          <a:lnTo>
                            <a:pt x="0" y="69"/>
                          </a:lnTo>
                          <a:lnTo>
                            <a:pt x="3" y="74"/>
                          </a:lnTo>
                          <a:lnTo>
                            <a:pt x="6" y="81"/>
                          </a:lnTo>
                          <a:lnTo>
                            <a:pt x="10" y="84"/>
                          </a:lnTo>
                          <a:lnTo>
                            <a:pt x="15" y="86"/>
                          </a:lnTo>
                          <a:lnTo>
                            <a:pt x="21" y="86"/>
                          </a:lnTo>
                          <a:lnTo>
                            <a:pt x="25" y="86"/>
                          </a:lnTo>
                          <a:lnTo>
                            <a:pt x="30" y="84"/>
                          </a:lnTo>
                          <a:lnTo>
                            <a:pt x="34" y="83"/>
                          </a:lnTo>
                          <a:lnTo>
                            <a:pt x="40" y="78"/>
                          </a:lnTo>
                          <a:lnTo>
                            <a:pt x="45" y="74"/>
                          </a:lnTo>
                          <a:lnTo>
                            <a:pt x="48" y="69"/>
                          </a:lnTo>
                          <a:lnTo>
                            <a:pt x="48" y="65"/>
                          </a:lnTo>
                          <a:lnTo>
                            <a:pt x="49" y="60"/>
                          </a:lnTo>
                          <a:lnTo>
                            <a:pt x="49" y="56"/>
                          </a:lnTo>
                          <a:lnTo>
                            <a:pt x="48" y="51"/>
                          </a:lnTo>
                          <a:lnTo>
                            <a:pt x="48" y="47"/>
                          </a:lnTo>
                          <a:lnTo>
                            <a:pt x="48" y="42"/>
                          </a:lnTo>
                          <a:lnTo>
                            <a:pt x="48" y="38"/>
                          </a:lnTo>
                          <a:lnTo>
                            <a:pt x="52" y="33"/>
                          </a:lnTo>
                          <a:lnTo>
                            <a:pt x="57" y="33"/>
                          </a:lnTo>
                          <a:lnTo>
                            <a:pt x="61" y="32"/>
                          </a:lnTo>
                          <a:lnTo>
                            <a:pt x="66" y="32"/>
                          </a:lnTo>
                          <a:lnTo>
                            <a:pt x="70" y="33"/>
                          </a:lnTo>
                          <a:lnTo>
                            <a:pt x="75" y="36"/>
                          </a:lnTo>
                          <a:lnTo>
                            <a:pt x="78" y="41"/>
                          </a:lnTo>
                          <a:lnTo>
                            <a:pt x="78" y="45"/>
                          </a:lnTo>
                          <a:lnTo>
                            <a:pt x="78" y="50"/>
                          </a:lnTo>
                          <a:lnTo>
                            <a:pt x="75" y="54"/>
                          </a:lnTo>
                          <a:lnTo>
                            <a:pt x="75" y="59"/>
                          </a:lnTo>
                          <a:lnTo>
                            <a:pt x="75" y="63"/>
                          </a:lnTo>
                          <a:lnTo>
                            <a:pt x="73" y="69"/>
                          </a:lnTo>
                          <a:lnTo>
                            <a:pt x="72" y="75"/>
                          </a:lnTo>
                          <a:lnTo>
                            <a:pt x="70" y="81"/>
                          </a:lnTo>
                          <a:lnTo>
                            <a:pt x="69" y="87"/>
                          </a:lnTo>
                          <a:lnTo>
                            <a:pt x="72" y="92"/>
                          </a:lnTo>
                          <a:lnTo>
                            <a:pt x="75" y="96"/>
                          </a:lnTo>
                          <a:lnTo>
                            <a:pt x="79" y="98"/>
                          </a:lnTo>
                          <a:lnTo>
                            <a:pt x="84" y="99"/>
                          </a:lnTo>
                          <a:lnTo>
                            <a:pt x="88" y="99"/>
                          </a:lnTo>
                          <a:lnTo>
                            <a:pt x="93" y="99"/>
                          </a:lnTo>
                          <a:lnTo>
                            <a:pt x="97" y="99"/>
                          </a:lnTo>
                          <a:lnTo>
                            <a:pt x="102" y="96"/>
                          </a:lnTo>
                          <a:lnTo>
                            <a:pt x="105" y="92"/>
                          </a:lnTo>
                          <a:lnTo>
                            <a:pt x="109" y="89"/>
                          </a:lnTo>
                          <a:lnTo>
                            <a:pt x="112" y="83"/>
                          </a:lnTo>
                          <a:lnTo>
                            <a:pt x="114" y="78"/>
                          </a:lnTo>
                          <a:lnTo>
                            <a:pt x="114" y="74"/>
                          </a:lnTo>
                          <a:lnTo>
                            <a:pt x="114" y="69"/>
                          </a:lnTo>
                          <a:lnTo>
                            <a:pt x="114" y="65"/>
                          </a:lnTo>
                          <a:lnTo>
                            <a:pt x="111" y="60"/>
                          </a:lnTo>
                          <a:lnTo>
                            <a:pt x="109" y="56"/>
                          </a:lnTo>
                          <a:lnTo>
                            <a:pt x="108" y="51"/>
                          </a:lnTo>
                          <a:lnTo>
                            <a:pt x="106" y="47"/>
                          </a:lnTo>
                          <a:lnTo>
                            <a:pt x="105" y="42"/>
                          </a:lnTo>
                          <a:lnTo>
                            <a:pt x="103" y="38"/>
                          </a:lnTo>
                          <a:lnTo>
                            <a:pt x="102" y="33"/>
                          </a:lnTo>
                          <a:lnTo>
                            <a:pt x="102" y="29"/>
                          </a:lnTo>
                          <a:lnTo>
                            <a:pt x="106" y="27"/>
                          </a:lnTo>
                          <a:lnTo>
                            <a:pt x="111" y="27"/>
                          </a:lnTo>
                          <a:lnTo>
                            <a:pt x="117" y="27"/>
                          </a:lnTo>
                          <a:lnTo>
                            <a:pt x="123" y="29"/>
                          </a:lnTo>
                          <a:lnTo>
                            <a:pt x="127" y="30"/>
                          </a:lnTo>
                          <a:lnTo>
                            <a:pt x="132" y="33"/>
                          </a:lnTo>
                          <a:lnTo>
                            <a:pt x="135" y="38"/>
                          </a:lnTo>
                          <a:lnTo>
                            <a:pt x="138" y="42"/>
                          </a:lnTo>
                          <a:lnTo>
                            <a:pt x="142" y="48"/>
                          </a:lnTo>
                          <a:lnTo>
                            <a:pt x="148" y="54"/>
                          </a:lnTo>
                          <a:lnTo>
                            <a:pt x="154" y="57"/>
                          </a:lnTo>
                          <a:lnTo>
                            <a:pt x="159" y="59"/>
                          </a:lnTo>
                          <a:lnTo>
                            <a:pt x="163" y="62"/>
                          </a:lnTo>
                          <a:lnTo>
                            <a:pt x="168" y="62"/>
                          </a:lnTo>
                          <a:lnTo>
                            <a:pt x="172" y="62"/>
                          </a:lnTo>
                          <a:lnTo>
                            <a:pt x="177" y="60"/>
                          </a:lnTo>
                          <a:lnTo>
                            <a:pt x="181" y="56"/>
                          </a:lnTo>
                          <a:lnTo>
                            <a:pt x="186" y="53"/>
                          </a:lnTo>
                          <a:lnTo>
                            <a:pt x="187" y="48"/>
                          </a:lnTo>
                          <a:lnTo>
                            <a:pt x="187" y="44"/>
                          </a:lnTo>
                          <a:lnTo>
                            <a:pt x="186" y="38"/>
                          </a:lnTo>
                          <a:lnTo>
                            <a:pt x="183" y="33"/>
                          </a:lnTo>
                          <a:lnTo>
                            <a:pt x="180" y="29"/>
                          </a:lnTo>
                          <a:lnTo>
                            <a:pt x="177" y="24"/>
                          </a:lnTo>
                          <a:lnTo>
                            <a:pt x="172" y="21"/>
                          </a:lnTo>
                          <a:lnTo>
                            <a:pt x="168" y="17"/>
                          </a:lnTo>
                          <a:lnTo>
                            <a:pt x="163" y="15"/>
                          </a:lnTo>
                          <a:lnTo>
                            <a:pt x="157" y="11"/>
                          </a:lnTo>
                          <a:lnTo>
                            <a:pt x="153" y="8"/>
                          </a:lnTo>
                          <a:lnTo>
                            <a:pt x="147" y="6"/>
                          </a:lnTo>
                          <a:lnTo>
                            <a:pt x="141" y="3"/>
                          </a:lnTo>
                          <a:lnTo>
                            <a:pt x="136" y="2"/>
                          </a:lnTo>
                          <a:lnTo>
                            <a:pt x="132" y="2"/>
                          </a:lnTo>
                          <a:lnTo>
                            <a:pt x="127" y="2"/>
                          </a:lnTo>
                          <a:lnTo>
                            <a:pt x="123" y="0"/>
                          </a:lnTo>
                          <a:lnTo>
                            <a:pt x="118" y="0"/>
                          </a:lnTo>
                          <a:lnTo>
                            <a:pt x="114" y="0"/>
                          </a:lnTo>
                          <a:lnTo>
                            <a:pt x="6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 name="Freeform 19"/>
                    <p:cNvSpPr>
                      <a:spLocks/>
                    </p:cNvSpPr>
                    <p:nvPr/>
                  </p:nvSpPr>
                  <p:spPr bwMode="auto">
                    <a:xfrm>
                      <a:off x="4629" y="2990"/>
                      <a:ext cx="197" cy="322"/>
                    </a:xfrm>
                    <a:custGeom>
                      <a:avLst/>
                      <a:gdLst>
                        <a:gd name="T0" fmla="*/ 45 w 197"/>
                        <a:gd name="T1" fmla="*/ 4 h 322"/>
                        <a:gd name="T2" fmla="*/ 92 w 197"/>
                        <a:gd name="T3" fmla="*/ 22 h 322"/>
                        <a:gd name="T4" fmla="*/ 65 w 197"/>
                        <a:gd name="T5" fmla="*/ 106 h 322"/>
                        <a:gd name="T6" fmla="*/ 44 w 197"/>
                        <a:gd name="T7" fmla="*/ 187 h 322"/>
                        <a:gd name="T8" fmla="*/ 80 w 197"/>
                        <a:gd name="T9" fmla="*/ 231 h 322"/>
                        <a:gd name="T10" fmla="*/ 93 w 197"/>
                        <a:gd name="T11" fmla="*/ 228 h 322"/>
                        <a:gd name="T12" fmla="*/ 99 w 197"/>
                        <a:gd name="T13" fmla="*/ 214 h 322"/>
                        <a:gd name="T14" fmla="*/ 101 w 197"/>
                        <a:gd name="T15" fmla="*/ 201 h 322"/>
                        <a:gd name="T16" fmla="*/ 99 w 197"/>
                        <a:gd name="T17" fmla="*/ 184 h 322"/>
                        <a:gd name="T18" fmla="*/ 107 w 197"/>
                        <a:gd name="T19" fmla="*/ 171 h 322"/>
                        <a:gd name="T20" fmla="*/ 117 w 197"/>
                        <a:gd name="T21" fmla="*/ 159 h 322"/>
                        <a:gd name="T22" fmla="*/ 129 w 197"/>
                        <a:gd name="T23" fmla="*/ 147 h 322"/>
                        <a:gd name="T24" fmla="*/ 144 w 197"/>
                        <a:gd name="T25" fmla="*/ 144 h 322"/>
                        <a:gd name="T26" fmla="*/ 152 w 197"/>
                        <a:gd name="T27" fmla="*/ 156 h 322"/>
                        <a:gd name="T28" fmla="*/ 147 w 197"/>
                        <a:gd name="T29" fmla="*/ 171 h 322"/>
                        <a:gd name="T30" fmla="*/ 140 w 197"/>
                        <a:gd name="T31" fmla="*/ 183 h 322"/>
                        <a:gd name="T32" fmla="*/ 131 w 197"/>
                        <a:gd name="T33" fmla="*/ 196 h 322"/>
                        <a:gd name="T34" fmla="*/ 128 w 197"/>
                        <a:gd name="T35" fmla="*/ 210 h 322"/>
                        <a:gd name="T36" fmla="*/ 143 w 197"/>
                        <a:gd name="T37" fmla="*/ 208 h 322"/>
                        <a:gd name="T38" fmla="*/ 156 w 197"/>
                        <a:gd name="T39" fmla="*/ 196 h 322"/>
                        <a:gd name="T40" fmla="*/ 173 w 197"/>
                        <a:gd name="T41" fmla="*/ 190 h 322"/>
                        <a:gd name="T42" fmla="*/ 188 w 197"/>
                        <a:gd name="T43" fmla="*/ 192 h 322"/>
                        <a:gd name="T44" fmla="*/ 197 w 197"/>
                        <a:gd name="T45" fmla="*/ 207 h 322"/>
                        <a:gd name="T46" fmla="*/ 197 w 197"/>
                        <a:gd name="T47" fmla="*/ 222 h 322"/>
                        <a:gd name="T48" fmla="*/ 191 w 197"/>
                        <a:gd name="T49" fmla="*/ 235 h 322"/>
                        <a:gd name="T50" fmla="*/ 176 w 197"/>
                        <a:gd name="T51" fmla="*/ 247 h 322"/>
                        <a:gd name="T52" fmla="*/ 158 w 197"/>
                        <a:gd name="T53" fmla="*/ 252 h 322"/>
                        <a:gd name="T54" fmla="*/ 141 w 197"/>
                        <a:gd name="T55" fmla="*/ 252 h 322"/>
                        <a:gd name="T56" fmla="*/ 129 w 197"/>
                        <a:gd name="T57" fmla="*/ 258 h 322"/>
                        <a:gd name="T58" fmla="*/ 131 w 197"/>
                        <a:gd name="T59" fmla="*/ 273 h 322"/>
                        <a:gd name="T60" fmla="*/ 146 w 197"/>
                        <a:gd name="T61" fmla="*/ 282 h 322"/>
                        <a:gd name="T62" fmla="*/ 159 w 197"/>
                        <a:gd name="T63" fmla="*/ 292 h 322"/>
                        <a:gd name="T64" fmla="*/ 164 w 197"/>
                        <a:gd name="T65" fmla="*/ 307 h 322"/>
                        <a:gd name="T66" fmla="*/ 158 w 197"/>
                        <a:gd name="T67" fmla="*/ 319 h 322"/>
                        <a:gd name="T68" fmla="*/ 143 w 197"/>
                        <a:gd name="T69" fmla="*/ 322 h 322"/>
                        <a:gd name="T70" fmla="*/ 126 w 197"/>
                        <a:gd name="T71" fmla="*/ 321 h 322"/>
                        <a:gd name="T72" fmla="*/ 111 w 197"/>
                        <a:gd name="T73" fmla="*/ 313 h 322"/>
                        <a:gd name="T74" fmla="*/ 101 w 197"/>
                        <a:gd name="T75" fmla="*/ 300 h 322"/>
                        <a:gd name="T76" fmla="*/ 95 w 197"/>
                        <a:gd name="T77" fmla="*/ 286 h 322"/>
                        <a:gd name="T78" fmla="*/ 86 w 197"/>
                        <a:gd name="T79" fmla="*/ 274 h 322"/>
                        <a:gd name="T80" fmla="*/ 17 w 197"/>
                        <a:gd name="T81" fmla="*/ 222 h 322"/>
                        <a:gd name="T82" fmla="*/ 0 w 197"/>
                        <a:gd name="T83" fmla="*/ 115 h 3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97" h="322">
                          <a:moveTo>
                            <a:pt x="11" y="60"/>
                          </a:moveTo>
                          <a:lnTo>
                            <a:pt x="24" y="22"/>
                          </a:lnTo>
                          <a:lnTo>
                            <a:pt x="45" y="4"/>
                          </a:lnTo>
                          <a:lnTo>
                            <a:pt x="66" y="0"/>
                          </a:lnTo>
                          <a:lnTo>
                            <a:pt x="83" y="4"/>
                          </a:lnTo>
                          <a:lnTo>
                            <a:pt x="92" y="22"/>
                          </a:lnTo>
                          <a:lnTo>
                            <a:pt x="89" y="52"/>
                          </a:lnTo>
                          <a:lnTo>
                            <a:pt x="78" y="79"/>
                          </a:lnTo>
                          <a:lnTo>
                            <a:pt x="65" y="106"/>
                          </a:lnTo>
                          <a:lnTo>
                            <a:pt x="50" y="133"/>
                          </a:lnTo>
                          <a:lnTo>
                            <a:pt x="45" y="162"/>
                          </a:lnTo>
                          <a:lnTo>
                            <a:pt x="44" y="187"/>
                          </a:lnTo>
                          <a:lnTo>
                            <a:pt x="50" y="213"/>
                          </a:lnTo>
                          <a:lnTo>
                            <a:pt x="62" y="226"/>
                          </a:lnTo>
                          <a:lnTo>
                            <a:pt x="80" y="231"/>
                          </a:lnTo>
                          <a:lnTo>
                            <a:pt x="84" y="234"/>
                          </a:lnTo>
                          <a:lnTo>
                            <a:pt x="89" y="232"/>
                          </a:lnTo>
                          <a:lnTo>
                            <a:pt x="93" y="228"/>
                          </a:lnTo>
                          <a:lnTo>
                            <a:pt x="98" y="225"/>
                          </a:lnTo>
                          <a:lnTo>
                            <a:pt x="99" y="220"/>
                          </a:lnTo>
                          <a:lnTo>
                            <a:pt x="99" y="214"/>
                          </a:lnTo>
                          <a:lnTo>
                            <a:pt x="99" y="210"/>
                          </a:lnTo>
                          <a:lnTo>
                            <a:pt x="101" y="205"/>
                          </a:lnTo>
                          <a:lnTo>
                            <a:pt x="101" y="201"/>
                          </a:lnTo>
                          <a:lnTo>
                            <a:pt x="101" y="196"/>
                          </a:lnTo>
                          <a:lnTo>
                            <a:pt x="99" y="190"/>
                          </a:lnTo>
                          <a:lnTo>
                            <a:pt x="99" y="184"/>
                          </a:lnTo>
                          <a:lnTo>
                            <a:pt x="101" y="180"/>
                          </a:lnTo>
                          <a:lnTo>
                            <a:pt x="102" y="175"/>
                          </a:lnTo>
                          <a:lnTo>
                            <a:pt x="107" y="171"/>
                          </a:lnTo>
                          <a:lnTo>
                            <a:pt x="110" y="166"/>
                          </a:lnTo>
                          <a:lnTo>
                            <a:pt x="113" y="162"/>
                          </a:lnTo>
                          <a:lnTo>
                            <a:pt x="117" y="159"/>
                          </a:lnTo>
                          <a:lnTo>
                            <a:pt x="120" y="154"/>
                          </a:lnTo>
                          <a:lnTo>
                            <a:pt x="125" y="150"/>
                          </a:lnTo>
                          <a:lnTo>
                            <a:pt x="129" y="147"/>
                          </a:lnTo>
                          <a:lnTo>
                            <a:pt x="134" y="145"/>
                          </a:lnTo>
                          <a:lnTo>
                            <a:pt x="140" y="144"/>
                          </a:lnTo>
                          <a:lnTo>
                            <a:pt x="144" y="144"/>
                          </a:lnTo>
                          <a:lnTo>
                            <a:pt x="149" y="147"/>
                          </a:lnTo>
                          <a:lnTo>
                            <a:pt x="150" y="151"/>
                          </a:lnTo>
                          <a:lnTo>
                            <a:pt x="152" y="156"/>
                          </a:lnTo>
                          <a:lnTo>
                            <a:pt x="150" y="160"/>
                          </a:lnTo>
                          <a:lnTo>
                            <a:pt x="149" y="166"/>
                          </a:lnTo>
                          <a:lnTo>
                            <a:pt x="147" y="171"/>
                          </a:lnTo>
                          <a:lnTo>
                            <a:pt x="146" y="175"/>
                          </a:lnTo>
                          <a:lnTo>
                            <a:pt x="144" y="180"/>
                          </a:lnTo>
                          <a:lnTo>
                            <a:pt x="140" y="183"/>
                          </a:lnTo>
                          <a:lnTo>
                            <a:pt x="135" y="187"/>
                          </a:lnTo>
                          <a:lnTo>
                            <a:pt x="132" y="192"/>
                          </a:lnTo>
                          <a:lnTo>
                            <a:pt x="131" y="196"/>
                          </a:lnTo>
                          <a:lnTo>
                            <a:pt x="128" y="201"/>
                          </a:lnTo>
                          <a:lnTo>
                            <a:pt x="128" y="205"/>
                          </a:lnTo>
                          <a:lnTo>
                            <a:pt x="128" y="210"/>
                          </a:lnTo>
                          <a:lnTo>
                            <a:pt x="132" y="213"/>
                          </a:lnTo>
                          <a:lnTo>
                            <a:pt x="137" y="211"/>
                          </a:lnTo>
                          <a:lnTo>
                            <a:pt x="143" y="208"/>
                          </a:lnTo>
                          <a:lnTo>
                            <a:pt x="149" y="204"/>
                          </a:lnTo>
                          <a:lnTo>
                            <a:pt x="152" y="199"/>
                          </a:lnTo>
                          <a:lnTo>
                            <a:pt x="156" y="196"/>
                          </a:lnTo>
                          <a:lnTo>
                            <a:pt x="161" y="193"/>
                          </a:lnTo>
                          <a:lnTo>
                            <a:pt x="167" y="190"/>
                          </a:lnTo>
                          <a:lnTo>
                            <a:pt x="173" y="190"/>
                          </a:lnTo>
                          <a:lnTo>
                            <a:pt x="177" y="190"/>
                          </a:lnTo>
                          <a:lnTo>
                            <a:pt x="183" y="192"/>
                          </a:lnTo>
                          <a:lnTo>
                            <a:pt x="188" y="192"/>
                          </a:lnTo>
                          <a:lnTo>
                            <a:pt x="191" y="196"/>
                          </a:lnTo>
                          <a:lnTo>
                            <a:pt x="194" y="201"/>
                          </a:lnTo>
                          <a:lnTo>
                            <a:pt x="197" y="207"/>
                          </a:lnTo>
                          <a:lnTo>
                            <a:pt x="197" y="211"/>
                          </a:lnTo>
                          <a:lnTo>
                            <a:pt x="197" y="216"/>
                          </a:lnTo>
                          <a:lnTo>
                            <a:pt x="197" y="222"/>
                          </a:lnTo>
                          <a:lnTo>
                            <a:pt x="197" y="226"/>
                          </a:lnTo>
                          <a:lnTo>
                            <a:pt x="192" y="231"/>
                          </a:lnTo>
                          <a:lnTo>
                            <a:pt x="191" y="235"/>
                          </a:lnTo>
                          <a:lnTo>
                            <a:pt x="185" y="240"/>
                          </a:lnTo>
                          <a:lnTo>
                            <a:pt x="182" y="244"/>
                          </a:lnTo>
                          <a:lnTo>
                            <a:pt x="176" y="247"/>
                          </a:lnTo>
                          <a:lnTo>
                            <a:pt x="170" y="249"/>
                          </a:lnTo>
                          <a:lnTo>
                            <a:pt x="164" y="250"/>
                          </a:lnTo>
                          <a:lnTo>
                            <a:pt x="158" y="252"/>
                          </a:lnTo>
                          <a:lnTo>
                            <a:pt x="153" y="252"/>
                          </a:lnTo>
                          <a:lnTo>
                            <a:pt x="146" y="252"/>
                          </a:lnTo>
                          <a:lnTo>
                            <a:pt x="141" y="252"/>
                          </a:lnTo>
                          <a:lnTo>
                            <a:pt x="137" y="252"/>
                          </a:lnTo>
                          <a:lnTo>
                            <a:pt x="132" y="253"/>
                          </a:lnTo>
                          <a:lnTo>
                            <a:pt x="129" y="258"/>
                          </a:lnTo>
                          <a:lnTo>
                            <a:pt x="129" y="262"/>
                          </a:lnTo>
                          <a:lnTo>
                            <a:pt x="129" y="267"/>
                          </a:lnTo>
                          <a:lnTo>
                            <a:pt x="131" y="273"/>
                          </a:lnTo>
                          <a:lnTo>
                            <a:pt x="137" y="276"/>
                          </a:lnTo>
                          <a:lnTo>
                            <a:pt x="141" y="280"/>
                          </a:lnTo>
                          <a:lnTo>
                            <a:pt x="146" y="282"/>
                          </a:lnTo>
                          <a:lnTo>
                            <a:pt x="152" y="285"/>
                          </a:lnTo>
                          <a:lnTo>
                            <a:pt x="156" y="288"/>
                          </a:lnTo>
                          <a:lnTo>
                            <a:pt x="159" y="292"/>
                          </a:lnTo>
                          <a:lnTo>
                            <a:pt x="162" y="298"/>
                          </a:lnTo>
                          <a:lnTo>
                            <a:pt x="164" y="303"/>
                          </a:lnTo>
                          <a:lnTo>
                            <a:pt x="164" y="307"/>
                          </a:lnTo>
                          <a:lnTo>
                            <a:pt x="164" y="312"/>
                          </a:lnTo>
                          <a:lnTo>
                            <a:pt x="162" y="316"/>
                          </a:lnTo>
                          <a:lnTo>
                            <a:pt x="158" y="319"/>
                          </a:lnTo>
                          <a:lnTo>
                            <a:pt x="152" y="322"/>
                          </a:lnTo>
                          <a:lnTo>
                            <a:pt x="147" y="322"/>
                          </a:lnTo>
                          <a:lnTo>
                            <a:pt x="143" y="322"/>
                          </a:lnTo>
                          <a:lnTo>
                            <a:pt x="138" y="322"/>
                          </a:lnTo>
                          <a:lnTo>
                            <a:pt x="134" y="322"/>
                          </a:lnTo>
                          <a:lnTo>
                            <a:pt x="126" y="321"/>
                          </a:lnTo>
                          <a:lnTo>
                            <a:pt x="122" y="321"/>
                          </a:lnTo>
                          <a:lnTo>
                            <a:pt x="117" y="318"/>
                          </a:lnTo>
                          <a:lnTo>
                            <a:pt x="111" y="313"/>
                          </a:lnTo>
                          <a:lnTo>
                            <a:pt x="110" y="309"/>
                          </a:lnTo>
                          <a:lnTo>
                            <a:pt x="107" y="304"/>
                          </a:lnTo>
                          <a:lnTo>
                            <a:pt x="101" y="300"/>
                          </a:lnTo>
                          <a:lnTo>
                            <a:pt x="101" y="295"/>
                          </a:lnTo>
                          <a:lnTo>
                            <a:pt x="98" y="291"/>
                          </a:lnTo>
                          <a:lnTo>
                            <a:pt x="95" y="286"/>
                          </a:lnTo>
                          <a:lnTo>
                            <a:pt x="93" y="282"/>
                          </a:lnTo>
                          <a:lnTo>
                            <a:pt x="89" y="279"/>
                          </a:lnTo>
                          <a:lnTo>
                            <a:pt x="86" y="274"/>
                          </a:lnTo>
                          <a:lnTo>
                            <a:pt x="65" y="267"/>
                          </a:lnTo>
                          <a:lnTo>
                            <a:pt x="36" y="246"/>
                          </a:lnTo>
                          <a:lnTo>
                            <a:pt x="17" y="222"/>
                          </a:lnTo>
                          <a:lnTo>
                            <a:pt x="5" y="192"/>
                          </a:lnTo>
                          <a:lnTo>
                            <a:pt x="0" y="157"/>
                          </a:lnTo>
                          <a:lnTo>
                            <a:pt x="0" y="115"/>
                          </a:lnTo>
                          <a:lnTo>
                            <a:pt x="6" y="81"/>
                          </a:lnTo>
                          <a:lnTo>
                            <a:pt x="1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grpSp>
              <p:nvGrpSpPr>
                <p:cNvPr id="46" name="Group 20"/>
                <p:cNvGrpSpPr>
                  <a:grpSpLocks/>
                </p:cNvGrpSpPr>
                <p:nvPr/>
              </p:nvGrpSpPr>
              <p:grpSpPr bwMode="auto">
                <a:xfrm>
                  <a:off x="4704" y="2928"/>
                  <a:ext cx="468" cy="475"/>
                  <a:chOff x="4691" y="2941"/>
                  <a:chExt cx="468" cy="475"/>
                </a:xfrm>
              </p:grpSpPr>
              <p:sp>
                <p:nvSpPr>
                  <p:cNvPr id="48" name="Freeform 21"/>
                  <p:cNvSpPr>
                    <a:spLocks/>
                  </p:cNvSpPr>
                  <p:nvPr/>
                </p:nvSpPr>
                <p:spPr bwMode="auto">
                  <a:xfrm>
                    <a:off x="4691" y="2941"/>
                    <a:ext cx="468" cy="475"/>
                  </a:xfrm>
                  <a:custGeom>
                    <a:avLst/>
                    <a:gdLst>
                      <a:gd name="T0" fmla="*/ 36 w 468"/>
                      <a:gd name="T1" fmla="*/ 58 h 475"/>
                      <a:gd name="T2" fmla="*/ 99 w 468"/>
                      <a:gd name="T3" fmla="*/ 58 h 475"/>
                      <a:gd name="T4" fmla="*/ 158 w 468"/>
                      <a:gd name="T5" fmla="*/ 55 h 475"/>
                      <a:gd name="T6" fmla="*/ 245 w 468"/>
                      <a:gd name="T7" fmla="*/ 34 h 475"/>
                      <a:gd name="T8" fmla="*/ 312 w 468"/>
                      <a:gd name="T9" fmla="*/ 12 h 475"/>
                      <a:gd name="T10" fmla="*/ 348 w 468"/>
                      <a:gd name="T11" fmla="*/ 1 h 475"/>
                      <a:gd name="T12" fmla="*/ 368 w 468"/>
                      <a:gd name="T13" fmla="*/ 0 h 475"/>
                      <a:gd name="T14" fmla="*/ 381 w 468"/>
                      <a:gd name="T15" fmla="*/ 7 h 475"/>
                      <a:gd name="T16" fmla="*/ 392 w 468"/>
                      <a:gd name="T17" fmla="*/ 45 h 475"/>
                      <a:gd name="T18" fmla="*/ 410 w 468"/>
                      <a:gd name="T19" fmla="*/ 142 h 475"/>
                      <a:gd name="T20" fmla="*/ 413 w 468"/>
                      <a:gd name="T21" fmla="*/ 147 h 475"/>
                      <a:gd name="T22" fmla="*/ 435 w 468"/>
                      <a:gd name="T23" fmla="*/ 252 h 475"/>
                      <a:gd name="T24" fmla="*/ 461 w 468"/>
                      <a:gd name="T25" fmla="*/ 367 h 475"/>
                      <a:gd name="T26" fmla="*/ 468 w 468"/>
                      <a:gd name="T27" fmla="*/ 406 h 475"/>
                      <a:gd name="T28" fmla="*/ 467 w 468"/>
                      <a:gd name="T29" fmla="*/ 421 h 475"/>
                      <a:gd name="T30" fmla="*/ 452 w 468"/>
                      <a:gd name="T31" fmla="*/ 436 h 475"/>
                      <a:gd name="T32" fmla="*/ 446 w 468"/>
                      <a:gd name="T33" fmla="*/ 436 h 475"/>
                      <a:gd name="T34" fmla="*/ 419 w 468"/>
                      <a:gd name="T35" fmla="*/ 441 h 475"/>
                      <a:gd name="T36" fmla="*/ 308 w 468"/>
                      <a:gd name="T37" fmla="*/ 441 h 475"/>
                      <a:gd name="T38" fmla="*/ 303 w 468"/>
                      <a:gd name="T39" fmla="*/ 444 h 475"/>
                      <a:gd name="T40" fmla="*/ 206 w 468"/>
                      <a:gd name="T41" fmla="*/ 456 h 475"/>
                      <a:gd name="T42" fmla="*/ 134 w 468"/>
                      <a:gd name="T43" fmla="*/ 469 h 475"/>
                      <a:gd name="T44" fmla="*/ 81 w 468"/>
                      <a:gd name="T45" fmla="*/ 474 h 475"/>
                      <a:gd name="T46" fmla="*/ 77 w 468"/>
                      <a:gd name="T47" fmla="*/ 475 h 475"/>
                      <a:gd name="T48" fmla="*/ 50 w 468"/>
                      <a:gd name="T49" fmla="*/ 471 h 475"/>
                      <a:gd name="T50" fmla="*/ 41 w 468"/>
                      <a:gd name="T51" fmla="*/ 459 h 475"/>
                      <a:gd name="T52" fmla="*/ 35 w 468"/>
                      <a:gd name="T53" fmla="*/ 418 h 475"/>
                      <a:gd name="T54" fmla="*/ 29 w 468"/>
                      <a:gd name="T55" fmla="*/ 331 h 475"/>
                      <a:gd name="T56" fmla="*/ 17 w 468"/>
                      <a:gd name="T57" fmla="*/ 219 h 475"/>
                      <a:gd name="T58" fmla="*/ 0 w 468"/>
                      <a:gd name="T59" fmla="*/ 84 h 475"/>
                      <a:gd name="T60" fmla="*/ 0 w 468"/>
                      <a:gd name="T61" fmla="*/ 66 h 475"/>
                      <a:gd name="T62" fmla="*/ 14 w 468"/>
                      <a:gd name="T63" fmla="*/ 57 h 475"/>
                      <a:gd name="T64" fmla="*/ 36 w 468"/>
                      <a:gd name="T65" fmla="*/ 58 h 4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8" h="475">
                        <a:moveTo>
                          <a:pt x="36" y="58"/>
                        </a:moveTo>
                        <a:lnTo>
                          <a:pt x="99" y="58"/>
                        </a:lnTo>
                        <a:lnTo>
                          <a:pt x="158" y="55"/>
                        </a:lnTo>
                        <a:lnTo>
                          <a:pt x="245" y="34"/>
                        </a:lnTo>
                        <a:lnTo>
                          <a:pt x="312" y="12"/>
                        </a:lnTo>
                        <a:lnTo>
                          <a:pt x="348" y="1"/>
                        </a:lnTo>
                        <a:lnTo>
                          <a:pt x="368" y="0"/>
                        </a:lnTo>
                        <a:lnTo>
                          <a:pt x="381" y="7"/>
                        </a:lnTo>
                        <a:lnTo>
                          <a:pt x="392" y="45"/>
                        </a:lnTo>
                        <a:lnTo>
                          <a:pt x="410" y="142"/>
                        </a:lnTo>
                        <a:lnTo>
                          <a:pt x="413" y="147"/>
                        </a:lnTo>
                        <a:lnTo>
                          <a:pt x="435" y="252"/>
                        </a:lnTo>
                        <a:lnTo>
                          <a:pt x="461" y="367"/>
                        </a:lnTo>
                        <a:lnTo>
                          <a:pt x="468" y="406"/>
                        </a:lnTo>
                        <a:lnTo>
                          <a:pt x="467" y="421"/>
                        </a:lnTo>
                        <a:lnTo>
                          <a:pt x="452" y="436"/>
                        </a:lnTo>
                        <a:lnTo>
                          <a:pt x="446" y="436"/>
                        </a:lnTo>
                        <a:lnTo>
                          <a:pt x="419" y="441"/>
                        </a:lnTo>
                        <a:lnTo>
                          <a:pt x="308" y="441"/>
                        </a:lnTo>
                        <a:lnTo>
                          <a:pt x="303" y="444"/>
                        </a:lnTo>
                        <a:lnTo>
                          <a:pt x="206" y="456"/>
                        </a:lnTo>
                        <a:lnTo>
                          <a:pt x="134" y="469"/>
                        </a:lnTo>
                        <a:lnTo>
                          <a:pt x="81" y="474"/>
                        </a:lnTo>
                        <a:lnTo>
                          <a:pt x="77" y="475"/>
                        </a:lnTo>
                        <a:lnTo>
                          <a:pt x="50" y="471"/>
                        </a:lnTo>
                        <a:lnTo>
                          <a:pt x="41" y="459"/>
                        </a:lnTo>
                        <a:lnTo>
                          <a:pt x="35" y="418"/>
                        </a:lnTo>
                        <a:lnTo>
                          <a:pt x="29" y="331"/>
                        </a:lnTo>
                        <a:lnTo>
                          <a:pt x="17" y="219"/>
                        </a:lnTo>
                        <a:lnTo>
                          <a:pt x="0" y="84"/>
                        </a:lnTo>
                        <a:lnTo>
                          <a:pt x="0" y="66"/>
                        </a:lnTo>
                        <a:lnTo>
                          <a:pt x="14" y="57"/>
                        </a:lnTo>
                        <a:lnTo>
                          <a:pt x="36"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9" name="Freeform 22"/>
                  <p:cNvSpPr>
                    <a:spLocks/>
                  </p:cNvSpPr>
                  <p:nvPr/>
                </p:nvSpPr>
                <p:spPr bwMode="auto">
                  <a:xfrm>
                    <a:off x="4714" y="2966"/>
                    <a:ext cx="417" cy="425"/>
                  </a:xfrm>
                  <a:custGeom>
                    <a:avLst/>
                    <a:gdLst>
                      <a:gd name="T0" fmla="*/ 0 w 417"/>
                      <a:gd name="T1" fmla="*/ 54 h 425"/>
                      <a:gd name="T2" fmla="*/ 66 w 417"/>
                      <a:gd name="T3" fmla="*/ 51 h 425"/>
                      <a:gd name="T4" fmla="*/ 138 w 417"/>
                      <a:gd name="T5" fmla="*/ 51 h 425"/>
                      <a:gd name="T6" fmla="*/ 195 w 417"/>
                      <a:gd name="T7" fmla="*/ 42 h 425"/>
                      <a:gd name="T8" fmla="*/ 258 w 417"/>
                      <a:gd name="T9" fmla="*/ 23 h 425"/>
                      <a:gd name="T10" fmla="*/ 322 w 417"/>
                      <a:gd name="T11" fmla="*/ 0 h 425"/>
                      <a:gd name="T12" fmla="*/ 333 w 417"/>
                      <a:gd name="T13" fmla="*/ 0 h 425"/>
                      <a:gd name="T14" fmla="*/ 348 w 417"/>
                      <a:gd name="T15" fmla="*/ 9 h 425"/>
                      <a:gd name="T16" fmla="*/ 364 w 417"/>
                      <a:gd name="T17" fmla="*/ 107 h 425"/>
                      <a:gd name="T18" fmla="*/ 381 w 417"/>
                      <a:gd name="T19" fmla="*/ 183 h 425"/>
                      <a:gd name="T20" fmla="*/ 397 w 417"/>
                      <a:gd name="T21" fmla="*/ 257 h 425"/>
                      <a:gd name="T22" fmla="*/ 417 w 417"/>
                      <a:gd name="T23" fmla="*/ 359 h 425"/>
                      <a:gd name="T24" fmla="*/ 417 w 417"/>
                      <a:gd name="T25" fmla="*/ 380 h 425"/>
                      <a:gd name="T26" fmla="*/ 408 w 417"/>
                      <a:gd name="T27" fmla="*/ 390 h 425"/>
                      <a:gd name="T28" fmla="*/ 373 w 417"/>
                      <a:gd name="T29" fmla="*/ 395 h 425"/>
                      <a:gd name="T30" fmla="*/ 274 w 417"/>
                      <a:gd name="T31" fmla="*/ 395 h 425"/>
                      <a:gd name="T32" fmla="*/ 270 w 417"/>
                      <a:gd name="T33" fmla="*/ 396 h 425"/>
                      <a:gd name="T34" fmla="*/ 204 w 417"/>
                      <a:gd name="T35" fmla="*/ 405 h 425"/>
                      <a:gd name="T36" fmla="*/ 198 w 417"/>
                      <a:gd name="T37" fmla="*/ 408 h 425"/>
                      <a:gd name="T38" fmla="*/ 118 w 417"/>
                      <a:gd name="T39" fmla="*/ 419 h 425"/>
                      <a:gd name="T40" fmla="*/ 57 w 417"/>
                      <a:gd name="T41" fmla="*/ 425 h 425"/>
                      <a:gd name="T42" fmla="*/ 42 w 417"/>
                      <a:gd name="T43" fmla="*/ 420 h 425"/>
                      <a:gd name="T44" fmla="*/ 37 w 417"/>
                      <a:gd name="T45" fmla="*/ 419 h 425"/>
                      <a:gd name="T46" fmla="*/ 31 w 417"/>
                      <a:gd name="T47" fmla="*/ 389 h 425"/>
                      <a:gd name="T48" fmla="*/ 24 w 417"/>
                      <a:gd name="T49" fmla="*/ 252 h 425"/>
                      <a:gd name="T50" fmla="*/ 19 w 417"/>
                      <a:gd name="T51" fmla="*/ 170 h 425"/>
                      <a:gd name="T52" fmla="*/ 3 w 417"/>
                      <a:gd name="T53" fmla="*/ 90 h 425"/>
                      <a:gd name="T54" fmla="*/ 0 w 417"/>
                      <a:gd name="T55" fmla="*/ 54 h 4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17" h="425">
                        <a:moveTo>
                          <a:pt x="0" y="54"/>
                        </a:moveTo>
                        <a:lnTo>
                          <a:pt x="66" y="51"/>
                        </a:lnTo>
                        <a:lnTo>
                          <a:pt x="138" y="51"/>
                        </a:lnTo>
                        <a:lnTo>
                          <a:pt x="195" y="42"/>
                        </a:lnTo>
                        <a:lnTo>
                          <a:pt x="258" y="23"/>
                        </a:lnTo>
                        <a:lnTo>
                          <a:pt x="322" y="0"/>
                        </a:lnTo>
                        <a:lnTo>
                          <a:pt x="333" y="0"/>
                        </a:lnTo>
                        <a:lnTo>
                          <a:pt x="348" y="9"/>
                        </a:lnTo>
                        <a:lnTo>
                          <a:pt x="364" y="107"/>
                        </a:lnTo>
                        <a:lnTo>
                          <a:pt x="381" y="183"/>
                        </a:lnTo>
                        <a:lnTo>
                          <a:pt x="397" y="257"/>
                        </a:lnTo>
                        <a:lnTo>
                          <a:pt x="417" y="359"/>
                        </a:lnTo>
                        <a:lnTo>
                          <a:pt x="417" y="380"/>
                        </a:lnTo>
                        <a:lnTo>
                          <a:pt x="408" y="390"/>
                        </a:lnTo>
                        <a:lnTo>
                          <a:pt x="373" y="395"/>
                        </a:lnTo>
                        <a:lnTo>
                          <a:pt x="274" y="395"/>
                        </a:lnTo>
                        <a:lnTo>
                          <a:pt x="270" y="396"/>
                        </a:lnTo>
                        <a:lnTo>
                          <a:pt x="204" y="405"/>
                        </a:lnTo>
                        <a:lnTo>
                          <a:pt x="198" y="408"/>
                        </a:lnTo>
                        <a:lnTo>
                          <a:pt x="118" y="419"/>
                        </a:lnTo>
                        <a:lnTo>
                          <a:pt x="57" y="425"/>
                        </a:lnTo>
                        <a:lnTo>
                          <a:pt x="42" y="420"/>
                        </a:lnTo>
                        <a:lnTo>
                          <a:pt x="37" y="419"/>
                        </a:lnTo>
                        <a:lnTo>
                          <a:pt x="31" y="389"/>
                        </a:lnTo>
                        <a:lnTo>
                          <a:pt x="24" y="252"/>
                        </a:lnTo>
                        <a:lnTo>
                          <a:pt x="19" y="170"/>
                        </a:lnTo>
                        <a:lnTo>
                          <a:pt x="3" y="9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47" name="Text Box 23"/>
                <p:cNvSpPr txBox="1">
                  <a:spLocks noChangeArrowheads="1"/>
                </p:cNvSpPr>
                <p:nvPr/>
              </p:nvSpPr>
              <p:spPr bwMode="auto">
                <a:xfrm rot="-423093">
                  <a:off x="4704" y="3072"/>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代码</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nvGrpSpPr>
              <p:cNvPr id="10" name="Group 24"/>
              <p:cNvGrpSpPr>
                <a:grpSpLocks/>
              </p:cNvGrpSpPr>
              <p:nvPr/>
            </p:nvGrpSpPr>
            <p:grpSpPr bwMode="auto">
              <a:xfrm>
                <a:off x="2400" y="2832"/>
                <a:ext cx="630" cy="734"/>
                <a:chOff x="2400" y="2832"/>
                <a:chExt cx="630" cy="734"/>
              </a:xfrm>
            </p:grpSpPr>
            <p:grpSp>
              <p:nvGrpSpPr>
                <p:cNvPr id="36" name="Group 25"/>
                <p:cNvGrpSpPr>
                  <a:grpSpLocks/>
                </p:cNvGrpSpPr>
                <p:nvPr/>
              </p:nvGrpSpPr>
              <p:grpSpPr bwMode="auto">
                <a:xfrm>
                  <a:off x="2400" y="2832"/>
                  <a:ext cx="630" cy="723"/>
                  <a:chOff x="3159" y="2839"/>
                  <a:chExt cx="630" cy="723"/>
                </a:xfrm>
              </p:grpSpPr>
              <p:sp>
                <p:nvSpPr>
                  <p:cNvPr id="42" name="Freeform 26"/>
                  <p:cNvSpPr>
                    <a:spLocks/>
                  </p:cNvSpPr>
                  <p:nvPr/>
                </p:nvSpPr>
                <p:spPr bwMode="auto">
                  <a:xfrm>
                    <a:off x="3351" y="2839"/>
                    <a:ext cx="322" cy="252"/>
                  </a:xfrm>
                  <a:custGeom>
                    <a:avLst/>
                    <a:gdLst>
                      <a:gd name="T0" fmla="*/ 229 w 322"/>
                      <a:gd name="T1" fmla="*/ 153 h 252"/>
                      <a:gd name="T2" fmla="*/ 220 w 322"/>
                      <a:gd name="T3" fmla="*/ 102 h 252"/>
                      <a:gd name="T4" fmla="*/ 205 w 322"/>
                      <a:gd name="T5" fmla="*/ 67 h 252"/>
                      <a:gd name="T6" fmla="*/ 178 w 322"/>
                      <a:gd name="T7" fmla="*/ 30 h 252"/>
                      <a:gd name="T8" fmla="*/ 154 w 322"/>
                      <a:gd name="T9" fmla="*/ 10 h 252"/>
                      <a:gd name="T10" fmla="*/ 121 w 322"/>
                      <a:gd name="T11" fmla="*/ 0 h 252"/>
                      <a:gd name="T12" fmla="*/ 85 w 322"/>
                      <a:gd name="T13" fmla="*/ 0 h 252"/>
                      <a:gd name="T14" fmla="*/ 51 w 322"/>
                      <a:gd name="T15" fmla="*/ 9 h 252"/>
                      <a:gd name="T16" fmla="*/ 25 w 322"/>
                      <a:gd name="T17" fmla="*/ 31 h 252"/>
                      <a:gd name="T18" fmla="*/ 10 w 322"/>
                      <a:gd name="T19" fmla="*/ 55 h 252"/>
                      <a:gd name="T20" fmla="*/ 1 w 322"/>
                      <a:gd name="T21" fmla="*/ 85 h 252"/>
                      <a:gd name="T22" fmla="*/ 0 w 322"/>
                      <a:gd name="T23" fmla="*/ 117 h 252"/>
                      <a:gd name="T24" fmla="*/ 3 w 322"/>
                      <a:gd name="T25" fmla="*/ 150 h 252"/>
                      <a:gd name="T26" fmla="*/ 10 w 322"/>
                      <a:gd name="T27" fmla="*/ 178 h 252"/>
                      <a:gd name="T28" fmla="*/ 31 w 322"/>
                      <a:gd name="T29" fmla="*/ 204 h 252"/>
                      <a:gd name="T30" fmla="*/ 51 w 322"/>
                      <a:gd name="T31" fmla="*/ 222 h 252"/>
                      <a:gd name="T32" fmla="*/ 76 w 322"/>
                      <a:gd name="T33" fmla="*/ 241 h 252"/>
                      <a:gd name="T34" fmla="*/ 96 w 322"/>
                      <a:gd name="T35" fmla="*/ 249 h 252"/>
                      <a:gd name="T36" fmla="*/ 129 w 322"/>
                      <a:gd name="T37" fmla="*/ 252 h 252"/>
                      <a:gd name="T38" fmla="*/ 154 w 322"/>
                      <a:gd name="T39" fmla="*/ 244 h 252"/>
                      <a:gd name="T40" fmla="*/ 177 w 322"/>
                      <a:gd name="T41" fmla="*/ 234 h 252"/>
                      <a:gd name="T42" fmla="*/ 198 w 322"/>
                      <a:gd name="T43" fmla="*/ 219 h 252"/>
                      <a:gd name="T44" fmla="*/ 214 w 322"/>
                      <a:gd name="T45" fmla="*/ 201 h 252"/>
                      <a:gd name="T46" fmla="*/ 234 w 322"/>
                      <a:gd name="T47" fmla="*/ 190 h 252"/>
                      <a:gd name="T48" fmla="*/ 265 w 322"/>
                      <a:gd name="T49" fmla="*/ 193 h 252"/>
                      <a:gd name="T50" fmla="*/ 268 w 322"/>
                      <a:gd name="T51" fmla="*/ 198 h 252"/>
                      <a:gd name="T52" fmla="*/ 292 w 322"/>
                      <a:gd name="T53" fmla="*/ 208 h 252"/>
                      <a:gd name="T54" fmla="*/ 310 w 322"/>
                      <a:gd name="T55" fmla="*/ 205 h 252"/>
                      <a:gd name="T56" fmla="*/ 322 w 322"/>
                      <a:gd name="T57" fmla="*/ 187 h 252"/>
                      <a:gd name="T58" fmla="*/ 318 w 322"/>
                      <a:gd name="T59" fmla="*/ 175 h 252"/>
                      <a:gd name="T60" fmla="*/ 303 w 322"/>
                      <a:gd name="T61" fmla="*/ 166 h 252"/>
                      <a:gd name="T62" fmla="*/ 271 w 322"/>
                      <a:gd name="T63" fmla="*/ 162 h 252"/>
                      <a:gd name="T64" fmla="*/ 244 w 322"/>
                      <a:gd name="T65" fmla="*/ 159 h 252"/>
                      <a:gd name="T66" fmla="*/ 229 w 322"/>
                      <a:gd name="T67" fmla="*/ 153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2" h="252">
                        <a:moveTo>
                          <a:pt x="229" y="153"/>
                        </a:moveTo>
                        <a:lnTo>
                          <a:pt x="220" y="102"/>
                        </a:lnTo>
                        <a:lnTo>
                          <a:pt x="205" y="67"/>
                        </a:lnTo>
                        <a:lnTo>
                          <a:pt x="178" y="30"/>
                        </a:lnTo>
                        <a:lnTo>
                          <a:pt x="154" y="10"/>
                        </a:lnTo>
                        <a:lnTo>
                          <a:pt x="121" y="0"/>
                        </a:lnTo>
                        <a:lnTo>
                          <a:pt x="85" y="0"/>
                        </a:lnTo>
                        <a:lnTo>
                          <a:pt x="51" y="9"/>
                        </a:lnTo>
                        <a:lnTo>
                          <a:pt x="25" y="31"/>
                        </a:lnTo>
                        <a:lnTo>
                          <a:pt x="10" y="55"/>
                        </a:lnTo>
                        <a:lnTo>
                          <a:pt x="1" y="85"/>
                        </a:lnTo>
                        <a:lnTo>
                          <a:pt x="0" y="117"/>
                        </a:lnTo>
                        <a:lnTo>
                          <a:pt x="3" y="150"/>
                        </a:lnTo>
                        <a:lnTo>
                          <a:pt x="10" y="178"/>
                        </a:lnTo>
                        <a:lnTo>
                          <a:pt x="31" y="204"/>
                        </a:lnTo>
                        <a:lnTo>
                          <a:pt x="51" y="222"/>
                        </a:lnTo>
                        <a:lnTo>
                          <a:pt x="76" y="241"/>
                        </a:lnTo>
                        <a:lnTo>
                          <a:pt x="96" y="249"/>
                        </a:lnTo>
                        <a:lnTo>
                          <a:pt x="129" y="252"/>
                        </a:lnTo>
                        <a:lnTo>
                          <a:pt x="154" y="244"/>
                        </a:lnTo>
                        <a:lnTo>
                          <a:pt x="177" y="234"/>
                        </a:lnTo>
                        <a:lnTo>
                          <a:pt x="198" y="219"/>
                        </a:lnTo>
                        <a:lnTo>
                          <a:pt x="214" y="201"/>
                        </a:lnTo>
                        <a:lnTo>
                          <a:pt x="234" y="190"/>
                        </a:lnTo>
                        <a:lnTo>
                          <a:pt x="265" y="193"/>
                        </a:lnTo>
                        <a:lnTo>
                          <a:pt x="268" y="198"/>
                        </a:lnTo>
                        <a:lnTo>
                          <a:pt x="292" y="208"/>
                        </a:lnTo>
                        <a:lnTo>
                          <a:pt x="310" y="205"/>
                        </a:lnTo>
                        <a:lnTo>
                          <a:pt x="322" y="187"/>
                        </a:lnTo>
                        <a:lnTo>
                          <a:pt x="318" y="175"/>
                        </a:lnTo>
                        <a:lnTo>
                          <a:pt x="303" y="166"/>
                        </a:lnTo>
                        <a:lnTo>
                          <a:pt x="271" y="162"/>
                        </a:lnTo>
                        <a:lnTo>
                          <a:pt x="244" y="159"/>
                        </a:lnTo>
                        <a:lnTo>
                          <a:pt x="229"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 name="Freeform 27"/>
                  <p:cNvSpPr>
                    <a:spLocks/>
                  </p:cNvSpPr>
                  <p:nvPr/>
                </p:nvSpPr>
                <p:spPr bwMode="auto">
                  <a:xfrm>
                    <a:off x="3159" y="3163"/>
                    <a:ext cx="264" cy="399"/>
                  </a:xfrm>
                  <a:custGeom>
                    <a:avLst/>
                    <a:gdLst>
                      <a:gd name="T0" fmla="*/ 141 w 264"/>
                      <a:gd name="T1" fmla="*/ 39 h 399"/>
                      <a:gd name="T2" fmla="*/ 242 w 264"/>
                      <a:gd name="T3" fmla="*/ 0 h 399"/>
                      <a:gd name="T4" fmla="*/ 264 w 264"/>
                      <a:gd name="T5" fmla="*/ 31 h 399"/>
                      <a:gd name="T6" fmla="*/ 219 w 264"/>
                      <a:gd name="T7" fmla="*/ 91 h 399"/>
                      <a:gd name="T8" fmla="*/ 104 w 264"/>
                      <a:gd name="T9" fmla="*/ 132 h 399"/>
                      <a:gd name="T10" fmla="*/ 36 w 264"/>
                      <a:gd name="T11" fmla="*/ 204 h 399"/>
                      <a:gd name="T12" fmla="*/ 44 w 264"/>
                      <a:gd name="T13" fmla="*/ 243 h 399"/>
                      <a:gd name="T14" fmla="*/ 86 w 264"/>
                      <a:gd name="T15" fmla="*/ 276 h 399"/>
                      <a:gd name="T16" fmla="*/ 135 w 264"/>
                      <a:gd name="T17" fmla="*/ 276 h 399"/>
                      <a:gd name="T18" fmla="*/ 186 w 264"/>
                      <a:gd name="T19" fmla="*/ 264 h 399"/>
                      <a:gd name="T20" fmla="*/ 210 w 264"/>
                      <a:gd name="T21" fmla="*/ 277 h 399"/>
                      <a:gd name="T22" fmla="*/ 209 w 264"/>
                      <a:gd name="T23" fmla="*/ 286 h 399"/>
                      <a:gd name="T24" fmla="*/ 204 w 264"/>
                      <a:gd name="T25" fmla="*/ 295 h 399"/>
                      <a:gd name="T26" fmla="*/ 194 w 264"/>
                      <a:gd name="T27" fmla="*/ 300 h 399"/>
                      <a:gd name="T28" fmla="*/ 183 w 264"/>
                      <a:gd name="T29" fmla="*/ 300 h 399"/>
                      <a:gd name="T30" fmla="*/ 174 w 264"/>
                      <a:gd name="T31" fmla="*/ 298 h 399"/>
                      <a:gd name="T32" fmla="*/ 165 w 264"/>
                      <a:gd name="T33" fmla="*/ 297 h 399"/>
                      <a:gd name="T34" fmla="*/ 153 w 264"/>
                      <a:gd name="T35" fmla="*/ 295 h 399"/>
                      <a:gd name="T36" fmla="*/ 144 w 264"/>
                      <a:gd name="T37" fmla="*/ 297 h 399"/>
                      <a:gd name="T38" fmla="*/ 141 w 264"/>
                      <a:gd name="T39" fmla="*/ 306 h 399"/>
                      <a:gd name="T40" fmla="*/ 153 w 264"/>
                      <a:gd name="T41" fmla="*/ 310 h 399"/>
                      <a:gd name="T42" fmla="*/ 164 w 264"/>
                      <a:gd name="T43" fmla="*/ 312 h 399"/>
                      <a:gd name="T44" fmla="*/ 174 w 264"/>
                      <a:gd name="T45" fmla="*/ 313 h 399"/>
                      <a:gd name="T46" fmla="*/ 186 w 264"/>
                      <a:gd name="T47" fmla="*/ 315 h 399"/>
                      <a:gd name="T48" fmla="*/ 197 w 264"/>
                      <a:gd name="T49" fmla="*/ 318 h 399"/>
                      <a:gd name="T50" fmla="*/ 204 w 264"/>
                      <a:gd name="T51" fmla="*/ 324 h 399"/>
                      <a:gd name="T52" fmla="*/ 207 w 264"/>
                      <a:gd name="T53" fmla="*/ 333 h 399"/>
                      <a:gd name="T54" fmla="*/ 200 w 264"/>
                      <a:gd name="T55" fmla="*/ 342 h 399"/>
                      <a:gd name="T56" fmla="*/ 186 w 264"/>
                      <a:gd name="T57" fmla="*/ 348 h 399"/>
                      <a:gd name="T58" fmla="*/ 176 w 264"/>
                      <a:gd name="T59" fmla="*/ 348 h 399"/>
                      <a:gd name="T60" fmla="*/ 161 w 264"/>
                      <a:gd name="T61" fmla="*/ 343 h 399"/>
                      <a:gd name="T62" fmla="*/ 150 w 264"/>
                      <a:gd name="T63" fmla="*/ 339 h 399"/>
                      <a:gd name="T64" fmla="*/ 138 w 264"/>
                      <a:gd name="T65" fmla="*/ 337 h 399"/>
                      <a:gd name="T66" fmla="*/ 134 w 264"/>
                      <a:gd name="T67" fmla="*/ 345 h 399"/>
                      <a:gd name="T68" fmla="*/ 143 w 264"/>
                      <a:gd name="T69" fmla="*/ 348 h 399"/>
                      <a:gd name="T70" fmla="*/ 150 w 264"/>
                      <a:gd name="T71" fmla="*/ 352 h 399"/>
                      <a:gd name="T72" fmla="*/ 158 w 264"/>
                      <a:gd name="T73" fmla="*/ 356 h 399"/>
                      <a:gd name="T74" fmla="*/ 167 w 264"/>
                      <a:gd name="T75" fmla="*/ 362 h 399"/>
                      <a:gd name="T76" fmla="*/ 177 w 264"/>
                      <a:gd name="T77" fmla="*/ 372 h 399"/>
                      <a:gd name="T78" fmla="*/ 180 w 264"/>
                      <a:gd name="T79" fmla="*/ 383 h 399"/>
                      <a:gd name="T80" fmla="*/ 179 w 264"/>
                      <a:gd name="T81" fmla="*/ 393 h 399"/>
                      <a:gd name="T82" fmla="*/ 170 w 264"/>
                      <a:gd name="T83" fmla="*/ 398 h 399"/>
                      <a:gd name="T84" fmla="*/ 161 w 264"/>
                      <a:gd name="T85" fmla="*/ 399 h 399"/>
                      <a:gd name="T86" fmla="*/ 150 w 264"/>
                      <a:gd name="T87" fmla="*/ 398 h 399"/>
                      <a:gd name="T88" fmla="*/ 140 w 264"/>
                      <a:gd name="T89" fmla="*/ 395 h 399"/>
                      <a:gd name="T90" fmla="*/ 129 w 264"/>
                      <a:gd name="T91" fmla="*/ 393 h 399"/>
                      <a:gd name="T92" fmla="*/ 120 w 264"/>
                      <a:gd name="T93" fmla="*/ 386 h 399"/>
                      <a:gd name="T94" fmla="*/ 111 w 264"/>
                      <a:gd name="T95" fmla="*/ 380 h 399"/>
                      <a:gd name="T96" fmla="*/ 102 w 264"/>
                      <a:gd name="T97" fmla="*/ 369 h 399"/>
                      <a:gd name="T98" fmla="*/ 96 w 264"/>
                      <a:gd name="T99" fmla="*/ 362 h 399"/>
                      <a:gd name="T100" fmla="*/ 93 w 264"/>
                      <a:gd name="T101" fmla="*/ 352 h 399"/>
                      <a:gd name="T102" fmla="*/ 90 w 264"/>
                      <a:gd name="T103" fmla="*/ 343 h 399"/>
                      <a:gd name="T104" fmla="*/ 29 w 264"/>
                      <a:gd name="T105" fmla="*/ 277 h 399"/>
                      <a:gd name="T106" fmla="*/ 5 w 264"/>
                      <a:gd name="T107" fmla="*/ 226 h 399"/>
                      <a:gd name="T108" fmla="*/ 11 w 264"/>
                      <a:gd name="T109" fmla="*/ 175 h 399"/>
                      <a:gd name="T110" fmla="*/ 69 w 264"/>
                      <a:gd name="T111" fmla="*/ 109 h 3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64" h="399">
                        <a:moveTo>
                          <a:pt x="84" y="93"/>
                        </a:moveTo>
                        <a:lnTo>
                          <a:pt x="141" y="39"/>
                        </a:lnTo>
                        <a:lnTo>
                          <a:pt x="198" y="12"/>
                        </a:lnTo>
                        <a:lnTo>
                          <a:pt x="242" y="0"/>
                        </a:lnTo>
                        <a:lnTo>
                          <a:pt x="258" y="7"/>
                        </a:lnTo>
                        <a:lnTo>
                          <a:pt x="264" y="31"/>
                        </a:lnTo>
                        <a:lnTo>
                          <a:pt x="246" y="70"/>
                        </a:lnTo>
                        <a:lnTo>
                          <a:pt x="219" y="91"/>
                        </a:lnTo>
                        <a:lnTo>
                          <a:pt x="167" y="103"/>
                        </a:lnTo>
                        <a:lnTo>
                          <a:pt x="104" y="132"/>
                        </a:lnTo>
                        <a:lnTo>
                          <a:pt x="57" y="169"/>
                        </a:lnTo>
                        <a:lnTo>
                          <a:pt x="36" y="204"/>
                        </a:lnTo>
                        <a:lnTo>
                          <a:pt x="36" y="223"/>
                        </a:lnTo>
                        <a:lnTo>
                          <a:pt x="44" y="243"/>
                        </a:lnTo>
                        <a:lnTo>
                          <a:pt x="59" y="261"/>
                        </a:lnTo>
                        <a:lnTo>
                          <a:pt x="86" y="276"/>
                        </a:lnTo>
                        <a:lnTo>
                          <a:pt x="116" y="282"/>
                        </a:lnTo>
                        <a:lnTo>
                          <a:pt x="135" y="276"/>
                        </a:lnTo>
                        <a:lnTo>
                          <a:pt x="159" y="270"/>
                        </a:lnTo>
                        <a:lnTo>
                          <a:pt x="186" y="264"/>
                        </a:lnTo>
                        <a:lnTo>
                          <a:pt x="206" y="267"/>
                        </a:lnTo>
                        <a:lnTo>
                          <a:pt x="210" y="277"/>
                        </a:lnTo>
                        <a:lnTo>
                          <a:pt x="207" y="282"/>
                        </a:lnTo>
                        <a:lnTo>
                          <a:pt x="209" y="286"/>
                        </a:lnTo>
                        <a:lnTo>
                          <a:pt x="209" y="291"/>
                        </a:lnTo>
                        <a:lnTo>
                          <a:pt x="204" y="295"/>
                        </a:lnTo>
                        <a:lnTo>
                          <a:pt x="200" y="297"/>
                        </a:lnTo>
                        <a:lnTo>
                          <a:pt x="194" y="300"/>
                        </a:lnTo>
                        <a:lnTo>
                          <a:pt x="188" y="301"/>
                        </a:lnTo>
                        <a:lnTo>
                          <a:pt x="183" y="300"/>
                        </a:lnTo>
                        <a:lnTo>
                          <a:pt x="179" y="298"/>
                        </a:lnTo>
                        <a:lnTo>
                          <a:pt x="174" y="298"/>
                        </a:lnTo>
                        <a:lnTo>
                          <a:pt x="170" y="297"/>
                        </a:lnTo>
                        <a:lnTo>
                          <a:pt x="165" y="297"/>
                        </a:lnTo>
                        <a:lnTo>
                          <a:pt x="159" y="295"/>
                        </a:lnTo>
                        <a:lnTo>
                          <a:pt x="153" y="295"/>
                        </a:lnTo>
                        <a:lnTo>
                          <a:pt x="149" y="295"/>
                        </a:lnTo>
                        <a:lnTo>
                          <a:pt x="144" y="297"/>
                        </a:lnTo>
                        <a:lnTo>
                          <a:pt x="140" y="301"/>
                        </a:lnTo>
                        <a:lnTo>
                          <a:pt x="141" y="306"/>
                        </a:lnTo>
                        <a:lnTo>
                          <a:pt x="147" y="307"/>
                        </a:lnTo>
                        <a:lnTo>
                          <a:pt x="153" y="310"/>
                        </a:lnTo>
                        <a:lnTo>
                          <a:pt x="158" y="310"/>
                        </a:lnTo>
                        <a:lnTo>
                          <a:pt x="164" y="312"/>
                        </a:lnTo>
                        <a:lnTo>
                          <a:pt x="168" y="312"/>
                        </a:lnTo>
                        <a:lnTo>
                          <a:pt x="174" y="313"/>
                        </a:lnTo>
                        <a:lnTo>
                          <a:pt x="180" y="313"/>
                        </a:lnTo>
                        <a:lnTo>
                          <a:pt x="186" y="315"/>
                        </a:lnTo>
                        <a:lnTo>
                          <a:pt x="192" y="316"/>
                        </a:lnTo>
                        <a:lnTo>
                          <a:pt x="197" y="318"/>
                        </a:lnTo>
                        <a:lnTo>
                          <a:pt x="201" y="319"/>
                        </a:lnTo>
                        <a:lnTo>
                          <a:pt x="204" y="324"/>
                        </a:lnTo>
                        <a:lnTo>
                          <a:pt x="206" y="328"/>
                        </a:lnTo>
                        <a:lnTo>
                          <a:pt x="207" y="333"/>
                        </a:lnTo>
                        <a:lnTo>
                          <a:pt x="203" y="337"/>
                        </a:lnTo>
                        <a:lnTo>
                          <a:pt x="200" y="342"/>
                        </a:lnTo>
                        <a:lnTo>
                          <a:pt x="192" y="345"/>
                        </a:lnTo>
                        <a:lnTo>
                          <a:pt x="186" y="348"/>
                        </a:lnTo>
                        <a:lnTo>
                          <a:pt x="180" y="348"/>
                        </a:lnTo>
                        <a:lnTo>
                          <a:pt x="176" y="348"/>
                        </a:lnTo>
                        <a:lnTo>
                          <a:pt x="168" y="346"/>
                        </a:lnTo>
                        <a:lnTo>
                          <a:pt x="161" y="343"/>
                        </a:lnTo>
                        <a:lnTo>
                          <a:pt x="155" y="340"/>
                        </a:lnTo>
                        <a:lnTo>
                          <a:pt x="150" y="339"/>
                        </a:lnTo>
                        <a:lnTo>
                          <a:pt x="146" y="339"/>
                        </a:lnTo>
                        <a:lnTo>
                          <a:pt x="138" y="337"/>
                        </a:lnTo>
                        <a:lnTo>
                          <a:pt x="134" y="339"/>
                        </a:lnTo>
                        <a:lnTo>
                          <a:pt x="134" y="345"/>
                        </a:lnTo>
                        <a:lnTo>
                          <a:pt x="138" y="345"/>
                        </a:lnTo>
                        <a:lnTo>
                          <a:pt x="143" y="348"/>
                        </a:lnTo>
                        <a:lnTo>
                          <a:pt x="146" y="352"/>
                        </a:lnTo>
                        <a:lnTo>
                          <a:pt x="150" y="352"/>
                        </a:lnTo>
                        <a:lnTo>
                          <a:pt x="153" y="356"/>
                        </a:lnTo>
                        <a:lnTo>
                          <a:pt x="158" y="356"/>
                        </a:lnTo>
                        <a:lnTo>
                          <a:pt x="162" y="359"/>
                        </a:lnTo>
                        <a:lnTo>
                          <a:pt x="167" y="362"/>
                        </a:lnTo>
                        <a:lnTo>
                          <a:pt x="173" y="368"/>
                        </a:lnTo>
                        <a:lnTo>
                          <a:pt x="177" y="372"/>
                        </a:lnTo>
                        <a:lnTo>
                          <a:pt x="179" y="378"/>
                        </a:lnTo>
                        <a:lnTo>
                          <a:pt x="180" y="383"/>
                        </a:lnTo>
                        <a:lnTo>
                          <a:pt x="183" y="387"/>
                        </a:lnTo>
                        <a:lnTo>
                          <a:pt x="179" y="393"/>
                        </a:lnTo>
                        <a:lnTo>
                          <a:pt x="174" y="396"/>
                        </a:lnTo>
                        <a:lnTo>
                          <a:pt x="170" y="398"/>
                        </a:lnTo>
                        <a:lnTo>
                          <a:pt x="165" y="398"/>
                        </a:lnTo>
                        <a:lnTo>
                          <a:pt x="161" y="399"/>
                        </a:lnTo>
                        <a:lnTo>
                          <a:pt x="156" y="399"/>
                        </a:lnTo>
                        <a:lnTo>
                          <a:pt x="150" y="398"/>
                        </a:lnTo>
                        <a:lnTo>
                          <a:pt x="144" y="396"/>
                        </a:lnTo>
                        <a:lnTo>
                          <a:pt x="140" y="395"/>
                        </a:lnTo>
                        <a:lnTo>
                          <a:pt x="134" y="393"/>
                        </a:lnTo>
                        <a:lnTo>
                          <a:pt x="129" y="393"/>
                        </a:lnTo>
                        <a:lnTo>
                          <a:pt x="123" y="390"/>
                        </a:lnTo>
                        <a:lnTo>
                          <a:pt x="120" y="386"/>
                        </a:lnTo>
                        <a:lnTo>
                          <a:pt x="116" y="384"/>
                        </a:lnTo>
                        <a:lnTo>
                          <a:pt x="111" y="380"/>
                        </a:lnTo>
                        <a:lnTo>
                          <a:pt x="107" y="375"/>
                        </a:lnTo>
                        <a:lnTo>
                          <a:pt x="102" y="369"/>
                        </a:lnTo>
                        <a:lnTo>
                          <a:pt x="98" y="366"/>
                        </a:lnTo>
                        <a:lnTo>
                          <a:pt x="96" y="362"/>
                        </a:lnTo>
                        <a:lnTo>
                          <a:pt x="96" y="357"/>
                        </a:lnTo>
                        <a:lnTo>
                          <a:pt x="93" y="352"/>
                        </a:lnTo>
                        <a:lnTo>
                          <a:pt x="93" y="348"/>
                        </a:lnTo>
                        <a:lnTo>
                          <a:pt x="90" y="343"/>
                        </a:lnTo>
                        <a:lnTo>
                          <a:pt x="69" y="310"/>
                        </a:lnTo>
                        <a:lnTo>
                          <a:pt x="29" y="277"/>
                        </a:lnTo>
                        <a:lnTo>
                          <a:pt x="11" y="247"/>
                        </a:lnTo>
                        <a:lnTo>
                          <a:pt x="5" y="226"/>
                        </a:lnTo>
                        <a:lnTo>
                          <a:pt x="0" y="202"/>
                        </a:lnTo>
                        <a:lnTo>
                          <a:pt x="11" y="175"/>
                        </a:lnTo>
                        <a:lnTo>
                          <a:pt x="41" y="144"/>
                        </a:lnTo>
                        <a:lnTo>
                          <a:pt x="69" y="109"/>
                        </a:lnTo>
                        <a:lnTo>
                          <a:pt x="84"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4" name="Freeform 28"/>
                  <p:cNvSpPr>
                    <a:spLocks/>
                  </p:cNvSpPr>
                  <p:nvPr/>
                </p:nvSpPr>
                <p:spPr bwMode="auto">
                  <a:xfrm>
                    <a:off x="3560" y="3155"/>
                    <a:ext cx="229" cy="362"/>
                  </a:xfrm>
                  <a:custGeom>
                    <a:avLst/>
                    <a:gdLst>
                      <a:gd name="T0" fmla="*/ 43 w 229"/>
                      <a:gd name="T1" fmla="*/ 6 h 362"/>
                      <a:gd name="T2" fmla="*/ 123 w 229"/>
                      <a:gd name="T3" fmla="*/ 56 h 362"/>
                      <a:gd name="T4" fmla="*/ 198 w 229"/>
                      <a:gd name="T5" fmla="*/ 132 h 362"/>
                      <a:gd name="T6" fmla="*/ 225 w 229"/>
                      <a:gd name="T7" fmla="*/ 192 h 362"/>
                      <a:gd name="T8" fmla="*/ 229 w 229"/>
                      <a:gd name="T9" fmla="*/ 228 h 362"/>
                      <a:gd name="T10" fmla="*/ 214 w 229"/>
                      <a:gd name="T11" fmla="*/ 281 h 362"/>
                      <a:gd name="T12" fmla="*/ 166 w 229"/>
                      <a:gd name="T13" fmla="*/ 317 h 362"/>
                      <a:gd name="T14" fmla="*/ 145 w 229"/>
                      <a:gd name="T15" fmla="*/ 338 h 362"/>
                      <a:gd name="T16" fmla="*/ 118 w 229"/>
                      <a:gd name="T17" fmla="*/ 356 h 362"/>
                      <a:gd name="T18" fmla="*/ 109 w 229"/>
                      <a:gd name="T19" fmla="*/ 359 h 362"/>
                      <a:gd name="T20" fmla="*/ 100 w 229"/>
                      <a:gd name="T21" fmla="*/ 360 h 362"/>
                      <a:gd name="T22" fmla="*/ 91 w 229"/>
                      <a:gd name="T23" fmla="*/ 362 h 362"/>
                      <a:gd name="T24" fmla="*/ 81 w 229"/>
                      <a:gd name="T25" fmla="*/ 360 h 362"/>
                      <a:gd name="T26" fmla="*/ 67 w 229"/>
                      <a:gd name="T27" fmla="*/ 354 h 362"/>
                      <a:gd name="T28" fmla="*/ 55 w 229"/>
                      <a:gd name="T29" fmla="*/ 350 h 362"/>
                      <a:gd name="T30" fmla="*/ 51 w 229"/>
                      <a:gd name="T31" fmla="*/ 341 h 362"/>
                      <a:gd name="T32" fmla="*/ 51 w 229"/>
                      <a:gd name="T33" fmla="*/ 332 h 362"/>
                      <a:gd name="T34" fmla="*/ 60 w 229"/>
                      <a:gd name="T35" fmla="*/ 323 h 362"/>
                      <a:gd name="T36" fmla="*/ 69 w 229"/>
                      <a:gd name="T37" fmla="*/ 320 h 362"/>
                      <a:gd name="T38" fmla="*/ 78 w 229"/>
                      <a:gd name="T39" fmla="*/ 318 h 362"/>
                      <a:gd name="T40" fmla="*/ 87 w 229"/>
                      <a:gd name="T41" fmla="*/ 318 h 362"/>
                      <a:gd name="T42" fmla="*/ 97 w 229"/>
                      <a:gd name="T43" fmla="*/ 314 h 362"/>
                      <a:gd name="T44" fmla="*/ 106 w 229"/>
                      <a:gd name="T45" fmla="*/ 308 h 362"/>
                      <a:gd name="T46" fmla="*/ 112 w 229"/>
                      <a:gd name="T47" fmla="*/ 300 h 362"/>
                      <a:gd name="T48" fmla="*/ 100 w 229"/>
                      <a:gd name="T49" fmla="*/ 294 h 362"/>
                      <a:gd name="T50" fmla="*/ 90 w 229"/>
                      <a:gd name="T51" fmla="*/ 293 h 362"/>
                      <a:gd name="T52" fmla="*/ 78 w 229"/>
                      <a:gd name="T53" fmla="*/ 293 h 362"/>
                      <a:gd name="T54" fmla="*/ 69 w 229"/>
                      <a:gd name="T55" fmla="*/ 291 h 362"/>
                      <a:gd name="T56" fmla="*/ 58 w 229"/>
                      <a:gd name="T57" fmla="*/ 282 h 362"/>
                      <a:gd name="T58" fmla="*/ 52 w 229"/>
                      <a:gd name="T59" fmla="*/ 273 h 362"/>
                      <a:gd name="T60" fmla="*/ 51 w 229"/>
                      <a:gd name="T61" fmla="*/ 264 h 362"/>
                      <a:gd name="T62" fmla="*/ 58 w 229"/>
                      <a:gd name="T63" fmla="*/ 257 h 362"/>
                      <a:gd name="T64" fmla="*/ 67 w 229"/>
                      <a:gd name="T65" fmla="*/ 254 h 362"/>
                      <a:gd name="T66" fmla="*/ 78 w 229"/>
                      <a:gd name="T67" fmla="*/ 255 h 362"/>
                      <a:gd name="T68" fmla="*/ 87 w 229"/>
                      <a:gd name="T69" fmla="*/ 255 h 362"/>
                      <a:gd name="T70" fmla="*/ 96 w 229"/>
                      <a:gd name="T71" fmla="*/ 257 h 362"/>
                      <a:gd name="T72" fmla="*/ 105 w 229"/>
                      <a:gd name="T73" fmla="*/ 258 h 362"/>
                      <a:gd name="T74" fmla="*/ 112 w 229"/>
                      <a:gd name="T75" fmla="*/ 254 h 362"/>
                      <a:gd name="T76" fmla="*/ 106 w 229"/>
                      <a:gd name="T77" fmla="*/ 245 h 362"/>
                      <a:gd name="T78" fmla="*/ 96 w 229"/>
                      <a:gd name="T79" fmla="*/ 234 h 362"/>
                      <a:gd name="T80" fmla="*/ 84 w 229"/>
                      <a:gd name="T81" fmla="*/ 224 h 362"/>
                      <a:gd name="T82" fmla="*/ 78 w 229"/>
                      <a:gd name="T83" fmla="*/ 215 h 362"/>
                      <a:gd name="T84" fmla="*/ 79 w 229"/>
                      <a:gd name="T85" fmla="*/ 204 h 362"/>
                      <a:gd name="T86" fmla="*/ 85 w 229"/>
                      <a:gd name="T87" fmla="*/ 197 h 362"/>
                      <a:gd name="T88" fmla="*/ 94 w 229"/>
                      <a:gd name="T89" fmla="*/ 194 h 362"/>
                      <a:gd name="T90" fmla="*/ 103 w 229"/>
                      <a:gd name="T91" fmla="*/ 192 h 362"/>
                      <a:gd name="T92" fmla="*/ 114 w 229"/>
                      <a:gd name="T93" fmla="*/ 197 h 362"/>
                      <a:gd name="T94" fmla="*/ 121 w 229"/>
                      <a:gd name="T95" fmla="*/ 204 h 362"/>
                      <a:gd name="T96" fmla="*/ 132 w 229"/>
                      <a:gd name="T97" fmla="*/ 210 h 362"/>
                      <a:gd name="T98" fmla="*/ 138 w 229"/>
                      <a:gd name="T99" fmla="*/ 219 h 362"/>
                      <a:gd name="T100" fmla="*/ 144 w 229"/>
                      <a:gd name="T101" fmla="*/ 228 h 362"/>
                      <a:gd name="T102" fmla="*/ 151 w 229"/>
                      <a:gd name="T103" fmla="*/ 236 h 362"/>
                      <a:gd name="T104" fmla="*/ 157 w 229"/>
                      <a:gd name="T105" fmla="*/ 242 h 362"/>
                      <a:gd name="T106" fmla="*/ 166 w 229"/>
                      <a:gd name="T107" fmla="*/ 245 h 362"/>
                      <a:gd name="T108" fmla="*/ 175 w 229"/>
                      <a:gd name="T109" fmla="*/ 248 h 362"/>
                      <a:gd name="T110" fmla="*/ 195 w 229"/>
                      <a:gd name="T111" fmla="*/ 227 h 362"/>
                      <a:gd name="T112" fmla="*/ 184 w 229"/>
                      <a:gd name="T113" fmla="*/ 182 h 362"/>
                      <a:gd name="T114" fmla="*/ 121 w 229"/>
                      <a:gd name="T115" fmla="*/ 125 h 362"/>
                      <a:gd name="T116" fmla="*/ 28 w 229"/>
                      <a:gd name="T117" fmla="*/ 83 h 362"/>
                      <a:gd name="T118" fmla="*/ 4 w 229"/>
                      <a:gd name="T119" fmla="*/ 36 h 362"/>
                      <a:gd name="T120" fmla="*/ 6 w 229"/>
                      <a:gd name="T121" fmla="*/ 0 h 3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 h="362">
                        <a:moveTo>
                          <a:pt x="6" y="0"/>
                        </a:moveTo>
                        <a:lnTo>
                          <a:pt x="43" y="6"/>
                        </a:lnTo>
                        <a:lnTo>
                          <a:pt x="88" y="27"/>
                        </a:lnTo>
                        <a:lnTo>
                          <a:pt x="123" y="56"/>
                        </a:lnTo>
                        <a:lnTo>
                          <a:pt x="168" y="96"/>
                        </a:lnTo>
                        <a:lnTo>
                          <a:pt x="198" y="132"/>
                        </a:lnTo>
                        <a:lnTo>
                          <a:pt x="214" y="162"/>
                        </a:lnTo>
                        <a:lnTo>
                          <a:pt x="225" y="192"/>
                        </a:lnTo>
                        <a:lnTo>
                          <a:pt x="229" y="224"/>
                        </a:lnTo>
                        <a:lnTo>
                          <a:pt x="229" y="228"/>
                        </a:lnTo>
                        <a:lnTo>
                          <a:pt x="226" y="255"/>
                        </a:lnTo>
                        <a:lnTo>
                          <a:pt x="214" y="281"/>
                        </a:lnTo>
                        <a:lnTo>
                          <a:pt x="190" y="297"/>
                        </a:lnTo>
                        <a:lnTo>
                          <a:pt x="166" y="317"/>
                        </a:lnTo>
                        <a:lnTo>
                          <a:pt x="165" y="321"/>
                        </a:lnTo>
                        <a:lnTo>
                          <a:pt x="145" y="338"/>
                        </a:lnTo>
                        <a:lnTo>
                          <a:pt x="123" y="354"/>
                        </a:lnTo>
                        <a:lnTo>
                          <a:pt x="118" y="356"/>
                        </a:lnTo>
                        <a:lnTo>
                          <a:pt x="114" y="359"/>
                        </a:lnTo>
                        <a:lnTo>
                          <a:pt x="109" y="359"/>
                        </a:lnTo>
                        <a:lnTo>
                          <a:pt x="105" y="360"/>
                        </a:lnTo>
                        <a:lnTo>
                          <a:pt x="100" y="360"/>
                        </a:lnTo>
                        <a:lnTo>
                          <a:pt x="96" y="362"/>
                        </a:lnTo>
                        <a:lnTo>
                          <a:pt x="91" y="362"/>
                        </a:lnTo>
                        <a:lnTo>
                          <a:pt x="85" y="360"/>
                        </a:lnTo>
                        <a:lnTo>
                          <a:pt x="81" y="360"/>
                        </a:lnTo>
                        <a:lnTo>
                          <a:pt x="73" y="357"/>
                        </a:lnTo>
                        <a:lnTo>
                          <a:pt x="67" y="354"/>
                        </a:lnTo>
                        <a:lnTo>
                          <a:pt x="61" y="351"/>
                        </a:lnTo>
                        <a:lnTo>
                          <a:pt x="55" y="350"/>
                        </a:lnTo>
                        <a:lnTo>
                          <a:pt x="52" y="345"/>
                        </a:lnTo>
                        <a:lnTo>
                          <a:pt x="51" y="341"/>
                        </a:lnTo>
                        <a:lnTo>
                          <a:pt x="51" y="336"/>
                        </a:lnTo>
                        <a:lnTo>
                          <a:pt x="51" y="332"/>
                        </a:lnTo>
                        <a:lnTo>
                          <a:pt x="55" y="327"/>
                        </a:lnTo>
                        <a:lnTo>
                          <a:pt x="60" y="323"/>
                        </a:lnTo>
                        <a:lnTo>
                          <a:pt x="64" y="321"/>
                        </a:lnTo>
                        <a:lnTo>
                          <a:pt x="69" y="320"/>
                        </a:lnTo>
                        <a:lnTo>
                          <a:pt x="73" y="320"/>
                        </a:lnTo>
                        <a:lnTo>
                          <a:pt x="78" y="318"/>
                        </a:lnTo>
                        <a:lnTo>
                          <a:pt x="82" y="318"/>
                        </a:lnTo>
                        <a:lnTo>
                          <a:pt x="87" y="318"/>
                        </a:lnTo>
                        <a:lnTo>
                          <a:pt x="93" y="317"/>
                        </a:lnTo>
                        <a:lnTo>
                          <a:pt x="97" y="314"/>
                        </a:lnTo>
                        <a:lnTo>
                          <a:pt x="103" y="312"/>
                        </a:lnTo>
                        <a:lnTo>
                          <a:pt x="106" y="308"/>
                        </a:lnTo>
                        <a:lnTo>
                          <a:pt x="111" y="305"/>
                        </a:lnTo>
                        <a:lnTo>
                          <a:pt x="112" y="300"/>
                        </a:lnTo>
                        <a:lnTo>
                          <a:pt x="106" y="297"/>
                        </a:lnTo>
                        <a:lnTo>
                          <a:pt x="100" y="294"/>
                        </a:lnTo>
                        <a:lnTo>
                          <a:pt x="94" y="293"/>
                        </a:lnTo>
                        <a:lnTo>
                          <a:pt x="90" y="293"/>
                        </a:lnTo>
                        <a:lnTo>
                          <a:pt x="82" y="293"/>
                        </a:lnTo>
                        <a:lnTo>
                          <a:pt x="78" y="293"/>
                        </a:lnTo>
                        <a:lnTo>
                          <a:pt x="73" y="291"/>
                        </a:lnTo>
                        <a:lnTo>
                          <a:pt x="69" y="291"/>
                        </a:lnTo>
                        <a:lnTo>
                          <a:pt x="64" y="287"/>
                        </a:lnTo>
                        <a:lnTo>
                          <a:pt x="58" y="282"/>
                        </a:lnTo>
                        <a:lnTo>
                          <a:pt x="54" y="278"/>
                        </a:lnTo>
                        <a:lnTo>
                          <a:pt x="52" y="273"/>
                        </a:lnTo>
                        <a:lnTo>
                          <a:pt x="51" y="269"/>
                        </a:lnTo>
                        <a:lnTo>
                          <a:pt x="51" y="264"/>
                        </a:lnTo>
                        <a:lnTo>
                          <a:pt x="52" y="260"/>
                        </a:lnTo>
                        <a:lnTo>
                          <a:pt x="58" y="257"/>
                        </a:lnTo>
                        <a:lnTo>
                          <a:pt x="63" y="255"/>
                        </a:lnTo>
                        <a:lnTo>
                          <a:pt x="67" y="254"/>
                        </a:lnTo>
                        <a:lnTo>
                          <a:pt x="72" y="254"/>
                        </a:lnTo>
                        <a:lnTo>
                          <a:pt x="78" y="255"/>
                        </a:lnTo>
                        <a:lnTo>
                          <a:pt x="82" y="255"/>
                        </a:lnTo>
                        <a:lnTo>
                          <a:pt x="87" y="255"/>
                        </a:lnTo>
                        <a:lnTo>
                          <a:pt x="91" y="257"/>
                        </a:lnTo>
                        <a:lnTo>
                          <a:pt x="96" y="257"/>
                        </a:lnTo>
                        <a:lnTo>
                          <a:pt x="100" y="258"/>
                        </a:lnTo>
                        <a:lnTo>
                          <a:pt x="105" y="258"/>
                        </a:lnTo>
                        <a:lnTo>
                          <a:pt x="109" y="258"/>
                        </a:lnTo>
                        <a:lnTo>
                          <a:pt x="112" y="254"/>
                        </a:lnTo>
                        <a:lnTo>
                          <a:pt x="111" y="249"/>
                        </a:lnTo>
                        <a:lnTo>
                          <a:pt x="106" y="245"/>
                        </a:lnTo>
                        <a:lnTo>
                          <a:pt x="103" y="239"/>
                        </a:lnTo>
                        <a:lnTo>
                          <a:pt x="96" y="234"/>
                        </a:lnTo>
                        <a:lnTo>
                          <a:pt x="91" y="231"/>
                        </a:lnTo>
                        <a:lnTo>
                          <a:pt x="84" y="224"/>
                        </a:lnTo>
                        <a:lnTo>
                          <a:pt x="79" y="219"/>
                        </a:lnTo>
                        <a:lnTo>
                          <a:pt x="78" y="215"/>
                        </a:lnTo>
                        <a:lnTo>
                          <a:pt x="78" y="210"/>
                        </a:lnTo>
                        <a:lnTo>
                          <a:pt x="79" y="204"/>
                        </a:lnTo>
                        <a:lnTo>
                          <a:pt x="81" y="200"/>
                        </a:lnTo>
                        <a:lnTo>
                          <a:pt x="85" y="197"/>
                        </a:lnTo>
                        <a:lnTo>
                          <a:pt x="90" y="195"/>
                        </a:lnTo>
                        <a:lnTo>
                          <a:pt x="94" y="194"/>
                        </a:lnTo>
                        <a:lnTo>
                          <a:pt x="99" y="192"/>
                        </a:lnTo>
                        <a:lnTo>
                          <a:pt x="103" y="192"/>
                        </a:lnTo>
                        <a:lnTo>
                          <a:pt x="109" y="195"/>
                        </a:lnTo>
                        <a:lnTo>
                          <a:pt x="114" y="197"/>
                        </a:lnTo>
                        <a:lnTo>
                          <a:pt x="117" y="201"/>
                        </a:lnTo>
                        <a:lnTo>
                          <a:pt x="121" y="204"/>
                        </a:lnTo>
                        <a:lnTo>
                          <a:pt x="127" y="207"/>
                        </a:lnTo>
                        <a:lnTo>
                          <a:pt x="132" y="210"/>
                        </a:lnTo>
                        <a:lnTo>
                          <a:pt x="135" y="215"/>
                        </a:lnTo>
                        <a:lnTo>
                          <a:pt x="138" y="219"/>
                        </a:lnTo>
                        <a:lnTo>
                          <a:pt x="141" y="224"/>
                        </a:lnTo>
                        <a:lnTo>
                          <a:pt x="144" y="228"/>
                        </a:lnTo>
                        <a:lnTo>
                          <a:pt x="148" y="231"/>
                        </a:lnTo>
                        <a:lnTo>
                          <a:pt x="151" y="236"/>
                        </a:lnTo>
                        <a:lnTo>
                          <a:pt x="156" y="237"/>
                        </a:lnTo>
                        <a:lnTo>
                          <a:pt x="157" y="242"/>
                        </a:lnTo>
                        <a:lnTo>
                          <a:pt x="162" y="242"/>
                        </a:lnTo>
                        <a:lnTo>
                          <a:pt x="166" y="245"/>
                        </a:lnTo>
                        <a:lnTo>
                          <a:pt x="171" y="248"/>
                        </a:lnTo>
                        <a:lnTo>
                          <a:pt x="175" y="248"/>
                        </a:lnTo>
                        <a:lnTo>
                          <a:pt x="190" y="240"/>
                        </a:lnTo>
                        <a:lnTo>
                          <a:pt x="195" y="227"/>
                        </a:lnTo>
                        <a:lnTo>
                          <a:pt x="196" y="207"/>
                        </a:lnTo>
                        <a:lnTo>
                          <a:pt x="184" y="182"/>
                        </a:lnTo>
                        <a:lnTo>
                          <a:pt x="162" y="153"/>
                        </a:lnTo>
                        <a:lnTo>
                          <a:pt x="121" y="125"/>
                        </a:lnTo>
                        <a:lnTo>
                          <a:pt x="55" y="101"/>
                        </a:lnTo>
                        <a:lnTo>
                          <a:pt x="28" y="83"/>
                        </a:lnTo>
                        <a:lnTo>
                          <a:pt x="10" y="63"/>
                        </a:lnTo>
                        <a:lnTo>
                          <a:pt x="4" y="36"/>
                        </a:lnTo>
                        <a:lnTo>
                          <a:pt x="0" y="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37" name="Group 29"/>
                <p:cNvGrpSpPr>
                  <a:grpSpLocks/>
                </p:cNvGrpSpPr>
                <p:nvPr/>
              </p:nvGrpSpPr>
              <p:grpSpPr bwMode="auto">
                <a:xfrm>
                  <a:off x="2495" y="3120"/>
                  <a:ext cx="440" cy="446"/>
                  <a:chOff x="815" y="2784"/>
                  <a:chExt cx="440" cy="446"/>
                </a:xfrm>
              </p:grpSpPr>
              <p:grpSp>
                <p:nvGrpSpPr>
                  <p:cNvPr id="38" name="Group 30"/>
                  <p:cNvGrpSpPr>
                    <a:grpSpLocks/>
                  </p:cNvGrpSpPr>
                  <p:nvPr/>
                </p:nvGrpSpPr>
                <p:grpSpPr bwMode="auto">
                  <a:xfrm>
                    <a:off x="816" y="2784"/>
                    <a:ext cx="439" cy="446"/>
                    <a:chOff x="3266" y="3101"/>
                    <a:chExt cx="439" cy="446"/>
                  </a:xfrm>
                </p:grpSpPr>
                <p:sp>
                  <p:nvSpPr>
                    <p:cNvPr id="40" name="Freeform 31"/>
                    <p:cNvSpPr>
                      <a:spLocks/>
                    </p:cNvSpPr>
                    <p:nvPr/>
                  </p:nvSpPr>
                  <p:spPr bwMode="auto">
                    <a:xfrm>
                      <a:off x="3266" y="3101"/>
                      <a:ext cx="439" cy="446"/>
                    </a:xfrm>
                    <a:custGeom>
                      <a:avLst/>
                      <a:gdLst>
                        <a:gd name="T0" fmla="*/ 87 w 439"/>
                        <a:gd name="T1" fmla="*/ 2 h 446"/>
                        <a:gd name="T2" fmla="*/ 168 w 439"/>
                        <a:gd name="T3" fmla="*/ 6 h 446"/>
                        <a:gd name="T4" fmla="*/ 256 w 439"/>
                        <a:gd name="T5" fmla="*/ 8 h 446"/>
                        <a:gd name="T6" fmla="*/ 355 w 439"/>
                        <a:gd name="T7" fmla="*/ 0 h 446"/>
                        <a:gd name="T8" fmla="*/ 417 w 439"/>
                        <a:gd name="T9" fmla="*/ 2 h 446"/>
                        <a:gd name="T10" fmla="*/ 424 w 439"/>
                        <a:gd name="T11" fmla="*/ 8 h 446"/>
                        <a:gd name="T12" fmla="*/ 429 w 439"/>
                        <a:gd name="T13" fmla="*/ 23 h 446"/>
                        <a:gd name="T14" fmla="*/ 426 w 439"/>
                        <a:gd name="T15" fmla="*/ 119 h 446"/>
                        <a:gd name="T16" fmla="*/ 426 w 439"/>
                        <a:gd name="T17" fmla="*/ 218 h 446"/>
                        <a:gd name="T18" fmla="*/ 433 w 439"/>
                        <a:gd name="T19" fmla="*/ 303 h 446"/>
                        <a:gd name="T20" fmla="*/ 439 w 439"/>
                        <a:gd name="T21" fmla="*/ 393 h 446"/>
                        <a:gd name="T22" fmla="*/ 439 w 439"/>
                        <a:gd name="T23" fmla="*/ 418 h 446"/>
                        <a:gd name="T24" fmla="*/ 427 w 439"/>
                        <a:gd name="T25" fmla="*/ 434 h 446"/>
                        <a:gd name="T26" fmla="*/ 399 w 439"/>
                        <a:gd name="T27" fmla="*/ 436 h 446"/>
                        <a:gd name="T28" fmla="*/ 279 w 439"/>
                        <a:gd name="T29" fmla="*/ 434 h 446"/>
                        <a:gd name="T30" fmla="*/ 274 w 439"/>
                        <a:gd name="T31" fmla="*/ 436 h 446"/>
                        <a:gd name="T32" fmla="*/ 270 w 439"/>
                        <a:gd name="T33" fmla="*/ 436 h 446"/>
                        <a:gd name="T34" fmla="*/ 156 w 439"/>
                        <a:gd name="T35" fmla="*/ 440 h 446"/>
                        <a:gd name="T36" fmla="*/ 151 w 439"/>
                        <a:gd name="T37" fmla="*/ 442 h 446"/>
                        <a:gd name="T38" fmla="*/ 49 w 439"/>
                        <a:gd name="T39" fmla="*/ 446 h 446"/>
                        <a:gd name="T40" fmla="*/ 7 w 439"/>
                        <a:gd name="T41" fmla="*/ 436 h 446"/>
                        <a:gd name="T42" fmla="*/ 0 w 439"/>
                        <a:gd name="T43" fmla="*/ 410 h 446"/>
                        <a:gd name="T44" fmla="*/ 7 w 439"/>
                        <a:gd name="T45" fmla="*/ 351 h 446"/>
                        <a:gd name="T46" fmla="*/ 19 w 439"/>
                        <a:gd name="T47" fmla="*/ 246 h 446"/>
                        <a:gd name="T48" fmla="*/ 22 w 439"/>
                        <a:gd name="T49" fmla="*/ 125 h 446"/>
                        <a:gd name="T50" fmla="*/ 22 w 439"/>
                        <a:gd name="T51" fmla="*/ 120 h 446"/>
                        <a:gd name="T52" fmla="*/ 27 w 439"/>
                        <a:gd name="T53" fmla="*/ 44 h 446"/>
                        <a:gd name="T54" fmla="*/ 31 w 439"/>
                        <a:gd name="T55" fmla="*/ 8 h 446"/>
                        <a:gd name="T56" fmla="*/ 49 w 439"/>
                        <a:gd name="T57" fmla="*/ 0 h 446"/>
                        <a:gd name="T58" fmla="*/ 78 w 439"/>
                        <a:gd name="T59" fmla="*/ 3 h 446"/>
                        <a:gd name="T60" fmla="*/ 93 w 439"/>
                        <a:gd name="T61" fmla="*/ 3 h 446"/>
                        <a:gd name="T62" fmla="*/ 87 w 439"/>
                        <a:gd name="T63" fmla="*/ 2 h 4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39" h="446">
                          <a:moveTo>
                            <a:pt x="87" y="2"/>
                          </a:moveTo>
                          <a:lnTo>
                            <a:pt x="168" y="6"/>
                          </a:lnTo>
                          <a:lnTo>
                            <a:pt x="256" y="8"/>
                          </a:lnTo>
                          <a:lnTo>
                            <a:pt x="355" y="0"/>
                          </a:lnTo>
                          <a:lnTo>
                            <a:pt x="417" y="2"/>
                          </a:lnTo>
                          <a:lnTo>
                            <a:pt x="424" y="8"/>
                          </a:lnTo>
                          <a:lnTo>
                            <a:pt x="429" y="23"/>
                          </a:lnTo>
                          <a:lnTo>
                            <a:pt x="426" y="119"/>
                          </a:lnTo>
                          <a:lnTo>
                            <a:pt x="426" y="218"/>
                          </a:lnTo>
                          <a:lnTo>
                            <a:pt x="433" y="303"/>
                          </a:lnTo>
                          <a:lnTo>
                            <a:pt x="439" y="393"/>
                          </a:lnTo>
                          <a:lnTo>
                            <a:pt x="439" y="418"/>
                          </a:lnTo>
                          <a:lnTo>
                            <a:pt x="427" y="434"/>
                          </a:lnTo>
                          <a:lnTo>
                            <a:pt x="399" y="436"/>
                          </a:lnTo>
                          <a:lnTo>
                            <a:pt x="279" y="434"/>
                          </a:lnTo>
                          <a:lnTo>
                            <a:pt x="274" y="436"/>
                          </a:lnTo>
                          <a:lnTo>
                            <a:pt x="270" y="436"/>
                          </a:lnTo>
                          <a:lnTo>
                            <a:pt x="156" y="440"/>
                          </a:lnTo>
                          <a:lnTo>
                            <a:pt x="151" y="442"/>
                          </a:lnTo>
                          <a:lnTo>
                            <a:pt x="49" y="446"/>
                          </a:lnTo>
                          <a:lnTo>
                            <a:pt x="7" y="436"/>
                          </a:lnTo>
                          <a:lnTo>
                            <a:pt x="0" y="410"/>
                          </a:lnTo>
                          <a:lnTo>
                            <a:pt x="7" y="351"/>
                          </a:lnTo>
                          <a:lnTo>
                            <a:pt x="19" y="246"/>
                          </a:lnTo>
                          <a:lnTo>
                            <a:pt x="22" y="125"/>
                          </a:lnTo>
                          <a:lnTo>
                            <a:pt x="22" y="120"/>
                          </a:lnTo>
                          <a:lnTo>
                            <a:pt x="27" y="44"/>
                          </a:lnTo>
                          <a:lnTo>
                            <a:pt x="31" y="8"/>
                          </a:lnTo>
                          <a:lnTo>
                            <a:pt x="49" y="0"/>
                          </a:lnTo>
                          <a:lnTo>
                            <a:pt x="78" y="3"/>
                          </a:lnTo>
                          <a:lnTo>
                            <a:pt x="93" y="3"/>
                          </a:lnTo>
                          <a:lnTo>
                            <a:pt x="8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1" name="Freeform 32"/>
                    <p:cNvSpPr>
                      <a:spLocks/>
                    </p:cNvSpPr>
                    <p:nvPr/>
                  </p:nvSpPr>
                  <p:spPr bwMode="auto">
                    <a:xfrm>
                      <a:off x="3285" y="3122"/>
                      <a:ext cx="396" cy="400"/>
                    </a:xfrm>
                    <a:custGeom>
                      <a:avLst/>
                      <a:gdLst>
                        <a:gd name="T0" fmla="*/ 38 w 396"/>
                        <a:gd name="T1" fmla="*/ 2 h 400"/>
                        <a:gd name="T2" fmla="*/ 126 w 396"/>
                        <a:gd name="T3" fmla="*/ 5 h 400"/>
                        <a:gd name="T4" fmla="*/ 210 w 396"/>
                        <a:gd name="T5" fmla="*/ 6 h 400"/>
                        <a:gd name="T6" fmla="*/ 299 w 396"/>
                        <a:gd name="T7" fmla="*/ 2 h 400"/>
                        <a:gd name="T8" fmla="*/ 369 w 396"/>
                        <a:gd name="T9" fmla="*/ 0 h 400"/>
                        <a:gd name="T10" fmla="*/ 381 w 396"/>
                        <a:gd name="T11" fmla="*/ 3 h 400"/>
                        <a:gd name="T12" fmla="*/ 384 w 396"/>
                        <a:gd name="T13" fmla="*/ 20 h 400"/>
                        <a:gd name="T14" fmla="*/ 381 w 396"/>
                        <a:gd name="T15" fmla="*/ 113 h 400"/>
                        <a:gd name="T16" fmla="*/ 383 w 396"/>
                        <a:gd name="T17" fmla="*/ 206 h 400"/>
                        <a:gd name="T18" fmla="*/ 390 w 396"/>
                        <a:gd name="T19" fmla="*/ 288 h 400"/>
                        <a:gd name="T20" fmla="*/ 396 w 396"/>
                        <a:gd name="T21" fmla="*/ 371 h 400"/>
                        <a:gd name="T22" fmla="*/ 393 w 396"/>
                        <a:gd name="T23" fmla="*/ 383 h 400"/>
                        <a:gd name="T24" fmla="*/ 372 w 396"/>
                        <a:gd name="T25" fmla="*/ 387 h 400"/>
                        <a:gd name="T26" fmla="*/ 272 w 396"/>
                        <a:gd name="T27" fmla="*/ 387 h 400"/>
                        <a:gd name="T28" fmla="*/ 174 w 396"/>
                        <a:gd name="T29" fmla="*/ 390 h 400"/>
                        <a:gd name="T30" fmla="*/ 83 w 396"/>
                        <a:gd name="T31" fmla="*/ 398 h 400"/>
                        <a:gd name="T32" fmla="*/ 24 w 396"/>
                        <a:gd name="T33" fmla="*/ 400 h 400"/>
                        <a:gd name="T34" fmla="*/ 6 w 396"/>
                        <a:gd name="T35" fmla="*/ 397 h 400"/>
                        <a:gd name="T36" fmla="*/ 0 w 396"/>
                        <a:gd name="T37" fmla="*/ 386 h 400"/>
                        <a:gd name="T38" fmla="*/ 15 w 396"/>
                        <a:gd name="T39" fmla="*/ 288 h 400"/>
                        <a:gd name="T40" fmla="*/ 24 w 396"/>
                        <a:gd name="T41" fmla="*/ 203 h 400"/>
                        <a:gd name="T42" fmla="*/ 29 w 396"/>
                        <a:gd name="T43" fmla="*/ 117 h 400"/>
                        <a:gd name="T44" fmla="*/ 30 w 396"/>
                        <a:gd name="T45" fmla="*/ 33 h 400"/>
                        <a:gd name="T46" fmla="*/ 35 w 396"/>
                        <a:gd name="T47" fmla="*/ 8 h 400"/>
                        <a:gd name="T48" fmla="*/ 38 w 396"/>
                        <a:gd name="T49" fmla="*/ 2 h 4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400">
                          <a:moveTo>
                            <a:pt x="38" y="2"/>
                          </a:moveTo>
                          <a:lnTo>
                            <a:pt x="126" y="5"/>
                          </a:lnTo>
                          <a:lnTo>
                            <a:pt x="210" y="6"/>
                          </a:lnTo>
                          <a:lnTo>
                            <a:pt x="299" y="2"/>
                          </a:lnTo>
                          <a:lnTo>
                            <a:pt x="369" y="0"/>
                          </a:lnTo>
                          <a:lnTo>
                            <a:pt x="381" y="3"/>
                          </a:lnTo>
                          <a:lnTo>
                            <a:pt x="384" y="20"/>
                          </a:lnTo>
                          <a:lnTo>
                            <a:pt x="381" y="113"/>
                          </a:lnTo>
                          <a:lnTo>
                            <a:pt x="383" y="206"/>
                          </a:lnTo>
                          <a:lnTo>
                            <a:pt x="390" y="288"/>
                          </a:lnTo>
                          <a:lnTo>
                            <a:pt x="396" y="371"/>
                          </a:lnTo>
                          <a:lnTo>
                            <a:pt x="393" y="383"/>
                          </a:lnTo>
                          <a:lnTo>
                            <a:pt x="372" y="387"/>
                          </a:lnTo>
                          <a:lnTo>
                            <a:pt x="272" y="387"/>
                          </a:lnTo>
                          <a:lnTo>
                            <a:pt x="174" y="390"/>
                          </a:lnTo>
                          <a:lnTo>
                            <a:pt x="83" y="398"/>
                          </a:lnTo>
                          <a:lnTo>
                            <a:pt x="24" y="400"/>
                          </a:lnTo>
                          <a:lnTo>
                            <a:pt x="6" y="397"/>
                          </a:lnTo>
                          <a:lnTo>
                            <a:pt x="0" y="386"/>
                          </a:lnTo>
                          <a:lnTo>
                            <a:pt x="15" y="288"/>
                          </a:lnTo>
                          <a:lnTo>
                            <a:pt x="24" y="203"/>
                          </a:lnTo>
                          <a:lnTo>
                            <a:pt x="29" y="117"/>
                          </a:lnTo>
                          <a:lnTo>
                            <a:pt x="30" y="33"/>
                          </a:lnTo>
                          <a:lnTo>
                            <a:pt x="35" y="8"/>
                          </a:lnTo>
                          <a:lnTo>
                            <a:pt x="3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39" name="Text Box 33"/>
                  <p:cNvSpPr txBox="1">
                    <a:spLocks noChangeArrowheads="1"/>
                  </p:cNvSpPr>
                  <p:nvPr/>
                </p:nvSpPr>
                <p:spPr bwMode="auto">
                  <a:xfrm>
                    <a:off x="815" y="288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文档</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grpSp>
            <p:nvGrpSpPr>
              <p:cNvPr id="11" name="Group 34"/>
              <p:cNvGrpSpPr>
                <a:grpSpLocks/>
              </p:cNvGrpSpPr>
              <p:nvPr/>
            </p:nvGrpSpPr>
            <p:grpSpPr bwMode="auto">
              <a:xfrm>
                <a:off x="3840" y="2736"/>
                <a:ext cx="549" cy="730"/>
                <a:chOff x="3840" y="2736"/>
                <a:chExt cx="549" cy="730"/>
              </a:xfrm>
            </p:grpSpPr>
            <p:grpSp>
              <p:nvGrpSpPr>
                <p:cNvPr id="25" name="Group 35"/>
                <p:cNvGrpSpPr>
                  <a:grpSpLocks/>
                </p:cNvGrpSpPr>
                <p:nvPr/>
              </p:nvGrpSpPr>
              <p:grpSpPr bwMode="auto">
                <a:xfrm>
                  <a:off x="3840" y="3022"/>
                  <a:ext cx="549" cy="442"/>
                  <a:chOff x="3888" y="3022"/>
                  <a:chExt cx="501" cy="442"/>
                </a:xfrm>
              </p:grpSpPr>
              <p:sp>
                <p:nvSpPr>
                  <p:cNvPr id="33" name="Freeform 36"/>
                  <p:cNvSpPr>
                    <a:spLocks/>
                  </p:cNvSpPr>
                  <p:nvPr/>
                </p:nvSpPr>
                <p:spPr bwMode="auto">
                  <a:xfrm>
                    <a:off x="3951" y="3172"/>
                    <a:ext cx="99" cy="174"/>
                  </a:xfrm>
                  <a:custGeom>
                    <a:avLst/>
                    <a:gdLst>
                      <a:gd name="T0" fmla="*/ 13 w 99"/>
                      <a:gd name="T1" fmla="*/ 55 h 174"/>
                      <a:gd name="T2" fmla="*/ 22 w 99"/>
                      <a:gd name="T3" fmla="*/ 45 h 174"/>
                      <a:gd name="T4" fmla="*/ 22 w 99"/>
                      <a:gd name="T5" fmla="*/ 36 h 174"/>
                      <a:gd name="T6" fmla="*/ 21 w 99"/>
                      <a:gd name="T7" fmla="*/ 27 h 174"/>
                      <a:gd name="T8" fmla="*/ 27 w 99"/>
                      <a:gd name="T9" fmla="*/ 18 h 174"/>
                      <a:gd name="T10" fmla="*/ 36 w 99"/>
                      <a:gd name="T11" fmla="*/ 9 h 174"/>
                      <a:gd name="T12" fmla="*/ 45 w 99"/>
                      <a:gd name="T13" fmla="*/ 4 h 174"/>
                      <a:gd name="T14" fmla="*/ 55 w 99"/>
                      <a:gd name="T15" fmla="*/ 0 h 174"/>
                      <a:gd name="T16" fmla="*/ 66 w 99"/>
                      <a:gd name="T17" fmla="*/ 1 h 174"/>
                      <a:gd name="T18" fmla="*/ 75 w 99"/>
                      <a:gd name="T19" fmla="*/ 4 h 174"/>
                      <a:gd name="T20" fmla="*/ 82 w 99"/>
                      <a:gd name="T21" fmla="*/ 10 h 174"/>
                      <a:gd name="T22" fmla="*/ 87 w 99"/>
                      <a:gd name="T23" fmla="*/ 21 h 174"/>
                      <a:gd name="T24" fmla="*/ 81 w 99"/>
                      <a:gd name="T25" fmla="*/ 31 h 174"/>
                      <a:gd name="T26" fmla="*/ 75 w 99"/>
                      <a:gd name="T27" fmla="*/ 39 h 174"/>
                      <a:gd name="T28" fmla="*/ 66 w 99"/>
                      <a:gd name="T29" fmla="*/ 45 h 174"/>
                      <a:gd name="T30" fmla="*/ 57 w 99"/>
                      <a:gd name="T31" fmla="*/ 49 h 174"/>
                      <a:gd name="T32" fmla="*/ 52 w 99"/>
                      <a:gd name="T33" fmla="*/ 57 h 174"/>
                      <a:gd name="T34" fmla="*/ 51 w 99"/>
                      <a:gd name="T35" fmla="*/ 66 h 174"/>
                      <a:gd name="T36" fmla="*/ 55 w 99"/>
                      <a:gd name="T37" fmla="*/ 73 h 174"/>
                      <a:gd name="T38" fmla="*/ 64 w 99"/>
                      <a:gd name="T39" fmla="*/ 78 h 174"/>
                      <a:gd name="T40" fmla="*/ 78 w 99"/>
                      <a:gd name="T41" fmla="*/ 84 h 174"/>
                      <a:gd name="T42" fmla="*/ 88 w 99"/>
                      <a:gd name="T43" fmla="*/ 90 h 174"/>
                      <a:gd name="T44" fmla="*/ 97 w 99"/>
                      <a:gd name="T45" fmla="*/ 99 h 174"/>
                      <a:gd name="T46" fmla="*/ 99 w 99"/>
                      <a:gd name="T47" fmla="*/ 109 h 174"/>
                      <a:gd name="T48" fmla="*/ 99 w 99"/>
                      <a:gd name="T49" fmla="*/ 120 h 174"/>
                      <a:gd name="T50" fmla="*/ 97 w 99"/>
                      <a:gd name="T51" fmla="*/ 129 h 174"/>
                      <a:gd name="T52" fmla="*/ 88 w 99"/>
                      <a:gd name="T53" fmla="*/ 133 h 174"/>
                      <a:gd name="T54" fmla="*/ 76 w 99"/>
                      <a:gd name="T55" fmla="*/ 135 h 174"/>
                      <a:gd name="T56" fmla="*/ 66 w 99"/>
                      <a:gd name="T57" fmla="*/ 136 h 174"/>
                      <a:gd name="T58" fmla="*/ 55 w 99"/>
                      <a:gd name="T59" fmla="*/ 130 h 174"/>
                      <a:gd name="T60" fmla="*/ 48 w 99"/>
                      <a:gd name="T61" fmla="*/ 121 h 174"/>
                      <a:gd name="T62" fmla="*/ 40 w 99"/>
                      <a:gd name="T63" fmla="*/ 127 h 174"/>
                      <a:gd name="T64" fmla="*/ 40 w 99"/>
                      <a:gd name="T65" fmla="*/ 136 h 174"/>
                      <a:gd name="T66" fmla="*/ 46 w 99"/>
                      <a:gd name="T67" fmla="*/ 147 h 174"/>
                      <a:gd name="T68" fmla="*/ 49 w 99"/>
                      <a:gd name="T69" fmla="*/ 157 h 174"/>
                      <a:gd name="T70" fmla="*/ 43 w 99"/>
                      <a:gd name="T71" fmla="*/ 168 h 174"/>
                      <a:gd name="T72" fmla="*/ 34 w 99"/>
                      <a:gd name="T73" fmla="*/ 172 h 174"/>
                      <a:gd name="T74" fmla="*/ 24 w 99"/>
                      <a:gd name="T75" fmla="*/ 172 h 174"/>
                      <a:gd name="T76" fmla="*/ 15 w 99"/>
                      <a:gd name="T77" fmla="*/ 163 h 174"/>
                      <a:gd name="T78" fmla="*/ 6 w 99"/>
                      <a:gd name="T79" fmla="*/ 153 h 174"/>
                      <a:gd name="T80" fmla="*/ 4 w 99"/>
                      <a:gd name="T81" fmla="*/ 142 h 174"/>
                      <a:gd name="T82" fmla="*/ 4 w 99"/>
                      <a:gd name="T83" fmla="*/ 132 h 174"/>
                      <a:gd name="T84" fmla="*/ 7 w 99"/>
                      <a:gd name="T85" fmla="*/ 121 h 174"/>
                      <a:gd name="T86" fmla="*/ 7 w 99"/>
                      <a:gd name="T87" fmla="*/ 112 h 174"/>
                      <a:gd name="T88" fmla="*/ 7 w 99"/>
                      <a:gd name="T89" fmla="*/ 103 h 174"/>
                      <a:gd name="T90" fmla="*/ 7 w 99"/>
                      <a:gd name="T91" fmla="*/ 94 h 174"/>
                      <a:gd name="T92" fmla="*/ 0 w 99"/>
                      <a:gd name="T93" fmla="*/ 70 h 1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9" h="174">
                        <a:moveTo>
                          <a:pt x="7" y="55"/>
                        </a:moveTo>
                        <a:lnTo>
                          <a:pt x="13" y="55"/>
                        </a:lnTo>
                        <a:lnTo>
                          <a:pt x="18" y="51"/>
                        </a:lnTo>
                        <a:lnTo>
                          <a:pt x="22" y="45"/>
                        </a:lnTo>
                        <a:lnTo>
                          <a:pt x="22" y="40"/>
                        </a:lnTo>
                        <a:lnTo>
                          <a:pt x="22" y="36"/>
                        </a:lnTo>
                        <a:lnTo>
                          <a:pt x="21" y="31"/>
                        </a:lnTo>
                        <a:lnTo>
                          <a:pt x="21" y="27"/>
                        </a:lnTo>
                        <a:lnTo>
                          <a:pt x="22" y="22"/>
                        </a:lnTo>
                        <a:lnTo>
                          <a:pt x="27" y="18"/>
                        </a:lnTo>
                        <a:lnTo>
                          <a:pt x="30" y="13"/>
                        </a:lnTo>
                        <a:lnTo>
                          <a:pt x="36" y="9"/>
                        </a:lnTo>
                        <a:lnTo>
                          <a:pt x="40" y="6"/>
                        </a:lnTo>
                        <a:lnTo>
                          <a:pt x="45" y="4"/>
                        </a:lnTo>
                        <a:lnTo>
                          <a:pt x="49" y="1"/>
                        </a:lnTo>
                        <a:lnTo>
                          <a:pt x="55" y="0"/>
                        </a:lnTo>
                        <a:lnTo>
                          <a:pt x="60" y="0"/>
                        </a:lnTo>
                        <a:lnTo>
                          <a:pt x="66" y="1"/>
                        </a:lnTo>
                        <a:lnTo>
                          <a:pt x="70" y="3"/>
                        </a:lnTo>
                        <a:lnTo>
                          <a:pt x="75" y="4"/>
                        </a:lnTo>
                        <a:lnTo>
                          <a:pt x="79" y="6"/>
                        </a:lnTo>
                        <a:lnTo>
                          <a:pt x="82" y="10"/>
                        </a:lnTo>
                        <a:lnTo>
                          <a:pt x="87" y="16"/>
                        </a:lnTo>
                        <a:lnTo>
                          <a:pt x="87" y="21"/>
                        </a:lnTo>
                        <a:lnTo>
                          <a:pt x="87" y="25"/>
                        </a:lnTo>
                        <a:lnTo>
                          <a:pt x="81" y="31"/>
                        </a:lnTo>
                        <a:lnTo>
                          <a:pt x="79" y="37"/>
                        </a:lnTo>
                        <a:lnTo>
                          <a:pt x="75" y="39"/>
                        </a:lnTo>
                        <a:lnTo>
                          <a:pt x="70" y="42"/>
                        </a:lnTo>
                        <a:lnTo>
                          <a:pt x="66" y="45"/>
                        </a:lnTo>
                        <a:lnTo>
                          <a:pt x="61" y="46"/>
                        </a:lnTo>
                        <a:lnTo>
                          <a:pt x="57" y="49"/>
                        </a:lnTo>
                        <a:lnTo>
                          <a:pt x="52" y="52"/>
                        </a:lnTo>
                        <a:lnTo>
                          <a:pt x="52" y="57"/>
                        </a:lnTo>
                        <a:lnTo>
                          <a:pt x="51" y="61"/>
                        </a:lnTo>
                        <a:lnTo>
                          <a:pt x="51" y="66"/>
                        </a:lnTo>
                        <a:lnTo>
                          <a:pt x="51" y="70"/>
                        </a:lnTo>
                        <a:lnTo>
                          <a:pt x="55" y="73"/>
                        </a:lnTo>
                        <a:lnTo>
                          <a:pt x="60" y="75"/>
                        </a:lnTo>
                        <a:lnTo>
                          <a:pt x="64" y="78"/>
                        </a:lnTo>
                        <a:lnTo>
                          <a:pt x="70" y="79"/>
                        </a:lnTo>
                        <a:lnTo>
                          <a:pt x="78" y="84"/>
                        </a:lnTo>
                        <a:lnTo>
                          <a:pt x="84" y="87"/>
                        </a:lnTo>
                        <a:lnTo>
                          <a:pt x="88" y="90"/>
                        </a:lnTo>
                        <a:lnTo>
                          <a:pt x="93" y="96"/>
                        </a:lnTo>
                        <a:lnTo>
                          <a:pt x="97" y="99"/>
                        </a:lnTo>
                        <a:lnTo>
                          <a:pt x="97" y="103"/>
                        </a:lnTo>
                        <a:lnTo>
                          <a:pt x="99" y="109"/>
                        </a:lnTo>
                        <a:lnTo>
                          <a:pt x="99" y="114"/>
                        </a:lnTo>
                        <a:lnTo>
                          <a:pt x="99" y="120"/>
                        </a:lnTo>
                        <a:lnTo>
                          <a:pt x="97" y="124"/>
                        </a:lnTo>
                        <a:lnTo>
                          <a:pt x="97" y="129"/>
                        </a:lnTo>
                        <a:lnTo>
                          <a:pt x="93" y="132"/>
                        </a:lnTo>
                        <a:lnTo>
                          <a:pt x="88" y="133"/>
                        </a:lnTo>
                        <a:lnTo>
                          <a:pt x="82" y="133"/>
                        </a:lnTo>
                        <a:lnTo>
                          <a:pt x="76" y="135"/>
                        </a:lnTo>
                        <a:lnTo>
                          <a:pt x="72" y="136"/>
                        </a:lnTo>
                        <a:lnTo>
                          <a:pt x="66" y="136"/>
                        </a:lnTo>
                        <a:lnTo>
                          <a:pt x="61" y="133"/>
                        </a:lnTo>
                        <a:lnTo>
                          <a:pt x="55" y="130"/>
                        </a:lnTo>
                        <a:lnTo>
                          <a:pt x="51" y="126"/>
                        </a:lnTo>
                        <a:lnTo>
                          <a:pt x="48" y="121"/>
                        </a:lnTo>
                        <a:lnTo>
                          <a:pt x="43" y="123"/>
                        </a:lnTo>
                        <a:lnTo>
                          <a:pt x="40" y="127"/>
                        </a:lnTo>
                        <a:lnTo>
                          <a:pt x="40" y="132"/>
                        </a:lnTo>
                        <a:lnTo>
                          <a:pt x="40" y="136"/>
                        </a:lnTo>
                        <a:lnTo>
                          <a:pt x="43" y="141"/>
                        </a:lnTo>
                        <a:lnTo>
                          <a:pt x="46" y="147"/>
                        </a:lnTo>
                        <a:lnTo>
                          <a:pt x="49" y="151"/>
                        </a:lnTo>
                        <a:lnTo>
                          <a:pt x="49" y="157"/>
                        </a:lnTo>
                        <a:lnTo>
                          <a:pt x="48" y="162"/>
                        </a:lnTo>
                        <a:lnTo>
                          <a:pt x="43" y="168"/>
                        </a:lnTo>
                        <a:lnTo>
                          <a:pt x="39" y="169"/>
                        </a:lnTo>
                        <a:lnTo>
                          <a:pt x="34" y="172"/>
                        </a:lnTo>
                        <a:lnTo>
                          <a:pt x="28" y="174"/>
                        </a:lnTo>
                        <a:lnTo>
                          <a:pt x="24" y="172"/>
                        </a:lnTo>
                        <a:lnTo>
                          <a:pt x="18" y="168"/>
                        </a:lnTo>
                        <a:lnTo>
                          <a:pt x="15" y="163"/>
                        </a:lnTo>
                        <a:lnTo>
                          <a:pt x="10" y="157"/>
                        </a:lnTo>
                        <a:lnTo>
                          <a:pt x="6" y="153"/>
                        </a:lnTo>
                        <a:lnTo>
                          <a:pt x="4" y="147"/>
                        </a:lnTo>
                        <a:lnTo>
                          <a:pt x="4" y="142"/>
                        </a:lnTo>
                        <a:lnTo>
                          <a:pt x="3" y="136"/>
                        </a:lnTo>
                        <a:lnTo>
                          <a:pt x="4" y="132"/>
                        </a:lnTo>
                        <a:lnTo>
                          <a:pt x="4" y="127"/>
                        </a:lnTo>
                        <a:lnTo>
                          <a:pt x="7" y="121"/>
                        </a:lnTo>
                        <a:lnTo>
                          <a:pt x="7" y="117"/>
                        </a:lnTo>
                        <a:lnTo>
                          <a:pt x="7" y="112"/>
                        </a:lnTo>
                        <a:lnTo>
                          <a:pt x="7" y="108"/>
                        </a:lnTo>
                        <a:lnTo>
                          <a:pt x="7" y="103"/>
                        </a:lnTo>
                        <a:lnTo>
                          <a:pt x="7" y="99"/>
                        </a:lnTo>
                        <a:lnTo>
                          <a:pt x="7" y="94"/>
                        </a:lnTo>
                        <a:lnTo>
                          <a:pt x="7" y="90"/>
                        </a:lnTo>
                        <a:lnTo>
                          <a:pt x="0" y="70"/>
                        </a:lnTo>
                        <a:lnTo>
                          <a:pt x="7"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 name="Freeform 37"/>
                  <p:cNvSpPr>
                    <a:spLocks/>
                  </p:cNvSpPr>
                  <p:nvPr/>
                </p:nvSpPr>
                <p:spPr bwMode="auto">
                  <a:xfrm>
                    <a:off x="4286" y="3130"/>
                    <a:ext cx="103" cy="142"/>
                  </a:xfrm>
                  <a:custGeom>
                    <a:avLst/>
                    <a:gdLst>
                      <a:gd name="T0" fmla="*/ 72 w 103"/>
                      <a:gd name="T1" fmla="*/ 19 h 142"/>
                      <a:gd name="T2" fmla="*/ 60 w 103"/>
                      <a:gd name="T3" fmla="*/ 12 h 142"/>
                      <a:gd name="T4" fmla="*/ 46 w 103"/>
                      <a:gd name="T5" fmla="*/ 6 h 142"/>
                      <a:gd name="T6" fmla="*/ 36 w 103"/>
                      <a:gd name="T7" fmla="*/ 1 h 142"/>
                      <a:gd name="T8" fmla="*/ 25 w 103"/>
                      <a:gd name="T9" fmla="*/ 0 h 142"/>
                      <a:gd name="T10" fmla="*/ 15 w 103"/>
                      <a:gd name="T11" fmla="*/ 0 h 142"/>
                      <a:gd name="T12" fmla="*/ 3 w 103"/>
                      <a:gd name="T13" fmla="*/ 7 h 142"/>
                      <a:gd name="T14" fmla="*/ 0 w 103"/>
                      <a:gd name="T15" fmla="*/ 16 h 142"/>
                      <a:gd name="T16" fmla="*/ 3 w 103"/>
                      <a:gd name="T17" fmla="*/ 25 h 142"/>
                      <a:gd name="T18" fmla="*/ 12 w 103"/>
                      <a:gd name="T19" fmla="*/ 33 h 142"/>
                      <a:gd name="T20" fmla="*/ 22 w 103"/>
                      <a:gd name="T21" fmla="*/ 36 h 142"/>
                      <a:gd name="T22" fmla="*/ 33 w 103"/>
                      <a:gd name="T23" fmla="*/ 39 h 142"/>
                      <a:gd name="T24" fmla="*/ 42 w 103"/>
                      <a:gd name="T25" fmla="*/ 45 h 142"/>
                      <a:gd name="T26" fmla="*/ 40 w 103"/>
                      <a:gd name="T27" fmla="*/ 54 h 142"/>
                      <a:gd name="T28" fmla="*/ 34 w 103"/>
                      <a:gd name="T29" fmla="*/ 61 h 142"/>
                      <a:gd name="T30" fmla="*/ 27 w 103"/>
                      <a:gd name="T31" fmla="*/ 69 h 142"/>
                      <a:gd name="T32" fmla="*/ 22 w 103"/>
                      <a:gd name="T33" fmla="*/ 78 h 142"/>
                      <a:gd name="T34" fmla="*/ 15 w 103"/>
                      <a:gd name="T35" fmla="*/ 87 h 142"/>
                      <a:gd name="T36" fmla="*/ 13 w 103"/>
                      <a:gd name="T37" fmla="*/ 97 h 142"/>
                      <a:gd name="T38" fmla="*/ 18 w 103"/>
                      <a:gd name="T39" fmla="*/ 106 h 142"/>
                      <a:gd name="T40" fmla="*/ 28 w 103"/>
                      <a:gd name="T41" fmla="*/ 108 h 142"/>
                      <a:gd name="T42" fmla="*/ 37 w 103"/>
                      <a:gd name="T43" fmla="*/ 99 h 142"/>
                      <a:gd name="T44" fmla="*/ 48 w 103"/>
                      <a:gd name="T45" fmla="*/ 94 h 142"/>
                      <a:gd name="T46" fmla="*/ 54 w 103"/>
                      <a:gd name="T47" fmla="*/ 103 h 142"/>
                      <a:gd name="T48" fmla="*/ 52 w 103"/>
                      <a:gd name="T49" fmla="*/ 114 h 142"/>
                      <a:gd name="T50" fmla="*/ 51 w 103"/>
                      <a:gd name="T51" fmla="*/ 124 h 142"/>
                      <a:gd name="T52" fmla="*/ 52 w 103"/>
                      <a:gd name="T53" fmla="*/ 133 h 142"/>
                      <a:gd name="T54" fmla="*/ 60 w 103"/>
                      <a:gd name="T55" fmla="*/ 142 h 142"/>
                      <a:gd name="T56" fmla="*/ 72 w 103"/>
                      <a:gd name="T57" fmla="*/ 141 h 142"/>
                      <a:gd name="T58" fmla="*/ 81 w 103"/>
                      <a:gd name="T59" fmla="*/ 133 h 142"/>
                      <a:gd name="T60" fmla="*/ 87 w 103"/>
                      <a:gd name="T61" fmla="*/ 123 h 142"/>
                      <a:gd name="T62" fmla="*/ 90 w 103"/>
                      <a:gd name="T63" fmla="*/ 114 h 142"/>
                      <a:gd name="T64" fmla="*/ 93 w 103"/>
                      <a:gd name="T65" fmla="*/ 103 h 142"/>
                      <a:gd name="T66" fmla="*/ 96 w 103"/>
                      <a:gd name="T67" fmla="*/ 94 h 142"/>
                      <a:gd name="T68" fmla="*/ 102 w 103"/>
                      <a:gd name="T69" fmla="*/ 84 h 142"/>
                      <a:gd name="T70" fmla="*/ 103 w 103"/>
                      <a:gd name="T71" fmla="*/ 75 h 142"/>
                      <a:gd name="T72" fmla="*/ 102 w 103"/>
                      <a:gd name="T73" fmla="*/ 66 h 142"/>
                      <a:gd name="T74" fmla="*/ 99 w 103"/>
                      <a:gd name="T75" fmla="*/ 57 h 142"/>
                      <a:gd name="T76" fmla="*/ 96 w 103"/>
                      <a:gd name="T77" fmla="*/ 48 h 142"/>
                      <a:gd name="T78" fmla="*/ 96 w 103"/>
                      <a:gd name="T79" fmla="*/ 37 h 142"/>
                      <a:gd name="T80" fmla="*/ 90 w 103"/>
                      <a:gd name="T81" fmla="*/ 30 h 142"/>
                      <a:gd name="T82" fmla="*/ 78 w 103"/>
                      <a:gd name="T83" fmla="*/ 21 h 1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3" h="142">
                        <a:moveTo>
                          <a:pt x="78" y="21"/>
                        </a:moveTo>
                        <a:lnTo>
                          <a:pt x="72" y="19"/>
                        </a:lnTo>
                        <a:lnTo>
                          <a:pt x="66" y="15"/>
                        </a:lnTo>
                        <a:lnTo>
                          <a:pt x="60" y="12"/>
                        </a:lnTo>
                        <a:lnTo>
                          <a:pt x="52" y="7"/>
                        </a:lnTo>
                        <a:lnTo>
                          <a:pt x="46" y="6"/>
                        </a:lnTo>
                        <a:lnTo>
                          <a:pt x="42" y="3"/>
                        </a:lnTo>
                        <a:lnTo>
                          <a:pt x="36" y="1"/>
                        </a:lnTo>
                        <a:lnTo>
                          <a:pt x="30" y="0"/>
                        </a:lnTo>
                        <a:lnTo>
                          <a:pt x="25" y="0"/>
                        </a:lnTo>
                        <a:lnTo>
                          <a:pt x="19" y="0"/>
                        </a:lnTo>
                        <a:lnTo>
                          <a:pt x="15" y="0"/>
                        </a:lnTo>
                        <a:lnTo>
                          <a:pt x="7" y="1"/>
                        </a:lnTo>
                        <a:lnTo>
                          <a:pt x="3" y="7"/>
                        </a:lnTo>
                        <a:lnTo>
                          <a:pt x="0" y="12"/>
                        </a:lnTo>
                        <a:lnTo>
                          <a:pt x="0" y="16"/>
                        </a:lnTo>
                        <a:lnTo>
                          <a:pt x="0" y="21"/>
                        </a:lnTo>
                        <a:lnTo>
                          <a:pt x="3" y="25"/>
                        </a:lnTo>
                        <a:lnTo>
                          <a:pt x="6" y="30"/>
                        </a:lnTo>
                        <a:lnTo>
                          <a:pt x="12" y="33"/>
                        </a:lnTo>
                        <a:lnTo>
                          <a:pt x="18" y="36"/>
                        </a:lnTo>
                        <a:lnTo>
                          <a:pt x="22" y="36"/>
                        </a:lnTo>
                        <a:lnTo>
                          <a:pt x="27" y="37"/>
                        </a:lnTo>
                        <a:lnTo>
                          <a:pt x="33" y="39"/>
                        </a:lnTo>
                        <a:lnTo>
                          <a:pt x="39" y="40"/>
                        </a:lnTo>
                        <a:lnTo>
                          <a:pt x="42" y="45"/>
                        </a:lnTo>
                        <a:lnTo>
                          <a:pt x="42" y="49"/>
                        </a:lnTo>
                        <a:lnTo>
                          <a:pt x="40" y="54"/>
                        </a:lnTo>
                        <a:lnTo>
                          <a:pt x="36" y="57"/>
                        </a:lnTo>
                        <a:lnTo>
                          <a:pt x="34" y="61"/>
                        </a:lnTo>
                        <a:lnTo>
                          <a:pt x="30" y="64"/>
                        </a:lnTo>
                        <a:lnTo>
                          <a:pt x="27" y="69"/>
                        </a:lnTo>
                        <a:lnTo>
                          <a:pt x="25" y="73"/>
                        </a:lnTo>
                        <a:lnTo>
                          <a:pt x="22" y="78"/>
                        </a:lnTo>
                        <a:lnTo>
                          <a:pt x="18" y="82"/>
                        </a:lnTo>
                        <a:lnTo>
                          <a:pt x="15" y="87"/>
                        </a:lnTo>
                        <a:lnTo>
                          <a:pt x="13" y="91"/>
                        </a:lnTo>
                        <a:lnTo>
                          <a:pt x="13" y="97"/>
                        </a:lnTo>
                        <a:lnTo>
                          <a:pt x="15" y="102"/>
                        </a:lnTo>
                        <a:lnTo>
                          <a:pt x="18" y="106"/>
                        </a:lnTo>
                        <a:lnTo>
                          <a:pt x="24" y="109"/>
                        </a:lnTo>
                        <a:lnTo>
                          <a:pt x="28" y="108"/>
                        </a:lnTo>
                        <a:lnTo>
                          <a:pt x="33" y="105"/>
                        </a:lnTo>
                        <a:lnTo>
                          <a:pt x="37" y="99"/>
                        </a:lnTo>
                        <a:lnTo>
                          <a:pt x="42" y="96"/>
                        </a:lnTo>
                        <a:lnTo>
                          <a:pt x="48" y="94"/>
                        </a:lnTo>
                        <a:lnTo>
                          <a:pt x="52" y="99"/>
                        </a:lnTo>
                        <a:lnTo>
                          <a:pt x="54" y="103"/>
                        </a:lnTo>
                        <a:lnTo>
                          <a:pt x="54" y="108"/>
                        </a:lnTo>
                        <a:lnTo>
                          <a:pt x="52" y="114"/>
                        </a:lnTo>
                        <a:lnTo>
                          <a:pt x="52" y="118"/>
                        </a:lnTo>
                        <a:lnTo>
                          <a:pt x="51" y="124"/>
                        </a:lnTo>
                        <a:lnTo>
                          <a:pt x="51" y="129"/>
                        </a:lnTo>
                        <a:lnTo>
                          <a:pt x="52" y="133"/>
                        </a:lnTo>
                        <a:lnTo>
                          <a:pt x="55" y="139"/>
                        </a:lnTo>
                        <a:lnTo>
                          <a:pt x="60" y="142"/>
                        </a:lnTo>
                        <a:lnTo>
                          <a:pt x="66" y="142"/>
                        </a:lnTo>
                        <a:lnTo>
                          <a:pt x="72" y="141"/>
                        </a:lnTo>
                        <a:lnTo>
                          <a:pt x="78" y="138"/>
                        </a:lnTo>
                        <a:lnTo>
                          <a:pt x="81" y="133"/>
                        </a:lnTo>
                        <a:lnTo>
                          <a:pt x="84" y="129"/>
                        </a:lnTo>
                        <a:lnTo>
                          <a:pt x="87" y="123"/>
                        </a:lnTo>
                        <a:lnTo>
                          <a:pt x="90" y="118"/>
                        </a:lnTo>
                        <a:lnTo>
                          <a:pt x="90" y="114"/>
                        </a:lnTo>
                        <a:lnTo>
                          <a:pt x="91" y="108"/>
                        </a:lnTo>
                        <a:lnTo>
                          <a:pt x="93" y="103"/>
                        </a:lnTo>
                        <a:lnTo>
                          <a:pt x="94" y="99"/>
                        </a:lnTo>
                        <a:lnTo>
                          <a:pt x="96" y="94"/>
                        </a:lnTo>
                        <a:lnTo>
                          <a:pt x="100" y="90"/>
                        </a:lnTo>
                        <a:lnTo>
                          <a:pt x="102" y="84"/>
                        </a:lnTo>
                        <a:lnTo>
                          <a:pt x="103" y="79"/>
                        </a:lnTo>
                        <a:lnTo>
                          <a:pt x="103" y="75"/>
                        </a:lnTo>
                        <a:lnTo>
                          <a:pt x="103" y="70"/>
                        </a:lnTo>
                        <a:lnTo>
                          <a:pt x="102" y="66"/>
                        </a:lnTo>
                        <a:lnTo>
                          <a:pt x="99" y="61"/>
                        </a:lnTo>
                        <a:lnTo>
                          <a:pt x="99" y="57"/>
                        </a:lnTo>
                        <a:lnTo>
                          <a:pt x="96" y="52"/>
                        </a:lnTo>
                        <a:lnTo>
                          <a:pt x="96" y="48"/>
                        </a:lnTo>
                        <a:lnTo>
                          <a:pt x="96" y="42"/>
                        </a:lnTo>
                        <a:lnTo>
                          <a:pt x="96" y="37"/>
                        </a:lnTo>
                        <a:lnTo>
                          <a:pt x="91" y="34"/>
                        </a:lnTo>
                        <a:lnTo>
                          <a:pt x="90" y="30"/>
                        </a:lnTo>
                        <a:lnTo>
                          <a:pt x="87" y="25"/>
                        </a:lnTo>
                        <a:lnTo>
                          <a:pt x="7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 name="Freeform 38"/>
                  <p:cNvSpPr>
                    <a:spLocks/>
                  </p:cNvSpPr>
                  <p:nvPr/>
                </p:nvSpPr>
                <p:spPr bwMode="auto">
                  <a:xfrm>
                    <a:off x="3888" y="3022"/>
                    <a:ext cx="470" cy="442"/>
                  </a:xfrm>
                  <a:custGeom>
                    <a:avLst/>
                    <a:gdLst>
                      <a:gd name="T0" fmla="*/ 165 w 470"/>
                      <a:gd name="T1" fmla="*/ 21 h 442"/>
                      <a:gd name="T2" fmla="*/ 190 w 470"/>
                      <a:gd name="T3" fmla="*/ 6 h 442"/>
                      <a:gd name="T4" fmla="*/ 226 w 470"/>
                      <a:gd name="T5" fmla="*/ 0 h 442"/>
                      <a:gd name="T6" fmla="*/ 256 w 470"/>
                      <a:gd name="T7" fmla="*/ 10 h 442"/>
                      <a:gd name="T8" fmla="*/ 277 w 470"/>
                      <a:gd name="T9" fmla="*/ 28 h 442"/>
                      <a:gd name="T10" fmla="*/ 301 w 470"/>
                      <a:gd name="T11" fmla="*/ 63 h 442"/>
                      <a:gd name="T12" fmla="*/ 327 w 470"/>
                      <a:gd name="T13" fmla="*/ 81 h 442"/>
                      <a:gd name="T14" fmla="*/ 359 w 470"/>
                      <a:gd name="T15" fmla="*/ 99 h 442"/>
                      <a:gd name="T16" fmla="*/ 410 w 470"/>
                      <a:gd name="T17" fmla="*/ 115 h 442"/>
                      <a:gd name="T18" fmla="*/ 458 w 470"/>
                      <a:gd name="T19" fmla="*/ 139 h 442"/>
                      <a:gd name="T20" fmla="*/ 468 w 470"/>
                      <a:gd name="T21" fmla="*/ 156 h 442"/>
                      <a:gd name="T22" fmla="*/ 470 w 470"/>
                      <a:gd name="T23" fmla="*/ 181 h 442"/>
                      <a:gd name="T24" fmla="*/ 455 w 470"/>
                      <a:gd name="T25" fmla="*/ 186 h 442"/>
                      <a:gd name="T26" fmla="*/ 422 w 470"/>
                      <a:gd name="T27" fmla="*/ 183 h 442"/>
                      <a:gd name="T28" fmla="*/ 345 w 470"/>
                      <a:gd name="T29" fmla="*/ 157 h 442"/>
                      <a:gd name="T30" fmla="*/ 353 w 470"/>
                      <a:gd name="T31" fmla="*/ 202 h 442"/>
                      <a:gd name="T32" fmla="*/ 359 w 470"/>
                      <a:gd name="T33" fmla="*/ 262 h 442"/>
                      <a:gd name="T34" fmla="*/ 359 w 470"/>
                      <a:gd name="T35" fmla="*/ 267 h 442"/>
                      <a:gd name="T36" fmla="*/ 356 w 470"/>
                      <a:gd name="T37" fmla="*/ 331 h 442"/>
                      <a:gd name="T38" fmla="*/ 341 w 470"/>
                      <a:gd name="T39" fmla="*/ 382 h 442"/>
                      <a:gd name="T40" fmla="*/ 323 w 470"/>
                      <a:gd name="T41" fmla="*/ 414 h 442"/>
                      <a:gd name="T42" fmla="*/ 288 w 470"/>
                      <a:gd name="T43" fmla="*/ 435 h 442"/>
                      <a:gd name="T44" fmla="*/ 238 w 470"/>
                      <a:gd name="T45" fmla="*/ 439 h 442"/>
                      <a:gd name="T46" fmla="*/ 234 w 470"/>
                      <a:gd name="T47" fmla="*/ 442 h 442"/>
                      <a:gd name="T48" fmla="*/ 189 w 470"/>
                      <a:gd name="T49" fmla="*/ 427 h 442"/>
                      <a:gd name="T50" fmla="*/ 184 w 470"/>
                      <a:gd name="T51" fmla="*/ 429 h 442"/>
                      <a:gd name="T52" fmla="*/ 160 w 470"/>
                      <a:gd name="T53" fmla="*/ 387 h 442"/>
                      <a:gd name="T54" fmla="*/ 135 w 470"/>
                      <a:gd name="T55" fmla="*/ 330 h 442"/>
                      <a:gd name="T56" fmla="*/ 123 w 470"/>
                      <a:gd name="T57" fmla="*/ 258 h 442"/>
                      <a:gd name="T58" fmla="*/ 87 w 470"/>
                      <a:gd name="T59" fmla="*/ 240 h 442"/>
                      <a:gd name="T60" fmla="*/ 51 w 470"/>
                      <a:gd name="T61" fmla="*/ 222 h 442"/>
                      <a:gd name="T62" fmla="*/ 22 w 470"/>
                      <a:gd name="T63" fmla="*/ 201 h 442"/>
                      <a:gd name="T64" fmla="*/ 4 w 470"/>
                      <a:gd name="T65" fmla="*/ 175 h 442"/>
                      <a:gd name="T66" fmla="*/ 0 w 470"/>
                      <a:gd name="T67" fmla="*/ 160 h 442"/>
                      <a:gd name="T68" fmla="*/ 1 w 470"/>
                      <a:gd name="T69" fmla="*/ 139 h 442"/>
                      <a:gd name="T70" fmla="*/ 19 w 470"/>
                      <a:gd name="T71" fmla="*/ 120 h 442"/>
                      <a:gd name="T72" fmla="*/ 45 w 470"/>
                      <a:gd name="T73" fmla="*/ 97 h 442"/>
                      <a:gd name="T74" fmla="*/ 40 w 470"/>
                      <a:gd name="T75" fmla="*/ 100 h 442"/>
                      <a:gd name="T76" fmla="*/ 45 w 470"/>
                      <a:gd name="T77" fmla="*/ 97 h 442"/>
                      <a:gd name="T78" fmla="*/ 78 w 470"/>
                      <a:gd name="T79" fmla="*/ 72 h 442"/>
                      <a:gd name="T80" fmla="*/ 120 w 470"/>
                      <a:gd name="T81" fmla="*/ 39 h 442"/>
                      <a:gd name="T82" fmla="*/ 165 w 470"/>
                      <a:gd name="T83" fmla="*/ 21 h 4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0" h="442">
                        <a:moveTo>
                          <a:pt x="165" y="21"/>
                        </a:moveTo>
                        <a:lnTo>
                          <a:pt x="190" y="6"/>
                        </a:lnTo>
                        <a:lnTo>
                          <a:pt x="226" y="0"/>
                        </a:lnTo>
                        <a:lnTo>
                          <a:pt x="256" y="10"/>
                        </a:lnTo>
                        <a:lnTo>
                          <a:pt x="277" y="28"/>
                        </a:lnTo>
                        <a:lnTo>
                          <a:pt x="301" y="63"/>
                        </a:lnTo>
                        <a:lnTo>
                          <a:pt x="327" y="81"/>
                        </a:lnTo>
                        <a:lnTo>
                          <a:pt x="359" y="99"/>
                        </a:lnTo>
                        <a:lnTo>
                          <a:pt x="410" y="115"/>
                        </a:lnTo>
                        <a:lnTo>
                          <a:pt x="458" y="139"/>
                        </a:lnTo>
                        <a:lnTo>
                          <a:pt x="468" y="156"/>
                        </a:lnTo>
                        <a:lnTo>
                          <a:pt x="470" y="181"/>
                        </a:lnTo>
                        <a:lnTo>
                          <a:pt x="455" y="186"/>
                        </a:lnTo>
                        <a:lnTo>
                          <a:pt x="422" y="183"/>
                        </a:lnTo>
                        <a:lnTo>
                          <a:pt x="345" y="157"/>
                        </a:lnTo>
                        <a:lnTo>
                          <a:pt x="353" y="202"/>
                        </a:lnTo>
                        <a:lnTo>
                          <a:pt x="359" y="262"/>
                        </a:lnTo>
                        <a:lnTo>
                          <a:pt x="359" y="267"/>
                        </a:lnTo>
                        <a:lnTo>
                          <a:pt x="356" y="331"/>
                        </a:lnTo>
                        <a:lnTo>
                          <a:pt x="341" y="382"/>
                        </a:lnTo>
                        <a:lnTo>
                          <a:pt x="323" y="414"/>
                        </a:lnTo>
                        <a:lnTo>
                          <a:pt x="288" y="435"/>
                        </a:lnTo>
                        <a:lnTo>
                          <a:pt x="238" y="439"/>
                        </a:lnTo>
                        <a:lnTo>
                          <a:pt x="234" y="442"/>
                        </a:lnTo>
                        <a:lnTo>
                          <a:pt x="189" y="427"/>
                        </a:lnTo>
                        <a:lnTo>
                          <a:pt x="184" y="429"/>
                        </a:lnTo>
                        <a:lnTo>
                          <a:pt x="160" y="387"/>
                        </a:lnTo>
                        <a:lnTo>
                          <a:pt x="135" y="330"/>
                        </a:lnTo>
                        <a:lnTo>
                          <a:pt x="123" y="258"/>
                        </a:lnTo>
                        <a:lnTo>
                          <a:pt x="87" y="240"/>
                        </a:lnTo>
                        <a:lnTo>
                          <a:pt x="51" y="222"/>
                        </a:lnTo>
                        <a:lnTo>
                          <a:pt x="22" y="201"/>
                        </a:lnTo>
                        <a:lnTo>
                          <a:pt x="4" y="175"/>
                        </a:lnTo>
                        <a:lnTo>
                          <a:pt x="0" y="160"/>
                        </a:lnTo>
                        <a:lnTo>
                          <a:pt x="1" y="139"/>
                        </a:lnTo>
                        <a:lnTo>
                          <a:pt x="19" y="120"/>
                        </a:lnTo>
                        <a:lnTo>
                          <a:pt x="45" y="97"/>
                        </a:lnTo>
                        <a:lnTo>
                          <a:pt x="40" y="100"/>
                        </a:lnTo>
                        <a:lnTo>
                          <a:pt x="45" y="97"/>
                        </a:lnTo>
                        <a:lnTo>
                          <a:pt x="78" y="72"/>
                        </a:lnTo>
                        <a:lnTo>
                          <a:pt x="120" y="39"/>
                        </a:lnTo>
                        <a:lnTo>
                          <a:pt x="16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26" name="Group 39"/>
                <p:cNvGrpSpPr>
                  <a:grpSpLocks/>
                </p:cNvGrpSpPr>
                <p:nvPr/>
              </p:nvGrpSpPr>
              <p:grpSpPr bwMode="auto">
                <a:xfrm>
                  <a:off x="3888" y="2736"/>
                  <a:ext cx="452" cy="730"/>
                  <a:chOff x="3983" y="2753"/>
                  <a:chExt cx="452" cy="730"/>
                </a:xfrm>
              </p:grpSpPr>
              <p:grpSp>
                <p:nvGrpSpPr>
                  <p:cNvPr id="27" name="Group 40"/>
                  <p:cNvGrpSpPr>
                    <a:grpSpLocks/>
                  </p:cNvGrpSpPr>
                  <p:nvPr/>
                </p:nvGrpSpPr>
                <p:grpSpPr bwMode="auto">
                  <a:xfrm>
                    <a:off x="3984" y="3024"/>
                    <a:ext cx="451" cy="459"/>
                    <a:chOff x="3971" y="3001"/>
                    <a:chExt cx="451" cy="459"/>
                  </a:xfrm>
                </p:grpSpPr>
                <p:sp>
                  <p:nvSpPr>
                    <p:cNvPr id="31" name="Freeform 41"/>
                    <p:cNvSpPr>
                      <a:spLocks/>
                    </p:cNvSpPr>
                    <p:nvPr/>
                  </p:nvSpPr>
                  <p:spPr bwMode="auto">
                    <a:xfrm>
                      <a:off x="3971" y="3001"/>
                      <a:ext cx="451" cy="459"/>
                    </a:xfrm>
                    <a:custGeom>
                      <a:avLst/>
                      <a:gdLst>
                        <a:gd name="T0" fmla="*/ 38 w 451"/>
                        <a:gd name="T1" fmla="*/ 41 h 459"/>
                        <a:gd name="T2" fmla="*/ 101 w 451"/>
                        <a:gd name="T3" fmla="*/ 44 h 459"/>
                        <a:gd name="T4" fmla="*/ 160 w 451"/>
                        <a:gd name="T5" fmla="*/ 44 h 459"/>
                        <a:gd name="T6" fmla="*/ 248 w 451"/>
                        <a:gd name="T7" fmla="*/ 28 h 459"/>
                        <a:gd name="T8" fmla="*/ 316 w 451"/>
                        <a:gd name="T9" fmla="*/ 9 h 459"/>
                        <a:gd name="T10" fmla="*/ 352 w 451"/>
                        <a:gd name="T11" fmla="*/ 0 h 459"/>
                        <a:gd name="T12" fmla="*/ 372 w 451"/>
                        <a:gd name="T13" fmla="*/ 0 h 459"/>
                        <a:gd name="T14" fmla="*/ 385 w 451"/>
                        <a:gd name="T15" fmla="*/ 8 h 459"/>
                        <a:gd name="T16" fmla="*/ 394 w 451"/>
                        <a:gd name="T17" fmla="*/ 47 h 459"/>
                        <a:gd name="T18" fmla="*/ 407 w 451"/>
                        <a:gd name="T19" fmla="*/ 144 h 459"/>
                        <a:gd name="T20" fmla="*/ 409 w 451"/>
                        <a:gd name="T21" fmla="*/ 149 h 459"/>
                        <a:gd name="T22" fmla="*/ 426 w 451"/>
                        <a:gd name="T23" fmla="*/ 255 h 459"/>
                        <a:gd name="T24" fmla="*/ 446 w 451"/>
                        <a:gd name="T25" fmla="*/ 372 h 459"/>
                        <a:gd name="T26" fmla="*/ 451 w 451"/>
                        <a:gd name="T27" fmla="*/ 411 h 459"/>
                        <a:gd name="T28" fmla="*/ 449 w 451"/>
                        <a:gd name="T29" fmla="*/ 426 h 459"/>
                        <a:gd name="T30" fmla="*/ 433 w 451"/>
                        <a:gd name="T31" fmla="*/ 440 h 459"/>
                        <a:gd name="T32" fmla="*/ 427 w 451"/>
                        <a:gd name="T33" fmla="*/ 440 h 459"/>
                        <a:gd name="T34" fmla="*/ 400 w 451"/>
                        <a:gd name="T35" fmla="*/ 443 h 459"/>
                        <a:gd name="T36" fmla="*/ 289 w 451"/>
                        <a:gd name="T37" fmla="*/ 438 h 459"/>
                        <a:gd name="T38" fmla="*/ 284 w 451"/>
                        <a:gd name="T39" fmla="*/ 440 h 459"/>
                        <a:gd name="T40" fmla="*/ 187 w 451"/>
                        <a:gd name="T41" fmla="*/ 447 h 459"/>
                        <a:gd name="T42" fmla="*/ 114 w 451"/>
                        <a:gd name="T43" fmla="*/ 456 h 459"/>
                        <a:gd name="T44" fmla="*/ 61 w 451"/>
                        <a:gd name="T45" fmla="*/ 459 h 459"/>
                        <a:gd name="T46" fmla="*/ 57 w 451"/>
                        <a:gd name="T47" fmla="*/ 459 h 459"/>
                        <a:gd name="T48" fmla="*/ 30 w 451"/>
                        <a:gd name="T49" fmla="*/ 454 h 459"/>
                        <a:gd name="T50" fmla="*/ 22 w 451"/>
                        <a:gd name="T51" fmla="*/ 442 h 459"/>
                        <a:gd name="T52" fmla="*/ 18 w 451"/>
                        <a:gd name="T53" fmla="*/ 400 h 459"/>
                        <a:gd name="T54" fmla="*/ 16 w 451"/>
                        <a:gd name="T55" fmla="*/ 313 h 459"/>
                        <a:gd name="T56" fmla="*/ 10 w 451"/>
                        <a:gd name="T57" fmla="*/ 201 h 459"/>
                        <a:gd name="T58" fmla="*/ 0 w 451"/>
                        <a:gd name="T59" fmla="*/ 65 h 459"/>
                        <a:gd name="T60" fmla="*/ 1 w 451"/>
                        <a:gd name="T61" fmla="*/ 47 h 459"/>
                        <a:gd name="T62" fmla="*/ 16 w 451"/>
                        <a:gd name="T63" fmla="*/ 39 h 459"/>
                        <a:gd name="T64" fmla="*/ 38 w 451"/>
                        <a:gd name="T65" fmla="*/ 41 h 4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51" h="459">
                          <a:moveTo>
                            <a:pt x="38" y="41"/>
                          </a:moveTo>
                          <a:lnTo>
                            <a:pt x="101" y="44"/>
                          </a:lnTo>
                          <a:lnTo>
                            <a:pt x="160" y="44"/>
                          </a:lnTo>
                          <a:lnTo>
                            <a:pt x="248" y="28"/>
                          </a:lnTo>
                          <a:lnTo>
                            <a:pt x="316" y="9"/>
                          </a:lnTo>
                          <a:lnTo>
                            <a:pt x="352" y="0"/>
                          </a:lnTo>
                          <a:lnTo>
                            <a:pt x="372" y="0"/>
                          </a:lnTo>
                          <a:lnTo>
                            <a:pt x="385" y="8"/>
                          </a:lnTo>
                          <a:lnTo>
                            <a:pt x="394" y="47"/>
                          </a:lnTo>
                          <a:lnTo>
                            <a:pt x="407" y="144"/>
                          </a:lnTo>
                          <a:lnTo>
                            <a:pt x="409" y="149"/>
                          </a:lnTo>
                          <a:lnTo>
                            <a:pt x="426" y="255"/>
                          </a:lnTo>
                          <a:lnTo>
                            <a:pt x="446" y="372"/>
                          </a:lnTo>
                          <a:lnTo>
                            <a:pt x="451" y="411"/>
                          </a:lnTo>
                          <a:lnTo>
                            <a:pt x="449" y="426"/>
                          </a:lnTo>
                          <a:lnTo>
                            <a:pt x="433" y="440"/>
                          </a:lnTo>
                          <a:lnTo>
                            <a:pt x="427" y="440"/>
                          </a:lnTo>
                          <a:lnTo>
                            <a:pt x="400" y="443"/>
                          </a:lnTo>
                          <a:lnTo>
                            <a:pt x="289" y="438"/>
                          </a:lnTo>
                          <a:lnTo>
                            <a:pt x="284" y="440"/>
                          </a:lnTo>
                          <a:lnTo>
                            <a:pt x="187" y="447"/>
                          </a:lnTo>
                          <a:lnTo>
                            <a:pt x="114" y="456"/>
                          </a:lnTo>
                          <a:lnTo>
                            <a:pt x="61" y="459"/>
                          </a:lnTo>
                          <a:lnTo>
                            <a:pt x="57" y="459"/>
                          </a:lnTo>
                          <a:lnTo>
                            <a:pt x="30" y="454"/>
                          </a:lnTo>
                          <a:lnTo>
                            <a:pt x="22" y="442"/>
                          </a:lnTo>
                          <a:lnTo>
                            <a:pt x="18" y="400"/>
                          </a:lnTo>
                          <a:lnTo>
                            <a:pt x="16" y="313"/>
                          </a:lnTo>
                          <a:lnTo>
                            <a:pt x="10" y="201"/>
                          </a:lnTo>
                          <a:lnTo>
                            <a:pt x="0" y="65"/>
                          </a:lnTo>
                          <a:lnTo>
                            <a:pt x="1" y="47"/>
                          </a:lnTo>
                          <a:lnTo>
                            <a:pt x="16" y="39"/>
                          </a:lnTo>
                          <a:lnTo>
                            <a:pt x="38"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 name="Freeform 42"/>
                    <p:cNvSpPr>
                      <a:spLocks/>
                    </p:cNvSpPr>
                    <p:nvPr/>
                  </p:nvSpPr>
                  <p:spPr bwMode="auto">
                    <a:xfrm>
                      <a:off x="3995" y="3025"/>
                      <a:ext cx="400" cy="411"/>
                    </a:xfrm>
                    <a:custGeom>
                      <a:avLst/>
                      <a:gdLst>
                        <a:gd name="T0" fmla="*/ 0 w 400"/>
                        <a:gd name="T1" fmla="*/ 37 h 411"/>
                        <a:gd name="T2" fmla="*/ 66 w 400"/>
                        <a:gd name="T3" fmla="*/ 38 h 411"/>
                        <a:gd name="T4" fmla="*/ 138 w 400"/>
                        <a:gd name="T5" fmla="*/ 41 h 411"/>
                        <a:gd name="T6" fmla="*/ 195 w 400"/>
                        <a:gd name="T7" fmla="*/ 35 h 411"/>
                        <a:gd name="T8" fmla="*/ 259 w 400"/>
                        <a:gd name="T9" fmla="*/ 20 h 411"/>
                        <a:gd name="T10" fmla="*/ 324 w 400"/>
                        <a:gd name="T11" fmla="*/ 0 h 411"/>
                        <a:gd name="T12" fmla="*/ 335 w 400"/>
                        <a:gd name="T13" fmla="*/ 1 h 411"/>
                        <a:gd name="T14" fmla="*/ 349 w 400"/>
                        <a:gd name="T15" fmla="*/ 10 h 411"/>
                        <a:gd name="T16" fmla="*/ 360 w 400"/>
                        <a:gd name="T17" fmla="*/ 109 h 411"/>
                        <a:gd name="T18" fmla="*/ 373 w 400"/>
                        <a:gd name="T19" fmla="*/ 186 h 411"/>
                        <a:gd name="T20" fmla="*/ 385 w 400"/>
                        <a:gd name="T21" fmla="*/ 261 h 411"/>
                        <a:gd name="T22" fmla="*/ 400 w 400"/>
                        <a:gd name="T23" fmla="*/ 364 h 411"/>
                        <a:gd name="T24" fmla="*/ 399 w 400"/>
                        <a:gd name="T25" fmla="*/ 385 h 411"/>
                        <a:gd name="T26" fmla="*/ 389 w 400"/>
                        <a:gd name="T27" fmla="*/ 394 h 411"/>
                        <a:gd name="T28" fmla="*/ 354 w 400"/>
                        <a:gd name="T29" fmla="*/ 397 h 411"/>
                        <a:gd name="T30" fmla="*/ 255 w 400"/>
                        <a:gd name="T31" fmla="*/ 392 h 411"/>
                        <a:gd name="T32" fmla="*/ 251 w 400"/>
                        <a:gd name="T33" fmla="*/ 393 h 411"/>
                        <a:gd name="T34" fmla="*/ 185 w 400"/>
                        <a:gd name="T35" fmla="*/ 398 h 411"/>
                        <a:gd name="T36" fmla="*/ 179 w 400"/>
                        <a:gd name="T37" fmla="*/ 401 h 411"/>
                        <a:gd name="T38" fmla="*/ 98 w 400"/>
                        <a:gd name="T39" fmla="*/ 408 h 411"/>
                        <a:gd name="T40" fmla="*/ 37 w 400"/>
                        <a:gd name="T41" fmla="*/ 411 h 411"/>
                        <a:gd name="T42" fmla="*/ 22 w 400"/>
                        <a:gd name="T43" fmla="*/ 405 h 411"/>
                        <a:gd name="T44" fmla="*/ 17 w 400"/>
                        <a:gd name="T45" fmla="*/ 404 h 411"/>
                        <a:gd name="T46" fmla="*/ 13 w 400"/>
                        <a:gd name="T47" fmla="*/ 373 h 411"/>
                        <a:gd name="T48" fmla="*/ 13 w 400"/>
                        <a:gd name="T49" fmla="*/ 236 h 411"/>
                        <a:gd name="T50" fmla="*/ 12 w 400"/>
                        <a:gd name="T51" fmla="*/ 154 h 411"/>
                        <a:gd name="T52" fmla="*/ 1 w 400"/>
                        <a:gd name="T53" fmla="*/ 73 h 411"/>
                        <a:gd name="T54" fmla="*/ 0 w 400"/>
                        <a:gd name="T55" fmla="*/ 37 h 41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0" h="411">
                          <a:moveTo>
                            <a:pt x="0" y="37"/>
                          </a:moveTo>
                          <a:lnTo>
                            <a:pt x="66" y="38"/>
                          </a:lnTo>
                          <a:lnTo>
                            <a:pt x="138" y="41"/>
                          </a:lnTo>
                          <a:lnTo>
                            <a:pt x="195" y="35"/>
                          </a:lnTo>
                          <a:lnTo>
                            <a:pt x="259" y="20"/>
                          </a:lnTo>
                          <a:lnTo>
                            <a:pt x="324" y="0"/>
                          </a:lnTo>
                          <a:lnTo>
                            <a:pt x="335" y="1"/>
                          </a:lnTo>
                          <a:lnTo>
                            <a:pt x="349" y="10"/>
                          </a:lnTo>
                          <a:lnTo>
                            <a:pt x="360" y="109"/>
                          </a:lnTo>
                          <a:lnTo>
                            <a:pt x="373" y="186"/>
                          </a:lnTo>
                          <a:lnTo>
                            <a:pt x="385" y="261"/>
                          </a:lnTo>
                          <a:lnTo>
                            <a:pt x="400" y="364"/>
                          </a:lnTo>
                          <a:lnTo>
                            <a:pt x="399" y="385"/>
                          </a:lnTo>
                          <a:lnTo>
                            <a:pt x="389" y="394"/>
                          </a:lnTo>
                          <a:lnTo>
                            <a:pt x="354" y="397"/>
                          </a:lnTo>
                          <a:lnTo>
                            <a:pt x="255" y="392"/>
                          </a:lnTo>
                          <a:lnTo>
                            <a:pt x="251" y="393"/>
                          </a:lnTo>
                          <a:lnTo>
                            <a:pt x="185" y="398"/>
                          </a:lnTo>
                          <a:lnTo>
                            <a:pt x="179" y="401"/>
                          </a:lnTo>
                          <a:lnTo>
                            <a:pt x="98" y="408"/>
                          </a:lnTo>
                          <a:lnTo>
                            <a:pt x="37" y="411"/>
                          </a:lnTo>
                          <a:lnTo>
                            <a:pt x="22" y="405"/>
                          </a:lnTo>
                          <a:lnTo>
                            <a:pt x="17" y="404"/>
                          </a:lnTo>
                          <a:lnTo>
                            <a:pt x="13" y="373"/>
                          </a:lnTo>
                          <a:lnTo>
                            <a:pt x="13" y="236"/>
                          </a:lnTo>
                          <a:lnTo>
                            <a:pt x="12" y="154"/>
                          </a:lnTo>
                          <a:lnTo>
                            <a:pt x="1" y="73"/>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28" name="Group 43"/>
                  <p:cNvGrpSpPr>
                    <a:grpSpLocks/>
                  </p:cNvGrpSpPr>
                  <p:nvPr/>
                </p:nvGrpSpPr>
                <p:grpSpPr bwMode="auto">
                  <a:xfrm>
                    <a:off x="3983" y="2753"/>
                    <a:ext cx="438" cy="617"/>
                    <a:chOff x="3983" y="2753"/>
                    <a:chExt cx="438" cy="617"/>
                  </a:xfrm>
                </p:grpSpPr>
                <p:sp>
                  <p:nvSpPr>
                    <p:cNvPr id="29" name="Freeform 44"/>
                    <p:cNvSpPr>
                      <a:spLocks/>
                    </p:cNvSpPr>
                    <p:nvPr/>
                  </p:nvSpPr>
                  <p:spPr bwMode="auto">
                    <a:xfrm>
                      <a:off x="3987" y="2753"/>
                      <a:ext cx="271" cy="252"/>
                    </a:xfrm>
                    <a:custGeom>
                      <a:avLst/>
                      <a:gdLst>
                        <a:gd name="T0" fmla="*/ 194 w 271"/>
                        <a:gd name="T1" fmla="*/ 105 h 252"/>
                        <a:gd name="T2" fmla="*/ 177 w 271"/>
                        <a:gd name="T3" fmla="*/ 69 h 252"/>
                        <a:gd name="T4" fmla="*/ 156 w 271"/>
                        <a:gd name="T5" fmla="*/ 40 h 252"/>
                        <a:gd name="T6" fmla="*/ 132 w 271"/>
                        <a:gd name="T7" fmla="*/ 18 h 252"/>
                        <a:gd name="T8" fmla="*/ 111 w 271"/>
                        <a:gd name="T9" fmla="*/ 4 h 252"/>
                        <a:gd name="T10" fmla="*/ 90 w 271"/>
                        <a:gd name="T11" fmla="*/ 0 h 252"/>
                        <a:gd name="T12" fmla="*/ 63 w 271"/>
                        <a:gd name="T13" fmla="*/ 0 h 252"/>
                        <a:gd name="T14" fmla="*/ 41 w 271"/>
                        <a:gd name="T15" fmla="*/ 10 h 252"/>
                        <a:gd name="T16" fmla="*/ 15 w 271"/>
                        <a:gd name="T17" fmla="*/ 34 h 252"/>
                        <a:gd name="T18" fmla="*/ 3 w 271"/>
                        <a:gd name="T19" fmla="*/ 57 h 252"/>
                        <a:gd name="T20" fmla="*/ 0 w 271"/>
                        <a:gd name="T21" fmla="*/ 85 h 252"/>
                        <a:gd name="T22" fmla="*/ 0 w 271"/>
                        <a:gd name="T23" fmla="*/ 124 h 252"/>
                        <a:gd name="T24" fmla="*/ 8 w 271"/>
                        <a:gd name="T25" fmla="*/ 157 h 252"/>
                        <a:gd name="T26" fmla="*/ 15 w 271"/>
                        <a:gd name="T27" fmla="*/ 186 h 252"/>
                        <a:gd name="T28" fmla="*/ 29 w 271"/>
                        <a:gd name="T29" fmla="*/ 207 h 252"/>
                        <a:gd name="T30" fmla="*/ 45 w 271"/>
                        <a:gd name="T31" fmla="*/ 225 h 252"/>
                        <a:gd name="T32" fmla="*/ 72 w 271"/>
                        <a:gd name="T33" fmla="*/ 243 h 252"/>
                        <a:gd name="T34" fmla="*/ 95 w 271"/>
                        <a:gd name="T35" fmla="*/ 250 h 252"/>
                        <a:gd name="T36" fmla="*/ 120 w 271"/>
                        <a:gd name="T37" fmla="*/ 252 h 252"/>
                        <a:gd name="T38" fmla="*/ 144 w 271"/>
                        <a:gd name="T39" fmla="*/ 246 h 252"/>
                        <a:gd name="T40" fmla="*/ 164 w 271"/>
                        <a:gd name="T41" fmla="*/ 240 h 252"/>
                        <a:gd name="T42" fmla="*/ 182 w 271"/>
                        <a:gd name="T43" fmla="*/ 219 h 252"/>
                        <a:gd name="T44" fmla="*/ 189 w 271"/>
                        <a:gd name="T45" fmla="*/ 190 h 252"/>
                        <a:gd name="T46" fmla="*/ 194 w 271"/>
                        <a:gd name="T47" fmla="*/ 159 h 252"/>
                        <a:gd name="T48" fmla="*/ 200 w 271"/>
                        <a:gd name="T49" fmla="*/ 142 h 252"/>
                        <a:gd name="T50" fmla="*/ 222 w 271"/>
                        <a:gd name="T51" fmla="*/ 138 h 252"/>
                        <a:gd name="T52" fmla="*/ 254 w 271"/>
                        <a:gd name="T53" fmla="*/ 139 h 252"/>
                        <a:gd name="T54" fmla="*/ 271 w 271"/>
                        <a:gd name="T55" fmla="*/ 132 h 252"/>
                        <a:gd name="T56" fmla="*/ 271 w 271"/>
                        <a:gd name="T57" fmla="*/ 118 h 252"/>
                        <a:gd name="T58" fmla="*/ 262 w 271"/>
                        <a:gd name="T59" fmla="*/ 103 h 252"/>
                        <a:gd name="T60" fmla="*/ 246 w 271"/>
                        <a:gd name="T61" fmla="*/ 99 h 252"/>
                        <a:gd name="T62" fmla="*/ 222 w 271"/>
                        <a:gd name="T63" fmla="*/ 99 h 252"/>
                        <a:gd name="T64" fmla="*/ 194 w 271"/>
                        <a:gd name="T65" fmla="*/ 105 h 2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1" h="252">
                          <a:moveTo>
                            <a:pt x="194" y="105"/>
                          </a:moveTo>
                          <a:lnTo>
                            <a:pt x="177" y="69"/>
                          </a:lnTo>
                          <a:lnTo>
                            <a:pt x="156" y="40"/>
                          </a:lnTo>
                          <a:lnTo>
                            <a:pt x="132" y="18"/>
                          </a:lnTo>
                          <a:lnTo>
                            <a:pt x="111" y="4"/>
                          </a:lnTo>
                          <a:lnTo>
                            <a:pt x="90" y="0"/>
                          </a:lnTo>
                          <a:lnTo>
                            <a:pt x="63" y="0"/>
                          </a:lnTo>
                          <a:lnTo>
                            <a:pt x="41" y="10"/>
                          </a:lnTo>
                          <a:lnTo>
                            <a:pt x="15" y="34"/>
                          </a:lnTo>
                          <a:lnTo>
                            <a:pt x="3" y="57"/>
                          </a:lnTo>
                          <a:lnTo>
                            <a:pt x="0" y="85"/>
                          </a:lnTo>
                          <a:lnTo>
                            <a:pt x="0" y="124"/>
                          </a:lnTo>
                          <a:lnTo>
                            <a:pt x="8" y="157"/>
                          </a:lnTo>
                          <a:lnTo>
                            <a:pt x="15" y="186"/>
                          </a:lnTo>
                          <a:lnTo>
                            <a:pt x="29" y="207"/>
                          </a:lnTo>
                          <a:lnTo>
                            <a:pt x="45" y="225"/>
                          </a:lnTo>
                          <a:lnTo>
                            <a:pt x="72" y="243"/>
                          </a:lnTo>
                          <a:lnTo>
                            <a:pt x="95" y="250"/>
                          </a:lnTo>
                          <a:lnTo>
                            <a:pt x="120" y="252"/>
                          </a:lnTo>
                          <a:lnTo>
                            <a:pt x="144" y="246"/>
                          </a:lnTo>
                          <a:lnTo>
                            <a:pt x="164" y="240"/>
                          </a:lnTo>
                          <a:lnTo>
                            <a:pt x="182" y="219"/>
                          </a:lnTo>
                          <a:lnTo>
                            <a:pt x="189" y="190"/>
                          </a:lnTo>
                          <a:lnTo>
                            <a:pt x="194" y="159"/>
                          </a:lnTo>
                          <a:lnTo>
                            <a:pt x="200" y="142"/>
                          </a:lnTo>
                          <a:lnTo>
                            <a:pt x="222" y="138"/>
                          </a:lnTo>
                          <a:lnTo>
                            <a:pt x="254" y="139"/>
                          </a:lnTo>
                          <a:lnTo>
                            <a:pt x="271" y="132"/>
                          </a:lnTo>
                          <a:lnTo>
                            <a:pt x="271" y="118"/>
                          </a:lnTo>
                          <a:lnTo>
                            <a:pt x="262" y="103"/>
                          </a:lnTo>
                          <a:lnTo>
                            <a:pt x="246" y="99"/>
                          </a:lnTo>
                          <a:lnTo>
                            <a:pt x="222" y="99"/>
                          </a:lnTo>
                          <a:lnTo>
                            <a:pt x="194"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 name="Text Box 45"/>
                    <p:cNvSpPr txBox="1">
                      <a:spLocks noChangeArrowheads="1"/>
                    </p:cNvSpPr>
                    <p:nvPr/>
                  </p:nvSpPr>
                  <p:spPr bwMode="auto">
                    <a:xfrm rot="-73156">
                      <a:off x="3983" y="312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报告</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grpSp>
          <p:grpSp>
            <p:nvGrpSpPr>
              <p:cNvPr id="12" name="Group 46"/>
              <p:cNvGrpSpPr>
                <a:grpSpLocks/>
              </p:cNvGrpSpPr>
              <p:nvPr/>
            </p:nvGrpSpPr>
            <p:grpSpPr bwMode="auto">
              <a:xfrm>
                <a:off x="3168" y="2784"/>
                <a:ext cx="630" cy="775"/>
                <a:chOff x="3168" y="2784"/>
                <a:chExt cx="630" cy="775"/>
              </a:xfrm>
            </p:grpSpPr>
            <p:grpSp>
              <p:nvGrpSpPr>
                <p:cNvPr id="13" name="Group 47"/>
                <p:cNvGrpSpPr>
                  <a:grpSpLocks/>
                </p:cNvGrpSpPr>
                <p:nvPr/>
              </p:nvGrpSpPr>
              <p:grpSpPr bwMode="auto">
                <a:xfrm>
                  <a:off x="3168" y="2784"/>
                  <a:ext cx="630" cy="734"/>
                  <a:chOff x="3168" y="2784"/>
                  <a:chExt cx="630" cy="734"/>
                </a:xfrm>
              </p:grpSpPr>
              <p:grpSp>
                <p:nvGrpSpPr>
                  <p:cNvPr id="16" name="Group 48"/>
                  <p:cNvGrpSpPr>
                    <a:grpSpLocks/>
                  </p:cNvGrpSpPr>
                  <p:nvPr/>
                </p:nvGrpSpPr>
                <p:grpSpPr bwMode="auto">
                  <a:xfrm>
                    <a:off x="3168" y="2784"/>
                    <a:ext cx="630" cy="723"/>
                    <a:chOff x="3159" y="2839"/>
                    <a:chExt cx="630" cy="723"/>
                  </a:xfrm>
                </p:grpSpPr>
                <p:sp>
                  <p:nvSpPr>
                    <p:cNvPr id="22" name="Freeform 49"/>
                    <p:cNvSpPr>
                      <a:spLocks/>
                    </p:cNvSpPr>
                    <p:nvPr/>
                  </p:nvSpPr>
                  <p:spPr bwMode="auto">
                    <a:xfrm>
                      <a:off x="3351" y="2839"/>
                      <a:ext cx="322" cy="252"/>
                    </a:xfrm>
                    <a:custGeom>
                      <a:avLst/>
                      <a:gdLst>
                        <a:gd name="T0" fmla="*/ 229 w 322"/>
                        <a:gd name="T1" fmla="*/ 153 h 252"/>
                        <a:gd name="T2" fmla="*/ 220 w 322"/>
                        <a:gd name="T3" fmla="*/ 102 h 252"/>
                        <a:gd name="T4" fmla="*/ 205 w 322"/>
                        <a:gd name="T5" fmla="*/ 67 h 252"/>
                        <a:gd name="T6" fmla="*/ 178 w 322"/>
                        <a:gd name="T7" fmla="*/ 30 h 252"/>
                        <a:gd name="T8" fmla="*/ 154 w 322"/>
                        <a:gd name="T9" fmla="*/ 10 h 252"/>
                        <a:gd name="T10" fmla="*/ 121 w 322"/>
                        <a:gd name="T11" fmla="*/ 0 h 252"/>
                        <a:gd name="T12" fmla="*/ 85 w 322"/>
                        <a:gd name="T13" fmla="*/ 0 h 252"/>
                        <a:gd name="T14" fmla="*/ 51 w 322"/>
                        <a:gd name="T15" fmla="*/ 9 h 252"/>
                        <a:gd name="T16" fmla="*/ 25 w 322"/>
                        <a:gd name="T17" fmla="*/ 31 h 252"/>
                        <a:gd name="T18" fmla="*/ 10 w 322"/>
                        <a:gd name="T19" fmla="*/ 55 h 252"/>
                        <a:gd name="T20" fmla="*/ 1 w 322"/>
                        <a:gd name="T21" fmla="*/ 85 h 252"/>
                        <a:gd name="T22" fmla="*/ 0 w 322"/>
                        <a:gd name="T23" fmla="*/ 117 h 252"/>
                        <a:gd name="T24" fmla="*/ 3 w 322"/>
                        <a:gd name="T25" fmla="*/ 150 h 252"/>
                        <a:gd name="T26" fmla="*/ 10 w 322"/>
                        <a:gd name="T27" fmla="*/ 178 h 252"/>
                        <a:gd name="T28" fmla="*/ 31 w 322"/>
                        <a:gd name="T29" fmla="*/ 204 h 252"/>
                        <a:gd name="T30" fmla="*/ 51 w 322"/>
                        <a:gd name="T31" fmla="*/ 222 h 252"/>
                        <a:gd name="T32" fmla="*/ 76 w 322"/>
                        <a:gd name="T33" fmla="*/ 241 h 252"/>
                        <a:gd name="T34" fmla="*/ 96 w 322"/>
                        <a:gd name="T35" fmla="*/ 249 h 252"/>
                        <a:gd name="T36" fmla="*/ 129 w 322"/>
                        <a:gd name="T37" fmla="*/ 252 h 252"/>
                        <a:gd name="T38" fmla="*/ 154 w 322"/>
                        <a:gd name="T39" fmla="*/ 244 h 252"/>
                        <a:gd name="T40" fmla="*/ 177 w 322"/>
                        <a:gd name="T41" fmla="*/ 234 h 252"/>
                        <a:gd name="T42" fmla="*/ 198 w 322"/>
                        <a:gd name="T43" fmla="*/ 219 h 252"/>
                        <a:gd name="T44" fmla="*/ 214 w 322"/>
                        <a:gd name="T45" fmla="*/ 201 h 252"/>
                        <a:gd name="T46" fmla="*/ 234 w 322"/>
                        <a:gd name="T47" fmla="*/ 190 h 252"/>
                        <a:gd name="T48" fmla="*/ 265 w 322"/>
                        <a:gd name="T49" fmla="*/ 193 h 252"/>
                        <a:gd name="T50" fmla="*/ 268 w 322"/>
                        <a:gd name="T51" fmla="*/ 198 h 252"/>
                        <a:gd name="T52" fmla="*/ 292 w 322"/>
                        <a:gd name="T53" fmla="*/ 208 h 252"/>
                        <a:gd name="T54" fmla="*/ 310 w 322"/>
                        <a:gd name="T55" fmla="*/ 205 h 252"/>
                        <a:gd name="T56" fmla="*/ 322 w 322"/>
                        <a:gd name="T57" fmla="*/ 187 h 252"/>
                        <a:gd name="T58" fmla="*/ 318 w 322"/>
                        <a:gd name="T59" fmla="*/ 175 h 252"/>
                        <a:gd name="T60" fmla="*/ 303 w 322"/>
                        <a:gd name="T61" fmla="*/ 166 h 252"/>
                        <a:gd name="T62" fmla="*/ 271 w 322"/>
                        <a:gd name="T63" fmla="*/ 162 h 252"/>
                        <a:gd name="T64" fmla="*/ 244 w 322"/>
                        <a:gd name="T65" fmla="*/ 159 h 252"/>
                        <a:gd name="T66" fmla="*/ 229 w 322"/>
                        <a:gd name="T67" fmla="*/ 153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2" h="252">
                          <a:moveTo>
                            <a:pt x="229" y="153"/>
                          </a:moveTo>
                          <a:lnTo>
                            <a:pt x="220" y="102"/>
                          </a:lnTo>
                          <a:lnTo>
                            <a:pt x="205" y="67"/>
                          </a:lnTo>
                          <a:lnTo>
                            <a:pt x="178" y="30"/>
                          </a:lnTo>
                          <a:lnTo>
                            <a:pt x="154" y="10"/>
                          </a:lnTo>
                          <a:lnTo>
                            <a:pt x="121" y="0"/>
                          </a:lnTo>
                          <a:lnTo>
                            <a:pt x="85" y="0"/>
                          </a:lnTo>
                          <a:lnTo>
                            <a:pt x="51" y="9"/>
                          </a:lnTo>
                          <a:lnTo>
                            <a:pt x="25" y="31"/>
                          </a:lnTo>
                          <a:lnTo>
                            <a:pt x="10" y="55"/>
                          </a:lnTo>
                          <a:lnTo>
                            <a:pt x="1" y="85"/>
                          </a:lnTo>
                          <a:lnTo>
                            <a:pt x="0" y="117"/>
                          </a:lnTo>
                          <a:lnTo>
                            <a:pt x="3" y="150"/>
                          </a:lnTo>
                          <a:lnTo>
                            <a:pt x="10" y="178"/>
                          </a:lnTo>
                          <a:lnTo>
                            <a:pt x="31" y="204"/>
                          </a:lnTo>
                          <a:lnTo>
                            <a:pt x="51" y="222"/>
                          </a:lnTo>
                          <a:lnTo>
                            <a:pt x="76" y="241"/>
                          </a:lnTo>
                          <a:lnTo>
                            <a:pt x="96" y="249"/>
                          </a:lnTo>
                          <a:lnTo>
                            <a:pt x="129" y="252"/>
                          </a:lnTo>
                          <a:lnTo>
                            <a:pt x="154" y="244"/>
                          </a:lnTo>
                          <a:lnTo>
                            <a:pt x="177" y="234"/>
                          </a:lnTo>
                          <a:lnTo>
                            <a:pt x="198" y="219"/>
                          </a:lnTo>
                          <a:lnTo>
                            <a:pt x="214" y="201"/>
                          </a:lnTo>
                          <a:lnTo>
                            <a:pt x="234" y="190"/>
                          </a:lnTo>
                          <a:lnTo>
                            <a:pt x="265" y="193"/>
                          </a:lnTo>
                          <a:lnTo>
                            <a:pt x="268" y="198"/>
                          </a:lnTo>
                          <a:lnTo>
                            <a:pt x="292" y="208"/>
                          </a:lnTo>
                          <a:lnTo>
                            <a:pt x="310" y="205"/>
                          </a:lnTo>
                          <a:lnTo>
                            <a:pt x="322" y="187"/>
                          </a:lnTo>
                          <a:lnTo>
                            <a:pt x="318" y="175"/>
                          </a:lnTo>
                          <a:lnTo>
                            <a:pt x="303" y="166"/>
                          </a:lnTo>
                          <a:lnTo>
                            <a:pt x="271" y="162"/>
                          </a:lnTo>
                          <a:lnTo>
                            <a:pt x="244" y="159"/>
                          </a:lnTo>
                          <a:lnTo>
                            <a:pt x="229"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Freeform 50"/>
                    <p:cNvSpPr>
                      <a:spLocks/>
                    </p:cNvSpPr>
                    <p:nvPr/>
                  </p:nvSpPr>
                  <p:spPr bwMode="auto">
                    <a:xfrm>
                      <a:off x="3159" y="3163"/>
                      <a:ext cx="264" cy="399"/>
                    </a:xfrm>
                    <a:custGeom>
                      <a:avLst/>
                      <a:gdLst>
                        <a:gd name="T0" fmla="*/ 141 w 264"/>
                        <a:gd name="T1" fmla="*/ 39 h 399"/>
                        <a:gd name="T2" fmla="*/ 242 w 264"/>
                        <a:gd name="T3" fmla="*/ 0 h 399"/>
                        <a:gd name="T4" fmla="*/ 264 w 264"/>
                        <a:gd name="T5" fmla="*/ 31 h 399"/>
                        <a:gd name="T6" fmla="*/ 219 w 264"/>
                        <a:gd name="T7" fmla="*/ 91 h 399"/>
                        <a:gd name="T8" fmla="*/ 104 w 264"/>
                        <a:gd name="T9" fmla="*/ 132 h 399"/>
                        <a:gd name="T10" fmla="*/ 36 w 264"/>
                        <a:gd name="T11" fmla="*/ 204 h 399"/>
                        <a:gd name="T12" fmla="*/ 44 w 264"/>
                        <a:gd name="T13" fmla="*/ 243 h 399"/>
                        <a:gd name="T14" fmla="*/ 86 w 264"/>
                        <a:gd name="T15" fmla="*/ 276 h 399"/>
                        <a:gd name="T16" fmla="*/ 135 w 264"/>
                        <a:gd name="T17" fmla="*/ 276 h 399"/>
                        <a:gd name="T18" fmla="*/ 186 w 264"/>
                        <a:gd name="T19" fmla="*/ 264 h 399"/>
                        <a:gd name="T20" fmla="*/ 210 w 264"/>
                        <a:gd name="T21" fmla="*/ 277 h 399"/>
                        <a:gd name="T22" fmla="*/ 209 w 264"/>
                        <a:gd name="T23" fmla="*/ 286 h 399"/>
                        <a:gd name="T24" fmla="*/ 204 w 264"/>
                        <a:gd name="T25" fmla="*/ 295 h 399"/>
                        <a:gd name="T26" fmla="*/ 194 w 264"/>
                        <a:gd name="T27" fmla="*/ 300 h 399"/>
                        <a:gd name="T28" fmla="*/ 183 w 264"/>
                        <a:gd name="T29" fmla="*/ 300 h 399"/>
                        <a:gd name="T30" fmla="*/ 174 w 264"/>
                        <a:gd name="T31" fmla="*/ 298 h 399"/>
                        <a:gd name="T32" fmla="*/ 165 w 264"/>
                        <a:gd name="T33" fmla="*/ 297 h 399"/>
                        <a:gd name="T34" fmla="*/ 153 w 264"/>
                        <a:gd name="T35" fmla="*/ 295 h 399"/>
                        <a:gd name="T36" fmla="*/ 144 w 264"/>
                        <a:gd name="T37" fmla="*/ 297 h 399"/>
                        <a:gd name="T38" fmla="*/ 141 w 264"/>
                        <a:gd name="T39" fmla="*/ 306 h 399"/>
                        <a:gd name="T40" fmla="*/ 153 w 264"/>
                        <a:gd name="T41" fmla="*/ 310 h 399"/>
                        <a:gd name="T42" fmla="*/ 164 w 264"/>
                        <a:gd name="T43" fmla="*/ 312 h 399"/>
                        <a:gd name="T44" fmla="*/ 174 w 264"/>
                        <a:gd name="T45" fmla="*/ 313 h 399"/>
                        <a:gd name="T46" fmla="*/ 186 w 264"/>
                        <a:gd name="T47" fmla="*/ 315 h 399"/>
                        <a:gd name="T48" fmla="*/ 197 w 264"/>
                        <a:gd name="T49" fmla="*/ 318 h 399"/>
                        <a:gd name="T50" fmla="*/ 204 w 264"/>
                        <a:gd name="T51" fmla="*/ 324 h 399"/>
                        <a:gd name="T52" fmla="*/ 207 w 264"/>
                        <a:gd name="T53" fmla="*/ 333 h 399"/>
                        <a:gd name="T54" fmla="*/ 200 w 264"/>
                        <a:gd name="T55" fmla="*/ 342 h 399"/>
                        <a:gd name="T56" fmla="*/ 186 w 264"/>
                        <a:gd name="T57" fmla="*/ 348 h 399"/>
                        <a:gd name="T58" fmla="*/ 176 w 264"/>
                        <a:gd name="T59" fmla="*/ 348 h 399"/>
                        <a:gd name="T60" fmla="*/ 161 w 264"/>
                        <a:gd name="T61" fmla="*/ 343 h 399"/>
                        <a:gd name="T62" fmla="*/ 150 w 264"/>
                        <a:gd name="T63" fmla="*/ 339 h 399"/>
                        <a:gd name="T64" fmla="*/ 138 w 264"/>
                        <a:gd name="T65" fmla="*/ 337 h 399"/>
                        <a:gd name="T66" fmla="*/ 134 w 264"/>
                        <a:gd name="T67" fmla="*/ 345 h 399"/>
                        <a:gd name="T68" fmla="*/ 143 w 264"/>
                        <a:gd name="T69" fmla="*/ 348 h 399"/>
                        <a:gd name="T70" fmla="*/ 150 w 264"/>
                        <a:gd name="T71" fmla="*/ 352 h 399"/>
                        <a:gd name="T72" fmla="*/ 158 w 264"/>
                        <a:gd name="T73" fmla="*/ 356 h 399"/>
                        <a:gd name="T74" fmla="*/ 167 w 264"/>
                        <a:gd name="T75" fmla="*/ 362 h 399"/>
                        <a:gd name="T76" fmla="*/ 177 w 264"/>
                        <a:gd name="T77" fmla="*/ 372 h 399"/>
                        <a:gd name="T78" fmla="*/ 180 w 264"/>
                        <a:gd name="T79" fmla="*/ 383 h 399"/>
                        <a:gd name="T80" fmla="*/ 179 w 264"/>
                        <a:gd name="T81" fmla="*/ 393 h 399"/>
                        <a:gd name="T82" fmla="*/ 170 w 264"/>
                        <a:gd name="T83" fmla="*/ 398 h 399"/>
                        <a:gd name="T84" fmla="*/ 161 w 264"/>
                        <a:gd name="T85" fmla="*/ 399 h 399"/>
                        <a:gd name="T86" fmla="*/ 150 w 264"/>
                        <a:gd name="T87" fmla="*/ 398 h 399"/>
                        <a:gd name="T88" fmla="*/ 140 w 264"/>
                        <a:gd name="T89" fmla="*/ 395 h 399"/>
                        <a:gd name="T90" fmla="*/ 129 w 264"/>
                        <a:gd name="T91" fmla="*/ 393 h 399"/>
                        <a:gd name="T92" fmla="*/ 120 w 264"/>
                        <a:gd name="T93" fmla="*/ 386 h 399"/>
                        <a:gd name="T94" fmla="*/ 111 w 264"/>
                        <a:gd name="T95" fmla="*/ 380 h 399"/>
                        <a:gd name="T96" fmla="*/ 102 w 264"/>
                        <a:gd name="T97" fmla="*/ 369 h 399"/>
                        <a:gd name="T98" fmla="*/ 96 w 264"/>
                        <a:gd name="T99" fmla="*/ 362 h 399"/>
                        <a:gd name="T100" fmla="*/ 93 w 264"/>
                        <a:gd name="T101" fmla="*/ 352 h 399"/>
                        <a:gd name="T102" fmla="*/ 90 w 264"/>
                        <a:gd name="T103" fmla="*/ 343 h 399"/>
                        <a:gd name="T104" fmla="*/ 29 w 264"/>
                        <a:gd name="T105" fmla="*/ 277 h 399"/>
                        <a:gd name="T106" fmla="*/ 5 w 264"/>
                        <a:gd name="T107" fmla="*/ 226 h 399"/>
                        <a:gd name="T108" fmla="*/ 11 w 264"/>
                        <a:gd name="T109" fmla="*/ 175 h 399"/>
                        <a:gd name="T110" fmla="*/ 69 w 264"/>
                        <a:gd name="T111" fmla="*/ 109 h 3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64" h="399">
                          <a:moveTo>
                            <a:pt x="84" y="93"/>
                          </a:moveTo>
                          <a:lnTo>
                            <a:pt x="141" y="39"/>
                          </a:lnTo>
                          <a:lnTo>
                            <a:pt x="198" y="12"/>
                          </a:lnTo>
                          <a:lnTo>
                            <a:pt x="242" y="0"/>
                          </a:lnTo>
                          <a:lnTo>
                            <a:pt x="258" y="7"/>
                          </a:lnTo>
                          <a:lnTo>
                            <a:pt x="264" y="31"/>
                          </a:lnTo>
                          <a:lnTo>
                            <a:pt x="246" y="70"/>
                          </a:lnTo>
                          <a:lnTo>
                            <a:pt x="219" y="91"/>
                          </a:lnTo>
                          <a:lnTo>
                            <a:pt x="167" y="103"/>
                          </a:lnTo>
                          <a:lnTo>
                            <a:pt x="104" y="132"/>
                          </a:lnTo>
                          <a:lnTo>
                            <a:pt x="57" y="169"/>
                          </a:lnTo>
                          <a:lnTo>
                            <a:pt x="36" y="204"/>
                          </a:lnTo>
                          <a:lnTo>
                            <a:pt x="36" y="223"/>
                          </a:lnTo>
                          <a:lnTo>
                            <a:pt x="44" y="243"/>
                          </a:lnTo>
                          <a:lnTo>
                            <a:pt x="59" y="261"/>
                          </a:lnTo>
                          <a:lnTo>
                            <a:pt x="86" y="276"/>
                          </a:lnTo>
                          <a:lnTo>
                            <a:pt x="116" y="282"/>
                          </a:lnTo>
                          <a:lnTo>
                            <a:pt x="135" y="276"/>
                          </a:lnTo>
                          <a:lnTo>
                            <a:pt x="159" y="270"/>
                          </a:lnTo>
                          <a:lnTo>
                            <a:pt x="186" y="264"/>
                          </a:lnTo>
                          <a:lnTo>
                            <a:pt x="206" y="267"/>
                          </a:lnTo>
                          <a:lnTo>
                            <a:pt x="210" y="277"/>
                          </a:lnTo>
                          <a:lnTo>
                            <a:pt x="207" y="282"/>
                          </a:lnTo>
                          <a:lnTo>
                            <a:pt x="209" y="286"/>
                          </a:lnTo>
                          <a:lnTo>
                            <a:pt x="209" y="291"/>
                          </a:lnTo>
                          <a:lnTo>
                            <a:pt x="204" y="295"/>
                          </a:lnTo>
                          <a:lnTo>
                            <a:pt x="200" y="297"/>
                          </a:lnTo>
                          <a:lnTo>
                            <a:pt x="194" y="300"/>
                          </a:lnTo>
                          <a:lnTo>
                            <a:pt x="188" y="301"/>
                          </a:lnTo>
                          <a:lnTo>
                            <a:pt x="183" y="300"/>
                          </a:lnTo>
                          <a:lnTo>
                            <a:pt x="179" y="298"/>
                          </a:lnTo>
                          <a:lnTo>
                            <a:pt x="174" y="298"/>
                          </a:lnTo>
                          <a:lnTo>
                            <a:pt x="170" y="297"/>
                          </a:lnTo>
                          <a:lnTo>
                            <a:pt x="165" y="297"/>
                          </a:lnTo>
                          <a:lnTo>
                            <a:pt x="159" y="295"/>
                          </a:lnTo>
                          <a:lnTo>
                            <a:pt x="153" y="295"/>
                          </a:lnTo>
                          <a:lnTo>
                            <a:pt x="149" y="295"/>
                          </a:lnTo>
                          <a:lnTo>
                            <a:pt x="144" y="297"/>
                          </a:lnTo>
                          <a:lnTo>
                            <a:pt x="140" y="301"/>
                          </a:lnTo>
                          <a:lnTo>
                            <a:pt x="141" y="306"/>
                          </a:lnTo>
                          <a:lnTo>
                            <a:pt x="147" y="307"/>
                          </a:lnTo>
                          <a:lnTo>
                            <a:pt x="153" y="310"/>
                          </a:lnTo>
                          <a:lnTo>
                            <a:pt x="158" y="310"/>
                          </a:lnTo>
                          <a:lnTo>
                            <a:pt x="164" y="312"/>
                          </a:lnTo>
                          <a:lnTo>
                            <a:pt x="168" y="312"/>
                          </a:lnTo>
                          <a:lnTo>
                            <a:pt x="174" y="313"/>
                          </a:lnTo>
                          <a:lnTo>
                            <a:pt x="180" y="313"/>
                          </a:lnTo>
                          <a:lnTo>
                            <a:pt x="186" y="315"/>
                          </a:lnTo>
                          <a:lnTo>
                            <a:pt x="192" y="316"/>
                          </a:lnTo>
                          <a:lnTo>
                            <a:pt x="197" y="318"/>
                          </a:lnTo>
                          <a:lnTo>
                            <a:pt x="201" y="319"/>
                          </a:lnTo>
                          <a:lnTo>
                            <a:pt x="204" y="324"/>
                          </a:lnTo>
                          <a:lnTo>
                            <a:pt x="206" y="328"/>
                          </a:lnTo>
                          <a:lnTo>
                            <a:pt x="207" y="333"/>
                          </a:lnTo>
                          <a:lnTo>
                            <a:pt x="203" y="337"/>
                          </a:lnTo>
                          <a:lnTo>
                            <a:pt x="200" y="342"/>
                          </a:lnTo>
                          <a:lnTo>
                            <a:pt x="192" y="345"/>
                          </a:lnTo>
                          <a:lnTo>
                            <a:pt x="186" y="348"/>
                          </a:lnTo>
                          <a:lnTo>
                            <a:pt x="180" y="348"/>
                          </a:lnTo>
                          <a:lnTo>
                            <a:pt x="176" y="348"/>
                          </a:lnTo>
                          <a:lnTo>
                            <a:pt x="168" y="346"/>
                          </a:lnTo>
                          <a:lnTo>
                            <a:pt x="161" y="343"/>
                          </a:lnTo>
                          <a:lnTo>
                            <a:pt x="155" y="340"/>
                          </a:lnTo>
                          <a:lnTo>
                            <a:pt x="150" y="339"/>
                          </a:lnTo>
                          <a:lnTo>
                            <a:pt x="146" y="339"/>
                          </a:lnTo>
                          <a:lnTo>
                            <a:pt x="138" y="337"/>
                          </a:lnTo>
                          <a:lnTo>
                            <a:pt x="134" y="339"/>
                          </a:lnTo>
                          <a:lnTo>
                            <a:pt x="134" y="345"/>
                          </a:lnTo>
                          <a:lnTo>
                            <a:pt x="138" y="345"/>
                          </a:lnTo>
                          <a:lnTo>
                            <a:pt x="143" y="348"/>
                          </a:lnTo>
                          <a:lnTo>
                            <a:pt x="146" y="352"/>
                          </a:lnTo>
                          <a:lnTo>
                            <a:pt x="150" y="352"/>
                          </a:lnTo>
                          <a:lnTo>
                            <a:pt x="153" y="356"/>
                          </a:lnTo>
                          <a:lnTo>
                            <a:pt x="158" y="356"/>
                          </a:lnTo>
                          <a:lnTo>
                            <a:pt x="162" y="359"/>
                          </a:lnTo>
                          <a:lnTo>
                            <a:pt x="167" y="362"/>
                          </a:lnTo>
                          <a:lnTo>
                            <a:pt x="173" y="368"/>
                          </a:lnTo>
                          <a:lnTo>
                            <a:pt x="177" y="372"/>
                          </a:lnTo>
                          <a:lnTo>
                            <a:pt x="179" y="378"/>
                          </a:lnTo>
                          <a:lnTo>
                            <a:pt x="180" y="383"/>
                          </a:lnTo>
                          <a:lnTo>
                            <a:pt x="183" y="387"/>
                          </a:lnTo>
                          <a:lnTo>
                            <a:pt x="179" y="393"/>
                          </a:lnTo>
                          <a:lnTo>
                            <a:pt x="174" y="396"/>
                          </a:lnTo>
                          <a:lnTo>
                            <a:pt x="170" y="398"/>
                          </a:lnTo>
                          <a:lnTo>
                            <a:pt x="165" y="398"/>
                          </a:lnTo>
                          <a:lnTo>
                            <a:pt x="161" y="399"/>
                          </a:lnTo>
                          <a:lnTo>
                            <a:pt x="156" y="399"/>
                          </a:lnTo>
                          <a:lnTo>
                            <a:pt x="150" y="398"/>
                          </a:lnTo>
                          <a:lnTo>
                            <a:pt x="144" y="396"/>
                          </a:lnTo>
                          <a:lnTo>
                            <a:pt x="140" y="395"/>
                          </a:lnTo>
                          <a:lnTo>
                            <a:pt x="134" y="393"/>
                          </a:lnTo>
                          <a:lnTo>
                            <a:pt x="129" y="393"/>
                          </a:lnTo>
                          <a:lnTo>
                            <a:pt x="123" y="390"/>
                          </a:lnTo>
                          <a:lnTo>
                            <a:pt x="120" y="386"/>
                          </a:lnTo>
                          <a:lnTo>
                            <a:pt x="116" y="384"/>
                          </a:lnTo>
                          <a:lnTo>
                            <a:pt x="111" y="380"/>
                          </a:lnTo>
                          <a:lnTo>
                            <a:pt x="107" y="375"/>
                          </a:lnTo>
                          <a:lnTo>
                            <a:pt x="102" y="369"/>
                          </a:lnTo>
                          <a:lnTo>
                            <a:pt x="98" y="366"/>
                          </a:lnTo>
                          <a:lnTo>
                            <a:pt x="96" y="362"/>
                          </a:lnTo>
                          <a:lnTo>
                            <a:pt x="96" y="357"/>
                          </a:lnTo>
                          <a:lnTo>
                            <a:pt x="93" y="352"/>
                          </a:lnTo>
                          <a:lnTo>
                            <a:pt x="93" y="348"/>
                          </a:lnTo>
                          <a:lnTo>
                            <a:pt x="90" y="343"/>
                          </a:lnTo>
                          <a:lnTo>
                            <a:pt x="69" y="310"/>
                          </a:lnTo>
                          <a:lnTo>
                            <a:pt x="29" y="277"/>
                          </a:lnTo>
                          <a:lnTo>
                            <a:pt x="11" y="247"/>
                          </a:lnTo>
                          <a:lnTo>
                            <a:pt x="5" y="226"/>
                          </a:lnTo>
                          <a:lnTo>
                            <a:pt x="0" y="202"/>
                          </a:lnTo>
                          <a:lnTo>
                            <a:pt x="11" y="175"/>
                          </a:lnTo>
                          <a:lnTo>
                            <a:pt x="41" y="144"/>
                          </a:lnTo>
                          <a:lnTo>
                            <a:pt x="69" y="109"/>
                          </a:lnTo>
                          <a:lnTo>
                            <a:pt x="84"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Freeform 51"/>
                    <p:cNvSpPr>
                      <a:spLocks/>
                    </p:cNvSpPr>
                    <p:nvPr/>
                  </p:nvSpPr>
                  <p:spPr bwMode="auto">
                    <a:xfrm>
                      <a:off x="3560" y="3155"/>
                      <a:ext cx="229" cy="362"/>
                    </a:xfrm>
                    <a:custGeom>
                      <a:avLst/>
                      <a:gdLst>
                        <a:gd name="T0" fmla="*/ 43 w 229"/>
                        <a:gd name="T1" fmla="*/ 6 h 362"/>
                        <a:gd name="T2" fmla="*/ 123 w 229"/>
                        <a:gd name="T3" fmla="*/ 56 h 362"/>
                        <a:gd name="T4" fmla="*/ 198 w 229"/>
                        <a:gd name="T5" fmla="*/ 132 h 362"/>
                        <a:gd name="T6" fmla="*/ 225 w 229"/>
                        <a:gd name="T7" fmla="*/ 192 h 362"/>
                        <a:gd name="T8" fmla="*/ 229 w 229"/>
                        <a:gd name="T9" fmla="*/ 228 h 362"/>
                        <a:gd name="T10" fmla="*/ 214 w 229"/>
                        <a:gd name="T11" fmla="*/ 281 h 362"/>
                        <a:gd name="T12" fmla="*/ 166 w 229"/>
                        <a:gd name="T13" fmla="*/ 317 h 362"/>
                        <a:gd name="T14" fmla="*/ 145 w 229"/>
                        <a:gd name="T15" fmla="*/ 338 h 362"/>
                        <a:gd name="T16" fmla="*/ 118 w 229"/>
                        <a:gd name="T17" fmla="*/ 356 h 362"/>
                        <a:gd name="T18" fmla="*/ 109 w 229"/>
                        <a:gd name="T19" fmla="*/ 359 h 362"/>
                        <a:gd name="T20" fmla="*/ 100 w 229"/>
                        <a:gd name="T21" fmla="*/ 360 h 362"/>
                        <a:gd name="T22" fmla="*/ 91 w 229"/>
                        <a:gd name="T23" fmla="*/ 362 h 362"/>
                        <a:gd name="T24" fmla="*/ 81 w 229"/>
                        <a:gd name="T25" fmla="*/ 360 h 362"/>
                        <a:gd name="T26" fmla="*/ 67 w 229"/>
                        <a:gd name="T27" fmla="*/ 354 h 362"/>
                        <a:gd name="T28" fmla="*/ 55 w 229"/>
                        <a:gd name="T29" fmla="*/ 350 h 362"/>
                        <a:gd name="T30" fmla="*/ 51 w 229"/>
                        <a:gd name="T31" fmla="*/ 341 h 362"/>
                        <a:gd name="T32" fmla="*/ 51 w 229"/>
                        <a:gd name="T33" fmla="*/ 332 h 362"/>
                        <a:gd name="T34" fmla="*/ 60 w 229"/>
                        <a:gd name="T35" fmla="*/ 323 h 362"/>
                        <a:gd name="T36" fmla="*/ 69 w 229"/>
                        <a:gd name="T37" fmla="*/ 320 h 362"/>
                        <a:gd name="T38" fmla="*/ 78 w 229"/>
                        <a:gd name="T39" fmla="*/ 318 h 362"/>
                        <a:gd name="T40" fmla="*/ 87 w 229"/>
                        <a:gd name="T41" fmla="*/ 318 h 362"/>
                        <a:gd name="T42" fmla="*/ 97 w 229"/>
                        <a:gd name="T43" fmla="*/ 314 h 362"/>
                        <a:gd name="T44" fmla="*/ 106 w 229"/>
                        <a:gd name="T45" fmla="*/ 308 h 362"/>
                        <a:gd name="T46" fmla="*/ 112 w 229"/>
                        <a:gd name="T47" fmla="*/ 300 h 362"/>
                        <a:gd name="T48" fmla="*/ 100 w 229"/>
                        <a:gd name="T49" fmla="*/ 294 h 362"/>
                        <a:gd name="T50" fmla="*/ 90 w 229"/>
                        <a:gd name="T51" fmla="*/ 293 h 362"/>
                        <a:gd name="T52" fmla="*/ 78 w 229"/>
                        <a:gd name="T53" fmla="*/ 293 h 362"/>
                        <a:gd name="T54" fmla="*/ 69 w 229"/>
                        <a:gd name="T55" fmla="*/ 291 h 362"/>
                        <a:gd name="T56" fmla="*/ 58 w 229"/>
                        <a:gd name="T57" fmla="*/ 282 h 362"/>
                        <a:gd name="T58" fmla="*/ 52 w 229"/>
                        <a:gd name="T59" fmla="*/ 273 h 362"/>
                        <a:gd name="T60" fmla="*/ 51 w 229"/>
                        <a:gd name="T61" fmla="*/ 264 h 362"/>
                        <a:gd name="T62" fmla="*/ 58 w 229"/>
                        <a:gd name="T63" fmla="*/ 257 h 362"/>
                        <a:gd name="T64" fmla="*/ 67 w 229"/>
                        <a:gd name="T65" fmla="*/ 254 h 362"/>
                        <a:gd name="T66" fmla="*/ 78 w 229"/>
                        <a:gd name="T67" fmla="*/ 255 h 362"/>
                        <a:gd name="T68" fmla="*/ 87 w 229"/>
                        <a:gd name="T69" fmla="*/ 255 h 362"/>
                        <a:gd name="T70" fmla="*/ 96 w 229"/>
                        <a:gd name="T71" fmla="*/ 257 h 362"/>
                        <a:gd name="T72" fmla="*/ 105 w 229"/>
                        <a:gd name="T73" fmla="*/ 258 h 362"/>
                        <a:gd name="T74" fmla="*/ 112 w 229"/>
                        <a:gd name="T75" fmla="*/ 254 h 362"/>
                        <a:gd name="T76" fmla="*/ 106 w 229"/>
                        <a:gd name="T77" fmla="*/ 245 h 362"/>
                        <a:gd name="T78" fmla="*/ 96 w 229"/>
                        <a:gd name="T79" fmla="*/ 234 h 362"/>
                        <a:gd name="T80" fmla="*/ 84 w 229"/>
                        <a:gd name="T81" fmla="*/ 224 h 362"/>
                        <a:gd name="T82" fmla="*/ 78 w 229"/>
                        <a:gd name="T83" fmla="*/ 215 h 362"/>
                        <a:gd name="T84" fmla="*/ 79 w 229"/>
                        <a:gd name="T85" fmla="*/ 204 h 362"/>
                        <a:gd name="T86" fmla="*/ 85 w 229"/>
                        <a:gd name="T87" fmla="*/ 197 h 362"/>
                        <a:gd name="T88" fmla="*/ 94 w 229"/>
                        <a:gd name="T89" fmla="*/ 194 h 362"/>
                        <a:gd name="T90" fmla="*/ 103 w 229"/>
                        <a:gd name="T91" fmla="*/ 192 h 362"/>
                        <a:gd name="T92" fmla="*/ 114 w 229"/>
                        <a:gd name="T93" fmla="*/ 197 h 362"/>
                        <a:gd name="T94" fmla="*/ 121 w 229"/>
                        <a:gd name="T95" fmla="*/ 204 h 362"/>
                        <a:gd name="T96" fmla="*/ 132 w 229"/>
                        <a:gd name="T97" fmla="*/ 210 h 362"/>
                        <a:gd name="T98" fmla="*/ 138 w 229"/>
                        <a:gd name="T99" fmla="*/ 219 h 362"/>
                        <a:gd name="T100" fmla="*/ 144 w 229"/>
                        <a:gd name="T101" fmla="*/ 228 h 362"/>
                        <a:gd name="T102" fmla="*/ 151 w 229"/>
                        <a:gd name="T103" fmla="*/ 236 h 362"/>
                        <a:gd name="T104" fmla="*/ 157 w 229"/>
                        <a:gd name="T105" fmla="*/ 242 h 362"/>
                        <a:gd name="T106" fmla="*/ 166 w 229"/>
                        <a:gd name="T107" fmla="*/ 245 h 362"/>
                        <a:gd name="T108" fmla="*/ 175 w 229"/>
                        <a:gd name="T109" fmla="*/ 248 h 362"/>
                        <a:gd name="T110" fmla="*/ 195 w 229"/>
                        <a:gd name="T111" fmla="*/ 227 h 362"/>
                        <a:gd name="T112" fmla="*/ 184 w 229"/>
                        <a:gd name="T113" fmla="*/ 182 h 362"/>
                        <a:gd name="T114" fmla="*/ 121 w 229"/>
                        <a:gd name="T115" fmla="*/ 125 h 362"/>
                        <a:gd name="T116" fmla="*/ 28 w 229"/>
                        <a:gd name="T117" fmla="*/ 83 h 362"/>
                        <a:gd name="T118" fmla="*/ 4 w 229"/>
                        <a:gd name="T119" fmla="*/ 36 h 362"/>
                        <a:gd name="T120" fmla="*/ 6 w 229"/>
                        <a:gd name="T121" fmla="*/ 0 h 3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 h="362">
                          <a:moveTo>
                            <a:pt x="6" y="0"/>
                          </a:moveTo>
                          <a:lnTo>
                            <a:pt x="43" y="6"/>
                          </a:lnTo>
                          <a:lnTo>
                            <a:pt x="88" y="27"/>
                          </a:lnTo>
                          <a:lnTo>
                            <a:pt x="123" y="56"/>
                          </a:lnTo>
                          <a:lnTo>
                            <a:pt x="168" y="96"/>
                          </a:lnTo>
                          <a:lnTo>
                            <a:pt x="198" y="132"/>
                          </a:lnTo>
                          <a:lnTo>
                            <a:pt x="214" y="162"/>
                          </a:lnTo>
                          <a:lnTo>
                            <a:pt x="225" y="192"/>
                          </a:lnTo>
                          <a:lnTo>
                            <a:pt x="229" y="224"/>
                          </a:lnTo>
                          <a:lnTo>
                            <a:pt x="229" y="228"/>
                          </a:lnTo>
                          <a:lnTo>
                            <a:pt x="226" y="255"/>
                          </a:lnTo>
                          <a:lnTo>
                            <a:pt x="214" y="281"/>
                          </a:lnTo>
                          <a:lnTo>
                            <a:pt x="190" y="297"/>
                          </a:lnTo>
                          <a:lnTo>
                            <a:pt x="166" y="317"/>
                          </a:lnTo>
                          <a:lnTo>
                            <a:pt x="165" y="321"/>
                          </a:lnTo>
                          <a:lnTo>
                            <a:pt x="145" y="338"/>
                          </a:lnTo>
                          <a:lnTo>
                            <a:pt x="123" y="354"/>
                          </a:lnTo>
                          <a:lnTo>
                            <a:pt x="118" y="356"/>
                          </a:lnTo>
                          <a:lnTo>
                            <a:pt x="114" y="359"/>
                          </a:lnTo>
                          <a:lnTo>
                            <a:pt x="109" y="359"/>
                          </a:lnTo>
                          <a:lnTo>
                            <a:pt x="105" y="360"/>
                          </a:lnTo>
                          <a:lnTo>
                            <a:pt x="100" y="360"/>
                          </a:lnTo>
                          <a:lnTo>
                            <a:pt x="96" y="362"/>
                          </a:lnTo>
                          <a:lnTo>
                            <a:pt x="91" y="362"/>
                          </a:lnTo>
                          <a:lnTo>
                            <a:pt x="85" y="360"/>
                          </a:lnTo>
                          <a:lnTo>
                            <a:pt x="81" y="360"/>
                          </a:lnTo>
                          <a:lnTo>
                            <a:pt x="73" y="357"/>
                          </a:lnTo>
                          <a:lnTo>
                            <a:pt x="67" y="354"/>
                          </a:lnTo>
                          <a:lnTo>
                            <a:pt x="61" y="351"/>
                          </a:lnTo>
                          <a:lnTo>
                            <a:pt x="55" y="350"/>
                          </a:lnTo>
                          <a:lnTo>
                            <a:pt x="52" y="345"/>
                          </a:lnTo>
                          <a:lnTo>
                            <a:pt x="51" y="341"/>
                          </a:lnTo>
                          <a:lnTo>
                            <a:pt x="51" y="336"/>
                          </a:lnTo>
                          <a:lnTo>
                            <a:pt x="51" y="332"/>
                          </a:lnTo>
                          <a:lnTo>
                            <a:pt x="55" y="327"/>
                          </a:lnTo>
                          <a:lnTo>
                            <a:pt x="60" y="323"/>
                          </a:lnTo>
                          <a:lnTo>
                            <a:pt x="64" y="321"/>
                          </a:lnTo>
                          <a:lnTo>
                            <a:pt x="69" y="320"/>
                          </a:lnTo>
                          <a:lnTo>
                            <a:pt x="73" y="320"/>
                          </a:lnTo>
                          <a:lnTo>
                            <a:pt x="78" y="318"/>
                          </a:lnTo>
                          <a:lnTo>
                            <a:pt x="82" y="318"/>
                          </a:lnTo>
                          <a:lnTo>
                            <a:pt x="87" y="318"/>
                          </a:lnTo>
                          <a:lnTo>
                            <a:pt x="93" y="317"/>
                          </a:lnTo>
                          <a:lnTo>
                            <a:pt x="97" y="314"/>
                          </a:lnTo>
                          <a:lnTo>
                            <a:pt x="103" y="312"/>
                          </a:lnTo>
                          <a:lnTo>
                            <a:pt x="106" y="308"/>
                          </a:lnTo>
                          <a:lnTo>
                            <a:pt x="111" y="305"/>
                          </a:lnTo>
                          <a:lnTo>
                            <a:pt x="112" y="300"/>
                          </a:lnTo>
                          <a:lnTo>
                            <a:pt x="106" y="297"/>
                          </a:lnTo>
                          <a:lnTo>
                            <a:pt x="100" y="294"/>
                          </a:lnTo>
                          <a:lnTo>
                            <a:pt x="94" y="293"/>
                          </a:lnTo>
                          <a:lnTo>
                            <a:pt x="90" y="293"/>
                          </a:lnTo>
                          <a:lnTo>
                            <a:pt x="82" y="293"/>
                          </a:lnTo>
                          <a:lnTo>
                            <a:pt x="78" y="293"/>
                          </a:lnTo>
                          <a:lnTo>
                            <a:pt x="73" y="291"/>
                          </a:lnTo>
                          <a:lnTo>
                            <a:pt x="69" y="291"/>
                          </a:lnTo>
                          <a:lnTo>
                            <a:pt x="64" y="287"/>
                          </a:lnTo>
                          <a:lnTo>
                            <a:pt x="58" y="282"/>
                          </a:lnTo>
                          <a:lnTo>
                            <a:pt x="54" y="278"/>
                          </a:lnTo>
                          <a:lnTo>
                            <a:pt x="52" y="273"/>
                          </a:lnTo>
                          <a:lnTo>
                            <a:pt x="51" y="269"/>
                          </a:lnTo>
                          <a:lnTo>
                            <a:pt x="51" y="264"/>
                          </a:lnTo>
                          <a:lnTo>
                            <a:pt x="52" y="260"/>
                          </a:lnTo>
                          <a:lnTo>
                            <a:pt x="58" y="257"/>
                          </a:lnTo>
                          <a:lnTo>
                            <a:pt x="63" y="255"/>
                          </a:lnTo>
                          <a:lnTo>
                            <a:pt x="67" y="254"/>
                          </a:lnTo>
                          <a:lnTo>
                            <a:pt x="72" y="254"/>
                          </a:lnTo>
                          <a:lnTo>
                            <a:pt x="78" y="255"/>
                          </a:lnTo>
                          <a:lnTo>
                            <a:pt x="82" y="255"/>
                          </a:lnTo>
                          <a:lnTo>
                            <a:pt x="87" y="255"/>
                          </a:lnTo>
                          <a:lnTo>
                            <a:pt x="91" y="257"/>
                          </a:lnTo>
                          <a:lnTo>
                            <a:pt x="96" y="257"/>
                          </a:lnTo>
                          <a:lnTo>
                            <a:pt x="100" y="258"/>
                          </a:lnTo>
                          <a:lnTo>
                            <a:pt x="105" y="258"/>
                          </a:lnTo>
                          <a:lnTo>
                            <a:pt x="109" y="258"/>
                          </a:lnTo>
                          <a:lnTo>
                            <a:pt x="112" y="254"/>
                          </a:lnTo>
                          <a:lnTo>
                            <a:pt x="111" y="249"/>
                          </a:lnTo>
                          <a:lnTo>
                            <a:pt x="106" y="245"/>
                          </a:lnTo>
                          <a:lnTo>
                            <a:pt x="103" y="239"/>
                          </a:lnTo>
                          <a:lnTo>
                            <a:pt x="96" y="234"/>
                          </a:lnTo>
                          <a:lnTo>
                            <a:pt x="91" y="231"/>
                          </a:lnTo>
                          <a:lnTo>
                            <a:pt x="84" y="224"/>
                          </a:lnTo>
                          <a:lnTo>
                            <a:pt x="79" y="219"/>
                          </a:lnTo>
                          <a:lnTo>
                            <a:pt x="78" y="215"/>
                          </a:lnTo>
                          <a:lnTo>
                            <a:pt x="78" y="210"/>
                          </a:lnTo>
                          <a:lnTo>
                            <a:pt x="79" y="204"/>
                          </a:lnTo>
                          <a:lnTo>
                            <a:pt x="81" y="200"/>
                          </a:lnTo>
                          <a:lnTo>
                            <a:pt x="85" y="197"/>
                          </a:lnTo>
                          <a:lnTo>
                            <a:pt x="90" y="195"/>
                          </a:lnTo>
                          <a:lnTo>
                            <a:pt x="94" y="194"/>
                          </a:lnTo>
                          <a:lnTo>
                            <a:pt x="99" y="192"/>
                          </a:lnTo>
                          <a:lnTo>
                            <a:pt x="103" y="192"/>
                          </a:lnTo>
                          <a:lnTo>
                            <a:pt x="109" y="195"/>
                          </a:lnTo>
                          <a:lnTo>
                            <a:pt x="114" y="197"/>
                          </a:lnTo>
                          <a:lnTo>
                            <a:pt x="117" y="201"/>
                          </a:lnTo>
                          <a:lnTo>
                            <a:pt x="121" y="204"/>
                          </a:lnTo>
                          <a:lnTo>
                            <a:pt x="127" y="207"/>
                          </a:lnTo>
                          <a:lnTo>
                            <a:pt x="132" y="210"/>
                          </a:lnTo>
                          <a:lnTo>
                            <a:pt x="135" y="215"/>
                          </a:lnTo>
                          <a:lnTo>
                            <a:pt x="138" y="219"/>
                          </a:lnTo>
                          <a:lnTo>
                            <a:pt x="141" y="224"/>
                          </a:lnTo>
                          <a:lnTo>
                            <a:pt x="144" y="228"/>
                          </a:lnTo>
                          <a:lnTo>
                            <a:pt x="148" y="231"/>
                          </a:lnTo>
                          <a:lnTo>
                            <a:pt x="151" y="236"/>
                          </a:lnTo>
                          <a:lnTo>
                            <a:pt x="156" y="237"/>
                          </a:lnTo>
                          <a:lnTo>
                            <a:pt x="157" y="242"/>
                          </a:lnTo>
                          <a:lnTo>
                            <a:pt x="162" y="242"/>
                          </a:lnTo>
                          <a:lnTo>
                            <a:pt x="166" y="245"/>
                          </a:lnTo>
                          <a:lnTo>
                            <a:pt x="171" y="248"/>
                          </a:lnTo>
                          <a:lnTo>
                            <a:pt x="175" y="248"/>
                          </a:lnTo>
                          <a:lnTo>
                            <a:pt x="190" y="240"/>
                          </a:lnTo>
                          <a:lnTo>
                            <a:pt x="195" y="227"/>
                          </a:lnTo>
                          <a:lnTo>
                            <a:pt x="196" y="207"/>
                          </a:lnTo>
                          <a:lnTo>
                            <a:pt x="184" y="182"/>
                          </a:lnTo>
                          <a:lnTo>
                            <a:pt x="162" y="153"/>
                          </a:lnTo>
                          <a:lnTo>
                            <a:pt x="121" y="125"/>
                          </a:lnTo>
                          <a:lnTo>
                            <a:pt x="55" y="101"/>
                          </a:lnTo>
                          <a:lnTo>
                            <a:pt x="28" y="83"/>
                          </a:lnTo>
                          <a:lnTo>
                            <a:pt x="10" y="63"/>
                          </a:lnTo>
                          <a:lnTo>
                            <a:pt x="4" y="36"/>
                          </a:lnTo>
                          <a:lnTo>
                            <a:pt x="0" y="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7" name="Group 52"/>
                  <p:cNvGrpSpPr>
                    <a:grpSpLocks/>
                  </p:cNvGrpSpPr>
                  <p:nvPr/>
                </p:nvGrpSpPr>
                <p:grpSpPr bwMode="auto">
                  <a:xfrm>
                    <a:off x="3263" y="3072"/>
                    <a:ext cx="440" cy="446"/>
                    <a:chOff x="815" y="2784"/>
                    <a:chExt cx="440" cy="446"/>
                  </a:xfrm>
                </p:grpSpPr>
                <p:grpSp>
                  <p:nvGrpSpPr>
                    <p:cNvPr id="18" name="Group 53"/>
                    <p:cNvGrpSpPr>
                      <a:grpSpLocks/>
                    </p:cNvGrpSpPr>
                    <p:nvPr/>
                  </p:nvGrpSpPr>
                  <p:grpSpPr bwMode="auto">
                    <a:xfrm>
                      <a:off x="816" y="2784"/>
                      <a:ext cx="439" cy="446"/>
                      <a:chOff x="3266" y="3101"/>
                      <a:chExt cx="439" cy="446"/>
                    </a:xfrm>
                  </p:grpSpPr>
                  <p:sp>
                    <p:nvSpPr>
                      <p:cNvPr id="20" name="Freeform 54"/>
                      <p:cNvSpPr>
                        <a:spLocks/>
                      </p:cNvSpPr>
                      <p:nvPr/>
                    </p:nvSpPr>
                    <p:spPr bwMode="auto">
                      <a:xfrm>
                        <a:off x="3266" y="3101"/>
                        <a:ext cx="439" cy="446"/>
                      </a:xfrm>
                      <a:custGeom>
                        <a:avLst/>
                        <a:gdLst>
                          <a:gd name="T0" fmla="*/ 87 w 439"/>
                          <a:gd name="T1" fmla="*/ 2 h 446"/>
                          <a:gd name="T2" fmla="*/ 168 w 439"/>
                          <a:gd name="T3" fmla="*/ 6 h 446"/>
                          <a:gd name="T4" fmla="*/ 256 w 439"/>
                          <a:gd name="T5" fmla="*/ 8 h 446"/>
                          <a:gd name="T6" fmla="*/ 355 w 439"/>
                          <a:gd name="T7" fmla="*/ 0 h 446"/>
                          <a:gd name="T8" fmla="*/ 417 w 439"/>
                          <a:gd name="T9" fmla="*/ 2 h 446"/>
                          <a:gd name="T10" fmla="*/ 424 w 439"/>
                          <a:gd name="T11" fmla="*/ 8 h 446"/>
                          <a:gd name="T12" fmla="*/ 429 w 439"/>
                          <a:gd name="T13" fmla="*/ 23 h 446"/>
                          <a:gd name="T14" fmla="*/ 426 w 439"/>
                          <a:gd name="T15" fmla="*/ 119 h 446"/>
                          <a:gd name="T16" fmla="*/ 426 w 439"/>
                          <a:gd name="T17" fmla="*/ 218 h 446"/>
                          <a:gd name="T18" fmla="*/ 433 w 439"/>
                          <a:gd name="T19" fmla="*/ 303 h 446"/>
                          <a:gd name="T20" fmla="*/ 439 w 439"/>
                          <a:gd name="T21" fmla="*/ 393 h 446"/>
                          <a:gd name="T22" fmla="*/ 439 w 439"/>
                          <a:gd name="T23" fmla="*/ 418 h 446"/>
                          <a:gd name="T24" fmla="*/ 427 w 439"/>
                          <a:gd name="T25" fmla="*/ 434 h 446"/>
                          <a:gd name="T26" fmla="*/ 399 w 439"/>
                          <a:gd name="T27" fmla="*/ 436 h 446"/>
                          <a:gd name="T28" fmla="*/ 279 w 439"/>
                          <a:gd name="T29" fmla="*/ 434 h 446"/>
                          <a:gd name="T30" fmla="*/ 274 w 439"/>
                          <a:gd name="T31" fmla="*/ 436 h 446"/>
                          <a:gd name="T32" fmla="*/ 270 w 439"/>
                          <a:gd name="T33" fmla="*/ 436 h 446"/>
                          <a:gd name="T34" fmla="*/ 156 w 439"/>
                          <a:gd name="T35" fmla="*/ 440 h 446"/>
                          <a:gd name="T36" fmla="*/ 151 w 439"/>
                          <a:gd name="T37" fmla="*/ 442 h 446"/>
                          <a:gd name="T38" fmla="*/ 49 w 439"/>
                          <a:gd name="T39" fmla="*/ 446 h 446"/>
                          <a:gd name="T40" fmla="*/ 7 w 439"/>
                          <a:gd name="T41" fmla="*/ 436 h 446"/>
                          <a:gd name="T42" fmla="*/ 0 w 439"/>
                          <a:gd name="T43" fmla="*/ 410 h 446"/>
                          <a:gd name="T44" fmla="*/ 7 w 439"/>
                          <a:gd name="T45" fmla="*/ 351 h 446"/>
                          <a:gd name="T46" fmla="*/ 19 w 439"/>
                          <a:gd name="T47" fmla="*/ 246 h 446"/>
                          <a:gd name="T48" fmla="*/ 22 w 439"/>
                          <a:gd name="T49" fmla="*/ 125 h 446"/>
                          <a:gd name="T50" fmla="*/ 22 w 439"/>
                          <a:gd name="T51" fmla="*/ 120 h 446"/>
                          <a:gd name="T52" fmla="*/ 27 w 439"/>
                          <a:gd name="T53" fmla="*/ 44 h 446"/>
                          <a:gd name="T54" fmla="*/ 31 w 439"/>
                          <a:gd name="T55" fmla="*/ 8 h 446"/>
                          <a:gd name="T56" fmla="*/ 49 w 439"/>
                          <a:gd name="T57" fmla="*/ 0 h 446"/>
                          <a:gd name="T58" fmla="*/ 78 w 439"/>
                          <a:gd name="T59" fmla="*/ 3 h 446"/>
                          <a:gd name="T60" fmla="*/ 93 w 439"/>
                          <a:gd name="T61" fmla="*/ 3 h 446"/>
                          <a:gd name="T62" fmla="*/ 87 w 439"/>
                          <a:gd name="T63" fmla="*/ 2 h 4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39" h="446">
                            <a:moveTo>
                              <a:pt x="87" y="2"/>
                            </a:moveTo>
                            <a:lnTo>
                              <a:pt x="168" y="6"/>
                            </a:lnTo>
                            <a:lnTo>
                              <a:pt x="256" y="8"/>
                            </a:lnTo>
                            <a:lnTo>
                              <a:pt x="355" y="0"/>
                            </a:lnTo>
                            <a:lnTo>
                              <a:pt x="417" y="2"/>
                            </a:lnTo>
                            <a:lnTo>
                              <a:pt x="424" y="8"/>
                            </a:lnTo>
                            <a:lnTo>
                              <a:pt x="429" y="23"/>
                            </a:lnTo>
                            <a:lnTo>
                              <a:pt x="426" y="119"/>
                            </a:lnTo>
                            <a:lnTo>
                              <a:pt x="426" y="218"/>
                            </a:lnTo>
                            <a:lnTo>
                              <a:pt x="433" y="303"/>
                            </a:lnTo>
                            <a:lnTo>
                              <a:pt x="439" y="393"/>
                            </a:lnTo>
                            <a:lnTo>
                              <a:pt x="439" y="418"/>
                            </a:lnTo>
                            <a:lnTo>
                              <a:pt x="427" y="434"/>
                            </a:lnTo>
                            <a:lnTo>
                              <a:pt x="399" y="436"/>
                            </a:lnTo>
                            <a:lnTo>
                              <a:pt x="279" y="434"/>
                            </a:lnTo>
                            <a:lnTo>
                              <a:pt x="274" y="436"/>
                            </a:lnTo>
                            <a:lnTo>
                              <a:pt x="270" y="436"/>
                            </a:lnTo>
                            <a:lnTo>
                              <a:pt x="156" y="440"/>
                            </a:lnTo>
                            <a:lnTo>
                              <a:pt x="151" y="442"/>
                            </a:lnTo>
                            <a:lnTo>
                              <a:pt x="49" y="446"/>
                            </a:lnTo>
                            <a:lnTo>
                              <a:pt x="7" y="436"/>
                            </a:lnTo>
                            <a:lnTo>
                              <a:pt x="0" y="410"/>
                            </a:lnTo>
                            <a:lnTo>
                              <a:pt x="7" y="351"/>
                            </a:lnTo>
                            <a:lnTo>
                              <a:pt x="19" y="246"/>
                            </a:lnTo>
                            <a:lnTo>
                              <a:pt x="22" y="125"/>
                            </a:lnTo>
                            <a:lnTo>
                              <a:pt x="22" y="120"/>
                            </a:lnTo>
                            <a:lnTo>
                              <a:pt x="27" y="44"/>
                            </a:lnTo>
                            <a:lnTo>
                              <a:pt x="31" y="8"/>
                            </a:lnTo>
                            <a:lnTo>
                              <a:pt x="49" y="0"/>
                            </a:lnTo>
                            <a:lnTo>
                              <a:pt x="78" y="3"/>
                            </a:lnTo>
                            <a:lnTo>
                              <a:pt x="93" y="3"/>
                            </a:lnTo>
                            <a:lnTo>
                              <a:pt x="8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Freeform 55"/>
                      <p:cNvSpPr>
                        <a:spLocks/>
                      </p:cNvSpPr>
                      <p:nvPr/>
                    </p:nvSpPr>
                    <p:spPr bwMode="auto">
                      <a:xfrm>
                        <a:off x="3285" y="3122"/>
                        <a:ext cx="396" cy="400"/>
                      </a:xfrm>
                      <a:custGeom>
                        <a:avLst/>
                        <a:gdLst>
                          <a:gd name="T0" fmla="*/ 38 w 396"/>
                          <a:gd name="T1" fmla="*/ 2 h 400"/>
                          <a:gd name="T2" fmla="*/ 126 w 396"/>
                          <a:gd name="T3" fmla="*/ 5 h 400"/>
                          <a:gd name="T4" fmla="*/ 210 w 396"/>
                          <a:gd name="T5" fmla="*/ 6 h 400"/>
                          <a:gd name="T6" fmla="*/ 299 w 396"/>
                          <a:gd name="T7" fmla="*/ 2 h 400"/>
                          <a:gd name="T8" fmla="*/ 369 w 396"/>
                          <a:gd name="T9" fmla="*/ 0 h 400"/>
                          <a:gd name="T10" fmla="*/ 381 w 396"/>
                          <a:gd name="T11" fmla="*/ 3 h 400"/>
                          <a:gd name="T12" fmla="*/ 384 w 396"/>
                          <a:gd name="T13" fmla="*/ 20 h 400"/>
                          <a:gd name="T14" fmla="*/ 381 w 396"/>
                          <a:gd name="T15" fmla="*/ 113 h 400"/>
                          <a:gd name="T16" fmla="*/ 383 w 396"/>
                          <a:gd name="T17" fmla="*/ 206 h 400"/>
                          <a:gd name="T18" fmla="*/ 390 w 396"/>
                          <a:gd name="T19" fmla="*/ 288 h 400"/>
                          <a:gd name="T20" fmla="*/ 396 w 396"/>
                          <a:gd name="T21" fmla="*/ 371 h 400"/>
                          <a:gd name="T22" fmla="*/ 393 w 396"/>
                          <a:gd name="T23" fmla="*/ 383 h 400"/>
                          <a:gd name="T24" fmla="*/ 372 w 396"/>
                          <a:gd name="T25" fmla="*/ 387 h 400"/>
                          <a:gd name="T26" fmla="*/ 272 w 396"/>
                          <a:gd name="T27" fmla="*/ 387 h 400"/>
                          <a:gd name="T28" fmla="*/ 174 w 396"/>
                          <a:gd name="T29" fmla="*/ 390 h 400"/>
                          <a:gd name="T30" fmla="*/ 83 w 396"/>
                          <a:gd name="T31" fmla="*/ 398 h 400"/>
                          <a:gd name="T32" fmla="*/ 24 w 396"/>
                          <a:gd name="T33" fmla="*/ 400 h 400"/>
                          <a:gd name="T34" fmla="*/ 6 w 396"/>
                          <a:gd name="T35" fmla="*/ 397 h 400"/>
                          <a:gd name="T36" fmla="*/ 0 w 396"/>
                          <a:gd name="T37" fmla="*/ 386 h 400"/>
                          <a:gd name="T38" fmla="*/ 15 w 396"/>
                          <a:gd name="T39" fmla="*/ 288 h 400"/>
                          <a:gd name="T40" fmla="*/ 24 w 396"/>
                          <a:gd name="T41" fmla="*/ 203 h 400"/>
                          <a:gd name="T42" fmla="*/ 29 w 396"/>
                          <a:gd name="T43" fmla="*/ 117 h 400"/>
                          <a:gd name="T44" fmla="*/ 30 w 396"/>
                          <a:gd name="T45" fmla="*/ 33 h 400"/>
                          <a:gd name="T46" fmla="*/ 35 w 396"/>
                          <a:gd name="T47" fmla="*/ 8 h 400"/>
                          <a:gd name="T48" fmla="*/ 38 w 396"/>
                          <a:gd name="T49" fmla="*/ 2 h 4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400">
                            <a:moveTo>
                              <a:pt x="38" y="2"/>
                            </a:moveTo>
                            <a:lnTo>
                              <a:pt x="126" y="5"/>
                            </a:lnTo>
                            <a:lnTo>
                              <a:pt x="210" y="6"/>
                            </a:lnTo>
                            <a:lnTo>
                              <a:pt x="299" y="2"/>
                            </a:lnTo>
                            <a:lnTo>
                              <a:pt x="369" y="0"/>
                            </a:lnTo>
                            <a:lnTo>
                              <a:pt x="381" y="3"/>
                            </a:lnTo>
                            <a:lnTo>
                              <a:pt x="384" y="20"/>
                            </a:lnTo>
                            <a:lnTo>
                              <a:pt x="381" y="113"/>
                            </a:lnTo>
                            <a:lnTo>
                              <a:pt x="383" y="206"/>
                            </a:lnTo>
                            <a:lnTo>
                              <a:pt x="390" y="288"/>
                            </a:lnTo>
                            <a:lnTo>
                              <a:pt x="396" y="371"/>
                            </a:lnTo>
                            <a:lnTo>
                              <a:pt x="393" y="383"/>
                            </a:lnTo>
                            <a:lnTo>
                              <a:pt x="372" y="387"/>
                            </a:lnTo>
                            <a:lnTo>
                              <a:pt x="272" y="387"/>
                            </a:lnTo>
                            <a:lnTo>
                              <a:pt x="174" y="390"/>
                            </a:lnTo>
                            <a:lnTo>
                              <a:pt x="83" y="398"/>
                            </a:lnTo>
                            <a:lnTo>
                              <a:pt x="24" y="400"/>
                            </a:lnTo>
                            <a:lnTo>
                              <a:pt x="6" y="397"/>
                            </a:lnTo>
                            <a:lnTo>
                              <a:pt x="0" y="386"/>
                            </a:lnTo>
                            <a:lnTo>
                              <a:pt x="15" y="288"/>
                            </a:lnTo>
                            <a:lnTo>
                              <a:pt x="24" y="203"/>
                            </a:lnTo>
                            <a:lnTo>
                              <a:pt x="29" y="117"/>
                            </a:lnTo>
                            <a:lnTo>
                              <a:pt x="30" y="33"/>
                            </a:lnTo>
                            <a:lnTo>
                              <a:pt x="35" y="8"/>
                            </a:lnTo>
                            <a:lnTo>
                              <a:pt x="3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19" name="Text Box 56"/>
                    <p:cNvSpPr txBox="1">
                      <a:spLocks noChangeArrowheads="1"/>
                    </p:cNvSpPr>
                    <p:nvPr/>
                  </p:nvSpPr>
                  <p:spPr bwMode="auto">
                    <a:xfrm>
                      <a:off x="815" y="288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数据</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sp>
              <p:nvSpPr>
                <p:cNvPr id="14" name="Freeform 57"/>
                <p:cNvSpPr>
                  <a:spLocks/>
                </p:cNvSpPr>
                <p:nvPr/>
              </p:nvSpPr>
              <p:spPr bwMode="auto">
                <a:xfrm>
                  <a:off x="3246" y="3415"/>
                  <a:ext cx="132" cy="144"/>
                </a:xfrm>
                <a:custGeom>
                  <a:avLst/>
                  <a:gdLst>
                    <a:gd name="T0" fmla="*/ 21 w 132"/>
                    <a:gd name="T1" fmla="*/ 31 h 144"/>
                    <a:gd name="T2" fmla="*/ 36 w 132"/>
                    <a:gd name="T3" fmla="*/ 28 h 144"/>
                    <a:gd name="T4" fmla="*/ 45 w 132"/>
                    <a:gd name="T5" fmla="*/ 24 h 144"/>
                    <a:gd name="T6" fmla="*/ 57 w 132"/>
                    <a:gd name="T7" fmla="*/ 18 h 144"/>
                    <a:gd name="T8" fmla="*/ 63 w 132"/>
                    <a:gd name="T9" fmla="*/ 9 h 144"/>
                    <a:gd name="T10" fmla="*/ 72 w 132"/>
                    <a:gd name="T11" fmla="*/ 4 h 144"/>
                    <a:gd name="T12" fmla="*/ 81 w 132"/>
                    <a:gd name="T13" fmla="*/ 0 h 144"/>
                    <a:gd name="T14" fmla="*/ 92 w 132"/>
                    <a:gd name="T15" fmla="*/ 0 h 144"/>
                    <a:gd name="T16" fmla="*/ 101 w 132"/>
                    <a:gd name="T17" fmla="*/ 0 h 144"/>
                    <a:gd name="T18" fmla="*/ 110 w 132"/>
                    <a:gd name="T19" fmla="*/ 3 h 144"/>
                    <a:gd name="T20" fmla="*/ 119 w 132"/>
                    <a:gd name="T21" fmla="*/ 6 h 144"/>
                    <a:gd name="T22" fmla="*/ 129 w 132"/>
                    <a:gd name="T23" fmla="*/ 15 h 144"/>
                    <a:gd name="T24" fmla="*/ 132 w 132"/>
                    <a:gd name="T25" fmla="*/ 24 h 144"/>
                    <a:gd name="T26" fmla="*/ 132 w 132"/>
                    <a:gd name="T27" fmla="*/ 34 h 144"/>
                    <a:gd name="T28" fmla="*/ 125 w 132"/>
                    <a:gd name="T29" fmla="*/ 42 h 144"/>
                    <a:gd name="T30" fmla="*/ 116 w 132"/>
                    <a:gd name="T31" fmla="*/ 45 h 144"/>
                    <a:gd name="T32" fmla="*/ 107 w 132"/>
                    <a:gd name="T33" fmla="*/ 43 h 144"/>
                    <a:gd name="T34" fmla="*/ 96 w 132"/>
                    <a:gd name="T35" fmla="*/ 39 h 144"/>
                    <a:gd name="T36" fmla="*/ 86 w 132"/>
                    <a:gd name="T37" fmla="*/ 36 h 144"/>
                    <a:gd name="T38" fmla="*/ 75 w 132"/>
                    <a:gd name="T39" fmla="*/ 34 h 144"/>
                    <a:gd name="T40" fmla="*/ 65 w 132"/>
                    <a:gd name="T41" fmla="*/ 34 h 144"/>
                    <a:gd name="T42" fmla="*/ 57 w 132"/>
                    <a:gd name="T43" fmla="*/ 40 h 144"/>
                    <a:gd name="T44" fmla="*/ 60 w 132"/>
                    <a:gd name="T45" fmla="*/ 49 h 144"/>
                    <a:gd name="T46" fmla="*/ 69 w 132"/>
                    <a:gd name="T47" fmla="*/ 54 h 144"/>
                    <a:gd name="T48" fmla="*/ 78 w 132"/>
                    <a:gd name="T49" fmla="*/ 58 h 144"/>
                    <a:gd name="T50" fmla="*/ 90 w 132"/>
                    <a:gd name="T51" fmla="*/ 58 h 144"/>
                    <a:gd name="T52" fmla="*/ 101 w 132"/>
                    <a:gd name="T53" fmla="*/ 58 h 144"/>
                    <a:gd name="T54" fmla="*/ 110 w 132"/>
                    <a:gd name="T55" fmla="*/ 63 h 144"/>
                    <a:gd name="T56" fmla="*/ 119 w 132"/>
                    <a:gd name="T57" fmla="*/ 69 h 144"/>
                    <a:gd name="T58" fmla="*/ 123 w 132"/>
                    <a:gd name="T59" fmla="*/ 78 h 144"/>
                    <a:gd name="T60" fmla="*/ 120 w 132"/>
                    <a:gd name="T61" fmla="*/ 88 h 144"/>
                    <a:gd name="T62" fmla="*/ 114 w 132"/>
                    <a:gd name="T63" fmla="*/ 96 h 144"/>
                    <a:gd name="T64" fmla="*/ 104 w 132"/>
                    <a:gd name="T65" fmla="*/ 97 h 144"/>
                    <a:gd name="T66" fmla="*/ 93 w 132"/>
                    <a:gd name="T67" fmla="*/ 97 h 144"/>
                    <a:gd name="T68" fmla="*/ 83 w 132"/>
                    <a:gd name="T69" fmla="*/ 93 h 144"/>
                    <a:gd name="T70" fmla="*/ 72 w 132"/>
                    <a:gd name="T71" fmla="*/ 90 h 144"/>
                    <a:gd name="T72" fmla="*/ 63 w 132"/>
                    <a:gd name="T73" fmla="*/ 88 h 144"/>
                    <a:gd name="T74" fmla="*/ 51 w 132"/>
                    <a:gd name="T75" fmla="*/ 85 h 144"/>
                    <a:gd name="T76" fmla="*/ 41 w 132"/>
                    <a:gd name="T77" fmla="*/ 85 h 144"/>
                    <a:gd name="T78" fmla="*/ 47 w 132"/>
                    <a:gd name="T79" fmla="*/ 94 h 144"/>
                    <a:gd name="T80" fmla="*/ 56 w 132"/>
                    <a:gd name="T81" fmla="*/ 99 h 144"/>
                    <a:gd name="T82" fmla="*/ 65 w 132"/>
                    <a:gd name="T83" fmla="*/ 102 h 144"/>
                    <a:gd name="T84" fmla="*/ 74 w 132"/>
                    <a:gd name="T85" fmla="*/ 107 h 144"/>
                    <a:gd name="T86" fmla="*/ 81 w 132"/>
                    <a:gd name="T87" fmla="*/ 114 h 144"/>
                    <a:gd name="T88" fmla="*/ 92 w 132"/>
                    <a:gd name="T89" fmla="*/ 126 h 144"/>
                    <a:gd name="T90" fmla="*/ 90 w 132"/>
                    <a:gd name="T91" fmla="*/ 138 h 144"/>
                    <a:gd name="T92" fmla="*/ 84 w 132"/>
                    <a:gd name="T93" fmla="*/ 143 h 144"/>
                    <a:gd name="T94" fmla="*/ 75 w 132"/>
                    <a:gd name="T95" fmla="*/ 144 h 144"/>
                    <a:gd name="T96" fmla="*/ 66 w 132"/>
                    <a:gd name="T97" fmla="*/ 144 h 144"/>
                    <a:gd name="T98" fmla="*/ 54 w 132"/>
                    <a:gd name="T99" fmla="*/ 143 h 144"/>
                    <a:gd name="T100" fmla="*/ 45 w 132"/>
                    <a:gd name="T101" fmla="*/ 140 h 144"/>
                    <a:gd name="T102" fmla="*/ 35 w 132"/>
                    <a:gd name="T103" fmla="*/ 134 h 144"/>
                    <a:gd name="T104" fmla="*/ 26 w 132"/>
                    <a:gd name="T105" fmla="*/ 128 h 144"/>
                    <a:gd name="T106" fmla="*/ 21 w 132"/>
                    <a:gd name="T107" fmla="*/ 119 h 144"/>
                    <a:gd name="T108" fmla="*/ 14 w 132"/>
                    <a:gd name="T109" fmla="*/ 110 h 144"/>
                    <a:gd name="T110" fmla="*/ 9 w 132"/>
                    <a:gd name="T111" fmla="*/ 100 h 144"/>
                    <a:gd name="T112" fmla="*/ 6 w 132"/>
                    <a:gd name="T113" fmla="*/ 91 h 144"/>
                    <a:gd name="T114" fmla="*/ 5 w 132"/>
                    <a:gd name="T115" fmla="*/ 82 h 144"/>
                    <a:gd name="T116" fmla="*/ 5 w 132"/>
                    <a:gd name="T117" fmla="*/ 73 h 144"/>
                    <a:gd name="T118" fmla="*/ 0 w 132"/>
                    <a:gd name="T119" fmla="*/ 64 h 144"/>
                    <a:gd name="T120" fmla="*/ 0 w 132"/>
                    <a:gd name="T121" fmla="*/ 55 h 144"/>
                    <a:gd name="T122" fmla="*/ 3 w 132"/>
                    <a:gd name="T123" fmla="*/ 46 h 144"/>
                    <a:gd name="T124" fmla="*/ 9 w 132"/>
                    <a:gd name="T125" fmla="*/ 37 h 1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2" h="144">
                      <a:moveTo>
                        <a:pt x="15" y="28"/>
                      </a:moveTo>
                      <a:lnTo>
                        <a:pt x="21" y="31"/>
                      </a:lnTo>
                      <a:lnTo>
                        <a:pt x="30" y="30"/>
                      </a:lnTo>
                      <a:lnTo>
                        <a:pt x="36" y="28"/>
                      </a:lnTo>
                      <a:lnTo>
                        <a:pt x="41" y="25"/>
                      </a:lnTo>
                      <a:lnTo>
                        <a:pt x="45" y="24"/>
                      </a:lnTo>
                      <a:lnTo>
                        <a:pt x="51" y="19"/>
                      </a:lnTo>
                      <a:lnTo>
                        <a:pt x="57" y="18"/>
                      </a:lnTo>
                      <a:lnTo>
                        <a:pt x="60" y="13"/>
                      </a:lnTo>
                      <a:lnTo>
                        <a:pt x="63" y="9"/>
                      </a:lnTo>
                      <a:lnTo>
                        <a:pt x="68" y="6"/>
                      </a:lnTo>
                      <a:lnTo>
                        <a:pt x="72" y="4"/>
                      </a:lnTo>
                      <a:lnTo>
                        <a:pt x="77" y="1"/>
                      </a:lnTo>
                      <a:lnTo>
                        <a:pt x="81" y="0"/>
                      </a:lnTo>
                      <a:lnTo>
                        <a:pt x="87" y="0"/>
                      </a:lnTo>
                      <a:lnTo>
                        <a:pt x="92" y="0"/>
                      </a:lnTo>
                      <a:lnTo>
                        <a:pt x="96" y="0"/>
                      </a:lnTo>
                      <a:lnTo>
                        <a:pt x="101" y="0"/>
                      </a:lnTo>
                      <a:lnTo>
                        <a:pt x="105" y="0"/>
                      </a:lnTo>
                      <a:lnTo>
                        <a:pt x="110" y="3"/>
                      </a:lnTo>
                      <a:lnTo>
                        <a:pt x="114" y="4"/>
                      </a:lnTo>
                      <a:lnTo>
                        <a:pt x="119" y="6"/>
                      </a:lnTo>
                      <a:lnTo>
                        <a:pt x="123" y="9"/>
                      </a:lnTo>
                      <a:lnTo>
                        <a:pt x="129" y="15"/>
                      </a:lnTo>
                      <a:lnTo>
                        <a:pt x="129" y="19"/>
                      </a:lnTo>
                      <a:lnTo>
                        <a:pt x="132" y="24"/>
                      </a:lnTo>
                      <a:lnTo>
                        <a:pt x="132" y="30"/>
                      </a:lnTo>
                      <a:lnTo>
                        <a:pt x="132" y="34"/>
                      </a:lnTo>
                      <a:lnTo>
                        <a:pt x="129" y="39"/>
                      </a:lnTo>
                      <a:lnTo>
                        <a:pt x="125" y="42"/>
                      </a:lnTo>
                      <a:lnTo>
                        <a:pt x="120" y="45"/>
                      </a:lnTo>
                      <a:lnTo>
                        <a:pt x="116" y="45"/>
                      </a:lnTo>
                      <a:lnTo>
                        <a:pt x="111" y="45"/>
                      </a:lnTo>
                      <a:lnTo>
                        <a:pt x="107" y="43"/>
                      </a:lnTo>
                      <a:lnTo>
                        <a:pt x="102" y="40"/>
                      </a:lnTo>
                      <a:lnTo>
                        <a:pt x="96" y="39"/>
                      </a:lnTo>
                      <a:lnTo>
                        <a:pt x="92" y="37"/>
                      </a:lnTo>
                      <a:lnTo>
                        <a:pt x="86" y="36"/>
                      </a:lnTo>
                      <a:lnTo>
                        <a:pt x="81" y="36"/>
                      </a:lnTo>
                      <a:lnTo>
                        <a:pt x="75" y="34"/>
                      </a:lnTo>
                      <a:lnTo>
                        <a:pt x="71" y="33"/>
                      </a:lnTo>
                      <a:lnTo>
                        <a:pt x="65" y="34"/>
                      </a:lnTo>
                      <a:lnTo>
                        <a:pt x="60" y="36"/>
                      </a:lnTo>
                      <a:lnTo>
                        <a:pt x="57" y="40"/>
                      </a:lnTo>
                      <a:lnTo>
                        <a:pt x="56" y="45"/>
                      </a:lnTo>
                      <a:lnTo>
                        <a:pt x="60" y="49"/>
                      </a:lnTo>
                      <a:lnTo>
                        <a:pt x="65" y="52"/>
                      </a:lnTo>
                      <a:lnTo>
                        <a:pt x="69" y="54"/>
                      </a:lnTo>
                      <a:lnTo>
                        <a:pt x="74" y="57"/>
                      </a:lnTo>
                      <a:lnTo>
                        <a:pt x="78" y="58"/>
                      </a:lnTo>
                      <a:lnTo>
                        <a:pt x="86" y="58"/>
                      </a:lnTo>
                      <a:lnTo>
                        <a:pt x="90" y="58"/>
                      </a:lnTo>
                      <a:lnTo>
                        <a:pt x="96" y="58"/>
                      </a:lnTo>
                      <a:lnTo>
                        <a:pt x="101" y="58"/>
                      </a:lnTo>
                      <a:lnTo>
                        <a:pt x="105" y="60"/>
                      </a:lnTo>
                      <a:lnTo>
                        <a:pt x="110" y="63"/>
                      </a:lnTo>
                      <a:lnTo>
                        <a:pt x="114" y="66"/>
                      </a:lnTo>
                      <a:lnTo>
                        <a:pt x="119" y="69"/>
                      </a:lnTo>
                      <a:lnTo>
                        <a:pt x="120" y="73"/>
                      </a:lnTo>
                      <a:lnTo>
                        <a:pt x="123" y="78"/>
                      </a:lnTo>
                      <a:lnTo>
                        <a:pt x="123" y="82"/>
                      </a:lnTo>
                      <a:lnTo>
                        <a:pt x="120" y="88"/>
                      </a:lnTo>
                      <a:lnTo>
                        <a:pt x="119" y="93"/>
                      </a:lnTo>
                      <a:lnTo>
                        <a:pt x="114" y="96"/>
                      </a:lnTo>
                      <a:lnTo>
                        <a:pt x="108" y="97"/>
                      </a:lnTo>
                      <a:lnTo>
                        <a:pt x="104" y="97"/>
                      </a:lnTo>
                      <a:lnTo>
                        <a:pt x="99" y="97"/>
                      </a:lnTo>
                      <a:lnTo>
                        <a:pt x="93" y="97"/>
                      </a:lnTo>
                      <a:lnTo>
                        <a:pt x="89" y="96"/>
                      </a:lnTo>
                      <a:lnTo>
                        <a:pt x="83" y="93"/>
                      </a:lnTo>
                      <a:lnTo>
                        <a:pt x="78" y="93"/>
                      </a:lnTo>
                      <a:lnTo>
                        <a:pt x="72" y="90"/>
                      </a:lnTo>
                      <a:lnTo>
                        <a:pt x="68" y="90"/>
                      </a:lnTo>
                      <a:lnTo>
                        <a:pt x="63" y="88"/>
                      </a:lnTo>
                      <a:lnTo>
                        <a:pt x="56" y="87"/>
                      </a:lnTo>
                      <a:lnTo>
                        <a:pt x="51" y="85"/>
                      </a:lnTo>
                      <a:lnTo>
                        <a:pt x="45" y="85"/>
                      </a:lnTo>
                      <a:lnTo>
                        <a:pt x="41" y="85"/>
                      </a:lnTo>
                      <a:lnTo>
                        <a:pt x="42" y="90"/>
                      </a:lnTo>
                      <a:lnTo>
                        <a:pt x="47" y="94"/>
                      </a:lnTo>
                      <a:lnTo>
                        <a:pt x="51" y="96"/>
                      </a:lnTo>
                      <a:lnTo>
                        <a:pt x="56" y="99"/>
                      </a:lnTo>
                      <a:lnTo>
                        <a:pt x="60" y="100"/>
                      </a:lnTo>
                      <a:lnTo>
                        <a:pt x="65" y="102"/>
                      </a:lnTo>
                      <a:lnTo>
                        <a:pt x="69" y="104"/>
                      </a:lnTo>
                      <a:lnTo>
                        <a:pt x="74" y="107"/>
                      </a:lnTo>
                      <a:lnTo>
                        <a:pt x="78" y="110"/>
                      </a:lnTo>
                      <a:lnTo>
                        <a:pt x="81" y="114"/>
                      </a:lnTo>
                      <a:lnTo>
                        <a:pt x="86" y="116"/>
                      </a:lnTo>
                      <a:lnTo>
                        <a:pt x="92" y="126"/>
                      </a:lnTo>
                      <a:lnTo>
                        <a:pt x="93" y="134"/>
                      </a:lnTo>
                      <a:lnTo>
                        <a:pt x="90" y="138"/>
                      </a:lnTo>
                      <a:lnTo>
                        <a:pt x="89" y="143"/>
                      </a:lnTo>
                      <a:lnTo>
                        <a:pt x="84" y="143"/>
                      </a:lnTo>
                      <a:lnTo>
                        <a:pt x="80" y="143"/>
                      </a:lnTo>
                      <a:lnTo>
                        <a:pt x="75" y="144"/>
                      </a:lnTo>
                      <a:lnTo>
                        <a:pt x="71" y="144"/>
                      </a:lnTo>
                      <a:lnTo>
                        <a:pt x="66" y="144"/>
                      </a:lnTo>
                      <a:lnTo>
                        <a:pt x="60" y="143"/>
                      </a:lnTo>
                      <a:lnTo>
                        <a:pt x="54" y="143"/>
                      </a:lnTo>
                      <a:lnTo>
                        <a:pt x="50" y="141"/>
                      </a:lnTo>
                      <a:lnTo>
                        <a:pt x="45" y="140"/>
                      </a:lnTo>
                      <a:lnTo>
                        <a:pt x="39" y="137"/>
                      </a:lnTo>
                      <a:lnTo>
                        <a:pt x="35" y="134"/>
                      </a:lnTo>
                      <a:lnTo>
                        <a:pt x="30" y="131"/>
                      </a:lnTo>
                      <a:lnTo>
                        <a:pt x="26" y="128"/>
                      </a:lnTo>
                      <a:lnTo>
                        <a:pt x="24" y="123"/>
                      </a:lnTo>
                      <a:lnTo>
                        <a:pt x="21" y="119"/>
                      </a:lnTo>
                      <a:lnTo>
                        <a:pt x="17" y="114"/>
                      </a:lnTo>
                      <a:lnTo>
                        <a:pt x="14" y="110"/>
                      </a:lnTo>
                      <a:lnTo>
                        <a:pt x="12" y="105"/>
                      </a:lnTo>
                      <a:lnTo>
                        <a:pt x="9" y="100"/>
                      </a:lnTo>
                      <a:lnTo>
                        <a:pt x="9" y="96"/>
                      </a:lnTo>
                      <a:lnTo>
                        <a:pt x="6" y="91"/>
                      </a:lnTo>
                      <a:lnTo>
                        <a:pt x="6" y="87"/>
                      </a:lnTo>
                      <a:lnTo>
                        <a:pt x="5" y="82"/>
                      </a:lnTo>
                      <a:lnTo>
                        <a:pt x="5" y="78"/>
                      </a:lnTo>
                      <a:lnTo>
                        <a:pt x="5" y="73"/>
                      </a:lnTo>
                      <a:lnTo>
                        <a:pt x="3" y="69"/>
                      </a:lnTo>
                      <a:lnTo>
                        <a:pt x="0" y="64"/>
                      </a:lnTo>
                      <a:lnTo>
                        <a:pt x="0" y="60"/>
                      </a:lnTo>
                      <a:lnTo>
                        <a:pt x="0" y="55"/>
                      </a:lnTo>
                      <a:lnTo>
                        <a:pt x="2" y="51"/>
                      </a:lnTo>
                      <a:lnTo>
                        <a:pt x="3" y="46"/>
                      </a:lnTo>
                      <a:lnTo>
                        <a:pt x="6" y="42"/>
                      </a:lnTo>
                      <a:lnTo>
                        <a:pt x="9" y="37"/>
                      </a:lnTo>
                      <a:lnTo>
                        <a:pt x="1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 name="Freeform 58"/>
                <p:cNvSpPr>
                  <a:spLocks/>
                </p:cNvSpPr>
                <p:nvPr/>
              </p:nvSpPr>
              <p:spPr bwMode="auto">
                <a:xfrm>
                  <a:off x="3616" y="3352"/>
                  <a:ext cx="123" cy="169"/>
                </a:xfrm>
                <a:custGeom>
                  <a:avLst/>
                  <a:gdLst>
                    <a:gd name="T0" fmla="*/ 94 w 123"/>
                    <a:gd name="T1" fmla="*/ 39 h 169"/>
                    <a:gd name="T2" fmla="*/ 87 w 123"/>
                    <a:gd name="T3" fmla="*/ 32 h 169"/>
                    <a:gd name="T4" fmla="*/ 81 w 123"/>
                    <a:gd name="T5" fmla="*/ 23 h 169"/>
                    <a:gd name="T6" fmla="*/ 73 w 123"/>
                    <a:gd name="T7" fmla="*/ 14 h 169"/>
                    <a:gd name="T8" fmla="*/ 66 w 123"/>
                    <a:gd name="T9" fmla="*/ 8 h 169"/>
                    <a:gd name="T10" fmla="*/ 57 w 123"/>
                    <a:gd name="T11" fmla="*/ 2 h 169"/>
                    <a:gd name="T12" fmla="*/ 46 w 123"/>
                    <a:gd name="T13" fmla="*/ 0 h 169"/>
                    <a:gd name="T14" fmla="*/ 37 w 123"/>
                    <a:gd name="T15" fmla="*/ 5 h 169"/>
                    <a:gd name="T16" fmla="*/ 31 w 123"/>
                    <a:gd name="T17" fmla="*/ 12 h 169"/>
                    <a:gd name="T18" fmla="*/ 28 w 123"/>
                    <a:gd name="T19" fmla="*/ 21 h 169"/>
                    <a:gd name="T20" fmla="*/ 31 w 123"/>
                    <a:gd name="T21" fmla="*/ 30 h 169"/>
                    <a:gd name="T22" fmla="*/ 40 w 123"/>
                    <a:gd name="T23" fmla="*/ 36 h 169"/>
                    <a:gd name="T24" fmla="*/ 49 w 123"/>
                    <a:gd name="T25" fmla="*/ 42 h 169"/>
                    <a:gd name="T26" fmla="*/ 58 w 123"/>
                    <a:gd name="T27" fmla="*/ 51 h 169"/>
                    <a:gd name="T28" fmla="*/ 61 w 123"/>
                    <a:gd name="T29" fmla="*/ 60 h 169"/>
                    <a:gd name="T30" fmla="*/ 52 w 123"/>
                    <a:gd name="T31" fmla="*/ 63 h 169"/>
                    <a:gd name="T32" fmla="*/ 42 w 123"/>
                    <a:gd name="T33" fmla="*/ 60 h 169"/>
                    <a:gd name="T34" fmla="*/ 33 w 123"/>
                    <a:gd name="T35" fmla="*/ 59 h 169"/>
                    <a:gd name="T36" fmla="*/ 24 w 123"/>
                    <a:gd name="T37" fmla="*/ 59 h 169"/>
                    <a:gd name="T38" fmla="*/ 13 w 123"/>
                    <a:gd name="T39" fmla="*/ 60 h 169"/>
                    <a:gd name="T40" fmla="*/ 3 w 123"/>
                    <a:gd name="T41" fmla="*/ 65 h 169"/>
                    <a:gd name="T42" fmla="*/ 0 w 123"/>
                    <a:gd name="T43" fmla="*/ 74 h 169"/>
                    <a:gd name="T44" fmla="*/ 1 w 123"/>
                    <a:gd name="T45" fmla="*/ 84 h 169"/>
                    <a:gd name="T46" fmla="*/ 9 w 123"/>
                    <a:gd name="T47" fmla="*/ 90 h 169"/>
                    <a:gd name="T48" fmla="*/ 18 w 123"/>
                    <a:gd name="T49" fmla="*/ 93 h 169"/>
                    <a:gd name="T50" fmla="*/ 27 w 123"/>
                    <a:gd name="T51" fmla="*/ 96 h 169"/>
                    <a:gd name="T52" fmla="*/ 36 w 123"/>
                    <a:gd name="T53" fmla="*/ 99 h 169"/>
                    <a:gd name="T54" fmla="*/ 45 w 123"/>
                    <a:gd name="T55" fmla="*/ 101 h 169"/>
                    <a:gd name="T56" fmla="*/ 54 w 123"/>
                    <a:gd name="T57" fmla="*/ 104 h 169"/>
                    <a:gd name="T58" fmla="*/ 60 w 123"/>
                    <a:gd name="T59" fmla="*/ 110 h 169"/>
                    <a:gd name="T60" fmla="*/ 55 w 123"/>
                    <a:gd name="T61" fmla="*/ 117 h 169"/>
                    <a:gd name="T62" fmla="*/ 43 w 123"/>
                    <a:gd name="T63" fmla="*/ 122 h 169"/>
                    <a:gd name="T64" fmla="*/ 34 w 123"/>
                    <a:gd name="T65" fmla="*/ 123 h 169"/>
                    <a:gd name="T66" fmla="*/ 22 w 123"/>
                    <a:gd name="T67" fmla="*/ 125 h 169"/>
                    <a:gd name="T68" fmla="*/ 13 w 123"/>
                    <a:gd name="T69" fmla="*/ 131 h 169"/>
                    <a:gd name="T70" fmla="*/ 6 w 123"/>
                    <a:gd name="T71" fmla="*/ 140 h 169"/>
                    <a:gd name="T72" fmla="*/ 4 w 123"/>
                    <a:gd name="T73" fmla="*/ 149 h 169"/>
                    <a:gd name="T74" fmla="*/ 9 w 123"/>
                    <a:gd name="T75" fmla="*/ 158 h 169"/>
                    <a:gd name="T76" fmla="*/ 19 w 123"/>
                    <a:gd name="T77" fmla="*/ 164 h 169"/>
                    <a:gd name="T78" fmla="*/ 28 w 123"/>
                    <a:gd name="T79" fmla="*/ 169 h 169"/>
                    <a:gd name="T80" fmla="*/ 37 w 123"/>
                    <a:gd name="T81" fmla="*/ 169 h 169"/>
                    <a:gd name="T82" fmla="*/ 46 w 123"/>
                    <a:gd name="T83" fmla="*/ 165 h 169"/>
                    <a:gd name="T84" fmla="*/ 55 w 123"/>
                    <a:gd name="T85" fmla="*/ 164 h 169"/>
                    <a:gd name="T86" fmla="*/ 67 w 123"/>
                    <a:gd name="T87" fmla="*/ 158 h 169"/>
                    <a:gd name="T88" fmla="*/ 76 w 123"/>
                    <a:gd name="T89" fmla="*/ 153 h 169"/>
                    <a:gd name="T90" fmla="*/ 84 w 123"/>
                    <a:gd name="T91" fmla="*/ 146 h 169"/>
                    <a:gd name="T92" fmla="*/ 91 w 123"/>
                    <a:gd name="T93" fmla="*/ 138 h 169"/>
                    <a:gd name="T94" fmla="*/ 100 w 123"/>
                    <a:gd name="T95" fmla="*/ 131 h 169"/>
                    <a:gd name="T96" fmla="*/ 108 w 123"/>
                    <a:gd name="T97" fmla="*/ 125 h 169"/>
                    <a:gd name="T98" fmla="*/ 120 w 123"/>
                    <a:gd name="T99" fmla="*/ 96 h 169"/>
                    <a:gd name="T100" fmla="*/ 123 w 123"/>
                    <a:gd name="T101" fmla="*/ 56 h 1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3" h="169">
                      <a:moveTo>
                        <a:pt x="123" y="56"/>
                      </a:moveTo>
                      <a:lnTo>
                        <a:pt x="94" y="39"/>
                      </a:lnTo>
                      <a:lnTo>
                        <a:pt x="91" y="35"/>
                      </a:lnTo>
                      <a:lnTo>
                        <a:pt x="87" y="32"/>
                      </a:lnTo>
                      <a:lnTo>
                        <a:pt x="84" y="27"/>
                      </a:lnTo>
                      <a:lnTo>
                        <a:pt x="81" y="23"/>
                      </a:lnTo>
                      <a:lnTo>
                        <a:pt x="79" y="18"/>
                      </a:lnTo>
                      <a:lnTo>
                        <a:pt x="73" y="14"/>
                      </a:lnTo>
                      <a:lnTo>
                        <a:pt x="70" y="9"/>
                      </a:lnTo>
                      <a:lnTo>
                        <a:pt x="66" y="8"/>
                      </a:lnTo>
                      <a:lnTo>
                        <a:pt x="61" y="5"/>
                      </a:lnTo>
                      <a:lnTo>
                        <a:pt x="57" y="2"/>
                      </a:lnTo>
                      <a:lnTo>
                        <a:pt x="52" y="0"/>
                      </a:lnTo>
                      <a:lnTo>
                        <a:pt x="46" y="0"/>
                      </a:lnTo>
                      <a:lnTo>
                        <a:pt x="42" y="2"/>
                      </a:lnTo>
                      <a:lnTo>
                        <a:pt x="37" y="5"/>
                      </a:lnTo>
                      <a:lnTo>
                        <a:pt x="33" y="8"/>
                      </a:lnTo>
                      <a:lnTo>
                        <a:pt x="31" y="12"/>
                      </a:lnTo>
                      <a:lnTo>
                        <a:pt x="28" y="17"/>
                      </a:lnTo>
                      <a:lnTo>
                        <a:pt x="28" y="21"/>
                      </a:lnTo>
                      <a:lnTo>
                        <a:pt x="30" y="26"/>
                      </a:lnTo>
                      <a:lnTo>
                        <a:pt x="31" y="30"/>
                      </a:lnTo>
                      <a:lnTo>
                        <a:pt x="34" y="35"/>
                      </a:lnTo>
                      <a:lnTo>
                        <a:pt x="40" y="36"/>
                      </a:lnTo>
                      <a:lnTo>
                        <a:pt x="45" y="39"/>
                      </a:lnTo>
                      <a:lnTo>
                        <a:pt x="49" y="42"/>
                      </a:lnTo>
                      <a:lnTo>
                        <a:pt x="54" y="47"/>
                      </a:lnTo>
                      <a:lnTo>
                        <a:pt x="58" y="51"/>
                      </a:lnTo>
                      <a:lnTo>
                        <a:pt x="61" y="56"/>
                      </a:lnTo>
                      <a:lnTo>
                        <a:pt x="61" y="60"/>
                      </a:lnTo>
                      <a:lnTo>
                        <a:pt x="57" y="62"/>
                      </a:lnTo>
                      <a:lnTo>
                        <a:pt x="52" y="63"/>
                      </a:lnTo>
                      <a:lnTo>
                        <a:pt x="46" y="62"/>
                      </a:lnTo>
                      <a:lnTo>
                        <a:pt x="42" y="60"/>
                      </a:lnTo>
                      <a:lnTo>
                        <a:pt x="37" y="59"/>
                      </a:lnTo>
                      <a:lnTo>
                        <a:pt x="33" y="59"/>
                      </a:lnTo>
                      <a:lnTo>
                        <a:pt x="28" y="59"/>
                      </a:lnTo>
                      <a:lnTo>
                        <a:pt x="24" y="59"/>
                      </a:lnTo>
                      <a:lnTo>
                        <a:pt x="19" y="59"/>
                      </a:lnTo>
                      <a:lnTo>
                        <a:pt x="13" y="60"/>
                      </a:lnTo>
                      <a:lnTo>
                        <a:pt x="7" y="62"/>
                      </a:lnTo>
                      <a:lnTo>
                        <a:pt x="3" y="65"/>
                      </a:lnTo>
                      <a:lnTo>
                        <a:pt x="1" y="69"/>
                      </a:lnTo>
                      <a:lnTo>
                        <a:pt x="0" y="74"/>
                      </a:lnTo>
                      <a:lnTo>
                        <a:pt x="0" y="80"/>
                      </a:lnTo>
                      <a:lnTo>
                        <a:pt x="1" y="84"/>
                      </a:lnTo>
                      <a:lnTo>
                        <a:pt x="4" y="89"/>
                      </a:lnTo>
                      <a:lnTo>
                        <a:pt x="9" y="90"/>
                      </a:lnTo>
                      <a:lnTo>
                        <a:pt x="13" y="92"/>
                      </a:lnTo>
                      <a:lnTo>
                        <a:pt x="18" y="93"/>
                      </a:lnTo>
                      <a:lnTo>
                        <a:pt x="22" y="96"/>
                      </a:lnTo>
                      <a:lnTo>
                        <a:pt x="27" y="96"/>
                      </a:lnTo>
                      <a:lnTo>
                        <a:pt x="31" y="99"/>
                      </a:lnTo>
                      <a:lnTo>
                        <a:pt x="36" y="99"/>
                      </a:lnTo>
                      <a:lnTo>
                        <a:pt x="40" y="99"/>
                      </a:lnTo>
                      <a:lnTo>
                        <a:pt x="45" y="101"/>
                      </a:lnTo>
                      <a:lnTo>
                        <a:pt x="49" y="102"/>
                      </a:lnTo>
                      <a:lnTo>
                        <a:pt x="54" y="104"/>
                      </a:lnTo>
                      <a:lnTo>
                        <a:pt x="58" y="105"/>
                      </a:lnTo>
                      <a:lnTo>
                        <a:pt x="60" y="110"/>
                      </a:lnTo>
                      <a:lnTo>
                        <a:pt x="60" y="114"/>
                      </a:lnTo>
                      <a:lnTo>
                        <a:pt x="55" y="117"/>
                      </a:lnTo>
                      <a:lnTo>
                        <a:pt x="49" y="119"/>
                      </a:lnTo>
                      <a:lnTo>
                        <a:pt x="43" y="122"/>
                      </a:lnTo>
                      <a:lnTo>
                        <a:pt x="39" y="122"/>
                      </a:lnTo>
                      <a:lnTo>
                        <a:pt x="34" y="123"/>
                      </a:lnTo>
                      <a:lnTo>
                        <a:pt x="28" y="123"/>
                      </a:lnTo>
                      <a:lnTo>
                        <a:pt x="22" y="125"/>
                      </a:lnTo>
                      <a:lnTo>
                        <a:pt x="18" y="129"/>
                      </a:lnTo>
                      <a:lnTo>
                        <a:pt x="13" y="131"/>
                      </a:lnTo>
                      <a:lnTo>
                        <a:pt x="10" y="135"/>
                      </a:lnTo>
                      <a:lnTo>
                        <a:pt x="6" y="140"/>
                      </a:lnTo>
                      <a:lnTo>
                        <a:pt x="4" y="144"/>
                      </a:lnTo>
                      <a:lnTo>
                        <a:pt x="4" y="149"/>
                      </a:lnTo>
                      <a:lnTo>
                        <a:pt x="6" y="153"/>
                      </a:lnTo>
                      <a:lnTo>
                        <a:pt x="9" y="158"/>
                      </a:lnTo>
                      <a:lnTo>
                        <a:pt x="13" y="161"/>
                      </a:lnTo>
                      <a:lnTo>
                        <a:pt x="19" y="164"/>
                      </a:lnTo>
                      <a:lnTo>
                        <a:pt x="24" y="167"/>
                      </a:lnTo>
                      <a:lnTo>
                        <a:pt x="28" y="169"/>
                      </a:lnTo>
                      <a:lnTo>
                        <a:pt x="33" y="169"/>
                      </a:lnTo>
                      <a:lnTo>
                        <a:pt x="37" y="169"/>
                      </a:lnTo>
                      <a:lnTo>
                        <a:pt x="43" y="169"/>
                      </a:lnTo>
                      <a:lnTo>
                        <a:pt x="46" y="165"/>
                      </a:lnTo>
                      <a:lnTo>
                        <a:pt x="51" y="165"/>
                      </a:lnTo>
                      <a:lnTo>
                        <a:pt x="55" y="164"/>
                      </a:lnTo>
                      <a:lnTo>
                        <a:pt x="61" y="161"/>
                      </a:lnTo>
                      <a:lnTo>
                        <a:pt x="67" y="158"/>
                      </a:lnTo>
                      <a:lnTo>
                        <a:pt x="72" y="156"/>
                      </a:lnTo>
                      <a:lnTo>
                        <a:pt x="76" y="153"/>
                      </a:lnTo>
                      <a:lnTo>
                        <a:pt x="81" y="150"/>
                      </a:lnTo>
                      <a:lnTo>
                        <a:pt x="84" y="146"/>
                      </a:lnTo>
                      <a:lnTo>
                        <a:pt x="88" y="143"/>
                      </a:lnTo>
                      <a:lnTo>
                        <a:pt x="91" y="138"/>
                      </a:lnTo>
                      <a:lnTo>
                        <a:pt x="97" y="135"/>
                      </a:lnTo>
                      <a:lnTo>
                        <a:pt x="100" y="131"/>
                      </a:lnTo>
                      <a:lnTo>
                        <a:pt x="105" y="129"/>
                      </a:lnTo>
                      <a:lnTo>
                        <a:pt x="108" y="125"/>
                      </a:lnTo>
                      <a:lnTo>
                        <a:pt x="109" y="120"/>
                      </a:lnTo>
                      <a:lnTo>
                        <a:pt x="120" y="96"/>
                      </a:lnTo>
                      <a:lnTo>
                        <a:pt x="120" y="69"/>
                      </a:lnTo>
                      <a:lnTo>
                        <a:pt x="123"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grpSp>
      <p:sp>
        <p:nvSpPr>
          <p:cNvPr id="61" name="Rectangle 3"/>
          <p:cNvSpPr txBox="1">
            <a:spLocks noChangeArrowheads="1"/>
          </p:cNvSpPr>
          <p:nvPr/>
        </p:nvSpPr>
        <p:spPr>
          <a:xfrm>
            <a:off x="3969073" y="5974483"/>
            <a:ext cx="3483247" cy="40684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dirty="0">
                <a:latin typeface="Times New Roman" panose="02020603050405020304" pitchFamily="18" charset="0"/>
                <a:cs typeface="Times New Roman" panose="02020603050405020304" pitchFamily="18" charset="0"/>
              </a:rPr>
              <a:t>SCI = </a:t>
            </a:r>
            <a:r>
              <a:rPr lang="zh-CN" altLang="en-US" dirty="0">
                <a:latin typeface="Times New Roman" panose="02020603050405020304" pitchFamily="18" charset="0"/>
                <a:cs typeface="Times New Roman" panose="02020603050405020304" pitchFamily="18" charset="0"/>
              </a:rPr>
              <a:t>软件配置项</a:t>
            </a:r>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2434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1+#ppt_w/2"/>
                                          </p:val>
                                        </p:tav>
                                        <p:tav tm="100000">
                                          <p:val>
                                            <p:strVal val="#ppt_x"/>
                                          </p:val>
                                        </p:tav>
                                      </p:tavLst>
                                    </p:anim>
                                    <p:anim calcmode="lin" valueType="num">
                                      <p:cBhvr additive="base">
                                        <p:cTn id="8" dur="5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软件配置管理的含义</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协调软件开发从而</a:t>
            </a:r>
            <a:r>
              <a:rPr lang="zh-CN" altLang="en-US" dirty="0">
                <a:solidFill>
                  <a:srgbClr val="FF0000"/>
                </a:solidFill>
                <a:latin typeface="Times New Roman" panose="02020603050405020304" pitchFamily="18" charset="0"/>
                <a:cs typeface="Times New Roman" panose="02020603050405020304" pitchFamily="18" charset="0"/>
              </a:rPr>
              <a:t>使得混乱减到最小</a:t>
            </a:r>
            <a:r>
              <a:rPr lang="zh-CN" altLang="en-US" dirty="0">
                <a:latin typeface="Times New Roman" panose="02020603050405020304" pitchFamily="18" charset="0"/>
                <a:cs typeface="Times New Roman" panose="02020603050405020304" pitchFamily="18" charset="0"/>
              </a:rPr>
              <a:t>的技术称为软件配置管理；它是对开发团队正在开发软件的</a:t>
            </a:r>
            <a:r>
              <a:rPr lang="zh-CN" altLang="en-US" dirty="0">
                <a:solidFill>
                  <a:srgbClr val="FF0000"/>
                </a:solidFill>
                <a:latin typeface="Times New Roman" panose="02020603050405020304" pitchFamily="18" charset="0"/>
                <a:cs typeface="Times New Roman" panose="02020603050405020304" pitchFamily="18" charset="0"/>
              </a:rPr>
              <a:t>修改进行标识、组织和控制</a:t>
            </a:r>
            <a:r>
              <a:rPr lang="zh-CN" altLang="en-US" dirty="0">
                <a:latin typeface="Times New Roman" panose="02020603050405020304" pitchFamily="18" charset="0"/>
                <a:cs typeface="Times New Roman" panose="02020603050405020304" pitchFamily="18" charset="0"/>
              </a:rPr>
              <a:t>的技术，目的是使错误量降至最低，并使生产率最高。</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——Wayne </a:t>
            </a:r>
            <a:r>
              <a:rPr lang="en-US" altLang="zh-CN" dirty="0" err="1">
                <a:latin typeface="Times New Roman" panose="02020603050405020304" pitchFamily="18" charset="0"/>
                <a:cs typeface="Times New Roman" panose="02020603050405020304" pitchFamily="18" charset="0"/>
              </a:rPr>
              <a:t>Babich</a:t>
            </a:r>
            <a:endParaRPr lang="en-US" altLang="zh-CN" dirty="0">
              <a:latin typeface="Times New Roman" panose="02020603050405020304" pitchFamily="18" charset="0"/>
              <a:cs typeface="Times New Roman" panose="02020603050405020304" pitchFamily="18" charset="0"/>
            </a:endParaRPr>
          </a:p>
          <a:p>
            <a:pPr algn="r" eaLnBrk="1" hangingPunct="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《SCM Coordination for Team Productivity》</a:t>
            </a:r>
            <a:br>
              <a:rPr lang="en-US" altLang="zh-CN"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SCM</a:t>
            </a:r>
            <a:r>
              <a:rPr lang="zh-CN" altLang="en-US" dirty="0">
                <a:latin typeface="Times New Roman" panose="02020603050405020304" pitchFamily="18" charset="0"/>
                <a:cs typeface="Times New Roman" panose="02020603050405020304" pitchFamily="18" charset="0"/>
              </a:rPr>
              <a:t>协调团队生产力）</a:t>
            </a:r>
            <a:endParaRPr lang="en-US" altLang="zh-CN" dirty="0">
              <a:latin typeface="Times New Roman" panose="02020603050405020304" pitchFamily="18" charset="0"/>
              <a:cs typeface="Times New Roman" panose="02020603050405020304" pitchFamily="18" charset="0"/>
            </a:endParaRPr>
          </a:p>
          <a:p>
            <a:pPr eaLnBrk="1" hangingPunct="1">
              <a:spcBef>
                <a:spcPts val="600"/>
              </a:spcBef>
              <a:spcAft>
                <a:spcPts val="600"/>
              </a:spcAft>
            </a:pPr>
            <a:endParaRPr lang="en-US" altLang="zh-CN" sz="800" dirty="0">
              <a:latin typeface="Times New Roman" panose="02020603050405020304" pitchFamily="18" charset="0"/>
              <a:cs typeface="Times New Roman" panose="02020603050405020304" pitchFamily="18" charset="0"/>
            </a:endParaRPr>
          </a:p>
          <a:p>
            <a:pPr eaLnBrk="1" hangingPunct="1">
              <a:spcBef>
                <a:spcPts val="600"/>
              </a:spcBef>
              <a:spcAft>
                <a:spcPts val="600"/>
              </a:spcAft>
            </a:pP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配置管理能够系统的</a:t>
            </a:r>
            <a:r>
              <a:rPr lang="zh-CN" altLang="en-US" dirty="0">
                <a:solidFill>
                  <a:srgbClr val="FF0000"/>
                </a:solidFill>
                <a:latin typeface="Times New Roman" panose="02020603050405020304" pitchFamily="18" charset="0"/>
                <a:cs typeface="Times New Roman" panose="02020603050405020304" pitchFamily="18" charset="0"/>
              </a:rPr>
              <a:t>处理变更</a:t>
            </a:r>
            <a:r>
              <a:rPr lang="zh-CN" altLang="en-US" dirty="0">
                <a:latin typeface="Times New Roman" panose="02020603050405020304" pitchFamily="18" charset="0"/>
                <a:cs typeface="Times New Roman" panose="02020603050405020304" pitchFamily="18" charset="0"/>
              </a:rPr>
              <a:t>，从而使得软件系统可以</a:t>
            </a:r>
            <a:r>
              <a:rPr lang="zh-CN" altLang="en-US" dirty="0">
                <a:solidFill>
                  <a:srgbClr val="FF0000"/>
                </a:solidFill>
                <a:latin typeface="Times New Roman" panose="02020603050405020304" pitchFamily="18" charset="0"/>
                <a:cs typeface="Times New Roman" panose="02020603050405020304" pitchFamily="18" charset="0"/>
              </a:rPr>
              <a:t>随时保持其完整性</a:t>
            </a:r>
            <a:r>
              <a:rPr lang="zh-CN" altLang="en-US" dirty="0">
                <a:latin typeface="Times New Roman" panose="02020603050405020304" pitchFamily="18" charset="0"/>
                <a:cs typeface="Times New Roman" panose="02020603050405020304" pitchFamily="18" charset="0"/>
              </a:rPr>
              <a:t>，因此称为‘变更控制’，可以用来评估提出的</a:t>
            </a:r>
            <a:r>
              <a:rPr lang="zh-CN" altLang="en-US" dirty="0">
                <a:solidFill>
                  <a:srgbClr val="FF0000"/>
                </a:solidFill>
                <a:latin typeface="Times New Roman" panose="02020603050405020304" pitchFamily="18" charset="0"/>
                <a:cs typeface="Times New Roman" panose="02020603050405020304" pitchFamily="18" charset="0"/>
              </a:rPr>
              <a:t>变更请求，跟踪变更</a:t>
            </a:r>
            <a:r>
              <a:rPr lang="zh-CN" altLang="en-US" dirty="0">
                <a:latin typeface="Times New Roman" panose="02020603050405020304" pitchFamily="18" charset="0"/>
                <a:cs typeface="Times New Roman" panose="02020603050405020304" pitchFamily="18" charset="0"/>
              </a:rPr>
              <a:t>，并</a:t>
            </a:r>
            <a:r>
              <a:rPr lang="zh-CN" altLang="en-US" dirty="0">
                <a:solidFill>
                  <a:srgbClr val="FF0000"/>
                </a:solidFill>
                <a:latin typeface="Times New Roman" panose="02020603050405020304" pitchFamily="18" charset="0"/>
                <a:cs typeface="Times New Roman" panose="02020603050405020304" pitchFamily="18" charset="0"/>
              </a:rPr>
              <a:t>保存系统在不同时间的状态</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spcBef>
                <a:spcPts val="600"/>
              </a:spcBef>
              <a:spcAft>
                <a:spcPts val="600"/>
              </a:spcAft>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——Steve </a:t>
            </a:r>
            <a:r>
              <a:rPr lang="en-US" altLang="zh-CN" dirty="0" err="1">
                <a:latin typeface="Times New Roman" panose="02020603050405020304" pitchFamily="18" charset="0"/>
                <a:cs typeface="Times New Roman" panose="02020603050405020304" pitchFamily="18" charset="0"/>
              </a:rPr>
              <a:t>McConnel</a:t>
            </a:r>
            <a:endParaRPr lang="en-US" altLang="zh-CN" dirty="0">
              <a:latin typeface="Times New Roman" panose="02020603050405020304" pitchFamily="18" charset="0"/>
              <a:cs typeface="Times New Roman" panose="02020603050405020304" pitchFamily="18" charset="0"/>
            </a:endParaRPr>
          </a:p>
          <a:p>
            <a:pPr eaLnBrk="1" hangingPunct="1">
              <a:spcBef>
                <a:spcPts val="600"/>
              </a:spcBef>
              <a:spcAft>
                <a:spcPts val="600"/>
              </a:spcAft>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《Code Complete》</a:t>
            </a:r>
            <a:r>
              <a:rPr lang="zh-CN" altLang="en-US" dirty="0">
                <a:latin typeface="Times New Roman" panose="02020603050405020304" pitchFamily="18" charset="0"/>
                <a:cs typeface="Times New Roman" panose="02020603050405020304" pitchFamily="18" charset="0"/>
              </a:rPr>
              <a:t>（代码大全）</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56821"/>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软件配置管理的特点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SCM</a:t>
            </a:r>
            <a:r>
              <a:rPr lang="zh-CN" altLang="en-US" dirty="0">
                <a:latin typeface="Times New Roman" panose="02020603050405020304" pitchFamily="18" charset="0"/>
                <a:cs typeface="Times New Roman" panose="02020603050405020304" pitchFamily="18" charset="0"/>
              </a:rPr>
              <a:t>贯穿整个软件生命周期与软件工程过程</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116663918"/>
              </p:ext>
            </p:extLst>
          </p:nvPr>
        </p:nvGraphicFramePr>
        <p:xfrm>
          <a:off x="900113" y="2060848"/>
          <a:ext cx="7488237" cy="3949700"/>
        </p:xfrm>
        <a:graphic>
          <a:graphicData uri="http://schemas.openxmlformats.org/presentationml/2006/ole">
            <mc:AlternateContent xmlns:mc="http://schemas.openxmlformats.org/markup-compatibility/2006">
              <mc:Choice xmlns:v="urn:schemas-microsoft-com:vml" Requires="v">
                <p:oleObj spid="_x0000_s3134" name="演示文稿" r:id="rId4" imgW="4571972" imgH="3429047" progId="PowerPoint.Show.8">
                  <p:embed/>
                </p:oleObj>
              </mc:Choice>
              <mc:Fallback>
                <p:oleObj name="演示文稿" r:id="rId4" imgW="4571972" imgH="3429047" progId="PowerPoint.Show.8">
                  <p:embed/>
                  <p:pic>
                    <p:nvPicPr>
                      <p:cNvPr id="81924" name="Object 4">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4858" t="35278" r="3102"/>
                      <a:stretch>
                        <a:fillRect/>
                      </a:stretch>
                    </p:blipFill>
                    <p:spPr bwMode="auto">
                      <a:xfrm>
                        <a:off x="900113" y="2060848"/>
                        <a:ext cx="7488237" cy="394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1462314"/>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目标：</a:t>
            </a:r>
          </a:p>
          <a:p>
            <a:pPr lvl="1" eaLnBrk="1" hangingPunct="1"/>
            <a:r>
              <a:rPr lang="zh-CN" altLang="en-US" b="1" dirty="0">
                <a:solidFill>
                  <a:srgbClr val="0000FF"/>
                </a:solidFill>
                <a:latin typeface="楷体" panose="02010609060101010101" pitchFamily="49" charset="-122"/>
                <a:ea typeface="楷体" panose="02010609060101010101" pitchFamily="49" charset="-122"/>
              </a:rPr>
              <a:t>标识变更</a:t>
            </a:r>
          </a:p>
          <a:p>
            <a:pPr lvl="1" eaLnBrk="1" hangingPunct="1"/>
            <a:r>
              <a:rPr lang="zh-CN" altLang="en-US" b="1" dirty="0">
                <a:solidFill>
                  <a:srgbClr val="0000FF"/>
                </a:solidFill>
                <a:latin typeface="楷体" panose="02010609060101010101" pitchFamily="49" charset="-122"/>
                <a:ea typeface="楷体" panose="02010609060101010101" pitchFamily="49" charset="-122"/>
              </a:rPr>
              <a:t>控制变更</a:t>
            </a:r>
          </a:p>
          <a:p>
            <a:pPr lvl="1" eaLnBrk="1" hangingPunct="1"/>
            <a:r>
              <a:rPr lang="zh-CN" altLang="en-US" b="1" dirty="0">
                <a:solidFill>
                  <a:srgbClr val="0000FF"/>
                </a:solidFill>
                <a:latin typeface="楷体" panose="02010609060101010101" pitchFamily="49" charset="-122"/>
                <a:ea typeface="楷体" panose="02010609060101010101" pitchFamily="49" charset="-122"/>
              </a:rPr>
              <a:t>确保变更</a:t>
            </a:r>
            <a:r>
              <a:rPr lang="zh-CN" altLang="en-US" b="1" dirty="0">
                <a:latin typeface="楷体" panose="02010609060101010101" pitchFamily="49" charset="-122"/>
                <a:ea typeface="楷体" panose="02010609060101010101" pitchFamily="49" charset="-122"/>
              </a:rPr>
              <a:t>的正确实现</a:t>
            </a:r>
          </a:p>
          <a:p>
            <a:pPr lvl="1" eaLnBrk="1" hangingPunct="1"/>
            <a:r>
              <a:rPr lang="zh-CN" altLang="en-US" b="1" dirty="0">
                <a:latin typeface="楷体" panose="02010609060101010101" pitchFamily="49" charset="-122"/>
                <a:ea typeface="楷体" panose="02010609060101010101" pitchFamily="49" charset="-122"/>
              </a:rPr>
              <a:t>向开发组织内各角色</a:t>
            </a:r>
            <a:r>
              <a:rPr lang="zh-CN" altLang="en-US" b="1" dirty="0">
                <a:solidFill>
                  <a:srgbClr val="0000FF"/>
                </a:solidFill>
                <a:latin typeface="楷体" panose="02010609060101010101" pitchFamily="49" charset="-122"/>
                <a:ea typeface="楷体" panose="02010609060101010101" pitchFamily="49" charset="-122"/>
              </a:rPr>
              <a:t>报告变更</a:t>
            </a:r>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zh-CN" altLang="en-US" dirty="0"/>
              <a:t>总结：</a:t>
            </a:r>
            <a:r>
              <a:rPr lang="zh-CN" altLang="en-US" dirty="0">
                <a:solidFill>
                  <a:srgbClr val="FF0000"/>
                </a:solidFill>
                <a:latin typeface="Times New Roman" panose="02020603050405020304" pitchFamily="18" charset="0"/>
                <a:ea typeface="楷体_GB2312" pitchFamily="49" charset="-122"/>
              </a:rPr>
              <a:t>当变更发生时，能够提高适应变更的容易程度，并且能够减少</a:t>
            </a:r>
            <a:br>
              <a:rPr lang="en-US" altLang="zh-CN" dirty="0">
                <a:solidFill>
                  <a:srgbClr val="FF0000"/>
                </a:solidFill>
                <a:latin typeface="Times New Roman" panose="02020603050405020304" pitchFamily="18" charset="0"/>
                <a:ea typeface="楷体_GB2312" pitchFamily="49" charset="-122"/>
              </a:rPr>
            </a:br>
            <a:r>
              <a:rPr lang="en-US" altLang="zh-CN" dirty="0">
                <a:solidFill>
                  <a:srgbClr val="FF0000"/>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所花费的工作量</a:t>
            </a:r>
          </a:p>
          <a:p>
            <a:pPr eaLnBrk="1" hangingPunct="1"/>
            <a:endParaRPr lang="en-US" altLang="zh-CN" dirty="0"/>
          </a:p>
        </p:txBody>
      </p:sp>
    </p:spTree>
    <p:extLst>
      <p:ext uri="{BB962C8B-B14F-4D97-AF65-F5344CB8AC3E}">
        <p14:creationId xmlns:p14="http://schemas.microsoft.com/office/powerpoint/2010/main" val="3049867310"/>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Lifecycle of a software </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267991"/>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latin typeface="Times New Roman" panose="02020603050405020304" pitchFamily="18" charset="0"/>
                <a:cs typeface="Times New Roman" panose="02020603050405020304" pitchFamily="18" charset="0"/>
              </a:rPr>
              <a:t>Software Development Life Cycle (SDLC): </a:t>
            </a:r>
            <a:r>
              <a:rPr lang="en-US" altLang="zh-CN" dirty="0">
                <a:solidFill>
                  <a:srgbClr val="FF0000"/>
                </a:solidFill>
                <a:latin typeface="Times New Roman" panose="02020603050405020304" pitchFamily="18" charset="0"/>
                <a:cs typeface="Times New Roman" panose="02020603050405020304" pitchFamily="18" charset="0"/>
              </a:rPr>
              <a:t>From 0 to 1</a:t>
            </a: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p:txBody>
      </p:sp>
      <p:pic>
        <p:nvPicPr>
          <p:cNvPr id="5" name="Picture 2" descr="Image result for Life Cycle of a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0808"/>
            <a:ext cx="47529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mage result for Life Cycle of a softw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1735162"/>
            <a:ext cx="3502025"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2629133"/>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的基本元素</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配置项</a:t>
            </a:r>
            <a:r>
              <a:rPr lang="en-US" altLang="zh-CN" dirty="0">
                <a:latin typeface="Times New Roman" panose="02020603050405020304" pitchFamily="18" charset="0"/>
                <a:cs typeface="Times New Roman" panose="02020603050405020304" pitchFamily="18" charset="0"/>
              </a:rPr>
              <a:t>(Configuration Item, CI)</a:t>
            </a:r>
          </a:p>
          <a:p>
            <a:pPr eaLnBrk="1" hangingPunct="1"/>
            <a:r>
              <a:rPr lang="zh-CN" altLang="en-US" dirty="0">
                <a:latin typeface="Times New Roman" panose="02020603050405020304" pitchFamily="18" charset="0"/>
                <a:cs typeface="Times New Roman" panose="02020603050405020304" pitchFamily="18" charset="0"/>
              </a:rPr>
              <a:t>基线</a:t>
            </a:r>
            <a:r>
              <a:rPr lang="en-US" altLang="zh-CN" dirty="0">
                <a:latin typeface="Times New Roman" panose="02020603050405020304" pitchFamily="18" charset="0"/>
                <a:cs typeface="Times New Roman" panose="02020603050405020304" pitchFamily="18" charset="0"/>
              </a:rPr>
              <a:t>(Baseline)</a:t>
            </a:r>
          </a:p>
          <a:p>
            <a:pPr eaLnBrk="1" hangingPunct="1"/>
            <a:r>
              <a:rPr lang="zh-CN" altLang="en-US" dirty="0">
                <a:latin typeface="Times New Roman" panose="02020603050405020304" pitchFamily="18" charset="0"/>
                <a:cs typeface="Times New Roman" panose="02020603050405020304" pitchFamily="18" charset="0"/>
              </a:rPr>
              <a:t>配置管理数据库</a:t>
            </a:r>
            <a:r>
              <a:rPr lang="en-US" altLang="zh-CN" dirty="0">
                <a:latin typeface="Times New Roman" panose="02020603050405020304" pitchFamily="18" charset="0"/>
                <a:cs typeface="Times New Roman" panose="02020603050405020304" pitchFamily="18" charset="0"/>
              </a:rPr>
              <a:t>(CMDB)</a:t>
            </a:r>
          </a:p>
          <a:p>
            <a:pPr eaLnBrk="1" hangingPunct="1"/>
            <a:r>
              <a:rPr lang="zh-CN" altLang="en-US" dirty="0">
                <a:latin typeface="Times New Roman" panose="02020603050405020304" pitchFamily="18" charset="0"/>
                <a:cs typeface="Times New Roman" panose="02020603050405020304" pitchFamily="18" charset="0"/>
              </a:rPr>
              <a:t>最终硬件库</a:t>
            </a:r>
            <a:r>
              <a:rPr lang="en-US" altLang="zh-CN" dirty="0">
                <a:latin typeface="Times New Roman" panose="02020603050405020304" pitchFamily="18" charset="0"/>
                <a:cs typeface="Times New Roman" panose="02020603050405020304" pitchFamily="18" charset="0"/>
              </a:rPr>
              <a:t>(Definitive Hardware Store, DHS)</a:t>
            </a:r>
          </a:p>
          <a:p>
            <a:pPr eaLnBrk="1" hangingPunct="1"/>
            <a:r>
              <a:rPr lang="zh-CN" altLang="en-US" dirty="0">
                <a:latin typeface="Times New Roman" panose="02020603050405020304" pitchFamily="18" charset="0"/>
                <a:cs typeface="Times New Roman" panose="02020603050405020304" pitchFamily="18" charset="0"/>
              </a:rPr>
              <a:t>最终软件库</a:t>
            </a:r>
            <a:r>
              <a:rPr lang="en-US" altLang="zh-CN" dirty="0">
                <a:latin typeface="Times New Roman" panose="02020603050405020304" pitchFamily="18" charset="0"/>
                <a:cs typeface="Times New Roman" panose="02020603050405020304" pitchFamily="18" charset="0"/>
              </a:rPr>
              <a:t>(Definitive Software Library, DSL)</a:t>
            </a:r>
          </a:p>
        </p:txBody>
      </p:sp>
    </p:spTree>
    <p:extLst>
      <p:ext uri="{BB962C8B-B14F-4D97-AF65-F5344CB8AC3E}">
        <p14:creationId xmlns:p14="http://schemas.microsoft.com/office/powerpoint/2010/main" val="387241200"/>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p>
        </p:txBody>
      </p:sp>
      <p:sp>
        <p:nvSpPr>
          <p:cNvPr id="4" name="Rectangle 3"/>
          <p:cNvSpPr txBox="1">
            <a:spLocks noChangeArrowheads="1"/>
          </p:cNvSpPr>
          <p:nvPr/>
        </p:nvSpPr>
        <p:spPr>
          <a:xfrm>
            <a:off x="395288" y="1484313"/>
            <a:ext cx="8208962" cy="40329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软件过程的输出信息可以分为三个主要类别：</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计算机程序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源代码和可执行程序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描述计算机程序的文档</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针对技术开发者和用户</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包含在程序内部或外部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这些项包含了所有在软件过程中产生的信息，总称为软件配置项</a:t>
            </a:r>
            <a:r>
              <a:rPr lang="en-US" altLang="zh-CN" sz="1800" dirty="0">
                <a:latin typeface="Times New Roman" panose="02020603050405020304" pitchFamily="18" charset="0"/>
                <a:cs typeface="Times New Roman" panose="02020603050405020304" pitchFamily="18" charset="0"/>
              </a:rPr>
              <a:t>(SCI)</a:t>
            </a:r>
            <a:endParaRPr lang="zh-CN"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1800"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SCI</a:t>
            </a:r>
            <a:r>
              <a:rPr lang="zh-CN" altLang="en-US" dirty="0">
                <a:latin typeface="Times New Roman" panose="02020603050405020304" pitchFamily="18" charset="0"/>
                <a:cs typeface="Times New Roman" panose="02020603050405020304" pitchFamily="18" charset="0"/>
              </a:rPr>
              <a:t>是软件全生命周期内受管理和控制的基本单位，大到整个系统，小到某个硬件设备或软件模块</a:t>
            </a:r>
          </a:p>
          <a:p>
            <a:pPr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624686"/>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SCI</a:t>
            </a:r>
            <a:r>
              <a:rPr lang="zh-CN" altLang="en-US" dirty="0">
                <a:latin typeface="Times New Roman" panose="02020603050405020304" pitchFamily="18" charset="0"/>
                <a:cs typeface="Times New Roman" panose="02020603050405020304" pitchFamily="18" charset="0"/>
              </a:rPr>
              <a:t>具有唯一的名称标识和多个属性：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模型元素、程序、数据、文档等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项目标识符</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变更和版本信息</a:t>
            </a:r>
          </a:p>
        </p:txBody>
      </p:sp>
    </p:spTree>
    <p:extLst>
      <p:ext uri="{BB962C8B-B14F-4D97-AF65-F5344CB8AC3E}">
        <p14:creationId xmlns:p14="http://schemas.microsoft.com/office/powerpoint/2010/main" val="690873233"/>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配置项之间的依赖关系</a:t>
            </a:r>
          </a:p>
        </p:txBody>
      </p:sp>
      <p:grpSp>
        <p:nvGrpSpPr>
          <p:cNvPr id="4" name="Group 3"/>
          <p:cNvGrpSpPr>
            <a:grpSpLocks/>
          </p:cNvGrpSpPr>
          <p:nvPr/>
        </p:nvGrpSpPr>
        <p:grpSpPr bwMode="auto">
          <a:xfrm>
            <a:off x="323850" y="2348880"/>
            <a:ext cx="3168650" cy="2682875"/>
            <a:chOff x="204" y="1752"/>
            <a:chExt cx="1996" cy="1690"/>
          </a:xfrm>
        </p:grpSpPr>
        <p:sp>
          <p:nvSpPr>
            <p:cNvPr id="5" name="Oval 4"/>
            <p:cNvSpPr>
              <a:spLocks noChangeArrowheads="1"/>
            </p:cNvSpPr>
            <p:nvPr/>
          </p:nvSpPr>
          <p:spPr bwMode="auto">
            <a:xfrm>
              <a:off x="240" y="1752"/>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1</a:t>
              </a:r>
            </a:p>
          </p:txBody>
        </p:sp>
        <p:sp>
          <p:nvSpPr>
            <p:cNvPr id="6" name="Oval 5"/>
            <p:cNvSpPr>
              <a:spLocks noChangeArrowheads="1"/>
            </p:cNvSpPr>
            <p:nvPr/>
          </p:nvSpPr>
          <p:spPr bwMode="auto">
            <a:xfrm>
              <a:off x="988" y="2966"/>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latin typeface="Times New Roman" panose="02020603050405020304" pitchFamily="18" charset="0"/>
                  <a:cs typeface="Times New Roman" panose="02020603050405020304" pitchFamily="18" charset="0"/>
                </a:rPr>
                <a:t>配置项</a:t>
              </a:r>
              <a:r>
                <a:rPr lang="en-US" altLang="zh-CN" sz="1400" b="1" dirty="0">
                  <a:latin typeface="Times New Roman" panose="02020603050405020304" pitchFamily="18" charset="0"/>
                  <a:cs typeface="Times New Roman" panose="02020603050405020304" pitchFamily="18" charset="0"/>
                </a:rPr>
                <a:t>2</a:t>
              </a:r>
            </a:p>
          </p:txBody>
        </p:sp>
        <p:sp>
          <p:nvSpPr>
            <p:cNvPr id="7" name="Oval 6"/>
            <p:cNvSpPr>
              <a:spLocks noChangeArrowheads="1"/>
            </p:cNvSpPr>
            <p:nvPr/>
          </p:nvSpPr>
          <p:spPr bwMode="auto">
            <a:xfrm>
              <a:off x="1701" y="1752"/>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N</a:t>
              </a:r>
            </a:p>
          </p:txBody>
        </p:sp>
        <p:sp>
          <p:nvSpPr>
            <p:cNvPr id="9" name="Line 7"/>
            <p:cNvSpPr>
              <a:spLocks noChangeShapeType="1"/>
            </p:cNvSpPr>
            <p:nvPr/>
          </p:nvSpPr>
          <p:spPr bwMode="auto">
            <a:xfrm flipH="1" flipV="1">
              <a:off x="596" y="2228"/>
              <a:ext cx="428" cy="8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flipH="1">
              <a:off x="1416" y="2228"/>
              <a:ext cx="499" cy="8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Rectangle 9"/>
            <p:cNvSpPr>
              <a:spLocks noChangeArrowheads="1"/>
            </p:cNvSpPr>
            <p:nvPr/>
          </p:nvSpPr>
          <p:spPr bwMode="auto">
            <a:xfrm>
              <a:off x="204" y="2466"/>
              <a:ext cx="820" cy="3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2</a:t>
              </a:r>
              <a:r>
                <a:rPr lang="zh-CN" altLang="en-US" sz="1400" b="1">
                  <a:latin typeface="Times New Roman" panose="02020603050405020304" pitchFamily="18" charset="0"/>
                  <a:cs typeface="Times New Roman" panose="02020603050405020304" pitchFamily="18" charset="0"/>
                </a:rPr>
                <a:t>依赖配置项</a:t>
              </a:r>
              <a:r>
                <a:rPr lang="en-US" altLang="zh-CN" sz="1400" b="1">
                  <a:latin typeface="Times New Roman" panose="02020603050405020304" pitchFamily="18" charset="0"/>
                  <a:cs typeface="Times New Roman" panose="02020603050405020304" pitchFamily="18" charset="0"/>
                </a:rPr>
                <a:t>1</a:t>
              </a:r>
            </a:p>
          </p:txBody>
        </p:sp>
        <p:sp>
          <p:nvSpPr>
            <p:cNvPr id="12" name="Rectangle 10"/>
            <p:cNvSpPr>
              <a:spLocks noChangeArrowheads="1"/>
            </p:cNvSpPr>
            <p:nvPr/>
          </p:nvSpPr>
          <p:spPr bwMode="auto">
            <a:xfrm>
              <a:off x="1380" y="2466"/>
              <a:ext cx="820" cy="3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N</a:t>
              </a:r>
              <a:r>
                <a:rPr lang="zh-CN" altLang="en-US" sz="1400" b="1">
                  <a:latin typeface="Times New Roman" panose="02020603050405020304" pitchFamily="18" charset="0"/>
                  <a:cs typeface="Times New Roman" panose="02020603050405020304" pitchFamily="18" charset="0"/>
                </a:rPr>
                <a:t>依赖配置项</a:t>
              </a:r>
              <a:r>
                <a:rPr lang="en-US" altLang="zh-CN" sz="1400" b="1">
                  <a:latin typeface="Times New Roman" panose="02020603050405020304" pitchFamily="18" charset="0"/>
                  <a:cs typeface="Times New Roman" panose="02020603050405020304" pitchFamily="18" charset="0"/>
                </a:rPr>
                <a:t>2</a:t>
              </a:r>
            </a:p>
          </p:txBody>
        </p:sp>
      </p:grpSp>
      <p:grpSp>
        <p:nvGrpSpPr>
          <p:cNvPr id="13" name="Group 11"/>
          <p:cNvGrpSpPr>
            <a:grpSpLocks/>
          </p:cNvGrpSpPr>
          <p:nvPr/>
        </p:nvGrpSpPr>
        <p:grpSpPr bwMode="auto">
          <a:xfrm>
            <a:off x="3779838" y="2655268"/>
            <a:ext cx="5207000" cy="2016125"/>
            <a:chOff x="-3" y="-3"/>
            <a:chExt cx="3847" cy="1736"/>
          </a:xfrm>
        </p:grpSpPr>
        <p:grpSp>
          <p:nvGrpSpPr>
            <p:cNvPr id="14" name="Group 12"/>
            <p:cNvGrpSpPr>
              <a:grpSpLocks/>
            </p:cNvGrpSpPr>
            <p:nvPr/>
          </p:nvGrpSpPr>
          <p:grpSpPr bwMode="auto">
            <a:xfrm>
              <a:off x="0" y="0"/>
              <a:ext cx="3841" cy="1730"/>
              <a:chOff x="0" y="0"/>
              <a:chExt cx="3841" cy="1730"/>
            </a:xfrm>
          </p:grpSpPr>
          <p:grpSp>
            <p:nvGrpSpPr>
              <p:cNvPr id="16" name="Group 13"/>
              <p:cNvGrpSpPr>
                <a:grpSpLocks/>
              </p:cNvGrpSpPr>
              <p:nvPr/>
            </p:nvGrpSpPr>
            <p:grpSpPr bwMode="auto">
              <a:xfrm>
                <a:off x="0" y="0"/>
                <a:ext cx="761" cy="346"/>
                <a:chOff x="0" y="0"/>
                <a:chExt cx="761" cy="346"/>
              </a:xfrm>
            </p:grpSpPr>
            <p:sp>
              <p:nvSpPr>
                <p:cNvPr id="89" name="Rectangle 14"/>
                <p:cNvSpPr>
                  <a:spLocks noChangeArrowheads="1"/>
                </p:cNvSpPr>
                <p:nvPr/>
              </p:nvSpPr>
              <p:spPr bwMode="auto">
                <a:xfrm>
                  <a:off x="43"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依赖关系</a:t>
                  </a:r>
                  <a:endParaRPr lang="zh-CN" altLang="en-US" sz="1400" b="1">
                    <a:latin typeface="Times New Roman" panose="02020603050405020304" pitchFamily="18" charset="0"/>
                    <a:ea typeface="Arial Unicode MS" panose="020B0604020202020204" pitchFamily="34" charset="-122"/>
                    <a:cs typeface="Times New Roman" panose="02020603050405020304" pitchFamily="18" charset="0"/>
                  </a:endParaRPr>
                </a:p>
                <a:p>
                  <a:pPr algn="ctr"/>
                  <a:endParaRPr lang="en-US" altLang="zh-CN" sz="1400" b="1">
                    <a:latin typeface="Times New Roman" panose="02020603050405020304" pitchFamily="18" charset="0"/>
                    <a:cs typeface="Times New Roman" panose="02020603050405020304" pitchFamily="18" charset="0"/>
                  </a:endParaRPr>
                </a:p>
              </p:txBody>
            </p:sp>
            <p:sp>
              <p:nvSpPr>
                <p:cNvPr id="90" name="Rectangle 15"/>
                <p:cNvSpPr>
                  <a:spLocks noChangeArrowheads="1"/>
                </p:cNvSpPr>
                <p:nvPr/>
              </p:nvSpPr>
              <p:spPr bwMode="auto">
                <a:xfrm>
                  <a:off x="0"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7" name="Group 16"/>
              <p:cNvGrpSpPr>
                <a:grpSpLocks/>
              </p:cNvGrpSpPr>
              <p:nvPr/>
            </p:nvGrpSpPr>
            <p:grpSpPr bwMode="auto">
              <a:xfrm>
                <a:off x="761" y="0"/>
                <a:ext cx="779" cy="346"/>
                <a:chOff x="761" y="0"/>
                <a:chExt cx="779" cy="346"/>
              </a:xfrm>
            </p:grpSpPr>
            <p:sp>
              <p:nvSpPr>
                <p:cNvPr id="87" name="Rectangle 17"/>
                <p:cNvSpPr>
                  <a:spLocks noChangeArrowheads="1"/>
                </p:cNvSpPr>
                <p:nvPr/>
              </p:nvSpPr>
              <p:spPr bwMode="auto">
                <a:xfrm>
                  <a:off x="804" y="0"/>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1</a:t>
                  </a:r>
                </a:p>
                <a:p>
                  <a:pPr algn="ctr"/>
                  <a:endParaRPr lang="en-US" altLang="zh-CN" sz="1400" b="1">
                    <a:latin typeface="Times New Roman" panose="02020603050405020304" pitchFamily="18" charset="0"/>
                    <a:cs typeface="Times New Roman" panose="02020603050405020304" pitchFamily="18" charset="0"/>
                  </a:endParaRPr>
                </a:p>
              </p:txBody>
            </p:sp>
            <p:sp>
              <p:nvSpPr>
                <p:cNvPr id="88" name="Rectangle 18"/>
                <p:cNvSpPr>
                  <a:spLocks noChangeArrowheads="1"/>
                </p:cNvSpPr>
                <p:nvPr/>
              </p:nvSpPr>
              <p:spPr bwMode="auto">
                <a:xfrm>
                  <a:off x="761" y="0"/>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8" name="Group 19"/>
              <p:cNvGrpSpPr>
                <a:grpSpLocks/>
              </p:cNvGrpSpPr>
              <p:nvPr/>
            </p:nvGrpSpPr>
            <p:grpSpPr bwMode="auto">
              <a:xfrm>
                <a:off x="1540" y="0"/>
                <a:ext cx="779" cy="346"/>
                <a:chOff x="1540" y="0"/>
                <a:chExt cx="779" cy="346"/>
              </a:xfrm>
            </p:grpSpPr>
            <p:sp>
              <p:nvSpPr>
                <p:cNvPr id="85" name="Rectangle 20"/>
                <p:cNvSpPr>
                  <a:spLocks noChangeArrowheads="1"/>
                </p:cNvSpPr>
                <p:nvPr/>
              </p:nvSpPr>
              <p:spPr bwMode="auto">
                <a:xfrm>
                  <a:off x="1583" y="0"/>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2</a:t>
                  </a:r>
                </a:p>
                <a:p>
                  <a:pPr algn="ctr"/>
                  <a:endParaRPr lang="en-US" altLang="zh-CN" sz="1400" b="1">
                    <a:latin typeface="Times New Roman" panose="02020603050405020304" pitchFamily="18" charset="0"/>
                    <a:cs typeface="Times New Roman" panose="02020603050405020304" pitchFamily="18" charset="0"/>
                  </a:endParaRPr>
                </a:p>
              </p:txBody>
            </p:sp>
            <p:sp>
              <p:nvSpPr>
                <p:cNvPr id="86" name="Rectangle 21"/>
                <p:cNvSpPr>
                  <a:spLocks noChangeArrowheads="1"/>
                </p:cNvSpPr>
                <p:nvPr/>
              </p:nvSpPr>
              <p:spPr bwMode="auto">
                <a:xfrm>
                  <a:off x="1540" y="0"/>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9" name="Group 22"/>
              <p:cNvGrpSpPr>
                <a:grpSpLocks/>
              </p:cNvGrpSpPr>
              <p:nvPr/>
            </p:nvGrpSpPr>
            <p:grpSpPr bwMode="auto">
              <a:xfrm>
                <a:off x="2319" y="0"/>
                <a:ext cx="761" cy="346"/>
                <a:chOff x="2319" y="0"/>
                <a:chExt cx="761" cy="346"/>
              </a:xfrm>
            </p:grpSpPr>
            <p:sp>
              <p:nvSpPr>
                <p:cNvPr id="83" name="Rectangle 23"/>
                <p:cNvSpPr>
                  <a:spLocks noChangeArrowheads="1"/>
                </p:cNvSpPr>
                <p:nvPr/>
              </p:nvSpPr>
              <p:spPr bwMode="auto">
                <a:xfrm>
                  <a:off x="2362"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ea typeface="Arial Unicode MS" panose="020B0604020202020204" pitchFamily="34" charset="-122"/>
                    <a:cs typeface="Times New Roman" panose="02020603050405020304" pitchFamily="18" charset="0"/>
                  </a:endParaRPr>
                </a:p>
                <a:p>
                  <a:pPr algn="ctr"/>
                  <a:endParaRPr lang="en-US" altLang="zh-CN" b="1">
                    <a:latin typeface="Times New Roman" panose="02020603050405020304" pitchFamily="18" charset="0"/>
                    <a:cs typeface="Times New Roman" panose="02020603050405020304" pitchFamily="18" charset="0"/>
                  </a:endParaRPr>
                </a:p>
              </p:txBody>
            </p:sp>
            <p:sp>
              <p:nvSpPr>
                <p:cNvPr id="84" name="Rectangle 24"/>
                <p:cNvSpPr>
                  <a:spLocks noChangeArrowheads="1"/>
                </p:cNvSpPr>
                <p:nvPr/>
              </p:nvSpPr>
              <p:spPr bwMode="auto">
                <a:xfrm>
                  <a:off x="2319"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0" name="Group 25"/>
              <p:cNvGrpSpPr>
                <a:grpSpLocks/>
              </p:cNvGrpSpPr>
              <p:nvPr/>
            </p:nvGrpSpPr>
            <p:grpSpPr bwMode="auto">
              <a:xfrm>
                <a:off x="3080" y="0"/>
                <a:ext cx="761" cy="346"/>
                <a:chOff x="3080" y="0"/>
                <a:chExt cx="761" cy="346"/>
              </a:xfrm>
            </p:grpSpPr>
            <p:sp>
              <p:nvSpPr>
                <p:cNvPr id="81" name="Rectangle 26"/>
                <p:cNvSpPr>
                  <a:spLocks noChangeArrowheads="1"/>
                </p:cNvSpPr>
                <p:nvPr/>
              </p:nvSpPr>
              <p:spPr bwMode="auto">
                <a:xfrm>
                  <a:off x="3123"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N</a:t>
                  </a:r>
                </a:p>
                <a:p>
                  <a:pPr algn="ctr"/>
                  <a:endParaRPr lang="en-US" altLang="zh-CN" sz="1400" b="1">
                    <a:latin typeface="Times New Roman" panose="02020603050405020304" pitchFamily="18" charset="0"/>
                    <a:cs typeface="Times New Roman" panose="02020603050405020304" pitchFamily="18" charset="0"/>
                  </a:endParaRPr>
                </a:p>
              </p:txBody>
            </p:sp>
            <p:sp>
              <p:nvSpPr>
                <p:cNvPr id="82" name="Rectangle 27"/>
                <p:cNvSpPr>
                  <a:spLocks noChangeArrowheads="1"/>
                </p:cNvSpPr>
                <p:nvPr/>
              </p:nvSpPr>
              <p:spPr bwMode="auto">
                <a:xfrm>
                  <a:off x="3080"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1" name="Group 28"/>
              <p:cNvGrpSpPr>
                <a:grpSpLocks/>
              </p:cNvGrpSpPr>
              <p:nvPr/>
            </p:nvGrpSpPr>
            <p:grpSpPr bwMode="auto">
              <a:xfrm>
                <a:off x="0" y="346"/>
                <a:ext cx="761" cy="346"/>
                <a:chOff x="0" y="346"/>
                <a:chExt cx="761" cy="346"/>
              </a:xfrm>
            </p:grpSpPr>
            <p:sp>
              <p:nvSpPr>
                <p:cNvPr id="79" name="Rectangle 29"/>
                <p:cNvSpPr>
                  <a:spLocks noChangeArrowheads="1"/>
                </p:cNvSpPr>
                <p:nvPr/>
              </p:nvSpPr>
              <p:spPr bwMode="auto">
                <a:xfrm>
                  <a:off x="43"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1</a:t>
                  </a:r>
                </a:p>
                <a:p>
                  <a:pPr algn="ctr"/>
                  <a:endParaRPr lang="en-US" altLang="zh-CN" sz="1400" b="1">
                    <a:latin typeface="Times New Roman" panose="02020603050405020304" pitchFamily="18" charset="0"/>
                    <a:cs typeface="Times New Roman" panose="02020603050405020304" pitchFamily="18" charset="0"/>
                  </a:endParaRPr>
                </a:p>
              </p:txBody>
            </p:sp>
            <p:sp>
              <p:nvSpPr>
                <p:cNvPr id="80" name="Rectangle 30"/>
                <p:cNvSpPr>
                  <a:spLocks noChangeArrowheads="1"/>
                </p:cNvSpPr>
                <p:nvPr/>
              </p:nvSpPr>
              <p:spPr bwMode="auto">
                <a:xfrm>
                  <a:off x="0"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2" name="Group 31"/>
              <p:cNvGrpSpPr>
                <a:grpSpLocks/>
              </p:cNvGrpSpPr>
              <p:nvPr/>
            </p:nvGrpSpPr>
            <p:grpSpPr bwMode="auto">
              <a:xfrm>
                <a:off x="761" y="346"/>
                <a:ext cx="779" cy="346"/>
                <a:chOff x="761" y="346"/>
                <a:chExt cx="779" cy="346"/>
              </a:xfrm>
            </p:grpSpPr>
            <p:sp>
              <p:nvSpPr>
                <p:cNvPr id="77" name="Rectangle 32"/>
                <p:cNvSpPr>
                  <a:spLocks noChangeArrowheads="1"/>
                </p:cNvSpPr>
                <p:nvPr/>
              </p:nvSpPr>
              <p:spPr bwMode="auto">
                <a:xfrm>
                  <a:off x="804" y="346"/>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8" name="Rectangle 33"/>
                <p:cNvSpPr>
                  <a:spLocks noChangeArrowheads="1"/>
                </p:cNvSpPr>
                <p:nvPr/>
              </p:nvSpPr>
              <p:spPr bwMode="auto">
                <a:xfrm>
                  <a:off x="761" y="346"/>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3" name="Group 34"/>
              <p:cNvGrpSpPr>
                <a:grpSpLocks/>
              </p:cNvGrpSpPr>
              <p:nvPr/>
            </p:nvGrpSpPr>
            <p:grpSpPr bwMode="auto">
              <a:xfrm>
                <a:off x="1540" y="346"/>
                <a:ext cx="779" cy="346"/>
                <a:chOff x="1540" y="346"/>
                <a:chExt cx="779" cy="346"/>
              </a:xfrm>
            </p:grpSpPr>
            <p:sp>
              <p:nvSpPr>
                <p:cNvPr id="75" name="Rectangle 35"/>
                <p:cNvSpPr>
                  <a:spLocks noChangeArrowheads="1"/>
                </p:cNvSpPr>
                <p:nvPr/>
              </p:nvSpPr>
              <p:spPr bwMode="auto">
                <a:xfrm>
                  <a:off x="1583" y="346"/>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X</a:t>
                  </a:r>
                </a:p>
                <a:p>
                  <a:pPr algn="ctr"/>
                  <a:endParaRPr lang="en-US" altLang="zh-CN" sz="1400" b="1">
                    <a:latin typeface="Times New Roman" panose="02020603050405020304" pitchFamily="18" charset="0"/>
                    <a:cs typeface="Times New Roman" panose="02020603050405020304" pitchFamily="18" charset="0"/>
                  </a:endParaRPr>
                </a:p>
              </p:txBody>
            </p:sp>
            <p:sp>
              <p:nvSpPr>
                <p:cNvPr id="76" name="Rectangle 36"/>
                <p:cNvSpPr>
                  <a:spLocks noChangeArrowheads="1"/>
                </p:cNvSpPr>
                <p:nvPr/>
              </p:nvSpPr>
              <p:spPr bwMode="auto">
                <a:xfrm>
                  <a:off x="1540" y="346"/>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4" name="Group 37"/>
              <p:cNvGrpSpPr>
                <a:grpSpLocks/>
              </p:cNvGrpSpPr>
              <p:nvPr/>
            </p:nvGrpSpPr>
            <p:grpSpPr bwMode="auto">
              <a:xfrm>
                <a:off x="2319" y="346"/>
                <a:ext cx="761" cy="346"/>
                <a:chOff x="2319" y="346"/>
                <a:chExt cx="761" cy="346"/>
              </a:xfrm>
            </p:grpSpPr>
            <p:sp>
              <p:nvSpPr>
                <p:cNvPr id="73" name="Rectangle 38"/>
                <p:cNvSpPr>
                  <a:spLocks noChangeArrowheads="1"/>
                </p:cNvSpPr>
                <p:nvPr/>
              </p:nvSpPr>
              <p:spPr bwMode="auto">
                <a:xfrm>
                  <a:off x="2362"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4" name="Rectangle 39"/>
                <p:cNvSpPr>
                  <a:spLocks noChangeArrowheads="1"/>
                </p:cNvSpPr>
                <p:nvPr/>
              </p:nvSpPr>
              <p:spPr bwMode="auto">
                <a:xfrm>
                  <a:off x="2319"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5" name="Group 40"/>
              <p:cNvGrpSpPr>
                <a:grpSpLocks/>
              </p:cNvGrpSpPr>
              <p:nvPr/>
            </p:nvGrpSpPr>
            <p:grpSpPr bwMode="auto">
              <a:xfrm>
                <a:off x="3080" y="346"/>
                <a:ext cx="761" cy="346"/>
                <a:chOff x="3080" y="346"/>
                <a:chExt cx="761" cy="346"/>
              </a:xfrm>
            </p:grpSpPr>
            <p:sp>
              <p:nvSpPr>
                <p:cNvPr id="71" name="Rectangle 41"/>
                <p:cNvSpPr>
                  <a:spLocks noChangeArrowheads="1"/>
                </p:cNvSpPr>
                <p:nvPr/>
              </p:nvSpPr>
              <p:spPr bwMode="auto">
                <a:xfrm>
                  <a:off x="3123"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2" name="Rectangle 42"/>
                <p:cNvSpPr>
                  <a:spLocks noChangeArrowheads="1"/>
                </p:cNvSpPr>
                <p:nvPr/>
              </p:nvSpPr>
              <p:spPr bwMode="auto">
                <a:xfrm>
                  <a:off x="3080"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6" name="Group 43"/>
              <p:cNvGrpSpPr>
                <a:grpSpLocks/>
              </p:cNvGrpSpPr>
              <p:nvPr/>
            </p:nvGrpSpPr>
            <p:grpSpPr bwMode="auto">
              <a:xfrm>
                <a:off x="0" y="692"/>
                <a:ext cx="761" cy="346"/>
                <a:chOff x="0" y="692"/>
                <a:chExt cx="761" cy="346"/>
              </a:xfrm>
            </p:grpSpPr>
            <p:sp>
              <p:nvSpPr>
                <p:cNvPr id="69" name="Rectangle 44"/>
                <p:cNvSpPr>
                  <a:spLocks noChangeArrowheads="1"/>
                </p:cNvSpPr>
                <p:nvPr/>
              </p:nvSpPr>
              <p:spPr bwMode="auto">
                <a:xfrm>
                  <a:off x="43"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2</a:t>
                  </a:r>
                </a:p>
                <a:p>
                  <a:pPr algn="ctr"/>
                  <a:endParaRPr lang="en-US" altLang="zh-CN" sz="1400" b="1">
                    <a:latin typeface="Times New Roman" panose="02020603050405020304" pitchFamily="18" charset="0"/>
                    <a:cs typeface="Times New Roman" panose="02020603050405020304" pitchFamily="18" charset="0"/>
                  </a:endParaRPr>
                </a:p>
              </p:txBody>
            </p:sp>
            <p:sp>
              <p:nvSpPr>
                <p:cNvPr id="70" name="Rectangle 45"/>
                <p:cNvSpPr>
                  <a:spLocks noChangeArrowheads="1"/>
                </p:cNvSpPr>
                <p:nvPr/>
              </p:nvSpPr>
              <p:spPr bwMode="auto">
                <a:xfrm>
                  <a:off x="0"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7" name="Group 46"/>
              <p:cNvGrpSpPr>
                <a:grpSpLocks/>
              </p:cNvGrpSpPr>
              <p:nvPr/>
            </p:nvGrpSpPr>
            <p:grpSpPr bwMode="auto">
              <a:xfrm>
                <a:off x="761" y="692"/>
                <a:ext cx="779" cy="346"/>
                <a:chOff x="761" y="692"/>
                <a:chExt cx="779" cy="346"/>
              </a:xfrm>
            </p:grpSpPr>
            <p:sp>
              <p:nvSpPr>
                <p:cNvPr id="67" name="Rectangle 47"/>
                <p:cNvSpPr>
                  <a:spLocks noChangeArrowheads="1"/>
                </p:cNvSpPr>
                <p:nvPr/>
              </p:nvSpPr>
              <p:spPr bwMode="auto">
                <a:xfrm>
                  <a:off x="804" y="692"/>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8" name="Rectangle 48"/>
                <p:cNvSpPr>
                  <a:spLocks noChangeArrowheads="1"/>
                </p:cNvSpPr>
                <p:nvPr/>
              </p:nvSpPr>
              <p:spPr bwMode="auto">
                <a:xfrm>
                  <a:off x="761" y="692"/>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8" name="Group 49"/>
              <p:cNvGrpSpPr>
                <a:grpSpLocks/>
              </p:cNvGrpSpPr>
              <p:nvPr/>
            </p:nvGrpSpPr>
            <p:grpSpPr bwMode="auto">
              <a:xfrm>
                <a:off x="1540" y="692"/>
                <a:ext cx="779" cy="346"/>
                <a:chOff x="1540" y="692"/>
                <a:chExt cx="779" cy="346"/>
              </a:xfrm>
            </p:grpSpPr>
            <p:sp>
              <p:nvSpPr>
                <p:cNvPr id="65" name="Rectangle 50"/>
                <p:cNvSpPr>
                  <a:spLocks noChangeArrowheads="1"/>
                </p:cNvSpPr>
                <p:nvPr/>
              </p:nvSpPr>
              <p:spPr bwMode="auto">
                <a:xfrm>
                  <a:off x="1583" y="692"/>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6" name="Rectangle 51"/>
                <p:cNvSpPr>
                  <a:spLocks noChangeArrowheads="1"/>
                </p:cNvSpPr>
                <p:nvPr/>
              </p:nvSpPr>
              <p:spPr bwMode="auto">
                <a:xfrm>
                  <a:off x="1540" y="692"/>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9" name="Group 52"/>
              <p:cNvGrpSpPr>
                <a:grpSpLocks/>
              </p:cNvGrpSpPr>
              <p:nvPr/>
            </p:nvGrpSpPr>
            <p:grpSpPr bwMode="auto">
              <a:xfrm>
                <a:off x="2319" y="692"/>
                <a:ext cx="761" cy="346"/>
                <a:chOff x="2319" y="692"/>
                <a:chExt cx="761" cy="346"/>
              </a:xfrm>
            </p:grpSpPr>
            <p:sp>
              <p:nvSpPr>
                <p:cNvPr id="63" name="Rectangle 53"/>
                <p:cNvSpPr>
                  <a:spLocks noChangeArrowheads="1"/>
                </p:cNvSpPr>
                <p:nvPr/>
              </p:nvSpPr>
              <p:spPr bwMode="auto">
                <a:xfrm>
                  <a:off x="2362"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4" name="Rectangle 54"/>
                <p:cNvSpPr>
                  <a:spLocks noChangeArrowheads="1"/>
                </p:cNvSpPr>
                <p:nvPr/>
              </p:nvSpPr>
              <p:spPr bwMode="auto">
                <a:xfrm>
                  <a:off x="2319"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0" name="Group 55"/>
              <p:cNvGrpSpPr>
                <a:grpSpLocks/>
              </p:cNvGrpSpPr>
              <p:nvPr/>
            </p:nvGrpSpPr>
            <p:grpSpPr bwMode="auto">
              <a:xfrm>
                <a:off x="3080" y="692"/>
                <a:ext cx="761" cy="346"/>
                <a:chOff x="3080" y="692"/>
                <a:chExt cx="761" cy="346"/>
              </a:xfrm>
            </p:grpSpPr>
            <p:sp>
              <p:nvSpPr>
                <p:cNvPr id="61" name="Rectangle 56"/>
                <p:cNvSpPr>
                  <a:spLocks noChangeArrowheads="1"/>
                </p:cNvSpPr>
                <p:nvPr/>
              </p:nvSpPr>
              <p:spPr bwMode="auto">
                <a:xfrm>
                  <a:off x="3123"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X</a:t>
                  </a:r>
                </a:p>
                <a:p>
                  <a:pPr algn="ctr"/>
                  <a:endParaRPr lang="en-US" altLang="zh-CN" sz="1400" b="1">
                    <a:latin typeface="Times New Roman" panose="02020603050405020304" pitchFamily="18" charset="0"/>
                    <a:cs typeface="Times New Roman" panose="02020603050405020304" pitchFamily="18" charset="0"/>
                  </a:endParaRPr>
                </a:p>
              </p:txBody>
            </p:sp>
            <p:sp>
              <p:nvSpPr>
                <p:cNvPr id="62" name="Rectangle 57"/>
                <p:cNvSpPr>
                  <a:spLocks noChangeArrowheads="1"/>
                </p:cNvSpPr>
                <p:nvPr/>
              </p:nvSpPr>
              <p:spPr bwMode="auto">
                <a:xfrm>
                  <a:off x="3080"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1" name="Group 58"/>
              <p:cNvGrpSpPr>
                <a:grpSpLocks/>
              </p:cNvGrpSpPr>
              <p:nvPr/>
            </p:nvGrpSpPr>
            <p:grpSpPr bwMode="auto">
              <a:xfrm>
                <a:off x="0" y="1038"/>
                <a:ext cx="761" cy="346"/>
                <a:chOff x="0" y="1038"/>
                <a:chExt cx="761" cy="346"/>
              </a:xfrm>
            </p:grpSpPr>
            <p:sp>
              <p:nvSpPr>
                <p:cNvPr id="59" name="Rectangle 59"/>
                <p:cNvSpPr>
                  <a:spLocks noChangeArrowheads="1"/>
                </p:cNvSpPr>
                <p:nvPr/>
              </p:nvSpPr>
              <p:spPr bwMode="auto">
                <a:xfrm>
                  <a:off x="43"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a:t>
                  </a:r>
                </a:p>
              </p:txBody>
            </p:sp>
            <p:sp>
              <p:nvSpPr>
                <p:cNvPr id="60" name="Rectangle 60"/>
                <p:cNvSpPr>
                  <a:spLocks noChangeArrowheads="1"/>
                </p:cNvSpPr>
                <p:nvPr/>
              </p:nvSpPr>
              <p:spPr bwMode="auto">
                <a:xfrm>
                  <a:off x="0"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2" name="Group 61"/>
              <p:cNvGrpSpPr>
                <a:grpSpLocks/>
              </p:cNvGrpSpPr>
              <p:nvPr/>
            </p:nvGrpSpPr>
            <p:grpSpPr bwMode="auto">
              <a:xfrm>
                <a:off x="761" y="1038"/>
                <a:ext cx="779" cy="346"/>
                <a:chOff x="761" y="1038"/>
                <a:chExt cx="779" cy="346"/>
              </a:xfrm>
            </p:grpSpPr>
            <p:sp>
              <p:nvSpPr>
                <p:cNvPr id="57" name="Rectangle 62"/>
                <p:cNvSpPr>
                  <a:spLocks noChangeArrowheads="1"/>
                </p:cNvSpPr>
                <p:nvPr/>
              </p:nvSpPr>
              <p:spPr bwMode="auto">
                <a:xfrm>
                  <a:off x="804" y="1038"/>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8" name="Rectangle 63"/>
                <p:cNvSpPr>
                  <a:spLocks noChangeArrowheads="1"/>
                </p:cNvSpPr>
                <p:nvPr/>
              </p:nvSpPr>
              <p:spPr bwMode="auto">
                <a:xfrm>
                  <a:off x="761" y="1038"/>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3" name="Group 64"/>
              <p:cNvGrpSpPr>
                <a:grpSpLocks/>
              </p:cNvGrpSpPr>
              <p:nvPr/>
            </p:nvGrpSpPr>
            <p:grpSpPr bwMode="auto">
              <a:xfrm>
                <a:off x="1540" y="1038"/>
                <a:ext cx="779" cy="346"/>
                <a:chOff x="1540" y="1038"/>
                <a:chExt cx="779" cy="346"/>
              </a:xfrm>
            </p:grpSpPr>
            <p:sp>
              <p:nvSpPr>
                <p:cNvPr id="55" name="Rectangle 65"/>
                <p:cNvSpPr>
                  <a:spLocks noChangeArrowheads="1"/>
                </p:cNvSpPr>
                <p:nvPr/>
              </p:nvSpPr>
              <p:spPr bwMode="auto">
                <a:xfrm>
                  <a:off x="1583" y="1038"/>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6" name="Rectangle 66"/>
                <p:cNvSpPr>
                  <a:spLocks noChangeArrowheads="1"/>
                </p:cNvSpPr>
                <p:nvPr/>
              </p:nvSpPr>
              <p:spPr bwMode="auto">
                <a:xfrm>
                  <a:off x="1540" y="1038"/>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4" name="Group 67"/>
              <p:cNvGrpSpPr>
                <a:grpSpLocks/>
              </p:cNvGrpSpPr>
              <p:nvPr/>
            </p:nvGrpSpPr>
            <p:grpSpPr bwMode="auto">
              <a:xfrm>
                <a:off x="2319" y="1038"/>
                <a:ext cx="761" cy="346"/>
                <a:chOff x="2319" y="1038"/>
                <a:chExt cx="761" cy="346"/>
              </a:xfrm>
            </p:grpSpPr>
            <p:sp>
              <p:nvSpPr>
                <p:cNvPr id="53" name="Rectangle 68"/>
                <p:cNvSpPr>
                  <a:spLocks noChangeArrowheads="1"/>
                </p:cNvSpPr>
                <p:nvPr/>
              </p:nvSpPr>
              <p:spPr bwMode="auto">
                <a:xfrm>
                  <a:off x="2362"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4" name="Rectangle 69"/>
                <p:cNvSpPr>
                  <a:spLocks noChangeArrowheads="1"/>
                </p:cNvSpPr>
                <p:nvPr/>
              </p:nvSpPr>
              <p:spPr bwMode="auto">
                <a:xfrm>
                  <a:off x="2319"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5" name="Group 70"/>
              <p:cNvGrpSpPr>
                <a:grpSpLocks/>
              </p:cNvGrpSpPr>
              <p:nvPr/>
            </p:nvGrpSpPr>
            <p:grpSpPr bwMode="auto">
              <a:xfrm>
                <a:off x="3080" y="1038"/>
                <a:ext cx="761" cy="346"/>
                <a:chOff x="3080" y="1038"/>
                <a:chExt cx="761" cy="346"/>
              </a:xfrm>
            </p:grpSpPr>
            <p:sp>
              <p:nvSpPr>
                <p:cNvPr id="51" name="Rectangle 71"/>
                <p:cNvSpPr>
                  <a:spLocks noChangeArrowheads="1"/>
                </p:cNvSpPr>
                <p:nvPr/>
              </p:nvSpPr>
              <p:spPr bwMode="auto">
                <a:xfrm>
                  <a:off x="3123"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2" name="Rectangle 72"/>
                <p:cNvSpPr>
                  <a:spLocks noChangeArrowheads="1"/>
                </p:cNvSpPr>
                <p:nvPr/>
              </p:nvSpPr>
              <p:spPr bwMode="auto">
                <a:xfrm>
                  <a:off x="3080"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6" name="Group 73"/>
              <p:cNvGrpSpPr>
                <a:grpSpLocks/>
              </p:cNvGrpSpPr>
              <p:nvPr/>
            </p:nvGrpSpPr>
            <p:grpSpPr bwMode="auto">
              <a:xfrm>
                <a:off x="0" y="1384"/>
                <a:ext cx="761" cy="346"/>
                <a:chOff x="0" y="1384"/>
                <a:chExt cx="761" cy="346"/>
              </a:xfrm>
            </p:grpSpPr>
            <p:sp>
              <p:nvSpPr>
                <p:cNvPr id="49" name="Rectangle 74"/>
                <p:cNvSpPr>
                  <a:spLocks noChangeArrowheads="1"/>
                </p:cNvSpPr>
                <p:nvPr/>
              </p:nvSpPr>
              <p:spPr bwMode="auto">
                <a:xfrm>
                  <a:off x="43"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N</a:t>
                  </a:r>
                </a:p>
                <a:p>
                  <a:pPr algn="ctr"/>
                  <a:endParaRPr lang="en-US" altLang="zh-CN" sz="1400" b="1">
                    <a:latin typeface="Times New Roman" panose="02020603050405020304" pitchFamily="18" charset="0"/>
                    <a:cs typeface="Times New Roman" panose="02020603050405020304" pitchFamily="18" charset="0"/>
                  </a:endParaRPr>
                </a:p>
              </p:txBody>
            </p:sp>
            <p:sp>
              <p:nvSpPr>
                <p:cNvPr id="50" name="Rectangle 75"/>
                <p:cNvSpPr>
                  <a:spLocks noChangeArrowheads="1"/>
                </p:cNvSpPr>
                <p:nvPr/>
              </p:nvSpPr>
              <p:spPr bwMode="auto">
                <a:xfrm>
                  <a:off x="0"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7" name="Group 76"/>
              <p:cNvGrpSpPr>
                <a:grpSpLocks/>
              </p:cNvGrpSpPr>
              <p:nvPr/>
            </p:nvGrpSpPr>
            <p:grpSpPr bwMode="auto">
              <a:xfrm>
                <a:off x="761" y="1384"/>
                <a:ext cx="779" cy="346"/>
                <a:chOff x="761" y="1384"/>
                <a:chExt cx="779" cy="346"/>
              </a:xfrm>
            </p:grpSpPr>
            <p:sp>
              <p:nvSpPr>
                <p:cNvPr id="47" name="Rectangle 77"/>
                <p:cNvSpPr>
                  <a:spLocks noChangeArrowheads="1"/>
                </p:cNvSpPr>
                <p:nvPr/>
              </p:nvSpPr>
              <p:spPr bwMode="auto">
                <a:xfrm>
                  <a:off x="804" y="1384"/>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8" name="Rectangle 78"/>
                <p:cNvSpPr>
                  <a:spLocks noChangeArrowheads="1"/>
                </p:cNvSpPr>
                <p:nvPr/>
              </p:nvSpPr>
              <p:spPr bwMode="auto">
                <a:xfrm>
                  <a:off x="761" y="1384"/>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8" name="Group 79"/>
              <p:cNvGrpSpPr>
                <a:grpSpLocks/>
              </p:cNvGrpSpPr>
              <p:nvPr/>
            </p:nvGrpSpPr>
            <p:grpSpPr bwMode="auto">
              <a:xfrm>
                <a:off x="1540" y="1384"/>
                <a:ext cx="779" cy="346"/>
                <a:chOff x="1540" y="1384"/>
                <a:chExt cx="779" cy="346"/>
              </a:xfrm>
            </p:grpSpPr>
            <p:sp>
              <p:nvSpPr>
                <p:cNvPr id="45" name="Rectangle 80"/>
                <p:cNvSpPr>
                  <a:spLocks noChangeArrowheads="1"/>
                </p:cNvSpPr>
                <p:nvPr/>
              </p:nvSpPr>
              <p:spPr bwMode="auto">
                <a:xfrm>
                  <a:off x="1583" y="1384"/>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6" name="Rectangle 81"/>
                <p:cNvSpPr>
                  <a:spLocks noChangeArrowheads="1"/>
                </p:cNvSpPr>
                <p:nvPr/>
              </p:nvSpPr>
              <p:spPr bwMode="auto">
                <a:xfrm>
                  <a:off x="1540" y="1384"/>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9" name="Group 82"/>
              <p:cNvGrpSpPr>
                <a:grpSpLocks/>
              </p:cNvGrpSpPr>
              <p:nvPr/>
            </p:nvGrpSpPr>
            <p:grpSpPr bwMode="auto">
              <a:xfrm>
                <a:off x="2319" y="1384"/>
                <a:ext cx="761" cy="346"/>
                <a:chOff x="2319" y="1384"/>
                <a:chExt cx="761" cy="346"/>
              </a:xfrm>
            </p:grpSpPr>
            <p:sp>
              <p:nvSpPr>
                <p:cNvPr id="43" name="Rectangle 83"/>
                <p:cNvSpPr>
                  <a:spLocks noChangeArrowheads="1"/>
                </p:cNvSpPr>
                <p:nvPr/>
              </p:nvSpPr>
              <p:spPr bwMode="auto">
                <a:xfrm>
                  <a:off x="2362"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4" name="Rectangle 84"/>
                <p:cNvSpPr>
                  <a:spLocks noChangeArrowheads="1"/>
                </p:cNvSpPr>
                <p:nvPr/>
              </p:nvSpPr>
              <p:spPr bwMode="auto">
                <a:xfrm>
                  <a:off x="2319"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40" name="Group 85"/>
              <p:cNvGrpSpPr>
                <a:grpSpLocks/>
              </p:cNvGrpSpPr>
              <p:nvPr/>
            </p:nvGrpSpPr>
            <p:grpSpPr bwMode="auto">
              <a:xfrm>
                <a:off x="3080" y="1384"/>
                <a:ext cx="761" cy="346"/>
                <a:chOff x="3080" y="1384"/>
                <a:chExt cx="761" cy="346"/>
              </a:xfrm>
            </p:grpSpPr>
            <p:sp>
              <p:nvSpPr>
                <p:cNvPr id="41" name="Rectangle 86"/>
                <p:cNvSpPr>
                  <a:spLocks noChangeArrowheads="1"/>
                </p:cNvSpPr>
                <p:nvPr/>
              </p:nvSpPr>
              <p:spPr bwMode="auto">
                <a:xfrm>
                  <a:off x="3123"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2" name="Rectangle 87"/>
                <p:cNvSpPr>
                  <a:spLocks noChangeArrowheads="1"/>
                </p:cNvSpPr>
                <p:nvPr/>
              </p:nvSpPr>
              <p:spPr bwMode="auto">
                <a:xfrm>
                  <a:off x="3080"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sp>
          <p:nvSpPr>
            <p:cNvPr id="15" name="Rectangle 88"/>
            <p:cNvSpPr>
              <a:spLocks noChangeArrowheads="1"/>
            </p:cNvSpPr>
            <p:nvPr/>
          </p:nvSpPr>
          <p:spPr bwMode="auto">
            <a:xfrm>
              <a:off x="-3" y="-3"/>
              <a:ext cx="3847" cy="173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09387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配置项之间的关系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配置项之间都可能有哪些类型的依赖关系？</a:t>
            </a:r>
          </a:p>
          <a:p>
            <a:pPr lvl="1" eaLnBrk="1" hangingPunct="1"/>
            <a:r>
              <a:rPr lang="zh-CN" altLang="en-US" b="1" dirty="0">
                <a:latin typeface="Times New Roman" panose="02020603050405020304" pitchFamily="18" charset="0"/>
                <a:cs typeface="Times New Roman" panose="02020603050405020304" pitchFamily="18" charset="0"/>
              </a:rPr>
              <a:t>整体</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部分关系</a:t>
            </a:r>
          </a:p>
          <a:p>
            <a:pPr lvl="2" eaLnBrk="1" hangingPunct="1"/>
            <a:r>
              <a:rPr lang="en-US" altLang="zh-CN" b="1" dirty="0">
                <a:solidFill>
                  <a:srgbClr val="0000FF"/>
                </a:solidFill>
                <a:latin typeface="Times New Roman" panose="02020603050405020304" pitchFamily="18" charset="0"/>
                <a:cs typeface="Times New Roman" panose="02020603050405020304" pitchFamily="18" charset="0"/>
              </a:rPr>
              <a:t>Data flow diagram (DFD) &lt;part-of&gt; analysis model</a:t>
            </a:r>
          </a:p>
          <a:p>
            <a:pPr lvl="2" eaLnBrk="1" hangingPunct="1"/>
            <a:r>
              <a:rPr lang="en-US" altLang="zh-CN" b="1" dirty="0">
                <a:solidFill>
                  <a:srgbClr val="0000FF"/>
                </a:solidFill>
                <a:latin typeface="Times New Roman" panose="02020603050405020304" pitchFamily="18" charset="0"/>
                <a:cs typeface="Times New Roman" panose="02020603050405020304" pitchFamily="18" charset="0"/>
              </a:rPr>
              <a:t>Analysis model &lt;part-of&gt; requirement specification</a:t>
            </a:r>
          </a:p>
          <a:p>
            <a:pPr lvl="1" eaLnBrk="1" hangingPunct="1"/>
            <a:r>
              <a:rPr lang="zh-CN" altLang="en-US" b="1" dirty="0">
                <a:latin typeface="Times New Roman" panose="02020603050405020304" pitchFamily="18" charset="0"/>
                <a:cs typeface="Times New Roman" panose="02020603050405020304" pitchFamily="18" charset="0"/>
              </a:rPr>
              <a:t>关联关系</a:t>
            </a:r>
          </a:p>
          <a:p>
            <a:pPr lvl="2" eaLnBrk="1" hangingPunct="1"/>
            <a:r>
              <a:rPr lang="en-US" altLang="zh-CN" b="1" dirty="0">
                <a:solidFill>
                  <a:srgbClr val="0000FF"/>
                </a:solidFill>
                <a:latin typeface="Times New Roman" panose="02020603050405020304" pitchFamily="18" charset="0"/>
                <a:cs typeface="Times New Roman" panose="02020603050405020304" pitchFamily="18" charset="0"/>
              </a:rPr>
              <a:t>Data model &lt;interrelated&gt; data flow diagram (DFD)</a:t>
            </a:r>
          </a:p>
          <a:p>
            <a:pPr lvl="2" eaLnBrk="1" hangingPunct="1"/>
            <a:r>
              <a:rPr lang="en-US" altLang="zh-CN" b="1" dirty="0">
                <a:solidFill>
                  <a:srgbClr val="0000FF"/>
                </a:solidFill>
                <a:latin typeface="Times New Roman" panose="02020603050405020304" pitchFamily="18" charset="0"/>
                <a:cs typeface="Times New Roman" panose="02020603050405020304" pitchFamily="18" charset="0"/>
              </a:rPr>
              <a:t>Data model &lt;interrelated&gt; test case class m</a:t>
            </a:r>
          </a:p>
          <a:p>
            <a:pPr lvl="1" eaLnBrk="1" hangingPunct="1"/>
            <a:r>
              <a:rPr lang="zh-CN" altLang="en-US" b="1" dirty="0">
                <a:latin typeface="Times New Roman" panose="02020603050405020304" pitchFamily="18" charset="0"/>
                <a:cs typeface="Times New Roman" panose="02020603050405020304" pitchFamily="18" charset="0"/>
              </a:rPr>
              <a:t>还有哪些？</a:t>
            </a:r>
          </a:p>
          <a:p>
            <a:pPr lvl="2" eaLnBrk="1" hangingPunct="1"/>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98806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配置项之间的依赖关系</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70787035"/>
              </p:ext>
            </p:extLst>
          </p:nvPr>
        </p:nvGraphicFramePr>
        <p:xfrm>
          <a:off x="1690688" y="1196752"/>
          <a:ext cx="5761037" cy="4818062"/>
        </p:xfrm>
        <a:graphic>
          <a:graphicData uri="http://schemas.openxmlformats.org/presentationml/2006/ole">
            <mc:AlternateContent xmlns:mc="http://schemas.openxmlformats.org/markup-compatibility/2006">
              <mc:Choice xmlns:v="urn:schemas-microsoft-com:vml" Requires="v">
                <p:oleObj spid="_x0000_s4158" name="演示文稿" r:id="rId4" imgW="4267123" imgH="3200255" progId="PowerPoint.Show.8">
                  <p:embed/>
                </p:oleObj>
              </mc:Choice>
              <mc:Fallback>
                <p:oleObj name="演示文稿" r:id="rId4" imgW="4267123" imgH="3200255" progId="PowerPoint.Show.8">
                  <p:embed/>
                  <p:pic>
                    <p:nvPicPr>
                      <p:cNvPr id="96259" name="Object 3">
                        <a:hlinkClick r:id="" action="ppaction://ole?verb=0"/>
                      </p:cNvPr>
                      <p:cNvPicPr>
                        <a:picLocks noChangeAspect="1" noChangeArrowheads="1"/>
                      </p:cNvPicPr>
                      <p:nvPr/>
                    </p:nvPicPr>
                    <p:blipFill>
                      <a:blip r:embed="rId5"/>
                      <a:srcRect t="4213" r="22812" b="9723"/>
                      <a:stretch>
                        <a:fillRect/>
                      </a:stretch>
                    </p:blipFill>
                    <p:spPr bwMode="auto">
                      <a:xfrm>
                        <a:off x="1690688" y="1196752"/>
                        <a:ext cx="5761037" cy="481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2135490"/>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配置项的演变图</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在对象成为基线以前可能要做多次变更，在成为基线之后也可能需要频繁的变更</a:t>
            </a:r>
          </a:p>
          <a:p>
            <a:pPr eaLnBrk="1" hangingPunct="1"/>
            <a:r>
              <a:rPr lang="zh-CN" altLang="en-US" dirty="0"/>
              <a:t>对于每一配置项都要建立一个演变图，以记录对象的变更历史</a:t>
            </a:r>
          </a:p>
          <a:p>
            <a:pPr eaLnBrk="1" hangingPunct="1"/>
            <a:endParaRPr lang="en-US" altLang="zh-CN"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996952"/>
            <a:ext cx="5761038"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535370"/>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基线</a:t>
            </a:r>
          </a:p>
        </p:txBody>
      </p:sp>
      <p:sp>
        <p:nvSpPr>
          <p:cNvPr id="4" name="Rectangle 3"/>
          <p:cNvSpPr txBox="1">
            <a:spLocks noChangeArrowheads="1"/>
          </p:cNvSpPr>
          <p:nvPr/>
        </p:nvSpPr>
        <p:spPr>
          <a:xfrm>
            <a:off x="395288" y="2801938"/>
            <a:ext cx="8425184" cy="232568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一旦成为基线，变更时需要遵循正式的评审流程才可以变更</a:t>
            </a:r>
          </a:p>
          <a:p>
            <a:pPr eaLnBrk="1" hangingPunct="1"/>
            <a:r>
              <a:rPr lang="zh-CN" altLang="en-US" dirty="0"/>
              <a:t>因此，基线可看作是软件开发过程中的“里程碑”</a:t>
            </a:r>
            <a:endParaRPr lang="en-US" altLang="zh-CN" dirty="0"/>
          </a:p>
        </p:txBody>
      </p:sp>
      <p:pic>
        <p:nvPicPr>
          <p:cNvPr id="5" name="Picture 4" descr="milest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3645024"/>
            <a:ext cx="23399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395288" y="1484313"/>
            <a:ext cx="785495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r>
              <a:rPr lang="zh-CN" altLang="en-US" dirty="0"/>
              <a:t>基线：</a:t>
            </a:r>
            <a:r>
              <a:rPr lang="zh-CN" altLang="en-US" dirty="0">
                <a:solidFill>
                  <a:srgbClr val="0000FF"/>
                </a:solidFill>
                <a:latin typeface="楷体" panose="02010609060101010101" pitchFamily="49" charset="-122"/>
                <a:ea typeface="楷体" panose="02010609060101010101" pitchFamily="49" charset="-122"/>
              </a:rPr>
              <a:t>已经通过正式评审和批准的软件规格说明或代码，它可以作为进一步开发的基础，并且只有通过正式的变更规程才能修改它</a:t>
            </a:r>
          </a:p>
          <a:p>
            <a:pPr eaLnBrk="1" hangingPunct="1"/>
            <a:r>
              <a:rPr lang="zh-CN" altLang="en-US" dirty="0"/>
              <a:t>在软件配置项成为基线之前，可以迅速而随意的进行变更</a:t>
            </a:r>
          </a:p>
        </p:txBody>
      </p:sp>
    </p:spTree>
    <p:extLst>
      <p:ext uri="{BB962C8B-B14F-4D97-AF65-F5344CB8AC3E}">
        <p14:creationId xmlns:p14="http://schemas.microsoft.com/office/powerpoint/2010/main" val="1711272540"/>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基线</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506332008"/>
              </p:ext>
            </p:extLst>
          </p:nvPr>
        </p:nvGraphicFramePr>
        <p:xfrm>
          <a:off x="900063" y="1268760"/>
          <a:ext cx="7272337" cy="4746625"/>
        </p:xfrm>
        <a:graphic>
          <a:graphicData uri="http://schemas.openxmlformats.org/presentationml/2006/ole">
            <mc:AlternateContent xmlns:mc="http://schemas.openxmlformats.org/markup-compatibility/2006">
              <mc:Choice xmlns:v="urn:schemas-microsoft-com:vml" Requires="v">
                <p:oleObj spid="_x0000_s5182" name="演示文稿" r:id="rId4" imgW="4572029" imgH="3429047" progId="PowerPoint.Show.8">
                  <p:embed/>
                </p:oleObj>
              </mc:Choice>
              <mc:Fallback>
                <p:oleObj name="演示文稿" r:id="rId4" imgW="4572029" imgH="3429047" progId="PowerPoint.Show.8">
                  <p:embed/>
                  <p:pic>
                    <p:nvPicPr>
                      <p:cNvPr id="102403"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t="14305" r="5902" b="3796"/>
                      <a:stretch>
                        <a:fillRect/>
                      </a:stretch>
                    </p:blipFill>
                    <p:spPr bwMode="auto">
                      <a:xfrm>
                        <a:off x="900063" y="1268760"/>
                        <a:ext cx="7272337" cy="474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410398"/>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(SCI)</a:t>
            </a:r>
            <a:r>
              <a:rPr lang="zh-CN" altLang="en-US">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与基线</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3"/>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cs typeface="Times New Roman" panose="02020603050405020304" pitchFamily="18" charset="0"/>
              </a:rPr>
              <a:t>基线是在某个时间点上对产品属性的一致描述，它是定义变化的基础</a:t>
            </a:r>
          </a:p>
        </p:txBody>
      </p:sp>
      <p:pic>
        <p:nvPicPr>
          <p:cNvPr id="5" name="Picture 2" descr="http://www.evocean.ch/blog/wp-content/uploads/2013/05/cm-baselines-and-ver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88592"/>
            <a:ext cx="8353425"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79816"/>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Oval 2"/>
          <p:cNvSpPr>
            <a:spLocks noChangeArrowheads="1"/>
          </p:cNvSpPr>
          <p:nvPr/>
        </p:nvSpPr>
        <p:spPr bwMode="auto">
          <a:xfrm>
            <a:off x="1476375" y="3717702"/>
            <a:ext cx="6048375" cy="2636837"/>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cs typeface="Times New Roman" panose="02020603050405020304" pitchFamily="18" charset="0"/>
            </a:endParaRPr>
          </a:p>
        </p:txBody>
      </p:sp>
      <p:sp>
        <p:nvSpPr>
          <p:cNvPr id="4" name="Oval 3"/>
          <p:cNvSpPr>
            <a:spLocks noChangeArrowheads="1"/>
          </p:cNvSpPr>
          <p:nvPr/>
        </p:nvSpPr>
        <p:spPr bwMode="auto">
          <a:xfrm>
            <a:off x="2700338" y="3833589"/>
            <a:ext cx="4248150" cy="187325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 name="Rectangle 4"/>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a:t>
            </a:r>
          </a:p>
        </p:txBody>
      </p:sp>
      <p:sp>
        <p:nvSpPr>
          <p:cNvPr id="6" name="Rectangle 5"/>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软件在使用过程中，新的需求不断出现</a:t>
            </a:r>
          </a:p>
          <a:p>
            <a:pPr eaLnBrk="1" hangingPunct="1"/>
            <a:r>
              <a:rPr lang="zh-CN" altLang="en-US" dirty="0">
                <a:latin typeface="Times New Roman" panose="02020603050405020304" pitchFamily="18" charset="0"/>
                <a:cs typeface="Times New Roman" panose="02020603050405020304" pitchFamily="18" charset="0"/>
              </a:rPr>
              <a:t>商业环境在不断地变化</a:t>
            </a:r>
          </a:p>
          <a:p>
            <a:pPr eaLnBrk="1" hangingPunct="1"/>
            <a:r>
              <a:rPr lang="zh-CN" altLang="en-US" dirty="0">
                <a:latin typeface="Times New Roman" panose="02020603050405020304" pitchFamily="18" charset="0"/>
                <a:cs typeface="Times New Roman" panose="02020603050405020304" pitchFamily="18" charset="0"/>
              </a:rPr>
              <a:t>软件中的缺陷需要进行修复</a:t>
            </a:r>
          </a:p>
          <a:p>
            <a:pPr eaLnBrk="1" hangingPunct="1"/>
            <a:r>
              <a:rPr lang="zh-CN" altLang="en-US" dirty="0">
                <a:latin typeface="Times New Roman" panose="02020603050405020304" pitchFamily="18" charset="0"/>
                <a:cs typeface="Times New Roman" panose="02020603050405020304" pitchFamily="18" charset="0"/>
              </a:rPr>
              <a:t>计算机硬件和软件环境的升级需要更新现有的系统</a:t>
            </a:r>
          </a:p>
          <a:p>
            <a:pPr eaLnBrk="1" hangingPunct="1"/>
            <a:r>
              <a:rPr lang="zh-CN" altLang="en-US" dirty="0">
                <a:latin typeface="Times New Roman" panose="02020603050405020304" pitchFamily="18" charset="0"/>
                <a:cs typeface="Times New Roman" panose="02020603050405020304" pitchFamily="18" charset="0"/>
              </a:rPr>
              <a:t>软件的性能和可靠性需要进一步改进</a:t>
            </a:r>
          </a:p>
        </p:txBody>
      </p:sp>
      <p:sp>
        <p:nvSpPr>
          <p:cNvPr id="7" name="AutoShape 6"/>
          <p:cNvSpPr>
            <a:spLocks noChangeArrowheads="1"/>
          </p:cNvSpPr>
          <p:nvPr/>
        </p:nvSpPr>
        <p:spPr bwMode="auto">
          <a:xfrm>
            <a:off x="3492500" y="4078064"/>
            <a:ext cx="1944688" cy="836613"/>
          </a:xfrm>
          <a:prstGeom prst="cube">
            <a:avLst>
              <a:gd name="adj" fmla="val 2500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软件系统         </a:t>
            </a:r>
          </a:p>
          <a:p>
            <a:pPr algn="ctr" eaLnBrk="1" hangingPunct="1"/>
            <a:endParaRPr lang="en-US" altLang="zh-CN"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628900" y="4366989"/>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2628900" y="4597177"/>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 name="Line 9"/>
          <p:cNvSpPr>
            <a:spLocks noChangeShapeType="1"/>
          </p:cNvSpPr>
          <p:nvPr/>
        </p:nvSpPr>
        <p:spPr bwMode="auto">
          <a:xfrm>
            <a:off x="2628900" y="4798789"/>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Text Box 10"/>
          <p:cNvSpPr txBox="1">
            <a:spLocks noChangeArrowheads="1"/>
          </p:cNvSpPr>
          <p:nvPr/>
        </p:nvSpPr>
        <p:spPr bwMode="auto">
          <a:xfrm>
            <a:off x="2128838" y="4122514"/>
            <a:ext cx="4171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新</a:t>
            </a:r>
          </a:p>
          <a:p>
            <a:pPr eaLnBrk="1" hangingPunct="1"/>
            <a:r>
              <a:rPr lang="zh-CN" altLang="en-US" b="1">
                <a:latin typeface="Times New Roman" panose="02020603050405020304" pitchFamily="18" charset="0"/>
                <a:cs typeface="Times New Roman" panose="02020603050405020304" pitchFamily="18" charset="0"/>
              </a:rPr>
              <a:t>需</a:t>
            </a:r>
          </a:p>
          <a:p>
            <a:pPr eaLnBrk="1" hangingPunct="1"/>
            <a:r>
              <a:rPr lang="zh-CN" altLang="en-US" b="1">
                <a:latin typeface="Times New Roman" panose="02020603050405020304" pitchFamily="18" charset="0"/>
                <a:cs typeface="Times New Roman" panose="02020603050405020304" pitchFamily="18" charset="0"/>
              </a:rPr>
              <a:t>求</a:t>
            </a:r>
          </a:p>
        </p:txBody>
      </p:sp>
      <p:sp>
        <p:nvSpPr>
          <p:cNvPr id="13" name="Text Box 11"/>
          <p:cNvSpPr txBox="1">
            <a:spLocks noChangeArrowheads="1"/>
          </p:cNvSpPr>
          <p:nvPr/>
        </p:nvSpPr>
        <p:spPr bwMode="auto">
          <a:xfrm>
            <a:off x="3997325" y="5916389"/>
            <a:ext cx="1111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商业环境</a:t>
            </a:r>
          </a:p>
        </p:txBody>
      </p:sp>
      <p:sp>
        <p:nvSpPr>
          <p:cNvPr id="14" name="Text Box 12"/>
          <p:cNvSpPr txBox="1">
            <a:spLocks noChangeArrowheads="1"/>
          </p:cNvSpPr>
          <p:nvPr/>
        </p:nvSpPr>
        <p:spPr bwMode="auto">
          <a:xfrm>
            <a:off x="5437188" y="419395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计算环境</a:t>
            </a:r>
          </a:p>
        </p:txBody>
      </p:sp>
      <p:sp>
        <p:nvSpPr>
          <p:cNvPr id="15" name="AutoShape 13"/>
          <p:cNvSpPr>
            <a:spLocks noChangeArrowheads="1"/>
          </p:cNvSpPr>
          <p:nvPr/>
        </p:nvSpPr>
        <p:spPr bwMode="auto">
          <a:xfrm>
            <a:off x="3492500" y="5275039"/>
            <a:ext cx="1873250" cy="142875"/>
          </a:xfrm>
          <a:prstGeom prst="parallelogram">
            <a:avLst>
              <a:gd name="adj" fmla="val 19241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6" name="AutoShape 14"/>
          <p:cNvSpPr>
            <a:spLocks noChangeArrowheads="1"/>
          </p:cNvSpPr>
          <p:nvPr/>
        </p:nvSpPr>
        <p:spPr bwMode="auto">
          <a:xfrm>
            <a:off x="3492500" y="5057552"/>
            <a:ext cx="1873250" cy="142875"/>
          </a:xfrm>
          <a:prstGeom prst="parallelogram">
            <a:avLst>
              <a:gd name="adj" fmla="val 19241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7" name="Text Box 15"/>
          <p:cNvSpPr txBox="1">
            <a:spLocks noChangeArrowheads="1"/>
          </p:cNvSpPr>
          <p:nvPr/>
        </p:nvSpPr>
        <p:spPr bwMode="auto">
          <a:xfrm>
            <a:off x="5292725" y="4870227"/>
            <a:ext cx="111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软件设施</a:t>
            </a:r>
          </a:p>
          <a:p>
            <a:pPr eaLnBrk="1" hangingPunct="1"/>
            <a:r>
              <a:rPr lang="zh-CN" altLang="en-US" b="1" dirty="0">
                <a:latin typeface="Times New Roman" panose="02020603050405020304" pitchFamily="18" charset="0"/>
                <a:cs typeface="Times New Roman" panose="02020603050405020304" pitchFamily="18" charset="0"/>
              </a:rPr>
              <a:t>硬件设施</a:t>
            </a:r>
          </a:p>
        </p:txBody>
      </p:sp>
      <p:sp>
        <p:nvSpPr>
          <p:cNvPr id="18" name="Oval 16"/>
          <p:cNvSpPr>
            <a:spLocks noChangeArrowheads="1"/>
          </p:cNvSpPr>
          <p:nvPr/>
        </p:nvSpPr>
        <p:spPr bwMode="auto">
          <a:xfrm>
            <a:off x="3708400" y="4698777"/>
            <a:ext cx="144463"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9" name="Oval 17"/>
          <p:cNvSpPr>
            <a:spLocks noChangeArrowheads="1"/>
          </p:cNvSpPr>
          <p:nvPr/>
        </p:nvSpPr>
        <p:spPr bwMode="auto">
          <a:xfrm>
            <a:off x="3995738" y="4698777"/>
            <a:ext cx="144462"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0" name="Oval 18"/>
          <p:cNvSpPr>
            <a:spLocks noChangeArrowheads="1"/>
          </p:cNvSpPr>
          <p:nvPr/>
        </p:nvSpPr>
        <p:spPr bwMode="auto">
          <a:xfrm>
            <a:off x="4284663" y="4698777"/>
            <a:ext cx="144462"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1" name="Oval 19"/>
          <p:cNvSpPr>
            <a:spLocks noChangeArrowheads="1"/>
          </p:cNvSpPr>
          <p:nvPr/>
        </p:nvSpPr>
        <p:spPr bwMode="auto">
          <a:xfrm>
            <a:off x="4572000" y="4698777"/>
            <a:ext cx="144463" cy="1444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2" name="Oval 20"/>
          <p:cNvSpPr>
            <a:spLocks noChangeArrowheads="1"/>
          </p:cNvSpPr>
          <p:nvPr/>
        </p:nvSpPr>
        <p:spPr bwMode="auto">
          <a:xfrm>
            <a:off x="4860925" y="4698777"/>
            <a:ext cx="144463" cy="1444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4356100" y="3184302"/>
            <a:ext cx="2232025" cy="1512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Text Box 22"/>
          <p:cNvSpPr txBox="1">
            <a:spLocks noChangeArrowheads="1"/>
          </p:cNvSpPr>
          <p:nvPr/>
        </p:nvSpPr>
        <p:spPr bwMode="auto">
          <a:xfrm>
            <a:off x="6711950" y="2944589"/>
            <a:ext cx="1231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故障</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错误</a:t>
            </a:r>
          </a:p>
        </p:txBody>
      </p:sp>
      <p:sp>
        <p:nvSpPr>
          <p:cNvPr id="25" name="Text Box 23"/>
          <p:cNvSpPr txBox="1">
            <a:spLocks noChangeArrowheads="1"/>
          </p:cNvSpPr>
          <p:nvPr/>
        </p:nvSpPr>
        <p:spPr bwMode="auto">
          <a:xfrm>
            <a:off x="6732588" y="335733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性能缺陷</a:t>
            </a:r>
          </a:p>
        </p:txBody>
      </p:sp>
      <p:sp>
        <p:nvSpPr>
          <p:cNvPr id="26" name="Line 24"/>
          <p:cNvSpPr>
            <a:spLocks noChangeShapeType="1"/>
          </p:cNvSpPr>
          <p:nvPr/>
        </p:nvSpPr>
        <p:spPr bwMode="auto">
          <a:xfrm flipV="1">
            <a:off x="5003800" y="3573239"/>
            <a:ext cx="1655763"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294554"/>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配置管理数据库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配置管理数据库</a:t>
            </a:r>
            <a:r>
              <a:rPr lang="en-US" altLang="zh-CN" dirty="0">
                <a:latin typeface="Times New Roman" panose="02020603050405020304" pitchFamily="18" charset="0"/>
                <a:cs typeface="Times New Roman" panose="02020603050405020304" pitchFamily="18" charset="0"/>
              </a:rPr>
              <a:t>(CMDB)(</a:t>
            </a:r>
            <a:r>
              <a:rPr lang="zh-CN" altLang="en-US" dirty="0">
                <a:latin typeface="Times New Roman" panose="02020603050405020304" pitchFamily="18" charset="0"/>
                <a:cs typeface="Times New Roman" panose="02020603050405020304" pitchFamily="18" charset="0"/>
              </a:rPr>
              <a:t>也称“</a:t>
            </a:r>
            <a:r>
              <a:rPr lang="en-US" altLang="zh-CN" dirty="0">
                <a:latin typeface="Times New Roman" panose="02020603050405020304" pitchFamily="18" charset="0"/>
                <a:cs typeface="Times New Roman" panose="02020603050405020304" pitchFamily="18" charset="0"/>
              </a:rPr>
              <a:t>SCM</a:t>
            </a:r>
            <a:r>
              <a:rPr lang="zh-CN" altLang="en-US" dirty="0">
                <a:latin typeface="Times New Roman" panose="02020603050405020304" pitchFamily="18" charset="0"/>
                <a:cs typeface="Times New Roman" panose="02020603050405020304" pitchFamily="18" charset="0"/>
              </a:rPr>
              <a:t>中心存储库”</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用于保存与软件</a:t>
            </a:r>
            <a:r>
              <a:rPr lang="zh-CN" altLang="en-US" dirty="0">
                <a:latin typeface="Times New Roman" panose="02020603050405020304" pitchFamily="18" charset="0"/>
                <a:cs typeface="Times New Roman" panose="02020603050405020304" pitchFamily="18" charset="0"/>
              </a:rPr>
              <a:t>相关的所有配置项的信息以及配置项之间关系的数据库</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每个配置项及其版本号</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变更可能会影响到的配置项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配置项的变更路线及轨迹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与配置项有关的变更内容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计划升级、替换或弃用的配置项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不同配置项之间的关系</a:t>
            </a:r>
          </a:p>
        </p:txBody>
      </p:sp>
      <p:pic>
        <p:nvPicPr>
          <p:cNvPr id="5" name="Picture 4" descr="warehouse_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501008"/>
            <a:ext cx="3322638"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845463"/>
      </p:ext>
    </p:extLst>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2482429266"/>
              </p:ext>
            </p:extLst>
          </p:nvPr>
        </p:nvGraphicFramePr>
        <p:xfrm>
          <a:off x="3708400" y="2420888"/>
          <a:ext cx="5292725" cy="3797300"/>
        </p:xfrm>
        <a:graphic>
          <a:graphicData uri="http://schemas.openxmlformats.org/presentationml/2006/ole">
            <mc:AlternateContent xmlns:mc="http://schemas.openxmlformats.org/markup-compatibility/2006">
              <mc:Choice xmlns:v="urn:schemas-microsoft-com:vml" Requires="v">
                <p:oleObj spid="_x0000_s6207" name="演示文稿" r:id="rId4" imgW="4347921" imgH="3262795" progId="PowerPoint.Show.8">
                  <p:embed/>
                </p:oleObj>
              </mc:Choice>
              <mc:Fallback>
                <p:oleObj name="演示文稿" r:id="rId4" imgW="4347921" imgH="3262795" progId="PowerPoint.Show.8">
                  <p:embed/>
                  <p:pic>
                    <p:nvPicPr>
                      <p:cNvPr id="107522" name="Object 2">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2744" t="5879" r="24791" b="24815"/>
                      <a:stretch>
                        <a:fillRect/>
                      </a:stretch>
                    </p:blipFill>
                    <p:spPr bwMode="auto">
                      <a:xfrm>
                        <a:off x="3708400" y="2420888"/>
                        <a:ext cx="5292725" cy="379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配置管理数据库</a:t>
            </a:r>
          </a:p>
        </p:txBody>
      </p:sp>
      <p:sp>
        <p:nvSpPr>
          <p:cNvPr id="5"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CMDB</a:t>
            </a:r>
            <a:r>
              <a:rPr lang="zh-CN" altLang="en-US" dirty="0">
                <a:latin typeface="Times New Roman" panose="02020603050405020304" pitchFamily="18" charset="0"/>
                <a:cs typeface="Times New Roman" panose="02020603050405020304" pitchFamily="18" charset="0"/>
              </a:rPr>
              <a:t>的功能：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存储配置项及其之间的关系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版本控制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相关性跟踪和变更管理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需求跟踪</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配置管理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审核跟踪</a:t>
            </a:r>
          </a:p>
        </p:txBody>
      </p:sp>
    </p:spTree>
    <p:extLst>
      <p:ext uri="{BB962C8B-B14F-4D97-AF65-F5344CB8AC3E}">
        <p14:creationId xmlns:p14="http://schemas.microsoft.com/office/powerpoint/2010/main" val="4182991683"/>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版本控制</a:t>
            </a:r>
          </a:p>
        </p:txBody>
      </p:sp>
      <p:grpSp>
        <p:nvGrpSpPr>
          <p:cNvPr id="4" name="Group 3"/>
          <p:cNvGrpSpPr>
            <a:grpSpLocks/>
          </p:cNvGrpSpPr>
          <p:nvPr/>
        </p:nvGrpSpPr>
        <p:grpSpPr bwMode="auto">
          <a:xfrm>
            <a:off x="539750" y="1700808"/>
            <a:ext cx="2663825" cy="2335212"/>
            <a:chOff x="3648" y="1872"/>
            <a:chExt cx="2112" cy="2016"/>
          </a:xfrm>
        </p:grpSpPr>
        <p:grpSp>
          <p:nvGrpSpPr>
            <p:cNvPr id="5" name="Group 4"/>
            <p:cNvGrpSpPr>
              <a:grpSpLocks/>
            </p:cNvGrpSpPr>
            <p:nvPr/>
          </p:nvGrpSpPr>
          <p:grpSpPr bwMode="auto">
            <a:xfrm>
              <a:off x="3648" y="2016"/>
              <a:ext cx="1192" cy="1694"/>
              <a:chOff x="1300" y="1252"/>
              <a:chExt cx="1192" cy="1888"/>
            </a:xfrm>
          </p:grpSpPr>
          <p:sp>
            <p:nvSpPr>
              <p:cNvPr id="18" name="AutoShape 5"/>
              <p:cNvSpPr>
                <a:spLocks noChangeArrowheads="1"/>
              </p:cNvSpPr>
              <p:nvPr/>
            </p:nvSpPr>
            <p:spPr bwMode="auto">
              <a:xfrm>
                <a:off x="1300"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9" name="AutoShape 6"/>
              <p:cNvSpPr>
                <a:spLocks noChangeArrowheads="1"/>
              </p:cNvSpPr>
              <p:nvPr/>
            </p:nvSpPr>
            <p:spPr bwMode="auto">
              <a:xfrm>
                <a:off x="1300"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0" name="Rectangle 7"/>
              <p:cNvSpPr>
                <a:spLocks noChangeArrowheads="1"/>
              </p:cNvSpPr>
              <p:nvPr/>
            </p:nvSpPr>
            <p:spPr bwMode="auto">
              <a:xfrm>
                <a:off x="1706" y="2764"/>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21" name="Rectangle 8"/>
              <p:cNvSpPr>
                <a:spLocks noChangeArrowheads="1"/>
              </p:cNvSpPr>
              <p:nvPr/>
            </p:nvSpPr>
            <p:spPr bwMode="auto">
              <a:xfrm>
                <a:off x="1706" y="2323"/>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22" name="AutoShape 9"/>
              <p:cNvSpPr>
                <a:spLocks noChangeArrowheads="1"/>
              </p:cNvSpPr>
              <p:nvPr/>
            </p:nvSpPr>
            <p:spPr bwMode="auto">
              <a:xfrm>
                <a:off x="1300"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3" name="AutoShape 10"/>
              <p:cNvSpPr>
                <a:spLocks noChangeArrowheads="1"/>
              </p:cNvSpPr>
              <p:nvPr/>
            </p:nvSpPr>
            <p:spPr bwMode="auto">
              <a:xfrm>
                <a:off x="1300"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4" name="Rectangle 11"/>
              <p:cNvSpPr>
                <a:spLocks noChangeArrowheads="1"/>
              </p:cNvSpPr>
              <p:nvPr/>
            </p:nvSpPr>
            <p:spPr bwMode="auto">
              <a:xfrm>
                <a:off x="1706" y="1894"/>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25" name="Rectangle 12"/>
              <p:cNvSpPr>
                <a:spLocks noChangeArrowheads="1"/>
              </p:cNvSpPr>
              <p:nvPr/>
            </p:nvSpPr>
            <p:spPr bwMode="auto">
              <a:xfrm>
                <a:off x="1706" y="1460"/>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grpSp>
        <p:grpSp>
          <p:nvGrpSpPr>
            <p:cNvPr id="6" name="Group 13"/>
            <p:cNvGrpSpPr>
              <a:grpSpLocks/>
            </p:cNvGrpSpPr>
            <p:nvPr/>
          </p:nvGrpSpPr>
          <p:grpSpPr bwMode="auto">
            <a:xfrm>
              <a:off x="4641" y="1872"/>
              <a:ext cx="1119" cy="2016"/>
              <a:chOff x="1002" y="2176"/>
              <a:chExt cx="1557" cy="2145"/>
            </a:xfrm>
          </p:grpSpPr>
          <p:grpSp>
            <p:nvGrpSpPr>
              <p:cNvPr id="7" name="Group 14"/>
              <p:cNvGrpSpPr>
                <a:grpSpLocks/>
              </p:cNvGrpSpPr>
              <p:nvPr/>
            </p:nvGrpSpPr>
            <p:grpSpPr bwMode="auto">
              <a:xfrm>
                <a:off x="1002" y="2176"/>
                <a:ext cx="1557" cy="2145"/>
                <a:chOff x="1002" y="2176"/>
                <a:chExt cx="1557" cy="2145"/>
              </a:xfrm>
            </p:grpSpPr>
            <p:sp>
              <p:nvSpPr>
                <p:cNvPr id="12" name="Freeform 15"/>
                <p:cNvSpPr>
                  <a:spLocks/>
                </p:cNvSpPr>
                <p:nvPr/>
              </p:nvSpPr>
              <p:spPr bwMode="auto">
                <a:xfrm>
                  <a:off x="1387" y="2176"/>
                  <a:ext cx="527" cy="480"/>
                </a:xfrm>
                <a:custGeom>
                  <a:avLst/>
                  <a:gdLst>
                    <a:gd name="T0" fmla="*/ 159 w 527"/>
                    <a:gd name="T1" fmla="*/ 302 h 480"/>
                    <a:gd name="T2" fmla="*/ 131 w 527"/>
                    <a:gd name="T3" fmla="*/ 235 h 480"/>
                    <a:gd name="T4" fmla="*/ 106 w 527"/>
                    <a:gd name="T5" fmla="*/ 160 h 480"/>
                    <a:gd name="T6" fmla="*/ 111 w 527"/>
                    <a:gd name="T7" fmla="*/ 88 h 480"/>
                    <a:gd name="T8" fmla="*/ 132 w 527"/>
                    <a:gd name="T9" fmla="*/ 33 h 480"/>
                    <a:gd name="T10" fmla="*/ 182 w 527"/>
                    <a:gd name="T11" fmla="*/ 11 h 480"/>
                    <a:gd name="T12" fmla="*/ 264 w 527"/>
                    <a:gd name="T13" fmla="*/ 0 h 480"/>
                    <a:gd name="T14" fmla="*/ 360 w 527"/>
                    <a:gd name="T15" fmla="*/ 55 h 480"/>
                    <a:gd name="T16" fmla="*/ 431 w 527"/>
                    <a:gd name="T17" fmla="*/ 137 h 480"/>
                    <a:gd name="T18" fmla="*/ 477 w 527"/>
                    <a:gd name="T19" fmla="*/ 209 h 480"/>
                    <a:gd name="T20" fmla="*/ 510 w 527"/>
                    <a:gd name="T21" fmla="*/ 313 h 480"/>
                    <a:gd name="T22" fmla="*/ 527 w 527"/>
                    <a:gd name="T23" fmla="*/ 403 h 480"/>
                    <a:gd name="T24" fmla="*/ 487 w 527"/>
                    <a:gd name="T25" fmla="*/ 457 h 480"/>
                    <a:gd name="T26" fmla="*/ 437 w 527"/>
                    <a:gd name="T27" fmla="*/ 480 h 480"/>
                    <a:gd name="T28" fmla="*/ 369 w 527"/>
                    <a:gd name="T29" fmla="*/ 476 h 480"/>
                    <a:gd name="T30" fmla="*/ 285 w 527"/>
                    <a:gd name="T31" fmla="*/ 417 h 480"/>
                    <a:gd name="T32" fmla="*/ 220 w 527"/>
                    <a:gd name="T33" fmla="*/ 372 h 480"/>
                    <a:gd name="T34" fmla="*/ 193 w 527"/>
                    <a:gd name="T35" fmla="*/ 339 h 480"/>
                    <a:gd name="T36" fmla="*/ 32 w 527"/>
                    <a:gd name="T37" fmla="*/ 410 h 480"/>
                    <a:gd name="T38" fmla="*/ 0 w 527"/>
                    <a:gd name="T39" fmla="*/ 392 h 480"/>
                    <a:gd name="T40" fmla="*/ 16 w 527"/>
                    <a:gd name="T41" fmla="*/ 361 h 480"/>
                    <a:gd name="T42" fmla="*/ 159 w 527"/>
                    <a:gd name="T43" fmla="*/ 302 h 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27" h="480">
                      <a:moveTo>
                        <a:pt x="159" y="302"/>
                      </a:moveTo>
                      <a:lnTo>
                        <a:pt x="131" y="235"/>
                      </a:lnTo>
                      <a:lnTo>
                        <a:pt x="106" y="160"/>
                      </a:lnTo>
                      <a:lnTo>
                        <a:pt x="111" y="88"/>
                      </a:lnTo>
                      <a:lnTo>
                        <a:pt x="132" y="33"/>
                      </a:lnTo>
                      <a:lnTo>
                        <a:pt x="182" y="11"/>
                      </a:lnTo>
                      <a:lnTo>
                        <a:pt x="264" y="0"/>
                      </a:lnTo>
                      <a:lnTo>
                        <a:pt x="360" y="55"/>
                      </a:lnTo>
                      <a:lnTo>
                        <a:pt x="431" y="137"/>
                      </a:lnTo>
                      <a:lnTo>
                        <a:pt x="477" y="209"/>
                      </a:lnTo>
                      <a:lnTo>
                        <a:pt x="510" y="313"/>
                      </a:lnTo>
                      <a:lnTo>
                        <a:pt x="527" y="403"/>
                      </a:lnTo>
                      <a:lnTo>
                        <a:pt x="487" y="457"/>
                      </a:lnTo>
                      <a:lnTo>
                        <a:pt x="437" y="480"/>
                      </a:lnTo>
                      <a:lnTo>
                        <a:pt x="369" y="476"/>
                      </a:lnTo>
                      <a:lnTo>
                        <a:pt x="285" y="417"/>
                      </a:lnTo>
                      <a:lnTo>
                        <a:pt x="220" y="372"/>
                      </a:lnTo>
                      <a:lnTo>
                        <a:pt x="193" y="339"/>
                      </a:lnTo>
                      <a:lnTo>
                        <a:pt x="32" y="410"/>
                      </a:lnTo>
                      <a:lnTo>
                        <a:pt x="0" y="392"/>
                      </a:lnTo>
                      <a:lnTo>
                        <a:pt x="16" y="361"/>
                      </a:lnTo>
                      <a:lnTo>
                        <a:pt x="15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3" name="Freeform 16"/>
                <p:cNvSpPr>
                  <a:spLocks/>
                </p:cNvSpPr>
                <p:nvPr/>
              </p:nvSpPr>
              <p:spPr bwMode="auto">
                <a:xfrm>
                  <a:off x="1797" y="2662"/>
                  <a:ext cx="407" cy="896"/>
                </a:xfrm>
                <a:custGeom>
                  <a:avLst/>
                  <a:gdLst>
                    <a:gd name="T0" fmla="*/ 45 w 407"/>
                    <a:gd name="T1" fmla="*/ 37 h 896"/>
                    <a:gd name="T2" fmla="*/ 63 w 407"/>
                    <a:gd name="T3" fmla="*/ 16 h 896"/>
                    <a:gd name="T4" fmla="*/ 100 w 407"/>
                    <a:gd name="T5" fmla="*/ 0 h 896"/>
                    <a:gd name="T6" fmla="*/ 173 w 407"/>
                    <a:gd name="T7" fmla="*/ 19 h 896"/>
                    <a:gd name="T8" fmla="*/ 246 w 407"/>
                    <a:gd name="T9" fmla="*/ 83 h 896"/>
                    <a:gd name="T10" fmla="*/ 315 w 407"/>
                    <a:gd name="T11" fmla="*/ 162 h 896"/>
                    <a:gd name="T12" fmla="*/ 370 w 407"/>
                    <a:gd name="T13" fmla="*/ 299 h 896"/>
                    <a:gd name="T14" fmla="*/ 400 w 407"/>
                    <a:gd name="T15" fmla="*/ 430 h 896"/>
                    <a:gd name="T16" fmla="*/ 407 w 407"/>
                    <a:gd name="T17" fmla="*/ 545 h 896"/>
                    <a:gd name="T18" fmla="*/ 407 w 407"/>
                    <a:gd name="T19" fmla="*/ 673 h 896"/>
                    <a:gd name="T20" fmla="*/ 379 w 407"/>
                    <a:gd name="T21" fmla="*/ 774 h 896"/>
                    <a:gd name="T22" fmla="*/ 300 w 407"/>
                    <a:gd name="T23" fmla="*/ 856 h 896"/>
                    <a:gd name="T24" fmla="*/ 215 w 407"/>
                    <a:gd name="T25" fmla="*/ 892 h 896"/>
                    <a:gd name="T26" fmla="*/ 124 w 407"/>
                    <a:gd name="T27" fmla="*/ 896 h 896"/>
                    <a:gd name="T28" fmla="*/ 54 w 407"/>
                    <a:gd name="T29" fmla="*/ 856 h 896"/>
                    <a:gd name="T30" fmla="*/ 60 w 407"/>
                    <a:gd name="T31" fmla="*/ 792 h 896"/>
                    <a:gd name="T32" fmla="*/ 91 w 407"/>
                    <a:gd name="T33" fmla="*/ 694 h 896"/>
                    <a:gd name="T34" fmla="*/ 124 w 407"/>
                    <a:gd name="T35" fmla="*/ 639 h 896"/>
                    <a:gd name="T36" fmla="*/ 142 w 407"/>
                    <a:gd name="T37" fmla="*/ 548 h 896"/>
                    <a:gd name="T38" fmla="*/ 127 w 407"/>
                    <a:gd name="T39" fmla="*/ 457 h 896"/>
                    <a:gd name="T40" fmla="*/ 97 w 407"/>
                    <a:gd name="T41" fmla="*/ 357 h 896"/>
                    <a:gd name="T42" fmla="*/ 51 w 407"/>
                    <a:gd name="T43" fmla="*/ 281 h 896"/>
                    <a:gd name="T44" fmla="*/ 6 w 407"/>
                    <a:gd name="T45" fmla="*/ 181 h 896"/>
                    <a:gd name="T46" fmla="*/ 0 w 407"/>
                    <a:gd name="T47" fmla="*/ 107 h 896"/>
                    <a:gd name="T48" fmla="*/ 45 w 407"/>
                    <a:gd name="T49" fmla="*/ 37 h 8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7" h="896">
                      <a:moveTo>
                        <a:pt x="45" y="37"/>
                      </a:moveTo>
                      <a:lnTo>
                        <a:pt x="63" y="16"/>
                      </a:lnTo>
                      <a:lnTo>
                        <a:pt x="100" y="0"/>
                      </a:lnTo>
                      <a:lnTo>
                        <a:pt x="173" y="19"/>
                      </a:lnTo>
                      <a:lnTo>
                        <a:pt x="246" y="83"/>
                      </a:lnTo>
                      <a:lnTo>
                        <a:pt x="315" y="162"/>
                      </a:lnTo>
                      <a:lnTo>
                        <a:pt x="370" y="299"/>
                      </a:lnTo>
                      <a:lnTo>
                        <a:pt x="400" y="430"/>
                      </a:lnTo>
                      <a:lnTo>
                        <a:pt x="407" y="545"/>
                      </a:lnTo>
                      <a:lnTo>
                        <a:pt x="407" y="673"/>
                      </a:lnTo>
                      <a:lnTo>
                        <a:pt x="379" y="774"/>
                      </a:lnTo>
                      <a:lnTo>
                        <a:pt x="300" y="856"/>
                      </a:lnTo>
                      <a:lnTo>
                        <a:pt x="215" y="892"/>
                      </a:lnTo>
                      <a:lnTo>
                        <a:pt x="124" y="896"/>
                      </a:lnTo>
                      <a:lnTo>
                        <a:pt x="54" y="856"/>
                      </a:lnTo>
                      <a:lnTo>
                        <a:pt x="60" y="792"/>
                      </a:lnTo>
                      <a:lnTo>
                        <a:pt x="91" y="694"/>
                      </a:lnTo>
                      <a:lnTo>
                        <a:pt x="124" y="639"/>
                      </a:lnTo>
                      <a:lnTo>
                        <a:pt x="142" y="548"/>
                      </a:lnTo>
                      <a:lnTo>
                        <a:pt x="127" y="457"/>
                      </a:lnTo>
                      <a:lnTo>
                        <a:pt x="97" y="357"/>
                      </a:lnTo>
                      <a:lnTo>
                        <a:pt x="51" y="281"/>
                      </a:lnTo>
                      <a:lnTo>
                        <a:pt x="6" y="181"/>
                      </a:lnTo>
                      <a:lnTo>
                        <a:pt x="0" y="107"/>
                      </a:lnTo>
                      <a:lnTo>
                        <a:pt x="45"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4" name="Freeform 17"/>
                <p:cNvSpPr>
                  <a:spLocks/>
                </p:cNvSpPr>
                <p:nvPr/>
              </p:nvSpPr>
              <p:spPr bwMode="auto">
                <a:xfrm>
                  <a:off x="1166" y="3345"/>
                  <a:ext cx="832" cy="606"/>
                </a:xfrm>
                <a:custGeom>
                  <a:avLst/>
                  <a:gdLst>
                    <a:gd name="T0" fmla="*/ 749 w 832"/>
                    <a:gd name="T1" fmla="*/ 33 h 606"/>
                    <a:gd name="T2" fmla="*/ 792 w 832"/>
                    <a:gd name="T3" fmla="*/ 33 h 606"/>
                    <a:gd name="T4" fmla="*/ 825 w 832"/>
                    <a:gd name="T5" fmla="*/ 64 h 606"/>
                    <a:gd name="T6" fmla="*/ 832 w 832"/>
                    <a:gd name="T7" fmla="*/ 115 h 606"/>
                    <a:gd name="T8" fmla="*/ 825 w 832"/>
                    <a:gd name="T9" fmla="*/ 140 h 606"/>
                    <a:gd name="T10" fmla="*/ 801 w 832"/>
                    <a:gd name="T11" fmla="*/ 191 h 606"/>
                    <a:gd name="T12" fmla="*/ 740 w 832"/>
                    <a:gd name="T13" fmla="*/ 227 h 606"/>
                    <a:gd name="T14" fmla="*/ 673 w 832"/>
                    <a:gd name="T15" fmla="*/ 239 h 606"/>
                    <a:gd name="T16" fmla="*/ 545 w 832"/>
                    <a:gd name="T17" fmla="*/ 203 h 606"/>
                    <a:gd name="T18" fmla="*/ 393 w 832"/>
                    <a:gd name="T19" fmla="*/ 143 h 606"/>
                    <a:gd name="T20" fmla="*/ 292 w 832"/>
                    <a:gd name="T21" fmla="*/ 85 h 606"/>
                    <a:gd name="T22" fmla="*/ 250 w 832"/>
                    <a:gd name="T23" fmla="*/ 76 h 606"/>
                    <a:gd name="T24" fmla="*/ 256 w 832"/>
                    <a:gd name="T25" fmla="*/ 106 h 606"/>
                    <a:gd name="T26" fmla="*/ 326 w 832"/>
                    <a:gd name="T27" fmla="*/ 239 h 606"/>
                    <a:gd name="T28" fmla="*/ 384 w 832"/>
                    <a:gd name="T29" fmla="*/ 357 h 606"/>
                    <a:gd name="T30" fmla="*/ 411 w 832"/>
                    <a:gd name="T31" fmla="*/ 436 h 606"/>
                    <a:gd name="T32" fmla="*/ 420 w 832"/>
                    <a:gd name="T33" fmla="*/ 521 h 606"/>
                    <a:gd name="T34" fmla="*/ 420 w 832"/>
                    <a:gd name="T35" fmla="*/ 560 h 606"/>
                    <a:gd name="T36" fmla="*/ 411 w 832"/>
                    <a:gd name="T37" fmla="*/ 590 h 606"/>
                    <a:gd name="T38" fmla="*/ 387 w 832"/>
                    <a:gd name="T39" fmla="*/ 606 h 606"/>
                    <a:gd name="T40" fmla="*/ 335 w 832"/>
                    <a:gd name="T41" fmla="*/ 606 h 606"/>
                    <a:gd name="T42" fmla="*/ 277 w 832"/>
                    <a:gd name="T43" fmla="*/ 560 h 606"/>
                    <a:gd name="T44" fmla="*/ 204 w 832"/>
                    <a:gd name="T45" fmla="*/ 527 h 606"/>
                    <a:gd name="T46" fmla="*/ 113 w 832"/>
                    <a:gd name="T47" fmla="*/ 503 h 606"/>
                    <a:gd name="T48" fmla="*/ 43 w 832"/>
                    <a:gd name="T49" fmla="*/ 475 h 606"/>
                    <a:gd name="T50" fmla="*/ 0 w 832"/>
                    <a:gd name="T51" fmla="*/ 478 h 606"/>
                    <a:gd name="T52" fmla="*/ 0 w 832"/>
                    <a:gd name="T53" fmla="*/ 436 h 606"/>
                    <a:gd name="T54" fmla="*/ 43 w 832"/>
                    <a:gd name="T55" fmla="*/ 367 h 606"/>
                    <a:gd name="T56" fmla="*/ 104 w 832"/>
                    <a:gd name="T57" fmla="*/ 333 h 606"/>
                    <a:gd name="T58" fmla="*/ 159 w 832"/>
                    <a:gd name="T59" fmla="*/ 354 h 606"/>
                    <a:gd name="T60" fmla="*/ 213 w 832"/>
                    <a:gd name="T61" fmla="*/ 400 h 606"/>
                    <a:gd name="T62" fmla="*/ 277 w 832"/>
                    <a:gd name="T63" fmla="*/ 454 h 606"/>
                    <a:gd name="T64" fmla="*/ 295 w 832"/>
                    <a:gd name="T65" fmla="*/ 485 h 606"/>
                    <a:gd name="T66" fmla="*/ 335 w 832"/>
                    <a:gd name="T67" fmla="*/ 536 h 606"/>
                    <a:gd name="T68" fmla="*/ 368 w 832"/>
                    <a:gd name="T69" fmla="*/ 521 h 606"/>
                    <a:gd name="T70" fmla="*/ 365 w 832"/>
                    <a:gd name="T71" fmla="*/ 442 h 606"/>
                    <a:gd name="T72" fmla="*/ 326 w 832"/>
                    <a:gd name="T73" fmla="*/ 364 h 606"/>
                    <a:gd name="T74" fmla="*/ 280 w 832"/>
                    <a:gd name="T75" fmla="*/ 282 h 606"/>
                    <a:gd name="T76" fmla="*/ 250 w 832"/>
                    <a:gd name="T77" fmla="*/ 215 h 606"/>
                    <a:gd name="T78" fmla="*/ 180 w 832"/>
                    <a:gd name="T79" fmla="*/ 91 h 606"/>
                    <a:gd name="T80" fmla="*/ 183 w 832"/>
                    <a:gd name="T81" fmla="*/ 39 h 606"/>
                    <a:gd name="T82" fmla="*/ 232 w 832"/>
                    <a:gd name="T83" fmla="*/ 3 h 606"/>
                    <a:gd name="T84" fmla="*/ 308 w 832"/>
                    <a:gd name="T85" fmla="*/ 0 h 606"/>
                    <a:gd name="T86" fmla="*/ 374 w 832"/>
                    <a:gd name="T87" fmla="*/ 39 h 606"/>
                    <a:gd name="T88" fmla="*/ 536 w 832"/>
                    <a:gd name="T89" fmla="*/ 88 h 606"/>
                    <a:gd name="T90" fmla="*/ 610 w 832"/>
                    <a:gd name="T91" fmla="*/ 94 h 606"/>
                    <a:gd name="T92" fmla="*/ 655 w 832"/>
                    <a:gd name="T93" fmla="*/ 79 h 606"/>
                    <a:gd name="T94" fmla="*/ 710 w 832"/>
                    <a:gd name="T95" fmla="*/ 52 h 606"/>
                    <a:gd name="T96" fmla="*/ 749 w 832"/>
                    <a:gd name="T97" fmla="*/ 33 h 6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32" h="606">
                      <a:moveTo>
                        <a:pt x="749" y="33"/>
                      </a:moveTo>
                      <a:lnTo>
                        <a:pt x="792" y="33"/>
                      </a:lnTo>
                      <a:lnTo>
                        <a:pt x="825" y="64"/>
                      </a:lnTo>
                      <a:lnTo>
                        <a:pt x="832" y="115"/>
                      </a:lnTo>
                      <a:lnTo>
                        <a:pt x="825" y="140"/>
                      </a:lnTo>
                      <a:lnTo>
                        <a:pt x="801" y="191"/>
                      </a:lnTo>
                      <a:lnTo>
                        <a:pt x="740" y="227"/>
                      </a:lnTo>
                      <a:lnTo>
                        <a:pt x="673" y="239"/>
                      </a:lnTo>
                      <a:lnTo>
                        <a:pt x="545" y="203"/>
                      </a:lnTo>
                      <a:lnTo>
                        <a:pt x="393" y="143"/>
                      </a:lnTo>
                      <a:lnTo>
                        <a:pt x="292" y="85"/>
                      </a:lnTo>
                      <a:lnTo>
                        <a:pt x="250" y="76"/>
                      </a:lnTo>
                      <a:lnTo>
                        <a:pt x="256" y="106"/>
                      </a:lnTo>
                      <a:lnTo>
                        <a:pt x="326" y="239"/>
                      </a:lnTo>
                      <a:lnTo>
                        <a:pt x="384" y="357"/>
                      </a:lnTo>
                      <a:lnTo>
                        <a:pt x="411" y="436"/>
                      </a:lnTo>
                      <a:lnTo>
                        <a:pt x="420" y="521"/>
                      </a:lnTo>
                      <a:lnTo>
                        <a:pt x="420" y="560"/>
                      </a:lnTo>
                      <a:lnTo>
                        <a:pt x="411" y="590"/>
                      </a:lnTo>
                      <a:lnTo>
                        <a:pt x="387" y="606"/>
                      </a:lnTo>
                      <a:lnTo>
                        <a:pt x="335" y="606"/>
                      </a:lnTo>
                      <a:lnTo>
                        <a:pt x="277" y="560"/>
                      </a:lnTo>
                      <a:lnTo>
                        <a:pt x="204" y="527"/>
                      </a:lnTo>
                      <a:lnTo>
                        <a:pt x="113" y="503"/>
                      </a:lnTo>
                      <a:lnTo>
                        <a:pt x="43" y="475"/>
                      </a:lnTo>
                      <a:lnTo>
                        <a:pt x="0" y="478"/>
                      </a:lnTo>
                      <a:lnTo>
                        <a:pt x="0" y="436"/>
                      </a:lnTo>
                      <a:lnTo>
                        <a:pt x="43" y="367"/>
                      </a:lnTo>
                      <a:lnTo>
                        <a:pt x="104" y="333"/>
                      </a:lnTo>
                      <a:lnTo>
                        <a:pt x="159" y="354"/>
                      </a:lnTo>
                      <a:lnTo>
                        <a:pt x="213" y="400"/>
                      </a:lnTo>
                      <a:lnTo>
                        <a:pt x="277" y="454"/>
                      </a:lnTo>
                      <a:lnTo>
                        <a:pt x="295" y="485"/>
                      </a:lnTo>
                      <a:lnTo>
                        <a:pt x="335" y="536"/>
                      </a:lnTo>
                      <a:lnTo>
                        <a:pt x="368" y="521"/>
                      </a:lnTo>
                      <a:lnTo>
                        <a:pt x="365" y="442"/>
                      </a:lnTo>
                      <a:lnTo>
                        <a:pt x="326" y="364"/>
                      </a:lnTo>
                      <a:lnTo>
                        <a:pt x="280" y="282"/>
                      </a:lnTo>
                      <a:lnTo>
                        <a:pt x="250" y="215"/>
                      </a:lnTo>
                      <a:lnTo>
                        <a:pt x="180" y="91"/>
                      </a:lnTo>
                      <a:lnTo>
                        <a:pt x="183" y="39"/>
                      </a:lnTo>
                      <a:lnTo>
                        <a:pt x="232" y="3"/>
                      </a:lnTo>
                      <a:lnTo>
                        <a:pt x="308" y="0"/>
                      </a:lnTo>
                      <a:lnTo>
                        <a:pt x="374" y="39"/>
                      </a:lnTo>
                      <a:lnTo>
                        <a:pt x="536" y="88"/>
                      </a:lnTo>
                      <a:lnTo>
                        <a:pt x="610" y="94"/>
                      </a:lnTo>
                      <a:lnTo>
                        <a:pt x="655" y="79"/>
                      </a:lnTo>
                      <a:lnTo>
                        <a:pt x="710" y="52"/>
                      </a:lnTo>
                      <a:lnTo>
                        <a:pt x="749"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5" name="Freeform 18"/>
                <p:cNvSpPr>
                  <a:spLocks/>
                </p:cNvSpPr>
                <p:nvPr/>
              </p:nvSpPr>
              <p:spPr bwMode="auto">
                <a:xfrm>
                  <a:off x="1940" y="2672"/>
                  <a:ext cx="619" cy="391"/>
                </a:xfrm>
                <a:custGeom>
                  <a:avLst/>
                  <a:gdLst>
                    <a:gd name="T0" fmla="*/ 3 w 619"/>
                    <a:gd name="T1" fmla="*/ 21 h 391"/>
                    <a:gd name="T2" fmla="*/ 109 w 619"/>
                    <a:gd name="T3" fmla="*/ 0 h 391"/>
                    <a:gd name="T4" fmla="*/ 257 w 619"/>
                    <a:gd name="T5" fmla="*/ 12 h 391"/>
                    <a:gd name="T6" fmla="*/ 455 w 619"/>
                    <a:gd name="T7" fmla="*/ 39 h 391"/>
                    <a:gd name="T8" fmla="*/ 574 w 619"/>
                    <a:gd name="T9" fmla="*/ 109 h 391"/>
                    <a:gd name="T10" fmla="*/ 619 w 619"/>
                    <a:gd name="T11" fmla="*/ 158 h 391"/>
                    <a:gd name="T12" fmla="*/ 619 w 619"/>
                    <a:gd name="T13" fmla="*/ 200 h 391"/>
                    <a:gd name="T14" fmla="*/ 586 w 619"/>
                    <a:gd name="T15" fmla="*/ 230 h 391"/>
                    <a:gd name="T16" fmla="*/ 522 w 619"/>
                    <a:gd name="T17" fmla="*/ 294 h 391"/>
                    <a:gd name="T18" fmla="*/ 419 w 619"/>
                    <a:gd name="T19" fmla="*/ 372 h 391"/>
                    <a:gd name="T20" fmla="*/ 355 w 619"/>
                    <a:gd name="T21" fmla="*/ 391 h 391"/>
                    <a:gd name="T22" fmla="*/ 285 w 619"/>
                    <a:gd name="T23" fmla="*/ 391 h 391"/>
                    <a:gd name="T24" fmla="*/ 273 w 619"/>
                    <a:gd name="T25" fmla="*/ 357 h 391"/>
                    <a:gd name="T26" fmla="*/ 294 w 619"/>
                    <a:gd name="T27" fmla="*/ 309 h 391"/>
                    <a:gd name="T28" fmla="*/ 339 w 619"/>
                    <a:gd name="T29" fmla="*/ 285 h 391"/>
                    <a:gd name="T30" fmla="*/ 368 w 619"/>
                    <a:gd name="T31" fmla="*/ 294 h 391"/>
                    <a:gd name="T32" fmla="*/ 374 w 619"/>
                    <a:gd name="T33" fmla="*/ 327 h 391"/>
                    <a:gd name="T34" fmla="*/ 419 w 619"/>
                    <a:gd name="T35" fmla="*/ 330 h 391"/>
                    <a:gd name="T36" fmla="*/ 495 w 619"/>
                    <a:gd name="T37" fmla="*/ 273 h 391"/>
                    <a:gd name="T38" fmla="*/ 549 w 619"/>
                    <a:gd name="T39" fmla="*/ 209 h 391"/>
                    <a:gd name="T40" fmla="*/ 549 w 619"/>
                    <a:gd name="T41" fmla="*/ 167 h 391"/>
                    <a:gd name="T42" fmla="*/ 528 w 619"/>
                    <a:gd name="T43" fmla="*/ 146 h 391"/>
                    <a:gd name="T44" fmla="*/ 446 w 619"/>
                    <a:gd name="T45" fmla="*/ 109 h 391"/>
                    <a:gd name="T46" fmla="*/ 294 w 619"/>
                    <a:gd name="T47" fmla="*/ 81 h 391"/>
                    <a:gd name="T48" fmla="*/ 200 w 619"/>
                    <a:gd name="T49" fmla="*/ 81 h 391"/>
                    <a:gd name="T50" fmla="*/ 148 w 619"/>
                    <a:gd name="T51" fmla="*/ 84 h 391"/>
                    <a:gd name="T52" fmla="*/ 73 w 619"/>
                    <a:gd name="T53" fmla="*/ 103 h 391"/>
                    <a:gd name="T54" fmla="*/ 12 w 619"/>
                    <a:gd name="T55" fmla="*/ 103 h 391"/>
                    <a:gd name="T56" fmla="*/ 0 w 619"/>
                    <a:gd name="T57" fmla="*/ 63 h 391"/>
                    <a:gd name="T58" fmla="*/ 3 w 619"/>
                    <a:gd name="T59" fmla="*/ 21 h 3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9" h="391">
                      <a:moveTo>
                        <a:pt x="3" y="21"/>
                      </a:moveTo>
                      <a:lnTo>
                        <a:pt x="109" y="0"/>
                      </a:lnTo>
                      <a:lnTo>
                        <a:pt x="257" y="12"/>
                      </a:lnTo>
                      <a:lnTo>
                        <a:pt x="455" y="39"/>
                      </a:lnTo>
                      <a:lnTo>
                        <a:pt x="574" y="109"/>
                      </a:lnTo>
                      <a:lnTo>
                        <a:pt x="619" y="158"/>
                      </a:lnTo>
                      <a:lnTo>
                        <a:pt x="619" y="200"/>
                      </a:lnTo>
                      <a:lnTo>
                        <a:pt x="586" y="230"/>
                      </a:lnTo>
                      <a:lnTo>
                        <a:pt x="522" y="294"/>
                      </a:lnTo>
                      <a:lnTo>
                        <a:pt x="419" y="372"/>
                      </a:lnTo>
                      <a:lnTo>
                        <a:pt x="355" y="391"/>
                      </a:lnTo>
                      <a:lnTo>
                        <a:pt x="285" y="391"/>
                      </a:lnTo>
                      <a:lnTo>
                        <a:pt x="273" y="357"/>
                      </a:lnTo>
                      <a:lnTo>
                        <a:pt x="294" y="309"/>
                      </a:lnTo>
                      <a:lnTo>
                        <a:pt x="339" y="285"/>
                      </a:lnTo>
                      <a:lnTo>
                        <a:pt x="368" y="294"/>
                      </a:lnTo>
                      <a:lnTo>
                        <a:pt x="374" y="327"/>
                      </a:lnTo>
                      <a:lnTo>
                        <a:pt x="419" y="330"/>
                      </a:lnTo>
                      <a:lnTo>
                        <a:pt x="495" y="273"/>
                      </a:lnTo>
                      <a:lnTo>
                        <a:pt x="549" y="209"/>
                      </a:lnTo>
                      <a:lnTo>
                        <a:pt x="549" y="167"/>
                      </a:lnTo>
                      <a:lnTo>
                        <a:pt x="528" y="146"/>
                      </a:lnTo>
                      <a:lnTo>
                        <a:pt x="446" y="109"/>
                      </a:lnTo>
                      <a:lnTo>
                        <a:pt x="294" y="81"/>
                      </a:lnTo>
                      <a:lnTo>
                        <a:pt x="200" y="81"/>
                      </a:lnTo>
                      <a:lnTo>
                        <a:pt x="148" y="84"/>
                      </a:lnTo>
                      <a:lnTo>
                        <a:pt x="73" y="103"/>
                      </a:lnTo>
                      <a:lnTo>
                        <a:pt x="12" y="103"/>
                      </a:lnTo>
                      <a:lnTo>
                        <a:pt x="0" y="63"/>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6" name="Freeform 19"/>
                <p:cNvSpPr>
                  <a:spLocks/>
                </p:cNvSpPr>
                <p:nvPr/>
              </p:nvSpPr>
              <p:spPr bwMode="auto">
                <a:xfrm>
                  <a:off x="1804" y="3311"/>
                  <a:ext cx="410" cy="1010"/>
                </a:xfrm>
                <a:custGeom>
                  <a:avLst/>
                  <a:gdLst>
                    <a:gd name="T0" fmla="*/ 238 w 410"/>
                    <a:gd name="T1" fmla="*/ 321 h 1010"/>
                    <a:gd name="T2" fmla="*/ 226 w 410"/>
                    <a:gd name="T3" fmla="*/ 221 h 1010"/>
                    <a:gd name="T4" fmla="*/ 202 w 410"/>
                    <a:gd name="T5" fmla="*/ 146 h 1010"/>
                    <a:gd name="T6" fmla="*/ 202 w 410"/>
                    <a:gd name="T7" fmla="*/ 27 h 1010"/>
                    <a:gd name="T8" fmla="*/ 247 w 410"/>
                    <a:gd name="T9" fmla="*/ 0 h 1010"/>
                    <a:gd name="T10" fmla="*/ 292 w 410"/>
                    <a:gd name="T11" fmla="*/ 3 h 1010"/>
                    <a:gd name="T12" fmla="*/ 338 w 410"/>
                    <a:gd name="T13" fmla="*/ 39 h 1010"/>
                    <a:gd name="T14" fmla="*/ 347 w 410"/>
                    <a:gd name="T15" fmla="*/ 109 h 1010"/>
                    <a:gd name="T16" fmla="*/ 335 w 410"/>
                    <a:gd name="T17" fmla="*/ 246 h 1010"/>
                    <a:gd name="T18" fmla="*/ 301 w 410"/>
                    <a:gd name="T19" fmla="*/ 412 h 1010"/>
                    <a:gd name="T20" fmla="*/ 289 w 410"/>
                    <a:gd name="T21" fmla="*/ 494 h 1010"/>
                    <a:gd name="T22" fmla="*/ 289 w 410"/>
                    <a:gd name="T23" fmla="*/ 573 h 1010"/>
                    <a:gd name="T24" fmla="*/ 307 w 410"/>
                    <a:gd name="T25" fmla="*/ 666 h 1010"/>
                    <a:gd name="T26" fmla="*/ 347 w 410"/>
                    <a:gd name="T27" fmla="*/ 776 h 1010"/>
                    <a:gd name="T28" fmla="*/ 374 w 410"/>
                    <a:gd name="T29" fmla="*/ 837 h 1010"/>
                    <a:gd name="T30" fmla="*/ 398 w 410"/>
                    <a:gd name="T31" fmla="*/ 885 h 1010"/>
                    <a:gd name="T32" fmla="*/ 410 w 410"/>
                    <a:gd name="T33" fmla="*/ 937 h 1010"/>
                    <a:gd name="T34" fmla="*/ 401 w 410"/>
                    <a:gd name="T35" fmla="*/ 973 h 1010"/>
                    <a:gd name="T36" fmla="*/ 371 w 410"/>
                    <a:gd name="T37" fmla="*/ 982 h 1010"/>
                    <a:gd name="T38" fmla="*/ 326 w 410"/>
                    <a:gd name="T39" fmla="*/ 982 h 1010"/>
                    <a:gd name="T40" fmla="*/ 244 w 410"/>
                    <a:gd name="T41" fmla="*/ 964 h 1010"/>
                    <a:gd name="T42" fmla="*/ 172 w 410"/>
                    <a:gd name="T43" fmla="*/ 982 h 1010"/>
                    <a:gd name="T44" fmla="*/ 102 w 410"/>
                    <a:gd name="T45" fmla="*/ 1010 h 1010"/>
                    <a:gd name="T46" fmla="*/ 63 w 410"/>
                    <a:gd name="T47" fmla="*/ 1010 h 1010"/>
                    <a:gd name="T48" fmla="*/ 27 w 410"/>
                    <a:gd name="T49" fmla="*/ 982 h 1010"/>
                    <a:gd name="T50" fmla="*/ 0 w 410"/>
                    <a:gd name="T51" fmla="*/ 946 h 1010"/>
                    <a:gd name="T52" fmla="*/ 66 w 410"/>
                    <a:gd name="T53" fmla="*/ 922 h 1010"/>
                    <a:gd name="T54" fmla="*/ 172 w 410"/>
                    <a:gd name="T55" fmla="*/ 910 h 1010"/>
                    <a:gd name="T56" fmla="*/ 283 w 410"/>
                    <a:gd name="T57" fmla="*/ 919 h 1010"/>
                    <a:gd name="T58" fmla="*/ 326 w 410"/>
                    <a:gd name="T59" fmla="*/ 940 h 1010"/>
                    <a:gd name="T60" fmla="*/ 347 w 410"/>
                    <a:gd name="T61" fmla="*/ 913 h 1010"/>
                    <a:gd name="T62" fmla="*/ 335 w 410"/>
                    <a:gd name="T63" fmla="*/ 876 h 1010"/>
                    <a:gd name="T64" fmla="*/ 292 w 410"/>
                    <a:gd name="T65" fmla="*/ 755 h 1010"/>
                    <a:gd name="T66" fmla="*/ 253 w 410"/>
                    <a:gd name="T67" fmla="*/ 654 h 1010"/>
                    <a:gd name="T68" fmla="*/ 235 w 410"/>
                    <a:gd name="T69" fmla="*/ 564 h 1010"/>
                    <a:gd name="T70" fmla="*/ 229 w 410"/>
                    <a:gd name="T71" fmla="*/ 491 h 1010"/>
                    <a:gd name="T72" fmla="*/ 235 w 410"/>
                    <a:gd name="T73" fmla="*/ 421 h 1010"/>
                    <a:gd name="T74" fmla="*/ 235 w 410"/>
                    <a:gd name="T75" fmla="*/ 376 h 1010"/>
                    <a:gd name="T76" fmla="*/ 238 w 410"/>
                    <a:gd name="T77" fmla="*/ 321 h 10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10" h="1010">
                      <a:moveTo>
                        <a:pt x="238" y="321"/>
                      </a:moveTo>
                      <a:lnTo>
                        <a:pt x="226" y="221"/>
                      </a:lnTo>
                      <a:lnTo>
                        <a:pt x="202" y="146"/>
                      </a:lnTo>
                      <a:lnTo>
                        <a:pt x="202" y="27"/>
                      </a:lnTo>
                      <a:lnTo>
                        <a:pt x="247" y="0"/>
                      </a:lnTo>
                      <a:lnTo>
                        <a:pt x="292" y="3"/>
                      </a:lnTo>
                      <a:lnTo>
                        <a:pt x="338" y="39"/>
                      </a:lnTo>
                      <a:lnTo>
                        <a:pt x="347" y="109"/>
                      </a:lnTo>
                      <a:lnTo>
                        <a:pt x="335" y="246"/>
                      </a:lnTo>
                      <a:lnTo>
                        <a:pt x="301" y="412"/>
                      </a:lnTo>
                      <a:lnTo>
                        <a:pt x="289" y="494"/>
                      </a:lnTo>
                      <a:lnTo>
                        <a:pt x="289" y="573"/>
                      </a:lnTo>
                      <a:lnTo>
                        <a:pt x="307" y="666"/>
                      </a:lnTo>
                      <a:lnTo>
                        <a:pt x="347" y="776"/>
                      </a:lnTo>
                      <a:lnTo>
                        <a:pt x="374" y="837"/>
                      </a:lnTo>
                      <a:lnTo>
                        <a:pt x="398" y="885"/>
                      </a:lnTo>
                      <a:lnTo>
                        <a:pt x="410" y="937"/>
                      </a:lnTo>
                      <a:lnTo>
                        <a:pt x="401" y="973"/>
                      </a:lnTo>
                      <a:lnTo>
                        <a:pt x="371" y="982"/>
                      </a:lnTo>
                      <a:lnTo>
                        <a:pt x="326" y="982"/>
                      </a:lnTo>
                      <a:lnTo>
                        <a:pt x="244" y="964"/>
                      </a:lnTo>
                      <a:lnTo>
                        <a:pt x="172" y="982"/>
                      </a:lnTo>
                      <a:lnTo>
                        <a:pt x="102" y="1010"/>
                      </a:lnTo>
                      <a:lnTo>
                        <a:pt x="63" y="1010"/>
                      </a:lnTo>
                      <a:lnTo>
                        <a:pt x="27" y="982"/>
                      </a:lnTo>
                      <a:lnTo>
                        <a:pt x="0" y="946"/>
                      </a:lnTo>
                      <a:lnTo>
                        <a:pt x="66" y="922"/>
                      </a:lnTo>
                      <a:lnTo>
                        <a:pt x="172" y="910"/>
                      </a:lnTo>
                      <a:lnTo>
                        <a:pt x="283" y="919"/>
                      </a:lnTo>
                      <a:lnTo>
                        <a:pt x="326" y="940"/>
                      </a:lnTo>
                      <a:lnTo>
                        <a:pt x="347" y="913"/>
                      </a:lnTo>
                      <a:lnTo>
                        <a:pt x="335" y="876"/>
                      </a:lnTo>
                      <a:lnTo>
                        <a:pt x="292" y="755"/>
                      </a:lnTo>
                      <a:lnTo>
                        <a:pt x="253" y="654"/>
                      </a:lnTo>
                      <a:lnTo>
                        <a:pt x="235" y="564"/>
                      </a:lnTo>
                      <a:lnTo>
                        <a:pt x="229" y="491"/>
                      </a:lnTo>
                      <a:lnTo>
                        <a:pt x="235" y="421"/>
                      </a:lnTo>
                      <a:lnTo>
                        <a:pt x="235" y="376"/>
                      </a:lnTo>
                      <a:lnTo>
                        <a:pt x="238"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7" name="Freeform 20"/>
                <p:cNvSpPr>
                  <a:spLocks/>
                </p:cNvSpPr>
                <p:nvPr/>
              </p:nvSpPr>
              <p:spPr bwMode="auto">
                <a:xfrm>
                  <a:off x="1002" y="2351"/>
                  <a:ext cx="878" cy="600"/>
                </a:xfrm>
                <a:custGeom>
                  <a:avLst/>
                  <a:gdLst>
                    <a:gd name="T0" fmla="*/ 748 w 878"/>
                    <a:gd name="T1" fmla="*/ 488 h 600"/>
                    <a:gd name="T2" fmla="*/ 782 w 878"/>
                    <a:gd name="T3" fmla="*/ 461 h 600"/>
                    <a:gd name="T4" fmla="*/ 844 w 878"/>
                    <a:gd name="T5" fmla="*/ 437 h 600"/>
                    <a:gd name="T6" fmla="*/ 875 w 878"/>
                    <a:gd name="T7" fmla="*/ 458 h 600"/>
                    <a:gd name="T8" fmla="*/ 878 w 878"/>
                    <a:gd name="T9" fmla="*/ 512 h 600"/>
                    <a:gd name="T10" fmla="*/ 838 w 878"/>
                    <a:gd name="T11" fmla="*/ 549 h 600"/>
                    <a:gd name="T12" fmla="*/ 782 w 878"/>
                    <a:gd name="T13" fmla="*/ 566 h 600"/>
                    <a:gd name="T14" fmla="*/ 669 w 878"/>
                    <a:gd name="T15" fmla="*/ 590 h 600"/>
                    <a:gd name="T16" fmla="*/ 563 w 878"/>
                    <a:gd name="T17" fmla="*/ 600 h 600"/>
                    <a:gd name="T18" fmla="*/ 458 w 878"/>
                    <a:gd name="T19" fmla="*/ 587 h 600"/>
                    <a:gd name="T20" fmla="*/ 349 w 878"/>
                    <a:gd name="T21" fmla="*/ 492 h 600"/>
                    <a:gd name="T22" fmla="*/ 277 w 878"/>
                    <a:gd name="T23" fmla="*/ 354 h 600"/>
                    <a:gd name="T24" fmla="*/ 212 w 878"/>
                    <a:gd name="T25" fmla="*/ 222 h 600"/>
                    <a:gd name="T26" fmla="*/ 165 w 878"/>
                    <a:gd name="T27" fmla="*/ 160 h 600"/>
                    <a:gd name="T28" fmla="*/ 103 w 878"/>
                    <a:gd name="T29" fmla="*/ 171 h 600"/>
                    <a:gd name="T30" fmla="*/ 31 w 878"/>
                    <a:gd name="T31" fmla="*/ 201 h 600"/>
                    <a:gd name="T32" fmla="*/ 12 w 878"/>
                    <a:gd name="T33" fmla="*/ 181 h 600"/>
                    <a:gd name="T34" fmla="*/ 87 w 878"/>
                    <a:gd name="T35" fmla="*/ 147 h 600"/>
                    <a:gd name="T36" fmla="*/ 84 w 878"/>
                    <a:gd name="T37" fmla="*/ 130 h 600"/>
                    <a:gd name="T38" fmla="*/ 0 w 878"/>
                    <a:gd name="T39" fmla="*/ 99 h 600"/>
                    <a:gd name="T40" fmla="*/ 19 w 878"/>
                    <a:gd name="T41" fmla="*/ 82 h 600"/>
                    <a:gd name="T42" fmla="*/ 62 w 878"/>
                    <a:gd name="T43" fmla="*/ 89 h 600"/>
                    <a:gd name="T44" fmla="*/ 109 w 878"/>
                    <a:gd name="T45" fmla="*/ 106 h 600"/>
                    <a:gd name="T46" fmla="*/ 115 w 878"/>
                    <a:gd name="T47" fmla="*/ 99 h 600"/>
                    <a:gd name="T48" fmla="*/ 84 w 878"/>
                    <a:gd name="T49" fmla="*/ 7 h 600"/>
                    <a:gd name="T50" fmla="*/ 99 w 878"/>
                    <a:gd name="T51" fmla="*/ 0 h 600"/>
                    <a:gd name="T52" fmla="*/ 106 w 878"/>
                    <a:gd name="T53" fmla="*/ 0 h 600"/>
                    <a:gd name="T54" fmla="*/ 140 w 878"/>
                    <a:gd name="T55" fmla="*/ 86 h 600"/>
                    <a:gd name="T56" fmla="*/ 155 w 878"/>
                    <a:gd name="T57" fmla="*/ 89 h 600"/>
                    <a:gd name="T58" fmla="*/ 181 w 878"/>
                    <a:gd name="T59" fmla="*/ 7 h 600"/>
                    <a:gd name="T60" fmla="*/ 187 w 878"/>
                    <a:gd name="T61" fmla="*/ 4 h 600"/>
                    <a:gd name="T62" fmla="*/ 203 w 878"/>
                    <a:gd name="T63" fmla="*/ 24 h 600"/>
                    <a:gd name="T64" fmla="*/ 181 w 878"/>
                    <a:gd name="T65" fmla="*/ 92 h 600"/>
                    <a:gd name="T66" fmla="*/ 197 w 878"/>
                    <a:gd name="T67" fmla="*/ 140 h 600"/>
                    <a:gd name="T68" fmla="*/ 240 w 878"/>
                    <a:gd name="T69" fmla="*/ 208 h 600"/>
                    <a:gd name="T70" fmla="*/ 284 w 878"/>
                    <a:gd name="T71" fmla="*/ 307 h 600"/>
                    <a:gd name="T72" fmla="*/ 349 w 878"/>
                    <a:gd name="T73" fmla="*/ 430 h 600"/>
                    <a:gd name="T74" fmla="*/ 423 w 878"/>
                    <a:gd name="T75" fmla="*/ 492 h 600"/>
                    <a:gd name="T76" fmla="*/ 489 w 878"/>
                    <a:gd name="T77" fmla="*/ 522 h 600"/>
                    <a:gd name="T78" fmla="*/ 591 w 878"/>
                    <a:gd name="T79" fmla="*/ 526 h 600"/>
                    <a:gd name="T80" fmla="*/ 688 w 878"/>
                    <a:gd name="T81" fmla="*/ 505 h 600"/>
                    <a:gd name="T82" fmla="*/ 769 w 878"/>
                    <a:gd name="T83" fmla="*/ 481 h 600"/>
                    <a:gd name="T84" fmla="*/ 775 w 878"/>
                    <a:gd name="T85" fmla="*/ 471 h 600"/>
                    <a:gd name="T86" fmla="*/ 748 w 878"/>
                    <a:gd name="T87" fmla="*/ 488 h 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8" h="600">
                      <a:moveTo>
                        <a:pt x="748" y="488"/>
                      </a:moveTo>
                      <a:lnTo>
                        <a:pt x="782" y="461"/>
                      </a:lnTo>
                      <a:lnTo>
                        <a:pt x="844" y="437"/>
                      </a:lnTo>
                      <a:lnTo>
                        <a:pt x="875" y="458"/>
                      </a:lnTo>
                      <a:lnTo>
                        <a:pt x="878" y="512"/>
                      </a:lnTo>
                      <a:lnTo>
                        <a:pt x="838" y="549"/>
                      </a:lnTo>
                      <a:lnTo>
                        <a:pt x="782" y="566"/>
                      </a:lnTo>
                      <a:lnTo>
                        <a:pt x="669" y="590"/>
                      </a:lnTo>
                      <a:lnTo>
                        <a:pt x="563" y="600"/>
                      </a:lnTo>
                      <a:lnTo>
                        <a:pt x="458" y="587"/>
                      </a:lnTo>
                      <a:lnTo>
                        <a:pt x="349" y="492"/>
                      </a:lnTo>
                      <a:lnTo>
                        <a:pt x="277" y="354"/>
                      </a:lnTo>
                      <a:lnTo>
                        <a:pt x="212" y="222"/>
                      </a:lnTo>
                      <a:lnTo>
                        <a:pt x="165" y="160"/>
                      </a:lnTo>
                      <a:lnTo>
                        <a:pt x="103" y="171"/>
                      </a:lnTo>
                      <a:lnTo>
                        <a:pt x="31" y="201"/>
                      </a:lnTo>
                      <a:lnTo>
                        <a:pt x="12" y="181"/>
                      </a:lnTo>
                      <a:lnTo>
                        <a:pt x="87" y="147"/>
                      </a:lnTo>
                      <a:lnTo>
                        <a:pt x="84" y="130"/>
                      </a:lnTo>
                      <a:lnTo>
                        <a:pt x="0" y="99"/>
                      </a:lnTo>
                      <a:lnTo>
                        <a:pt x="19" y="82"/>
                      </a:lnTo>
                      <a:lnTo>
                        <a:pt x="62" y="89"/>
                      </a:lnTo>
                      <a:lnTo>
                        <a:pt x="109" y="106"/>
                      </a:lnTo>
                      <a:lnTo>
                        <a:pt x="115" y="99"/>
                      </a:lnTo>
                      <a:lnTo>
                        <a:pt x="84" y="7"/>
                      </a:lnTo>
                      <a:lnTo>
                        <a:pt x="99" y="0"/>
                      </a:lnTo>
                      <a:lnTo>
                        <a:pt x="106" y="0"/>
                      </a:lnTo>
                      <a:lnTo>
                        <a:pt x="140" y="86"/>
                      </a:lnTo>
                      <a:lnTo>
                        <a:pt x="155" y="89"/>
                      </a:lnTo>
                      <a:lnTo>
                        <a:pt x="181" y="7"/>
                      </a:lnTo>
                      <a:lnTo>
                        <a:pt x="187" y="4"/>
                      </a:lnTo>
                      <a:lnTo>
                        <a:pt x="203" y="24"/>
                      </a:lnTo>
                      <a:lnTo>
                        <a:pt x="181" y="92"/>
                      </a:lnTo>
                      <a:lnTo>
                        <a:pt x="197" y="140"/>
                      </a:lnTo>
                      <a:lnTo>
                        <a:pt x="240" y="208"/>
                      </a:lnTo>
                      <a:lnTo>
                        <a:pt x="284" y="307"/>
                      </a:lnTo>
                      <a:lnTo>
                        <a:pt x="349" y="430"/>
                      </a:lnTo>
                      <a:lnTo>
                        <a:pt x="423" y="492"/>
                      </a:lnTo>
                      <a:lnTo>
                        <a:pt x="489" y="522"/>
                      </a:lnTo>
                      <a:lnTo>
                        <a:pt x="591" y="526"/>
                      </a:lnTo>
                      <a:lnTo>
                        <a:pt x="688" y="505"/>
                      </a:lnTo>
                      <a:lnTo>
                        <a:pt x="769" y="481"/>
                      </a:lnTo>
                      <a:lnTo>
                        <a:pt x="775" y="471"/>
                      </a:lnTo>
                      <a:lnTo>
                        <a:pt x="748" y="4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9" name="Group 21"/>
              <p:cNvGrpSpPr>
                <a:grpSpLocks/>
              </p:cNvGrpSpPr>
              <p:nvPr/>
            </p:nvGrpSpPr>
            <p:grpSpPr bwMode="auto">
              <a:xfrm>
                <a:off x="1623" y="3819"/>
                <a:ext cx="188" cy="336"/>
                <a:chOff x="1623" y="3819"/>
                <a:chExt cx="188" cy="336"/>
              </a:xfrm>
            </p:grpSpPr>
            <p:sp>
              <p:nvSpPr>
                <p:cNvPr id="10" name="Freeform 22"/>
                <p:cNvSpPr>
                  <a:spLocks/>
                </p:cNvSpPr>
                <p:nvPr/>
              </p:nvSpPr>
              <p:spPr bwMode="auto">
                <a:xfrm>
                  <a:off x="1623" y="3819"/>
                  <a:ext cx="76" cy="272"/>
                </a:xfrm>
                <a:custGeom>
                  <a:avLst/>
                  <a:gdLst>
                    <a:gd name="T0" fmla="*/ 12 w 76"/>
                    <a:gd name="T1" fmla="*/ 217 h 272"/>
                    <a:gd name="T2" fmla="*/ 39 w 76"/>
                    <a:gd name="T3" fmla="*/ 144 h 272"/>
                    <a:gd name="T4" fmla="*/ 39 w 76"/>
                    <a:gd name="T5" fmla="*/ 72 h 272"/>
                    <a:gd name="T6" fmla="*/ 36 w 76"/>
                    <a:gd name="T7" fmla="*/ 3 h 272"/>
                    <a:gd name="T8" fmla="*/ 57 w 76"/>
                    <a:gd name="T9" fmla="*/ 0 h 272"/>
                    <a:gd name="T10" fmla="*/ 76 w 76"/>
                    <a:gd name="T11" fmla="*/ 75 h 272"/>
                    <a:gd name="T12" fmla="*/ 76 w 76"/>
                    <a:gd name="T13" fmla="*/ 147 h 272"/>
                    <a:gd name="T14" fmla="*/ 66 w 76"/>
                    <a:gd name="T15" fmla="*/ 235 h 272"/>
                    <a:gd name="T16" fmla="*/ 36 w 76"/>
                    <a:gd name="T17" fmla="*/ 272 h 272"/>
                    <a:gd name="T18" fmla="*/ 9 w 76"/>
                    <a:gd name="T19" fmla="*/ 265 h 272"/>
                    <a:gd name="T20" fmla="*/ 0 w 76"/>
                    <a:gd name="T21" fmla="*/ 247 h 272"/>
                    <a:gd name="T22" fmla="*/ 12 w 76"/>
                    <a:gd name="T23" fmla="*/ 217 h 2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 h="272">
                      <a:moveTo>
                        <a:pt x="12" y="217"/>
                      </a:moveTo>
                      <a:lnTo>
                        <a:pt x="39" y="144"/>
                      </a:lnTo>
                      <a:lnTo>
                        <a:pt x="39" y="72"/>
                      </a:lnTo>
                      <a:lnTo>
                        <a:pt x="36" y="3"/>
                      </a:lnTo>
                      <a:lnTo>
                        <a:pt x="57" y="0"/>
                      </a:lnTo>
                      <a:lnTo>
                        <a:pt x="76" y="75"/>
                      </a:lnTo>
                      <a:lnTo>
                        <a:pt x="76" y="147"/>
                      </a:lnTo>
                      <a:lnTo>
                        <a:pt x="66" y="235"/>
                      </a:lnTo>
                      <a:lnTo>
                        <a:pt x="36" y="272"/>
                      </a:lnTo>
                      <a:lnTo>
                        <a:pt x="9" y="265"/>
                      </a:lnTo>
                      <a:lnTo>
                        <a:pt x="0" y="247"/>
                      </a:lnTo>
                      <a:lnTo>
                        <a:pt x="12"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Freeform 23"/>
                <p:cNvSpPr>
                  <a:spLocks/>
                </p:cNvSpPr>
                <p:nvPr/>
              </p:nvSpPr>
              <p:spPr bwMode="auto">
                <a:xfrm>
                  <a:off x="1710" y="3916"/>
                  <a:ext cx="101" cy="239"/>
                </a:xfrm>
                <a:custGeom>
                  <a:avLst/>
                  <a:gdLst>
                    <a:gd name="T0" fmla="*/ 18 w 101"/>
                    <a:gd name="T1" fmla="*/ 187 h 239"/>
                    <a:gd name="T2" fmla="*/ 54 w 101"/>
                    <a:gd name="T3" fmla="*/ 127 h 239"/>
                    <a:gd name="T4" fmla="*/ 68 w 101"/>
                    <a:gd name="T5" fmla="*/ 61 h 239"/>
                    <a:gd name="T6" fmla="*/ 81 w 101"/>
                    <a:gd name="T7" fmla="*/ 0 h 239"/>
                    <a:gd name="T8" fmla="*/ 98 w 101"/>
                    <a:gd name="T9" fmla="*/ 0 h 239"/>
                    <a:gd name="T10" fmla="*/ 101 w 101"/>
                    <a:gd name="T11" fmla="*/ 69 h 239"/>
                    <a:gd name="T12" fmla="*/ 88 w 101"/>
                    <a:gd name="T13" fmla="*/ 135 h 239"/>
                    <a:gd name="T14" fmla="*/ 61 w 101"/>
                    <a:gd name="T15" fmla="*/ 212 h 239"/>
                    <a:gd name="T16" fmla="*/ 28 w 101"/>
                    <a:gd name="T17" fmla="*/ 239 h 239"/>
                    <a:gd name="T18" fmla="*/ 3 w 101"/>
                    <a:gd name="T19" fmla="*/ 231 h 239"/>
                    <a:gd name="T20" fmla="*/ 0 w 101"/>
                    <a:gd name="T21" fmla="*/ 215 h 239"/>
                    <a:gd name="T22" fmla="*/ 18 w 101"/>
                    <a:gd name="T23" fmla="*/ 187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239">
                      <a:moveTo>
                        <a:pt x="18" y="187"/>
                      </a:moveTo>
                      <a:lnTo>
                        <a:pt x="54" y="127"/>
                      </a:lnTo>
                      <a:lnTo>
                        <a:pt x="68" y="61"/>
                      </a:lnTo>
                      <a:lnTo>
                        <a:pt x="81" y="0"/>
                      </a:lnTo>
                      <a:lnTo>
                        <a:pt x="98" y="0"/>
                      </a:lnTo>
                      <a:lnTo>
                        <a:pt x="101" y="69"/>
                      </a:lnTo>
                      <a:lnTo>
                        <a:pt x="88" y="135"/>
                      </a:lnTo>
                      <a:lnTo>
                        <a:pt x="61" y="212"/>
                      </a:lnTo>
                      <a:lnTo>
                        <a:pt x="28" y="239"/>
                      </a:lnTo>
                      <a:lnTo>
                        <a:pt x="3" y="231"/>
                      </a:lnTo>
                      <a:lnTo>
                        <a:pt x="0" y="215"/>
                      </a:lnTo>
                      <a:lnTo>
                        <a:pt x="18"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grpSp>
      <p:grpSp>
        <p:nvGrpSpPr>
          <p:cNvPr id="26" name="Group 24"/>
          <p:cNvGrpSpPr>
            <a:grpSpLocks/>
          </p:cNvGrpSpPr>
          <p:nvPr/>
        </p:nvGrpSpPr>
        <p:grpSpPr bwMode="auto">
          <a:xfrm>
            <a:off x="3482975" y="2888258"/>
            <a:ext cx="5186363" cy="2933700"/>
            <a:chOff x="1882" y="1752"/>
            <a:chExt cx="3267" cy="1848"/>
          </a:xfrm>
        </p:grpSpPr>
        <p:sp>
          <p:nvSpPr>
            <p:cNvPr id="27" name="Rectangle 25"/>
            <p:cNvSpPr>
              <a:spLocks noChangeArrowheads="1"/>
            </p:cNvSpPr>
            <p:nvPr/>
          </p:nvSpPr>
          <p:spPr bwMode="auto">
            <a:xfrm>
              <a:off x="4633"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3</a:t>
              </a:r>
            </a:p>
          </p:txBody>
        </p:sp>
        <p:sp>
          <p:nvSpPr>
            <p:cNvPr id="28" name="Rectangle 26"/>
            <p:cNvSpPr>
              <a:spLocks noChangeArrowheads="1"/>
            </p:cNvSpPr>
            <p:nvPr/>
          </p:nvSpPr>
          <p:spPr bwMode="auto">
            <a:xfrm>
              <a:off x="3858"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2</a:t>
              </a:r>
            </a:p>
          </p:txBody>
        </p:sp>
        <p:sp>
          <p:nvSpPr>
            <p:cNvPr id="29" name="Rectangle 27"/>
            <p:cNvSpPr>
              <a:spLocks noChangeArrowheads="1"/>
            </p:cNvSpPr>
            <p:nvPr/>
          </p:nvSpPr>
          <p:spPr bwMode="auto">
            <a:xfrm>
              <a:off x="3083"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1</a:t>
              </a:r>
            </a:p>
          </p:txBody>
        </p:sp>
        <p:sp>
          <p:nvSpPr>
            <p:cNvPr id="30" name="Rectangle 28"/>
            <p:cNvSpPr>
              <a:spLocks noChangeArrowheads="1"/>
            </p:cNvSpPr>
            <p:nvPr/>
          </p:nvSpPr>
          <p:spPr bwMode="auto">
            <a:xfrm>
              <a:off x="1882" y="3348"/>
              <a:ext cx="1151"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Version Labels</a:t>
              </a:r>
            </a:p>
          </p:txBody>
        </p:sp>
        <p:sp>
          <p:nvSpPr>
            <p:cNvPr id="31" name="AutoShape 29"/>
            <p:cNvSpPr>
              <a:spLocks noChangeArrowheads="1"/>
            </p:cNvSpPr>
            <p:nvPr/>
          </p:nvSpPr>
          <p:spPr bwMode="auto">
            <a:xfrm>
              <a:off x="2366" y="3045"/>
              <a:ext cx="107" cy="295"/>
            </a:xfrm>
            <a:prstGeom prst="upArrow">
              <a:avLst>
                <a:gd name="adj1" fmla="val 50000"/>
                <a:gd name="adj2" fmla="val 137838"/>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nvGrpSpPr>
            <p:cNvPr id="32" name="Group 30"/>
            <p:cNvGrpSpPr>
              <a:grpSpLocks/>
            </p:cNvGrpSpPr>
            <p:nvPr/>
          </p:nvGrpSpPr>
          <p:grpSpPr bwMode="auto">
            <a:xfrm>
              <a:off x="2135" y="1980"/>
              <a:ext cx="2499" cy="467"/>
              <a:chOff x="665" y="2016"/>
              <a:chExt cx="3712" cy="589"/>
            </a:xfrm>
          </p:grpSpPr>
          <p:sp>
            <p:nvSpPr>
              <p:cNvPr id="66" name="Rectangle 31"/>
              <p:cNvSpPr>
                <a:spLocks noChangeArrowheads="1"/>
              </p:cNvSpPr>
              <p:nvPr/>
            </p:nvSpPr>
            <p:spPr bwMode="auto">
              <a:xfrm>
                <a:off x="665" y="2016"/>
                <a:ext cx="894" cy="31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cs typeface="Times New Roman" panose="02020603050405020304" pitchFamily="18" charset="0"/>
                  </a:rPr>
                  <a:t>正式版</a:t>
                </a:r>
              </a:p>
            </p:txBody>
          </p:sp>
          <p:sp>
            <p:nvSpPr>
              <p:cNvPr id="67" name="Freeform 32"/>
              <p:cNvSpPr>
                <a:spLocks/>
              </p:cNvSpPr>
              <p:nvPr/>
            </p:nvSpPr>
            <p:spPr bwMode="auto">
              <a:xfrm>
                <a:off x="1680" y="2256"/>
                <a:ext cx="389" cy="1"/>
              </a:xfrm>
              <a:custGeom>
                <a:avLst/>
                <a:gdLst>
                  <a:gd name="T0" fmla="*/ 0 w 389"/>
                  <a:gd name="T1" fmla="*/ 0 h 1"/>
                  <a:gd name="T2" fmla="*/ 388 w 389"/>
                  <a:gd name="T3" fmla="*/ 0 h 1"/>
                  <a:gd name="T4" fmla="*/ 0 60000 65536"/>
                  <a:gd name="T5" fmla="*/ 0 60000 65536"/>
                </a:gdLst>
                <a:ahLst/>
                <a:cxnLst>
                  <a:cxn ang="T4">
                    <a:pos x="T0" y="T1"/>
                  </a:cxn>
                  <a:cxn ang="T5">
                    <a:pos x="T2" y="T3"/>
                  </a:cxn>
                </a:cxnLst>
                <a:rect l="0" t="0" r="r" b="b"/>
                <a:pathLst>
                  <a:path w="389" h="1">
                    <a:moveTo>
                      <a:pt x="0" y="0"/>
                    </a:moveTo>
                    <a:lnTo>
                      <a:pt x="388"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8" name="Freeform 33"/>
              <p:cNvSpPr>
                <a:spLocks/>
              </p:cNvSpPr>
              <p:nvPr/>
            </p:nvSpPr>
            <p:spPr bwMode="auto">
              <a:xfrm>
                <a:off x="2784" y="2208"/>
                <a:ext cx="384" cy="397"/>
              </a:xfrm>
              <a:custGeom>
                <a:avLst/>
                <a:gdLst>
                  <a:gd name="T0" fmla="*/ 418 w 379"/>
                  <a:gd name="T1" fmla="*/ 2 h 829"/>
                  <a:gd name="T2" fmla="*/ 225 w 379"/>
                  <a:gd name="T3" fmla="*/ 2 h 829"/>
                  <a:gd name="T4" fmla="*/ 225 w 379"/>
                  <a:gd name="T5" fmla="*/ 0 h 829"/>
                  <a:gd name="T6" fmla="*/ 0 w 379"/>
                  <a:gd name="T7" fmla="*/ 0 h 8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9" h="829">
                    <a:moveTo>
                      <a:pt x="378" y="828"/>
                    </a:moveTo>
                    <a:lnTo>
                      <a:pt x="201" y="828"/>
                    </a:lnTo>
                    <a:lnTo>
                      <a:pt x="201" y="0"/>
                    </a:lnTo>
                    <a:lnTo>
                      <a:pt x="0"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9" name="Freeform 34"/>
              <p:cNvSpPr>
                <a:spLocks/>
              </p:cNvSpPr>
              <p:nvPr/>
            </p:nvSpPr>
            <p:spPr bwMode="auto">
              <a:xfrm>
                <a:off x="3984" y="2016"/>
                <a:ext cx="393" cy="561"/>
              </a:xfrm>
              <a:custGeom>
                <a:avLst/>
                <a:gdLst>
                  <a:gd name="T0" fmla="*/ 0 w 393"/>
                  <a:gd name="T1" fmla="*/ 2 h 1233"/>
                  <a:gd name="T2" fmla="*/ 184 w 393"/>
                  <a:gd name="T3" fmla="*/ 2 h 1233"/>
                  <a:gd name="T4" fmla="*/ 184 w 393"/>
                  <a:gd name="T5" fmla="*/ 0 h 1233"/>
                  <a:gd name="T6" fmla="*/ 392 w 393"/>
                  <a:gd name="T7" fmla="*/ 0 h 12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 h="1233">
                    <a:moveTo>
                      <a:pt x="0" y="1232"/>
                    </a:moveTo>
                    <a:lnTo>
                      <a:pt x="184" y="1232"/>
                    </a:lnTo>
                    <a:lnTo>
                      <a:pt x="184" y="0"/>
                    </a:lnTo>
                    <a:lnTo>
                      <a:pt x="39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33" name="Group 35"/>
            <p:cNvGrpSpPr>
              <a:grpSpLocks/>
            </p:cNvGrpSpPr>
            <p:nvPr/>
          </p:nvGrpSpPr>
          <p:grpSpPr bwMode="auto">
            <a:xfrm>
              <a:off x="2150" y="2738"/>
              <a:ext cx="2477" cy="290"/>
              <a:chOff x="687" y="2976"/>
              <a:chExt cx="3681" cy="367"/>
            </a:xfrm>
          </p:grpSpPr>
          <p:sp>
            <p:nvSpPr>
              <p:cNvPr id="62" name="Rectangle 36"/>
              <p:cNvSpPr>
                <a:spLocks noChangeArrowheads="1"/>
              </p:cNvSpPr>
              <p:nvPr/>
            </p:nvSpPr>
            <p:spPr bwMode="auto">
              <a:xfrm>
                <a:off x="687" y="3024"/>
                <a:ext cx="834" cy="319"/>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Beta 1</a:t>
                </a:r>
              </a:p>
            </p:txBody>
          </p:sp>
          <p:sp>
            <p:nvSpPr>
              <p:cNvPr id="63" name="Freeform 37"/>
              <p:cNvSpPr>
                <a:spLocks/>
              </p:cNvSpPr>
              <p:nvPr/>
            </p:nvSpPr>
            <p:spPr bwMode="auto">
              <a:xfrm>
                <a:off x="1728" y="3312"/>
                <a:ext cx="343" cy="1"/>
              </a:xfrm>
              <a:custGeom>
                <a:avLst/>
                <a:gdLst>
                  <a:gd name="T0" fmla="*/ 0 w 343"/>
                  <a:gd name="T1" fmla="*/ 0 h 1"/>
                  <a:gd name="T2" fmla="*/ 342 w 343"/>
                  <a:gd name="T3" fmla="*/ 0 h 1"/>
                  <a:gd name="T4" fmla="*/ 0 60000 65536"/>
                  <a:gd name="T5" fmla="*/ 0 60000 65536"/>
                </a:gdLst>
                <a:ahLst/>
                <a:cxnLst>
                  <a:cxn ang="T4">
                    <a:pos x="T0" y="T1"/>
                  </a:cxn>
                  <a:cxn ang="T5">
                    <a:pos x="T2" y="T3"/>
                  </a:cxn>
                </a:cxnLst>
                <a:rect l="0" t="0" r="r" b="b"/>
                <a:pathLst>
                  <a:path w="343" h="1">
                    <a:moveTo>
                      <a:pt x="0" y="0"/>
                    </a:moveTo>
                    <a:lnTo>
                      <a:pt x="34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4" name="Freeform 38"/>
              <p:cNvSpPr>
                <a:spLocks/>
              </p:cNvSpPr>
              <p:nvPr/>
            </p:nvSpPr>
            <p:spPr bwMode="auto">
              <a:xfrm>
                <a:off x="2784" y="3024"/>
                <a:ext cx="360" cy="215"/>
              </a:xfrm>
              <a:custGeom>
                <a:avLst/>
                <a:gdLst>
                  <a:gd name="T0" fmla="*/ 0 w 379"/>
                  <a:gd name="T1" fmla="*/ 10 h 331"/>
                  <a:gd name="T2" fmla="*/ 117 w 379"/>
                  <a:gd name="T3" fmla="*/ 10 h 331"/>
                  <a:gd name="T4" fmla="*/ 117 w 379"/>
                  <a:gd name="T5" fmla="*/ 0 h 331"/>
                  <a:gd name="T6" fmla="*/ 251 w 379"/>
                  <a:gd name="T7" fmla="*/ 0 h 3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9" h="331">
                    <a:moveTo>
                      <a:pt x="0" y="330"/>
                    </a:moveTo>
                    <a:lnTo>
                      <a:pt x="177" y="330"/>
                    </a:lnTo>
                    <a:lnTo>
                      <a:pt x="177" y="0"/>
                    </a:lnTo>
                    <a:lnTo>
                      <a:pt x="378"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5" name="Freeform 39"/>
              <p:cNvSpPr>
                <a:spLocks/>
              </p:cNvSpPr>
              <p:nvPr/>
            </p:nvSpPr>
            <p:spPr bwMode="auto">
              <a:xfrm>
                <a:off x="3984" y="2976"/>
                <a:ext cx="384" cy="48"/>
              </a:xfrm>
              <a:custGeom>
                <a:avLst/>
                <a:gdLst>
                  <a:gd name="T0" fmla="*/ 0 w 433"/>
                  <a:gd name="T1" fmla="*/ 0 h 1"/>
                  <a:gd name="T2" fmla="*/ 166 w 433"/>
                  <a:gd name="T3" fmla="*/ 0 h 1"/>
                  <a:gd name="T4" fmla="*/ 0 60000 65536"/>
                  <a:gd name="T5" fmla="*/ 0 60000 65536"/>
                </a:gdLst>
                <a:ahLst/>
                <a:cxnLst>
                  <a:cxn ang="T4">
                    <a:pos x="T0" y="T1"/>
                  </a:cxn>
                  <a:cxn ang="T5">
                    <a:pos x="T2" y="T3"/>
                  </a:cxn>
                </a:cxnLst>
                <a:rect l="0" t="0" r="r" b="b"/>
                <a:pathLst>
                  <a:path w="433" h="1">
                    <a:moveTo>
                      <a:pt x="0" y="0"/>
                    </a:moveTo>
                    <a:lnTo>
                      <a:pt x="43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34" name="Group 40"/>
            <p:cNvGrpSpPr>
              <a:grpSpLocks/>
            </p:cNvGrpSpPr>
            <p:nvPr/>
          </p:nvGrpSpPr>
          <p:grpSpPr bwMode="auto">
            <a:xfrm>
              <a:off x="3109" y="1752"/>
              <a:ext cx="2035" cy="1463"/>
              <a:chOff x="2112" y="1728"/>
              <a:chExt cx="3024" cy="1847"/>
            </a:xfrm>
          </p:grpSpPr>
          <p:grpSp>
            <p:nvGrpSpPr>
              <p:cNvPr id="35" name="Group 41"/>
              <p:cNvGrpSpPr>
                <a:grpSpLocks/>
              </p:cNvGrpSpPr>
              <p:nvPr/>
            </p:nvGrpSpPr>
            <p:grpSpPr bwMode="auto">
              <a:xfrm>
                <a:off x="2112" y="1968"/>
                <a:ext cx="712" cy="1589"/>
                <a:chOff x="1300" y="1252"/>
                <a:chExt cx="1192" cy="1880"/>
              </a:xfrm>
            </p:grpSpPr>
            <p:sp>
              <p:nvSpPr>
                <p:cNvPr id="54" name="AutoShape 42"/>
                <p:cNvSpPr>
                  <a:spLocks noChangeArrowheads="1"/>
                </p:cNvSpPr>
                <p:nvPr/>
              </p:nvSpPr>
              <p:spPr bwMode="auto">
                <a:xfrm>
                  <a:off x="1300"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5" name="AutoShape 43"/>
                <p:cNvSpPr>
                  <a:spLocks noChangeArrowheads="1"/>
                </p:cNvSpPr>
                <p:nvPr/>
              </p:nvSpPr>
              <p:spPr bwMode="auto">
                <a:xfrm>
                  <a:off x="1300"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6" name="Rectangle 44"/>
                <p:cNvSpPr>
                  <a:spLocks noChangeArrowheads="1"/>
                </p:cNvSpPr>
                <p:nvPr/>
              </p:nvSpPr>
              <p:spPr bwMode="auto">
                <a:xfrm>
                  <a:off x="1518" y="2764"/>
                  <a:ext cx="759" cy="36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57" name="Rectangle 45"/>
                <p:cNvSpPr>
                  <a:spLocks noChangeArrowheads="1"/>
                </p:cNvSpPr>
                <p:nvPr/>
              </p:nvSpPr>
              <p:spPr bwMode="auto">
                <a:xfrm>
                  <a:off x="1521" y="2327"/>
                  <a:ext cx="752" cy="365"/>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58" name="AutoShape 46"/>
                <p:cNvSpPr>
                  <a:spLocks noChangeArrowheads="1"/>
                </p:cNvSpPr>
                <p:nvPr/>
              </p:nvSpPr>
              <p:spPr bwMode="auto">
                <a:xfrm>
                  <a:off x="1300"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9" name="AutoShape 47"/>
                <p:cNvSpPr>
                  <a:spLocks noChangeArrowheads="1"/>
                </p:cNvSpPr>
                <p:nvPr/>
              </p:nvSpPr>
              <p:spPr bwMode="auto">
                <a:xfrm>
                  <a:off x="1300"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60" name="Rectangle 48"/>
                <p:cNvSpPr>
                  <a:spLocks noChangeArrowheads="1"/>
                </p:cNvSpPr>
                <p:nvPr/>
              </p:nvSpPr>
              <p:spPr bwMode="auto">
                <a:xfrm>
                  <a:off x="1518" y="1896"/>
                  <a:ext cx="759" cy="36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61" name="Rectangle 49"/>
                <p:cNvSpPr>
                  <a:spLocks noChangeArrowheads="1"/>
                </p:cNvSpPr>
                <p:nvPr/>
              </p:nvSpPr>
              <p:spPr bwMode="auto">
                <a:xfrm>
                  <a:off x="1521" y="1461"/>
                  <a:ext cx="752" cy="365"/>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grpSp>
          <p:grpSp>
            <p:nvGrpSpPr>
              <p:cNvPr id="36" name="Group 50"/>
              <p:cNvGrpSpPr>
                <a:grpSpLocks/>
              </p:cNvGrpSpPr>
              <p:nvPr/>
            </p:nvGrpSpPr>
            <p:grpSpPr bwMode="auto">
              <a:xfrm>
                <a:off x="3168" y="2352"/>
                <a:ext cx="856" cy="1172"/>
                <a:chOff x="2836" y="1684"/>
                <a:chExt cx="1192" cy="1467"/>
              </a:xfrm>
            </p:grpSpPr>
            <p:sp>
              <p:nvSpPr>
                <p:cNvPr id="48" name="AutoShape 51"/>
                <p:cNvSpPr>
                  <a:spLocks noChangeArrowheads="1"/>
                </p:cNvSpPr>
                <p:nvPr/>
              </p:nvSpPr>
              <p:spPr bwMode="auto">
                <a:xfrm>
                  <a:off x="2836"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9" name="AutoShape 52"/>
                <p:cNvSpPr>
                  <a:spLocks noChangeArrowheads="1"/>
                </p:cNvSpPr>
                <p:nvPr/>
              </p:nvSpPr>
              <p:spPr bwMode="auto">
                <a:xfrm>
                  <a:off x="2836"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0" name="Rectangle 53"/>
                <p:cNvSpPr>
                  <a:spLocks noChangeArrowheads="1"/>
                </p:cNvSpPr>
                <p:nvPr/>
              </p:nvSpPr>
              <p:spPr bwMode="auto">
                <a:xfrm>
                  <a:off x="3122" y="2765"/>
                  <a:ext cx="625" cy="38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51" name="Rectangle 54"/>
                <p:cNvSpPr>
                  <a:spLocks noChangeArrowheads="1"/>
                </p:cNvSpPr>
                <p:nvPr/>
              </p:nvSpPr>
              <p:spPr bwMode="auto">
                <a:xfrm>
                  <a:off x="3122" y="2326"/>
                  <a:ext cx="625" cy="38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52" name="AutoShape 55"/>
                <p:cNvSpPr>
                  <a:spLocks noChangeArrowheads="1"/>
                </p:cNvSpPr>
                <p:nvPr/>
              </p:nvSpPr>
              <p:spPr bwMode="auto">
                <a:xfrm>
                  <a:off x="2836"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3" name="Rectangle 56"/>
                <p:cNvSpPr>
                  <a:spLocks noChangeArrowheads="1"/>
                </p:cNvSpPr>
                <p:nvPr/>
              </p:nvSpPr>
              <p:spPr bwMode="auto">
                <a:xfrm>
                  <a:off x="3119" y="1893"/>
                  <a:ext cx="631" cy="389"/>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grpSp>
          <p:grpSp>
            <p:nvGrpSpPr>
              <p:cNvPr id="37" name="Group 57"/>
              <p:cNvGrpSpPr>
                <a:grpSpLocks/>
              </p:cNvGrpSpPr>
              <p:nvPr/>
            </p:nvGrpSpPr>
            <p:grpSpPr bwMode="auto">
              <a:xfrm>
                <a:off x="4368" y="1728"/>
                <a:ext cx="768" cy="1847"/>
                <a:chOff x="4372" y="820"/>
                <a:chExt cx="1192" cy="2336"/>
              </a:xfrm>
            </p:grpSpPr>
            <p:sp>
              <p:nvSpPr>
                <p:cNvPr id="38" name="AutoShape 58"/>
                <p:cNvSpPr>
                  <a:spLocks noChangeArrowheads="1"/>
                </p:cNvSpPr>
                <p:nvPr/>
              </p:nvSpPr>
              <p:spPr bwMode="auto">
                <a:xfrm>
                  <a:off x="4372"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39" name="AutoShape 59"/>
                <p:cNvSpPr>
                  <a:spLocks noChangeArrowheads="1"/>
                </p:cNvSpPr>
                <p:nvPr/>
              </p:nvSpPr>
              <p:spPr bwMode="auto">
                <a:xfrm>
                  <a:off x="4372"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0" name="Rectangle 60"/>
                <p:cNvSpPr>
                  <a:spLocks noChangeArrowheads="1"/>
                </p:cNvSpPr>
                <p:nvPr/>
              </p:nvSpPr>
              <p:spPr bwMode="auto">
                <a:xfrm>
                  <a:off x="4617" y="2763"/>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41" name="Rectangle 61"/>
                <p:cNvSpPr>
                  <a:spLocks noChangeArrowheads="1"/>
                </p:cNvSpPr>
                <p:nvPr/>
              </p:nvSpPr>
              <p:spPr bwMode="auto">
                <a:xfrm>
                  <a:off x="4617" y="2324"/>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42" name="AutoShape 62"/>
                <p:cNvSpPr>
                  <a:spLocks noChangeArrowheads="1"/>
                </p:cNvSpPr>
                <p:nvPr/>
              </p:nvSpPr>
              <p:spPr bwMode="auto">
                <a:xfrm>
                  <a:off x="4372"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3" name="AutoShape 63"/>
                <p:cNvSpPr>
                  <a:spLocks noChangeArrowheads="1"/>
                </p:cNvSpPr>
                <p:nvPr/>
              </p:nvSpPr>
              <p:spPr bwMode="auto">
                <a:xfrm>
                  <a:off x="4372"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4" name="Rectangle 64"/>
                <p:cNvSpPr>
                  <a:spLocks noChangeArrowheads="1"/>
                </p:cNvSpPr>
                <p:nvPr/>
              </p:nvSpPr>
              <p:spPr bwMode="auto">
                <a:xfrm>
                  <a:off x="4617" y="1891"/>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45" name="Rectangle 65"/>
                <p:cNvSpPr>
                  <a:spLocks noChangeArrowheads="1"/>
                </p:cNvSpPr>
                <p:nvPr/>
              </p:nvSpPr>
              <p:spPr bwMode="auto">
                <a:xfrm>
                  <a:off x="4617" y="1460"/>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sp>
              <p:nvSpPr>
                <p:cNvPr id="46" name="AutoShape 66"/>
                <p:cNvSpPr>
                  <a:spLocks noChangeArrowheads="1"/>
                </p:cNvSpPr>
                <p:nvPr/>
              </p:nvSpPr>
              <p:spPr bwMode="auto">
                <a:xfrm>
                  <a:off x="4372" y="820"/>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7" name="Rectangle 67"/>
                <p:cNvSpPr>
                  <a:spLocks noChangeArrowheads="1"/>
                </p:cNvSpPr>
                <p:nvPr/>
              </p:nvSpPr>
              <p:spPr bwMode="auto">
                <a:xfrm>
                  <a:off x="4617" y="1029"/>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1.4</a:t>
                  </a:r>
                </a:p>
              </p:txBody>
            </p:sp>
          </p:grpSp>
        </p:grpSp>
      </p:grpSp>
    </p:spTree>
    <p:extLst>
      <p:ext uri="{BB962C8B-B14F-4D97-AF65-F5344CB8AC3E}">
        <p14:creationId xmlns:p14="http://schemas.microsoft.com/office/powerpoint/2010/main" val="1905328288"/>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常用工具</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a:latin typeface="Times New Roman" panose="02020603050405020304" pitchFamily="18" charset="0"/>
                <a:cs typeface="Times New Roman" panose="02020603050405020304" pitchFamily="18" charset="0"/>
              </a:rPr>
              <a:t>VSS (Microsoft Visual SourceSafe)</a:t>
            </a:r>
          </a:p>
          <a:p>
            <a:pPr eaLnBrk="1" hangingPunct="1"/>
            <a:r>
              <a:rPr lang="en-US" altLang="zh-CN">
                <a:latin typeface="Times New Roman" panose="02020603050405020304" pitchFamily="18" charset="0"/>
                <a:cs typeface="Times New Roman" panose="02020603050405020304" pitchFamily="18" charset="0"/>
              </a:rPr>
              <a:t>CVS (</a:t>
            </a:r>
            <a:r>
              <a:rPr lang="en-US" altLang="zh-CN">
                <a:solidFill>
                  <a:schemeClr val="tx2"/>
                </a:solidFill>
                <a:latin typeface="Times New Roman" panose="02020603050405020304" pitchFamily="18" charset="0"/>
                <a:cs typeface="Times New Roman" panose="02020603050405020304" pitchFamily="18" charset="0"/>
              </a:rPr>
              <a:t>Concurrent Version System)</a:t>
            </a:r>
          </a:p>
          <a:p>
            <a:pPr eaLnBrk="1" hangingPunct="1"/>
            <a:r>
              <a:rPr lang="en-US" altLang="zh-CN">
                <a:latin typeface="Times New Roman" panose="02020603050405020304" pitchFamily="18" charset="0"/>
                <a:cs typeface="Times New Roman" panose="02020603050405020304" pitchFamily="18" charset="0"/>
              </a:rPr>
              <a:t>IBM Rational ClearCase</a:t>
            </a:r>
          </a:p>
          <a:p>
            <a:pPr eaLnBrk="1" hangingPunct="1"/>
            <a:r>
              <a:rPr lang="en-US" altLang="zh-CN">
                <a:latin typeface="Times New Roman" panose="02020603050405020304" pitchFamily="18" charset="0"/>
                <a:cs typeface="Times New Roman" panose="02020603050405020304" pitchFamily="18" charset="0"/>
              </a:rPr>
              <a:t>SVN (Subversion)</a:t>
            </a:r>
          </a:p>
          <a:p>
            <a:pPr eaLnBrk="1" hangingPunct="1"/>
            <a:r>
              <a:rPr lang="en-US" altLang="zh-CN">
                <a:latin typeface="Times New Roman" panose="02020603050405020304" pitchFamily="18" charset="0"/>
                <a:cs typeface="Times New Roman" panose="02020603050405020304" pitchFamily="18" charset="0"/>
              </a:rPr>
              <a:t>Git</a:t>
            </a:r>
          </a:p>
        </p:txBody>
      </p:sp>
    </p:spTree>
    <p:extLst>
      <p:ext uri="{BB962C8B-B14F-4D97-AF65-F5344CB8AC3E}">
        <p14:creationId xmlns:p14="http://schemas.microsoft.com/office/powerpoint/2010/main" val="2569634662"/>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持续集成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901696631"/>
      </p:ext>
    </p:extLst>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持续集成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持续集成：敏捷开发的一项重要实践</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Martin Fowler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：团队开发成员经常集成他们的工作，每个成员每天至少集成一次，每天可能会发生多次集成；每次集成都通过自动化的构建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包括编译，发布，自动化测试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来验证，从而尽快地发现集成错误，大大减少集成的问题，让团队能够更快的开发内聚的软件</a:t>
            </a:r>
          </a:p>
          <a:p>
            <a:pPr eaLnBrk="1" hangingPunct="1"/>
            <a:r>
              <a:rPr lang="zh-CN" altLang="en-US" dirty="0">
                <a:latin typeface="Times New Roman" panose="02020603050405020304" pitchFamily="18" charset="0"/>
                <a:cs typeface="Times New Roman" panose="02020603050405020304" pitchFamily="18" charset="0"/>
              </a:rPr>
              <a:t>价值：</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减少风险：不是等到最后再做集成测试，而是每天都做</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减少重复过程：通过自动化来实现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任何时间、任何地点生成可部署的软件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增强项目的可见性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建立团队对开发产品的信心</a:t>
            </a:r>
          </a:p>
          <a:p>
            <a:pPr lvl="1" eaLnBrk="1" hangingPunct="1"/>
            <a:endParaRPr lang="zh-CN" altLang="en-US" dirty="0">
              <a:latin typeface="Times New Roman" panose="02020603050405020304" pitchFamily="18" charset="0"/>
              <a:cs typeface="Times New Roman" panose="02020603050405020304" pitchFamily="18" charset="0"/>
            </a:endParaRPr>
          </a:p>
          <a:p>
            <a:pPr lvl="1"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691468"/>
      </p:ext>
    </p:extLst>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持续集成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所有的开发人员需要在本地机器上做本地构建，然后再提交到版本控制库中，从而确保他们的变更不会导致持续集成失败</a:t>
            </a:r>
          </a:p>
          <a:p>
            <a:pPr eaLnBrk="1" hangingPunct="1"/>
            <a:r>
              <a:rPr lang="zh-CN" altLang="en-US" dirty="0">
                <a:latin typeface="Times New Roman" panose="02020603050405020304" pitchFamily="18" charset="0"/>
                <a:cs typeface="Times New Roman" panose="02020603050405020304" pitchFamily="18" charset="0"/>
              </a:rPr>
              <a:t>开发人员每天至少向版本控制库中提交一次代码</a:t>
            </a:r>
          </a:p>
          <a:p>
            <a:pPr eaLnBrk="1" hangingPunct="1"/>
            <a:r>
              <a:rPr lang="zh-CN" altLang="en-US" dirty="0">
                <a:latin typeface="Times New Roman" panose="02020603050405020304" pitchFamily="18" charset="0"/>
                <a:cs typeface="Times New Roman" panose="02020603050405020304" pitchFamily="18" charset="0"/>
              </a:rPr>
              <a:t>开发人员每天至少需要从版本控制库中更新一次代码到本地机器</a:t>
            </a:r>
          </a:p>
          <a:p>
            <a:pPr eaLnBrk="1" hangingPunct="1"/>
            <a:r>
              <a:rPr lang="zh-CN" altLang="en-US" dirty="0">
                <a:latin typeface="Times New Roman" panose="02020603050405020304" pitchFamily="18" charset="0"/>
                <a:cs typeface="Times New Roman" panose="02020603050405020304" pitchFamily="18" charset="0"/>
              </a:rPr>
              <a:t>需要有专门的集成服务器来执行集成构建，每天要执行多次构建</a:t>
            </a:r>
          </a:p>
          <a:p>
            <a:pPr eaLnBrk="1" hangingPunct="1"/>
            <a:r>
              <a:rPr lang="zh-CN" altLang="en-US" dirty="0">
                <a:latin typeface="Times New Roman" panose="02020603050405020304" pitchFamily="18" charset="0"/>
                <a:cs typeface="Times New Roman" panose="02020603050405020304" pitchFamily="18" charset="0"/>
              </a:rPr>
              <a:t>每次构建都要</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通过</a:t>
            </a:r>
          </a:p>
          <a:p>
            <a:pPr eaLnBrk="1" hangingPunct="1"/>
            <a:r>
              <a:rPr lang="zh-CN" altLang="en-US" dirty="0">
                <a:latin typeface="Times New Roman" panose="02020603050405020304" pitchFamily="18" charset="0"/>
                <a:cs typeface="Times New Roman" panose="02020603050405020304" pitchFamily="18" charset="0"/>
              </a:rPr>
              <a:t>每次构建都可以生成可发布的产品</a:t>
            </a:r>
          </a:p>
          <a:p>
            <a:pPr eaLnBrk="1" hangingPunct="1"/>
            <a:r>
              <a:rPr lang="zh-CN" altLang="en-US" dirty="0">
                <a:latin typeface="Times New Roman" panose="02020603050405020304" pitchFamily="18" charset="0"/>
                <a:cs typeface="Times New Roman" panose="02020603050405020304" pitchFamily="18" charset="0"/>
              </a:rPr>
              <a:t>修复失败的构建是优先级最高的事情</a:t>
            </a:r>
          </a:p>
        </p:txBody>
      </p:sp>
    </p:spTree>
    <p:extLst>
      <p:ext uri="{BB962C8B-B14F-4D97-AF65-F5344CB8AC3E}">
        <p14:creationId xmlns:p14="http://schemas.microsoft.com/office/powerpoint/2010/main" val="1963383483"/>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Lifecycle of a software </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Times New Roman" panose="02020603050405020304" pitchFamily="18" charset="0"/>
                <a:cs typeface="Times New Roman" panose="02020603050405020304" pitchFamily="18" charset="0"/>
              </a:rPr>
              <a:t>Multiple versions in the life of a software: </a:t>
            </a:r>
            <a:r>
              <a:rPr lang="en-US" altLang="zh-CN">
                <a:solidFill>
                  <a:srgbClr val="FF0000"/>
                </a:solidFill>
                <a:latin typeface="Times New Roman" panose="02020603050405020304" pitchFamily="18" charset="0"/>
                <a:cs typeface="Times New Roman" panose="02020603050405020304" pitchFamily="18" charset="0"/>
              </a:rPr>
              <a:t>From 1 to </a:t>
            </a:r>
            <a:r>
              <a:rPr lang="en-US" altLang="zh-CN" i="1">
                <a:solidFill>
                  <a:srgbClr val="FF0000"/>
                </a:solidFill>
                <a:latin typeface="Times New Roman" panose="02020603050405020304" pitchFamily="18" charset="0"/>
                <a:cs typeface="Times New Roman" panose="02020603050405020304" pitchFamily="18" charset="0"/>
              </a:rPr>
              <a:t>n</a:t>
            </a:r>
            <a:endParaRPr lang="zh-CN" altLang="en-US" i="1">
              <a:solidFill>
                <a:srgbClr val="FF0000"/>
              </a:solidFill>
              <a:latin typeface="Times New Roman" panose="02020603050405020304" pitchFamily="18" charset="0"/>
              <a:cs typeface="Times New Roman" panose="02020603050405020304" pitchFamily="18" charset="0"/>
            </a:endParaRPr>
          </a:p>
        </p:txBody>
      </p:sp>
      <p:sp>
        <p:nvSpPr>
          <p:cNvPr id="5" name="Oval 4"/>
          <p:cNvSpPr>
            <a:spLocks noChangeArrowheads="1"/>
          </p:cNvSpPr>
          <p:nvPr/>
        </p:nvSpPr>
        <p:spPr bwMode="auto">
          <a:xfrm>
            <a:off x="684213" y="1773014"/>
            <a:ext cx="1439862"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Initial</a:t>
            </a:r>
          </a:p>
          <a:p>
            <a:pPr algn="ctr" eaLnBrk="1" hangingPunct="1"/>
            <a:r>
              <a:rPr lang="en-US" altLang="zh-CN">
                <a:latin typeface="Times New Roman" panose="02020603050405020304" pitchFamily="18" charset="0"/>
                <a:cs typeface="Times New Roman" panose="02020603050405020304" pitchFamily="18" charset="0"/>
              </a:rPr>
              <a:t>Version</a:t>
            </a:r>
            <a:endParaRPr lang="zh-CN" altLang="en-US">
              <a:latin typeface="Times New Roman" panose="02020603050405020304" pitchFamily="18" charset="0"/>
              <a:cs typeface="Times New Roman" panose="02020603050405020304" pitchFamily="18" charset="0"/>
            </a:endParaRPr>
          </a:p>
        </p:txBody>
      </p:sp>
      <p:sp>
        <p:nvSpPr>
          <p:cNvPr id="6" name="Oval 5"/>
          <p:cNvSpPr>
            <a:spLocks noChangeArrowheads="1"/>
          </p:cNvSpPr>
          <p:nvPr/>
        </p:nvSpPr>
        <p:spPr bwMode="auto">
          <a:xfrm>
            <a:off x="2519363" y="1773014"/>
            <a:ext cx="1439862"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Updated</a:t>
            </a:r>
          </a:p>
          <a:p>
            <a:pPr algn="ctr" eaLnBrk="1" hangingPunct="1"/>
            <a:r>
              <a:rPr lang="en-US" altLang="zh-CN">
                <a:latin typeface="Times New Roman" panose="02020603050405020304" pitchFamily="18" charset="0"/>
                <a:cs typeface="Times New Roman" panose="02020603050405020304" pitchFamily="18" charset="0"/>
              </a:rPr>
              <a:t>Version 1</a:t>
            </a:r>
          </a:p>
        </p:txBody>
      </p:sp>
      <p:sp>
        <p:nvSpPr>
          <p:cNvPr id="7" name="Oval 6"/>
          <p:cNvSpPr>
            <a:spLocks noChangeArrowheads="1"/>
          </p:cNvSpPr>
          <p:nvPr/>
        </p:nvSpPr>
        <p:spPr bwMode="auto">
          <a:xfrm>
            <a:off x="7092950" y="1773014"/>
            <a:ext cx="1439863"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Times New Roman" panose="02020603050405020304" pitchFamily="18" charset="0"/>
                <a:cs typeface="Times New Roman" panose="02020603050405020304" pitchFamily="18" charset="0"/>
              </a:rPr>
              <a:t>Discarded</a:t>
            </a:r>
          </a:p>
          <a:p>
            <a:pPr algn="ctr" eaLnBrk="1" hangingPunct="1"/>
            <a:r>
              <a:rPr lang="en-US" altLang="zh-CN" dirty="0">
                <a:latin typeface="Times New Roman" panose="02020603050405020304" pitchFamily="18" charset="0"/>
                <a:cs typeface="Times New Roman" panose="02020603050405020304" pitchFamily="18" charset="0"/>
              </a:rPr>
              <a:t>Version</a:t>
            </a:r>
            <a:endParaRPr lang="zh-CN" altLang="en-US" dirty="0">
              <a:latin typeface="Times New Roman" panose="02020603050405020304" pitchFamily="18" charset="0"/>
              <a:cs typeface="Times New Roman" panose="02020603050405020304" pitchFamily="18" charset="0"/>
            </a:endParaRPr>
          </a:p>
        </p:txBody>
      </p:sp>
      <p:sp>
        <p:nvSpPr>
          <p:cNvPr id="9" name="Oval 7"/>
          <p:cNvSpPr>
            <a:spLocks noChangeArrowheads="1"/>
          </p:cNvSpPr>
          <p:nvPr/>
        </p:nvSpPr>
        <p:spPr bwMode="auto">
          <a:xfrm>
            <a:off x="4356100" y="1773014"/>
            <a:ext cx="1439863"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Updated</a:t>
            </a:r>
          </a:p>
          <a:p>
            <a:pPr algn="ctr" eaLnBrk="1" hangingPunct="1"/>
            <a:r>
              <a:rPr lang="en-US" altLang="zh-CN">
                <a:latin typeface="Times New Roman" panose="02020603050405020304" pitchFamily="18" charset="0"/>
                <a:cs typeface="Times New Roman" panose="02020603050405020304" pitchFamily="18" charset="0"/>
              </a:rPr>
              <a:t>Version 2</a:t>
            </a:r>
          </a:p>
        </p:txBody>
      </p:sp>
      <p:cxnSp>
        <p:nvCxnSpPr>
          <p:cNvPr id="10" name="AutoShape 8"/>
          <p:cNvCxnSpPr>
            <a:cxnSpLocks noChangeShapeType="1"/>
            <a:stCxn id="5" idx="6"/>
            <a:endCxn id="6" idx="2"/>
          </p:cNvCxnSpPr>
          <p:nvPr/>
        </p:nvCxnSpPr>
        <p:spPr bwMode="auto">
          <a:xfrm>
            <a:off x="2124075" y="2169889"/>
            <a:ext cx="395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6" idx="6"/>
            <a:endCxn id="9" idx="2"/>
          </p:cNvCxnSpPr>
          <p:nvPr/>
        </p:nvCxnSpPr>
        <p:spPr bwMode="auto">
          <a:xfrm>
            <a:off x="3959225" y="2169889"/>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0"/>
          <p:cNvSpPr>
            <a:spLocks noChangeArrowheads="1"/>
          </p:cNvSpPr>
          <p:nvPr/>
        </p:nvSpPr>
        <p:spPr bwMode="auto">
          <a:xfrm>
            <a:off x="6191250" y="1773014"/>
            <a:ext cx="504825" cy="79216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cs typeface="Times New Roman" panose="02020603050405020304" pitchFamily="18" charset="0"/>
              </a:rPr>
              <a:t>…</a:t>
            </a:r>
          </a:p>
        </p:txBody>
      </p:sp>
      <p:cxnSp>
        <p:nvCxnSpPr>
          <p:cNvPr id="13" name="AutoShape 11"/>
          <p:cNvCxnSpPr>
            <a:cxnSpLocks noChangeShapeType="1"/>
            <a:stCxn id="9" idx="6"/>
            <a:endCxn id="12" idx="2"/>
          </p:cNvCxnSpPr>
          <p:nvPr/>
        </p:nvCxnSpPr>
        <p:spPr bwMode="auto">
          <a:xfrm>
            <a:off x="5795963" y="2169889"/>
            <a:ext cx="3952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12" idx="6"/>
            <a:endCxn id="7" idx="2"/>
          </p:cNvCxnSpPr>
          <p:nvPr/>
        </p:nvCxnSpPr>
        <p:spPr bwMode="auto">
          <a:xfrm>
            <a:off x="6696075" y="2169889"/>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3"/>
          <p:cNvSpPr>
            <a:spLocks noChangeShapeType="1"/>
          </p:cNvSpPr>
          <p:nvPr/>
        </p:nvSpPr>
        <p:spPr bwMode="auto">
          <a:xfrm flipV="1">
            <a:off x="11874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flipV="1">
            <a:off x="14033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flipV="1">
            <a:off x="16192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flipV="1">
            <a:off x="30178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flipV="1">
            <a:off x="32337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 name="Line 18"/>
          <p:cNvSpPr>
            <a:spLocks noChangeShapeType="1"/>
          </p:cNvSpPr>
          <p:nvPr/>
        </p:nvSpPr>
        <p:spPr bwMode="auto">
          <a:xfrm flipV="1">
            <a:off x="34496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flipV="1">
            <a:off x="48609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flipV="1">
            <a:off x="50768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52927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62293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flipV="1">
            <a:off x="64452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flipV="1">
            <a:off x="66611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pic>
        <p:nvPicPr>
          <p:cNvPr id="27" name="Picture 2" descr="Image result for engineering long-lasting software"/>
          <p:cNvPicPr>
            <a:picLocks noChangeAspect="1" noChangeArrowheads="1"/>
          </p:cNvPicPr>
          <p:nvPr/>
        </p:nvPicPr>
        <p:blipFill>
          <a:blip r:embed="rId3"/>
          <a:srcRect/>
          <a:stretch>
            <a:fillRect/>
          </a:stretch>
        </p:blipFill>
        <p:spPr bwMode="auto">
          <a:xfrm>
            <a:off x="6191250" y="2996952"/>
            <a:ext cx="2590800" cy="3352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8" name="Picture 4" descr="Image result for Multiple versions  software"/>
          <p:cNvPicPr>
            <a:picLocks noChangeAspect="1" noChangeArrowheads="1"/>
          </p:cNvPicPr>
          <p:nvPr/>
        </p:nvPicPr>
        <p:blipFill>
          <a:blip r:embed="rId4"/>
          <a:srcRect/>
          <a:stretch>
            <a:fillRect/>
          </a:stretch>
        </p:blipFill>
        <p:spPr bwMode="auto">
          <a:xfrm>
            <a:off x="771525" y="3044403"/>
            <a:ext cx="4492625" cy="3336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74717"/>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软件演化的</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Lehman</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定律</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持续变化</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(continuing change)</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现实世界的系统要么变得越来越没有价值，要么进行持续不断的变化以适应环境的变化</a:t>
            </a:r>
          </a:p>
          <a:p>
            <a:pPr lvl="1" eaLnBrk="1" hangingPunct="1"/>
            <a:r>
              <a:rPr lang="zh-CN" altLang="en-US" b="1" dirty="0">
                <a:solidFill>
                  <a:srgbClr val="7030A0"/>
                </a:solidFill>
                <a:latin typeface="黑体" panose="02010609060101010101" pitchFamily="49" charset="-122"/>
                <a:ea typeface="黑体" panose="02010609060101010101" pitchFamily="49" charset="-122"/>
                <a:cs typeface="Times New Roman" panose="02020603050405020304" pitchFamily="18" charset="0"/>
              </a:rPr>
              <a:t>环境变化产生软件修改，软件修改又继续促进环境变化</a:t>
            </a:r>
          </a:p>
          <a:p>
            <a:pPr eaLnBrk="1" hangingPunct="1"/>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复杂度逐渐增大</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(increasing complexity)</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当系统逐渐发生变化时，其结构和功能将变得越来越复杂，并逐渐难以维护并失去控制，直至无法继续演化，从而需要大量额外的资源和维护工作来保持系统的正常运行</a:t>
            </a:r>
          </a:p>
          <a:p>
            <a:pPr lvl="1" eaLnBrk="1" hangingPunct="1"/>
            <a:r>
              <a:rPr lang="zh-CN" altLang="en-US" b="1" dirty="0">
                <a:solidFill>
                  <a:srgbClr val="7030A0"/>
                </a:solidFill>
                <a:latin typeface="黑体" panose="02010609060101010101" pitchFamily="49" charset="-122"/>
                <a:ea typeface="黑体" panose="02010609060101010101" pitchFamily="49" charset="-122"/>
                <a:cs typeface="Times New Roman" panose="02020603050405020304" pitchFamily="18" charset="0"/>
              </a:rPr>
              <a:t>软件修改会引入新的错误，造成故障率的升高</a:t>
            </a:r>
          </a:p>
        </p:txBody>
      </p:sp>
      <p:sp>
        <p:nvSpPr>
          <p:cNvPr id="5" name="Oval 4"/>
          <p:cNvSpPr>
            <a:spLocks noChangeArrowheads="1"/>
          </p:cNvSpPr>
          <p:nvPr/>
        </p:nvSpPr>
        <p:spPr bwMode="auto">
          <a:xfrm>
            <a:off x="755650" y="5158135"/>
            <a:ext cx="1439863"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初始发布</a:t>
            </a:r>
          </a:p>
          <a:p>
            <a:pPr algn="ctr" eaLnBrk="1" hangingPunct="1"/>
            <a:r>
              <a:rPr lang="zh-CN" altLang="en-US" b="1">
                <a:latin typeface="Times New Roman" panose="02020603050405020304" pitchFamily="18" charset="0"/>
                <a:cs typeface="Times New Roman" panose="02020603050405020304" pitchFamily="18" charset="0"/>
              </a:rPr>
              <a:t>版本</a:t>
            </a:r>
          </a:p>
        </p:txBody>
      </p:sp>
      <p:sp>
        <p:nvSpPr>
          <p:cNvPr id="6" name="Oval 5"/>
          <p:cNvSpPr>
            <a:spLocks noChangeArrowheads="1"/>
          </p:cNvSpPr>
          <p:nvPr/>
        </p:nvSpPr>
        <p:spPr bwMode="auto">
          <a:xfrm>
            <a:off x="2590800" y="5158135"/>
            <a:ext cx="1439863"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cs typeface="Times New Roman" panose="02020603050405020304" pitchFamily="18" charset="0"/>
              </a:rPr>
              <a:t>升级版本</a:t>
            </a:r>
            <a:r>
              <a:rPr lang="en-US" altLang="zh-CN" b="1" dirty="0">
                <a:latin typeface="Times New Roman" panose="02020603050405020304" pitchFamily="18" charset="0"/>
                <a:cs typeface="Times New Roman" panose="02020603050405020304" pitchFamily="18" charset="0"/>
              </a:rPr>
              <a:t>1</a:t>
            </a:r>
          </a:p>
        </p:txBody>
      </p:sp>
      <p:sp>
        <p:nvSpPr>
          <p:cNvPr id="7" name="Oval 6"/>
          <p:cNvSpPr>
            <a:spLocks noChangeArrowheads="1"/>
          </p:cNvSpPr>
          <p:nvPr/>
        </p:nvSpPr>
        <p:spPr bwMode="auto">
          <a:xfrm>
            <a:off x="7164388" y="5158135"/>
            <a:ext cx="1439862"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废弃版本</a:t>
            </a:r>
          </a:p>
        </p:txBody>
      </p:sp>
      <p:sp>
        <p:nvSpPr>
          <p:cNvPr id="9" name="Oval 7"/>
          <p:cNvSpPr>
            <a:spLocks noChangeArrowheads="1"/>
          </p:cNvSpPr>
          <p:nvPr/>
        </p:nvSpPr>
        <p:spPr bwMode="auto">
          <a:xfrm>
            <a:off x="4427538" y="5158135"/>
            <a:ext cx="1439862"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升级版本</a:t>
            </a:r>
            <a:r>
              <a:rPr lang="en-US" altLang="zh-CN" b="1">
                <a:latin typeface="Times New Roman" panose="02020603050405020304" pitchFamily="18" charset="0"/>
                <a:cs typeface="Times New Roman" panose="02020603050405020304" pitchFamily="18" charset="0"/>
              </a:rPr>
              <a:t>2</a:t>
            </a:r>
          </a:p>
        </p:txBody>
      </p:sp>
      <p:cxnSp>
        <p:nvCxnSpPr>
          <p:cNvPr id="10" name="AutoShape 8"/>
          <p:cNvCxnSpPr>
            <a:cxnSpLocks noChangeShapeType="1"/>
            <a:stCxn id="5" idx="6"/>
            <a:endCxn id="6" idx="2"/>
          </p:cNvCxnSpPr>
          <p:nvPr/>
        </p:nvCxnSpPr>
        <p:spPr bwMode="auto">
          <a:xfrm>
            <a:off x="2195513" y="5555010"/>
            <a:ext cx="3952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6" idx="6"/>
            <a:endCxn id="9" idx="2"/>
          </p:cNvCxnSpPr>
          <p:nvPr/>
        </p:nvCxnSpPr>
        <p:spPr bwMode="auto">
          <a:xfrm>
            <a:off x="4030663" y="5555010"/>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0"/>
          <p:cNvSpPr>
            <a:spLocks noChangeArrowheads="1"/>
          </p:cNvSpPr>
          <p:nvPr/>
        </p:nvSpPr>
        <p:spPr bwMode="auto">
          <a:xfrm>
            <a:off x="6262688" y="5158135"/>
            <a:ext cx="504825" cy="79216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Times New Roman" panose="02020603050405020304" pitchFamily="18" charset="0"/>
                <a:cs typeface="Times New Roman" panose="02020603050405020304" pitchFamily="18" charset="0"/>
              </a:rPr>
              <a:t>…</a:t>
            </a:r>
          </a:p>
        </p:txBody>
      </p:sp>
      <p:cxnSp>
        <p:nvCxnSpPr>
          <p:cNvPr id="13" name="AutoShape 11"/>
          <p:cNvCxnSpPr>
            <a:cxnSpLocks noChangeShapeType="1"/>
            <a:stCxn id="9" idx="6"/>
            <a:endCxn id="12" idx="2"/>
          </p:cNvCxnSpPr>
          <p:nvPr/>
        </p:nvCxnSpPr>
        <p:spPr bwMode="auto">
          <a:xfrm>
            <a:off x="5867400" y="5555010"/>
            <a:ext cx="395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12" idx="6"/>
            <a:endCxn id="7" idx="2"/>
          </p:cNvCxnSpPr>
          <p:nvPr/>
        </p:nvCxnSpPr>
        <p:spPr bwMode="auto">
          <a:xfrm>
            <a:off x="6767513" y="5555010"/>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3"/>
          <p:cNvSpPr>
            <a:spLocks noChangeShapeType="1"/>
          </p:cNvSpPr>
          <p:nvPr/>
        </p:nvSpPr>
        <p:spPr bwMode="auto">
          <a:xfrm flipV="1">
            <a:off x="12588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flipV="1">
            <a:off x="14747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flipV="1">
            <a:off x="16906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flipV="1">
            <a:off x="30892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flipV="1">
            <a:off x="33051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0" name="Line 18"/>
          <p:cNvSpPr>
            <a:spLocks noChangeShapeType="1"/>
          </p:cNvSpPr>
          <p:nvPr/>
        </p:nvSpPr>
        <p:spPr bwMode="auto">
          <a:xfrm flipV="1">
            <a:off x="35210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flipV="1">
            <a:off x="49323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flipV="1">
            <a:off x="51482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53641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63007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flipV="1">
            <a:off x="65166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flipV="1">
            <a:off x="67325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86111"/>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Example 1: Microsoft Windows (1985-2016)</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Picture 2" descr="https://upload.wikimedia.org/wikipedia/commons/6/6d/Windows_Updated_Family_T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1340768"/>
            <a:ext cx="9090025" cy="5043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4190018"/>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Example 2: WeChat (2011-2016)</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58788" y="1307108"/>
            <a:ext cx="2025650" cy="5002212"/>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4"/>
          <a:stretch>
            <a:fillRect/>
          </a:stretch>
        </p:blipFill>
        <p:spPr>
          <a:xfrm>
            <a:off x="6264473" y="986556"/>
            <a:ext cx="2339975" cy="5538788"/>
          </a:xfrm>
          <a:prstGeom prst="rect">
            <a:avLst/>
          </a:prstGeom>
          <a:ln>
            <a:noFill/>
          </a:ln>
          <a:effectLst>
            <a:outerShdw blurRad="190500" algn="tl" rotWithShape="0">
              <a:srgbClr val="000000">
                <a:alpha val="70000"/>
              </a:srgbClr>
            </a:outerShdw>
          </a:effectLst>
        </p:spPr>
      </p:pic>
      <p:pic>
        <p:nvPicPr>
          <p:cNvPr id="6" name="Picture 2" descr="Image result for wechat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0563" y="2564904"/>
            <a:ext cx="2376487"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91716"/>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1176</TotalTime>
  <Words>3715</Words>
  <Application>Microsoft Office PowerPoint</Application>
  <PresentationFormat>全屏显示(4:3)</PresentationFormat>
  <Paragraphs>596</Paragraphs>
  <Slides>56</Slides>
  <Notes>56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70" baseType="lpstr">
      <vt:lpstr>黑体</vt:lpstr>
      <vt:lpstr>华文行楷</vt:lpstr>
      <vt:lpstr>华文新魏</vt:lpstr>
      <vt:lpstr>楷体</vt:lpstr>
      <vt:lpstr>宋体</vt:lpstr>
      <vt:lpstr>Arial</vt:lpstr>
      <vt:lpstr>Book Antiqua</vt:lpstr>
      <vt:lpstr>Bookman Old Style</vt:lpstr>
      <vt:lpstr>Times New Roman</vt:lpstr>
      <vt:lpstr>Wingdings</vt:lpstr>
      <vt:lpstr>1_CITRUS</vt:lpstr>
      <vt:lpstr>图表</vt:lpstr>
      <vt:lpstr>剪辑</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梅 智敏</cp:lastModifiedBy>
  <cp:revision>119</cp:revision>
  <dcterms:modified xsi:type="dcterms:W3CDTF">2020-12-26T03:36:31Z</dcterms:modified>
</cp:coreProperties>
</file>