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86"/>
  </p:notesMasterIdLst>
  <p:handoutMasterIdLst>
    <p:handoutMasterId r:id="rId87"/>
  </p:handoutMasterIdLst>
  <p:sldIdLst>
    <p:sldId id="382" r:id="rId2"/>
    <p:sldId id="428" r:id="rId3"/>
    <p:sldId id="535" r:id="rId4"/>
    <p:sldId id="430" r:id="rId5"/>
    <p:sldId id="536" r:id="rId6"/>
    <p:sldId id="537" r:id="rId7"/>
    <p:sldId id="538" r:id="rId8"/>
    <p:sldId id="539" r:id="rId9"/>
    <p:sldId id="540" r:id="rId10"/>
    <p:sldId id="541" r:id="rId11"/>
    <p:sldId id="542" r:id="rId12"/>
    <p:sldId id="543" r:id="rId13"/>
    <p:sldId id="544" r:id="rId14"/>
    <p:sldId id="545" r:id="rId15"/>
    <p:sldId id="561" r:id="rId16"/>
    <p:sldId id="546" r:id="rId17"/>
    <p:sldId id="562" r:id="rId18"/>
    <p:sldId id="585" r:id="rId19"/>
    <p:sldId id="563" r:id="rId20"/>
    <p:sldId id="586" r:id="rId21"/>
    <p:sldId id="587" r:id="rId22"/>
    <p:sldId id="588" r:id="rId23"/>
    <p:sldId id="589" r:id="rId24"/>
    <p:sldId id="590" r:id="rId25"/>
    <p:sldId id="591" r:id="rId26"/>
    <p:sldId id="592" r:id="rId27"/>
    <p:sldId id="593" r:id="rId28"/>
    <p:sldId id="594" r:id="rId29"/>
    <p:sldId id="595" r:id="rId30"/>
    <p:sldId id="596" r:id="rId31"/>
    <p:sldId id="597" r:id="rId32"/>
    <p:sldId id="598" r:id="rId33"/>
    <p:sldId id="599" r:id="rId34"/>
    <p:sldId id="600" r:id="rId35"/>
    <p:sldId id="601" r:id="rId36"/>
    <p:sldId id="602" r:id="rId37"/>
    <p:sldId id="603" r:id="rId38"/>
    <p:sldId id="604" r:id="rId39"/>
    <p:sldId id="605" r:id="rId40"/>
    <p:sldId id="606" r:id="rId41"/>
    <p:sldId id="607" r:id="rId42"/>
    <p:sldId id="608" r:id="rId43"/>
    <p:sldId id="609" r:id="rId44"/>
    <p:sldId id="610" r:id="rId45"/>
    <p:sldId id="611" r:id="rId46"/>
    <p:sldId id="612" r:id="rId47"/>
    <p:sldId id="613" r:id="rId48"/>
    <p:sldId id="619" r:id="rId49"/>
    <p:sldId id="620" r:id="rId50"/>
    <p:sldId id="614" r:id="rId51"/>
    <p:sldId id="621" r:id="rId52"/>
    <p:sldId id="622" r:id="rId53"/>
    <p:sldId id="623" r:id="rId54"/>
    <p:sldId id="624" r:id="rId55"/>
    <p:sldId id="625" r:id="rId56"/>
    <p:sldId id="626" r:id="rId57"/>
    <p:sldId id="634" r:id="rId58"/>
    <p:sldId id="627" r:id="rId59"/>
    <p:sldId id="635" r:id="rId60"/>
    <p:sldId id="636" r:id="rId61"/>
    <p:sldId id="637" r:id="rId62"/>
    <p:sldId id="638" r:id="rId63"/>
    <p:sldId id="639" r:id="rId64"/>
    <p:sldId id="640" r:id="rId65"/>
    <p:sldId id="641" r:id="rId66"/>
    <p:sldId id="642" r:id="rId67"/>
    <p:sldId id="643" r:id="rId68"/>
    <p:sldId id="644" r:id="rId69"/>
    <p:sldId id="645" r:id="rId70"/>
    <p:sldId id="646" r:id="rId71"/>
    <p:sldId id="647" r:id="rId72"/>
    <p:sldId id="648" r:id="rId73"/>
    <p:sldId id="652" r:id="rId74"/>
    <p:sldId id="650" r:id="rId75"/>
    <p:sldId id="653" r:id="rId76"/>
    <p:sldId id="654" r:id="rId77"/>
    <p:sldId id="655" r:id="rId78"/>
    <p:sldId id="656" r:id="rId79"/>
    <p:sldId id="657" r:id="rId80"/>
    <p:sldId id="658" r:id="rId81"/>
    <p:sldId id="659" r:id="rId82"/>
    <p:sldId id="660" r:id="rId83"/>
    <p:sldId id="661" r:id="rId84"/>
    <p:sldId id="662" r:id="rId85"/>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77777"/>
    <a:srgbClr val="006600"/>
    <a:srgbClr val="66CC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5320" autoAdjust="0"/>
  </p:normalViewPr>
  <p:slideViewPr>
    <p:cSldViewPr>
      <p:cViewPr varScale="1">
        <p:scale>
          <a:sx n="82" d="100"/>
          <a:sy n="82" d="100"/>
        </p:scale>
        <p:origin x="1498" y="4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aike.baidu.com/item/%E9%9B%86%E5%90%88%E8%AE%BA/494533"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baike.baidu.com/item/%E7%B1%BB/6824538" TargetMode="External"/><Relationship Id="rId4" Type="http://schemas.openxmlformats.org/officeDocument/2006/relationships/hyperlink" Target="https://baike.baidu.com/item/%E9%9B%86%E5%90%88/2908117"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8217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20797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23733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7461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47913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12982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90419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46184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95966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07306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23233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45992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52061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a:p>
            <a:r>
              <a:rPr lang="en-US" altLang="zh-CN"/>
              <a:t>stub</a:t>
            </a:r>
            <a:r>
              <a:rPr lang="zh-CN" altLang="en-US"/>
              <a:t>英</a:t>
            </a:r>
            <a:r>
              <a:rPr lang="en-US" altLang="zh-CN" dirty="0"/>
              <a:t>[</a:t>
            </a:r>
            <a:r>
              <a:rPr lang="en-US" altLang="zh-CN" dirty="0" err="1"/>
              <a:t>stʌb</a:t>
            </a:r>
            <a:r>
              <a:rPr lang="en-US" altLang="zh-CN" dirty="0"/>
              <a:t>]</a:t>
            </a:r>
            <a:r>
              <a:rPr lang="zh-CN" altLang="en-US" dirty="0"/>
              <a:t>美</a:t>
            </a:r>
            <a:r>
              <a:rPr lang="en-US" altLang="zh-CN" dirty="0"/>
              <a:t>[</a:t>
            </a:r>
            <a:r>
              <a:rPr lang="en-US" altLang="zh-CN" dirty="0" err="1"/>
              <a:t>stʌb</a:t>
            </a:r>
            <a:r>
              <a:rPr lang="en-US" altLang="zh-CN" dirty="0"/>
              <a:t>]n.(</a:t>
            </a:r>
            <a:r>
              <a:rPr lang="zh-CN" altLang="en-US" dirty="0"/>
              <a:t>烟、铅笔等的</a:t>
            </a:r>
            <a:r>
              <a:rPr lang="en-US" altLang="zh-CN" dirty="0"/>
              <a:t>) </a:t>
            </a:r>
            <a:r>
              <a:rPr lang="zh-CN" altLang="en-US" dirty="0"/>
              <a:t>残余部分，残端</a:t>
            </a:r>
            <a:r>
              <a:rPr lang="en-US" altLang="zh-CN" dirty="0"/>
              <a:t>; </a:t>
            </a:r>
            <a:r>
              <a:rPr lang="zh-CN" altLang="en-US" dirty="0"/>
              <a:t>存根</a:t>
            </a:r>
            <a:r>
              <a:rPr lang="en-US" altLang="zh-CN" dirty="0"/>
              <a:t>; </a:t>
            </a:r>
            <a:r>
              <a:rPr lang="zh-CN" altLang="en-US" dirty="0"/>
              <a:t>票根</a:t>
            </a:r>
            <a:r>
              <a:rPr lang="en-US" altLang="zh-CN" dirty="0"/>
              <a:t>;v.</a:t>
            </a:r>
            <a:r>
              <a:rPr lang="zh-CN" altLang="en-US" dirty="0"/>
              <a:t>脚趾不小心踢到</a:t>
            </a:r>
            <a:r>
              <a:rPr lang="en-US" altLang="zh-CN" dirty="0"/>
              <a:t>…</a:t>
            </a:r>
            <a:r>
              <a:rPr lang="zh-CN" altLang="en-US" dirty="0"/>
              <a:t>上</a:t>
            </a:r>
            <a:endParaRPr lang="en-US" altLang="zh-CN" dirty="0"/>
          </a:p>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57081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43109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37055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3921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804844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93499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821396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41023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53965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063927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65761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917353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46527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745896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461738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487449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505310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747947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07991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Glenford</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 J. Myers</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是软件测试行业的专家</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499301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00164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203122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412329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875362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664356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559523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367522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155806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518370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39227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b="1" i="0" dirty="0">
                <a:solidFill>
                  <a:srgbClr val="333333"/>
                </a:solidFill>
                <a:effectLst/>
                <a:latin typeface="arial" panose="020B0604020202020204" pitchFamily="34" charset="0"/>
              </a:rPr>
              <a:t>文氏图</a:t>
            </a:r>
            <a:r>
              <a:rPr lang="zh-CN" altLang="en-US" b="0" i="0" dirty="0">
                <a:solidFill>
                  <a:srgbClr val="333333"/>
                </a:solidFill>
                <a:effectLst/>
                <a:latin typeface="arial" panose="020B0604020202020204" pitchFamily="34" charset="0"/>
              </a:rPr>
              <a:t>（英语：</a:t>
            </a:r>
            <a:r>
              <a:rPr lang="en-US" altLang="zh-CN" b="0" i="0" dirty="0">
                <a:solidFill>
                  <a:srgbClr val="333333"/>
                </a:solidFill>
                <a:effectLst/>
                <a:latin typeface="arial" panose="020B0604020202020204" pitchFamily="34" charset="0"/>
              </a:rPr>
              <a:t>Venn diagram</a:t>
            </a:r>
            <a:r>
              <a:rPr lang="zh-CN" altLang="en-US" b="0" i="0" dirty="0">
                <a:solidFill>
                  <a:srgbClr val="333333"/>
                </a:solidFill>
                <a:effectLst/>
                <a:latin typeface="arial" panose="020B0604020202020204" pitchFamily="34" charset="0"/>
              </a:rPr>
              <a:t>），或译</a:t>
            </a:r>
            <a:r>
              <a:rPr lang="en-US" altLang="zh-CN" b="1" i="0" dirty="0">
                <a:solidFill>
                  <a:srgbClr val="333333"/>
                </a:solidFill>
                <a:effectLst/>
                <a:latin typeface="arial" panose="020B0604020202020204" pitchFamily="34" charset="0"/>
              </a:rPr>
              <a:t>Venn</a:t>
            </a:r>
            <a:r>
              <a:rPr lang="zh-CN" altLang="en-US" b="1" i="0" dirty="0">
                <a:solidFill>
                  <a:srgbClr val="333333"/>
                </a:solidFill>
                <a:effectLst/>
                <a:latin typeface="arial" panose="020B0604020202020204" pitchFamily="34" charset="0"/>
              </a:rPr>
              <a:t>图</a:t>
            </a:r>
            <a:r>
              <a:rPr lang="zh-CN" altLang="en-US" b="0" i="0" dirty="0">
                <a:solidFill>
                  <a:srgbClr val="333333"/>
                </a:solidFill>
                <a:effectLst/>
                <a:latin typeface="arial" panose="020B0604020202020204" pitchFamily="34" charset="0"/>
              </a:rPr>
              <a:t>、</a:t>
            </a:r>
            <a:r>
              <a:rPr lang="zh-CN" altLang="en-US" b="1" i="0" dirty="0">
                <a:solidFill>
                  <a:srgbClr val="333333"/>
                </a:solidFill>
                <a:effectLst/>
                <a:latin typeface="arial" panose="020B0604020202020204" pitchFamily="34" charset="0"/>
              </a:rPr>
              <a:t>温氏图</a:t>
            </a:r>
            <a:r>
              <a:rPr lang="zh-CN" altLang="en-US" b="0" i="0" dirty="0">
                <a:solidFill>
                  <a:srgbClr val="333333"/>
                </a:solidFill>
                <a:effectLst/>
                <a:latin typeface="arial" panose="020B0604020202020204" pitchFamily="34" charset="0"/>
              </a:rPr>
              <a:t>、</a:t>
            </a:r>
            <a:r>
              <a:rPr lang="zh-CN" altLang="en-US" b="1" i="0" dirty="0">
                <a:solidFill>
                  <a:srgbClr val="333333"/>
                </a:solidFill>
                <a:effectLst/>
                <a:latin typeface="arial" panose="020B0604020202020204" pitchFamily="34" charset="0"/>
              </a:rPr>
              <a:t>维恩图</a:t>
            </a:r>
            <a:r>
              <a:rPr lang="zh-CN" altLang="en-US" b="0" i="0" dirty="0">
                <a:solidFill>
                  <a:srgbClr val="333333"/>
                </a:solidFill>
                <a:effectLst/>
                <a:latin typeface="arial" panose="020B0604020202020204" pitchFamily="34" charset="0"/>
              </a:rPr>
              <a:t>、</a:t>
            </a:r>
            <a:r>
              <a:rPr lang="zh-CN" altLang="en-US" b="1" i="0" dirty="0">
                <a:solidFill>
                  <a:srgbClr val="333333"/>
                </a:solidFill>
                <a:effectLst/>
                <a:latin typeface="arial" panose="020B0604020202020204" pitchFamily="34" charset="0"/>
              </a:rPr>
              <a:t>范氏图</a:t>
            </a:r>
            <a:r>
              <a:rPr lang="zh-CN" altLang="en-US" b="0" i="0" dirty="0">
                <a:solidFill>
                  <a:srgbClr val="333333"/>
                </a:solidFill>
                <a:effectLst/>
                <a:latin typeface="arial" panose="020B0604020202020204" pitchFamily="34" charset="0"/>
              </a:rPr>
              <a:t>，是在所谓的</a:t>
            </a:r>
            <a:r>
              <a:rPr lang="zh-CN" altLang="en-US" b="0" i="0" u="none" strike="noStrike" dirty="0">
                <a:solidFill>
                  <a:srgbClr val="136EC2"/>
                </a:solidFill>
                <a:effectLst/>
                <a:latin typeface="arial" panose="020B0604020202020204" pitchFamily="34" charset="0"/>
                <a:hlinkClick r:id="rId3"/>
              </a:rPr>
              <a:t>集合论</a:t>
            </a:r>
            <a:r>
              <a:rPr lang="zh-CN" altLang="en-US" b="0" i="0" dirty="0">
                <a:solidFill>
                  <a:srgbClr val="333333"/>
                </a:solidFill>
                <a:effectLst/>
                <a:latin typeface="arial" panose="020B0604020202020204" pitchFamily="34" charset="0"/>
              </a:rPr>
              <a:t>（或者类的理论）数学分支中，在不太严格的意义下用以表示</a:t>
            </a:r>
            <a:r>
              <a:rPr lang="zh-CN" altLang="en-US" b="0" i="0" u="none" strike="noStrike" dirty="0">
                <a:solidFill>
                  <a:srgbClr val="136EC2"/>
                </a:solidFill>
                <a:effectLst/>
                <a:latin typeface="arial" panose="020B0604020202020204" pitchFamily="34" charset="0"/>
                <a:hlinkClick r:id="rId4"/>
              </a:rPr>
              <a:t>集合</a:t>
            </a:r>
            <a:r>
              <a:rPr lang="zh-CN" altLang="en-US" b="0" i="0" dirty="0">
                <a:solidFill>
                  <a:srgbClr val="333333"/>
                </a:solidFill>
                <a:effectLst/>
                <a:latin typeface="arial" panose="020B0604020202020204" pitchFamily="34" charset="0"/>
              </a:rPr>
              <a:t>（或</a:t>
            </a:r>
            <a:r>
              <a:rPr lang="zh-CN" altLang="en-US" b="0" i="0" u="none" strike="noStrike" dirty="0">
                <a:solidFill>
                  <a:srgbClr val="136EC2"/>
                </a:solidFill>
                <a:effectLst/>
                <a:latin typeface="arial" panose="020B0604020202020204" pitchFamily="34" charset="0"/>
                <a:hlinkClick r:id="rId5"/>
              </a:rPr>
              <a:t>类</a:t>
            </a:r>
            <a:r>
              <a:rPr lang="zh-CN" altLang="en-US" b="0" i="0" dirty="0">
                <a:solidFill>
                  <a:srgbClr val="333333"/>
                </a:solidFill>
                <a:effectLst/>
                <a:latin typeface="arial" panose="020B0604020202020204" pitchFamily="34" charset="0"/>
              </a:rPr>
              <a:t>）的一种草图。</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843409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56226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638317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246862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35000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885392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189817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845378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731750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625098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59288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578568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833235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237043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165802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326197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925575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896490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958228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157329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648362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52449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2736412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855805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882618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430697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577459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499754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963478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871861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4361798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03043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8834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5382816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8147248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8349587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313114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230787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32835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65798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2021/1/7</a:t>
            </a:fld>
            <a:endParaRPr lang="en-US" altLang="zh-CN" sz="1400" dirty="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a:solidFill>
                  <a:srgbClr val="0000FF"/>
                </a:solidFill>
              </a:rPr>
              <a:t>哈工大</a:t>
            </a:r>
            <a:r>
              <a:rPr lang="zh-CN" altLang="en-US" sz="1400" dirty="0">
                <a:solidFill>
                  <a:srgbClr val="0000FF"/>
                </a:solidFill>
              </a:rPr>
              <a:t>计算机</a:t>
            </a:r>
            <a:r>
              <a:rPr lang="en-US" altLang="zh-CN" sz="1400" dirty="0">
                <a:solidFill>
                  <a:srgbClr val="0000FF"/>
                </a:solidFill>
              </a:rPr>
              <a:t>/</a:t>
            </a:r>
            <a:r>
              <a:rPr lang="en-US" altLang="zh-CN" sz="1400" dirty="0" err="1">
                <a:solidFill>
                  <a:srgbClr val="0000FF"/>
                </a:solidFill>
              </a:rPr>
              <a:t>软件学院</a:t>
            </a:r>
            <a:endParaRPr lang="en-US" altLang="zh-CN" sz="1400" dirty="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7.e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6.emf"/><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oleObject" Target="../embeddings/oleObject7.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12.emf"/><Relationship Id="rId4" Type="http://schemas.openxmlformats.org/officeDocument/2006/relationships/oleObject" Target="../embeddings/oleObject8.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7" Type="http://schemas.openxmlformats.org/officeDocument/2006/relationships/image" Target="../media/image15.e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14.emf"/><Relationship Id="rId4" Type="http://schemas.openxmlformats.org/officeDocument/2006/relationships/oleObject" Target="../embeddings/oleObject9.bin"/></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algn="ctr" eaLnBrk="1" hangingPunct="1">
              <a:lnSpc>
                <a:spcPts val="3800"/>
              </a:lnSpc>
              <a:spcBef>
                <a:spcPts val="0"/>
              </a:spcBef>
              <a:spcAft>
                <a:spcPts val="0"/>
              </a:spcAft>
            </a:pPr>
            <a:r>
              <a:rPr lang="zh-CN" altLang="zh-CN" sz="2800" b="1" dirty="0">
                <a:solidFill>
                  <a:srgbClr val="660066"/>
                </a:solidFill>
                <a:latin typeface="华文行楷" panose="02010800040101010101" pitchFamily="2" charset="-122"/>
                <a:ea typeface="华文行楷" panose="02010800040101010101" pitchFamily="2" charset="-122"/>
              </a:rPr>
              <a:t>哈工大计算学部</a:t>
            </a:r>
            <a:r>
              <a:rPr lang="en-US" altLang="zh-CN" sz="2800" b="1" dirty="0">
                <a:solidFill>
                  <a:srgbClr val="660066"/>
                </a:solidFill>
                <a:latin typeface="华文行楷" panose="02010800040101010101" pitchFamily="2" charset="-122"/>
                <a:ea typeface="华文行楷" panose="02010800040101010101" pitchFamily="2" charset="-122"/>
              </a:rPr>
              <a:t>/</a:t>
            </a:r>
            <a:endParaRPr lang="zh-CN" altLang="zh-CN" sz="2800" dirty="0"/>
          </a:p>
          <a:p>
            <a:pPr algn="ctr" eaLnBrk="1" hangingPunct="1">
              <a:lnSpc>
                <a:spcPts val="3800"/>
              </a:lnSpc>
              <a:spcBef>
                <a:spcPts val="0"/>
              </a:spcBef>
              <a:spcAft>
                <a:spcPts val="0"/>
              </a:spcAft>
            </a:pPr>
            <a:r>
              <a:rPr lang="zh-CN" altLang="zh-CN" sz="2800" b="1" dirty="0">
                <a:solidFill>
                  <a:srgbClr val="660066"/>
                </a:solidFill>
                <a:latin typeface="华文行楷" panose="02010800040101010101" pitchFamily="2" charset="-122"/>
                <a:ea typeface="华文行楷" panose="02010800040101010101" pitchFamily="2" charset="-122"/>
              </a:rPr>
              <a:t>国家示范性软件学院</a:t>
            </a:r>
            <a:endParaRPr lang="zh-CN" altLang="zh-CN" sz="2800" dirty="0"/>
          </a:p>
          <a:p>
            <a:pPr algn="ctr" eaLnBrk="1" hangingPunct="1">
              <a:lnSpc>
                <a:spcPts val="3800"/>
              </a:lnSpc>
              <a:spcBef>
                <a:spcPts val="0"/>
              </a:spcBef>
              <a:spcAft>
                <a:spcPts val="0"/>
              </a:spcAft>
            </a:pPr>
            <a:r>
              <a:rPr lang="zh-CN" altLang="zh-CN" sz="2800" b="1" dirty="0">
                <a:solidFill>
                  <a:srgbClr val="0000FF"/>
                </a:solidFill>
                <a:latin typeface="华文新魏" panose="02010800040101010101" pitchFamily="2" charset="-122"/>
                <a:ea typeface="华文新魏" panose="02010800040101010101" pitchFamily="2" charset="-122"/>
              </a:rPr>
              <a:t>软件工程教研室</a:t>
            </a:r>
            <a:endParaRPr lang="zh-CN" altLang="zh-CN" sz="2800" dirty="0"/>
          </a:p>
          <a:p>
            <a:pPr algn="ctr" eaLnBrk="1" hangingPunct="1">
              <a:lnSpc>
                <a:spcPts val="3800"/>
              </a:lnSpc>
              <a:spcBef>
                <a:spcPts val="0"/>
              </a:spcBef>
              <a:spcAft>
                <a:spcPts val="0"/>
              </a:spcAft>
            </a:pPr>
            <a:r>
              <a:rPr lang="zh-CN" altLang="zh-CN" sz="4000" b="1" dirty="0">
                <a:solidFill>
                  <a:srgbClr val="3333CC"/>
                </a:solidFill>
                <a:ea typeface="Times New Roman" panose="02020603050405020304" pitchFamily="18" charset="0"/>
              </a:rPr>
              <a:t> </a:t>
            </a:r>
            <a:r>
              <a:rPr lang="en-US" altLang="zh-CN" sz="2800" b="1" dirty="0">
                <a:solidFill>
                  <a:srgbClr val="3333CC"/>
                </a:solidFill>
                <a:ea typeface="华文行楷" panose="02010800040101010101" pitchFamily="2" charset="-122"/>
              </a:rPr>
              <a:t>2020. </a:t>
            </a:r>
            <a:r>
              <a:rPr lang="en-US" altLang="zh-CN" sz="2800" b="1">
                <a:solidFill>
                  <a:srgbClr val="3333CC"/>
                </a:solidFill>
                <a:ea typeface="华文行楷" panose="02010800040101010101" pitchFamily="2" charset="-122"/>
              </a:rPr>
              <a:t>09</a:t>
            </a:r>
            <a:endParaRPr lang="zh-CN" altLang="zh-CN" sz="2800" dirty="0"/>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820471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FF"/>
                </a:solidFill>
                <a:cs typeface="Times New Roman" panose="02020603050405020304" pitchFamily="18" charset="0"/>
              </a:rPr>
              <a:t>1. </a:t>
            </a:r>
            <a:r>
              <a:rPr lang="zh-CN" altLang="en-US" sz="2000" b="1" dirty="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测试用例的设计原则 </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测试用例的代表性：</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能够代表并覆盖各种合理的和不合理的、合法的和非法的、边界的和越界的以及极限的输入数据、操作和环境设置等</a:t>
            </a:r>
          </a:p>
          <a:p>
            <a:pPr eaLnBrk="1" hangingPunct="1"/>
            <a:r>
              <a:rPr lang="zh-CN" altLang="en-US" dirty="0">
                <a:solidFill>
                  <a:schemeClr val="tx1"/>
                </a:solidFill>
                <a:latin typeface="Times New Roman" panose="02020603050405020304" pitchFamily="18" charset="0"/>
                <a:ea typeface="楷体_GB2312" pitchFamily="49" charset="-122"/>
              </a:rPr>
              <a:t>测试结果的可判定性：</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测试执行结果的正确性是可判定的，每一个测试用例都应有相应的期望结果</a:t>
            </a:r>
          </a:p>
          <a:p>
            <a:pPr eaLnBrk="1" hangingPunct="1"/>
            <a:r>
              <a:rPr lang="zh-CN" altLang="en-US" dirty="0">
                <a:solidFill>
                  <a:schemeClr val="tx1"/>
                </a:solidFill>
                <a:latin typeface="Times New Roman" panose="02020603050405020304" pitchFamily="18" charset="0"/>
                <a:ea typeface="楷体_GB2312" pitchFamily="49" charset="-122"/>
              </a:rPr>
              <a:t>测试结果的可再现性：</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对同样的测试用例，系统的执行结果应当是相同的 </a:t>
            </a:r>
          </a:p>
        </p:txBody>
      </p:sp>
    </p:spTree>
    <p:extLst>
      <p:ext uri="{BB962C8B-B14F-4D97-AF65-F5344CB8AC3E}">
        <p14:creationId xmlns:p14="http://schemas.microsoft.com/office/powerpoint/2010/main" val="967685360"/>
      </p:ext>
    </p:extLst>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FF"/>
                </a:solidFill>
                <a:cs typeface="Times New Roman" panose="02020603050405020304" pitchFamily="18" charset="0"/>
              </a:rPr>
              <a:t>1. </a:t>
            </a:r>
            <a:r>
              <a:rPr lang="zh-CN" altLang="en-US" sz="2000" b="1" dirty="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软件测试人员</a:t>
            </a:r>
          </a:p>
        </p:txBody>
      </p:sp>
      <p:sp>
        <p:nvSpPr>
          <p:cNvPr id="4" name="Oval 3"/>
          <p:cNvSpPr>
            <a:spLocks noChangeArrowheads="1"/>
          </p:cNvSpPr>
          <p:nvPr/>
        </p:nvSpPr>
        <p:spPr bwMode="auto">
          <a:xfrm>
            <a:off x="3132138" y="3285704"/>
            <a:ext cx="2376487" cy="93662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C00000"/>
                </a:solidFill>
                <a:latin typeface="Times New Roman" panose="02020603050405020304" pitchFamily="18" charset="0"/>
                <a:cs typeface="Times New Roman" panose="02020603050405020304" pitchFamily="18" charset="0"/>
              </a:rPr>
              <a:t>测试小组</a:t>
            </a:r>
          </a:p>
          <a:p>
            <a:pPr algn="ctr" eaLnBrk="1" hangingPunct="1"/>
            <a:r>
              <a:rPr lang="en-US" altLang="zh-CN" sz="2000" b="1" dirty="0">
                <a:solidFill>
                  <a:srgbClr val="C00000"/>
                </a:solidFill>
                <a:latin typeface="Times New Roman" panose="02020603050405020304" pitchFamily="18" charset="0"/>
                <a:cs typeface="Times New Roman" panose="02020603050405020304" pitchFamily="18" charset="0"/>
              </a:rPr>
              <a:t>(Test Team)</a:t>
            </a:r>
          </a:p>
        </p:txBody>
      </p:sp>
      <p:sp>
        <p:nvSpPr>
          <p:cNvPr id="5" name="Oval 4"/>
          <p:cNvSpPr>
            <a:spLocks noChangeArrowheads="1"/>
          </p:cNvSpPr>
          <p:nvPr/>
        </p:nvSpPr>
        <p:spPr bwMode="auto">
          <a:xfrm>
            <a:off x="1331913" y="2204616"/>
            <a:ext cx="1800225" cy="93662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需求分析员</a:t>
            </a:r>
          </a:p>
        </p:txBody>
      </p:sp>
      <p:sp>
        <p:nvSpPr>
          <p:cNvPr id="6" name="Oval 5"/>
          <p:cNvSpPr>
            <a:spLocks noChangeArrowheads="1"/>
          </p:cNvSpPr>
          <p:nvPr/>
        </p:nvSpPr>
        <p:spPr bwMode="auto">
          <a:xfrm>
            <a:off x="3419475" y="1772816"/>
            <a:ext cx="1800225" cy="93662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专业测试人员</a:t>
            </a:r>
          </a:p>
        </p:txBody>
      </p:sp>
      <p:sp>
        <p:nvSpPr>
          <p:cNvPr id="7" name="Oval 6"/>
          <p:cNvSpPr>
            <a:spLocks noChangeArrowheads="1"/>
          </p:cNvSpPr>
          <p:nvPr/>
        </p:nvSpPr>
        <p:spPr bwMode="auto">
          <a:xfrm>
            <a:off x="1331913" y="4365204"/>
            <a:ext cx="1800225" cy="93662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最终用户</a:t>
            </a:r>
          </a:p>
        </p:txBody>
      </p:sp>
      <p:sp>
        <p:nvSpPr>
          <p:cNvPr id="9" name="Oval 7"/>
          <p:cNvSpPr>
            <a:spLocks noChangeArrowheads="1"/>
          </p:cNvSpPr>
          <p:nvPr/>
        </p:nvSpPr>
        <p:spPr bwMode="auto">
          <a:xfrm>
            <a:off x="3419475" y="4797004"/>
            <a:ext cx="1800225" cy="93662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配置管理专家</a:t>
            </a:r>
          </a:p>
        </p:txBody>
      </p:sp>
      <p:sp>
        <p:nvSpPr>
          <p:cNvPr id="10" name="Oval 8"/>
          <p:cNvSpPr>
            <a:spLocks noChangeArrowheads="1"/>
          </p:cNvSpPr>
          <p:nvPr/>
        </p:nvSpPr>
        <p:spPr bwMode="auto">
          <a:xfrm>
            <a:off x="5580063" y="4365204"/>
            <a:ext cx="1800225" cy="93662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系统设计人员</a:t>
            </a:r>
          </a:p>
        </p:txBody>
      </p:sp>
      <p:sp>
        <p:nvSpPr>
          <p:cNvPr id="11" name="Oval 9"/>
          <p:cNvSpPr>
            <a:spLocks noChangeArrowheads="1"/>
          </p:cNvSpPr>
          <p:nvPr/>
        </p:nvSpPr>
        <p:spPr bwMode="auto">
          <a:xfrm>
            <a:off x="5580063" y="2204616"/>
            <a:ext cx="1800225" cy="9366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chemeClr val="bg1"/>
                </a:solidFill>
                <a:latin typeface="Times New Roman" panose="02020603050405020304" pitchFamily="18" charset="0"/>
                <a:cs typeface="Times New Roman" panose="02020603050405020304" pitchFamily="18" charset="0"/>
              </a:rPr>
              <a:t>程序员</a:t>
            </a:r>
          </a:p>
        </p:txBody>
      </p:sp>
      <p:cxnSp>
        <p:nvCxnSpPr>
          <p:cNvPr id="12" name="AutoShape 10"/>
          <p:cNvCxnSpPr>
            <a:cxnSpLocks noChangeShapeType="1"/>
            <a:stCxn id="6" idx="4"/>
            <a:endCxn id="4" idx="0"/>
          </p:cNvCxnSpPr>
          <p:nvPr/>
        </p:nvCxnSpPr>
        <p:spPr bwMode="auto">
          <a:xfrm>
            <a:off x="4319588" y="2709441"/>
            <a:ext cx="1587" cy="5762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1"/>
          <p:cNvCxnSpPr>
            <a:cxnSpLocks noChangeShapeType="1"/>
            <a:stCxn id="5" idx="5"/>
            <a:endCxn id="4" idx="1"/>
          </p:cNvCxnSpPr>
          <p:nvPr/>
        </p:nvCxnSpPr>
        <p:spPr bwMode="auto">
          <a:xfrm>
            <a:off x="2868613" y="3004716"/>
            <a:ext cx="611187" cy="4175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p:cNvCxnSpPr>
            <a:cxnSpLocks noChangeShapeType="1"/>
            <a:stCxn id="7" idx="7"/>
            <a:endCxn id="4" idx="3"/>
          </p:cNvCxnSpPr>
          <p:nvPr/>
        </p:nvCxnSpPr>
        <p:spPr bwMode="auto">
          <a:xfrm flipV="1">
            <a:off x="2868613" y="4085804"/>
            <a:ext cx="611187" cy="4159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3"/>
          <p:cNvCxnSpPr>
            <a:cxnSpLocks noChangeShapeType="1"/>
            <a:stCxn id="9" idx="0"/>
            <a:endCxn id="4" idx="4"/>
          </p:cNvCxnSpPr>
          <p:nvPr/>
        </p:nvCxnSpPr>
        <p:spPr bwMode="auto">
          <a:xfrm flipV="1">
            <a:off x="4319588" y="4222329"/>
            <a:ext cx="1587" cy="5746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10" idx="1"/>
            <a:endCxn id="4" idx="5"/>
          </p:cNvCxnSpPr>
          <p:nvPr/>
        </p:nvCxnSpPr>
        <p:spPr bwMode="auto">
          <a:xfrm flipH="1" flipV="1">
            <a:off x="5160963" y="4085804"/>
            <a:ext cx="682625" cy="4159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7"/>
          <p:cNvCxnSpPr>
            <a:cxnSpLocks noChangeShapeType="1"/>
            <a:stCxn id="11" idx="3"/>
            <a:endCxn id="4" idx="7"/>
          </p:cNvCxnSpPr>
          <p:nvPr/>
        </p:nvCxnSpPr>
        <p:spPr bwMode="auto">
          <a:xfrm flipH="1">
            <a:off x="5160963" y="3004716"/>
            <a:ext cx="682625" cy="4175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42878007"/>
      </p:ext>
    </p:extLst>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FF"/>
                </a:solidFill>
                <a:cs typeface="Times New Roman" panose="02020603050405020304" pitchFamily="18" charset="0"/>
              </a:rPr>
              <a:t>1. </a:t>
            </a:r>
            <a:r>
              <a:rPr lang="zh-CN" altLang="en-US" sz="2000" b="1" dirty="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软件测试人员的素质要求</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沟通能力</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理想的测试人员必须能与测试涉及到的所有人进行沟通，具有与技术人员</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开发者</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和非技术人员</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客户、管理人员</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的交流能力</a:t>
            </a:r>
          </a:p>
          <a:p>
            <a:pPr eaLnBrk="1" hangingPunct="1"/>
            <a:r>
              <a:rPr lang="zh-CN" altLang="en-US" dirty="0">
                <a:solidFill>
                  <a:schemeClr val="tx1"/>
                </a:solidFill>
                <a:latin typeface="Times New Roman" panose="02020603050405020304" pitchFamily="18" charset="0"/>
                <a:ea typeface="楷体_GB2312" pitchFamily="49" charset="-122"/>
              </a:rPr>
              <a:t>移情能力</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和系统开发有关的所有人员</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用户、开发者、管理者</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都处于一种既关心又担心的状态中</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测试人员必须和每一类人打交道，因此需要对每一类人都具有足够的理解和同情，从而将测试人员与相关人员之间的冲突和对抗减少到最低程度</a:t>
            </a:r>
          </a:p>
          <a:p>
            <a:pPr eaLnBrk="1" hangingPunct="1"/>
            <a:r>
              <a:rPr lang="zh-CN" altLang="en-US" dirty="0">
                <a:solidFill>
                  <a:schemeClr val="tx1"/>
                </a:solidFill>
                <a:latin typeface="Times New Roman" panose="02020603050405020304" pitchFamily="18" charset="0"/>
                <a:ea typeface="楷体_GB2312" pitchFamily="49" charset="-122"/>
              </a:rPr>
              <a:t>技术能力</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一个测试人员必须既明白被测软件系统的概念又要会使用工程中的测试工具，</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最好有几年以上的编程经验</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，从而有助于对软件开发过程的较深入理解</a:t>
            </a:r>
          </a:p>
        </p:txBody>
      </p:sp>
    </p:spTree>
    <p:extLst>
      <p:ext uri="{BB962C8B-B14F-4D97-AF65-F5344CB8AC3E}">
        <p14:creationId xmlns:p14="http://schemas.microsoft.com/office/powerpoint/2010/main" val="1828646397"/>
      </p:ext>
    </p:extLst>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FF"/>
                </a:solidFill>
                <a:cs typeface="Times New Roman" panose="02020603050405020304" pitchFamily="18" charset="0"/>
              </a:rPr>
              <a:t>1. </a:t>
            </a:r>
            <a:r>
              <a:rPr lang="zh-CN" altLang="en-US" sz="2000" b="1" dirty="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软件测试人员的素质要求</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自信心</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开发人员指责测试人员出了错是常有的事，测试人员必须对自己的观点有足够的自信心</a:t>
            </a:r>
          </a:p>
          <a:p>
            <a:pPr eaLnBrk="1" hangingPunct="1"/>
            <a:r>
              <a:rPr lang="zh-CN" altLang="en-US" dirty="0">
                <a:solidFill>
                  <a:schemeClr val="tx1"/>
                </a:solidFill>
                <a:latin typeface="Times New Roman" panose="02020603050405020304" pitchFamily="18" charset="0"/>
                <a:ea typeface="楷体_GB2312" pitchFamily="49" charset="-122"/>
              </a:rPr>
              <a:t>外交能力</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当你告诉某人他出了错时，就必须使用一些外交方法，机智老练和外交手法有助于维护与开发人员之间的协作关系</a:t>
            </a:r>
          </a:p>
          <a:p>
            <a:pPr eaLnBrk="1" hangingPunct="1"/>
            <a:r>
              <a:rPr lang="zh-CN" altLang="en-US" dirty="0">
                <a:solidFill>
                  <a:schemeClr val="tx1"/>
                </a:solidFill>
                <a:latin typeface="Times New Roman" panose="02020603050405020304" pitchFamily="18" charset="0"/>
                <a:ea typeface="楷体_GB2312" pitchFamily="49" charset="-122"/>
              </a:rPr>
              <a:t>幽默感</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在遇到狡辩的情况下，一个幽默的批评将是很有帮助的</a:t>
            </a:r>
          </a:p>
          <a:p>
            <a:pPr eaLnBrk="1" hangingPunct="1">
              <a:lnSpc>
                <a:spcPct val="90000"/>
              </a:lnSpc>
            </a:pPr>
            <a:r>
              <a:rPr lang="zh-CN" altLang="en-US" dirty="0">
                <a:solidFill>
                  <a:schemeClr val="tx1"/>
                </a:solidFill>
                <a:latin typeface="Times New Roman" panose="02020603050405020304" pitchFamily="18" charset="0"/>
                <a:ea typeface="楷体_GB2312" pitchFamily="49" charset="-122"/>
              </a:rPr>
              <a:t>很强的记忆力</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理想的测试人员应该有能力将以前曾经遇到过的类似的错误从记忆深处挖掘出来，这一能力在测试过程中的价值是无法衡量的</a:t>
            </a:r>
          </a:p>
        </p:txBody>
      </p:sp>
    </p:spTree>
    <p:extLst>
      <p:ext uri="{BB962C8B-B14F-4D97-AF65-F5344CB8AC3E}">
        <p14:creationId xmlns:p14="http://schemas.microsoft.com/office/powerpoint/2010/main" val="1208480229"/>
      </p:ext>
    </p:ext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FF"/>
                </a:solidFill>
                <a:cs typeface="Times New Roman" panose="02020603050405020304" pitchFamily="18" charset="0"/>
              </a:rPr>
              <a:t>1. </a:t>
            </a:r>
            <a:r>
              <a:rPr lang="zh-CN" altLang="en-US" sz="2000" b="1" dirty="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3528"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软件测试人员的素质要求</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耐心</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一些质量保证工作需要难以置信的耐心，有时需要花费惊人的时间去分离、识别一个错误</a:t>
            </a:r>
          </a:p>
          <a:p>
            <a:pPr eaLnBrk="1" hangingPunct="1"/>
            <a:r>
              <a:rPr lang="zh-CN" altLang="en-US" dirty="0">
                <a:solidFill>
                  <a:schemeClr val="tx1"/>
                </a:solidFill>
                <a:latin typeface="Times New Roman" panose="02020603050405020304" pitchFamily="18" charset="0"/>
                <a:ea typeface="楷体_GB2312" pitchFamily="49" charset="-122"/>
              </a:rPr>
              <a:t>怀疑精神</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开发人员会尽他们最大的努力将所有的错误解释过去，测试人员必须听每个人的说明，但他必须保持怀疑直到他自己看过以后</a:t>
            </a:r>
          </a:p>
          <a:p>
            <a:pPr eaLnBrk="1" hangingPunct="1"/>
            <a:r>
              <a:rPr lang="zh-CN" altLang="en-US" dirty="0">
                <a:solidFill>
                  <a:schemeClr val="tx1"/>
                </a:solidFill>
                <a:latin typeface="Times New Roman" panose="02020603050405020304" pitchFamily="18" charset="0"/>
                <a:ea typeface="楷体_GB2312" pitchFamily="49" charset="-122"/>
              </a:rPr>
              <a:t>自我督促</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干测试工作很容易变得懒散，只有那些具有自我督促能力的人才能够使自己每天正常地工作</a:t>
            </a:r>
          </a:p>
          <a:p>
            <a:pPr eaLnBrk="1" hangingPunct="1"/>
            <a:r>
              <a:rPr lang="zh-CN" altLang="en-US" dirty="0">
                <a:solidFill>
                  <a:schemeClr val="tx1"/>
                </a:solidFill>
                <a:latin typeface="Times New Roman" panose="02020603050405020304" pitchFamily="18" charset="0"/>
                <a:ea typeface="楷体_GB2312" pitchFamily="49" charset="-122"/>
              </a:rPr>
              <a:t>洞察力</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一个好的测试人员具有“</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测试是为了破坏</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”的观点、捕获用户观点的能力、强烈的质量追求、对细节的关注能力</a:t>
            </a:r>
          </a:p>
        </p:txBody>
      </p:sp>
    </p:spTree>
    <p:extLst>
      <p:ext uri="{BB962C8B-B14F-4D97-AF65-F5344CB8AC3E}">
        <p14:creationId xmlns:p14="http://schemas.microsoft.com/office/powerpoint/2010/main" val="490077715"/>
      </p:ext>
    </p:extLst>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黑盒测试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黑盒测试概述</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等价类划分方法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边界值方法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endParaRPr kumimoji="0" lang="zh-CN" altLang="en-US"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a:t>
            </a:r>
          </a:p>
        </p:txBody>
      </p:sp>
    </p:spTree>
    <p:extLst>
      <p:ext uri="{BB962C8B-B14F-4D97-AF65-F5344CB8AC3E}">
        <p14:creationId xmlns:p14="http://schemas.microsoft.com/office/powerpoint/2010/main" val="3662178115"/>
      </p:ext>
    </p:extLst>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2. </a:t>
            </a:r>
            <a:r>
              <a:rPr lang="zh-CN" altLang="en-US" sz="2000" b="1" dirty="0">
                <a:solidFill>
                  <a:srgbClr val="0000FF"/>
                </a:solidFill>
                <a:cs typeface="Times New Roman" panose="02020603050405020304" pitchFamily="18" charset="0"/>
              </a:rPr>
              <a:t>测试过程</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软件测试的</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V</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模型</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2017200912"/>
              </p:ext>
            </p:extLst>
          </p:nvPr>
        </p:nvGraphicFramePr>
        <p:xfrm>
          <a:off x="755650" y="1522437"/>
          <a:ext cx="7632700" cy="4714875"/>
        </p:xfrm>
        <a:graphic>
          <a:graphicData uri="http://schemas.openxmlformats.org/presentationml/2006/ole">
            <mc:AlternateContent xmlns:mc="http://schemas.openxmlformats.org/markup-compatibility/2006">
              <mc:Choice xmlns:v="urn:schemas-microsoft-com:vml" Requires="v">
                <p:oleObj spid="_x0000_s1135" name="演示文稿" r:id="rId4" imgW="3762646" imgH="2820912" progId="PowerPoint.Show.8">
                  <p:embed/>
                </p:oleObj>
              </mc:Choice>
              <mc:Fallback>
                <p:oleObj name="演示文稿" r:id="rId4" imgW="3762646" imgH="2820912" progId="PowerPoint.Show.8">
                  <p:embed/>
                  <p:pic>
                    <p:nvPicPr>
                      <p:cNvPr id="33795" name="Object 3">
                        <a:hlinkClick r:id="" action="ppaction://ole?verb=0"/>
                      </p:cNvPr>
                      <p:cNvPicPr>
                        <a:picLocks noChangeAspect="1" noChangeArrowheads="1"/>
                      </p:cNvPicPr>
                      <p:nvPr/>
                    </p:nvPicPr>
                    <p:blipFill>
                      <a:blip r:embed="rId5"/>
                      <a:srcRect l="1987" t="11871" r="7922" b="13936"/>
                      <a:stretch>
                        <a:fillRect/>
                      </a:stretch>
                    </p:blipFill>
                    <p:spPr bwMode="auto">
                      <a:xfrm>
                        <a:off x="755650" y="1522437"/>
                        <a:ext cx="7632700" cy="471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 name="Picture 6" descr="20120726192046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3315" y="1105197"/>
            <a:ext cx="5344989"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761349"/>
      </p:ext>
    </p:extLst>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2. </a:t>
            </a:r>
            <a:r>
              <a:rPr lang="zh-CN" altLang="en-US" sz="2000" b="1" dirty="0">
                <a:solidFill>
                  <a:srgbClr val="0000FF"/>
                </a:solidFill>
                <a:cs typeface="Times New Roman" panose="02020603050405020304" pitchFamily="18" charset="0"/>
              </a:rPr>
              <a:t>测试过程</a:t>
            </a:r>
          </a:p>
        </p:txBody>
      </p:sp>
      <p:sp>
        <p:nvSpPr>
          <p:cNvPr id="3" name="Rectangle 2"/>
          <p:cNvSpPr txBox="1">
            <a:spLocks noChangeArrowheads="1"/>
          </p:cNvSpPr>
          <p:nvPr/>
        </p:nvSpPr>
        <p:spPr>
          <a:xfrm>
            <a:off x="601280" y="1268761"/>
            <a:ext cx="730360" cy="2862322"/>
          </a:xfrm>
          <a:prstGeom prst="rect">
            <a:avLst/>
          </a:prstGeom>
          <a:noFill/>
        </p:spPr>
        <p:txBody>
          <a:bodyPr wrap="square">
            <a:spAutoFit/>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a:t>
            </a:r>
            <a:b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b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件</a:t>
            </a:r>
            <a:b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b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测</a:t>
            </a:r>
            <a:b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b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试</a:t>
            </a:r>
            <a:b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b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活</a:t>
            </a:r>
            <a:b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b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动</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531674500"/>
              </p:ext>
            </p:extLst>
          </p:nvPr>
        </p:nvGraphicFramePr>
        <p:xfrm>
          <a:off x="1835696" y="943992"/>
          <a:ext cx="6768752" cy="5581352"/>
        </p:xfrm>
        <a:graphic>
          <a:graphicData uri="http://schemas.openxmlformats.org/presentationml/2006/ole">
            <mc:AlternateContent xmlns:mc="http://schemas.openxmlformats.org/markup-compatibility/2006">
              <mc:Choice xmlns:v="urn:schemas-microsoft-com:vml" Requires="v">
                <p:oleObj spid="_x0000_s2157" name="演示文稿" r:id="rId4" imgW="3366426" imgH="3183668" progId="PowerPoint.Show.8">
                  <p:embed/>
                </p:oleObj>
              </mc:Choice>
              <mc:Fallback>
                <p:oleObj name="演示文稿" r:id="rId4" imgW="3366426" imgH="3183668" progId="PowerPoint.Show.8">
                  <p:embed/>
                  <p:pic>
                    <p:nvPicPr>
                      <p:cNvPr id="35843" name="Object 3">
                        <a:hlinkClick r:id="" action="ppaction://ole?verb=0"/>
                      </p:cNvPr>
                      <p:cNvPicPr>
                        <a:picLocks noChangeAspect="1" noChangeArrowheads="1"/>
                      </p:cNvPicPr>
                      <p:nvPr/>
                    </p:nvPicPr>
                    <p:blipFill>
                      <a:blip r:embed="rId5"/>
                      <a:srcRect l="4550" t="5223" r="8179" b="7224"/>
                      <a:stretch>
                        <a:fillRect/>
                      </a:stretch>
                    </p:blipFill>
                    <p:spPr bwMode="auto">
                      <a:xfrm>
                        <a:off x="1835696" y="943992"/>
                        <a:ext cx="6768752" cy="558135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37398067"/>
      </p:ext>
    </p:extLst>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黑盒测试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黑盒测试概述</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等价类划分方法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边界值方法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endParaRPr kumimoji="0" lang="zh-CN" altLang="en-US"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a:t>
            </a:r>
          </a:p>
        </p:txBody>
      </p:sp>
    </p:spTree>
    <p:extLst>
      <p:ext uri="{BB962C8B-B14F-4D97-AF65-F5344CB8AC3E}">
        <p14:creationId xmlns:p14="http://schemas.microsoft.com/office/powerpoint/2010/main" val="2443111397"/>
      </p:ext>
    </p:extLst>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软件测试方法分类</a:t>
            </a:r>
          </a:p>
        </p:txBody>
      </p:sp>
      <p:sp>
        <p:nvSpPr>
          <p:cNvPr id="4" name="Rectangle 7"/>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600"/>
              </a:spcBef>
              <a:spcAft>
                <a:spcPts val="0"/>
              </a:spcAft>
            </a:pPr>
            <a:r>
              <a:rPr lang="zh-CN" altLang="en-US" dirty="0"/>
              <a:t>按实施步骤划分：</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单元测试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Unit Testing         </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集成测试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Integration Testing</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确认测试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Validation Testing</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系统测试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System Testing</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验收测试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Verification Testing</a:t>
            </a:r>
          </a:p>
          <a:p>
            <a:pPr eaLnBrk="1" hangingPunct="1">
              <a:spcBef>
                <a:spcPts val="600"/>
              </a:spcBef>
              <a:spcAft>
                <a:spcPts val="0"/>
              </a:spcAft>
            </a:pPr>
            <a:r>
              <a:rPr lang="zh-CN" altLang="en-US" dirty="0"/>
              <a:t>按使用的测试技术划分：</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静态测试：走查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评审</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动态测试：白盒</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黑盒</a:t>
            </a:r>
          </a:p>
          <a:p>
            <a:pPr eaLnBrk="1" hangingPunct="1">
              <a:spcBef>
                <a:spcPts val="600"/>
              </a:spcBef>
              <a:spcAft>
                <a:spcPts val="0"/>
              </a:spcAft>
            </a:pPr>
            <a:r>
              <a:rPr lang="zh-CN" altLang="en-US" dirty="0"/>
              <a:t>按软件组装策略划分：</a:t>
            </a:r>
            <a:r>
              <a:rPr lang="en-US" altLang="zh-CN" dirty="0"/>
              <a:t> </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非增量测试：整体集成</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增量测试：自顶向下、自底向上、三明治（双向）           </a:t>
            </a:r>
          </a:p>
        </p:txBody>
      </p:sp>
    </p:spTree>
    <p:extLst>
      <p:ext uri="{BB962C8B-B14F-4D97-AF65-F5344CB8AC3E}">
        <p14:creationId xmlns:p14="http://schemas.microsoft.com/office/powerpoint/2010/main" val="1172215526"/>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软件测试</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a:solidFill>
                <a:srgbClr val="C00000"/>
              </a:solidFill>
            </a:endParaRPr>
          </a:p>
          <a:p>
            <a:pPr algn="ctr" eaLnBrk="1" hangingPunct="1">
              <a:buNone/>
            </a:pPr>
            <a:r>
              <a:rPr lang="zh-CN" altLang="en-US" sz="2400" dirty="0">
                <a:solidFill>
                  <a:srgbClr val="C00000"/>
                </a:solidFill>
              </a:rPr>
              <a:t>主要内容</a:t>
            </a:r>
            <a:endParaRPr lang="en-US" altLang="zh-CN" sz="2400" dirty="0">
              <a:solidFill>
                <a:srgbClr val="C00000"/>
              </a:solidFill>
            </a:endParaRPr>
          </a:p>
          <a:p>
            <a:pPr indent="123825" eaLnBrk="1" hangingPunct="1">
              <a:buNone/>
            </a:pPr>
            <a:r>
              <a:rPr lang="en-US" altLang="zh-CN" dirty="0"/>
              <a:t>   1. </a:t>
            </a:r>
            <a:r>
              <a:rPr lang="zh-CN" altLang="en-US" dirty="0"/>
              <a:t>软件测试基础</a:t>
            </a:r>
          </a:p>
          <a:p>
            <a:pPr indent="123825" eaLnBrk="1" hangingPunct="1">
              <a:buNone/>
            </a:pPr>
            <a:r>
              <a:rPr lang="en-US" altLang="zh-CN" dirty="0"/>
              <a:t>   2. </a:t>
            </a:r>
            <a:r>
              <a:rPr lang="zh-CN" altLang="en-US" dirty="0"/>
              <a:t>测试过程</a:t>
            </a:r>
          </a:p>
          <a:p>
            <a:pPr indent="123825" eaLnBrk="1" hangingPunct="1">
              <a:buNone/>
            </a:pPr>
            <a:r>
              <a:rPr lang="en-US" altLang="zh-CN" dirty="0"/>
              <a:t>   3. </a:t>
            </a:r>
            <a:r>
              <a:rPr lang="zh-CN" altLang="en-US" dirty="0"/>
              <a:t>测试方法分类</a:t>
            </a:r>
          </a:p>
          <a:p>
            <a:pPr indent="123825" eaLnBrk="1" hangingPunct="1">
              <a:buNone/>
            </a:pPr>
            <a:r>
              <a:rPr lang="en-US" altLang="zh-CN" dirty="0"/>
              <a:t>   4. </a:t>
            </a:r>
            <a:r>
              <a:rPr lang="zh-CN" altLang="en-US" dirty="0"/>
              <a:t>黑盒测试</a:t>
            </a:r>
            <a:endParaRPr lang="en-US" altLang="zh-CN" dirty="0"/>
          </a:p>
          <a:p>
            <a:pPr lvl="1" indent="123825" eaLnBrk="1" hangingPunct="1">
              <a:buNone/>
            </a:pPr>
            <a:r>
              <a:rPr lang="en-US" altLang="zh-CN" b="1" dirty="0"/>
              <a:t>   4.1 </a:t>
            </a:r>
            <a:r>
              <a:rPr lang="zh-CN" altLang="en-US" b="1" dirty="0"/>
              <a:t>黑盒测试概述</a:t>
            </a:r>
          </a:p>
          <a:p>
            <a:pPr lvl="1" indent="123825" eaLnBrk="1" hangingPunct="1">
              <a:buNone/>
            </a:pPr>
            <a:r>
              <a:rPr lang="en-US" altLang="zh-CN" b="1" dirty="0"/>
              <a:t>   4.2 </a:t>
            </a:r>
            <a:r>
              <a:rPr lang="zh-CN" altLang="en-US" b="1" dirty="0"/>
              <a:t>等价类划分方法</a:t>
            </a:r>
          </a:p>
          <a:p>
            <a:pPr lvl="1" indent="123825" eaLnBrk="1" hangingPunct="1">
              <a:buNone/>
            </a:pPr>
            <a:r>
              <a:rPr lang="en-US" altLang="zh-CN" b="1" dirty="0"/>
              <a:t>   4.3 </a:t>
            </a:r>
            <a:r>
              <a:rPr lang="zh-CN" altLang="en-US" b="1" dirty="0"/>
              <a:t>边界值方法</a:t>
            </a:r>
            <a:endParaRPr lang="en-US" altLang="zh-CN" b="1" dirty="0"/>
          </a:p>
          <a:p>
            <a:pPr indent="123825" eaLnBrk="1" hangingPunct="1">
              <a:buNone/>
            </a:pPr>
            <a:r>
              <a:rPr lang="en-US" altLang="zh-CN" dirty="0"/>
              <a:t>   5. </a:t>
            </a:r>
            <a:r>
              <a:rPr lang="zh-CN" altLang="en-US" dirty="0"/>
              <a:t>白盒测试</a:t>
            </a:r>
            <a:endParaRPr lang="en-US" altLang="zh-CN" dirty="0"/>
          </a:p>
          <a:p>
            <a:pPr lvl="1" indent="123825" eaLnBrk="1" hangingPunct="1">
              <a:buNone/>
            </a:pPr>
            <a:endParaRPr lang="zh-CN" altLang="en-US" b="1" dirty="0"/>
          </a:p>
          <a:p>
            <a:pPr indent="123825" eaLnBrk="1" hangingPunct="1">
              <a:buNone/>
            </a:pPr>
            <a:r>
              <a:rPr lang="en-US" altLang="zh-CN" dirty="0"/>
              <a:t>	</a:t>
            </a:r>
          </a:p>
        </p:txBody>
      </p:sp>
    </p:spTree>
    <p:extLst>
      <p:ext uri="{BB962C8B-B14F-4D97-AF65-F5344CB8AC3E}">
        <p14:creationId xmlns:p14="http://schemas.microsoft.com/office/powerpoint/2010/main" val="1546602647"/>
      </p:ext>
    </p:extLst>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单元测试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单元测试</a:t>
            </a:r>
            <a:r>
              <a:rPr lang="en-US" altLang="zh-CN" dirty="0">
                <a:solidFill>
                  <a:schemeClr val="tx1"/>
                </a:solidFill>
                <a:latin typeface="Times New Roman" panose="02020603050405020304" pitchFamily="18" charset="0"/>
                <a:ea typeface="楷体_GB2312" pitchFamily="49" charset="-122"/>
              </a:rPr>
              <a:t>(Unit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单元测试是对软件基本组成单元进行的测试，有时也称“组件测试”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单元测试一般由编写该单元代码的</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开发人员</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执行，该人员负责设计和运行一系列的测试以确保该单元符合需求</a:t>
            </a:r>
            <a:endParaRPr lang="zh-CN" altLang="en-US" dirty="0"/>
          </a:p>
          <a:p>
            <a:pPr eaLnBrk="1" hangingPunct="1"/>
            <a:r>
              <a:rPr lang="zh-CN" altLang="en-US" dirty="0">
                <a:solidFill>
                  <a:schemeClr val="tx1"/>
                </a:solidFill>
                <a:latin typeface="Times New Roman" panose="02020603050405020304" pitchFamily="18" charset="0"/>
                <a:ea typeface="楷体_GB2312" pitchFamily="49" charset="-122"/>
              </a:rPr>
              <a:t>单元测试的目的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验证开发人员所书写的代码是否可以按照其所设想的方式执行而产出符合预期值的结果，确保产生符合需求的可靠程序单元</a:t>
            </a:r>
          </a:p>
        </p:txBody>
      </p:sp>
    </p:spTree>
    <p:extLst>
      <p:ext uri="{BB962C8B-B14F-4D97-AF65-F5344CB8AC3E}">
        <p14:creationId xmlns:p14="http://schemas.microsoft.com/office/powerpoint/2010/main" val="4143094583"/>
      </p:ext>
    </p:extLst>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单元测试</a:t>
            </a:r>
          </a:p>
        </p:txBody>
      </p:sp>
      <p:sp>
        <p:nvSpPr>
          <p:cNvPr id="4" name="Freeform 3"/>
          <p:cNvSpPr>
            <a:spLocks/>
          </p:cNvSpPr>
          <p:nvPr/>
        </p:nvSpPr>
        <p:spPr bwMode="auto">
          <a:xfrm>
            <a:off x="323850" y="2358479"/>
            <a:ext cx="1314450" cy="1527175"/>
          </a:xfrm>
          <a:custGeom>
            <a:avLst/>
            <a:gdLst>
              <a:gd name="T0" fmla="*/ 28329 w 1392"/>
              <a:gd name="T1" fmla="*/ 0 h 1729"/>
              <a:gd name="T2" fmla="*/ 1306896 w 1392"/>
              <a:gd name="T3" fmla="*/ 1526292 h 1729"/>
              <a:gd name="T4" fmla="*/ 1284233 w 1392"/>
              <a:gd name="T5" fmla="*/ 1384968 h 1729"/>
              <a:gd name="T6" fmla="*/ 1241740 w 1392"/>
              <a:gd name="T7" fmla="*/ 1389385 h 1729"/>
              <a:gd name="T8" fmla="*/ 1182250 w 1392"/>
              <a:gd name="T9" fmla="*/ 1403517 h 1729"/>
              <a:gd name="T10" fmla="*/ 1135035 w 1392"/>
              <a:gd name="T11" fmla="*/ 1407933 h 1729"/>
              <a:gd name="T12" fmla="*/ 1086876 w 1392"/>
              <a:gd name="T13" fmla="*/ 1396451 h 1729"/>
              <a:gd name="T14" fmla="*/ 1045328 w 1392"/>
              <a:gd name="T15" fmla="*/ 1364653 h 1729"/>
              <a:gd name="T16" fmla="*/ 1016055 w 1392"/>
              <a:gd name="T17" fmla="*/ 1325789 h 1729"/>
              <a:gd name="T18" fmla="*/ 1001890 w 1392"/>
              <a:gd name="T19" fmla="*/ 1278093 h 1729"/>
              <a:gd name="T20" fmla="*/ 1003779 w 1392"/>
              <a:gd name="T21" fmla="*/ 1210081 h 1729"/>
              <a:gd name="T22" fmla="*/ 1014166 w 1392"/>
              <a:gd name="T23" fmla="*/ 1165917 h 1729"/>
              <a:gd name="T24" fmla="*/ 1049105 w 1392"/>
              <a:gd name="T25" fmla="*/ 1122637 h 1729"/>
              <a:gd name="T26" fmla="*/ 1089709 w 1392"/>
              <a:gd name="T27" fmla="*/ 1093489 h 1729"/>
              <a:gd name="T28" fmla="*/ 1133147 w 1392"/>
              <a:gd name="T29" fmla="*/ 1081123 h 1729"/>
              <a:gd name="T30" fmla="*/ 1180361 w 1392"/>
              <a:gd name="T31" fmla="*/ 1084656 h 1729"/>
              <a:gd name="T32" fmla="*/ 1223798 w 1392"/>
              <a:gd name="T33" fmla="*/ 1095256 h 1729"/>
              <a:gd name="T34" fmla="*/ 1267236 w 1392"/>
              <a:gd name="T35" fmla="*/ 1106738 h 1729"/>
              <a:gd name="T36" fmla="*/ 1308784 w 1392"/>
              <a:gd name="T37" fmla="*/ 1102322 h 1729"/>
              <a:gd name="T38" fmla="*/ 1267236 w 1392"/>
              <a:gd name="T39" fmla="*/ 851473 h 1729"/>
              <a:gd name="T40" fmla="*/ 1208690 w 1392"/>
              <a:gd name="T41" fmla="*/ 847940 h 1729"/>
              <a:gd name="T42" fmla="*/ 1161475 w 1392"/>
              <a:gd name="T43" fmla="*/ 843523 h 1729"/>
              <a:gd name="T44" fmla="*/ 1119927 w 1392"/>
              <a:gd name="T45" fmla="*/ 831158 h 1729"/>
              <a:gd name="T46" fmla="*/ 1091598 w 1392"/>
              <a:gd name="T47" fmla="*/ 809076 h 1729"/>
              <a:gd name="T48" fmla="*/ 1077434 w 1392"/>
              <a:gd name="T49" fmla="*/ 777278 h 1729"/>
              <a:gd name="T50" fmla="*/ 1073656 w 1392"/>
              <a:gd name="T51" fmla="*/ 741947 h 1729"/>
              <a:gd name="T52" fmla="*/ 1075545 w 1392"/>
              <a:gd name="T53" fmla="*/ 699550 h 1729"/>
              <a:gd name="T54" fmla="*/ 1081211 w 1392"/>
              <a:gd name="T55" fmla="*/ 660686 h 1729"/>
              <a:gd name="T56" fmla="*/ 1084988 w 1392"/>
              <a:gd name="T57" fmla="*/ 611223 h 1729"/>
              <a:gd name="T58" fmla="*/ 1078378 w 1392"/>
              <a:gd name="T59" fmla="*/ 567060 h 1729"/>
              <a:gd name="T60" fmla="*/ 1080266 w 1392"/>
              <a:gd name="T61" fmla="*/ 530846 h 1729"/>
              <a:gd name="T62" fmla="*/ 1034941 w 1392"/>
              <a:gd name="T63" fmla="*/ 495515 h 1729"/>
              <a:gd name="T64" fmla="*/ 1000002 w 1392"/>
              <a:gd name="T65" fmla="*/ 477849 h 1729"/>
              <a:gd name="T66" fmla="*/ 958453 w 1392"/>
              <a:gd name="T67" fmla="*/ 476966 h 1729"/>
              <a:gd name="T68" fmla="*/ 912183 w 1392"/>
              <a:gd name="T69" fmla="*/ 476083 h 1729"/>
              <a:gd name="T70" fmla="*/ 874411 w 1392"/>
              <a:gd name="T71" fmla="*/ 467250 h 1729"/>
              <a:gd name="T72" fmla="*/ 844194 w 1392"/>
              <a:gd name="T73" fmla="*/ 447818 h 1729"/>
              <a:gd name="T74" fmla="*/ 824364 w 1392"/>
              <a:gd name="T75" fmla="*/ 409838 h 1729"/>
              <a:gd name="T76" fmla="*/ 813033 w 1392"/>
              <a:gd name="T77" fmla="*/ 370090 h 1729"/>
              <a:gd name="T78" fmla="*/ 802645 w 1392"/>
              <a:gd name="T79" fmla="*/ 320627 h 1729"/>
              <a:gd name="T80" fmla="*/ 792258 w 1392"/>
              <a:gd name="T81" fmla="*/ 278230 h 1729"/>
              <a:gd name="T82" fmla="*/ 777150 w 1392"/>
              <a:gd name="T83" fmla="*/ 241133 h 1729"/>
              <a:gd name="T84" fmla="*/ 755431 w 1392"/>
              <a:gd name="T85" fmla="*/ 213752 h 1729"/>
              <a:gd name="T86" fmla="*/ 721437 w 1392"/>
              <a:gd name="T87" fmla="*/ 189903 h 1729"/>
              <a:gd name="T88" fmla="*/ 677999 w 1392"/>
              <a:gd name="T89" fmla="*/ 177537 h 1729"/>
              <a:gd name="T90" fmla="*/ 633618 w 1392"/>
              <a:gd name="T91" fmla="*/ 181954 h 1729"/>
              <a:gd name="T92" fmla="*/ 577905 w 1392"/>
              <a:gd name="T93" fmla="*/ 193436 h 1729"/>
              <a:gd name="T94" fmla="*/ 530690 w 1392"/>
              <a:gd name="T95" fmla="*/ 200502 h 1729"/>
              <a:gd name="T96" fmla="*/ 484420 w 1392"/>
              <a:gd name="T97" fmla="*/ 197853 h 1729"/>
              <a:gd name="T98" fmla="*/ 445704 w 1392"/>
              <a:gd name="T99" fmla="*/ 183720 h 1729"/>
              <a:gd name="T100" fmla="*/ 411710 w 1392"/>
              <a:gd name="T101" fmla="*/ 160755 h 1729"/>
              <a:gd name="T102" fmla="*/ 378660 w 1392"/>
              <a:gd name="T103" fmla="*/ 128958 h 1729"/>
              <a:gd name="T104" fmla="*/ 359774 w 1392"/>
              <a:gd name="T105" fmla="*/ 90094 h 1729"/>
              <a:gd name="T106" fmla="*/ 353164 w 1392"/>
              <a:gd name="T107" fmla="*/ 52113 h 1729"/>
              <a:gd name="T108" fmla="*/ 354108 w 1392"/>
              <a:gd name="T109" fmla="*/ 5300 h 172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392" h="1729">
                <a:moveTo>
                  <a:pt x="375" y="6"/>
                </a:moveTo>
                <a:lnTo>
                  <a:pt x="30" y="0"/>
                </a:lnTo>
                <a:lnTo>
                  <a:pt x="0" y="1706"/>
                </a:lnTo>
                <a:lnTo>
                  <a:pt x="1384" y="1728"/>
                </a:lnTo>
                <a:lnTo>
                  <a:pt x="1387" y="1577"/>
                </a:lnTo>
                <a:lnTo>
                  <a:pt x="1360" y="1568"/>
                </a:lnTo>
                <a:lnTo>
                  <a:pt x="1341" y="1568"/>
                </a:lnTo>
                <a:lnTo>
                  <a:pt x="1315" y="1573"/>
                </a:lnTo>
                <a:lnTo>
                  <a:pt x="1287" y="1580"/>
                </a:lnTo>
                <a:lnTo>
                  <a:pt x="1252" y="1589"/>
                </a:lnTo>
                <a:lnTo>
                  <a:pt x="1225" y="1593"/>
                </a:lnTo>
                <a:lnTo>
                  <a:pt x="1202" y="1594"/>
                </a:lnTo>
                <a:lnTo>
                  <a:pt x="1175" y="1589"/>
                </a:lnTo>
                <a:lnTo>
                  <a:pt x="1151" y="1581"/>
                </a:lnTo>
                <a:lnTo>
                  <a:pt x="1126" y="1564"/>
                </a:lnTo>
                <a:lnTo>
                  <a:pt x="1107" y="1545"/>
                </a:lnTo>
                <a:lnTo>
                  <a:pt x="1089" y="1524"/>
                </a:lnTo>
                <a:lnTo>
                  <a:pt x="1076" y="1501"/>
                </a:lnTo>
                <a:lnTo>
                  <a:pt x="1064" y="1472"/>
                </a:lnTo>
                <a:lnTo>
                  <a:pt x="1061" y="1447"/>
                </a:lnTo>
                <a:lnTo>
                  <a:pt x="1060" y="1411"/>
                </a:lnTo>
                <a:lnTo>
                  <a:pt x="1063" y="1370"/>
                </a:lnTo>
                <a:lnTo>
                  <a:pt x="1067" y="1344"/>
                </a:lnTo>
                <a:lnTo>
                  <a:pt x="1074" y="1320"/>
                </a:lnTo>
                <a:lnTo>
                  <a:pt x="1088" y="1299"/>
                </a:lnTo>
                <a:lnTo>
                  <a:pt x="1111" y="1271"/>
                </a:lnTo>
                <a:lnTo>
                  <a:pt x="1131" y="1253"/>
                </a:lnTo>
                <a:lnTo>
                  <a:pt x="1154" y="1238"/>
                </a:lnTo>
                <a:lnTo>
                  <a:pt x="1178" y="1229"/>
                </a:lnTo>
                <a:lnTo>
                  <a:pt x="1200" y="1224"/>
                </a:lnTo>
                <a:lnTo>
                  <a:pt x="1225" y="1224"/>
                </a:lnTo>
                <a:lnTo>
                  <a:pt x="1250" y="1228"/>
                </a:lnTo>
                <a:lnTo>
                  <a:pt x="1274" y="1234"/>
                </a:lnTo>
                <a:lnTo>
                  <a:pt x="1296" y="1240"/>
                </a:lnTo>
                <a:lnTo>
                  <a:pt x="1318" y="1249"/>
                </a:lnTo>
                <a:lnTo>
                  <a:pt x="1342" y="1253"/>
                </a:lnTo>
                <a:lnTo>
                  <a:pt x="1362" y="1253"/>
                </a:lnTo>
                <a:lnTo>
                  <a:pt x="1386" y="1248"/>
                </a:lnTo>
                <a:lnTo>
                  <a:pt x="1391" y="962"/>
                </a:lnTo>
                <a:lnTo>
                  <a:pt x="1342" y="964"/>
                </a:lnTo>
                <a:lnTo>
                  <a:pt x="1307" y="960"/>
                </a:lnTo>
                <a:lnTo>
                  <a:pt x="1280" y="960"/>
                </a:lnTo>
                <a:lnTo>
                  <a:pt x="1255" y="959"/>
                </a:lnTo>
                <a:lnTo>
                  <a:pt x="1230" y="955"/>
                </a:lnTo>
                <a:lnTo>
                  <a:pt x="1203" y="949"/>
                </a:lnTo>
                <a:lnTo>
                  <a:pt x="1186" y="941"/>
                </a:lnTo>
                <a:lnTo>
                  <a:pt x="1170" y="930"/>
                </a:lnTo>
                <a:lnTo>
                  <a:pt x="1156" y="916"/>
                </a:lnTo>
                <a:lnTo>
                  <a:pt x="1146" y="899"/>
                </a:lnTo>
                <a:lnTo>
                  <a:pt x="1141" y="880"/>
                </a:lnTo>
                <a:lnTo>
                  <a:pt x="1138" y="860"/>
                </a:lnTo>
                <a:lnTo>
                  <a:pt x="1137" y="840"/>
                </a:lnTo>
                <a:lnTo>
                  <a:pt x="1138" y="815"/>
                </a:lnTo>
                <a:lnTo>
                  <a:pt x="1139" y="792"/>
                </a:lnTo>
                <a:lnTo>
                  <a:pt x="1143" y="773"/>
                </a:lnTo>
                <a:lnTo>
                  <a:pt x="1145" y="748"/>
                </a:lnTo>
                <a:lnTo>
                  <a:pt x="1149" y="721"/>
                </a:lnTo>
                <a:lnTo>
                  <a:pt x="1149" y="692"/>
                </a:lnTo>
                <a:lnTo>
                  <a:pt x="1147" y="667"/>
                </a:lnTo>
                <a:lnTo>
                  <a:pt x="1142" y="642"/>
                </a:lnTo>
                <a:lnTo>
                  <a:pt x="1136" y="614"/>
                </a:lnTo>
                <a:lnTo>
                  <a:pt x="1144" y="601"/>
                </a:lnTo>
                <a:lnTo>
                  <a:pt x="1114" y="574"/>
                </a:lnTo>
                <a:lnTo>
                  <a:pt x="1096" y="561"/>
                </a:lnTo>
                <a:lnTo>
                  <a:pt x="1078" y="547"/>
                </a:lnTo>
                <a:lnTo>
                  <a:pt x="1059" y="541"/>
                </a:lnTo>
                <a:lnTo>
                  <a:pt x="1037" y="538"/>
                </a:lnTo>
                <a:lnTo>
                  <a:pt x="1015" y="540"/>
                </a:lnTo>
                <a:lnTo>
                  <a:pt x="991" y="541"/>
                </a:lnTo>
                <a:lnTo>
                  <a:pt x="966" y="539"/>
                </a:lnTo>
                <a:lnTo>
                  <a:pt x="947" y="535"/>
                </a:lnTo>
                <a:lnTo>
                  <a:pt x="926" y="529"/>
                </a:lnTo>
                <a:lnTo>
                  <a:pt x="907" y="519"/>
                </a:lnTo>
                <a:lnTo>
                  <a:pt x="894" y="507"/>
                </a:lnTo>
                <a:lnTo>
                  <a:pt x="882" y="488"/>
                </a:lnTo>
                <a:lnTo>
                  <a:pt x="873" y="464"/>
                </a:lnTo>
                <a:lnTo>
                  <a:pt x="866" y="441"/>
                </a:lnTo>
                <a:lnTo>
                  <a:pt x="861" y="419"/>
                </a:lnTo>
                <a:lnTo>
                  <a:pt x="855" y="395"/>
                </a:lnTo>
                <a:lnTo>
                  <a:pt x="850" y="363"/>
                </a:lnTo>
                <a:lnTo>
                  <a:pt x="845" y="340"/>
                </a:lnTo>
                <a:lnTo>
                  <a:pt x="839" y="315"/>
                </a:lnTo>
                <a:lnTo>
                  <a:pt x="832" y="294"/>
                </a:lnTo>
                <a:lnTo>
                  <a:pt x="823" y="273"/>
                </a:lnTo>
                <a:lnTo>
                  <a:pt x="812" y="257"/>
                </a:lnTo>
                <a:lnTo>
                  <a:pt x="800" y="242"/>
                </a:lnTo>
                <a:lnTo>
                  <a:pt x="781" y="225"/>
                </a:lnTo>
                <a:lnTo>
                  <a:pt x="764" y="215"/>
                </a:lnTo>
                <a:lnTo>
                  <a:pt x="743" y="206"/>
                </a:lnTo>
                <a:lnTo>
                  <a:pt x="718" y="201"/>
                </a:lnTo>
                <a:lnTo>
                  <a:pt x="695" y="204"/>
                </a:lnTo>
                <a:lnTo>
                  <a:pt x="671" y="206"/>
                </a:lnTo>
                <a:lnTo>
                  <a:pt x="643" y="213"/>
                </a:lnTo>
                <a:lnTo>
                  <a:pt x="612" y="219"/>
                </a:lnTo>
                <a:lnTo>
                  <a:pt x="584" y="227"/>
                </a:lnTo>
                <a:lnTo>
                  <a:pt x="562" y="227"/>
                </a:lnTo>
                <a:lnTo>
                  <a:pt x="541" y="227"/>
                </a:lnTo>
                <a:lnTo>
                  <a:pt x="513" y="224"/>
                </a:lnTo>
                <a:lnTo>
                  <a:pt x="490" y="216"/>
                </a:lnTo>
                <a:lnTo>
                  <a:pt x="472" y="208"/>
                </a:lnTo>
                <a:lnTo>
                  <a:pt x="456" y="198"/>
                </a:lnTo>
                <a:lnTo>
                  <a:pt x="436" y="182"/>
                </a:lnTo>
                <a:lnTo>
                  <a:pt x="417" y="166"/>
                </a:lnTo>
                <a:lnTo>
                  <a:pt x="401" y="146"/>
                </a:lnTo>
                <a:lnTo>
                  <a:pt x="389" y="123"/>
                </a:lnTo>
                <a:lnTo>
                  <a:pt x="381" y="102"/>
                </a:lnTo>
                <a:lnTo>
                  <a:pt x="377" y="81"/>
                </a:lnTo>
                <a:lnTo>
                  <a:pt x="374" y="59"/>
                </a:lnTo>
                <a:lnTo>
                  <a:pt x="374" y="33"/>
                </a:lnTo>
                <a:lnTo>
                  <a:pt x="375" y="6"/>
                </a:lnTo>
              </a:path>
            </a:pathLst>
          </a:custGeom>
          <a:solidFill>
            <a:srgbClr val="0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 name="Rectangle 4"/>
          <p:cNvSpPr>
            <a:spLocks noChangeArrowheads="1"/>
          </p:cNvSpPr>
          <p:nvPr/>
        </p:nvSpPr>
        <p:spPr bwMode="auto">
          <a:xfrm>
            <a:off x="323850" y="3134767"/>
            <a:ext cx="111569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solidFill>
                  <a:schemeClr val="bg1"/>
                </a:solidFill>
                <a:latin typeface="楷体_GB2312" pitchFamily="49" charset="-122"/>
                <a:ea typeface="楷体_GB2312" pitchFamily="49" charset="-122"/>
              </a:rPr>
              <a:t>单元测试</a:t>
            </a:r>
          </a:p>
        </p:txBody>
      </p:sp>
      <p:grpSp>
        <p:nvGrpSpPr>
          <p:cNvPr id="6" name="Group 5"/>
          <p:cNvGrpSpPr>
            <a:grpSpLocks/>
          </p:cNvGrpSpPr>
          <p:nvPr/>
        </p:nvGrpSpPr>
        <p:grpSpPr bwMode="auto">
          <a:xfrm>
            <a:off x="2052638" y="2067967"/>
            <a:ext cx="1501775" cy="1944687"/>
            <a:chOff x="2079" y="1181"/>
            <a:chExt cx="1589" cy="2203"/>
          </a:xfrm>
        </p:grpSpPr>
        <p:sp>
          <p:nvSpPr>
            <p:cNvPr id="7" name="Freeform 6"/>
            <p:cNvSpPr>
              <a:spLocks/>
            </p:cNvSpPr>
            <p:nvPr/>
          </p:nvSpPr>
          <p:spPr bwMode="auto">
            <a:xfrm>
              <a:off x="2079" y="1181"/>
              <a:ext cx="1589" cy="2203"/>
            </a:xfrm>
            <a:custGeom>
              <a:avLst/>
              <a:gdLst>
                <a:gd name="T0" fmla="*/ 289 w 1589"/>
                <a:gd name="T1" fmla="*/ 0 h 2203"/>
                <a:gd name="T2" fmla="*/ 741 w 1589"/>
                <a:gd name="T3" fmla="*/ 2101 h 2203"/>
                <a:gd name="T4" fmla="*/ 617 w 1589"/>
                <a:gd name="T5" fmla="*/ 2011 h 2203"/>
                <a:gd name="T6" fmla="*/ 594 w 1589"/>
                <a:gd name="T7" fmla="*/ 2031 h 2203"/>
                <a:gd name="T8" fmla="*/ 576 w 1589"/>
                <a:gd name="T9" fmla="*/ 2064 h 2203"/>
                <a:gd name="T10" fmla="*/ 557 w 1589"/>
                <a:gd name="T11" fmla="*/ 2105 h 2203"/>
                <a:gd name="T12" fmla="*/ 535 w 1589"/>
                <a:gd name="T13" fmla="*/ 2144 h 2203"/>
                <a:gd name="T14" fmla="*/ 508 w 1589"/>
                <a:gd name="T15" fmla="*/ 2172 h 2203"/>
                <a:gd name="T16" fmla="*/ 473 w 1589"/>
                <a:gd name="T17" fmla="*/ 2194 h 2203"/>
                <a:gd name="T18" fmla="*/ 431 w 1589"/>
                <a:gd name="T19" fmla="*/ 2201 h 2203"/>
                <a:gd name="T20" fmla="*/ 390 w 1589"/>
                <a:gd name="T21" fmla="*/ 2202 h 2203"/>
                <a:gd name="T22" fmla="*/ 348 w 1589"/>
                <a:gd name="T23" fmla="*/ 2192 h 2203"/>
                <a:gd name="T24" fmla="*/ 305 w 1589"/>
                <a:gd name="T25" fmla="*/ 2167 h 2203"/>
                <a:gd name="T26" fmla="*/ 271 w 1589"/>
                <a:gd name="T27" fmla="*/ 2140 h 2203"/>
                <a:gd name="T28" fmla="*/ 246 w 1589"/>
                <a:gd name="T29" fmla="*/ 2114 h 2203"/>
                <a:gd name="T30" fmla="*/ 224 w 1589"/>
                <a:gd name="T31" fmla="*/ 2080 h 2203"/>
                <a:gd name="T32" fmla="*/ 213 w 1589"/>
                <a:gd name="T33" fmla="*/ 2045 h 2203"/>
                <a:gd name="T34" fmla="*/ 211 w 1589"/>
                <a:gd name="T35" fmla="*/ 2002 h 2203"/>
                <a:gd name="T36" fmla="*/ 215 w 1589"/>
                <a:gd name="T37" fmla="*/ 1961 h 2203"/>
                <a:gd name="T38" fmla="*/ 235 w 1589"/>
                <a:gd name="T39" fmla="*/ 1916 h 2203"/>
                <a:gd name="T40" fmla="*/ 270 w 1589"/>
                <a:gd name="T41" fmla="*/ 1884 h 2203"/>
                <a:gd name="T42" fmla="*/ 310 w 1589"/>
                <a:gd name="T43" fmla="*/ 1855 h 2203"/>
                <a:gd name="T44" fmla="*/ 348 w 1589"/>
                <a:gd name="T45" fmla="*/ 1826 h 2203"/>
                <a:gd name="T46" fmla="*/ 361 w 1589"/>
                <a:gd name="T47" fmla="*/ 1808 h 2203"/>
                <a:gd name="T48" fmla="*/ 149 w 1589"/>
                <a:gd name="T49" fmla="*/ 1616 h 2203"/>
                <a:gd name="T50" fmla="*/ 210 w 1589"/>
                <a:gd name="T51" fmla="*/ 1554 h 2203"/>
                <a:gd name="T52" fmla="*/ 241 w 1589"/>
                <a:gd name="T53" fmla="*/ 1512 h 2203"/>
                <a:gd name="T54" fmla="*/ 270 w 1589"/>
                <a:gd name="T55" fmla="*/ 1467 h 2203"/>
                <a:gd name="T56" fmla="*/ 276 w 1589"/>
                <a:gd name="T57" fmla="*/ 1430 h 2203"/>
                <a:gd name="T58" fmla="*/ 268 w 1589"/>
                <a:gd name="T59" fmla="*/ 1392 h 2203"/>
                <a:gd name="T60" fmla="*/ 245 w 1589"/>
                <a:gd name="T61" fmla="*/ 1360 h 2203"/>
                <a:gd name="T62" fmla="*/ 212 w 1589"/>
                <a:gd name="T63" fmla="*/ 1329 h 2203"/>
                <a:gd name="T64" fmla="*/ 176 w 1589"/>
                <a:gd name="T65" fmla="*/ 1306 h 2203"/>
                <a:gd name="T66" fmla="*/ 132 w 1589"/>
                <a:gd name="T67" fmla="*/ 1277 h 2203"/>
                <a:gd name="T68" fmla="*/ 92 w 1589"/>
                <a:gd name="T69" fmla="*/ 1239 h 2203"/>
                <a:gd name="T70" fmla="*/ 62 w 1589"/>
                <a:gd name="T71" fmla="*/ 1197 h 2203"/>
                <a:gd name="T72" fmla="*/ 46 w 1589"/>
                <a:gd name="T73" fmla="*/ 1152 h 2203"/>
                <a:gd name="T74" fmla="*/ 49 w 1589"/>
                <a:gd name="T75" fmla="*/ 1109 h 2203"/>
                <a:gd name="T76" fmla="*/ 67 w 1589"/>
                <a:gd name="T77" fmla="*/ 1071 h 2203"/>
                <a:gd name="T78" fmla="*/ 102 w 1589"/>
                <a:gd name="T79" fmla="*/ 1037 h 2203"/>
                <a:gd name="T80" fmla="*/ 126 w 1589"/>
                <a:gd name="T81" fmla="*/ 1000 h 2203"/>
                <a:gd name="T82" fmla="*/ 138 w 1589"/>
                <a:gd name="T83" fmla="*/ 961 h 2203"/>
                <a:gd name="T84" fmla="*/ 134 w 1589"/>
                <a:gd name="T85" fmla="*/ 922 h 2203"/>
                <a:gd name="T86" fmla="*/ 106 w 1589"/>
                <a:gd name="T87" fmla="*/ 878 h 2203"/>
                <a:gd name="T88" fmla="*/ 79 w 1589"/>
                <a:gd name="T89" fmla="*/ 841 h 2203"/>
                <a:gd name="T90" fmla="*/ 44 w 1589"/>
                <a:gd name="T91" fmla="*/ 797 h 2203"/>
                <a:gd name="T92" fmla="*/ 18 w 1589"/>
                <a:gd name="T93" fmla="*/ 756 h 2203"/>
                <a:gd name="T94" fmla="*/ 4 w 1589"/>
                <a:gd name="T95" fmla="*/ 717 h 2203"/>
                <a:gd name="T96" fmla="*/ 0 w 1589"/>
                <a:gd name="T97" fmla="*/ 674 h 2203"/>
                <a:gd name="T98" fmla="*/ 8 w 1589"/>
                <a:gd name="T99" fmla="*/ 632 h 2203"/>
                <a:gd name="T100" fmla="*/ 40 w 1589"/>
                <a:gd name="T101" fmla="*/ 593 h 2203"/>
                <a:gd name="T102" fmla="*/ 80 w 1589"/>
                <a:gd name="T103" fmla="*/ 561 h 2203"/>
                <a:gd name="T104" fmla="*/ 129 w 1589"/>
                <a:gd name="T105" fmla="*/ 525 h 2203"/>
                <a:gd name="T106" fmla="*/ 159 w 1589"/>
                <a:gd name="T107" fmla="*/ 494 h 2203"/>
                <a:gd name="T108" fmla="*/ 185 w 1589"/>
                <a:gd name="T109" fmla="*/ 449 h 2203"/>
                <a:gd name="T110" fmla="*/ 193 w 1589"/>
                <a:gd name="T111" fmla="*/ 409 h 2203"/>
                <a:gd name="T112" fmla="*/ 194 w 1589"/>
                <a:gd name="T113" fmla="*/ 360 h 2203"/>
                <a:gd name="T114" fmla="*/ 180 w 1589"/>
                <a:gd name="T115" fmla="*/ 311 h 2203"/>
                <a:gd name="T116" fmla="*/ 157 w 1589"/>
                <a:gd name="T117" fmla="*/ 273 h 2203"/>
                <a:gd name="T118" fmla="*/ 122 w 1589"/>
                <a:gd name="T119" fmla="*/ 238 h 220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589" h="2203">
                  <a:moveTo>
                    <a:pt x="102" y="222"/>
                  </a:moveTo>
                  <a:lnTo>
                    <a:pt x="289" y="0"/>
                  </a:lnTo>
                  <a:lnTo>
                    <a:pt x="1588" y="1090"/>
                  </a:lnTo>
                  <a:lnTo>
                    <a:pt x="741" y="2101"/>
                  </a:lnTo>
                  <a:lnTo>
                    <a:pt x="628" y="2006"/>
                  </a:lnTo>
                  <a:lnTo>
                    <a:pt x="617" y="2011"/>
                  </a:lnTo>
                  <a:lnTo>
                    <a:pt x="602" y="2021"/>
                  </a:lnTo>
                  <a:lnTo>
                    <a:pt x="594" y="2031"/>
                  </a:lnTo>
                  <a:lnTo>
                    <a:pt x="585" y="2045"/>
                  </a:lnTo>
                  <a:lnTo>
                    <a:pt x="576" y="2064"/>
                  </a:lnTo>
                  <a:lnTo>
                    <a:pt x="564" y="2088"/>
                  </a:lnTo>
                  <a:lnTo>
                    <a:pt x="557" y="2105"/>
                  </a:lnTo>
                  <a:lnTo>
                    <a:pt x="547" y="2126"/>
                  </a:lnTo>
                  <a:lnTo>
                    <a:pt x="535" y="2144"/>
                  </a:lnTo>
                  <a:lnTo>
                    <a:pt x="522" y="2159"/>
                  </a:lnTo>
                  <a:lnTo>
                    <a:pt x="508" y="2172"/>
                  </a:lnTo>
                  <a:lnTo>
                    <a:pt x="490" y="2184"/>
                  </a:lnTo>
                  <a:lnTo>
                    <a:pt x="473" y="2194"/>
                  </a:lnTo>
                  <a:lnTo>
                    <a:pt x="454" y="2198"/>
                  </a:lnTo>
                  <a:lnTo>
                    <a:pt x="431" y="2201"/>
                  </a:lnTo>
                  <a:lnTo>
                    <a:pt x="410" y="2202"/>
                  </a:lnTo>
                  <a:lnTo>
                    <a:pt x="390" y="2202"/>
                  </a:lnTo>
                  <a:lnTo>
                    <a:pt x="369" y="2198"/>
                  </a:lnTo>
                  <a:lnTo>
                    <a:pt x="348" y="2192"/>
                  </a:lnTo>
                  <a:lnTo>
                    <a:pt x="326" y="2181"/>
                  </a:lnTo>
                  <a:lnTo>
                    <a:pt x="305" y="2167"/>
                  </a:lnTo>
                  <a:lnTo>
                    <a:pt x="288" y="2154"/>
                  </a:lnTo>
                  <a:lnTo>
                    <a:pt x="271" y="2140"/>
                  </a:lnTo>
                  <a:lnTo>
                    <a:pt x="257" y="2127"/>
                  </a:lnTo>
                  <a:lnTo>
                    <a:pt x="246" y="2114"/>
                  </a:lnTo>
                  <a:lnTo>
                    <a:pt x="235" y="2097"/>
                  </a:lnTo>
                  <a:lnTo>
                    <a:pt x="224" y="2080"/>
                  </a:lnTo>
                  <a:lnTo>
                    <a:pt x="219" y="2064"/>
                  </a:lnTo>
                  <a:lnTo>
                    <a:pt x="213" y="2045"/>
                  </a:lnTo>
                  <a:lnTo>
                    <a:pt x="212" y="2024"/>
                  </a:lnTo>
                  <a:lnTo>
                    <a:pt x="211" y="2002"/>
                  </a:lnTo>
                  <a:lnTo>
                    <a:pt x="212" y="1981"/>
                  </a:lnTo>
                  <a:lnTo>
                    <a:pt x="215" y="1961"/>
                  </a:lnTo>
                  <a:lnTo>
                    <a:pt x="223" y="1939"/>
                  </a:lnTo>
                  <a:lnTo>
                    <a:pt x="235" y="1916"/>
                  </a:lnTo>
                  <a:lnTo>
                    <a:pt x="250" y="1898"/>
                  </a:lnTo>
                  <a:lnTo>
                    <a:pt x="270" y="1884"/>
                  </a:lnTo>
                  <a:lnTo>
                    <a:pt x="290" y="1870"/>
                  </a:lnTo>
                  <a:lnTo>
                    <a:pt x="310" y="1855"/>
                  </a:lnTo>
                  <a:lnTo>
                    <a:pt x="332" y="1840"/>
                  </a:lnTo>
                  <a:lnTo>
                    <a:pt x="348" y="1826"/>
                  </a:lnTo>
                  <a:lnTo>
                    <a:pt x="355" y="1818"/>
                  </a:lnTo>
                  <a:lnTo>
                    <a:pt x="361" y="1808"/>
                  </a:lnTo>
                  <a:lnTo>
                    <a:pt x="364" y="1797"/>
                  </a:lnTo>
                  <a:lnTo>
                    <a:pt x="149" y="1616"/>
                  </a:lnTo>
                  <a:lnTo>
                    <a:pt x="189" y="1578"/>
                  </a:lnTo>
                  <a:lnTo>
                    <a:pt x="210" y="1554"/>
                  </a:lnTo>
                  <a:lnTo>
                    <a:pt x="227" y="1532"/>
                  </a:lnTo>
                  <a:lnTo>
                    <a:pt x="241" y="1512"/>
                  </a:lnTo>
                  <a:lnTo>
                    <a:pt x="256" y="1490"/>
                  </a:lnTo>
                  <a:lnTo>
                    <a:pt x="270" y="1467"/>
                  </a:lnTo>
                  <a:lnTo>
                    <a:pt x="274" y="1448"/>
                  </a:lnTo>
                  <a:lnTo>
                    <a:pt x="276" y="1430"/>
                  </a:lnTo>
                  <a:lnTo>
                    <a:pt x="274" y="1411"/>
                  </a:lnTo>
                  <a:lnTo>
                    <a:pt x="268" y="1392"/>
                  </a:lnTo>
                  <a:lnTo>
                    <a:pt x="258" y="1374"/>
                  </a:lnTo>
                  <a:lnTo>
                    <a:pt x="245" y="1360"/>
                  </a:lnTo>
                  <a:lnTo>
                    <a:pt x="230" y="1345"/>
                  </a:lnTo>
                  <a:lnTo>
                    <a:pt x="212" y="1329"/>
                  </a:lnTo>
                  <a:lnTo>
                    <a:pt x="191" y="1316"/>
                  </a:lnTo>
                  <a:lnTo>
                    <a:pt x="176" y="1306"/>
                  </a:lnTo>
                  <a:lnTo>
                    <a:pt x="154" y="1291"/>
                  </a:lnTo>
                  <a:lnTo>
                    <a:pt x="132" y="1277"/>
                  </a:lnTo>
                  <a:lnTo>
                    <a:pt x="109" y="1257"/>
                  </a:lnTo>
                  <a:lnTo>
                    <a:pt x="92" y="1239"/>
                  </a:lnTo>
                  <a:lnTo>
                    <a:pt x="76" y="1219"/>
                  </a:lnTo>
                  <a:lnTo>
                    <a:pt x="62" y="1197"/>
                  </a:lnTo>
                  <a:lnTo>
                    <a:pt x="52" y="1177"/>
                  </a:lnTo>
                  <a:lnTo>
                    <a:pt x="46" y="1152"/>
                  </a:lnTo>
                  <a:lnTo>
                    <a:pt x="46" y="1132"/>
                  </a:lnTo>
                  <a:lnTo>
                    <a:pt x="49" y="1109"/>
                  </a:lnTo>
                  <a:lnTo>
                    <a:pt x="57" y="1088"/>
                  </a:lnTo>
                  <a:lnTo>
                    <a:pt x="67" y="1071"/>
                  </a:lnTo>
                  <a:lnTo>
                    <a:pt x="85" y="1054"/>
                  </a:lnTo>
                  <a:lnTo>
                    <a:pt x="102" y="1037"/>
                  </a:lnTo>
                  <a:lnTo>
                    <a:pt x="115" y="1018"/>
                  </a:lnTo>
                  <a:lnTo>
                    <a:pt x="126" y="1000"/>
                  </a:lnTo>
                  <a:lnTo>
                    <a:pt x="133" y="981"/>
                  </a:lnTo>
                  <a:lnTo>
                    <a:pt x="138" y="961"/>
                  </a:lnTo>
                  <a:lnTo>
                    <a:pt x="138" y="943"/>
                  </a:lnTo>
                  <a:lnTo>
                    <a:pt x="134" y="922"/>
                  </a:lnTo>
                  <a:lnTo>
                    <a:pt x="120" y="900"/>
                  </a:lnTo>
                  <a:lnTo>
                    <a:pt x="106" y="878"/>
                  </a:lnTo>
                  <a:lnTo>
                    <a:pt x="95" y="860"/>
                  </a:lnTo>
                  <a:lnTo>
                    <a:pt x="79" y="841"/>
                  </a:lnTo>
                  <a:lnTo>
                    <a:pt x="60" y="817"/>
                  </a:lnTo>
                  <a:lnTo>
                    <a:pt x="44" y="797"/>
                  </a:lnTo>
                  <a:lnTo>
                    <a:pt x="29" y="775"/>
                  </a:lnTo>
                  <a:lnTo>
                    <a:pt x="18" y="756"/>
                  </a:lnTo>
                  <a:lnTo>
                    <a:pt x="8" y="737"/>
                  </a:lnTo>
                  <a:lnTo>
                    <a:pt x="4" y="717"/>
                  </a:lnTo>
                  <a:lnTo>
                    <a:pt x="1" y="699"/>
                  </a:lnTo>
                  <a:lnTo>
                    <a:pt x="0" y="674"/>
                  </a:lnTo>
                  <a:lnTo>
                    <a:pt x="3" y="653"/>
                  </a:lnTo>
                  <a:lnTo>
                    <a:pt x="8" y="632"/>
                  </a:lnTo>
                  <a:lnTo>
                    <a:pt x="22" y="610"/>
                  </a:lnTo>
                  <a:lnTo>
                    <a:pt x="40" y="593"/>
                  </a:lnTo>
                  <a:lnTo>
                    <a:pt x="57" y="578"/>
                  </a:lnTo>
                  <a:lnTo>
                    <a:pt x="80" y="561"/>
                  </a:lnTo>
                  <a:lnTo>
                    <a:pt x="106" y="542"/>
                  </a:lnTo>
                  <a:lnTo>
                    <a:pt x="129" y="525"/>
                  </a:lnTo>
                  <a:lnTo>
                    <a:pt x="147" y="509"/>
                  </a:lnTo>
                  <a:lnTo>
                    <a:pt x="159" y="494"/>
                  </a:lnTo>
                  <a:lnTo>
                    <a:pt x="174" y="470"/>
                  </a:lnTo>
                  <a:lnTo>
                    <a:pt x="185" y="449"/>
                  </a:lnTo>
                  <a:lnTo>
                    <a:pt x="189" y="429"/>
                  </a:lnTo>
                  <a:lnTo>
                    <a:pt x="193" y="409"/>
                  </a:lnTo>
                  <a:lnTo>
                    <a:pt x="194" y="385"/>
                  </a:lnTo>
                  <a:lnTo>
                    <a:pt x="194" y="360"/>
                  </a:lnTo>
                  <a:lnTo>
                    <a:pt x="189" y="335"/>
                  </a:lnTo>
                  <a:lnTo>
                    <a:pt x="180" y="311"/>
                  </a:lnTo>
                  <a:lnTo>
                    <a:pt x="170" y="292"/>
                  </a:lnTo>
                  <a:lnTo>
                    <a:pt x="157" y="273"/>
                  </a:lnTo>
                  <a:lnTo>
                    <a:pt x="142" y="257"/>
                  </a:lnTo>
                  <a:lnTo>
                    <a:pt x="122" y="238"/>
                  </a:lnTo>
                  <a:lnTo>
                    <a:pt x="102" y="222"/>
                  </a:lnTo>
                </a:path>
              </a:pathLst>
            </a:custGeom>
            <a:solidFill>
              <a:srgbClr val="00FF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9" name="Rectangle 7"/>
            <p:cNvSpPr>
              <a:spLocks noChangeArrowheads="1"/>
            </p:cNvSpPr>
            <p:nvPr/>
          </p:nvSpPr>
          <p:spPr bwMode="auto">
            <a:xfrm>
              <a:off x="2294" y="2006"/>
              <a:ext cx="1180" cy="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latin typeface="楷体_GB2312" pitchFamily="49" charset="-122"/>
                  <a:ea typeface="楷体_GB2312" pitchFamily="49" charset="-122"/>
                </a:rPr>
                <a:t>单元测试</a:t>
              </a:r>
            </a:p>
          </p:txBody>
        </p:sp>
      </p:grpSp>
      <p:sp>
        <p:nvSpPr>
          <p:cNvPr id="10" name="Freeform 8"/>
          <p:cNvSpPr>
            <a:spLocks/>
          </p:cNvSpPr>
          <p:nvPr/>
        </p:nvSpPr>
        <p:spPr bwMode="auto">
          <a:xfrm>
            <a:off x="844550" y="1556792"/>
            <a:ext cx="1622425" cy="1536700"/>
          </a:xfrm>
          <a:custGeom>
            <a:avLst/>
            <a:gdLst>
              <a:gd name="T0" fmla="*/ 1081302 w 1718"/>
              <a:gd name="T1" fmla="*/ 180165 h 1740"/>
              <a:gd name="T2" fmla="*/ 1160629 w 1718"/>
              <a:gd name="T3" fmla="*/ 45924 h 1740"/>
              <a:gd name="T4" fmla="*/ 1310783 w 1718"/>
              <a:gd name="T5" fmla="*/ 0 h 1740"/>
              <a:gd name="T6" fmla="*/ 1476992 w 1718"/>
              <a:gd name="T7" fmla="*/ 105096 h 1740"/>
              <a:gd name="T8" fmla="*/ 1508156 w 1718"/>
              <a:gd name="T9" fmla="*/ 218141 h 1740"/>
              <a:gd name="T10" fmla="*/ 1442995 w 1718"/>
              <a:gd name="T11" fmla="*/ 329419 h 1740"/>
              <a:gd name="T12" fmla="*/ 1340059 w 1718"/>
              <a:gd name="T13" fmla="*/ 423917 h 1740"/>
              <a:gd name="T14" fmla="*/ 1364612 w 1718"/>
              <a:gd name="T15" fmla="*/ 542261 h 1740"/>
              <a:gd name="T16" fmla="*/ 1458105 w 1718"/>
              <a:gd name="T17" fmla="*/ 653539 h 1740"/>
              <a:gd name="T18" fmla="*/ 1465660 w 1718"/>
              <a:gd name="T19" fmla="*/ 738323 h 1740"/>
              <a:gd name="T20" fmla="*/ 1408998 w 1718"/>
              <a:gd name="T21" fmla="*/ 809859 h 1740"/>
              <a:gd name="T22" fmla="*/ 1401443 w 1718"/>
              <a:gd name="T23" fmla="*/ 905240 h 1740"/>
              <a:gd name="T24" fmla="*/ 1484547 w 1718"/>
              <a:gd name="T25" fmla="*/ 984724 h 1740"/>
              <a:gd name="T26" fmla="*/ 1587483 w 1718"/>
              <a:gd name="T27" fmla="*/ 1052728 h 1740"/>
              <a:gd name="T28" fmla="*/ 1621481 w 1718"/>
              <a:gd name="T29" fmla="*/ 1126030 h 1740"/>
              <a:gd name="T30" fmla="*/ 1544987 w 1718"/>
              <a:gd name="T31" fmla="*/ 1246140 h 1740"/>
              <a:gd name="T32" fmla="*/ 1407109 w 1718"/>
              <a:gd name="T33" fmla="*/ 1382147 h 1740"/>
              <a:gd name="T34" fmla="*/ 1317394 w 1718"/>
              <a:gd name="T35" fmla="*/ 1372432 h 1740"/>
              <a:gd name="T36" fmla="*/ 1214458 w 1718"/>
              <a:gd name="T37" fmla="*/ 1289415 h 1740"/>
              <a:gd name="T38" fmla="*/ 1124743 w 1718"/>
              <a:gd name="T39" fmla="*/ 1241724 h 1740"/>
              <a:gd name="T40" fmla="*/ 1043527 w 1718"/>
              <a:gd name="T41" fmla="*/ 1252322 h 1740"/>
              <a:gd name="T42" fmla="*/ 969866 w 1718"/>
              <a:gd name="T43" fmla="*/ 1331807 h 1740"/>
              <a:gd name="T44" fmla="*/ 870708 w 1718"/>
              <a:gd name="T45" fmla="*/ 1351236 h 1740"/>
              <a:gd name="T46" fmla="*/ 761161 w 1718"/>
              <a:gd name="T47" fmla="*/ 1301779 h 1740"/>
              <a:gd name="T48" fmla="*/ 645948 w 1718"/>
              <a:gd name="T49" fmla="*/ 1283233 h 1740"/>
              <a:gd name="T50" fmla="*/ 561899 w 1718"/>
              <a:gd name="T51" fmla="*/ 1351236 h 1740"/>
              <a:gd name="T52" fmla="*/ 495793 w 1718"/>
              <a:gd name="T53" fmla="*/ 1463398 h 1740"/>
              <a:gd name="T54" fmla="*/ 378692 w 1718"/>
              <a:gd name="T55" fmla="*/ 1529635 h 1740"/>
              <a:gd name="T56" fmla="*/ 270089 w 1718"/>
              <a:gd name="T57" fmla="*/ 1529635 h 1740"/>
              <a:gd name="T58" fmla="*/ 160543 w 1718"/>
              <a:gd name="T59" fmla="*/ 1457216 h 1740"/>
              <a:gd name="T60" fmla="*/ 112380 w 1718"/>
              <a:gd name="T61" fmla="*/ 1362717 h 1740"/>
              <a:gd name="T62" fmla="*/ 134100 w 1718"/>
              <a:gd name="T63" fmla="*/ 1265570 h 1740"/>
              <a:gd name="T64" fmla="*/ 213427 w 1718"/>
              <a:gd name="T65" fmla="*/ 1188735 h 1740"/>
              <a:gd name="T66" fmla="*/ 281422 w 1718"/>
              <a:gd name="T67" fmla="*/ 1118965 h 1740"/>
              <a:gd name="T68" fmla="*/ 272922 w 1718"/>
              <a:gd name="T69" fmla="*/ 1026233 h 1740"/>
              <a:gd name="T70" fmla="*/ 203984 w 1718"/>
              <a:gd name="T71" fmla="*/ 943216 h 1740"/>
              <a:gd name="T72" fmla="*/ 146377 w 1718"/>
              <a:gd name="T73" fmla="*/ 851367 h 1740"/>
              <a:gd name="T74" fmla="*/ 192651 w 1718"/>
              <a:gd name="T75" fmla="*/ 752453 h 1740"/>
              <a:gd name="T76" fmla="*/ 224760 w 1718"/>
              <a:gd name="T77" fmla="*/ 665020 h 1740"/>
              <a:gd name="T78" fmla="*/ 163376 w 1718"/>
              <a:gd name="T79" fmla="*/ 578470 h 1740"/>
              <a:gd name="T80" fmla="*/ 73661 w 1718"/>
              <a:gd name="T81" fmla="*/ 523714 h 1740"/>
              <a:gd name="T82" fmla="*/ 0 w 1718"/>
              <a:gd name="T83" fmla="*/ 437165 h 1740"/>
              <a:gd name="T84" fmla="*/ 53829 w 1718"/>
              <a:gd name="T85" fmla="*/ 320587 h 1740"/>
              <a:gd name="T86" fmla="*/ 175653 w 1718"/>
              <a:gd name="T87" fmla="*/ 186347 h 1740"/>
              <a:gd name="T88" fmla="*/ 272922 w 1718"/>
              <a:gd name="T89" fmla="*/ 123643 h 1740"/>
              <a:gd name="T90" fmla="*/ 360749 w 1718"/>
              <a:gd name="T91" fmla="*/ 153670 h 1740"/>
              <a:gd name="T92" fmla="*/ 458019 w 1718"/>
              <a:gd name="T93" fmla="*/ 236687 h 1740"/>
              <a:gd name="T94" fmla="*/ 577009 w 1718"/>
              <a:gd name="T95" fmla="*/ 271130 h 1740"/>
              <a:gd name="T96" fmla="*/ 659169 w 1718"/>
              <a:gd name="T97" fmla="*/ 206660 h 1740"/>
              <a:gd name="T98" fmla="*/ 755495 w 1718"/>
              <a:gd name="T99" fmla="*/ 155436 h 1740"/>
              <a:gd name="T100" fmla="*/ 875430 w 1718"/>
              <a:gd name="T101" fmla="*/ 199594 h 17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718" h="1740">
                <a:moveTo>
                  <a:pt x="1050" y="260"/>
                </a:moveTo>
                <a:lnTo>
                  <a:pt x="1079" y="254"/>
                </a:lnTo>
                <a:lnTo>
                  <a:pt x="1104" y="245"/>
                </a:lnTo>
                <a:lnTo>
                  <a:pt x="1125" y="230"/>
                </a:lnTo>
                <a:lnTo>
                  <a:pt x="1145" y="204"/>
                </a:lnTo>
                <a:lnTo>
                  <a:pt x="1160" y="170"/>
                </a:lnTo>
                <a:lnTo>
                  <a:pt x="1174" y="141"/>
                </a:lnTo>
                <a:lnTo>
                  <a:pt x="1189" y="104"/>
                </a:lnTo>
                <a:lnTo>
                  <a:pt x="1211" y="69"/>
                </a:lnTo>
                <a:lnTo>
                  <a:pt x="1229" y="52"/>
                </a:lnTo>
                <a:lnTo>
                  <a:pt x="1255" y="32"/>
                </a:lnTo>
                <a:lnTo>
                  <a:pt x="1286" y="16"/>
                </a:lnTo>
                <a:lnTo>
                  <a:pt x="1321" y="4"/>
                </a:lnTo>
                <a:lnTo>
                  <a:pt x="1358" y="1"/>
                </a:lnTo>
                <a:lnTo>
                  <a:pt x="1388" y="0"/>
                </a:lnTo>
                <a:lnTo>
                  <a:pt x="1421" y="11"/>
                </a:lnTo>
                <a:lnTo>
                  <a:pt x="1455" y="30"/>
                </a:lnTo>
                <a:lnTo>
                  <a:pt x="1488" y="54"/>
                </a:lnTo>
                <a:lnTo>
                  <a:pt x="1532" y="89"/>
                </a:lnTo>
                <a:lnTo>
                  <a:pt x="1564" y="119"/>
                </a:lnTo>
                <a:lnTo>
                  <a:pt x="1578" y="141"/>
                </a:lnTo>
                <a:lnTo>
                  <a:pt x="1586" y="162"/>
                </a:lnTo>
                <a:lnTo>
                  <a:pt x="1594" y="186"/>
                </a:lnTo>
                <a:lnTo>
                  <a:pt x="1598" y="215"/>
                </a:lnTo>
                <a:lnTo>
                  <a:pt x="1597" y="247"/>
                </a:lnTo>
                <a:lnTo>
                  <a:pt x="1594" y="275"/>
                </a:lnTo>
                <a:lnTo>
                  <a:pt x="1587" y="296"/>
                </a:lnTo>
                <a:lnTo>
                  <a:pt x="1570" y="328"/>
                </a:lnTo>
                <a:lnTo>
                  <a:pt x="1551" y="351"/>
                </a:lnTo>
                <a:lnTo>
                  <a:pt x="1528" y="373"/>
                </a:lnTo>
                <a:lnTo>
                  <a:pt x="1509" y="388"/>
                </a:lnTo>
                <a:lnTo>
                  <a:pt x="1480" y="413"/>
                </a:lnTo>
                <a:lnTo>
                  <a:pt x="1447" y="439"/>
                </a:lnTo>
                <a:lnTo>
                  <a:pt x="1428" y="455"/>
                </a:lnTo>
                <a:lnTo>
                  <a:pt x="1419" y="480"/>
                </a:lnTo>
                <a:lnTo>
                  <a:pt x="1415" y="500"/>
                </a:lnTo>
                <a:lnTo>
                  <a:pt x="1413" y="528"/>
                </a:lnTo>
                <a:lnTo>
                  <a:pt x="1420" y="557"/>
                </a:lnTo>
                <a:lnTo>
                  <a:pt x="1427" y="583"/>
                </a:lnTo>
                <a:lnTo>
                  <a:pt x="1445" y="614"/>
                </a:lnTo>
                <a:lnTo>
                  <a:pt x="1464" y="641"/>
                </a:lnTo>
                <a:lnTo>
                  <a:pt x="1484" y="666"/>
                </a:lnTo>
                <a:lnTo>
                  <a:pt x="1508" y="689"/>
                </a:lnTo>
                <a:lnTo>
                  <a:pt x="1528" y="717"/>
                </a:lnTo>
                <a:lnTo>
                  <a:pt x="1544" y="740"/>
                </a:lnTo>
                <a:lnTo>
                  <a:pt x="1555" y="761"/>
                </a:lnTo>
                <a:lnTo>
                  <a:pt x="1560" y="780"/>
                </a:lnTo>
                <a:lnTo>
                  <a:pt x="1561" y="798"/>
                </a:lnTo>
                <a:lnTo>
                  <a:pt x="1557" y="816"/>
                </a:lnTo>
                <a:lnTo>
                  <a:pt x="1552" y="836"/>
                </a:lnTo>
                <a:lnTo>
                  <a:pt x="1544" y="852"/>
                </a:lnTo>
                <a:lnTo>
                  <a:pt x="1536" y="866"/>
                </a:lnTo>
                <a:lnTo>
                  <a:pt x="1522" y="884"/>
                </a:lnTo>
                <a:lnTo>
                  <a:pt x="1504" y="902"/>
                </a:lnTo>
                <a:lnTo>
                  <a:pt x="1492" y="917"/>
                </a:lnTo>
                <a:lnTo>
                  <a:pt x="1481" y="938"/>
                </a:lnTo>
                <a:lnTo>
                  <a:pt x="1476" y="960"/>
                </a:lnTo>
                <a:lnTo>
                  <a:pt x="1475" y="982"/>
                </a:lnTo>
                <a:lnTo>
                  <a:pt x="1479" y="1001"/>
                </a:lnTo>
                <a:lnTo>
                  <a:pt x="1484" y="1025"/>
                </a:lnTo>
                <a:lnTo>
                  <a:pt x="1494" y="1043"/>
                </a:lnTo>
                <a:lnTo>
                  <a:pt x="1514" y="1066"/>
                </a:lnTo>
                <a:lnTo>
                  <a:pt x="1532" y="1084"/>
                </a:lnTo>
                <a:lnTo>
                  <a:pt x="1549" y="1100"/>
                </a:lnTo>
                <a:lnTo>
                  <a:pt x="1572" y="1115"/>
                </a:lnTo>
                <a:lnTo>
                  <a:pt x="1599" y="1132"/>
                </a:lnTo>
                <a:lnTo>
                  <a:pt x="1619" y="1146"/>
                </a:lnTo>
                <a:lnTo>
                  <a:pt x="1640" y="1160"/>
                </a:lnTo>
                <a:lnTo>
                  <a:pt x="1661" y="1173"/>
                </a:lnTo>
                <a:lnTo>
                  <a:pt x="1681" y="1192"/>
                </a:lnTo>
                <a:lnTo>
                  <a:pt x="1691" y="1203"/>
                </a:lnTo>
                <a:lnTo>
                  <a:pt x="1702" y="1217"/>
                </a:lnTo>
                <a:lnTo>
                  <a:pt x="1709" y="1234"/>
                </a:lnTo>
                <a:lnTo>
                  <a:pt x="1716" y="1255"/>
                </a:lnTo>
                <a:lnTo>
                  <a:pt x="1717" y="1275"/>
                </a:lnTo>
                <a:lnTo>
                  <a:pt x="1712" y="1299"/>
                </a:lnTo>
                <a:lnTo>
                  <a:pt x="1703" y="1316"/>
                </a:lnTo>
                <a:lnTo>
                  <a:pt x="1691" y="1337"/>
                </a:lnTo>
                <a:lnTo>
                  <a:pt x="1667" y="1372"/>
                </a:lnTo>
                <a:lnTo>
                  <a:pt x="1636" y="1411"/>
                </a:lnTo>
                <a:lnTo>
                  <a:pt x="1604" y="1453"/>
                </a:lnTo>
                <a:lnTo>
                  <a:pt x="1563" y="1500"/>
                </a:lnTo>
                <a:lnTo>
                  <a:pt x="1532" y="1530"/>
                </a:lnTo>
                <a:lnTo>
                  <a:pt x="1508" y="1555"/>
                </a:lnTo>
                <a:lnTo>
                  <a:pt x="1490" y="1565"/>
                </a:lnTo>
                <a:lnTo>
                  <a:pt x="1470" y="1572"/>
                </a:lnTo>
                <a:lnTo>
                  <a:pt x="1453" y="1572"/>
                </a:lnTo>
                <a:lnTo>
                  <a:pt x="1432" y="1570"/>
                </a:lnTo>
                <a:lnTo>
                  <a:pt x="1412" y="1562"/>
                </a:lnTo>
                <a:lnTo>
                  <a:pt x="1395" y="1554"/>
                </a:lnTo>
                <a:lnTo>
                  <a:pt x="1366" y="1533"/>
                </a:lnTo>
                <a:lnTo>
                  <a:pt x="1341" y="1512"/>
                </a:lnTo>
                <a:lnTo>
                  <a:pt x="1323" y="1493"/>
                </a:lnTo>
                <a:lnTo>
                  <a:pt x="1305" y="1476"/>
                </a:lnTo>
                <a:lnTo>
                  <a:pt x="1286" y="1460"/>
                </a:lnTo>
                <a:lnTo>
                  <a:pt x="1267" y="1445"/>
                </a:lnTo>
                <a:lnTo>
                  <a:pt x="1249" y="1433"/>
                </a:lnTo>
                <a:lnTo>
                  <a:pt x="1231" y="1421"/>
                </a:lnTo>
                <a:lnTo>
                  <a:pt x="1206" y="1410"/>
                </a:lnTo>
                <a:lnTo>
                  <a:pt x="1191" y="1406"/>
                </a:lnTo>
                <a:lnTo>
                  <a:pt x="1177" y="1402"/>
                </a:lnTo>
                <a:lnTo>
                  <a:pt x="1156" y="1400"/>
                </a:lnTo>
                <a:lnTo>
                  <a:pt x="1137" y="1404"/>
                </a:lnTo>
                <a:lnTo>
                  <a:pt x="1123" y="1410"/>
                </a:lnTo>
                <a:lnTo>
                  <a:pt x="1105" y="1418"/>
                </a:lnTo>
                <a:lnTo>
                  <a:pt x="1091" y="1427"/>
                </a:lnTo>
                <a:lnTo>
                  <a:pt x="1080" y="1440"/>
                </a:lnTo>
                <a:lnTo>
                  <a:pt x="1069" y="1456"/>
                </a:lnTo>
                <a:lnTo>
                  <a:pt x="1049" y="1482"/>
                </a:lnTo>
                <a:lnTo>
                  <a:pt x="1027" y="1508"/>
                </a:lnTo>
                <a:lnTo>
                  <a:pt x="1005" y="1522"/>
                </a:lnTo>
                <a:lnTo>
                  <a:pt x="985" y="1532"/>
                </a:lnTo>
                <a:lnTo>
                  <a:pt x="966" y="1536"/>
                </a:lnTo>
                <a:lnTo>
                  <a:pt x="943" y="1534"/>
                </a:lnTo>
                <a:lnTo>
                  <a:pt x="922" y="1530"/>
                </a:lnTo>
                <a:lnTo>
                  <a:pt x="900" y="1520"/>
                </a:lnTo>
                <a:lnTo>
                  <a:pt x="875" y="1508"/>
                </a:lnTo>
                <a:lnTo>
                  <a:pt x="852" y="1499"/>
                </a:lnTo>
                <a:lnTo>
                  <a:pt x="827" y="1486"/>
                </a:lnTo>
                <a:lnTo>
                  <a:pt x="806" y="1474"/>
                </a:lnTo>
                <a:lnTo>
                  <a:pt x="782" y="1463"/>
                </a:lnTo>
                <a:lnTo>
                  <a:pt x="759" y="1458"/>
                </a:lnTo>
                <a:lnTo>
                  <a:pt x="734" y="1452"/>
                </a:lnTo>
                <a:lnTo>
                  <a:pt x="709" y="1449"/>
                </a:lnTo>
                <a:lnTo>
                  <a:pt x="684" y="1453"/>
                </a:lnTo>
                <a:lnTo>
                  <a:pt x="661" y="1460"/>
                </a:lnTo>
                <a:lnTo>
                  <a:pt x="636" y="1472"/>
                </a:lnTo>
                <a:lnTo>
                  <a:pt x="620" y="1488"/>
                </a:lnTo>
                <a:lnTo>
                  <a:pt x="605" y="1508"/>
                </a:lnTo>
                <a:lnTo>
                  <a:pt x="595" y="1530"/>
                </a:lnTo>
                <a:lnTo>
                  <a:pt x="585" y="1554"/>
                </a:lnTo>
                <a:lnTo>
                  <a:pt x="572" y="1580"/>
                </a:lnTo>
                <a:lnTo>
                  <a:pt x="561" y="1603"/>
                </a:lnTo>
                <a:lnTo>
                  <a:pt x="545" y="1631"/>
                </a:lnTo>
                <a:lnTo>
                  <a:pt x="525" y="1657"/>
                </a:lnTo>
                <a:lnTo>
                  <a:pt x="499" y="1678"/>
                </a:lnTo>
                <a:lnTo>
                  <a:pt x="479" y="1693"/>
                </a:lnTo>
                <a:lnTo>
                  <a:pt x="456" y="1707"/>
                </a:lnTo>
                <a:lnTo>
                  <a:pt x="432" y="1719"/>
                </a:lnTo>
                <a:lnTo>
                  <a:pt x="401" y="1732"/>
                </a:lnTo>
                <a:lnTo>
                  <a:pt x="376" y="1736"/>
                </a:lnTo>
                <a:lnTo>
                  <a:pt x="355" y="1738"/>
                </a:lnTo>
                <a:lnTo>
                  <a:pt x="330" y="1739"/>
                </a:lnTo>
                <a:lnTo>
                  <a:pt x="306" y="1737"/>
                </a:lnTo>
                <a:lnTo>
                  <a:pt x="286" y="1732"/>
                </a:lnTo>
                <a:lnTo>
                  <a:pt x="269" y="1724"/>
                </a:lnTo>
                <a:lnTo>
                  <a:pt x="244" y="1708"/>
                </a:lnTo>
                <a:lnTo>
                  <a:pt x="217" y="1689"/>
                </a:lnTo>
                <a:lnTo>
                  <a:pt x="185" y="1662"/>
                </a:lnTo>
                <a:lnTo>
                  <a:pt x="170" y="1650"/>
                </a:lnTo>
                <a:lnTo>
                  <a:pt x="153" y="1631"/>
                </a:lnTo>
                <a:lnTo>
                  <a:pt x="137" y="1609"/>
                </a:lnTo>
                <a:lnTo>
                  <a:pt x="126" y="1584"/>
                </a:lnTo>
                <a:lnTo>
                  <a:pt x="122" y="1565"/>
                </a:lnTo>
                <a:lnTo>
                  <a:pt x="119" y="1543"/>
                </a:lnTo>
                <a:lnTo>
                  <a:pt x="118" y="1523"/>
                </a:lnTo>
                <a:lnTo>
                  <a:pt x="119" y="1500"/>
                </a:lnTo>
                <a:lnTo>
                  <a:pt x="122" y="1478"/>
                </a:lnTo>
                <a:lnTo>
                  <a:pt x="129" y="1455"/>
                </a:lnTo>
                <a:lnTo>
                  <a:pt x="142" y="1433"/>
                </a:lnTo>
                <a:lnTo>
                  <a:pt x="153" y="1416"/>
                </a:lnTo>
                <a:lnTo>
                  <a:pt x="169" y="1396"/>
                </a:lnTo>
                <a:lnTo>
                  <a:pt x="184" y="1379"/>
                </a:lnTo>
                <a:lnTo>
                  <a:pt x="204" y="1364"/>
                </a:lnTo>
                <a:lnTo>
                  <a:pt x="226" y="1346"/>
                </a:lnTo>
                <a:lnTo>
                  <a:pt x="248" y="1330"/>
                </a:lnTo>
                <a:lnTo>
                  <a:pt x="266" y="1314"/>
                </a:lnTo>
                <a:lnTo>
                  <a:pt x="281" y="1298"/>
                </a:lnTo>
                <a:lnTo>
                  <a:pt x="290" y="1283"/>
                </a:lnTo>
                <a:lnTo>
                  <a:pt x="298" y="1267"/>
                </a:lnTo>
                <a:lnTo>
                  <a:pt x="302" y="1242"/>
                </a:lnTo>
                <a:lnTo>
                  <a:pt x="302" y="1223"/>
                </a:lnTo>
                <a:lnTo>
                  <a:pt x="300" y="1201"/>
                </a:lnTo>
                <a:lnTo>
                  <a:pt x="295" y="1182"/>
                </a:lnTo>
                <a:lnTo>
                  <a:pt x="289" y="1162"/>
                </a:lnTo>
                <a:lnTo>
                  <a:pt x="275" y="1141"/>
                </a:lnTo>
                <a:lnTo>
                  <a:pt x="263" y="1124"/>
                </a:lnTo>
                <a:lnTo>
                  <a:pt x="246" y="1103"/>
                </a:lnTo>
                <a:lnTo>
                  <a:pt x="230" y="1086"/>
                </a:lnTo>
                <a:lnTo>
                  <a:pt x="216" y="1068"/>
                </a:lnTo>
                <a:lnTo>
                  <a:pt x="198" y="1047"/>
                </a:lnTo>
                <a:lnTo>
                  <a:pt x="186" y="1026"/>
                </a:lnTo>
                <a:lnTo>
                  <a:pt x="170" y="1004"/>
                </a:lnTo>
                <a:lnTo>
                  <a:pt x="159" y="984"/>
                </a:lnTo>
                <a:lnTo>
                  <a:pt x="155" y="964"/>
                </a:lnTo>
                <a:lnTo>
                  <a:pt x="155" y="942"/>
                </a:lnTo>
                <a:lnTo>
                  <a:pt x="162" y="919"/>
                </a:lnTo>
                <a:lnTo>
                  <a:pt x="174" y="892"/>
                </a:lnTo>
                <a:lnTo>
                  <a:pt x="188" y="872"/>
                </a:lnTo>
                <a:lnTo>
                  <a:pt x="204" y="852"/>
                </a:lnTo>
                <a:lnTo>
                  <a:pt x="220" y="837"/>
                </a:lnTo>
                <a:lnTo>
                  <a:pt x="233" y="816"/>
                </a:lnTo>
                <a:lnTo>
                  <a:pt x="239" y="797"/>
                </a:lnTo>
                <a:lnTo>
                  <a:pt x="242" y="772"/>
                </a:lnTo>
                <a:lnTo>
                  <a:pt x="238" y="753"/>
                </a:lnTo>
                <a:lnTo>
                  <a:pt x="234" y="733"/>
                </a:lnTo>
                <a:lnTo>
                  <a:pt x="222" y="712"/>
                </a:lnTo>
                <a:lnTo>
                  <a:pt x="208" y="690"/>
                </a:lnTo>
                <a:lnTo>
                  <a:pt x="188" y="671"/>
                </a:lnTo>
                <a:lnTo>
                  <a:pt x="173" y="655"/>
                </a:lnTo>
                <a:lnTo>
                  <a:pt x="153" y="640"/>
                </a:lnTo>
                <a:lnTo>
                  <a:pt x="134" y="629"/>
                </a:lnTo>
                <a:lnTo>
                  <a:pt x="116" y="617"/>
                </a:lnTo>
                <a:lnTo>
                  <a:pt x="96" y="605"/>
                </a:lnTo>
                <a:lnTo>
                  <a:pt x="78" y="593"/>
                </a:lnTo>
                <a:lnTo>
                  <a:pt x="49" y="571"/>
                </a:lnTo>
                <a:lnTo>
                  <a:pt x="31" y="556"/>
                </a:lnTo>
                <a:lnTo>
                  <a:pt x="15" y="536"/>
                </a:lnTo>
                <a:lnTo>
                  <a:pt x="7" y="517"/>
                </a:lnTo>
                <a:lnTo>
                  <a:pt x="0" y="495"/>
                </a:lnTo>
                <a:lnTo>
                  <a:pt x="0" y="473"/>
                </a:lnTo>
                <a:lnTo>
                  <a:pt x="4" y="454"/>
                </a:lnTo>
                <a:lnTo>
                  <a:pt x="16" y="421"/>
                </a:lnTo>
                <a:lnTo>
                  <a:pt x="37" y="393"/>
                </a:lnTo>
                <a:lnTo>
                  <a:pt x="57" y="363"/>
                </a:lnTo>
                <a:lnTo>
                  <a:pt x="84" y="328"/>
                </a:lnTo>
                <a:lnTo>
                  <a:pt x="109" y="300"/>
                </a:lnTo>
                <a:lnTo>
                  <a:pt x="135" y="268"/>
                </a:lnTo>
                <a:lnTo>
                  <a:pt x="160" y="240"/>
                </a:lnTo>
                <a:lnTo>
                  <a:pt x="186" y="211"/>
                </a:lnTo>
                <a:lnTo>
                  <a:pt x="207" y="191"/>
                </a:lnTo>
                <a:lnTo>
                  <a:pt x="231" y="169"/>
                </a:lnTo>
                <a:lnTo>
                  <a:pt x="250" y="152"/>
                </a:lnTo>
                <a:lnTo>
                  <a:pt x="268" y="144"/>
                </a:lnTo>
                <a:lnTo>
                  <a:pt x="289" y="140"/>
                </a:lnTo>
                <a:lnTo>
                  <a:pt x="305" y="140"/>
                </a:lnTo>
                <a:lnTo>
                  <a:pt x="327" y="142"/>
                </a:lnTo>
                <a:lnTo>
                  <a:pt x="341" y="149"/>
                </a:lnTo>
                <a:lnTo>
                  <a:pt x="359" y="158"/>
                </a:lnTo>
                <a:lnTo>
                  <a:pt x="382" y="174"/>
                </a:lnTo>
                <a:lnTo>
                  <a:pt x="399" y="189"/>
                </a:lnTo>
                <a:lnTo>
                  <a:pt x="422" y="213"/>
                </a:lnTo>
                <a:lnTo>
                  <a:pt x="443" y="232"/>
                </a:lnTo>
                <a:lnTo>
                  <a:pt x="461" y="246"/>
                </a:lnTo>
                <a:lnTo>
                  <a:pt x="485" y="268"/>
                </a:lnTo>
                <a:lnTo>
                  <a:pt x="515" y="285"/>
                </a:lnTo>
                <a:lnTo>
                  <a:pt x="541" y="298"/>
                </a:lnTo>
                <a:lnTo>
                  <a:pt x="568" y="306"/>
                </a:lnTo>
                <a:lnTo>
                  <a:pt x="588" y="309"/>
                </a:lnTo>
                <a:lnTo>
                  <a:pt x="611" y="307"/>
                </a:lnTo>
                <a:lnTo>
                  <a:pt x="635" y="299"/>
                </a:lnTo>
                <a:lnTo>
                  <a:pt x="655" y="288"/>
                </a:lnTo>
                <a:lnTo>
                  <a:pt x="671" y="273"/>
                </a:lnTo>
                <a:lnTo>
                  <a:pt x="679" y="259"/>
                </a:lnTo>
                <a:lnTo>
                  <a:pt x="698" y="234"/>
                </a:lnTo>
                <a:lnTo>
                  <a:pt x="717" y="210"/>
                </a:lnTo>
                <a:lnTo>
                  <a:pt x="736" y="196"/>
                </a:lnTo>
                <a:lnTo>
                  <a:pt x="755" y="183"/>
                </a:lnTo>
                <a:lnTo>
                  <a:pt x="775" y="176"/>
                </a:lnTo>
                <a:lnTo>
                  <a:pt x="800" y="176"/>
                </a:lnTo>
                <a:lnTo>
                  <a:pt x="825" y="180"/>
                </a:lnTo>
                <a:lnTo>
                  <a:pt x="852" y="191"/>
                </a:lnTo>
                <a:lnTo>
                  <a:pt x="879" y="202"/>
                </a:lnTo>
                <a:lnTo>
                  <a:pt x="901" y="212"/>
                </a:lnTo>
                <a:lnTo>
                  <a:pt x="927" y="226"/>
                </a:lnTo>
                <a:lnTo>
                  <a:pt x="953" y="239"/>
                </a:lnTo>
                <a:lnTo>
                  <a:pt x="984" y="252"/>
                </a:lnTo>
                <a:lnTo>
                  <a:pt x="1017" y="261"/>
                </a:lnTo>
                <a:lnTo>
                  <a:pt x="1050" y="260"/>
                </a:lnTo>
              </a:path>
            </a:pathLst>
          </a:custGeom>
          <a:solidFill>
            <a:srgbClr val="FFFF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1" name="Rectangle 9"/>
          <p:cNvSpPr>
            <a:spLocks noChangeArrowheads="1"/>
          </p:cNvSpPr>
          <p:nvPr/>
        </p:nvSpPr>
        <p:spPr bwMode="auto">
          <a:xfrm>
            <a:off x="1096963" y="2160042"/>
            <a:ext cx="111569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latin typeface="楷体_GB2312" pitchFamily="49" charset="-122"/>
                <a:ea typeface="楷体_GB2312" pitchFamily="49" charset="-122"/>
              </a:rPr>
              <a:t>单元测试</a:t>
            </a:r>
          </a:p>
        </p:txBody>
      </p:sp>
      <p:sp>
        <p:nvSpPr>
          <p:cNvPr id="12" name="Freeform 10"/>
          <p:cNvSpPr>
            <a:spLocks/>
          </p:cNvSpPr>
          <p:nvPr/>
        </p:nvSpPr>
        <p:spPr bwMode="auto">
          <a:xfrm>
            <a:off x="3106738" y="2631529"/>
            <a:ext cx="2187575" cy="1390650"/>
          </a:xfrm>
          <a:custGeom>
            <a:avLst/>
            <a:gdLst>
              <a:gd name="T0" fmla="*/ 0 w 2184"/>
              <a:gd name="T1" fmla="*/ 568983 h 1574"/>
              <a:gd name="T2" fmla="*/ 2186573 w 2184"/>
              <a:gd name="T3" fmla="*/ 364891 h 1574"/>
              <a:gd name="T4" fmla="*/ 2038331 w 2184"/>
              <a:gd name="T5" fmla="*/ 306579 h 1574"/>
              <a:gd name="T6" fmla="*/ 2017297 w 2184"/>
              <a:gd name="T7" fmla="*/ 342803 h 1574"/>
              <a:gd name="T8" fmla="*/ 1999267 w 2184"/>
              <a:gd name="T9" fmla="*/ 396697 h 1574"/>
              <a:gd name="T10" fmla="*/ 1974226 w 2184"/>
              <a:gd name="T11" fmla="*/ 436456 h 1574"/>
              <a:gd name="T12" fmla="*/ 1938167 w 2184"/>
              <a:gd name="T13" fmla="*/ 470029 h 1574"/>
              <a:gd name="T14" fmla="*/ 1884079 w 2184"/>
              <a:gd name="T15" fmla="*/ 485049 h 1574"/>
              <a:gd name="T16" fmla="*/ 1828989 w 2184"/>
              <a:gd name="T17" fmla="*/ 488583 h 1574"/>
              <a:gd name="T18" fmla="*/ 1775902 w 2184"/>
              <a:gd name="T19" fmla="*/ 474447 h 1574"/>
              <a:gd name="T20" fmla="*/ 1712799 w 2184"/>
              <a:gd name="T21" fmla="*/ 436456 h 1574"/>
              <a:gd name="T22" fmla="*/ 1675739 w 2184"/>
              <a:gd name="T23" fmla="*/ 404649 h 1574"/>
              <a:gd name="T24" fmla="*/ 1652701 w 2184"/>
              <a:gd name="T25" fmla="*/ 354289 h 1574"/>
              <a:gd name="T26" fmla="*/ 1648694 w 2184"/>
              <a:gd name="T27" fmla="*/ 306579 h 1574"/>
              <a:gd name="T28" fmla="*/ 1660714 w 2184"/>
              <a:gd name="T29" fmla="*/ 265938 h 1574"/>
              <a:gd name="T30" fmla="*/ 1690763 w 2184"/>
              <a:gd name="T31" fmla="*/ 229713 h 1574"/>
              <a:gd name="T32" fmla="*/ 1724819 w 2184"/>
              <a:gd name="T33" fmla="*/ 202325 h 1574"/>
              <a:gd name="T34" fmla="*/ 1759876 w 2184"/>
              <a:gd name="T35" fmla="*/ 173169 h 1574"/>
              <a:gd name="T36" fmla="*/ 1779909 w 2184"/>
              <a:gd name="T37" fmla="*/ 136945 h 1574"/>
              <a:gd name="T38" fmla="*/ 1516478 w 2184"/>
              <a:gd name="T39" fmla="*/ 37108 h 1574"/>
              <a:gd name="T40" fmla="*/ 1478416 w 2184"/>
              <a:gd name="T41" fmla="*/ 81283 h 1574"/>
              <a:gd name="T42" fmla="*/ 1447365 w 2184"/>
              <a:gd name="T43" fmla="*/ 117507 h 1574"/>
              <a:gd name="T44" fmla="*/ 1412308 w 2184"/>
              <a:gd name="T45" fmla="*/ 143129 h 1574"/>
              <a:gd name="T46" fmla="*/ 1375247 w 2184"/>
              <a:gd name="T47" fmla="*/ 153731 h 1574"/>
              <a:gd name="T48" fmla="*/ 1337185 w 2184"/>
              <a:gd name="T49" fmla="*/ 148430 h 1574"/>
              <a:gd name="T50" fmla="*/ 1301126 w 2184"/>
              <a:gd name="T51" fmla="*/ 133411 h 1574"/>
              <a:gd name="T52" fmla="*/ 1261061 w 2184"/>
              <a:gd name="T53" fmla="*/ 107789 h 1574"/>
              <a:gd name="T54" fmla="*/ 1226004 w 2184"/>
              <a:gd name="T55" fmla="*/ 83934 h 1574"/>
              <a:gd name="T56" fmla="*/ 1180930 w 2184"/>
              <a:gd name="T57" fmla="*/ 54778 h 1574"/>
              <a:gd name="T58" fmla="*/ 1135856 w 2184"/>
              <a:gd name="T59" fmla="*/ 35341 h 1574"/>
              <a:gd name="T60" fmla="*/ 1087778 w 2184"/>
              <a:gd name="T61" fmla="*/ 25622 h 1574"/>
              <a:gd name="T62" fmla="*/ 1041702 w 2184"/>
              <a:gd name="T63" fmla="*/ 32690 h 1574"/>
              <a:gd name="T64" fmla="*/ 1005643 w 2184"/>
              <a:gd name="T65" fmla="*/ 51244 h 1574"/>
              <a:gd name="T66" fmla="*/ 980603 w 2184"/>
              <a:gd name="T67" fmla="*/ 84817 h 1574"/>
              <a:gd name="T68" fmla="*/ 954560 w 2184"/>
              <a:gd name="T69" fmla="*/ 120158 h 1574"/>
              <a:gd name="T70" fmla="*/ 924511 w 2184"/>
              <a:gd name="T71" fmla="*/ 144896 h 1574"/>
              <a:gd name="T72" fmla="*/ 889454 w 2184"/>
              <a:gd name="T73" fmla="*/ 159032 h 1574"/>
              <a:gd name="T74" fmla="*/ 842377 w 2184"/>
              <a:gd name="T75" fmla="*/ 154615 h 1574"/>
              <a:gd name="T76" fmla="*/ 795300 w 2184"/>
              <a:gd name="T77" fmla="*/ 143129 h 1574"/>
              <a:gd name="T78" fmla="*/ 744216 w 2184"/>
              <a:gd name="T79" fmla="*/ 125459 h 1574"/>
              <a:gd name="T80" fmla="*/ 697139 w 2184"/>
              <a:gd name="T81" fmla="*/ 110439 h 1574"/>
              <a:gd name="T82" fmla="*/ 653067 w 2184"/>
              <a:gd name="T83" fmla="*/ 102488 h 1574"/>
              <a:gd name="T84" fmla="*/ 614003 w 2184"/>
              <a:gd name="T85" fmla="*/ 105138 h 1574"/>
              <a:gd name="T86" fmla="*/ 571935 w 2184"/>
              <a:gd name="T87" fmla="*/ 120158 h 1574"/>
              <a:gd name="T88" fmla="*/ 535876 w 2184"/>
              <a:gd name="T89" fmla="*/ 146663 h 1574"/>
              <a:gd name="T90" fmla="*/ 515843 w 2184"/>
              <a:gd name="T91" fmla="*/ 184654 h 1574"/>
              <a:gd name="T92" fmla="*/ 495810 w 2184"/>
              <a:gd name="T93" fmla="*/ 235898 h 1574"/>
              <a:gd name="T94" fmla="*/ 475778 w 2184"/>
              <a:gd name="T95" fmla="*/ 276540 h 1574"/>
              <a:gd name="T96" fmla="*/ 446730 w 2184"/>
              <a:gd name="T97" fmla="*/ 311880 h 1574"/>
              <a:gd name="T98" fmla="*/ 410671 w 2184"/>
              <a:gd name="T99" fmla="*/ 337502 h 1574"/>
              <a:gd name="T100" fmla="*/ 370606 w 2184"/>
              <a:gd name="T101" fmla="*/ 360473 h 1574"/>
              <a:gd name="T102" fmla="*/ 314514 w 2184"/>
              <a:gd name="T103" fmla="*/ 380794 h 1574"/>
              <a:gd name="T104" fmla="*/ 269440 w 2184"/>
              <a:gd name="T105" fmla="*/ 386979 h 1574"/>
              <a:gd name="T106" fmla="*/ 229375 w 2184"/>
              <a:gd name="T107" fmla="*/ 384328 h 1574"/>
              <a:gd name="T108" fmla="*/ 180295 w 2184"/>
              <a:gd name="T109" fmla="*/ 366658 h 157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84" h="1574">
                <a:moveTo>
                  <a:pt x="158" y="401"/>
                </a:moveTo>
                <a:lnTo>
                  <a:pt x="0" y="644"/>
                </a:lnTo>
                <a:lnTo>
                  <a:pt x="1430" y="1573"/>
                </a:lnTo>
                <a:lnTo>
                  <a:pt x="2183" y="413"/>
                </a:lnTo>
                <a:lnTo>
                  <a:pt x="2055" y="330"/>
                </a:lnTo>
                <a:lnTo>
                  <a:pt x="2035" y="347"/>
                </a:lnTo>
                <a:lnTo>
                  <a:pt x="2024" y="363"/>
                </a:lnTo>
                <a:lnTo>
                  <a:pt x="2014" y="388"/>
                </a:lnTo>
                <a:lnTo>
                  <a:pt x="2006" y="417"/>
                </a:lnTo>
                <a:lnTo>
                  <a:pt x="1996" y="449"/>
                </a:lnTo>
                <a:lnTo>
                  <a:pt x="1984" y="474"/>
                </a:lnTo>
                <a:lnTo>
                  <a:pt x="1971" y="494"/>
                </a:lnTo>
                <a:lnTo>
                  <a:pt x="1954" y="515"/>
                </a:lnTo>
                <a:lnTo>
                  <a:pt x="1935" y="532"/>
                </a:lnTo>
                <a:lnTo>
                  <a:pt x="1908" y="543"/>
                </a:lnTo>
                <a:lnTo>
                  <a:pt x="1881" y="549"/>
                </a:lnTo>
                <a:lnTo>
                  <a:pt x="1854" y="554"/>
                </a:lnTo>
                <a:lnTo>
                  <a:pt x="1826" y="553"/>
                </a:lnTo>
                <a:lnTo>
                  <a:pt x="1797" y="546"/>
                </a:lnTo>
                <a:lnTo>
                  <a:pt x="1773" y="537"/>
                </a:lnTo>
                <a:lnTo>
                  <a:pt x="1743" y="519"/>
                </a:lnTo>
                <a:lnTo>
                  <a:pt x="1710" y="494"/>
                </a:lnTo>
                <a:lnTo>
                  <a:pt x="1690" y="476"/>
                </a:lnTo>
                <a:lnTo>
                  <a:pt x="1673" y="458"/>
                </a:lnTo>
                <a:lnTo>
                  <a:pt x="1661" y="435"/>
                </a:lnTo>
                <a:lnTo>
                  <a:pt x="1650" y="401"/>
                </a:lnTo>
                <a:lnTo>
                  <a:pt x="1647" y="375"/>
                </a:lnTo>
                <a:lnTo>
                  <a:pt x="1646" y="347"/>
                </a:lnTo>
                <a:lnTo>
                  <a:pt x="1651" y="322"/>
                </a:lnTo>
                <a:lnTo>
                  <a:pt x="1658" y="301"/>
                </a:lnTo>
                <a:lnTo>
                  <a:pt x="1672" y="280"/>
                </a:lnTo>
                <a:lnTo>
                  <a:pt x="1688" y="260"/>
                </a:lnTo>
                <a:lnTo>
                  <a:pt x="1705" y="244"/>
                </a:lnTo>
                <a:lnTo>
                  <a:pt x="1722" y="229"/>
                </a:lnTo>
                <a:lnTo>
                  <a:pt x="1741" y="213"/>
                </a:lnTo>
                <a:lnTo>
                  <a:pt x="1757" y="196"/>
                </a:lnTo>
                <a:lnTo>
                  <a:pt x="1769" y="178"/>
                </a:lnTo>
                <a:lnTo>
                  <a:pt x="1777" y="155"/>
                </a:lnTo>
                <a:lnTo>
                  <a:pt x="1538" y="0"/>
                </a:lnTo>
                <a:lnTo>
                  <a:pt x="1514" y="42"/>
                </a:lnTo>
                <a:lnTo>
                  <a:pt x="1493" y="69"/>
                </a:lnTo>
                <a:lnTo>
                  <a:pt x="1476" y="92"/>
                </a:lnTo>
                <a:lnTo>
                  <a:pt x="1462" y="112"/>
                </a:lnTo>
                <a:lnTo>
                  <a:pt x="1445" y="133"/>
                </a:lnTo>
                <a:lnTo>
                  <a:pt x="1426" y="152"/>
                </a:lnTo>
                <a:lnTo>
                  <a:pt x="1410" y="162"/>
                </a:lnTo>
                <a:lnTo>
                  <a:pt x="1393" y="171"/>
                </a:lnTo>
                <a:lnTo>
                  <a:pt x="1373" y="174"/>
                </a:lnTo>
                <a:lnTo>
                  <a:pt x="1354" y="174"/>
                </a:lnTo>
                <a:lnTo>
                  <a:pt x="1335" y="168"/>
                </a:lnTo>
                <a:lnTo>
                  <a:pt x="1316" y="159"/>
                </a:lnTo>
                <a:lnTo>
                  <a:pt x="1299" y="151"/>
                </a:lnTo>
                <a:lnTo>
                  <a:pt x="1278" y="137"/>
                </a:lnTo>
                <a:lnTo>
                  <a:pt x="1259" y="122"/>
                </a:lnTo>
                <a:lnTo>
                  <a:pt x="1245" y="110"/>
                </a:lnTo>
                <a:lnTo>
                  <a:pt x="1224" y="95"/>
                </a:lnTo>
                <a:lnTo>
                  <a:pt x="1204" y="78"/>
                </a:lnTo>
                <a:lnTo>
                  <a:pt x="1179" y="62"/>
                </a:lnTo>
                <a:lnTo>
                  <a:pt x="1156" y="51"/>
                </a:lnTo>
                <a:lnTo>
                  <a:pt x="1134" y="40"/>
                </a:lnTo>
                <a:lnTo>
                  <a:pt x="1108" y="32"/>
                </a:lnTo>
                <a:lnTo>
                  <a:pt x="1086" y="29"/>
                </a:lnTo>
                <a:lnTo>
                  <a:pt x="1062" y="29"/>
                </a:lnTo>
                <a:lnTo>
                  <a:pt x="1040" y="37"/>
                </a:lnTo>
                <a:lnTo>
                  <a:pt x="1019" y="45"/>
                </a:lnTo>
                <a:lnTo>
                  <a:pt x="1004" y="58"/>
                </a:lnTo>
                <a:lnTo>
                  <a:pt x="989" y="75"/>
                </a:lnTo>
                <a:lnTo>
                  <a:pt x="979" y="96"/>
                </a:lnTo>
                <a:lnTo>
                  <a:pt x="968" y="116"/>
                </a:lnTo>
                <a:lnTo>
                  <a:pt x="953" y="136"/>
                </a:lnTo>
                <a:lnTo>
                  <a:pt x="939" y="150"/>
                </a:lnTo>
                <a:lnTo>
                  <a:pt x="923" y="164"/>
                </a:lnTo>
                <a:lnTo>
                  <a:pt x="905" y="175"/>
                </a:lnTo>
                <a:lnTo>
                  <a:pt x="888" y="180"/>
                </a:lnTo>
                <a:lnTo>
                  <a:pt x="864" y="181"/>
                </a:lnTo>
                <a:lnTo>
                  <a:pt x="841" y="175"/>
                </a:lnTo>
                <a:lnTo>
                  <a:pt x="816" y="169"/>
                </a:lnTo>
                <a:lnTo>
                  <a:pt x="794" y="162"/>
                </a:lnTo>
                <a:lnTo>
                  <a:pt x="772" y="153"/>
                </a:lnTo>
                <a:lnTo>
                  <a:pt x="743" y="142"/>
                </a:lnTo>
                <a:lnTo>
                  <a:pt x="720" y="133"/>
                </a:lnTo>
                <a:lnTo>
                  <a:pt x="696" y="125"/>
                </a:lnTo>
                <a:lnTo>
                  <a:pt x="674" y="120"/>
                </a:lnTo>
                <a:lnTo>
                  <a:pt x="652" y="116"/>
                </a:lnTo>
                <a:lnTo>
                  <a:pt x="632" y="117"/>
                </a:lnTo>
                <a:lnTo>
                  <a:pt x="613" y="119"/>
                </a:lnTo>
                <a:lnTo>
                  <a:pt x="590" y="127"/>
                </a:lnTo>
                <a:lnTo>
                  <a:pt x="571" y="136"/>
                </a:lnTo>
                <a:lnTo>
                  <a:pt x="552" y="148"/>
                </a:lnTo>
                <a:lnTo>
                  <a:pt x="535" y="166"/>
                </a:lnTo>
                <a:lnTo>
                  <a:pt x="525" y="188"/>
                </a:lnTo>
                <a:lnTo>
                  <a:pt x="515" y="209"/>
                </a:lnTo>
                <a:lnTo>
                  <a:pt x="505" y="236"/>
                </a:lnTo>
                <a:lnTo>
                  <a:pt x="495" y="267"/>
                </a:lnTo>
                <a:lnTo>
                  <a:pt x="485" y="293"/>
                </a:lnTo>
                <a:lnTo>
                  <a:pt x="475" y="313"/>
                </a:lnTo>
                <a:lnTo>
                  <a:pt x="463" y="331"/>
                </a:lnTo>
                <a:lnTo>
                  <a:pt x="446" y="353"/>
                </a:lnTo>
                <a:lnTo>
                  <a:pt x="427" y="368"/>
                </a:lnTo>
                <a:lnTo>
                  <a:pt x="410" y="382"/>
                </a:lnTo>
                <a:lnTo>
                  <a:pt x="393" y="393"/>
                </a:lnTo>
                <a:lnTo>
                  <a:pt x="370" y="408"/>
                </a:lnTo>
                <a:lnTo>
                  <a:pt x="340" y="422"/>
                </a:lnTo>
                <a:lnTo>
                  <a:pt x="314" y="431"/>
                </a:lnTo>
                <a:lnTo>
                  <a:pt x="291" y="434"/>
                </a:lnTo>
                <a:lnTo>
                  <a:pt x="269" y="438"/>
                </a:lnTo>
                <a:lnTo>
                  <a:pt x="248" y="438"/>
                </a:lnTo>
                <a:lnTo>
                  <a:pt x="229" y="435"/>
                </a:lnTo>
                <a:lnTo>
                  <a:pt x="205" y="427"/>
                </a:lnTo>
                <a:lnTo>
                  <a:pt x="180" y="415"/>
                </a:lnTo>
                <a:lnTo>
                  <a:pt x="158" y="401"/>
                </a:lnTo>
              </a:path>
            </a:pathLst>
          </a:custGeom>
          <a:solidFill>
            <a:srgbClr val="0000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3" name="Rectangle 11"/>
          <p:cNvSpPr>
            <a:spLocks noChangeArrowheads="1"/>
          </p:cNvSpPr>
          <p:nvPr/>
        </p:nvSpPr>
        <p:spPr bwMode="auto">
          <a:xfrm>
            <a:off x="3779838" y="3141117"/>
            <a:ext cx="14049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solidFill>
                  <a:schemeClr val="bg1"/>
                </a:solidFill>
                <a:latin typeface="楷体_GB2312" pitchFamily="49" charset="-122"/>
                <a:ea typeface="楷体_GB2312" pitchFamily="49" charset="-122"/>
              </a:rPr>
              <a:t>单元测试</a:t>
            </a:r>
          </a:p>
        </p:txBody>
      </p:sp>
      <p:sp>
        <p:nvSpPr>
          <p:cNvPr id="14" name="AutoShape 12"/>
          <p:cNvSpPr>
            <a:spLocks noChangeArrowheads="1"/>
          </p:cNvSpPr>
          <p:nvPr/>
        </p:nvSpPr>
        <p:spPr bwMode="auto">
          <a:xfrm>
            <a:off x="5795963" y="4941342"/>
            <a:ext cx="1655762" cy="576262"/>
          </a:xfrm>
          <a:prstGeom prst="roundRect">
            <a:avLst>
              <a:gd name="adj" fmla="val 36875"/>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单元测试</a:t>
            </a:r>
          </a:p>
        </p:txBody>
      </p:sp>
      <p:sp>
        <p:nvSpPr>
          <p:cNvPr id="15" name="Line 13"/>
          <p:cNvSpPr>
            <a:spLocks noChangeShapeType="1"/>
          </p:cNvSpPr>
          <p:nvPr/>
        </p:nvSpPr>
        <p:spPr bwMode="auto">
          <a:xfrm flipV="1">
            <a:off x="5076825" y="5444579"/>
            <a:ext cx="790575"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6" name="Line 14"/>
          <p:cNvSpPr>
            <a:spLocks noChangeShapeType="1"/>
          </p:cNvSpPr>
          <p:nvPr/>
        </p:nvSpPr>
        <p:spPr bwMode="auto">
          <a:xfrm>
            <a:off x="5076825" y="4652417"/>
            <a:ext cx="790575"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7" name="Line 15"/>
          <p:cNvSpPr>
            <a:spLocks noChangeShapeType="1"/>
          </p:cNvSpPr>
          <p:nvPr/>
        </p:nvSpPr>
        <p:spPr bwMode="auto">
          <a:xfrm flipH="1" flipV="1">
            <a:off x="7380288" y="5444579"/>
            <a:ext cx="790575"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8" name="Line 16"/>
          <p:cNvSpPr>
            <a:spLocks noChangeShapeType="1"/>
          </p:cNvSpPr>
          <p:nvPr/>
        </p:nvSpPr>
        <p:spPr bwMode="auto">
          <a:xfrm flipH="1">
            <a:off x="7380288" y="4652417"/>
            <a:ext cx="790575"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Line 17"/>
          <p:cNvSpPr>
            <a:spLocks noChangeShapeType="1"/>
          </p:cNvSpPr>
          <p:nvPr/>
        </p:nvSpPr>
        <p:spPr bwMode="auto">
          <a:xfrm>
            <a:off x="6659563" y="4292054"/>
            <a:ext cx="0" cy="649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0" name="Text Box 18"/>
          <p:cNvSpPr txBox="1">
            <a:spLocks noChangeArrowheads="1"/>
          </p:cNvSpPr>
          <p:nvPr/>
        </p:nvSpPr>
        <p:spPr bwMode="auto">
          <a:xfrm>
            <a:off x="6099175" y="3822154"/>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模块接口</a:t>
            </a:r>
          </a:p>
        </p:txBody>
      </p:sp>
      <p:sp>
        <p:nvSpPr>
          <p:cNvPr id="21" name="Text Box 19"/>
          <p:cNvSpPr txBox="1">
            <a:spLocks noChangeArrowheads="1"/>
          </p:cNvSpPr>
          <p:nvPr/>
        </p:nvSpPr>
        <p:spPr bwMode="auto">
          <a:xfrm>
            <a:off x="7451725" y="4214267"/>
            <a:ext cx="15792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局部数据结构</a:t>
            </a:r>
          </a:p>
        </p:txBody>
      </p:sp>
      <p:sp>
        <p:nvSpPr>
          <p:cNvPr id="22" name="Text Box 20"/>
          <p:cNvSpPr txBox="1">
            <a:spLocks noChangeArrowheads="1"/>
          </p:cNvSpPr>
          <p:nvPr/>
        </p:nvSpPr>
        <p:spPr bwMode="auto">
          <a:xfrm>
            <a:off x="7588250" y="5876379"/>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边界条件</a:t>
            </a:r>
          </a:p>
        </p:txBody>
      </p:sp>
      <p:sp>
        <p:nvSpPr>
          <p:cNvPr id="23" name="Text Box 21"/>
          <p:cNvSpPr txBox="1">
            <a:spLocks noChangeArrowheads="1"/>
          </p:cNvSpPr>
          <p:nvPr/>
        </p:nvSpPr>
        <p:spPr bwMode="auto">
          <a:xfrm>
            <a:off x="4427538" y="580494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独立路径</a:t>
            </a:r>
          </a:p>
        </p:txBody>
      </p:sp>
      <p:sp>
        <p:nvSpPr>
          <p:cNvPr id="24" name="Text Box 22"/>
          <p:cNvSpPr txBox="1">
            <a:spLocks noChangeArrowheads="1"/>
          </p:cNvSpPr>
          <p:nvPr/>
        </p:nvSpPr>
        <p:spPr bwMode="auto">
          <a:xfrm>
            <a:off x="4427538" y="4220617"/>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出错处理</a:t>
            </a:r>
          </a:p>
        </p:txBody>
      </p:sp>
    </p:spTree>
    <p:extLst>
      <p:ext uri="{BB962C8B-B14F-4D97-AF65-F5344CB8AC3E}">
        <p14:creationId xmlns:p14="http://schemas.microsoft.com/office/powerpoint/2010/main" val="1528939860"/>
      </p:ext>
    </p:extLst>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单元测试的环境</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单元测试环境</a:t>
            </a:r>
          </a:p>
          <a:p>
            <a:pPr lvl="1" eaLnBrk="1" hangingPunct="1"/>
            <a:r>
              <a:rPr lang="zh-CN" altLang="en-US" b="1" dirty="0">
                <a:solidFill>
                  <a:schemeClr val="tx1"/>
                </a:solidFill>
                <a:latin typeface="Times New Roman" panose="02020603050405020304" pitchFamily="18" charset="0"/>
                <a:ea typeface="楷体_GB2312" pitchFamily="49" charset="-122"/>
                <a:cs typeface="Times New Roman" panose="02020603050405020304" pitchFamily="18" charset="0"/>
              </a:rPr>
              <a:t>驱动模块</a:t>
            </a:r>
            <a:r>
              <a:rPr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rPr>
              <a:t>(driver)</a:t>
            </a:r>
            <a:r>
              <a:rPr lang="zh-CN" altLang="en-US" b="1"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模拟被测模块的上一级模块，接收测试数据，把这些数据传送给所测模块，最后再输出实际测试结果</a:t>
            </a:r>
          </a:p>
          <a:p>
            <a:pPr lvl="1" eaLnBrk="1" hangingPunct="1"/>
            <a:r>
              <a:rPr lang="zh-CN" altLang="en-US" b="1" dirty="0">
                <a:solidFill>
                  <a:schemeClr val="tx1"/>
                </a:solidFill>
                <a:latin typeface="Times New Roman" panose="02020603050405020304" pitchFamily="18" charset="0"/>
                <a:ea typeface="楷体_GB2312" pitchFamily="49" charset="-122"/>
                <a:cs typeface="Times New Roman" panose="02020603050405020304" pitchFamily="18" charset="0"/>
              </a:rPr>
              <a:t>桩模块</a:t>
            </a:r>
            <a:r>
              <a:rPr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rPr>
              <a:t>(stub)</a:t>
            </a:r>
            <a:r>
              <a:rPr lang="zh-CN" altLang="en-US" b="1"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模拟被测单元需调用的其他函数接口，模拟实现子函数的某些功能</a:t>
            </a:r>
          </a:p>
          <a:p>
            <a:pPr eaLnBrk="1" hangingPunct="1"/>
            <a:endParaRPr lang="zh-CN" altLang="en-US" dirty="0"/>
          </a:p>
          <a:p>
            <a:pPr eaLnBrk="1" hangingPunct="1"/>
            <a:endParaRPr lang="en-US" altLang="zh-CN" dirty="0"/>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579934170"/>
              </p:ext>
            </p:extLst>
          </p:nvPr>
        </p:nvGraphicFramePr>
        <p:xfrm>
          <a:off x="1692275" y="3429000"/>
          <a:ext cx="5832475" cy="2847975"/>
        </p:xfrm>
        <a:graphic>
          <a:graphicData uri="http://schemas.openxmlformats.org/presentationml/2006/ole">
            <mc:AlternateContent xmlns:mc="http://schemas.openxmlformats.org/markup-compatibility/2006">
              <mc:Choice xmlns:v="urn:schemas-microsoft-com:vml" Requires="v">
                <p:oleObj spid="_x0000_s3184" name="演示文稿" r:id="rId4" imgW="716299" imgH="536561" progId="PowerPoint.Show.8">
                  <p:embed/>
                </p:oleObj>
              </mc:Choice>
              <mc:Fallback>
                <p:oleObj name="演示文稿" r:id="rId4" imgW="716299" imgH="536561" progId="PowerPoint.Show.8">
                  <p:embed/>
                  <p:pic>
                    <p:nvPicPr>
                      <p:cNvPr id="46084" name="Object 4">
                        <a:hlinkClick r:id="" action="ppaction://ole?verb=0"/>
                      </p:cNvPr>
                      <p:cNvPicPr>
                        <a:picLocks noChangeAspect="1" noChangeArrowheads="1"/>
                      </p:cNvPicPr>
                      <p:nvPr/>
                    </p:nvPicPr>
                    <p:blipFill>
                      <a:blip r:embed="rId5"/>
                      <a:srcRect t="22685" b="12222"/>
                      <a:stretch>
                        <a:fillRect/>
                      </a:stretch>
                    </p:blipFill>
                    <p:spPr bwMode="auto">
                      <a:xfrm>
                        <a:off x="1692275" y="3429000"/>
                        <a:ext cx="5832475" cy="284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44488279"/>
      </p:ext>
    </p:extLst>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graphicFrame>
        <p:nvGraphicFramePr>
          <p:cNvPr id="3" name="Object 2">
            <a:hlinkClick r:id="" action="ppaction://ole?verb=0"/>
          </p:cNvPr>
          <p:cNvGraphicFramePr>
            <a:graphicFrameLocks noChangeAspect="1"/>
          </p:cNvGraphicFramePr>
          <p:nvPr>
            <p:extLst>
              <p:ext uri="{D42A27DB-BD31-4B8C-83A1-F6EECF244321}">
                <p14:modId xmlns:p14="http://schemas.microsoft.com/office/powerpoint/2010/main" val="3540436529"/>
              </p:ext>
            </p:extLst>
          </p:nvPr>
        </p:nvGraphicFramePr>
        <p:xfrm>
          <a:off x="4500563" y="3567137"/>
          <a:ext cx="4606925" cy="2303462"/>
        </p:xfrm>
        <a:graphic>
          <a:graphicData uri="http://schemas.openxmlformats.org/presentationml/2006/ole">
            <mc:AlternateContent xmlns:mc="http://schemas.openxmlformats.org/markup-compatibility/2006">
              <mc:Choice xmlns:v="urn:schemas-microsoft-com:vml" Requires="v">
                <p:oleObj spid="_x0000_s4316" name="演示文稿" r:id="rId4" imgW="1348880" imgH="1011821" progId="PowerPoint.Show.8">
                  <p:embed/>
                </p:oleObj>
              </mc:Choice>
              <mc:Fallback>
                <p:oleObj name="演示文稿" r:id="rId4" imgW="1348880" imgH="1011821" progId="PowerPoint.Show.8">
                  <p:embed/>
                  <p:pic>
                    <p:nvPicPr>
                      <p:cNvPr id="48130" name="Object 2">
                        <a:hlinkClick r:id="" action="ppaction://ole?verb=0"/>
                      </p:cNvPr>
                      <p:cNvPicPr>
                        <a:picLocks noChangeAspect="1" noChangeArrowheads="1"/>
                      </p:cNvPicPr>
                      <p:nvPr/>
                    </p:nvPicPr>
                    <p:blipFill>
                      <a:blip r:embed="rId5"/>
                      <a:srcRect l="7883" t="25185" r="7083" b="18102"/>
                      <a:stretch>
                        <a:fillRect/>
                      </a:stretch>
                    </p:blipFill>
                    <p:spPr bwMode="auto">
                      <a:xfrm>
                        <a:off x="4500563" y="3567137"/>
                        <a:ext cx="4606925" cy="230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3"/>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单元测试的驱动模块</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桩模块</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3998102440"/>
              </p:ext>
            </p:extLst>
          </p:nvPr>
        </p:nvGraphicFramePr>
        <p:xfrm>
          <a:off x="323850" y="1622449"/>
          <a:ext cx="4692650" cy="2559050"/>
        </p:xfrm>
        <a:graphic>
          <a:graphicData uri="http://schemas.openxmlformats.org/presentationml/2006/ole">
            <mc:AlternateContent xmlns:mc="http://schemas.openxmlformats.org/markup-compatibility/2006">
              <mc:Choice xmlns:v="urn:schemas-microsoft-com:vml" Requires="v">
                <p:oleObj spid="_x0000_s4317" name="演示文稿" r:id="rId6" imgW="2415570" imgH="1813418" progId="PowerPoint.Show.8">
                  <p:embed/>
                </p:oleObj>
              </mc:Choice>
              <mc:Fallback>
                <p:oleObj name="演示文稿" r:id="rId6" imgW="2415570" imgH="1813418" progId="PowerPoint.Show.8">
                  <p:embed/>
                  <p:pic>
                    <p:nvPicPr>
                      <p:cNvPr id="48132" name="Object 4">
                        <a:hlinkClick r:id="" action="ppaction://ole?verb=0"/>
                      </p:cNvPr>
                      <p:cNvPicPr>
                        <a:picLocks noChangeAspect="1" noChangeArrowheads="1"/>
                      </p:cNvPicPr>
                      <p:nvPr/>
                    </p:nvPicPr>
                    <p:blipFill>
                      <a:blip r:embed="rId7"/>
                      <a:srcRect l="5486" t="20972" r="7883" b="16019"/>
                      <a:stretch>
                        <a:fillRect/>
                      </a:stretch>
                    </p:blipFill>
                    <p:spPr bwMode="auto">
                      <a:xfrm>
                        <a:off x="323850" y="1622449"/>
                        <a:ext cx="4692650" cy="255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5"/>
          <p:cNvSpPr>
            <a:spLocks noChangeArrowheads="1"/>
          </p:cNvSpPr>
          <p:nvPr/>
        </p:nvSpPr>
        <p:spPr bwMode="auto">
          <a:xfrm>
            <a:off x="5148064" y="5870599"/>
            <a:ext cx="32063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FF"/>
                </a:solidFill>
                <a:latin typeface="楷体" panose="02010609060101010101" pitchFamily="49" charset="-122"/>
                <a:ea typeface="楷体" panose="02010609060101010101" pitchFamily="49" charset="-122"/>
              </a:rPr>
              <a:t>桩模块：只做少量的数据操作</a:t>
            </a:r>
          </a:p>
        </p:txBody>
      </p:sp>
      <p:sp>
        <p:nvSpPr>
          <p:cNvPr id="7" name="Rectangle 6"/>
          <p:cNvSpPr>
            <a:spLocks noChangeArrowheads="1"/>
          </p:cNvSpPr>
          <p:nvPr/>
        </p:nvSpPr>
        <p:spPr bwMode="auto">
          <a:xfrm>
            <a:off x="1042988" y="4214837"/>
            <a:ext cx="33233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FF"/>
                </a:solidFill>
                <a:latin typeface="楷体" panose="02010609060101010101" pitchFamily="49" charset="-122"/>
                <a:ea typeface="楷体" panose="02010609060101010101" pitchFamily="49" charset="-122"/>
              </a:rPr>
              <a:t>驱动模块</a:t>
            </a:r>
            <a:r>
              <a:rPr lang="en-US" altLang="zh-CN" b="1" dirty="0">
                <a:solidFill>
                  <a:srgbClr val="0000FF"/>
                </a:solidFill>
                <a:latin typeface="楷体" panose="02010609060101010101" pitchFamily="49" charset="-122"/>
                <a:ea typeface="楷体" panose="02010609060101010101" pitchFamily="49" charset="-122"/>
              </a:rPr>
              <a:t>:</a:t>
            </a:r>
            <a:r>
              <a:rPr lang="zh-CN" altLang="en-US" b="1" dirty="0">
                <a:solidFill>
                  <a:srgbClr val="0000FF"/>
                </a:solidFill>
                <a:latin typeface="楷体" panose="02010609060101010101" pitchFamily="49" charset="-122"/>
                <a:ea typeface="楷体" panose="02010609060101010101" pitchFamily="49" charset="-122"/>
              </a:rPr>
              <a:t>为被测模块提供数据</a:t>
            </a:r>
          </a:p>
        </p:txBody>
      </p:sp>
    </p:spTree>
    <p:extLst>
      <p:ext uri="{BB962C8B-B14F-4D97-AF65-F5344CB8AC3E}">
        <p14:creationId xmlns:p14="http://schemas.microsoft.com/office/powerpoint/2010/main" val="409178435"/>
      </p:ext>
    </p:extLst>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集成测试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每个模块都能单独工作 </a:t>
            </a:r>
            <a:r>
              <a:rPr lang="zh-CN" altLang="en-US" dirty="0">
                <a:sym typeface="Wingdings" panose="05000000000000000000" pitchFamily="2" charset="2"/>
              </a:rPr>
              <a:t> 集成在一起却不能工作</a:t>
            </a:r>
          </a:p>
          <a:p>
            <a:pPr eaLnBrk="1" hangingPunct="1">
              <a:buFont typeface="Wingdings" panose="05000000000000000000" pitchFamily="2" charset="2"/>
              <a:buNone/>
            </a:pPr>
            <a:r>
              <a:rPr lang="zh-CN" altLang="en-US" dirty="0">
                <a:solidFill>
                  <a:srgbClr val="C00000"/>
                </a:solidFill>
                <a:sym typeface="Wingdings" panose="05000000000000000000" pitchFamily="2" charset="2"/>
              </a:rPr>
              <a:t>	    </a:t>
            </a:r>
            <a:r>
              <a:rPr lang="en-US" altLang="zh-CN" dirty="0">
                <a:solidFill>
                  <a:srgbClr val="C00000"/>
                </a:solidFill>
                <a:sym typeface="Wingdings" panose="05000000000000000000" pitchFamily="2" charset="2"/>
              </a:rPr>
              <a:t>Why</a:t>
            </a:r>
            <a:r>
              <a:rPr lang="zh-CN" altLang="en-US" dirty="0">
                <a:solidFill>
                  <a:srgbClr val="C00000"/>
                </a:solidFill>
                <a:sym typeface="Wingdings" panose="05000000000000000000" pitchFamily="2" charset="2"/>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模块通过接口相互调用时会引入很多新问题</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endParaRPr lang="en-US" altLang="zh-CN" dirty="0"/>
          </a:p>
          <a:p>
            <a:pPr eaLnBrk="1" hangingPunct="1"/>
            <a:r>
              <a:rPr lang="zh-CN" altLang="en-US" dirty="0">
                <a:solidFill>
                  <a:schemeClr val="tx1"/>
                </a:solidFill>
                <a:latin typeface="Times New Roman" panose="02020603050405020304" pitchFamily="18" charset="0"/>
                <a:ea typeface="楷体_GB2312" pitchFamily="49" charset="-122"/>
              </a:rPr>
              <a:t>集成测试</a:t>
            </a:r>
            <a:r>
              <a:rPr lang="en-US" altLang="zh-CN" dirty="0">
                <a:solidFill>
                  <a:schemeClr val="tx1"/>
                </a:solidFill>
                <a:latin typeface="Times New Roman" panose="02020603050405020304" pitchFamily="18" charset="0"/>
                <a:ea typeface="楷体_GB2312" pitchFamily="49" charset="-122"/>
              </a:rPr>
              <a:t>(Integration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在单元测试的基础上，将所有模块按照总体设计的要求组装成为子系统或系统进行的测试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集成测试的对象是模块间的接口，其目的是找出在模块接口上和系统体系结构上的问题</a:t>
            </a:r>
          </a:p>
        </p:txBody>
      </p:sp>
      <p:pic>
        <p:nvPicPr>
          <p:cNvPr id="5"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4864001"/>
            <a:ext cx="2938463" cy="11572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Tree>
    <p:extLst>
      <p:ext uri="{BB962C8B-B14F-4D97-AF65-F5344CB8AC3E}">
        <p14:creationId xmlns:p14="http://schemas.microsoft.com/office/powerpoint/2010/main" val="3227422641"/>
      </p:ext>
    </p:extLst>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集成测试策略</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集成测试策略</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基于层次的集成：自顶向下与自底向上</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基于功能的集成：按照功能的优先级逐步将模块加入系统中</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基于进度的集成：把最早可获得的代码进行集成</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基于使用的集成：通过类的使用关系进行集成</a:t>
            </a:r>
          </a:p>
          <a:p>
            <a:pPr eaLnBrk="1" hangingPunct="1"/>
            <a:endParaRPr lang="en-US" altLang="zh-CN" dirty="0"/>
          </a:p>
        </p:txBody>
      </p:sp>
    </p:spTree>
    <p:extLst>
      <p:ext uri="{BB962C8B-B14F-4D97-AF65-F5344CB8AC3E}">
        <p14:creationId xmlns:p14="http://schemas.microsoft.com/office/powerpoint/2010/main" val="4117770419"/>
      </p:ext>
    </p:extLst>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集成测试的目标</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集成测试考虑的问题：</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模块接口的数据是否会丢失</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组合后的子功能，能否达到预期要求的父功能</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模块的功能是否会相互产生不利的影响</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全局数据结构是否有问题</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模块的误差累积是否会放大</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单个模块的错误是否会导致数据库错误</a:t>
            </a:r>
          </a:p>
          <a:p>
            <a:pPr eaLnBrk="1" hangingPunct="1"/>
            <a:endParaRPr lang="en-US" altLang="zh-CN" dirty="0"/>
          </a:p>
        </p:txBody>
      </p:sp>
    </p:spTree>
    <p:extLst>
      <p:ext uri="{BB962C8B-B14F-4D97-AF65-F5344CB8AC3E}">
        <p14:creationId xmlns:p14="http://schemas.microsoft.com/office/powerpoint/2010/main" val="3222742209"/>
      </p:ext>
    </p:extLst>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3"/>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集成测试的方法：整体集成</a:t>
            </a:r>
          </a:p>
        </p:txBody>
      </p:sp>
      <p:grpSp>
        <p:nvGrpSpPr>
          <p:cNvPr id="4" name="Group 4"/>
          <p:cNvGrpSpPr>
            <a:grpSpLocks/>
          </p:cNvGrpSpPr>
          <p:nvPr/>
        </p:nvGrpSpPr>
        <p:grpSpPr bwMode="auto">
          <a:xfrm>
            <a:off x="6804025" y="2492375"/>
            <a:ext cx="1666875" cy="3024188"/>
            <a:chOff x="288" y="2251"/>
            <a:chExt cx="1050" cy="1905"/>
          </a:xfrm>
        </p:grpSpPr>
        <p:sp>
          <p:nvSpPr>
            <p:cNvPr id="5" name="Rectangle 5"/>
            <p:cNvSpPr>
              <a:spLocks noChangeArrowheads="1"/>
            </p:cNvSpPr>
            <p:nvPr/>
          </p:nvSpPr>
          <p:spPr bwMode="auto">
            <a:xfrm>
              <a:off x="288"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B</a:t>
              </a:r>
            </a:p>
          </p:txBody>
        </p:sp>
        <p:sp>
          <p:nvSpPr>
            <p:cNvPr id="6" name="Rectangle 6"/>
            <p:cNvSpPr>
              <a:spLocks noChangeArrowheads="1"/>
            </p:cNvSpPr>
            <p:nvPr/>
          </p:nvSpPr>
          <p:spPr bwMode="auto">
            <a:xfrm>
              <a:off x="707"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A</a:t>
              </a:r>
            </a:p>
          </p:txBody>
        </p:sp>
        <p:sp>
          <p:nvSpPr>
            <p:cNvPr id="7" name="Rectangle 7"/>
            <p:cNvSpPr>
              <a:spLocks noChangeArrowheads="1"/>
            </p:cNvSpPr>
            <p:nvPr/>
          </p:nvSpPr>
          <p:spPr bwMode="auto">
            <a:xfrm>
              <a:off x="1127"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000000"/>
                  </a:solidFill>
                  <a:latin typeface="Times New Roman" panose="02020603050405020304" pitchFamily="18" charset="0"/>
                </a:rPr>
                <a:t>D</a:t>
              </a:r>
            </a:p>
          </p:txBody>
        </p:sp>
        <p:sp>
          <p:nvSpPr>
            <p:cNvPr id="9" name="Rectangle 8"/>
            <p:cNvSpPr>
              <a:spLocks noChangeArrowheads="1"/>
            </p:cNvSpPr>
            <p:nvPr/>
          </p:nvSpPr>
          <p:spPr bwMode="auto">
            <a:xfrm>
              <a:off x="707"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C</a:t>
              </a:r>
            </a:p>
          </p:txBody>
        </p:sp>
        <p:sp>
          <p:nvSpPr>
            <p:cNvPr id="10" name="Rectangle 9"/>
            <p:cNvSpPr>
              <a:spLocks noChangeArrowheads="1"/>
            </p:cNvSpPr>
            <p:nvPr/>
          </p:nvSpPr>
          <p:spPr bwMode="auto">
            <a:xfrm>
              <a:off x="1127" y="3926"/>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F</a:t>
              </a:r>
            </a:p>
          </p:txBody>
        </p:sp>
        <p:sp>
          <p:nvSpPr>
            <p:cNvPr id="11" name="Rectangle 10"/>
            <p:cNvSpPr>
              <a:spLocks noChangeArrowheads="1"/>
            </p:cNvSpPr>
            <p:nvPr/>
          </p:nvSpPr>
          <p:spPr bwMode="auto">
            <a:xfrm>
              <a:off x="288" y="3926"/>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E</a:t>
              </a:r>
            </a:p>
          </p:txBody>
        </p:sp>
        <p:cxnSp>
          <p:nvCxnSpPr>
            <p:cNvPr id="12" name="AutoShape 11"/>
            <p:cNvCxnSpPr>
              <a:cxnSpLocks noChangeShapeType="1"/>
              <a:stCxn id="6" idx="2"/>
              <a:endCxn id="5" idx="0"/>
            </p:cNvCxnSpPr>
            <p:nvPr/>
          </p:nvCxnSpPr>
          <p:spPr bwMode="auto">
            <a:xfrm flipH="1">
              <a:off x="394" y="2492"/>
              <a:ext cx="419"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p:cNvCxnSpPr>
              <a:cxnSpLocks noChangeShapeType="1"/>
              <a:stCxn id="6" idx="2"/>
              <a:endCxn id="9" idx="0"/>
            </p:cNvCxnSpPr>
            <p:nvPr/>
          </p:nvCxnSpPr>
          <p:spPr bwMode="auto">
            <a:xfrm>
              <a:off x="813"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p:cNvCxnSpPr>
              <a:cxnSpLocks noChangeShapeType="1"/>
              <a:stCxn id="6" idx="2"/>
              <a:endCxn id="7" idx="0"/>
            </p:cNvCxnSpPr>
            <p:nvPr/>
          </p:nvCxnSpPr>
          <p:spPr bwMode="auto">
            <a:xfrm>
              <a:off x="813" y="2492"/>
              <a:ext cx="42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p:cNvCxnSpPr>
              <a:cxnSpLocks noChangeShapeType="1"/>
              <a:stCxn id="5" idx="2"/>
              <a:endCxn id="11" idx="0"/>
            </p:cNvCxnSpPr>
            <p:nvPr/>
          </p:nvCxnSpPr>
          <p:spPr bwMode="auto">
            <a:xfrm>
              <a:off x="394" y="3243"/>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p:cNvCxnSpPr>
              <a:cxnSpLocks noChangeShapeType="1"/>
              <a:stCxn id="7" idx="2"/>
              <a:endCxn id="10" idx="0"/>
            </p:cNvCxnSpPr>
            <p:nvPr/>
          </p:nvCxnSpPr>
          <p:spPr bwMode="auto">
            <a:xfrm>
              <a:off x="1233" y="3243"/>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Rectangle 16"/>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整体集成方式</a:t>
            </a:r>
            <a:r>
              <a:rPr lang="en-US" altLang="zh-CN" dirty="0">
                <a:solidFill>
                  <a:schemeClr val="tx1"/>
                </a:solidFill>
                <a:latin typeface="Times New Roman" panose="02020603050405020304" pitchFamily="18" charset="0"/>
                <a:ea typeface="楷体_GB2312" pitchFamily="49" charset="-122"/>
              </a:rPr>
              <a:t>(</a:t>
            </a:r>
            <a:r>
              <a:rPr lang="zh-CN" altLang="en-US" dirty="0">
                <a:solidFill>
                  <a:schemeClr val="tx1"/>
                </a:solidFill>
                <a:latin typeface="Times New Roman" panose="02020603050405020304" pitchFamily="18" charset="0"/>
                <a:ea typeface="楷体_GB2312" pitchFamily="49" charset="-122"/>
              </a:rPr>
              <a:t>非增量式集成</a:t>
            </a:r>
            <a:r>
              <a:rPr lang="en-US" altLang="zh-CN" dirty="0">
                <a:solidFill>
                  <a:schemeClr val="tx1"/>
                </a:solidFill>
                <a:latin typeface="Times New Roman" panose="02020603050405020304" pitchFamily="18" charset="0"/>
                <a:ea typeface="楷体_GB2312" pitchFamily="49" charset="-122"/>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把所有模块按设计要求一次全部组装起来，然后进行整体测试</a:t>
            </a:r>
          </a:p>
          <a:p>
            <a:pPr eaLnBrk="1" hangingPunct="1"/>
            <a:r>
              <a:rPr lang="zh-CN" altLang="en-US" dirty="0"/>
              <a:t>例如：</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 (with stubs for B, C, D)</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B (with driver for A and stub for E)</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C (with driver for A)</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D (with driver for A and stub for F)</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E (with driver for B)</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F (with driver for D)</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 B, C, D, E, F)</a:t>
            </a:r>
          </a:p>
        </p:txBody>
      </p:sp>
    </p:spTree>
    <p:extLst>
      <p:ext uri="{BB962C8B-B14F-4D97-AF65-F5344CB8AC3E}">
        <p14:creationId xmlns:p14="http://schemas.microsoft.com/office/powerpoint/2010/main" val="3551230765"/>
      </p:ext>
    </p:extLst>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集成测试的方法：整体集成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优点：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效率高，所需人力资源少</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测试用例数目少，工作量低</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简单，易行</a:t>
            </a:r>
          </a:p>
          <a:p>
            <a:pPr marL="230187" lvl="1" indent="0" eaLnBrk="1" hangingPunct="1">
              <a:buNone/>
            </a:pPr>
            <a:endParaRPr lang="zh-CN" altLang="en-US" dirty="0"/>
          </a:p>
          <a:p>
            <a:pPr eaLnBrk="1" hangingPunct="1"/>
            <a:r>
              <a:rPr lang="zh-CN" altLang="en-US" dirty="0"/>
              <a:t>缺点：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可能发现大量的错误，难以进行错误定位和修改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即使测试通过，也会遗漏很多错误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测试和修改过程中，新旧错误混杂，带来调试困难</a:t>
            </a:r>
          </a:p>
        </p:txBody>
      </p:sp>
    </p:spTree>
    <p:extLst>
      <p:ext uri="{BB962C8B-B14F-4D97-AF65-F5344CB8AC3E}">
        <p14:creationId xmlns:p14="http://schemas.microsoft.com/office/powerpoint/2010/main" val="61875790"/>
      </p:ext>
    </p:extLst>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集成测试的方法：增量式集成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增量式集成测试方法：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逐步将新模块加入并测试</a:t>
            </a:r>
          </a:p>
        </p:txBody>
      </p:sp>
      <p:grpSp>
        <p:nvGrpSpPr>
          <p:cNvPr id="5" name="Group 4"/>
          <p:cNvGrpSpPr>
            <a:grpSpLocks/>
          </p:cNvGrpSpPr>
          <p:nvPr/>
        </p:nvGrpSpPr>
        <p:grpSpPr bwMode="auto">
          <a:xfrm>
            <a:off x="1587500" y="2708920"/>
            <a:ext cx="6369050" cy="3022600"/>
            <a:chOff x="1482" y="2251"/>
            <a:chExt cx="4012" cy="1904"/>
          </a:xfrm>
        </p:grpSpPr>
        <p:sp>
          <p:nvSpPr>
            <p:cNvPr id="6" name="Rectangle 5"/>
            <p:cNvSpPr>
              <a:spLocks noChangeArrowheads="1"/>
            </p:cNvSpPr>
            <p:nvPr/>
          </p:nvSpPr>
          <p:spPr bwMode="auto">
            <a:xfrm>
              <a:off x="5283" y="3924"/>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F</a:t>
              </a:r>
            </a:p>
          </p:txBody>
        </p:sp>
        <p:sp>
          <p:nvSpPr>
            <p:cNvPr id="7" name="Rectangle 6"/>
            <p:cNvSpPr>
              <a:spLocks noChangeArrowheads="1"/>
            </p:cNvSpPr>
            <p:nvPr/>
          </p:nvSpPr>
          <p:spPr bwMode="auto">
            <a:xfrm>
              <a:off x="4604" y="3924"/>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E</a:t>
              </a:r>
            </a:p>
          </p:txBody>
        </p:sp>
        <p:sp>
          <p:nvSpPr>
            <p:cNvPr id="9" name="Rectangle 7"/>
            <p:cNvSpPr>
              <a:spLocks noChangeArrowheads="1"/>
            </p:cNvSpPr>
            <p:nvPr/>
          </p:nvSpPr>
          <p:spPr bwMode="auto">
            <a:xfrm>
              <a:off x="5283"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D</a:t>
              </a:r>
            </a:p>
          </p:txBody>
        </p:sp>
        <p:sp>
          <p:nvSpPr>
            <p:cNvPr id="10" name="Rectangle 8"/>
            <p:cNvSpPr>
              <a:spLocks noChangeArrowheads="1"/>
            </p:cNvSpPr>
            <p:nvPr/>
          </p:nvSpPr>
          <p:spPr bwMode="auto">
            <a:xfrm>
              <a:off x="4918"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C</a:t>
              </a:r>
            </a:p>
          </p:txBody>
        </p:sp>
        <p:sp>
          <p:nvSpPr>
            <p:cNvPr id="11" name="Rectangle 9"/>
            <p:cNvSpPr>
              <a:spLocks noChangeArrowheads="1"/>
            </p:cNvSpPr>
            <p:nvPr/>
          </p:nvSpPr>
          <p:spPr bwMode="auto">
            <a:xfrm>
              <a:off x="4604"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B</a:t>
              </a:r>
            </a:p>
          </p:txBody>
        </p:sp>
        <p:sp>
          <p:nvSpPr>
            <p:cNvPr id="12" name="Rectangle 10"/>
            <p:cNvSpPr>
              <a:spLocks noChangeArrowheads="1"/>
            </p:cNvSpPr>
            <p:nvPr/>
          </p:nvSpPr>
          <p:spPr bwMode="auto">
            <a:xfrm>
              <a:off x="4918"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A</a:t>
              </a:r>
            </a:p>
          </p:txBody>
        </p:sp>
        <p:sp>
          <p:nvSpPr>
            <p:cNvPr id="13" name="Rectangle 11"/>
            <p:cNvSpPr>
              <a:spLocks noChangeArrowheads="1"/>
            </p:cNvSpPr>
            <p:nvPr/>
          </p:nvSpPr>
          <p:spPr bwMode="auto">
            <a:xfrm>
              <a:off x="1482"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E</a:t>
              </a:r>
            </a:p>
          </p:txBody>
        </p:sp>
        <p:sp>
          <p:nvSpPr>
            <p:cNvPr id="14" name="Rectangle 12"/>
            <p:cNvSpPr>
              <a:spLocks noChangeArrowheads="1"/>
            </p:cNvSpPr>
            <p:nvPr/>
          </p:nvSpPr>
          <p:spPr bwMode="auto">
            <a:xfrm>
              <a:off x="1902"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C</a:t>
              </a:r>
            </a:p>
          </p:txBody>
        </p:sp>
        <p:sp>
          <p:nvSpPr>
            <p:cNvPr id="15" name="Rectangle 13"/>
            <p:cNvSpPr>
              <a:spLocks noChangeArrowheads="1"/>
            </p:cNvSpPr>
            <p:nvPr/>
          </p:nvSpPr>
          <p:spPr bwMode="auto">
            <a:xfrm>
              <a:off x="2796" y="3868"/>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E</a:t>
              </a:r>
            </a:p>
          </p:txBody>
        </p:sp>
        <p:sp>
          <p:nvSpPr>
            <p:cNvPr id="16" name="Rectangle 14"/>
            <p:cNvSpPr>
              <a:spLocks noChangeArrowheads="1"/>
            </p:cNvSpPr>
            <p:nvPr/>
          </p:nvSpPr>
          <p:spPr bwMode="auto">
            <a:xfrm>
              <a:off x="1482"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d1</a:t>
              </a:r>
            </a:p>
          </p:txBody>
        </p:sp>
        <p:sp>
          <p:nvSpPr>
            <p:cNvPr id="17" name="Rectangle 15"/>
            <p:cNvSpPr>
              <a:spLocks noChangeArrowheads="1"/>
            </p:cNvSpPr>
            <p:nvPr/>
          </p:nvSpPr>
          <p:spPr bwMode="auto">
            <a:xfrm>
              <a:off x="2375"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F</a:t>
              </a:r>
            </a:p>
          </p:txBody>
        </p:sp>
        <p:sp>
          <p:nvSpPr>
            <p:cNvPr id="18" name="Rectangle 16"/>
            <p:cNvSpPr>
              <a:spLocks noChangeArrowheads="1"/>
            </p:cNvSpPr>
            <p:nvPr/>
          </p:nvSpPr>
          <p:spPr bwMode="auto">
            <a:xfrm>
              <a:off x="3230" y="3868"/>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F</a:t>
              </a:r>
            </a:p>
          </p:txBody>
        </p:sp>
        <p:sp>
          <p:nvSpPr>
            <p:cNvPr id="19" name="Rectangle 17"/>
            <p:cNvSpPr>
              <a:spLocks noChangeArrowheads="1"/>
            </p:cNvSpPr>
            <p:nvPr/>
          </p:nvSpPr>
          <p:spPr bwMode="auto">
            <a:xfrm>
              <a:off x="1902"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d2</a:t>
              </a:r>
            </a:p>
          </p:txBody>
        </p:sp>
        <p:sp>
          <p:nvSpPr>
            <p:cNvPr id="20" name="Rectangle 18"/>
            <p:cNvSpPr>
              <a:spLocks noChangeArrowheads="1"/>
            </p:cNvSpPr>
            <p:nvPr/>
          </p:nvSpPr>
          <p:spPr bwMode="auto">
            <a:xfrm>
              <a:off x="2795"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B</a:t>
              </a:r>
            </a:p>
          </p:txBody>
        </p:sp>
        <p:sp>
          <p:nvSpPr>
            <p:cNvPr id="21" name="Rectangle 19"/>
            <p:cNvSpPr>
              <a:spLocks noChangeArrowheads="1"/>
            </p:cNvSpPr>
            <p:nvPr/>
          </p:nvSpPr>
          <p:spPr bwMode="auto">
            <a:xfrm>
              <a:off x="2375"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d3</a:t>
              </a:r>
            </a:p>
          </p:txBody>
        </p:sp>
        <p:sp>
          <p:nvSpPr>
            <p:cNvPr id="22" name="Rectangle 20"/>
            <p:cNvSpPr>
              <a:spLocks noChangeArrowheads="1"/>
            </p:cNvSpPr>
            <p:nvPr/>
          </p:nvSpPr>
          <p:spPr bwMode="auto">
            <a:xfrm>
              <a:off x="2795"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d4</a:t>
              </a:r>
            </a:p>
          </p:txBody>
        </p:sp>
        <p:sp>
          <p:nvSpPr>
            <p:cNvPr id="23" name="Rectangle 21"/>
            <p:cNvSpPr>
              <a:spLocks noChangeArrowheads="1"/>
            </p:cNvSpPr>
            <p:nvPr/>
          </p:nvSpPr>
          <p:spPr bwMode="auto">
            <a:xfrm>
              <a:off x="3231"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d5</a:t>
              </a:r>
            </a:p>
          </p:txBody>
        </p:sp>
        <p:sp>
          <p:nvSpPr>
            <p:cNvPr id="24" name="Rectangle 22"/>
            <p:cNvSpPr>
              <a:spLocks noChangeArrowheads="1"/>
            </p:cNvSpPr>
            <p:nvPr/>
          </p:nvSpPr>
          <p:spPr bwMode="auto">
            <a:xfrm>
              <a:off x="3231"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D</a:t>
              </a:r>
            </a:p>
          </p:txBody>
        </p:sp>
        <p:sp>
          <p:nvSpPr>
            <p:cNvPr id="25" name="Rectangle 23"/>
            <p:cNvSpPr>
              <a:spLocks noChangeArrowheads="1"/>
            </p:cNvSpPr>
            <p:nvPr/>
          </p:nvSpPr>
          <p:spPr bwMode="auto">
            <a:xfrm>
              <a:off x="4243"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s5</a:t>
              </a:r>
            </a:p>
          </p:txBody>
        </p:sp>
        <p:sp>
          <p:nvSpPr>
            <p:cNvPr id="26" name="Rectangle 24"/>
            <p:cNvSpPr>
              <a:spLocks noChangeArrowheads="1"/>
            </p:cNvSpPr>
            <p:nvPr/>
          </p:nvSpPr>
          <p:spPr bwMode="auto">
            <a:xfrm>
              <a:off x="3929"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s4</a:t>
              </a:r>
            </a:p>
          </p:txBody>
        </p:sp>
        <p:sp>
          <p:nvSpPr>
            <p:cNvPr id="27" name="Rectangle 25"/>
            <p:cNvSpPr>
              <a:spLocks noChangeArrowheads="1"/>
            </p:cNvSpPr>
            <p:nvPr/>
          </p:nvSpPr>
          <p:spPr bwMode="auto">
            <a:xfrm>
              <a:off x="3606"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s3</a:t>
              </a:r>
            </a:p>
          </p:txBody>
        </p:sp>
        <p:sp>
          <p:nvSpPr>
            <p:cNvPr id="28" name="Rectangle 26"/>
            <p:cNvSpPr>
              <a:spLocks noChangeArrowheads="1"/>
            </p:cNvSpPr>
            <p:nvPr/>
          </p:nvSpPr>
          <p:spPr bwMode="auto">
            <a:xfrm>
              <a:off x="3929"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A</a:t>
              </a:r>
            </a:p>
          </p:txBody>
        </p:sp>
        <p:cxnSp>
          <p:nvCxnSpPr>
            <p:cNvPr id="29" name="AutoShape 27"/>
            <p:cNvCxnSpPr>
              <a:cxnSpLocks noChangeShapeType="1"/>
              <a:stCxn id="16" idx="2"/>
              <a:endCxn id="13" idx="0"/>
            </p:cNvCxnSpPr>
            <p:nvPr/>
          </p:nvCxnSpPr>
          <p:spPr bwMode="auto">
            <a:xfrm>
              <a:off x="1588"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8"/>
            <p:cNvCxnSpPr>
              <a:cxnSpLocks noChangeShapeType="1"/>
              <a:stCxn id="19" idx="2"/>
              <a:endCxn id="14" idx="0"/>
            </p:cNvCxnSpPr>
            <p:nvPr/>
          </p:nvCxnSpPr>
          <p:spPr bwMode="auto">
            <a:xfrm>
              <a:off x="2008"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9"/>
            <p:cNvCxnSpPr>
              <a:cxnSpLocks noChangeShapeType="1"/>
              <a:stCxn id="21" idx="2"/>
              <a:endCxn id="17" idx="0"/>
            </p:cNvCxnSpPr>
            <p:nvPr/>
          </p:nvCxnSpPr>
          <p:spPr bwMode="auto">
            <a:xfrm>
              <a:off x="2481"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0"/>
            <p:cNvCxnSpPr>
              <a:cxnSpLocks noChangeShapeType="1"/>
              <a:stCxn id="22" idx="2"/>
              <a:endCxn id="20" idx="0"/>
            </p:cNvCxnSpPr>
            <p:nvPr/>
          </p:nvCxnSpPr>
          <p:spPr bwMode="auto">
            <a:xfrm>
              <a:off x="2901"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1"/>
            <p:cNvCxnSpPr>
              <a:cxnSpLocks noChangeShapeType="1"/>
              <a:stCxn id="23" idx="2"/>
              <a:endCxn id="24" idx="0"/>
            </p:cNvCxnSpPr>
            <p:nvPr/>
          </p:nvCxnSpPr>
          <p:spPr bwMode="auto">
            <a:xfrm>
              <a:off x="3337"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2"/>
            <p:cNvCxnSpPr>
              <a:cxnSpLocks noChangeShapeType="1"/>
              <a:stCxn id="28" idx="2"/>
              <a:endCxn id="27" idx="0"/>
            </p:cNvCxnSpPr>
            <p:nvPr/>
          </p:nvCxnSpPr>
          <p:spPr bwMode="auto">
            <a:xfrm flipH="1">
              <a:off x="3712" y="2492"/>
              <a:ext cx="323"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3"/>
            <p:cNvCxnSpPr>
              <a:cxnSpLocks noChangeShapeType="1"/>
              <a:stCxn id="28" idx="2"/>
              <a:endCxn id="26" idx="0"/>
            </p:cNvCxnSpPr>
            <p:nvPr/>
          </p:nvCxnSpPr>
          <p:spPr bwMode="auto">
            <a:xfrm>
              <a:off x="4035"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4"/>
            <p:cNvCxnSpPr>
              <a:cxnSpLocks noChangeShapeType="1"/>
              <a:stCxn id="28" idx="2"/>
              <a:endCxn id="25" idx="0"/>
            </p:cNvCxnSpPr>
            <p:nvPr/>
          </p:nvCxnSpPr>
          <p:spPr bwMode="auto">
            <a:xfrm>
              <a:off x="4035" y="2492"/>
              <a:ext cx="314"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5"/>
            <p:cNvCxnSpPr>
              <a:cxnSpLocks noChangeShapeType="1"/>
              <a:stCxn id="12" idx="2"/>
              <a:endCxn id="11" idx="0"/>
            </p:cNvCxnSpPr>
            <p:nvPr/>
          </p:nvCxnSpPr>
          <p:spPr bwMode="auto">
            <a:xfrm flipH="1">
              <a:off x="4710" y="2492"/>
              <a:ext cx="314"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36"/>
            <p:cNvCxnSpPr>
              <a:cxnSpLocks noChangeShapeType="1"/>
              <a:stCxn id="12" idx="2"/>
              <a:endCxn id="10" idx="0"/>
            </p:cNvCxnSpPr>
            <p:nvPr/>
          </p:nvCxnSpPr>
          <p:spPr bwMode="auto">
            <a:xfrm>
              <a:off x="5024"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37"/>
            <p:cNvCxnSpPr>
              <a:cxnSpLocks noChangeShapeType="1"/>
              <a:stCxn id="12" idx="2"/>
              <a:endCxn id="9" idx="0"/>
            </p:cNvCxnSpPr>
            <p:nvPr/>
          </p:nvCxnSpPr>
          <p:spPr bwMode="auto">
            <a:xfrm>
              <a:off x="5024" y="2492"/>
              <a:ext cx="365"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38"/>
            <p:cNvCxnSpPr>
              <a:cxnSpLocks noChangeShapeType="1"/>
              <a:stCxn id="20" idx="2"/>
              <a:endCxn id="15" idx="0"/>
            </p:cNvCxnSpPr>
            <p:nvPr/>
          </p:nvCxnSpPr>
          <p:spPr bwMode="auto">
            <a:xfrm>
              <a:off x="2901" y="3243"/>
              <a:ext cx="1" cy="61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39"/>
            <p:cNvCxnSpPr>
              <a:cxnSpLocks noChangeShapeType="1"/>
              <a:stCxn id="24" idx="2"/>
              <a:endCxn id="18" idx="0"/>
            </p:cNvCxnSpPr>
            <p:nvPr/>
          </p:nvCxnSpPr>
          <p:spPr bwMode="auto">
            <a:xfrm flipH="1">
              <a:off x="3336" y="3243"/>
              <a:ext cx="1" cy="61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40"/>
            <p:cNvCxnSpPr>
              <a:cxnSpLocks noChangeShapeType="1"/>
              <a:stCxn id="11" idx="2"/>
              <a:endCxn id="7" idx="0"/>
            </p:cNvCxnSpPr>
            <p:nvPr/>
          </p:nvCxnSpPr>
          <p:spPr bwMode="auto">
            <a:xfrm>
              <a:off x="4710" y="3243"/>
              <a:ext cx="0" cy="67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41"/>
            <p:cNvCxnSpPr>
              <a:cxnSpLocks noChangeShapeType="1"/>
              <a:stCxn id="9" idx="2"/>
              <a:endCxn id="6" idx="0"/>
            </p:cNvCxnSpPr>
            <p:nvPr/>
          </p:nvCxnSpPr>
          <p:spPr bwMode="auto">
            <a:xfrm>
              <a:off x="5389" y="3243"/>
              <a:ext cx="0" cy="67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07091362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软件测试</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a:solidFill>
                <a:srgbClr val="C00000"/>
              </a:solidFill>
            </a:endParaRPr>
          </a:p>
          <a:p>
            <a:pPr algn="ctr" eaLnBrk="1" hangingPunct="1">
              <a:buNone/>
            </a:pPr>
            <a:r>
              <a:rPr lang="zh-CN" altLang="en-US" sz="2400" dirty="0">
                <a:solidFill>
                  <a:srgbClr val="C00000"/>
                </a:solidFill>
              </a:rPr>
              <a:t>主要内容</a:t>
            </a:r>
            <a:endParaRPr lang="en-US" altLang="zh-CN" sz="2400" dirty="0">
              <a:solidFill>
                <a:srgbClr val="C00000"/>
              </a:solidFill>
            </a:endParaRPr>
          </a:p>
          <a:p>
            <a:pPr indent="123825" eaLnBrk="1" hangingPunct="1">
              <a:buNone/>
            </a:pPr>
            <a:r>
              <a:rPr lang="en-US" altLang="zh-CN" dirty="0">
                <a:solidFill>
                  <a:srgbClr val="C00000"/>
                </a:solidFill>
              </a:rPr>
              <a:t>   1. </a:t>
            </a:r>
            <a:r>
              <a:rPr lang="zh-CN" altLang="en-US" dirty="0">
                <a:solidFill>
                  <a:srgbClr val="C00000"/>
                </a:solidFill>
              </a:rPr>
              <a:t>软件测试基础</a:t>
            </a:r>
          </a:p>
          <a:p>
            <a:pPr indent="123825" eaLnBrk="1" hangingPunct="1">
              <a:buNone/>
            </a:pPr>
            <a:r>
              <a:rPr lang="en-US" altLang="zh-CN" dirty="0"/>
              <a:t>   2. </a:t>
            </a:r>
            <a:r>
              <a:rPr lang="zh-CN" altLang="en-US" dirty="0"/>
              <a:t>测试过程</a:t>
            </a:r>
          </a:p>
          <a:p>
            <a:pPr indent="123825" eaLnBrk="1" hangingPunct="1">
              <a:buNone/>
            </a:pPr>
            <a:r>
              <a:rPr lang="en-US" altLang="zh-CN" dirty="0"/>
              <a:t>   3. </a:t>
            </a:r>
            <a:r>
              <a:rPr lang="zh-CN" altLang="en-US" dirty="0"/>
              <a:t>测试方法分类</a:t>
            </a:r>
          </a:p>
          <a:p>
            <a:pPr indent="123825" eaLnBrk="1" hangingPunct="1">
              <a:buNone/>
            </a:pPr>
            <a:r>
              <a:rPr lang="en-US" altLang="zh-CN" dirty="0"/>
              <a:t>   4. </a:t>
            </a:r>
            <a:r>
              <a:rPr lang="zh-CN" altLang="en-US" dirty="0"/>
              <a:t>黑盒测试</a:t>
            </a:r>
            <a:endParaRPr lang="en-US" altLang="zh-CN" dirty="0"/>
          </a:p>
          <a:p>
            <a:pPr lvl="1" indent="123825" eaLnBrk="1" hangingPunct="1">
              <a:buNone/>
            </a:pPr>
            <a:r>
              <a:rPr lang="en-US" altLang="zh-CN" b="1" dirty="0"/>
              <a:t>   4.1 </a:t>
            </a:r>
            <a:r>
              <a:rPr lang="zh-CN" altLang="en-US" b="1" dirty="0"/>
              <a:t>黑盒测试概述</a:t>
            </a:r>
          </a:p>
          <a:p>
            <a:pPr lvl="1" indent="123825" eaLnBrk="1" hangingPunct="1">
              <a:buNone/>
            </a:pPr>
            <a:r>
              <a:rPr lang="en-US" altLang="zh-CN" b="1" dirty="0"/>
              <a:t>   4.2 </a:t>
            </a:r>
            <a:r>
              <a:rPr lang="zh-CN" altLang="en-US" b="1" dirty="0"/>
              <a:t>等价类划分方法</a:t>
            </a:r>
          </a:p>
          <a:p>
            <a:pPr lvl="1" indent="123825" eaLnBrk="1" hangingPunct="1">
              <a:buNone/>
            </a:pPr>
            <a:r>
              <a:rPr lang="en-US" altLang="zh-CN" b="1" dirty="0"/>
              <a:t>   4.3 </a:t>
            </a:r>
            <a:r>
              <a:rPr lang="zh-CN" altLang="en-US" b="1" dirty="0"/>
              <a:t>边界值方法</a:t>
            </a:r>
            <a:endParaRPr lang="en-US" altLang="zh-CN" b="1" dirty="0"/>
          </a:p>
          <a:p>
            <a:pPr indent="123825" eaLnBrk="1" hangingPunct="1">
              <a:buNone/>
            </a:pPr>
            <a:r>
              <a:rPr lang="en-US" altLang="zh-CN" dirty="0"/>
              <a:t>   5. </a:t>
            </a:r>
            <a:r>
              <a:rPr lang="zh-CN" altLang="en-US" dirty="0"/>
              <a:t>白盒测试</a:t>
            </a:r>
            <a:endParaRPr lang="en-US" altLang="zh-CN" dirty="0"/>
          </a:p>
          <a:p>
            <a:pPr lvl="1" indent="123825" eaLnBrk="1" hangingPunct="1">
              <a:buNone/>
            </a:pPr>
            <a:endParaRPr lang="zh-CN" altLang="en-US" b="1" dirty="0"/>
          </a:p>
          <a:p>
            <a:pPr indent="123825" eaLnBrk="1" hangingPunct="1">
              <a:buNone/>
            </a:pPr>
            <a:r>
              <a:rPr lang="en-US" altLang="zh-CN" dirty="0"/>
              <a:t>	</a:t>
            </a:r>
          </a:p>
        </p:txBody>
      </p:sp>
    </p:spTree>
    <p:extLst>
      <p:ext uri="{BB962C8B-B14F-4D97-AF65-F5344CB8AC3E}">
        <p14:creationId xmlns:p14="http://schemas.microsoft.com/office/powerpoint/2010/main" val="1723610721"/>
      </p:ext>
    </p:extLst>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自顶向下的增量集成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自顶向下的集成测试：</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从主控模块开始，按软件的控制层次结构，以深度优先或广度优先的策略，逐步把各个模块集成在一起</a:t>
            </a:r>
          </a:p>
          <a:p>
            <a:pPr eaLnBrk="1" hangingPunct="1"/>
            <a:r>
              <a:rPr lang="zh-CN" altLang="en-US" dirty="0">
                <a:solidFill>
                  <a:srgbClr val="C00000"/>
                </a:solidFill>
                <a:latin typeface="Times New Roman" panose="02020603050405020304" pitchFamily="18" charset="0"/>
                <a:ea typeface="楷体_GB2312" pitchFamily="49" charset="-122"/>
              </a:rPr>
              <a:t>具体步骤：</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以主控模块作为测试驱动模块，把对主控模块进行单元测试时所引入的所有桩模块用实际模块代替</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依据所选的集成策略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深度优先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广度优先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，每次只替代一个桩模块</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每集成一个模块立即测试一遍</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只有每组测试完成后，才着手替换下一个桩模块</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为避免引入新错误，不断进行回归测试</a:t>
            </a:r>
          </a:p>
        </p:txBody>
      </p:sp>
      <p:grpSp>
        <p:nvGrpSpPr>
          <p:cNvPr id="5" name="Group 4"/>
          <p:cNvGrpSpPr>
            <a:grpSpLocks/>
          </p:cNvGrpSpPr>
          <p:nvPr/>
        </p:nvGrpSpPr>
        <p:grpSpPr bwMode="auto">
          <a:xfrm>
            <a:off x="5220072" y="4006428"/>
            <a:ext cx="3631618" cy="2374900"/>
            <a:chOff x="1235" y="2115"/>
            <a:chExt cx="3063" cy="1813"/>
          </a:xfrm>
        </p:grpSpPr>
        <p:sp>
          <p:nvSpPr>
            <p:cNvPr id="6" name="Rectangle 5"/>
            <p:cNvSpPr>
              <a:spLocks noChangeArrowheads="1"/>
            </p:cNvSpPr>
            <p:nvPr/>
          </p:nvSpPr>
          <p:spPr bwMode="auto">
            <a:xfrm>
              <a:off x="2743" y="2115"/>
              <a:ext cx="590" cy="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dirty="0">
                  <a:latin typeface="Times New Roman" panose="02020603050405020304" pitchFamily="18" charset="0"/>
                  <a:cs typeface="Times New Roman" panose="02020603050405020304" pitchFamily="18" charset="0"/>
                </a:rPr>
                <a:t>M1</a:t>
              </a:r>
            </a:p>
          </p:txBody>
        </p:sp>
        <p:sp>
          <p:nvSpPr>
            <p:cNvPr id="7" name="Rectangle 6"/>
            <p:cNvSpPr>
              <a:spLocks noChangeArrowheads="1"/>
            </p:cNvSpPr>
            <p:nvPr/>
          </p:nvSpPr>
          <p:spPr bwMode="auto">
            <a:xfrm>
              <a:off x="1781" y="2840"/>
              <a:ext cx="590" cy="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dirty="0">
                  <a:latin typeface="Times New Roman" panose="02020603050405020304" pitchFamily="18" charset="0"/>
                  <a:cs typeface="Times New Roman" panose="02020603050405020304" pitchFamily="18" charset="0"/>
                </a:rPr>
                <a:t>M2</a:t>
              </a:r>
            </a:p>
          </p:txBody>
        </p:sp>
        <p:sp>
          <p:nvSpPr>
            <p:cNvPr id="9" name="Rectangle 7"/>
            <p:cNvSpPr>
              <a:spLocks noChangeArrowheads="1"/>
            </p:cNvSpPr>
            <p:nvPr/>
          </p:nvSpPr>
          <p:spPr bwMode="auto">
            <a:xfrm>
              <a:off x="2744" y="2840"/>
              <a:ext cx="590" cy="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cs typeface="Times New Roman" panose="02020603050405020304" pitchFamily="18" charset="0"/>
                </a:rPr>
                <a:t>M3</a:t>
              </a:r>
            </a:p>
          </p:txBody>
        </p:sp>
        <p:sp>
          <p:nvSpPr>
            <p:cNvPr id="10" name="Rectangle 8"/>
            <p:cNvSpPr>
              <a:spLocks noChangeArrowheads="1"/>
            </p:cNvSpPr>
            <p:nvPr/>
          </p:nvSpPr>
          <p:spPr bwMode="auto">
            <a:xfrm>
              <a:off x="3708" y="2840"/>
              <a:ext cx="590" cy="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cs typeface="Times New Roman" panose="02020603050405020304" pitchFamily="18" charset="0"/>
                </a:rPr>
                <a:t>M4</a:t>
              </a:r>
            </a:p>
          </p:txBody>
        </p:sp>
        <p:sp>
          <p:nvSpPr>
            <p:cNvPr id="11" name="Rectangle 9"/>
            <p:cNvSpPr>
              <a:spLocks noChangeArrowheads="1"/>
            </p:cNvSpPr>
            <p:nvPr/>
          </p:nvSpPr>
          <p:spPr bwMode="auto">
            <a:xfrm>
              <a:off x="1235" y="3566"/>
              <a:ext cx="590" cy="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cs typeface="Times New Roman" panose="02020603050405020304" pitchFamily="18" charset="0"/>
                </a:rPr>
                <a:t>M5</a:t>
              </a:r>
            </a:p>
          </p:txBody>
        </p:sp>
        <p:sp>
          <p:nvSpPr>
            <p:cNvPr id="12" name="Rectangle 10"/>
            <p:cNvSpPr>
              <a:spLocks noChangeArrowheads="1"/>
            </p:cNvSpPr>
            <p:nvPr/>
          </p:nvSpPr>
          <p:spPr bwMode="auto">
            <a:xfrm>
              <a:off x="1964" y="3566"/>
              <a:ext cx="590" cy="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dirty="0">
                  <a:latin typeface="Times New Roman" panose="02020603050405020304" pitchFamily="18" charset="0"/>
                  <a:cs typeface="Times New Roman" panose="02020603050405020304" pitchFamily="18" charset="0"/>
                </a:rPr>
                <a:t>M6</a:t>
              </a:r>
            </a:p>
          </p:txBody>
        </p:sp>
        <p:sp>
          <p:nvSpPr>
            <p:cNvPr id="13" name="Rectangle 11"/>
            <p:cNvSpPr>
              <a:spLocks noChangeArrowheads="1"/>
            </p:cNvSpPr>
            <p:nvPr/>
          </p:nvSpPr>
          <p:spPr bwMode="auto">
            <a:xfrm>
              <a:off x="2744" y="3566"/>
              <a:ext cx="590" cy="362"/>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cs typeface="Times New Roman" panose="02020603050405020304" pitchFamily="18" charset="0"/>
                </a:rPr>
                <a:t>S7</a:t>
              </a:r>
            </a:p>
          </p:txBody>
        </p:sp>
        <p:cxnSp>
          <p:nvCxnSpPr>
            <p:cNvPr id="14" name="AutoShape 12"/>
            <p:cNvCxnSpPr>
              <a:cxnSpLocks noChangeShapeType="1"/>
              <a:stCxn id="6" idx="2"/>
              <a:endCxn id="7" idx="0"/>
            </p:cNvCxnSpPr>
            <p:nvPr/>
          </p:nvCxnSpPr>
          <p:spPr bwMode="auto">
            <a:xfrm flipH="1">
              <a:off x="2076" y="2477"/>
              <a:ext cx="962" cy="3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3"/>
            <p:cNvCxnSpPr>
              <a:cxnSpLocks noChangeShapeType="1"/>
              <a:stCxn id="6" idx="2"/>
              <a:endCxn id="9" idx="0"/>
            </p:cNvCxnSpPr>
            <p:nvPr/>
          </p:nvCxnSpPr>
          <p:spPr bwMode="auto">
            <a:xfrm>
              <a:off x="3038" y="2477"/>
              <a:ext cx="1" cy="3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6" idx="2"/>
              <a:endCxn id="10" idx="0"/>
            </p:cNvCxnSpPr>
            <p:nvPr/>
          </p:nvCxnSpPr>
          <p:spPr bwMode="auto">
            <a:xfrm>
              <a:off x="3038" y="2477"/>
              <a:ext cx="965" cy="3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5"/>
            <p:cNvCxnSpPr>
              <a:cxnSpLocks noChangeShapeType="1"/>
              <a:stCxn id="7" idx="2"/>
              <a:endCxn id="11" idx="0"/>
            </p:cNvCxnSpPr>
            <p:nvPr/>
          </p:nvCxnSpPr>
          <p:spPr bwMode="auto">
            <a:xfrm flipH="1">
              <a:off x="1530" y="3202"/>
              <a:ext cx="546" cy="36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6"/>
            <p:cNvCxnSpPr>
              <a:cxnSpLocks noChangeShapeType="1"/>
              <a:stCxn id="7" idx="2"/>
              <a:endCxn id="12" idx="0"/>
            </p:cNvCxnSpPr>
            <p:nvPr/>
          </p:nvCxnSpPr>
          <p:spPr bwMode="auto">
            <a:xfrm>
              <a:off x="2076" y="3202"/>
              <a:ext cx="183" cy="36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7"/>
            <p:cNvCxnSpPr>
              <a:cxnSpLocks noChangeShapeType="1"/>
              <a:stCxn id="9" idx="2"/>
              <a:endCxn id="13" idx="0"/>
            </p:cNvCxnSpPr>
            <p:nvPr/>
          </p:nvCxnSpPr>
          <p:spPr bwMode="auto">
            <a:xfrm>
              <a:off x="3039" y="3202"/>
              <a:ext cx="0" cy="36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762053749"/>
      </p:ext>
    </p:extLst>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自顶向下的增量集成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自顶向下集成</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深度优先：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广度优先：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a:t>
            </a:r>
          </a:p>
          <a:p>
            <a:pPr marL="230187" lvl="1" indent="0" eaLnBrk="1" hangingPunct="1">
              <a:buNone/>
            </a:pPr>
            <a:endParaRPr lang="en-US" altLang="zh-CN" sz="800" dirty="0"/>
          </a:p>
          <a:p>
            <a:pPr eaLnBrk="1" hangingPunct="1"/>
            <a:r>
              <a:rPr lang="zh-CN" altLang="en-US" dirty="0"/>
              <a:t>广度优先的测试过程：</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 (with stubs for B,C,D)</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 (with stubs for E,C,D)</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 (with stubs for E,D)</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A;B;C;D (with stubs for E,F)</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A;B;C;D;E (with stubs for F)</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A;B;C;D;E;F</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2254161331"/>
              </p:ext>
            </p:extLst>
          </p:nvPr>
        </p:nvGraphicFramePr>
        <p:xfrm>
          <a:off x="4714875" y="3426867"/>
          <a:ext cx="4321175" cy="2738437"/>
        </p:xfrm>
        <a:graphic>
          <a:graphicData uri="http://schemas.openxmlformats.org/presentationml/2006/ole">
            <mc:AlternateContent xmlns:mc="http://schemas.openxmlformats.org/markup-compatibility/2006">
              <mc:Choice xmlns:v="urn:schemas-microsoft-com:vml" Requires="v">
                <p:oleObj spid="_x0000_s5232" name="演示文稿" r:id="rId4" imgW="3799453" imgH="2848317" progId="PowerPoint.Show.8">
                  <p:embed/>
                </p:oleObj>
              </mc:Choice>
              <mc:Fallback>
                <p:oleObj name="演示文稿" r:id="rId4" imgW="3799453" imgH="2848317" progId="PowerPoint.Show.8">
                  <p:embed/>
                  <p:pic>
                    <p:nvPicPr>
                      <p:cNvPr id="139268" name="Object 4">
                        <a:hlinkClick r:id="" action="ppaction://ole?verb=0"/>
                      </p:cNvPr>
                      <p:cNvPicPr>
                        <a:picLocks noChangeAspect="1" noChangeArrowheads="1"/>
                      </p:cNvPicPr>
                      <p:nvPr/>
                    </p:nvPicPr>
                    <p:blipFill>
                      <a:blip r:embed="rId5"/>
                      <a:srcRect l="5351" t="26842" r="12871" b="4024"/>
                      <a:stretch>
                        <a:fillRect/>
                      </a:stretch>
                    </p:blipFill>
                    <p:spPr bwMode="auto">
                      <a:xfrm>
                        <a:off x="4714875" y="3426867"/>
                        <a:ext cx="4321175" cy="2738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
          <p:cNvGrpSpPr>
            <a:grpSpLocks/>
          </p:cNvGrpSpPr>
          <p:nvPr/>
        </p:nvGrpSpPr>
        <p:grpSpPr bwMode="auto">
          <a:xfrm>
            <a:off x="6516688" y="836613"/>
            <a:ext cx="1295400" cy="1871662"/>
            <a:chOff x="288" y="2251"/>
            <a:chExt cx="1050" cy="1905"/>
          </a:xfrm>
        </p:grpSpPr>
        <p:sp>
          <p:nvSpPr>
            <p:cNvPr id="7" name="Rectangle 6"/>
            <p:cNvSpPr>
              <a:spLocks noChangeArrowheads="1"/>
            </p:cNvSpPr>
            <p:nvPr/>
          </p:nvSpPr>
          <p:spPr bwMode="auto">
            <a:xfrm>
              <a:off x="288"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B</a:t>
              </a:r>
            </a:p>
          </p:txBody>
        </p:sp>
        <p:sp>
          <p:nvSpPr>
            <p:cNvPr id="9" name="Rectangle 7"/>
            <p:cNvSpPr>
              <a:spLocks noChangeArrowheads="1"/>
            </p:cNvSpPr>
            <p:nvPr/>
          </p:nvSpPr>
          <p:spPr bwMode="auto">
            <a:xfrm>
              <a:off x="707"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A</a:t>
              </a:r>
            </a:p>
          </p:txBody>
        </p:sp>
        <p:sp>
          <p:nvSpPr>
            <p:cNvPr id="10" name="Rectangle 8"/>
            <p:cNvSpPr>
              <a:spLocks noChangeArrowheads="1"/>
            </p:cNvSpPr>
            <p:nvPr/>
          </p:nvSpPr>
          <p:spPr bwMode="auto">
            <a:xfrm>
              <a:off x="1127"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D</a:t>
              </a:r>
            </a:p>
          </p:txBody>
        </p:sp>
        <p:sp>
          <p:nvSpPr>
            <p:cNvPr id="11" name="Rectangle 9"/>
            <p:cNvSpPr>
              <a:spLocks noChangeArrowheads="1"/>
            </p:cNvSpPr>
            <p:nvPr/>
          </p:nvSpPr>
          <p:spPr bwMode="auto">
            <a:xfrm>
              <a:off x="707"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C</a:t>
              </a:r>
            </a:p>
          </p:txBody>
        </p:sp>
        <p:sp>
          <p:nvSpPr>
            <p:cNvPr id="12" name="Rectangle 10"/>
            <p:cNvSpPr>
              <a:spLocks noChangeArrowheads="1"/>
            </p:cNvSpPr>
            <p:nvPr/>
          </p:nvSpPr>
          <p:spPr bwMode="auto">
            <a:xfrm>
              <a:off x="1127" y="3926"/>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F</a:t>
              </a:r>
            </a:p>
          </p:txBody>
        </p:sp>
        <p:sp>
          <p:nvSpPr>
            <p:cNvPr id="13" name="Rectangle 11"/>
            <p:cNvSpPr>
              <a:spLocks noChangeArrowheads="1"/>
            </p:cNvSpPr>
            <p:nvPr/>
          </p:nvSpPr>
          <p:spPr bwMode="auto">
            <a:xfrm>
              <a:off x="288" y="3926"/>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E</a:t>
              </a:r>
            </a:p>
          </p:txBody>
        </p:sp>
        <p:cxnSp>
          <p:nvCxnSpPr>
            <p:cNvPr id="14" name="AutoShape 12"/>
            <p:cNvCxnSpPr>
              <a:cxnSpLocks noChangeShapeType="1"/>
              <a:stCxn id="9" idx="2"/>
              <a:endCxn id="7" idx="0"/>
            </p:cNvCxnSpPr>
            <p:nvPr/>
          </p:nvCxnSpPr>
          <p:spPr bwMode="auto">
            <a:xfrm flipH="1">
              <a:off x="394" y="2492"/>
              <a:ext cx="419"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3"/>
            <p:cNvCxnSpPr>
              <a:cxnSpLocks noChangeShapeType="1"/>
              <a:stCxn id="9" idx="2"/>
              <a:endCxn id="11" idx="0"/>
            </p:cNvCxnSpPr>
            <p:nvPr/>
          </p:nvCxnSpPr>
          <p:spPr bwMode="auto">
            <a:xfrm>
              <a:off x="813"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9" idx="2"/>
              <a:endCxn id="10" idx="0"/>
            </p:cNvCxnSpPr>
            <p:nvPr/>
          </p:nvCxnSpPr>
          <p:spPr bwMode="auto">
            <a:xfrm>
              <a:off x="813" y="2492"/>
              <a:ext cx="42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5"/>
            <p:cNvCxnSpPr>
              <a:cxnSpLocks noChangeShapeType="1"/>
              <a:stCxn id="7" idx="2"/>
              <a:endCxn id="13" idx="0"/>
            </p:cNvCxnSpPr>
            <p:nvPr/>
          </p:nvCxnSpPr>
          <p:spPr bwMode="auto">
            <a:xfrm>
              <a:off x="394" y="3243"/>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6"/>
            <p:cNvCxnSpPr>
              <a:cxnSpLocks noChangeShapeType="1"/>
              <a:stCxn id="10" idx="2"/>
              <a:endCxn id="12" idx="0"/>
            </p:cNvCxnSpPr>
            <p:nvPr/>
          </p:nvCxnSpPr>
          <p:spPr bwMode="auto">
            <a:xfrm>
              <a:off x="1233" y="3243"/>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0"/>
          <p:cNvSpPr>
            <a:spLocks noChangeArrowheads="1"/>
          </p:cNvSpPr>
          <p:nvPr/>
        </p:nvSpPr>
        <p:spPr bwMode="auto">
          <a:xfrm>
            <a:off x="5616575" y="2960117"/>
            <a:ext cx="2484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000000"/>
                </a:solidFill>
              </a:rPr>
              <a:t>深度优先的测试过程</a:t>
            </a:r>
          </a:p>
        </p:txBody>
      </p:sp>
    </p:spTree>
    <p:extLst>
      <p:ext uri="{BB962C8B-B14F-4D97-AF65-F5344CB8AC3E}">
        <p14:creationId xmlns:p14="http://schemas.microsoft.com/office/powerpoint/2010/main" val="264049367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additive="base">
                                        <p:cTn id="1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 calcmode="lin" valueType="num">
                                      <p:cBhvr additive="base">
                                        <p:cTn id="2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 calcmode="lin" valueType="num">
                                      <p:cBhvr additive="base">
                                        <p:cTn id="2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additive="base">
                                        <p:cTn id="2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 calcmode="lin" valueType="num">
                                      <p:cBhvr additive="base">
                                        <p:cTn id="32"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 calcmode="lin" valueType="num">
                                      <p:cBhvr additive="base">
                                        <p:cTn id="36"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 calcmode="lin" valueType="num">
                                      <p:cBhvr additive="base">
                                        <p:cTn id="40"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4">
                                            <p:txEl>
                                              <p:pRg st="10" end="10"/>
                                            </p:txEl>
                                          </p:spTgt>
                                        </p:tgtEl>
                                        <p:attrNameLst>
                                          <p:attrName>style.visibility</p:attrName>
                                        </p:attrNameLst>
                                      </p:cBhvr>
                                      <p:to>
                                        <p:strVal val="visible"/>
                                      </p:to>
                                    </p:set>
                                    <p:anim calcmode="lin" valueType="num">
                                      <p:cBhvr additive="base">
                                        <p:cTn id="44"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par>
                          <p:cTn id="50" fill="hold">
                            <p:stCondLst>
                              <p:cond delay="0"/>
                            </p:stCondLst>
                            <p:childTnLst>
                              <p:par>
                                <p:cTn id="51" presetID="2" presetClass="entr" presetSubtype="4"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ppt_x"/>
                                          </p:val>
                                        </p:tav>
                                        <p:tav tm="100000">
                                          <p:val>
                                            <p:strVal val="#ppt_x"/>
                                          </p:val>
                                        </p:tav>
                                      </p:tavLst>
                                    </p:anim>
                                    <p:anim calcmode="lin" valueType="num">
                                      <p:cBhvr additive="base">
                                        <p:cTn id="5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自底向上的增量集成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自底向上的集成测试：</a:t>
            </a:r>
            <a:r>
              <a:rPr lang="zh-CN" altLang="en-US" dirty="0">
                <a:solidFill>
                  <a:srgbClr val="0000FF"/>
                </a:solidFill>
                <a:latin typeface="楷体" panose="02010609060101010101" pitchFamily="49" charset="-122"/>
                <a:ea typeface="楷体" panose="02010609060101010101" pitchFamily="49" charset="-122"/>
              </a:rPr>
              <a:t>从软件结构最底层的模块开始组装测试</a:t>
            </a:r>
          </a:p>
          <a:p>
            <a:pPr eaLnBrk="1" hangingPunct="1"/>
            <a:r>
              <a:rPr lang="zh-CN" altLang="en-US" dirty="0">
                <a:solidFill>
                  <a:srgbClr val="C00000"/>
                </a:solidFill>
                <a:latin typeface="Times New Roman" panose="02020603050405020304" pitchFamily="18" charset="0"/>
                <a:ea typeface="楷体_GB2312" pitchFamily="49" charset="-122"/>
              </a:rPr>
              <a:t>具体步骤：</a:t>
            </a:r>
            <a:endParaRPr lang="zh-CN" altLang="en-US" dirty="0">
              <a:solidFill>
                <a:srgbClr val="C00000"/>
              </a:solidFill>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把底层模块组织成实现某个子功能的模块群</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(cluster)</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开发一个测试驱动模块，控制测试数据的输入和测试结果的输出</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对每个模块群进行测试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删除测试使用的驱动模块，用较高层模块把模块去组织成为完成更大功能的新模块</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循环，直到整个程序测试完毕</a:t>
            </a:r>
          </a:p>
        </p:txBody>
      </p:sp>
      <p:grpSp>
        <p:nvGrpSpPr>
          <p:cNvPr id="5" name="Group 4"/>
          <p:cNvGrpSpPr>
            <a:grpSpLocks/>
          </p:cNvGrpSpPr>
          <p:nvPr/>
        </p:nvGrpSpPr>
        <p:grpSpPr bwMode="auto">
          <a:xfrm>
            <a:off x="3820393" y="4078560"/>
            <a:ext cx="5072782" cy="2463505"/>
            <a:chOff x="411" y="1661"/>
            <a:chExt cx="5132" cy="2690"/>
          </a:xfrm>
        </p:grpSpPr>
        <p:sp>
          <p:nvSpPr>
            <p:cNvPr id="6" name="Rectangle 5"/>
            <p:cNvSpPr>
              <a:spLocks noChangeArrowheads="1"/>
            </p:cNvSpPr>
            <p:nvPr/>
          </p:nvSpPr>
          <p:spPr bwMode="auto">
            <a:xfrm>
              <a:off x="2827" y="1661"/>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latin typeface="Times New Roman" panose="02020603050405020304" pitchFamily="18" charset="0"/>
                  <a:cs typeface="Times New Roman" panose="02020603050405020304" pitchFamily="18" charset="0"/>
                </a:rPr>
                <a:t>Mc</a:t>
              </a:r>
            </a:p>
          </p:txBody>
        </p:sp>
        <p:sp>
          <p:nvSpPr>
            <p:cNvPr id="7" name="Rectangle 6"/>
            <p:cNvSpPr>
              <a:spLocks noChangeArrowheads="1"/>
            </p:cNvSpPr>
            <p:nvPr/>
          </p:nvSpPr>
          <p:spPr bwMode="auto">
            <a:xfrm>
              <a:off x="2204" y="2205"/>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latin typeface="Times New Roman" panose="02020603050405020304" pitchFamily="18" charset="0"/>
                  <a:cs typeface="Times New Roman" panose="02020603050405020304" pitchFamily="18" charset="0"/>
                </a:rPr>
                <a:t>Ma</a:t>
              </a:r>
            </a:p>
          </p:txBody>
        </p:sp>
        <p:sp>
          <p:nvSpPr>
            <p:cNvPr id="9" name="Rectangle 7"/>
            <p:cNvSpPr>
              <a:spLocks noChangeArrowheads="1"/>
            </p:cNvSpPr>
            <p:nvPr/>
          </p:nvSpPr>
          <p:spPr bwMode="auto">
            <a:xfrm>
              <a:off x="3451" y="2206"/>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latin typeface="Times New Roman" panose="02020603050405020304" pitchFamily="18" charset="0"/>
                  <a:cs typeface="Times New Roman" panose="02020603050405020304" pitchFamily="18" charset="0"/>
                </a:rPr>
                <a:t>Mb</a:t>
              </a:r>
            </a:p>
          </p:txBody>
        </p:sp>
        <p:sp>
          <p:nvSpPr>
            <p:cNvPr id="10" name="Rectangle 8"/>
            <p:cNvSpPr>
              <a:spLocks noChangeArrowheads="1"/>
            </p:cNvSpPr>
            <p:nvPr/>
          </p:nvSpPr>
          <p:spPr bwMode="auto">
            <a:xfrm>
              <a:off x="1566" y="2748"/>
              <a:ext cx="498" cy="273"/>
            </a:xfrm>
            <a:prstGeom prst="rect">
              <a:avLst/>
            </a:prstGeom>
            <a:solidFill>
              <a:schemeClr val="bg1"/>
            </a:solidFill>
            <a:ln w="9525" algn="ctr">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latin typeface="Times New Roman" panose="02020603050405020304" pitchFamily="18" charset="0"/>
                  <a:cs typeface="Times New Roman" panose="02020603050405020304" pitchFamily="18" charset="0"/>
                </a:rPr>
                <a:t>D1</a:t>
              </a:r>
            </a:p>
          </p:txBody>
        </p:sp>
        <p:sp>
          <p:nvSpPr>
            <p:cNvPr id="11" name="Rectangle 9"/>
            <p:cNvSpPr>
              <a:spLocks noChangeArrowheads="1"/>
            </p:cNvSpPr>
            <p:nvPr/>
          </p:nvSpPr>
          <p:spPr bwMode="auto">
            <a:xfrm>
              <a:off x="2843" y="2748"/>
              <a:ext cx="498" cy="273"/>
            </a:xfrm>
            <a:prstGeom prst="rect">
              <a:avLst/>
            </a:prstGeom>
            <a:solidFill>
              <a:schemeClr val="bg1"/>
            </a:solidFill>
            <a:ln w="9525" algn="ctr">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latin typeface="Times New Roman" panose="02020603050405020304" pitchFamily="18" charset="0"/>
                  <a:cs typeface="Times New Roman" panose="02020603050405020304" pitchFamily="18" charset="0"/>
                </a:rPr>
                <a:t>D2</a:t>
              </a:r>
            </a:p>
          </p:txBody>
        </p:sp>
        <p:sp>
          <p:nvSpPr>
            <p:cNvPr id="12" name="Rectangle 10"/>
            <p:cNvSpPr>
              <a:spLocks noChangeArrowheads="1"/>
            </p:cNvSpPr>
            <p:nvPr/>
          </p:nvSpPr>
          <p:spPr bwMode="auto">
            <a:xfrm>
              <a:off x="4060" y="2748"/>
              <a:ext cx="498" cy="273"/>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latin typeface="Times New Roman" panose="02020603050405020304" pitchFamily="18" charset="0"/>
                  <a:cs typeface="Times New Roman" panose="02020603050405020304" pitchFamily="18" charset="0"/>
                </a:rPr>
                <a:t>D3</a:t>
              </a:r>
            </a:p>
          </p:txBody>
        </p:sp>
        <p:sp>
          <p:nvSpPr>
            <p:cNvPr id="13" name="Rectangle 11"/>
            <p:cNvSpPr>
              <a:spLocks noChangeArrowheads="1"/>
            </p:cNvSpPr>
            <p:nvPr/>
          </p:nvSpPr>
          <p:spPr bwMode="auto">
            <a:xfrm>
              <a:off x="1247" y="3204"/>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14" name="Rectangle 12"/>
            <p:cNvSpPr>
              <a:spLocks noChangeArrowheads="1"/>
            </p:cNvSpPr>
            <p:nvPr/>
          </p:nvSpPr>
          <p:spPr bwMode="auto">
            <a:xfrm>
              <a:off x="1882" y="3204"/>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15" name="Rectangle 13"/>
            <p:cNvSpPr>
              <a:spLocks noChangeArrowheads="1"/>
            </p:cNvSpPr>
            <p:nvPr/>
          </p:nvSpPr>
          <p:spPr bwMode="auto">
            <a:xfrm>
              <a:off x="2427" y="3204"/>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16" name="Rectangle 14"/>
            <p:cNvSpPr>
              <a:spLocks noChangeArrowheads="1"/>
            </p:cNvSpPr>
            <p:nvPr/>
          </p:nvSpPr>
          <p:spPr bwMode="auto">
            <a:xfrm>
              <a:off x="3244" y="3204"/>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17" name="Rectangle 15"/>
            <p:cNvSpPr>
              <a:spLocks noChangeArrowheads="1"/>
            </p:cNvSpPr>
            <p:nvPr/>
          </p:nvSpPr>
          <p:spPr bwMode="auto">
            <a:xfrm>
              <a:off x="4060" y="3204"/>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18" name="Rectangle 16"/>
            <p:cNvSpPr>
              <a:spLocks noChangeArrowheads="1"/>
            </p:cNvSpPr>
            <p:nvPr/>
          </p:nvSpPr>
          <p:spPr bwMode="auto">
            <a:xfrm>
              <a:off x="1565" y="3612"/>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19" name="Rectangle 17"/>
            <p:cNvSpPr>
              <a:spLocks noChangeArrowheads="1"/>
            </p:cNvSpPr>
            <p:nvPr/>
          </p:nvSpPr>
          <p:spPr bwMode="auto">
            <a:xfrm>
              <a:off x="2427" y="3612"/>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20" name="Rectangle 18"/>
            <p:cNvSpPr>
              <a:spLocks noChangeArrowheads="1"/>
            </p:cNvSpPr>
            <p:nvPr/>
          </p:nvSpPr>
          <p:spPr bwMode="auto">
            <a:xfrm>
              <a:off x="2971" y="3612"/>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21" name="Rectangle 19"/>
            <p:cNvSpPr>
              <a:spLocks noChangeArrowheads="1"/>
            </p:cNvSpPr>
            <p:nvPr/>
          </p:nvSpPr>
          <p:spPr bwMode="auto">
            <a:xfrm>
              <a:off x="3515" y="3612"/>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22" name="Rectangle 20"/>
            <p:cNvSpPr>
              <a:spLocks noChangeArrowheads="1"/>
            </p:cNvSpPr>
            <p:nvPr/>
          </p:nvSpPr>
          <p:spPr bwMode="auto">
            <a:xfrm>
              <a:off x="4060" y="3612"/>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23" name="Rectangle 21"/>
            <p:cNvSpPr>
              <a:spLocks noChangeArrowheads="1"/>
            </p:cNvSpPr>
            <p:nvPr/>
          </p:nvSpPr>
          <p:spPr bwMode="auto">
            <a:xfrm>
              <a:off x="1566" y="4003"/>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cxnSp>
          <p:nvCxnSpPr>
            <p:cNvPr id="24" name="AutoShape 22"/>
            <p:cNvCxnSpPr>
              <a:cxnSpLocks noChangeShapeType="1"/>
              <a:stCxn id="13" idx="2"/>
              <a:endCxn id="18" idx="0"/>
            </p:cNvCxnSpPr>
            <p:nvPr/>
          </p:nvCxnSpPr>
          <p:spPr bwMode="auto">
            <a:xfrm>
              <a:off x="1496" y="3477"/>
              <a:ext cx="318" cy="1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23"/>
            <p:cNvCxnSpPr>
              <a:cxnSpLocks noChangeShapeType="1"/>
              <a:stCxn id="14" idx="2"/>
              <a:endCxn id="18" idx="0"/>
            </p:cNvCxnSpPr>
            <p:nvPr/>
          </p:nvCxnSpPr>
          <p:spPr bwMode="auto">
            <a:xfrm flipH="1">
              <a:off x="1814" y="3477"/>
              <a:ext cx="317" cy="1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4"/>
            <p:cNvCxnSpPr>
              <a:cxnSpLocks noChangeShapeType="1"/>
              <a:stCxn id="15" idx="2"/>
              <a:endCxn id="19" idx="0"/>
            </p:cNvCxnSpPr>
            <p:nvPr/>
          </p:nvCxnSpPr>
          <p:spPr bwMode="auto">
            <a:xfrm>
              <a:off x="2676" y="3477"/>
              <a:ext cx="0" cy="1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25"/>
            <p:cNvCxnSpPr>
              <a:cxnSpLocks noChangeShapeType="1"/>
              <a:stCxn id="16" idx="2"/>
              <a:endCxn id="20" idx="0"/>
            </p:cNvCxnSpPr>
            <p:nvPr/>
          </p:nvCxnSpPr>
          <p:spPr bwMode="auto">
            <a:xfrm flipH="1">
              <a:off x="3220" y="3477"/>
              <a:ext cx="273" cy="1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26"/>
            <p:cNvCxnSpPr>
              <a:cxnSpLocks noChangeShapeType="1"/>
              <a:stCxn id="16" idx="2"/>
              <a:endCxn id="21" idx="0"/>
            </p:cNvCxnSpPr>
            <p:nvPr/>
          </p:nvCxnSpPr>
          <p:spPr bwMode="auto">
            <a:xfrm>
              <a:off x="3493" y="3477"/>
              <a:ext cx="271" cy="1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27"/>
            <p:cNvCxnSpPr>
              <a:cxnSpLocks noChangeShapeType="1"/>
              <a:stCxn id="17" idx="2"/>
              <a:endCxn id="22" idx="0"/>
            </p:cNvCxnSpPr>
            <p:nvPr/>
          </p:nvCxnSpPr>
          <p:spPr bwMode="auto">
            <a:xfrm>
              <a:off x="4309" y="3477"/>
              <a:ext cx="0" cy="1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8"/>
            <p:cNvCxnSpPr>
              <a:cxnSpLocks noChangeShapeType="1"/>
              <a:stCxn id="10" idx="2"/>
              <a:endCxn id="13" idx="0"/>
            </p:cNvCxnSpPr>
            <p:nvPr/>
          </p:nvCxnSpPr>
          <p:spPr bwMode="auto">
            <a:xfrm flipH="1">
              <a:off x="1496" y="3021"/>
              <a:ext cx="319" cy="183"/>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9"/>
            <p:cNvCxnSpPr>
              <a:cxnSpLocks noChangeShapeType="1"/>
              <a:stCxn id="10" idx="2"/>
              <a:endCxn id="14" idx="0"/>
            </p:cNvCxnSpPr>
            <p:nvPr/>
          </p:nvCxnSpPr>
          <p:spPr bwMode="auto">
            <a:xfrm>
              <a:off x="1815" y="3021"/>
              <a:ext cx="316" cy="183"/>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0"/>
            <p:cNvCxnSpPr>
              <a:cxnSpLocks noChangeShapeType="1"/>
              <a:stCxn id="11" idx="2"/>
              <a:endCxn id="15" idx="0"/>
            </p:cNvCxnSpPr>
            <p:nvPr/>
          </p:nvCxnSpPr>
          <p:spPr bwMode="auto">
            <a:xfrm flipH="1">
              <a:off x="2676" y="3021"/>
              <a:ext cx="416" cy="183"/>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1"/>
            <p:cNvCxnSpPr>
              <a:cxnSpLocks noChangeShapeType="1"/>
              <a:stCxn id="11" idx="2"/>
              <a:endCxn id="16" idx="0"/>
            </p:cNvCxnSpPr>
            <p:nvPr/>
          </p:nvCxnSpPr>
          <p:spPr bwMode="auto">
            <a:xfrm>
              <a:off x="3092" y="3021"/>
              <a:ext cx="401" cy="183"/>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2"/>
            <p:cNvCxnSpPr>
              <a:cxnSpLocks noChangeShapeType="1"/>
              <a:stCxn id="12" idx="2"/>
              <a:endCxn id="17" idx="0"/>
            </p:cNvCxnSpPr>
            <p:nvPr/>
          </p:nvCxnSpPr>
          <p:spPr bwMode="auto">
            <a:xfrm>
              <a:off x="4309" y="3021"/>
              <a:ext cx="0" cy="183"/>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Line 33"/>
            <p:cNvSpPr>
              <a:spLocks noChangeShapeType="1"/>
            </p:cNvSpPr>
            <p:nvPr/>
          </p:nvSpPr>
          <p:spPr bwMode="auto">
            <a:xfrm flipV="1">
              <a:off x="1792" y="2477"/>
              <a:ext cx="544" cy="27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36" name="Line 34"/>
            <p:cNvSpPr>
              <a:spLocks noChangeShapeType="1"/>
            </p:cNvSpPr>
            <p:nvPr/>
          </p:nvSpPr>
          <p:spPr bwMode="auto">
            <a:xfrm flipH="1" flipV="1">
              <a:off x="2563" y="2477"/>
              <a:ext cx="544" cy="27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37" name="Line 35"/>
            <p:cNvSpPr>
              <a:spLocks noChangeShapeType="1"/>
            </p:cNvSpPr>
            <p:nvPr/>
          </p:nvSpPr>
          <p:spPr bwMode="auto">
            <a:xfrm flipH="1" flipV="1">
              <a:off x="3742" y="2477"/>
              <a:ext cx="544" cy="27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38" name="Line 36"/>
            <p:cNvSpPr>
              <a:spLocks noChangeShapeType="1"/>
            </p:cNvSpPr>
            <p:nvPr/>
          </p:nvSpPr>
          <p:spPr bwMode="auto">
            <a:xfrm flipV="1">
              <a:off x="2381" y="1933"/>
              <a:ext cx="544" cy="27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39" name="Line 37"/>
            <p:cNvSpPr>
              <a:spLocks noChangeShapeType="1"/>
            </p:cNvSpPr>
            <p:nvPr/>
          </p:nvSpPr>
          <p:spPr bwMode="auto">
            <a:xfrm flipH="1" flipV="1">
              <a:off x="3152" y="1933"/>
              <a:ext cx="544" cy="27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40" name="AutoShape 38"/>
            <p:cNvSpPr>
              <a:spLocks/>
            </p:cNvSpPr>
            <p:nvPr/>
          </p:nvSpPr>
          <p:spPr bwMode="auto">
            <a:xfrm>
              <a:off x="1059" y="3203"/>
              <a:ext cx="136" cy="1044"/>
            </a:xfrm>
            <a:prstGeom prst="leftBrace">
              <a:avLst>
                <a:gd name="adj1" fmla="val 639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1" name="Text Box 39"/>
            <p:cNvSpPr txBox="1">
              <a:spLocks noChangeArrowheads="1"/>
            </p:cNvSpPr>
            <p:nvPr/>
          </p:nvSpPr>
          <p:spPr bwMode="auto">
            <a:xfrm>
              <a:off x="411" y="3603"/>
              <a:ext cx="734"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latin typeface="Times New Roman" panose="02020603050405020304" pitchFamily="18" charset="0"/>
                  <a:cs typeface="Times New Roman" panose="02020603050405020304" pitchFamily="18" charset="0"/>
                </a:rPr>
                <a:t>模块群</a:t>
              </a:r>
              <a:r>
                <a:rPr lang="en-US" altLang="zh-CN" sz="1200" b="1">
                  <a:latin typeface="Times New Roman" panose="02020603050405020304" pitchFamily="18" charset="0"/>
                  <a:cs typeface="Times New Roman" panose="02020603050405020304" pitchFamily="18" charset="0"/>
                </a:rPr>
                <a:t>1</a:t>
              </a:r>
            </a:p>
          </p:txBody>
        </p:sp>
        <p:sp>
          <p:nvSpPr>
            <p:cNvPr id="42" name="AutoShape 40"/>
            <p:cNvSpPr>
              <a:spLocks/>
            </p:cNvSpPr>
            <p:nvPr/>
          </p:nvSpPr>
          <p:spPr bwMode="auto">
            <a:xfrm rot="-5400000">
              <a:off x="3150" y="3226"/>
              <a:ext cx="136" cy="1542"/>
            </a:xfrm>
            <a:prstGeom prst="leftBrace">
              <a:avLst>
                <a:gd name="adj1" fmla="val 9448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3" name="Text Box 41"/>
            <p:cNvSpPr txBox="1">
              <a:spLocks noChangeArrowheads="1"/>
            </p:cNvSpPr>
            <p:nvPr/>
          </p:nvSpPr>
          <p:spPr bwMode="auto">
            <a:xfrm>
              <a:off x="2924" y="4051"/>
              <a:ext cx="734"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latin typeface="Times New Roman" panose="02020603050405020304" pitchFamily="18" charset="0"/>
                  <a:cs typeface="Times New Roman" panose="02020603050405020304" pitchFamily="18" charset="0"/>
                </a:rPr>
                <a:t>模块群</a:t>
              </a:r>
              <a:r>
                <a:rPr lang="en-US" altLang="zh-CN" sz="1200" b="1" dirty="0">
                  <a:latin typeface="Times New Roman" panose="02020603050405020304" pitchFamily="18" charset="0"/>
                  <a:cs typeface="Times New Roman" panose="02020603050405020304" pitchFamily="18" charset="0"/>
                </a:rPr>
                <a:t>2</a:t>
              </a:r>
            </a:p>
          </p:txBody>
        </p:sp>
        <p:sp>
          <p:nvSpPr>
            <p:cNvPr id="44" name="AutoShape 42"/>
            <p:cNvSpPr>
              <a:spLocks/>
            </p:cNvSpPr>
            <p:nvPr/>
          </p:nvSpPr>
          <p:spPr bwMode="auto">
            <a:xfrm>
              <a:off x="4649" y="3158"/>
              <a:ext cx="181" cy="726"/>
            </a:xfrm>
            <a:prstGeom prst="rightBrace">
              <a:avLst>
                <a:gd name="adj1" fmla="val 3342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5" name="Text Box 43"/>
            <p:cNvSpPr txBox="1">
              <a:spLocks noChangeArrowheads="1"/>
            </p:cNvSpPr>
            <p:nvPr/>
          </p:nvSpPr>
          <p:spPr bwMode="auto">
            <a:xfrm>
              <a:off x="4809" y="3378"/>
              <a:ext cx="734"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latin typeface="Times New Roman" panose="02020603050405020304" pitchFamily="18" charset="0"/>
                  <a:cs typeface="Times New Roman" panose="02020603050405020304" pitchFamily="18" charset="0"/>
                </a:rPr>
                <a:t>模块群</a:t>
              </a:r>
              <a:r>
                <a:rPr lang="en-US" altLang="zh-CN" sz="1200" b="1" dirty="0">
                  <a:latin typeface="Times New Roman" panose="02020603050405020304" pitchFamily="18" charset="0"/>
                  <a:cs typeface="Times New Roman" panose="02020603050405020304" pitchFamily="18" charset="0"/>
                </a:rPr>
                <a:t>3</a:t>
              </a:r>
            </a:p>
          </p:txBody>
        </p:sp>
      </p:grpSp>
    </p:spTree>
    <p:extLst>
      <p:ext uri="{BB962C8B-B14F-4D97-AF65-F5344CB8AC3E}">
        <p14:creationId xmlns:p14="http://schemas.microsoft.com/office/powerpoint/2010/main" val="2298100015"/>
      </p:ext>
    </p:extLst>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自底向上的增量集成</a:t>
            </a:r>
          </a:p>
        </p:txBody>
      </p:sp>
      <p:sp>
        <p:nvSpPr>
          <p:cNvPr id="4" name="Rectangle 3"/>
          <p:cNvSpPr txBox="1">
            <a:spLocks noChangeArrowheads="1"/>
          </p:cNvSpPr>
          <p:nvPr/>
        </p:nvSpPr>
        <p:spPr>
          <a:xfrm>
            <a:off x="395288" y="1484313"/>
            <a:ext cx="65532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过程：</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E (with driver for B)</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C (with driver for A)</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F (with driver for D)</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B;E (with driver for A)</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D;F (with driver for A)</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(A;B;C;D;E;F)</a:t>
            </a:r>
          </a:p>
        </p:txBody>
      </p:sp>
      <p:grpSp>
        <p:nvGrpSpPr>
          <p:cNvPr id="5" name="Group 5"/>
          <p:cNvGrpSpPr>
            <a:grpSpLocks/>
          </p:cNvGrpSpPr>
          <p:nvPr/>
        </p:nvGrpSpPr>
        <p:grpSpPr bwMode="auto">
          <a:xfrm>
            <a:off x="5940425" y="1916113"/>
            <a:ext cx="2087563" cy="3168650"/>
            <a:chOff x="288" y="2251"/>
            <a:chExt cx="1050" cy="1905"/>
          </a:xfrm>
        </p:grpSpPr>
        <p:sp>
          <p:nvSpPr>
            <p:cNvPr id="6" name="Rectangle 6"/>
            <p:cNvSpPr>
              <a:spLocks noChangeArrowheads="1"/>
            </p:cNvSpPr>
            <p:nvPr/>
          </p:nvSpPr>
          <p:spPr bwMode="auto">
            <a:xfrm>
              <a:off x="288"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B</a:t>
              </a:r>
            </a:p>
          </p:txBody>
        </p:sp>
        <p:sp>
          <p:nvSpPr>
            <p:cNvPr id="7" name="Rectangle 7"/>
            <p:cNvSpPr>
              <a:spLocks noChangeArrowheads="1"/>
            </p:cNvSpPr>
            <p:nvPr/>
          </p:nvSpPr>
          <p:spPr bwMode="auto">
            <a:xfrm>
              <a:off x="707"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A</a:t>
              </a:r>
            </a:p>
          </p:txBody>
        </p:sp>
        <p:sp>
          <p:nvSpPr>
            <p:cNvPr id="9" name="Rectangle 8"/>
            <p:cNvSpPr>
              <a:spLocks noChangeArrowheads="1"/>
            </p:cNvSpPr>
            <p:nvPr/>
          </p:nvSpPr>
          <p:spPr bwMode="auto">
            <a:xfrm>
              <a:off x="1127"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D</a:t>
              </a:r>
            </a:p>
          </p:txBody>
        </p:sp>
        <p:sp>
          <p:nvSpPr>
            <p:cNvPr id="10" name="Rectangle 9"/>
            <p:cNvSpPr>
              <a:spLocks noChangeArrowheads="1"/>
            </p:cNvSpPr>
            <p:nvPr/>
          </p:nvSpPr>
          <p:spPr bwMode="auto">
            <a:xfrm>
              <a:off x="707"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C</a:t>
              </a:r>
            </a:p>
          </p:txBody>
        </p:sp>
        <p:sp>
          <p:nvSpPr>
            <p:cNvPr id="11" name="Rectangle 10"/>
            <p:cNvSpPr>
              <a:spLocks noChangeArrowheads="1"/>
            </p:cNvSpPr>
            <p:nvPr/>
          </p:nvSpPr>
          <p:spPr bwMode="auto">
            <a:xfrm>
              <a:off x="1127" y="3926"/>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F</a:t>
              </a:r>
            </a:p>
          </p:txBody>
        </p:sp>
        <p:sp>
          <p:nvSpPr>
            <p:cNvPr id="12" name="Rectangle 11"/>
            <p:cNvSpPr>
              <a:spLocks noChangeArrowheads="1"/>
            </p:cNvSpPr>
            <p:nvPr/>
          </p:nvSpPr>
          <p:spPr bwMode="auto">
            <a:xfrm>
              <a:off x="288" y="3926"/>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E</a:t>
              </a:r>
            </a:p>
          </p:txBody>
        </p:sp>
        <p:cxnSp>
          <p:nvCxnSpPr>
            <p:cNvPr id="13" name="AutoShape 12"/>
            <p:cNvCxnSpPr>
              <a:cxnSpLocks noChangeShapeType="1"/>
              <a:stCxn id="7" idx="2"/>
              <a:endCxn id="6" idx="0"/>
            </p:cNvCxnSpPr>
            <p:nvPr/>
          </p:nvCxnSpPr>
          <p:spPr bwMode="auto">
            <a:xfrm flipH="1">
              <a:off x="394" y="2492"/>
              <a:ext cx="419"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p:cNvCxnSpPr>
              <a:cxnSpLocks noChangeShapeType="1"/>
              <a:stCxn id="7" idx="2"/>
              <a:endCxn id="10" idx="0"/>
            </p:cNvCxnSpPr>
            <p:nvPr/>
          </p:nvCxnSpPr>
          <p:spPr bwMode="auto">
            <a:xfrm>
              <a:off x="813"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p:cNvCxnSpPr>
              <a:cxnSpLocks noChangeShapeType="1"/>
              <a:stCxn id="7" idx="2"/>
              <a:endCxn id="9" idx="0"/>
            </p:cNvCxnSpPr>
            <p:nvPr/>
          </p:nvCxnSpPr>
          <p:spPr bwMode="auto">
            <a:xfrm>
              <a:off x="813" y="2492"/>
              <a:ext cx="42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p:cNvCxnSpPr>
              <a:cxnSpLocks noChangeShapeType="1"/>
              <a:stCxn id="6" idx="2"/>
              <a:endCxn id="12" idx="0"/>
            </p:cNvCxnSpPr>
            <p:nvPr/>
          </p:nvCxnSpPr>
          <p:spPr bwMode="auto">
            <a:xfrm>
              <a:off x="394" y="3243"/>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p:cNvCxnSpPr>
              <a:cxnSpLocks noChangeShapeType="1"/>
              <a:stCxn id="9" idx="2"/>
              <a:endCxn id="11" idx="0"/>
            </p:cNvCxnSpPr>
            <p:nvPr/>
          </p:nvCxnSpPr>
          <p:spPr bwMode="auto">
            <a:xfrm>
              <a:off x="1233" y="3243"/>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34302294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两种集成测试的优缺点</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ea typeface="楷体_GB2312" pitchFamily="49" charset="-122"/>
              </a:rPr>
              <a:t>自顶向下集成：</a:t>
            </a:r>
          </a:p>
          <a:p>
            <a:pPr lvl="1" eaLnBrk="1" hangingPunct="1"/>
            <a:r>
              <a:rPr lang="zh-CN" altLang="en-US" b="1" dirty="0">
                <a:solidFill>
                  <a:schemeClr val="tx1"/>
                </a:solidFill>
                <a:latin typeface="+mn-ea"/>
                <a:cs typeface="Times New Roman" panose="02020603050405020304" pitchFamily="18" charset="0"/>
              </a:rPr>
              <a:t>优点：</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能尽早地对程序的主要控制和决策机制进行检验，因此较早地发现错误；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较少需要驱动模块</a:t>
            </a:r>
          </a:p>
          <a:p>
            <a:pPr lvl="1" eaLnBrk="1" hangingPunct="1"/>
            <a:r>
              <a:rPr lang="zh-CN" altLang="en-US" b="1" dirty="0">
                <a:solidFill>
                  <a:schemeClr val="tx1"/>
                </a:solidFill>
                <a:latin typeface="+mn-ea"/>
                <a:cs typeface="Times New Roman" panose="02020603050405020304" pitchFamily="18" charset="0"/>
              </a:rPr>
              <a:t>缺点：</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所需的</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桩模块数量巨大</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；在测试较高层模块时，低层处理采用桩模块替代，不能反映真实情况，重要数据不能及时回送到上层模块，因此测试并不充分</a:t>
            </a:r>
          </a:p>
          <a:p>
            <a:pPr lvl="1" eaLnBrk="1" hangingPunct="1"/>
            <a:endParaRPr lang="zh-CN" altLang="en-US" dirty="0"/>
          </a:p>
          <a:p>
            <a:pPr eaLnBrk="1" hangingPunct="1"/>
            <a:r>
              <a:rPr lang="zh-CN" altLang="en-US" dirty="0">
                <a:solidFill>
                  <a:schemeClr val="tx1"/>
                </a:solidFill>
                <a:ea typeface="楷体_GB2312" pitchFamily="49" charset="-122"/>
              </a:rPr>
              <a:t>自底向上集成：</a:t>
            </a:r>
          </a:p>
          <a:p>
            <a:pPr lvl="1" eaLnBrk="1" hangingPunct="1"/>
            <a:r>
              <a:rPr lang="zh-CN" altLang="en-US" b="1" dirty="0">
                <a:solidFill>
                  <a:schemeClr val="tx1"/>
                </a:solidFill>
                <a:latin typeface="+mn-ea"/>
                <a:cs typeface="Times New Roman" panose="02020603050405020304" pitchFamily="18" charset="0"/>
              </a:rPr>
              <a:t>优点：</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不用桩模块</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，测试用例的设计亦相对简单</a:t>
            </a:r>
          </a:p>
          <a:p>
            <a:pPr lvl="1" eaLnBrk="1" hangingPunct="1"/>
            <a:r>
              <a:rPr lang="zh-CN" altLang="en-US" b="1" dirty="0">
                <a:solidFill>
                  <a:schemeClr val="tx1"/>
                </a:solidFill>
                <a:latin typeface="+mn-ea"/>
                <a:cs typeface="Times New Roman" panose="02020603050405020304" pitchFamily="18" charset="0"/>
              </a:rPr>
              <a:t>缺点：</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程序最后一个模块加入时才具有整体形象，</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难以尽早建立信心</a:t>
            </a:r>
          </a:p>
        </p:txBody>
      </p:sp>
    </p:spTree>
    <p:extLst>
      <p:ext uri="{BB962C8B-B14F-4D97-AF65-F5344CB8AC3E}">
        <p14:creationId xmlns:p14="http://schemas.microsoft.com/office/powerpoint/2010/main" val="4023541138"/>
      </p:ext>
    </p:extLst>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三明治集成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三明治集成：</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一种混合增量式集成策略，综合了自顶向下和自底向</a:t>
            </a:r>
            <a:b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上两种方法的优点</a:t>
            </a:r>
          </a:p>
          <a:p>
            <a:pPr eaLnBrk="1" hangingPunct="1"/>
            <a:r>
              <a:rPr lang="zh-CN" altLang="en-US" dirty="0"/>
              <a:t>步骤：</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确定以哪一层为界来决定使用三明治集成策略</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对该层次及其下面的所有各层使用自底向上的集成策略</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对该层次之上的所有各层使用自顶向下的集成策略</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把该层次各模块同相应的下层集成</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对系统进行整体测试</a:t>
            </a:r>
          </a:p>
        </p:txBody>
      </p:sp>
    </p:spTree>
    <p:extLst>
      <p:ext uri="{BB962C8B-B14F-4D97-AF65-F5344CB8AC3E}">
        <p14:creationId xmlns:p14="http://schemas.microsoft.com/office/powerpoint/2010/main" val="1086184098"/>
      </p:ext>
    </p:extLst>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三明治集成</a:t>
            </a:r>
          </a:p>
        </p:txBody>
      </p:sp>
      <p:sp>
        <p:nvSpPr>
          <p:cNvPr id="4" name="Rectangle 3"/>
          <p:cNvSpPr txBox="1">
            <a:spLocks noChangeArrowheads="1"/>
          </p:cNvSpPr>
          <p:nvPr/>
        </p:nvSpPr>
        <p:spPr>
          <a:xfrm>
            <a:off x="395288" y="1484313"/>
            <a:ext cx="547211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zh-CN" altLang="en-US" dirty="0"/>
              <a:t>选定模块</a:t>
            </a:r>
            <a:r>
              <a:rPr lang="en-US" altLang="zh-CN" dirty="0"/>
              <a:t>B</a:t>
            </a:r>
            <a:r>
              <a:rPr lang="zh-CN" altLang="en-US" dirty="0"/>
              <a:t>所在的中间层，过程如下：</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 (with stubs for B,C,D)</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B (with driver for A and stubs for E,F)</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C (with driver for A)</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D (with driver for A and stub for G)</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 (with stubs for E,F,C,D)</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 (with stubs for E,F,D)</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A;B;C;D (with stubs for E,F,G)</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E (with driver for B)</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F (with driver for B)</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B;E;F (with driver for A)</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G (with driver for D)</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D;G (with driver for A)</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A;B;C;D;E;F;G</a:t>
            </a:r>
          </a:p>
        </p:txBody>
      </p:sp>
      <p:grpSp>
        <p:nvGrpSpPr>
          <p:cNvPr id="5" name="Group 19"/>
          <p:cNvGrpSpPr>
            <a:grpSpLocks/>
          </p:cNvGrpSpPr>
          <p:nvPr/>
        </p:nvGrpSpPr>
        <p:grpSpPr bwMode="auto">
          <a:xfrm>
            <a:off x="6804025" y="1989138"/>
            <a:ext cx="2089150" cy="2808287"/>
            <a:chOff x="3379" y="1207"/>
            <a:chExt cx="1678" cy="1996"/>
          </a:xfrm>
        </p:grpSpPr>
        <p:sp>
          <p:nvSpPr>
            <p:cNvPr id="6" name="Rectangle 5"/>
            <p:cNvSpPr>
              <a:spLocks noChangeArrowheads="1"/>
            </p:cNvSpPr>
            <p:nvPr/>
          </p:nvSpPr>
          <p:spPr bwMode="auto">
            <a:xfrm>
              <a:off x="3742" y="1994"/>
              <a:ext cx="264" cy="242"/>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B</a:t>
              </a:r>
            </a:p>
          </p:txBody>
        </p:sp>
        <p:sp>
          <p:nvSpPr>
            <p:cNvPr id="7" name="Rectangle 6"/>
            <p:cNvSpPr>
              <a:spLocks noChangeArrowheads="1"/>
            </p:cNvSpPr>
            <p:nvPr/>
          </p:nvSpPr>
          <p:spPr bwMode="auto">
            <a:xfrm>
              <a:off x="4267" y="1207"/>
              <a:ext cx="264" cy="24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A</a:t>
              </a:r>
            </a:p>
          </p:txBody>
        </p:sp>
        <p:sp>
          <p:nvSpPr>
            <p:cNvPr id="9" name="Rectangle 7"/>
            <p:cNvSpPr>
              <a:spLocks noChangeArrowheads="1"/>
            </p:cNvSpPr>
            <p:nvPr/>
          </p:nvSpPr>
          <p:spPr bwMode="auto">
            <a:xfrm>
              <a:off x="4793" y="1994"/>
              <a:ext cx="264" cy="242"/>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D</a:t>
              </a:r>
            </a:p>
          </p:txBody>
        </p:sp>
        <p:sp>
          <p:nvSpPr>
            <p:cNvPr id="10" name="Rectangle 8"/>
            <p:cNvSpPr>
              <a:spLocks noChangeArrowheads="1"/>
            </p:cNvSpPr>
            <p:nvPr/>
          </p:nvSpPr>
          <p:spPr bwMode="auto">
            <a:xfrm>
              <a:off x="4267" y="1994"/>
              <a:ext cx="264" cy="242"/>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C</a:t>
              </a:r>
            </a:p>
          </p:txBody>
        </p:sp>
        <p:sp>
          <p:nvSpPr>
            <p:cNvPr id="11" name="Rectangle 9"/>
            <p:cNvSpPr>
              <a:spLocks noChangeArrowheads="1"/>
            </p:cNvSpPr>
            <p:nvPr/>
          </p:nvSpPr>
          <p:spPr bwMode="auto">
            <a:xfrm>
              <a:off x="4793" y="2962"/>
              <a:ext cx="264" cy="24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G</a:t>
              </a:r>
            </a:p>
          </p:txBody>
        </p:sp>
        <p:sp>
          <p:nvSpPr>
            <p:cNvPr id="12" name="Rectangle 10"/>
            <p:cNvSpPr>
              <a:spLocks noChangeArrowheads="1"/>
            </p:cNvSpPr>
            <p:nvPr/>
          </p:nvSpPr>
          <p:spPr bwMode="auto">
            <a:xfrm>
              <a:off x="4158" y="2962"/>
              <a:ext cx="264" cy="24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F</a:t>
              </a:r>
            </a:p>
          </p:txBody>
        </p:sp>
        <p:cxnSp>
          <p:nvCxnSpPr>
            <p:cNvPr id="13" name="AutoShape 11"/>
            <p:cNvCxnSpPr>
              <a:cxnSpLocks noChangeShapeType="1"/>
              <a:stCxn id="7" idx="2"/>
              <a:endCxn id="6" idx="0"/>
            </p:cNvCxnSpPr>
            <p:nvPr/>
          </p:nvCxnSpPr>
          <p:spPr bwMode="auto">
            <a:xfrm flipH="1">
              <a:off x="3875" y="1460"/>
              <a:ext cx="525" cy="52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p:cNvCxnSpPr>
              <a:cxnSpLocks noChangeShapeType="1"/>
              <a:stCxn id="7" idx="2"/>
              <a:endCxn id="10" idx="0"/>
            </p:cNvCxnSpPr>
            <p:nvPr/>
          </p:nvCxnSpPr>
          <p:spPr bwMode="auto">
            <a:xfrm>
              <a:off x="4400" y="1460"/>
              <a:ext cx="0" cy="52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3"/>
            <p:cNvCxnSpPr>
              <a:cxnSpLocks noChangeShapeType="1"/>
              <a:stCxn id="7" idx="2"/>
              <a:endCxn id="9" idx="0"/>
            </p:cNvCxnSpPr>
            <p:nvPr/>
          </p:nvCxnSpPr>
          <p:spPr bwMode="auto">
            <a:xfrm>
              <a:off x="4400" y="1460"/>
              <a:ext cx="526" cy="52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p:cNvCxnSpPr>
              <a:cxnSpLocks noChangeShapeType="1"/>
              <a:stCxn id="9" idx="2"/>
              <a:endCxn id="11" idx="0"/>
            </p:cNvCxnSpPr>
            <p:nvPr/>
          </p:nvCxnSpPr>
          <p:spPr bwMode="auto">
            <a:xfrm>
              <a:off x="4926" y="2246"/>
              <a:ext cx="0" cy="70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p:cNvSpPr>
              <a:spLocks noChangeArrowheads="1"/>
            </p:cNvSpPr>
            <p:nvPr/>
          </p:nvSpPr>
          <p:spPr bwMode="auto">
            <a:xfrm>
              <a:off x="3379" y="2962"/>
              <a:ext cx="264" cy="24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E</a:t>
              </a:r>
            </a:p>
          </p:txBody>
        </p:sp>
        <p:cxnSp>
          <p:nvCxnSpPr>
            <p:cNvPr id="18" name="AutoShape 17"/>
            <p:cNvCxnSpPr>
              <a:cxnSpLocks noChangeShapeType="1"/>
              <a:stCxn id="6" idx="2"/>
              <a:endCxn id="17" idx="0"/>
            </p:cNvCxnSpPr>
            <p:nvPr/>
          </p:nvCxnSpPr>
          <p:spPr bwMode="auto">
            <a:xfrm rot="5400000">
              <a:off x="3338" y="2417"/>
              <a:ext cx="710" cy="363"/>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p:cNvCxnSpPr>
              <a:cxnSpLocks noChangeShapeType="1"/>
              <a:stCxn id="6" idx="2"/>
              <a:endCxn id="12" idx="0"/>
            </p:cNvCxnSpPr>
            <p:nvPr/>
          </p:nvCxnSpPr>
          <p:spPr bwMode="auto">
            <a:xfrm rot="16200000" flipH="1">
              <a:off x="3727" y="2391"/>
              <a:ext cx="710" cy="416"/>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AutoShape 20"/>
          <p:cNvSpPr>
            <a:spLocks/>
          </p:cNvSpPr>
          <p:nvPr/>
        </p:nvSpPr>
        <p:spPr bwMode="auto">
          <a:xfrm>
            <a:off x="5561806" y="1916113"/>
            <a:ext cx="215900" cy="2232967"/>
          </a:xfrm>
          <a:prstGeom prst="rightBrace">
            <a:avLst>
              <a:gd name="adj1" fmla="val 9172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1" name="AutoShape 21"/>
          <p:cNvSpPr>
            <a:spLocks/>
          </p:cNvSpPr>
          <p:nvPr/>
        </p:nvSpPr>
        <p:spPr bwMode="auto">
          <a:xfrm>
            <a:off x="4211638" y="4365104"/>
            <a:ext cx="215900" cy="1611312"/>
          </a:xfrm>
          <a:prstGeom prst="rightBrace">
            <a:avLst>
              <a:gd name="adj1" fmla="val 6219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Text Box 22"/>
          <p:cNvSpPr txBox="1">
            <a:spLocks noChangeArrowheads="1"/>
          </p:cNvSpPr>
          <p:nvPr/>
        </p:nvSpPr>
        <p:spPr bwMode="auto">
          <a:xfrm>
            <a:off x="5777706" y="2852936"/>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自顶向下</a:t>
            </a:r>
          </a:p>
        </p:txBody>
      </p:sp>
      <p:sp>
        <p:nvSpPr>
          <p:cNvPr id="23" name="Text Box 23"/>
          <p:cNvSpPr txBox="1">
            <a:spLocks noChangeArrowheads="1"/>
          </p:cNvSpPr>
          <p:nvPr/>
        </p:nvSpPr>
        <p:spPr bwMode="auto">
          <a:xfrm>
            <a:off x="4427984" y="5006504"/>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自底向上</a:t>
            </a:r>
          </a:p>
        </p:txBody>
      </p:sp>
    </p:spTree>
    <p:extLst>
      <p:ext uri="{BB962C8B-B14F-4D97-AF65-F5344CB8AC3E}">
        <p14:creationId xmlns:p14="http://schemas.microsoft.com/office/powerpoint/2010/main" val="1543608101"/>
      </p:ext>
    </p:extLst>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(3)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确认测试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确认测试</a:t>
            </a:r>
            <a:r>
              <a:rPr lang="en-US" altLang="zh-CN" dirty="0">
                <a:solidFill>
                  <a:schemeClr val="tx1"/>
                </a:solidFill>
                <a:latin typeface="Times New Roman" panose="02020603050405020304" pitchFamily="18" charset="0"/>
                <a:ea typeface="楷体_GB2312" pitchFamily="49" charset="-122"/>
              </a:rPr>
              <a:t>(Validation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检查软件能否按合同要求进行工作，即是否满足软件需求说明书中的确认标准</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183122513"/>
              </p:ext>
            </p:extLst>
          </p:nvPr>
        </p:nvGraphicFramePr>
        <p:xfrm>
          <a:off x="1152789" y="2636912"/>
          <a:ext cx="7163627" cy="3600004"/>
        </p:xfrm>
        <a:graphic>
          <a:graphicData uri="http://schemas.openxmlformats.org/presentationml/2006/ole">
            <mc:AlternateContent xmlns:mc="http://schemas.openxmlformats.org/markup-compatibility/2006">
              <mc:Choice xmlns:v="urn:schemas-microsoft-com:vml" Requires="v">
                <p:oleObj spid="_x0000_s6255" name="演示文稿" r:id="rId4" imgW="3040212" imgH="2280024" progId="PowerPoint.Show.8">
                  <p:embed/>
                </p:oleObj>
              </mc:Choice>
              <mc:Fallback>
                <p:oleObj name="演示文稿" r:id="rId4" imgW="3040212" imgH="2280024" progId="PowerPoint.Show.8">
                  <p:embed/>
                  <p:pic>
                    <p:nvPicPr>
                      <p:cNvPr id="76804" name="Object 4">
                        <a:hlinkClick r:id="" action="ppaction://ole?verb=0"/>
                      </p:cNvPr>
                      <p:cNvPicPr>
                        <a:picLocks noChangeAspect="1" noChangeArrowheads="1"/>
                      </p:cNvPicPr>
                      <p:nvPr/>
                    </p:nvPicPr>
                    <p:blipFill>
                      <a:blip r:embed="rId5"/>
                      <a:srcRect t="31111" b="1878"/>
                      <a:stretch>
                        <a:fillRect/>
                      </a:stretch>
                    </p:blipFill>
                    <p:spPr bwMode="auto">
                      <a:xfrm>
                        <a:off x="1152789" y="2636912"/>
                        <a:ext cx="7163627" cy="360000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726669916"/>
      </p:ext>
    </p:extLst>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(4)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系统测试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系统测试</a:t>
            </a:r>
            <a:r>
              <a:rPr lang="en-US" altLang="zh-CN" dirty="0">
                <a:solidFill>
                  <a:schemeClr val="tx1"/>
                </a:solidFill>
                <a:latin typeface="Times New Roman" panose="02020603050405020304" pitchFamily="18" charset="0"/>
                <a:ea typeface="楷体_GB2312" pitchFamily="49" charset="-122"/>
              </a:rPr>
              <a:t>(System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系统测试是将已经集成好的软件系统作为一个元素，与计算机硬件、外设、某些支持软件、数据和人员等其他元素结合在一起，在实际运行环境下进行的一系列测试</a:t>
            </a:r>
          </a:p>
          <a:p>
            <a:pPr eaLnBrk="1" hangingPunct="1"/>
            <a:r>
              <a:rPr lang="zh-CN" altLang="en-US" dirty="0">
                <a:solidFill>
                  <a:schemeClr val="tx1"/>
                </a:solidFill>
                <a:latin typeface="Times New Roman" panose="02020603050405020304" pitchFamily="18" charset="0"/>
                <a:ea typeface="楷体_GB2312" pitchFamily="49" charset="-122"/>
              </a:rPr>
              <a:t>系统测试方法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功能测试、协议一致性测试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性能测试、压力测试、容量测试、安全性测试、恢复性测试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备份测试、</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GUI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测试、健壮性测试、兼容性测试、可用性测试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可安装性测试、文档测试、在线帮助测试、数据转换测试</a:t>
            </a:r>
          </a:p>
        </p:txBody>
      </p:sp>
    </p:spTree>
    <p:extLst>
      <p:ext uri="{BB962C8B-B14F-4D97-AF65-F5344CB8AC3E}">
        <p14:creationId xmlns:p14="http://schemas.microsoft.com/office/powerpoint/2010/main" val="837156056"/>
      </p:ext>
    </p:extLst>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系统测试：功能测试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功能测试</a:t>
            </a:r>
            <a:r>
              <a:rPr lang="en-US" altLang="zh-CN" dirty="0">
                <a:solidFill>
                  <a:schemeClr val="tx1"/>
                </a:solidFill>
                <a:latin typeface="Times New Roman" panose="02020603050405020304" pitchFamily="18" charset="0"/>
                <a:ea typeface="楷体_GB2312" pitchFamily="49" charset="-122"/>
              </a:rPr>
              <a:t>(Functional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功能测试是系统测试中最基本的测试，它不管软件内部的实现逻辑，主要根据软件需求规格说明和测试需求列表，验证产品的功能实现是否符合需求规格</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功能测试主要发现以下错误：</a:t>
            </a:r>
          </a:p>
          <a:p>
            <a:pPr lvl="2" eaLnBrk="1" hangingPunct="1"/>
            <a:r>
              <a:rPr lang="zh-CN" altLang="en-US" sz="1800" b="1" dirty="0"/>
              <a:t>是否有不正确或遗漏的功能？</a:t>
            </a:r>
          </a:p>
          <a:p>
            <a:pPr lvl="2" eaLnBrk="1" hangingPunct="1"/>
            <a:r>
              <a:rPr lang="zh-CN" altLang="en-US" sz="1800" b="1" dirty="0"/>
              <a:t>功能实现是否满足用户需求和系统设计的隐藏需求？</a:t>
            </a:r>
          </a:p>
          <a:p>
            <a:pPr lvl="2" eaLnBrk="1" hangingPunct="1"/>
            <a:r>
              <a:rPr lang="zh-CN" altLang="en-US" sz="1800" b="1" dirty="0"/>
              <a:t>能否正确地接受输入？能否正确地输出结果？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常用的测试技术</a:t>
            </a:r>
          </a:p>
          <a:p>
            <a:pPr lvl="2" eaLnBrk="1" hangingPunct="1"/>
            <a:r>
              <a:rPr lang="zh-CN" altLang="en-US" sz="1800" b="1" dirty="0"/>
              <a:t>黑盒测试方法：等价类划分、边界值测试、</a:t>
            </a:r>
            <a:r>
              <a:rPr lang="en-US" altLang="zh-CN" sz="1800" b="1" dirty="0"/>
              <a:t>…</a:t>
            </a:r>
            <a:endParaRPr lang="zh-CN" altLang="en-US" sz="1800" b="1" dirty="0"/>
          </a:p>
        </p:txBody>
      </p:sp>
    </p:spTree>
    <p:extLst>
      <p:ext uri="{BB962C8B-B14F-4D97-AF65-F5344CB8AC3E}">
        <p14:creationId xmlns:p14="http://schemas.microsoft.com/office/powerpoint/2010/main" val="3403275228"/>
      </p:ext>
    </p:ext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FF"/>
                </a:solidFill>
                <a:cs typeface="Times New Roman" panose="02020603050405020304" pitchFamily="18" charset="0"/>
              </a:rPr>
              <a:t>1. </a:t>
            </a:r>
            <a:r>
              <a:rPr lang="zh-CN" altLang="en-US" sz="2000" b="1" dirty="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软件测试的概念</a:t>
            </a:r>
          </a:p>
        </p:txBody>
      </p:sp>
      <p:sp>
        <p:nvSpPr>
          <p:cNvPr id="4" name="Rectangle 3"/>
          <p:cNvSpPr txBox="1">
            <a:spLocks noChangeArrowheads="1"/>
          </p:cNvSpPr>
          <p:nvPr/>
        </p:nvSpPr>
        <p:spPr>
          <a:xfrm>
            <a:off x="611510"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传统： </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测试是一种旨在评估一个程序或系统的属性或能力，确定它</a:t>
            </a:r>
            <a:endPar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0" indent="0" eaLnBrk="1" hangingPunct="1">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是否符合其所需结果的活动</a:t>
            </a:r>
          </a:p>
          <a:p>
            <a:pPr lvl="1" eaLnBrk="1" hangingPunct="1"/>
            <a:endParaRPr lang="zh-CN" altLang="en-US" sz="800" dirty="0">
              <a:solidFill>
                <a:srgbClr val="0000FF"/>
              </a:solidFill>
              <a:latin typeface="Times New Roman" panose="02020603050405020304" pitchFamily="18" charset="0"/>
              <a:ea typeface="楷体_GB2312" pitchFamily="49" charset="-122"/>
            </a:endParaRPr>
          </a:p>
          <a:p>
            <a:pPr eaLnBrk="1" hangingPunct="1"/>
            <a:r>
              <a:rPr lang="en-US" altLang="zh-CN" dirty="0" err="1"/>
              <a:t>Glenford</a:t>
            </a:r>
            <a:r>
              <a:rPr lang="en-US" altLang="zh-CN" dirty="0"/>
              <a:t> J. Myers</a:t>
            </a:r>
            <a:r>
              <a:rPr lang="zh-CN" altLang="en-US" dirty="0"/>
              <a:t>：</a:t>
            </a:r>
            <a:endParaRPr lang="en-US" altLang="zh-CN" dirty="0"/>
          </a:p>
          <a:p>
            <a:pPr marL="0" indent="0" eaLnBrk="1" hangingPunct="1">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测试是为了发现错误而执行一个程序或系统的过程</a:t>
            </a:r>
            <a:endPar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0" indent="0" eaLnBrk="1" hangingPunct="1">
              <a:buNone/>
            </a:pPr>
            <a:r>
              <a:rPr lang="en-US" altLang="zh-CN" dirty="0">
                <a:solidFill>
                  <a:srgbClr val="0000FF"/>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明确提出了“</a:t>
            </a:r>
            <a:r>
              <a:rPr lang="zh-CN" altLang="en-US" dirty="0">
                <a:solidFill>
                  <a:srgbClr val="C00000"/>
                </a:solidFill>
                <a:latin typeface="Times New Roman" panose="02020603050405020304" pitchFamily="18" charset="0"/>
                <a:ea typeface="楷体_GB2312" pitchFamily="49" charset="-122"/>
              </a:rPr>
              <a:t>在程序中寻找错误</a:t>
            </a:r>
            <a:r>
              <a:rPr lang="zh-CN" altLang="en-US" dirty="0">
                <a:solidFill>
                  <a:schemeClr val="tx1"/>
                </a:solidFill>
                <a:latin typeface="Times New Roman" panose="02020603050405020304" pitchFamily="18" charset="0"/>
                <a:ea typeface="楷体_GB2312" pitchFamily="49" charset="-122"/>
              </a:rPr>
              <a:t>”是测试目的</a:t>
            </a:r>
          </a:p>
          <a:p>
            <a:pPr lvl="1" eaLnBrk="1" hangingPunct="1"/>
            <a:endParaRPr lang="zh-CN" altLang="en-US" sz="800" dirty="0">
              <a:solidFill>
                <a:srgbClr val="FF0000"/>
              </a:solidFill>
              <a:latin typeface="Times New Roman" panose="02020603050405020304" pitchFamily="18" charset="0"/>
              <a:ea typeface="楷体_GB2312" pitchFamily="49" charset="-122"/>
            </a:endParaRPr>
          </a:p>
          <a:p>
            <a:pPr eaLnBrk="1" hangingPunct="1"/>
            <a:r>
              <a:rPr lang="en-US" altLang="zh-CN" dirty="0"/>
              <a:t>IEEE</a:t>
            </a:r>
            <a:r>
              <a:rPr lang="zh-CN" altLang="en-US" dirty="0"/>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测试是使用人工和自动手段来运行或检测某个系统的过程，</a:t>
            </a:r>
            <a:endPar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0" indent="0" eaLnBrk="1" hangingPunct="1">
              <a:buFont typeface="Wingdings" panose="05000000000000000000" pitchFamily="2" charset="2"/>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其目的在于检验系统是否满足规定的需求或弄清预期结果与</a:t>
            </a:r>
            <a:endPar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0" indent="0" eaLnBrk="1" hangingPunct="1">
              <a:buFont typeface="Wingdings" panose="05000000000000000000" pitchFamily="2" charset="2"/>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实际结果之间的差别</a:t>
            </a:r>
            <a:endPar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ctr" eaLnBrk="1" hangingPunct="1">
              <a:buFont typeface="Wingdings" panose="05000000000000000000" pitchFamily="2" charset="2"/>
              <a:buNone/>
            </a:pPr>
            <a:r>
              <a:rPr lang="zh-CN" altLang="en-US" dirty="0">
                <a:solidFill>
                  <a:srgbClr val="FF0000"/>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该定义明确提出了软件测试以“</a:t>
            </a:r>
            <a:r>
              <a:rPr lang="zh-CN" altLang="en-US" dirty="0">
                <a:solidFill>
                  <a:srgbClr val="C00000"/>
                </a:solidFill>
                <a:latin typeface="Times New Roman" panose="02020603050405020304" pitchFamily="18" charset="0"/>
                <a:ea typeface="楷体_GB2312" pitchFamily="49" charset="-122"/>
              </a:rPr>
              <a:t>检验是否满足需求</a:t>
            </a:r>
            <a:r>
              <a:rPr lang="zh-CN" altLang="en-US" dirty="0">
                <a:solidFill>
                  <a:schemeClr val="tx1"/>
                </a:solidFill>
                <a:latin typeface="Times New Roman" panose="02020603050405020304" pitchFamily="18" charset="0"/>
                <a:ea typeface="楷体_GB2312" pitchFamily="49" charset="-122"/>
              </a:rPr>
              <a:t>”为目标</a:t>
            </a:r>
          </a:p>
        </p:txBody>
      </p:sp>
    </p:spTree>
    <p:extLst>
      <p:ext uri="{BB962C8B-B14F-4D97-AF65-F5344CB8AC3E}">
        <p14:creationId xmlns:p14="http://schemas.microsoft.com/office/powerpoint/2010/main" val="102947709"/>
      </p:ext>
    </p:extLst>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系统测试：压力测试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压力测试</a:t>
            </a:r>
            <a:r>
              <a:rPr lang="en-US" altLang="zh-CN" dirty="0">
                <a:solidFill>
                  <a:schemeClr val="tx1"/>
                </a:solidFill>
                <a:latin typeface="Times New Roman" panose="02020603050405020304" pitchFamily="18" charset="0"/>
                <a:ea typeface="楷体_GB2312" pitchFamily="49" charset="-122"/>
              </a:rPr>
              <a:t>(Press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压力测试是检查系统在资源超负荷情况下的表现，特别是对系统的处理时间有什么影响</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压力测试的例子</a:t>
            </a:r>
          </a:p>
          <a:p>
            <a:pPr lvl="2" eaLnBrk="1" hangingPunct="1"/>
            <a:r>
              <a:rPr lang="zh-CN" altLang="en-US" sz="1800" b="1" dirty="0"/>
              <a:t>对于一个固定输入速率</a:t>
            </a:r>
            <a:r>
              <a:rPr lang="en-US" altLang="zh-CN" sz="1800" b="1" dirty="0"/>
              <a:t>(</a:t>
            </a:r>
            <a:r>
              <a:rPr lang="zh-CN" altLang="en-US" sz="1800" b="1" dirty="0"/>
              <a:t>如每分钟</a:t>
            </a:r>
            <a:r>
              <a:rPr lang="en-US" altLang="zh-CN" sz="1800" b="1" dirty="0"/>
              <a:t>120 </a:t>
            </a:r>
            <a:r>
              <a:rPr lang="zh-CN" altLang="en-US" sz="1800" b="1" dirty="0"/>
              <a:t>个单词</a:t>
            </a:r>
            <a:r>
              <a:rPr lang="en-US" altLang="zh-CN" sz="1800" b="1" dirty="0"/>
              <a:t>)</a:t>
            </a:r>
            <a:r>
              <a:rPr lang="zh-CN" altLang="en-US" sz="1800" b="1" dirty="0"/>
              <a:t>的单词处理响应时间</a:t>
            </a:r>
          </a:p>
          <a:p>
            <a:pPr lvl="2" eaLnBrk="1" hangingPunct="1"/>
            <a:r>
              <a:rPr lang="zh-CN" altLang="en-US" sz="1800" b="1" dirty="0"/>
              <a:t>在一个非常短的时间内引入超负荷的数据容量</a:t>
            </a:r>
          </a:p>
          <a:p>
            <a:pPr lvl="2" eaLnBrk="1" hangingPunct="1"/>
            <a:r>
              <a:rPr lang="zh-CN" altLang="en-US" sz="1800" b="1" dirty="0"/>
              <a:t>成千上万的用户在同一时间从网上登录到系统</a:t>
            </a:r>
          </a:p>
          <a:p>
            <a:pPr lvl="2" eaLnBrk="1" hangingPunct="1"/>
            <a:r>
              <a:rPr lang="zh-CN" altLang="en-US" sz="1800" b="1" dirty="0"/>
              <a:t>引入需要大量内存资源的操作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压力测试采用边界值和错误猜测方法，且需要工具的支持</a:t>
            </a:r>
          </a:p>
        </p:txBody>
      </p:sp>
    </p:spTree>
    <p:extLst>
      <p:ext uri="{BB962C8B-B14F-4D97-AF65-F5344CB8AC3E}">
        <p14:creationId xmlns:p14="http://schemas.microsoft.com/office/powerpoint/2010/main" val="2631416989"/>
      </p:ext>
    </p:extLst>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系统测试：安全性测试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安全性测试</a:t>
            </a:r>
            <a:r>
              <a:rPr lang="en-US" altLang="zh-CN" dirty="0">
                <a:solidFill>
                  <a:schemeClr val="tx1"/>
                </a:solidFill>
                <a:latin typeface="Times New Roman" panose="02020603050405020304" pitchFamily="18" charset="0"/>
                <a:ea typeface="楷体_GB2312" pitchFamily="49" charset="-122"/>
              </a:rPr>
              <a:t>(Security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安全性测试检查系统对非法侵入的防范能力</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安全性测试期间，测试人员假扮非法入侵者，采用各种办法试图突破防线</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安全性测试的例子</a:t>
            </a:r>
          </a:p>
          <a:p>
            <a:pPr lvl="2" eaLnBrk="1" hangingPunct="1"/>
            <a:r>
              <a:rPr lang="zh-CN" altLang="en-US" sz="1800" b="1" dirty="0"/>
              <a:t>想方设法截取或破译口令</a:t>
            </a:r>
          </a:p>
          <a:p>
            <a:pPr lvl="2" eaLnBrk="1" hangingPunct="1"/>
            <a:r>
              <a:rPr lang="zh-CN" altLang="en-US" sz="1800" b="1" dirty="0"/>
              <a:t>专门定做软件破坏系统的保护机制</a:t>
            </a:r>
          </a:p>
          <a:p>
            <a:pPr lvl="2" eaLnBrk="1" hangingPunct="1"/>
            <a:r>
              <a:rPr lang="zh-CN" altLang="en-US" sz="1800" b="1" dirty="0"/>
              <a:t>故意导致系统失败，企图趁恢复之机非法进入</a:t>
            </a:r>
          </a:p>
          <a:p>
            <a:pPr lvl="2" eaLnBrk="1" hangingPunct="1"/>
            <a:r>
              <a:rPr lang="zh-CN" altLang="en-US" sz="1800" b="1" dirty="0"/>
              <a:t>试图通过浏览非保密数据，推导所需信息</a:t>
            </a:r>
          </a:p>
        </p:txBody>
      </p:sp>
    </p:spTree>
    <p:extLst>
      <p:ext uri="{BB962C8B-B14F-4D97-AF65-F5344CB8AC3E}">
        <p14:creationId xmlns:p14="http://schemas.microsoft.com/office/powerpoint/2010/main" val="25625534"/>
      </p:ext>
    </p:extLst>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5"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系统测试：恢复测试</a:t>
            </a:r>
          </a:p>
        </p:txBody>
      </p:sp>
      <p:sp>
        <p:nvSpPr>
          <p:cNvPr id="6"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恢复测试</a:t>
            </a:r>
            <a:r>
              <a:rPr lang="en-US" altLang="zh-CN" dirty="0">
                <a:solidFill>
                  <a:schemeClr val="tx1"/>
                </a:solidFill>
                <a:latin typeface="Times New Roman" panose="02020603050405020304" pitchFamily="18" charset="0"/>
                <a:ea typeface="楷体_GB2312" pitchFamily="49" charset="-122"/>
              </a:rPr>
              <a:t>(Recovery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恢复测试是检验系统从软件或者硬件失败中恢复的能力，即采用各种人工干预方式使软件出错，而不能正常工作，从而检验系统的恢复能力</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恢复性测试的例子</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当供电出现问题时的恢复</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恢复程序的执行</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对选择的文件和数据进行恢复</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恢复处理日志方面的能力</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通过切换到一个并行系统来进行恢复</a:t>
            </a:r>
          </a:p>
        </p:txBody>
      </p:sp>
    </p:spTree>
    <p:extLst>
      <p:ext uri="{BB962C8B-B14F-4D97-AF65-F5344CB8AC3E}">
        <p14:creationId xmlns:p14="http://schemas.microsoft.com/office/powerpoint/2010/main" val="4292563289"/>
      </p:ext>
    </p:extLst>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系统测试：</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GUI</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solidFill>
                  <a:schemeClr val="tx1"/>
                </a:solidFill>
                <a:latin typeface="Times New Roman" panose="02020603050405020304" pitchFamily="18" charset="0"/>
                <a:ea typeface="楷体_GB2312" pitchFamily="49" charset="-122"/>
              </a:rPr>
              <a:t>GUI</a:t>
            </a:r>
            <a:r>
              <a:rPr lang="zh-CN" altLang="en-US" dirty="0">
                <a:solidFill>
                  <a:schemeClr val="tx1"/>
                </a:solidFill>
                <a:latin typeface="Times New Roman" panose="02020603050405020304" pitchFamily="18" charset="0"/>
                <a:ea typeface="楷体_GB2312" pitchFamily="49" charset="-122"/>
              </a:rPr>
              <a:t>测试</a:t>
            </a:r>
            <a:r>
              <a:rPr lang="en-US" altLang="zh-CN" dirty="0">
                <a:solidFill>
                  <a:schemeClr val="tx1"/>
                </a:solidFill>
                <a:latin typeface="Times New Roman" panose="02020603050405020304" pitchFamily="18" charset="0"/>
                <a:ea typeface="楷体_GB2312" pitchFamily="49" charset="-122"/>
              </a:rPr>
              <a:t>(Graphic User Interface Testing)</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GUI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测试一是检查用户界面实现与设计的符合情况，二是确认用户界面处理的正确性</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GUI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测试提倡界面与功能的设计分离，其重点关注在界面层和界面与功能接口层上</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GUI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自动化测试工具</a:t>
            </a:r>
          </a:p>
          <a:p>
            <a:pPr lvl="2" eaLnBrk="1" hangingPunct="1"/>
            <a:r>
              <a:rPr lang="en-US" altLang="zh-CN" sz="1800" b="1" dirty="0" err="1">
                <a:solidFill>
                  <a:schemeClr val="tx1"/>
                </a:solidFill>
                <a:latin typeface="Times New Roman" panose="02020603050405020304" pitchFamily="18" charset="0"/>
                <a:cs typeface="Times New Roman" panose="02020603050405020304" pitchFamily="18" charset="0"/>
              </a:rPr>
              <a:t>WinRunner</a:t>
            </a:r>
            <a:r>
              <a:rPr lang="zh-CN" altLang="en-US" sz="1800" b="1" dirty="0">
                <a:solidFill>
                  <a:schemeClr val="tx1"/>
                </a:solidFill>
                <a:latin typeface="Times New Roman" panose="02020603050405020304" pitchFamily="18" charset="0"/>
                <a:cs typeface="Times New Roman" panose="02020603050405020304" pitchFamily="18" charset="0"/>
              </a:rPr>
              <a:t>，</a:t>
            </a:r>
            <a:r>
              <a:rPr lang="en-US" altLang="zh-CN" sz="1800" b="1" dirty="0" err="1">
                <a:solidFill>
                  <a:schemeClr val="tx1"/>
                </a:solidFill>
                <a:latin typeface="Times New Roman" panose="02020603050405020304" pitchFamily="18" charset="0"/>
                <a:cs typeface="Times New Roman" panose="02020603050405020304" pitchFamily="18" charset="0"/>
              </a:rPr>
              <a:t>QARun</a:t>
            </a:r>
            <a:r>
              <a:rPr lang="zh-CN" altLang="en-US" sz="1800" b="1" dirty="0">
                <a:solidFill>
                  <a:schemeClr val="tx1"/>
                </a:solidFill>
                <a:latin typeface="Times New Roman" panose="02020603050405020304" pitchFamily="18" charset="0"/>
                <a:cs typeface="Times New Roman" panose="02020603050405020304" pitchFamily="18" charset="0"/>
              </a:rPr>
              <a:t>，</a:t>
            </a:r>
            <a:r>
              <a:rPr lang="en-US" altLang="zh-CN" sz="1800" b="1" dirty="0" err="1">
                <a:solidFill>
                  <a:schemeClr val="tx1"/>
                </a:solidFill>
                <a:latin typeface="Times New Roman" panose="02020603050405020304" pitchFamily="18" charset="0"/>
                <a:cs typeface="Times New Roman" panose="02020603050405020304" pitchFamily="18" charset="0"/>
              </a:rPr>
              <a:t>QARobot</a:t>
            </a:r>
            <a:r>
              <a:rPr lang="zh-CN" altLang="en-US" sz="1800" b="1" dirty="0">
                <a:solidFill>
                  <a:schemeClr val="tx1"/>
                </a:solidFill>
                <a:latin typeface="Times New Roman" panose="02020603050405020304" pitchFamily="18" charset="0"/>
                <a:cs typeface="Times New Roman" panose="02020603050405020304" pitchFamily="18" charset="0"/>
              </a:rPr>
              <a:t>，</a:t>
            </a:r>
            <a:r>
              <a:rPr lang="en-US" altLang="zh-CN" sz="1800" b="1" dirty="0">
                <a:solidFill>
                  <a:schemeClr val="tx1"/>
                </a:solidFill>
                <a:latin typeface="Times New Roman" panose="02020603050405020304" pitchFamily="18" charset="0"/>
                <a:cs typeface="Times New Roman" panose="02020603050405020304" pitchFamily="18" charset="0"/>
              </a:rPr>
              <a:t>Visual Test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常用的测试技术</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等价类划分、边界值分析、基于状态图方法、错误猜测法</a:t>
            </a:r>
          </a:p>
        </p:txBody>
      </p:sp>
    </p:spTree>
    <p:extLst>
      <p:ext uri="{BB962C8B-B14F-4D97-AF65-F5344CB8AC3E}">
        <p14:creationId xmlns:p14="http://schemas.microsoft.com/office/powerpoint/2010/main" val="1488362634"/>
      </p:ext>
    </p:extLst>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系统测试：安装测试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安装测试</a:t>
            </a:r>
            <a:r>
              <a:rPr lang="en-US" altLang="zh-CN" dirty="0">
                <a:solidFill>
                  <a:schemeClr val="tx1"/>
                </a:solidFill>
                <a:latin typeface="Times New Roman" panose="02020603050405020304" pitchFamily="18" charset="0"/>
                <a:ea typeface="楷体_GB2312" pitchFamily="49" charset="-122"/>
              </a:rPr>
              <a:t>(Installation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系统验收之后，需要在目标环境中进行安装，其目的是保证应用程序能够被成功</a:t>
            </a:r>
            <a:r>
              <a:rPr lang="zh-CN" altLang="en-US"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地安装</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安装测试应考虑</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应用程序是否可以成功地安装在以前从未安装过的环境中？</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应用程序是否可以成功地安装在以前已有的环境中？</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配置信息定义正确吗？</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考虑到以前的配置信息吗？</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在线文档安装正确吗？</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安装应用程序是否会影响其他的应用程序吗？</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安装程序是否可以检测到资源的情况并做出适当的反应？</a:t>
            </a:r>
          </a:p>
        </p:txBody>
      </p:sp>
    </p:spTree>
    <p:extLst>
      <p:ext uri="{BB962C8B-B14F-4D97-AF65-F5344CB8AC3E}">
        <p14:creationId xmlns:p14="http://schemas.microsoft.com/office/powerpoint/2010/main" val="1520098302"/>
      </p:ext>
    </p:extLst>
  </p:cSld>
  <p:clrMapOvr>
    <a:masterClrMapping/>
  </p:clrMapOvr>
  <p:transition spd="med">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(5)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验收测试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验收测试</a:t>
            </a:r>
            <a:r>
              <a:rPr lang="en-US" altLang="zh-CN" dirty="0">
                <a:solidFill>
                  <a:schemeClr val="tx1"/>
                </a:solidFill>
                <a:latin typeface="Times New Roman" panose="02020603050405020304" pitchFamily="18" charset="0"/>
                <a:ea typeface="楷体_GB2312" pitchFamily="49" charset="-122"/>
              </a:rPr>
              <a:t>(Acceptance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验收测试是以用户为主的测试，一般使用用户环境中的实际数据进行测试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在测试过程中，除了考虑软件的功能和性能外，还应对软件的兼容性、可维护性、错误的恢复功能等进行确认</a:t>
            </a:r>
          </a:p>
          <a:p>
            <a:pPr eaLnBrk="1" hangingPunct="1"/>
            <a:r>
              <a:rPr lang="en-US" altLang="zh-CN" dirty="0">
                <a:solidFill>
                  <a:schemeClr val="tx1"/>
                </a:solidFill>
                <a:latin typeface="Times New Roman" panose="02020603050405020304" pitchFamily="18" charset="0"/>
                <a:ea typeface="楷体_GB2312" pitchFamily="49" charset="-122"/>
              </a:rPr>
              <a:t>α</a:t>
            </a:r>
            <a:r>
              <a:rPr lang="zh-CN" altLang="en-US" dirty="0">
                <a:solidFill>
                  <a:schemeClr val="tx1"/>
                </a:solidFill>
                <a:latin typeface="Times New Roman" panose="02020603050405020304" pitchFamily="18" charset="0"/>
                <a:ea typeface="楷体_GB2312" pitchFamily="49" charset="-122"/>
              </a:rPr>
              <a:t>测试与</a:t>
            </a:r>
            <a:r>
              <a:rPr lang="en-US" altLang="zh-CN" dirty="0">
                <a:solidFill>
                  <a:schemeClr val="tx1"/>
                </a:solidFill>
                <a:latin typeface="Times New Roman" panose="02020603050405020304" pitchFamily="18" charset="0"/>
                <a:ea typeface="楷体_GB2312" pitchFamily="49" charset="-122"/>
              </a:rPr>
              <a:t>β</a:t>
            </a:r>
            <a:r>
              <a:rPr lang="zh-CN" altLang="en-US" dirty="0">
                <a:solidFill>
                  <a:schemeClr val="tx1"/>
                </a:solidFill>
                <a:latin typeface="Times New Roman" panose="02020603050405020304" pitchFamily="18" charset="0"/>
                <a:ea typeface="楷体_GB2312" pitchFamily="49" charset="-122"/>
              </a:rPr>
              <a:t>测试</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α</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β</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测试是产品在正式发布前经常进行的两种测试</a:t>
            </a:r>
          </a:p>
          <a:p>
            <a:pPr lvl="2" eaLnBrk="1" hangingPunct="1"/>
            <a:r>
              <a:rPr lang="en-US" altLang="zh-CN" sz="1800" b="1" dirty="0">
                <a:solidFill>
                  <a:schemeClr val="tx1"/>
                </a:solidFill>
                <a:latin typeface="Times New Roman" panose="02020603050405020304" pitchFamily="18" charset="0"/>
                <a:cs typeface="Times New Roman" panose="02020603050405020304" pitchFamily="18" charset="0"/>
              </a:rPr>
              <a:t>α</a:t>
            </a:r>
            <a:r>
              <a:rPr lang="zh-CN" altLang="en-US" sz="1800" b="1" dirty="0">
                <a:solidFill>
                  <a:schemeClr val="tx1"/>
                </a:solidFill>
                <a:latin typeface="Times New Roman" panose="02020603050405020304" pitchFamily="18" charset="0"/>
                <a:cs typeface="Times New Roman" panose="02020603050405020304" pitchFamily="18" charset="0"/>
              </a:rPr>
              <a:t>测试是由用户在开发环境下进行的测试</a:t>
            </a:r>
          </a:p>
          <a:p>
            <a:pPr lvl="2" eaLnBrk="1" hangingPunct="1"/>
            <a:r>
              <a:rPr lang="en-US" altLang="zh-CN" sz="1800" b="1" dirty="0">
                <a:solidFill>
                  <a:schemeClr val="tx1"/>
                </a:solidFill>
                <a:latin typeface="Times New Roman" panose="02020603050405020304" pitchFamily="18" charset="0"/>
                <a:cs typeface="Times New Roman" panose="02020603050405020304" pitchFamily="18" charset="0"/>
              </a:rPr>
              <a:t>β</a:t>
            </a:r>
            <a:r>
              <a:rPr lang="zh-CN" altLang="en-US" sz="1800" b="1" dirty="0">
                <a:solidFill>
                  <a:schemeClr val="tx1"/>
                </a:solidFill>
                <a:latin typeface="Times New Roman" panose="02020603050405020304" pitchFamily="18" charset="0"/>
                <a:cs typeface="Times New Roman" panose="02020603050405020304" pitchFamily="18" charset="0"/>
              </a:rPr>
              <a:t>测试是由软件的多个用户在实际使用环境下进行的测试</a:t>
            </a:r>
          </a:p>
        </p:txBody>
      </p:sp>
    </p:spTree>
    <p:extLst>
      <p:ext uri="{BB962C8B-B14F-4D97-AF65-F5344CB8AC3E}">
        <p14:creationId xmlns:p14="http://schemas.microsoft.com/office/powerpoint/2010/main" val="2466156496"/>
      </p:ext>
    </p:extLst>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(6)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回归测试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回归测试</a:t>
            </a:r>
            <a:r>
              <a:rPr lang="en-US" altLang="zh-CN" dirty="0">
                <a:solidFill>
                  <a:schemeClr val="tx1"/>
                </a:solidFill>
                <a:latin typeface="Times New Roman" panose="02020603050405020304" pitchFamily="18" charset="0"/>
                <a:ea typeface="楷体_GB2312" pitchFamily="49" charset="-122"/>
              </a:rPr>
              <a:t>(Regression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回归测试是验证对系统的变更有没有影响以前的功能，并且保证当前功能的变更是正确的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回归测试可以发生在软件测试的任何阶段，包括单元测试、集成测试和系统测试，其令人烦恼的原因在于频繁的重复性劳动</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回归测试应考虑的因素</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范围：有选择地执行以前的测试用例</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自动化：测试程序的自动执行和自动配置、测试用例的管理和自动输入、测试结果的自动采集和比较、测试结论的自动输出</a:t>
            </a:r>
          </a:p>
        </p:txBody>
      </p:sp>
    </p:spTree>
    <p:extLst>
      <p:ext uri="{BB962C8B-B14F-4D97-AF65-F5344CB8AC3E}">
        <p14:creationId xmlns:p14="http://schemas.microsoft.com/office/powerpoint/2010/main" val="2522001030"/>
      </p:ext>
    </p:extLst>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典型的软件测试技术</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黑盒测试：又称“</a:t>
            </a:r>
            <a:r>
              <a:rPr lang="zh-CN" altLang="en-US" dirty="0">
                <a:solidFill>
                  <a:srgbClr val="C00000"/>
                </a:solidFill>
                <a:latin typeface="Times New Roman" panose="02020603050405020304" pitchFamily="18" charset="0"/>
                <a:ea typeface="楷体_GB2312" pitchFamily="49" charset="-122"/>
              </a:rPr>
              <a:t>功能测试</a:t>
            </a:r>
            <a:r>
              <a:rPr lang="zh-CN" altLang="en-US" dirty="0">
                <a:solidFill>
                  <a:schemeClr val="tx1"/>
                </a:solidFill>
                <a:latin typeface="Times New Roman" panose="02020603050405020304" pitchFamily="18" charset="0"/>
                <a:ea typeface="楷体_GB2312" pitchFamily="49" charset="-122"/>
              </a:rPr>
              <a:t>”或“</a:t>
            </a:r>
            <a:r>
              <a:rPr lang="zh-CN" altLang="en-US" dirty="0">
                <a:solidFill>
                  <a:srgbClr val="C00000"/>
                </a:solidFill>
                <a:latin typeface="Times New Roman" panose="02020603050405020304" pitchFamily="18" charset="0"/>
                <a:ea typeface="楷体_GB2312" pitchFamily="49" charset="-122"/>
              </a:rPr>
              <a:t>数据驱动测试</a:t>
            </a:r>
            <a:r>
              <a:rPr lang="zh-CN" altLang="en-US" dirty="0">
                <a:solidFill>
                  <a:schemeClr val="tx1"/>
                </a:solidFill>
                <a:latin typeface="Times New Roman" panose="02020603050405020304" pitchFamily="18" charset="0"/>
                <a:ea typeface="楷体_GB2312" pitchFamily="49" charset="-122"/>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它将测试对象看做一个黑盒子，测试人员完全不考虑程序内部的逻辑结构和内部特性，只依据程序的需求规格说明书，检查程序的功能是否符合它的功能说明</a:t>
            </a:r>
          </a:p>
          <a:p>
            <a:pPr eaLnBrk="1" hangingPunct="1"/>
            <a:r>
              <a:rPr lang="zh-CN" altLang="en-US" dirty="0">
                <a:solidFill>
                  <a:schemeClr val="tx1"/>
                </a:solidFill>
                <a:latin typeface="Times New Roman" panose="02020603050405020304" pitchFamily="18" charset="0"/>
                <a:ea typeface="楷体_GB2312" pitchFamily="49" charset="-122"/>
              </a:rPr>
              <a:t>白盒测试：又称“</a:t>
            </a:r>
            <a:r>
              <a:rPr lang="zh-CN" altLang="en-US" dirty="0">
                <a:solidFill>
                  <a:srgbClr val="C00000"/>
                </a:solidFill>
                <a:latin typeface="Times New Roman" panose="02020603050405020304" pitchFamily="18" charset="0"/>
                <a:ea typeface="楷体_GB2312" pitchFamily="49" charset="-122"/>
              </a:rPr>
              <a:t>结构测试</a:t>
            </a:r>
            <a:r>
              <a:rPr lang="zh-CN" altLang="en-US" dirty="0">
                <a:solidFill>
                  <a:schemeClr val="tx1"/>
                </a:solidFill>
                <a:latin typeface="Times New Roman" panose="02020603050405020304" pitchFamily="18" charset="0"/>
                <a:ea typeface="楷体_GB2312" pitchFamily="49" charset="-122"/>
              </a:rPr>
              <a:t>”或“</a:t>
            </a:r>
            <a:r>
              <a:rPr lang="zh-CN" altLang="en-US" dirty="0">
                <a:solidFill>
                  <a:srgbClr val="C00000"/>
                </a:solidFill>
                <a:latin typeface="Times New Roman" panose="02020603050405020304" pitchFamily="18" charset="0"/>
                <a:ea typeface="楷体_GB2312" pitchFamily="49" charset="-122"/>
              </a:rPr>
              <a:t>逻辑驱动测试</a:t>
            </a:r>
            <a:r>
              <a:rPr lang="zh-CN" altLang="en-US" dirty="0">
                <a:solidFill>
                  <a:schemeClr val="tx1"/>
                </a:solidFill>
                <a:latin typeface="Times New Roman" panose="02020603050405020304" pitchFamily="18" charset="0"/>
                <a:ea typeface="楷体_GB2312" pitchFamily="49" charset="-122"/>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它把测试对象看做一个透明的盒子，它允许测试人员利用程序内部的逻辑结构及有关信息，设计或选择测试用例，对程序所有逻辑路径进行测试</a:t>
            </a:r>
          </a:p>
          <a:p>
            <a:pPr lvl="1" eaLnBrk="1" hangingPunct="1"/>
            <a:endParaRPr lang="en-US" altLang="zh-CN" dirty="0">
              <a:solidFill>
                <a:srgbClr val="FF0000"/>
              </a:solidFill>
              <a:latin typeface="Times New Roman" panose="02020603050405020304" pitchFamily="18" charset="0"/>
              <a:ea typeface="楷体_GB2312" pitchFamily="49" charset="-122"/>
            </a:endParaRPr>
          </a:p>
        </p:txBody>
      </p:sp>
      <p:grpSp>
        <p:nvGrpSpPr>
          <p:cNvPr id="5" name="Group 4"/>
          <p:cNvGrpSpPr>
            <a:grpSpLocks/>
          </p:cNvGrpSpPr>
          <p:nvPr/>
        </p:nvGrpSpPr>
        <p:grpSpPr bwMode="auto">
          <a:xfrm>
            <a:off x="1042987" y="4581525"/>
            <a:ext cx="2870956" cy="1500188"/>
            <a:chOff x="2369" y="2795"/>
            <a:chExt cx="1145" cy="453"/>
          </a:xfrm>
        </p:grpSpPr>
        <p:sp>
          <p:nvSpPr>
            <p:cNvPr id="6" name="Rectangle 5"/>
            <p:cNvSpPr>
              <a:spLocks noChangeArrowheads="1"/>
            </p:cNvSpPr>
            <p:nvPr/>
          </p:nvSpPr>
          <p:spPr bwMode="auto">
            <a:xfrm>
              <a:off x="2835" y="2795"/>
              <a:ext cx="272" cy="4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latin typeface="Times New Roman" panose="02020603050405020304" pitchFamily="18" charset="0"/>
                  <a:cs typeface="Times New Roman" panose="02020603050405020304" pitchFamily="18" charset="0"/>
                </a:rPr>
                <a:t>P</a:t>
              </a:r>
            </a:p>
          </p:txBody>
        </p:sp>
        <p:sp>
          <p:nvSpPr>
            <p:cNvPr id="7" name="Line 6"/>
            <p:cNvSpPr>
              <a:spLocks noChangeShapeType="1"/>
            </p:cNvSpPr>
            <p:nvPr/>
          </p:nvSpPr>
          <p:spPr bwMode="auto">
            <a:xfrm>
              <a:off x="2563" y="2931"/>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9" name="Line 7"/>
            <p:cNvSpPr>
              <a:spLocks noChangeShapeType="1"/>
            </p:cNvSpPr>
            <p:nvPr/>
          </p:nvSpPr>
          <p:spPr bwMode="auto">
            <a:xfrm>
              <a:off x="2563" y="3112"/>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0" name="Line 8"/>
            <p:cNvSpPr>
              <a:spLocks noChangeShapeType="1"/>
            </p:cNvSpPr>
            <p:nvPr/>
          </p:nvSpPr>
          <p:spPr bwMode="auto">
            <a:xfrm>
              <a:off x="3107" y="3021"/>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1" name="Text Box 9"/>
            <p:cNvSpPr txBox="1">
              <a:spLocks noChangeArrowheads="1"/>
            </p:cNvSpPr>
            <p:nvPr/>
          </p:nvSpPr>
          <p:spPr bwMode="auto">
            <a:xfrm>
              <a:off x="2369" y="2818"/>
              <a:ext cx="140" cy="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X</a:t>
              </a:r>
            </a:p>
          </p:txBody>
        </p:sp>
        <p:sp>
          <p:nvSpPr>
            <p:cNvPr id="12" name="Text Box 10"/>
            <p:cNvSpPr txBox="1">
              <a:spLocks noChangeArrowheads="1"/>
            </p:cNvSpPr>
            <p:nvPr/>
          </p:nvSpPr>
          <p:spPr bwMode="auto">
            <a:xfrm>
              <a:off x="2381" y="3021"/>
              <a:ext cx="140" cy="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Y</a:t>
              </a:r>
            </a:p>
          </p:txBody>
        </p:sp>
        <p:sp>
          <p:nvSpPr>
            <p:cNvPr id="13" name="Text Box 11"/>
            <p:cNvSpPr txBox="1">
              <a:spLocks noChangeArrowheads="1"/>
            </p:cNvSpPr>
            <p:nvPr/>
          </p:nvSpPr>
          <p:spPr bwMode="auto">
            <a:xfrm>
              <a:off x="3379" y="2913"/>
              <a:ext cx="135" cy="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Z</a:t>
              </a:r>
            </a:p>
          </p:txBody>
        </p:sp>
      </p:grpSp>
      <p:pic>
        <p:nvPicPr>
          <p:cNvPr id="14" name="Picture 12"/>
          <p:cNvPicPr>
            <a:picLocks noChangeAspect="1" noChangeArrowheads="1"/>
          </p:cNvPicPr>
          <p:nvPr/>
        </p:nvPicPr>
        <p:blipFill rotWithShape="1">
          <a:blip r:embed="rId3">
            <a:extLst>
              <a:ext uri="{28A0092B-C50C-407E-A947-70E740481C1C}">
                <a14:useLocalDpi xmlns:a14="http://schemas.microsoft.com/office/drawing/2010/main" val="0"/>
              </a:ext>
            </a:extLst>
          </a:blip>
          <a:srcRect l="1893" t="5664" r="3765" b="2786"/>
          <a:stretch/>
        </p:blipFill>
        <p:spPr bwMode="auto">
          <a:xfrm>
            <a:off x="4788024" y="4149080"/>
            <a:ext cx="360040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5143321"/>
      </p:ext>
    </p:extLst>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   4. </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黑盒测试</a:t>
            </a:r>
            <a:endParaRPr kumimoji="0" lang="en-US" altLang="zh-CN" sz="2000" b="1" i="0" u="none" strike="noStrike" kern="1200" cap="none" spc="0" normalizeH="0" baseline="0" noProof="0" dirty="0">
              <a:ln>
                <a:noFill/>
              </a:ln>
              <a:solidFill>
                <a:srgbClr val="C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黑盒测试概述</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等价类划分方法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边界值方法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endParaRPr kumimoji="0" lang="zh-CN" altLang="en-US"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a:t>
            </a:r>
          </a:p>
        </p:txBody>
      </p:sp>
    </p:spTree>
    <p:extLst>
      <p:ext uri="{BB962C8B-B14F-4D97-AF65-F5344CB8AC3E}">
        <p14:creationId xmlns:p14="http://schemas.microsoft.com/office/powerpoint/2010/main" val="1041702838"/>
      </p:ext>
    </p:extLst>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Book Antiqua"/>
                <a:ea typeface="宋体"/>
                <a:cs typeface="+mn-cs"/>
              </a:rPr>
              <a:t>   4.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黑盒测试</a:t>
            </a:r>
            <a:endParaRPr kumimoji="0" lang="en-US" altLang="zh-CN" sz="2000" b="1" i="0" u="none" strike="noStrike" kern="1200" cap="none" spc="0" normalizeH="0" baseline="0" noProof="0" dirty="0">
              <a:ln>
                <a:noFill/>
              </a:ln>
              <a:solidFill>
                <a:schemeClr val="tx1"/>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   4.1 </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黑盒测试概述</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等价类划分方法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边界值方法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endParaRPr kumimoji="0" lang="zh-CN" altLang="en-US"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a:t>
            </a:r>
          </a:p>
        </p:txBody>
      </p:sp>
    </p:spTree>
    <p:extLst>
      <p:ext uri="{BB962C8B-B14F-4D97-AF65-F5344CB8AC3E}">
        <p14:creationId xmlns:p14="http://schemas.microsoft.com/office/powerpoint/2010/main" val="1654665549"/>
      </p:ext>
    </p:extLst>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FF"/>
                </a:solidFill>
                <a:cs typeface="Times New Roman" panose="02020603050405020304" pitchFamily="18" charset="0"/>
              </a:rPr>
              <a:t>1. </a:t>
            </a:r>
            <a:r>
              <a:rPr lang="zh-CN" altLang="en-US" sz="2000" b="1" dirty="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3528"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Venn Diagram</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来理解测试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考虑一个程序行为全域，给定一段程序及其规格说明</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是所描述的行为</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是用程序实现的行为</a:t>
            </a:r>
          </a:p>
          <a:p>
            <a:pPr lvl="1" eaLnBrk="1" hangingPunct="1"/>
            <a:endParaRPr lang="zh-CN" altLang="en-US" dirty="0"/>
          </a:p>
          <a:p>
            <a:pPr eaLnBrk="1" hangingPunct="1"/>
            <a:endParaRPr lang="en-US" altLang="zh-CN" dirty="0"/>
          </a:p>
        </p:txBody>
      </p:sp>
      <p:grpSp>
        <p:nvGrpSpPr>
          <p:cNvPr id="5" name="Group 4"/>
          <p:cNvGrpSpPr>
            <a:grpSpLocks/>
          </p:cNvGrpSpPr>
          <p:nvPr/>
        </p:nvGrpSpPr>
        <p:grpSpPr bwMode="auto">
          <a:xfrm>
            <a:off x="898525" y="3068960"/>
            <a:ext cx="7704138" cy="2665413"/>
            <a:chOff x="884" y="2341"/>
            <a:chExt cx="3810" cy="1679"/>
          </a:xfrm>
        </p:grpSpPr>
        <p:sp>
          <p:nvSpPr>
            <p:cNvPr id="6" name="Rectangle 5"/>
            <p:cNvSpPr>
              <a:spLocks noChangeArrowheads="1"/>
            </p:cNvSpPr>
            <p:nvPr/>
          </p:nvSpPr>
          <p:spPr bwMode="auto">
            <a:xfrm>
              <a:off x="884" y="2341"/>
              <a:ext cx="3810" cy="1679"/>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600"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 Box 6"/>
            <p:cNvSpPr txBox="1">
              <a:spLocks noChangeArrowheads="1"/>
            </p:cNvSpPr>
            <p:nvPr/>
          </p:nvSpPr>
          <p:spPr bwMode="auto">
            <a:xfrm>
              <a:off x="2165" y="2382"/>
              <a:ext cx="941" cy="252"/>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程序行为</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latin typeface="Times New Roman" panose="02020603050405020304" pitchFamily="18" charset="0"/>
                  <a:ea typeface="楷体" panose="02010609060101010101" pitchFamily="49" charset="-122"/>
                  <a:cs typeface="Times New Roman" panose="02020603050405020304" pitchFamily="18" charset="0"/>
                </a:rPr>
                <a:t>全域</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p>
          </p:txBody>
        </p:sp>
      </p:grpSp>
      <p:sp>
        <p:nvSpPr>
          <p:cNvPr id="9" name="Oval 7"/>
          <p:cNvSpPr>
            <a:spLocks noChangeArrowheads="1"/>
          </p:cNvSpPr>
          <p:nvPr/>
        </p:nvSpPr>
        <p:spPr bwMode="auto">
          <a:xfrm>
            <a:off x="2698750" y="3861123"/>
            <a:ext cx="2016125" cy="1655762"/>
          </a:xfrm>
          <a:prstGeom prst="ellipse">
            <a:avLst/>
          </a:prstGeom>
          <a:solidFill>
            <a:srgbClr val="FF3300">
              <a:alpha val="59999"/>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ea typeface="楷体" panose="02010609060101010101" pitchFamily="49" charset="-122"/>
                <a:cs typeface="Times New Roman" panose="02020603050405020304" pitchFamily="18" charset="0"/>
              </a:rPr>
              <a:t>S</a:t>
            </a:r>
          </a:p>
        </p:txBody>
      </p:sp>
      <p:sp>
        <p:nvSpPr>
          <p:cNvPr id="10" name="Oval 8"/>
          <p:cNvSpPr>
            <a:spLocks noChangeArrowheads="1"/>
          </p:cNvSpPr>
          <p:nvPr/>
        </p:nvSpPr>
        <p:spPr bwMode="auto">
          <a:xfrm>
            <a:off x="4138613" y="3861123"/>
            <a:ext cx="2016125" cy="1655762"/>
          </a:xfrm>
          <a:prstGeom prst="ellipse">
            <a:avLst/>
          </a:prstGeom>
          <a:solidFill>
            <a:schemeClr val="bg1">
              <a:alpha val="65097"/>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ea typeface="楷体" panose="02010609060101010101" pitchFamily="49" charset="-122"/>
                <a:cs typeface="Times New Roman" panose="02020603050405020304" pitchFamily="18" charset="0"/>
              </a:rPr>
              <a:t>P</a:t>
            </a:r>
          </a:p>
        </p:txBody>
      </p:sp>
      <p:sp>
        <p:nvSpPr>
          <p:cNvPr id="11" name="Text Box 9"/>
          <p:cNvSpPr txBox="1">
            <a:spLocks noChangeArrowheads="1"/>
          </p:cNvSpPr>
          <p:nvPr/>
        </p:nvSpPr>
        <p:spPr bwMode="auto">
          <a:xfrm>
            <a:off x="1114425" y="4003998"/>
            <a:ext cx="18859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规格说明</a:t>
            </a:r>
          </a:p>
          <a:p>
            <a:pPr algn="ctr" eaLnBrk="1" hangingPunct="1"/>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latin typeface="Times New Roman" panose="02020603050405020304" pitchFamily="18" charset="0"/>
                <a:ea typeface="楷体" panose="02010609060101010101" pitchFamily="49" charset="-122"/>
                <a:cs typeface="Times New Roman" panose="02020603050405020304" pitchFamily="18" charset="0"/>
              </a:rPr>
              <a:t>预期的</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2" name="Text Box 10"/>
          <p:cNvSpPr txBox="1">
            <a:spLocks noChangeArrowheads="1"/>
          </p:cNvSpPr>
          <p:nvPr/>
        </p:nvSpPr>
        <p:spPr bwMode="auto">
          <a:xfrm>
            <a:off x="5435600" y="3932560"/>
            <a:ext cx="3024188"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程序</a:t>
            </a:r>
          </a:p>
          <a:p>
            <a:pPr algn="ctr" eaLnBrk="1" hangingPunct="1"/>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latin typeface="Times New Roman" panose="02020603050405020304" pitchFamily="18" charset="0"/>
                <a:ea typeface="楷体" panose="02010609060101010101" pitchFamily="49" charset="-122"/>
                <a:cs typeface="Times New Roman" panose="02020603050405020304" pitchFamily="18" charset="0"/>
              </a:rPr>
              <a:t>观察的</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3" name="AutoShape 11"/>
          <p:cNvSpPr>
            <a:spLocks noChangeArrowheads="1"/>
          </p:cNvSpPr>
          <p:nvPr/>
        </p:nvSpPr>
        <p:spPr bwMode="auto">
          <a:xfrm>
            <a:off x="5867400" y="3140398"/>
            <a:ext cx="2952750" cy="504825"/>
          </a:xfrm>
          <a:prstGeom prst="wedgeRoundRectCallout">
            <a:avLst>
              <a:gd name="adj1" fmla="val -100593"/>
              <a:gd name="adj2" fmla="val 239620"/>
              <a:gd name="adj3" fmla="val 16667"/>
            </a:avLst>
          </a:prstGeom>
          <a:solidFill>
            <a:srgbClr val="FFCC99">
              <a:alpha val="6392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正确的部分</a:t>
            </a:r>
          </a:p>
        </p:txBody>
      </p:sp>
      <p:sp>
        <p:nvSpPr>
          <p:cNvPr id="14" name="AutoShape 12"/>
          <p:cNvSpPr>
            <a:spLocks noChangeArrowheads="1"/>
          </p:cNvSpPr>
          <p:nvPr/>
        </p:nvSpPr>
        <p:spPr bwMode="auto">
          <a:xfrm>
            <a:off x="322263" y="4940623"/>
            <a:ext cx="2305050" cy="1079500"/>
          </a:xfrm>
          <a:prstGeom prst="wedgeRoundRectCallout">
            <a:avLst>
              <a:gd name="adj1" fmla="val 85880"/>
              <a:gd name="adj2" fmla="val -69560"/>
              <a:gd name="adj3" fmla="val 16667"/>
            </a:avLst>
          </a:prstGeom>
          <a:solidFill>
            <a:srgbClr val="FFCC99">
              <a:alpha val="6392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被程序遗漏的</a:t>
            </a:r>
          </a:p>
          <a:p>
            <a:pPr algn="ctr" eaLnBrk="1" hangingPunct="1"/>
            <a:r>
              <a:rPr lang="zh-CN" altLang="en-US" sz="20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部分：遗漏缺陷</a:t>
            </a:r>
          </a:p>
          <a:p>
            <a:pPr algn="ctr" eaLnBrk="1" hangingPunct="1"/>
            <a:endParaRPr lang="en-US" altLang="zh-CN" sz="1600"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AutoShape 13"/>
          <p:cNvSpPr>
            <a:spLocks noChangeArrowheads="1"/>
          </p:cNvSpPr>
          <p:nvPr/>
        </p:nvSpPr>
        <p:spPr bwMode="auto">
          <a:xfrm>
            <a:off x="5867400" y="4940623"/>
            <a:ext cx="2881313" cy="1008062"/>
          </a:xfrm>
          <a:prstGeom prst="wedgeRoundRectCallout">
            <a:avLst>
              <a:gd name="adj1" fmla="val -64657"/>
              <a:gd name="adj2" fmla="val -72361"/>
              <a:gd name="adj3" fmla="val 16667"/>
            </a:avLst>
          </a:prstGeom>
          <a:solidFill>
            <a:srgbClr val="FFCC99">
              <a:alpha val="6392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此部分程序没有被</a:t>
            </a:r>
          </a:p>
          <a:p>
            <a:pPr eaLnBrk="1" hangingPunct="1"/>
            <a:r>
              <a:rPr lang="zh-CN" altLang="en-US" sz="20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描述过：过错缺陷</a:t>
            </a:r>
            <a:endParaRPr lang="zh-CN" altLang="en-US" sz="1900" b="1">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8498857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4.1 </a:t>
            </a:r>
            <a:r>
              <a:rPr lang="zh-CN" altLang="en-US" sz="2000" b="1" dirty="0">
                <a:solidFill>
                  <a:srgbClr val="0000FF"/>
                </a:solidFill>
                <a:cs typeface="Times New Roman" panose="02020603050405020304" pitchFamily="18" charset="0"/>
              </a:rPr>
              <a:t>黑盒测试概述</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黑盒测试的定义</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黑盒测试</a:t>
            </a:r>
            <a:r>
              <a:rPr lang="en-US" altLang="zh-CN" dirty="0">
                <a:solidFill>
                  <a:schemeClr val="tx1"/>
                </a:solidFill>
                <a:latin typeface="Times New Roman" panose="02020603050405020304" pitchFamily="18" charset="0"/>
                <a:ea typeface="楷体_GB2312" pitchFamily="49" charset="-122"/>
              </a:rPr>
              <a:t>(black-box testing)</a:t>
            </a:r>
            <a:r>
              <a:rPr lang="zh-CN" altLang="en-US" dirty="0">
                <a:solidFill>
                  <a:schemeClr val="tx1"/>
                </a:solidFill>
                <a:latin typeface="Times New Roman" panose="02020603050405020304" pitchFamily="18" charset="0"/>
                <a:ea typeface="楷体_GB2312" pitchFamily="49" charset="-122"/>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又称“</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功能测试</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数据驱动测试</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”或“</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基于规格说明书的测试</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”，是一种从用户观点出发的测试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将测试对象看做一个黑盒子，测试人员完全不考虑程序内部的逻辑结构和内部特性，只依据程序的需求规格说明书，检查程序的功能是否符合它的功能说明</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通常在软件接口处进行</a:t>
            </a:r>
          </a:p>
        </p:txBody>
      </p:sp>
      <p:sp>
        <p:nvSpPr>
          <p:cNvPr id="5" name="AutoShape 4"/>
          <p:cNvSpPr>
            <a:spLocks noChangeArrowheads="1"/>
          </p:cNvSpPr>
          <p:nvPr/>
        </p:nvSpPr>
        <p:spPr bwMode="auto">
          <a:xfrm flipH="1">
            <a:off x="3694907" y="4293096"/>
            <a:ext cx="1328737" cy="1255712"/>
          </a:xfrm>
          <a:prstGeom prst="cube">
            <a:avLst>
              <a:gd name="adj" fmla="val 21934"/>
            </a:avLst>
          </a:prstGeom>
          <a:solidFill>
            <a:srgbClr val="000000"/>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Times New Roman" panose="02020603050405020304" pitchFamily="18" charset="0"/>
                <a:ea typeface="黑体" panose="02010609060101010101" pitchFamily="49" charset="-122"/>
                <a:cs typeface="Times New Roman" panose="02020603050405020304" pitchFamily="18" charset="0"/>
              </a:rPr>
              <a:t>软件</a:t>
            </a:r>
          </a:p>
        </p:txBody>
      </p:sp>
      <p:sp>
        <p:nvSpPr>
          <p:cNvPr id="6" name="AutoShape 5"/>
          <p:cNvSpPr>
            <a:spLocks noChangeArrowheads="1"/>
          </p:cNvSpPr>
          <p:nvPr/>
        </p:nvSpPr>
        <p:spPr bwMode="auto">
          <a:xfrm rot="16200000">
            <a:off x="3288507" y="4647108"/>
            <a:ext cx="238125" cy="549275"/>
          </a:xfrm>
          <a:prstGeom prst="downArrow">
            <a:avLst>
              <a:gd name="adj1" fmla="val 50000"/>
              <a:gd name="adj2" fmla="val 57667"/>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7" name="AutoShape 6"/>
          <p:cNvSpPr>
            <a:spLocks noChangeArrowheads="1"/>
          </p:cNvSpPr>
          <p:nvPr/>
        </p:nvSpPr>
        <p:spPr bwMode="auto">
          <a:xfrm rot="16200000">
            <a:off x="5255420" y="4647108"/>
            <a:ext cx="190500" cy="549275"/>
          </a:xfrm>
          <a:prstGeom prst="downArrow">
            <a:avLst>
              <a:gd name="adj1" fmla="val 50000"/>
              <a:gd name="adj2" fmla="val 72083"/>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9" name="Rectangle 7"/>
          <p:cNvSpPr>
            <a:spLocks noChangeArrowheads="1"/>
          </p:cNvSpPr>
          <p:nvPr/>
        </p:nvSpPr>
        <p:spPr bwMode="auto">
          <a:xfrm>
            <a:off x="2267744" y="4647108"/>
            <a:ext cx="760413"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latin typeface="Times New Roman" panose="02020603050405020304" pitchFamily="18" charset="0"/>
                <a:cs typeface="Times New Roman" panose="02020603050405020304" pitchFamily="18" charset="0"/>
              </a:rPr>
              <a:t>Input</a:t>
            </a:r>
          </a:p>
        </p:txBody>
      </p:sp>
      <p:sp>
        <p:nvSpPr>
          <p:cNvPr id="10" name="Rectangle 8"/>
          <p:cNvSpPr>
            <a:spLocks noChangeArrowheads="1"/>
          </p:cNvSpPr>
          <p:nvPr/>
        </p:nvSpPr>
        <p:spPr bwMode="auto">
          <a:xfrm>
            <a:off x="5725319" y="4647108"/>
            <a:ext cx="7588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Output</a:t>
            </a:r>
          </a:p>
        </p:txBody>
      </p:sp>
      <p:sp>
        <p:nvSpPr>
          <p:cNvPr id="11" name="Rectangle 9"/>
          <p:cNvSpPr>
            <a:spLocks noChangeArrowheads="1"/>
          </p:cNvSpPr>
          <p:nvPr/>
        </p:nvSpPr>
        <p:spPr bwMode="auto">
          <a:xfrm>
            <a:off x="395288" y="5765194"/>
            <a:ext cx="82089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C00000"/>
                </a:solidFill>
                <a:latin typeface="Book Antiqua" panose="02040602050305030304" pitchFamily="18" charset="0"/>
                <a:ea typeface="楷体_GB2312" pitchFamily="49" charset="-122"/>
              </a:rPr>
              <a:t>原理：</a:t>
            </a:r>
            <a:r>
              <a:rPr lang="zh-CN" altLang="en-US" sz="2000" b="1" dirty="0">
                <a:latin typeface="楷体" panose="02010609060101010101" pitchFamily="49" charset="-122"/>
                <a:ea typeface="楷体" panose="02010609060101010101" pitchFamily="49" charset="-122"/>
              </a:rPr>
              <a:t>任何程序都可以看作是将输入定义域取值映射到输出值域的函数</a:t>
            </a:r>
          </a:p>
        </p:txBody>
      </p:sp>
    </p:spTree>
    <p:extLst>
      <p:ext uri="{BB962C8B-B14F-4D97-AF65-F5344CB8AC3E}">
        <p14:creationId xmlns:p14="http://schemas.microsoft.com/office/powerpoint/2010/main" val="10249430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4.1 </a:t>
            </a:r>
            <a:r>
              <a:rPr lang="zh-CN" altLang="en-US" sz="2000" b="1" dirty="0">
                <a:solidFill>
                  <a:srgbClr val="0000FF"/>
                </a:solidFill>
                <a:cs typeface="Times New Roman" panose="02020603050405020304" pitchFamily="18" charset="0"/>
              </a:rPr>
              <a:t>黑盒测试概述</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黑盒测试能发现的错误</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是否有不正确或遗漏的功能？</a:t>
            </a:r>
          </a:p>
          <a:p>
            <a:pPr eaLnBrk="1" hangingPunct="1"/>
            <a:r>
              <a:rPr lang="zh-CN" altLang="en-US"/>
              <a:t>在接口上，输入能否被正确的接受？</a:t>
            </a:r>
          </a:p>
          <a:p>
            <a:pPr eaLnBrk="1" hangingPunct="1"/>
            <a:r>
              <a:rPr lang="zh-CN" altLang="en-US"/>
              <a:t>能否输出正确的结果？</a:t>
            </a:r>
          </a:p>
          <a:p>
            <a:pPr eaLnBrk="1" hangingPunct="1"/>
            <a:r>
              <a:rPr lang="zh-CN" altLang="en-US"/>
              <a:t>是否有数据结构错误或外部信息？ </a:t>
            </a:r>
          </a:p>
          <a:p>
            <a:pPr eaLnBrk="1" hangingPunct="1"/>
            <a:r>
              <a:rPr lang="zh-CN" altLang="en-US"/>
              <a:t>数据文件访问错误？</a:t>
            </a:r>
          </a:p>
          <a:p>
            <a:pPr eaLnBrk="1" hangingPunct="1"/>
            <a:r>
              <a:rPr lang="zh-CN" altLang="en-US"/>
              <a:t>性能上是否能够满足要求？</a:t>
            </a:r>
          </a:p>
          <a:p>
            <a:pPr eaLnBrk="1" hangingPunct="1"/>
            <a:r>
              <a:rPr lang="zh-CN" altLang="en-US"/>
              <a:t>是否有初始化或终止性错误</a:t>
            </a:r>
            <a:r>
              <a:rPr lang="en-US" altLang="zh-CN"/>
              <a:t>?</a:t>
            </a:r>
          </a:p>
          <a:p>
            <a:pPr eaLnBrk="1" hangingPunct="1"/>
            <a:endParaRPr lang="en-US" altLang="zh-CN"/>
          </a:p>
        </p:txBody>
      </p:sp>
    </p:spTree>
    <p:extLst>
      <p:ext uri="{BB962C8B-B14F-4D97-AF65-F5344CB8AC3E}">
        <p14:creationId xmlns:p14="http://schemas.microsoft.com/office/powerpoint/2010/main" val="1121842845"/>
      </p:ext>
    </p:extLst>
  </p:cSld>
  <p:clrMapOvr>
    <a:masterClrMapping/>
  </p:clrMapOvr>
  <p:transition spd="med">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4.1 </a:t>
            </a:r>
            <a:r>
              <a:rPr lang="zh-CN" altLang="en-US" sz="2000" b="1" dirty="0">
                <a:solidFill>
                  <a:srgbClr val="0000FF"/>
                </a:solidFill>
                <a:cs typeface="Times New Roman" panose="02020603050405020304" pitchFamily="18" charset="0"/>
              </a:rPr>
              <a:t>黑盒测试概述</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黑盒测试中的“穷举”</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用黑盒测试发现程序中的错误，必须在所有可能的输入条件和输出条件中确定测试数据，来检查程序是否都能产生正确的输出，但这是不可能的</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因为穷举测试数量太大，无法完成！！</a:t>
            </a:r>
          </a:p>
          <a:p>
            <a:pPr eaLnBrk="1" hangingPunct="1"/>
            <a:r>
              <a:rPr lang="zh-CN" altLang="en-US" dirty="0"/>
              <a:t>举例：程序</a:t>
            </a:r>
            <a:r>
              <a:rPr lang="en-US" altLang="zh-CN" dirty="0"/>
              <a:t>P</a:t>
            </a:r>
            <a:r>
              <a:rPr lang="zh-CN" altLang="en-US" dirty="0"/>
              <a:t>输入整数</a:t>
            </a:r>
            <a:r>
              <a:rPr lang="en-US" altLang="zh-CN" dirty="0"/>
              <a:t>X</a:t>
            </a:r>
            <a:r>
              <a:rPr lang="zh-CN" altLang="en-US" dirty="0"/>
              <a:t>和</a:t>
            </a:r>
            <a:r>
              <a:rPr lang="en-US" altLang="zh-CN" dirty="0"/>
              <a:t>Y</a:t>
            </a:r>
            <a:r>
              <a:rPr lang="zh-CN" altLang="en-US" dirty="0"/>
              <a:t>，输出</a:t>
            </a:r>
            <a:r>
              <a:rPr lang="en-US" altLang="zh-CN" dirty="0"/>
              <a:t>Z</a:t>
            </a:r>
            <a:r>
              <a:rPr lang="zh-CN" altLang="en-US" dirty="0"/>
              <a:t>，在字长为</a:t>
            </a:r>
            <a:r>
              <a:rPr lang="en-US" altLang="zh-CN" dirty="0"/>
              <a:t>32</a:t>
            </a:r>
            <a:r>
              <a:rPr lang="zh-CN" altLang="en-US" dirty="0"/>
              <a:t>位的计算机上运行</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可能采用的测试数据组：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b="1" baseline="30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32</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b="1" baseline="30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b="1" baseline="30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64</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如果测试一组数据需要</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毫秒，一年工作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365×24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小时，完成所有测试需</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亿年</a:t>
            </a:r>
          </a:p>
          <a:p>
            <a:pPr lvl="1" eaLnBrk="1" hangingPunct="1"/>
            <a:endParaRPr lang="zh-CN" altLang="en-US" dirty="0"/>
          </a:p>
          <a:p>
            <a:pPr lvl="1" eaLnBrk="1" hangingPunct="1"/>
            <a:endParaRPr lang="zh-CN" altLang="en-US" dirty="0"/>
          </a:p>
          <a:p>
            <a:pPr eaLnBrk="1" hangingPunct="1"/>
            <a:r>
              <a:rPr lang="zh-CN" altLang="en-US" dirty="0">
                <a:solidFill>
                  <a:srgbClr val="C00000"/>
                </a:solidFill>
                <a:latin typeface="Times New Roman" panose="02020603050405020304" pitchFamily="18" charset="0"/>
                <a:ea typeface="楷体_GB2312" pitchFamily="49" charset="-122"/>
              </a:rPr>
              <a:t>因此，测试人员只能在大量可能的数据中，选取其中一部分作为测试用例</a:t>
            </a:r>
          </a:p>
        </p:txBody>
      </p:sp>
      <p:grpSp>
        <p:nvGrpSpPr>
          <p:cNvPr id="5" name="Group 4"/>
          <p:cNvGrpSpPr>
            <a:grpSpLocks/>
          </p:cNvGrpSpPr>
          <p:nvPr/>
        </p:nvGrpSpPr>
        <p:grpSpPr bwMode="auto">
          <a:xfrm>
            <a:off x="3559027" y="4365104"/>
            <a:ext cx="2597149" cy="1004888"/>
            <a:chOff x="2323" y="3566"/>
            <a:chExt cx="1161" cy="453"/>
          </a:xfrm>
        </p:grpSpPr>
        <p:sp>
          <p:nvSpPr>
            <p:cNvPr id="6" name="Rectangle 5"/>
            <p:cNvSpPr>
              <a:spLocks noChangeArrowheads="1"/>
            </p:cNvSpPr>
            <p:nvPr/>
          </p:nvSpPr>
          <p:spPr bwMode="auto">
            <a:xfrm>
              <a:off x="2789" y="3566"/>
              <a:ext cx="272" cy="4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P</a:t>
              </a:r>
            </a:p>
          </p:txBody>
        </p:sp>
        <p:sp>
          <p:nvSpPr>
            <p:cNvPr id="7" name="Line 6"/>
            <p:cNvSpPr>
              <a:spLocks noChangeShapeType="1"/>
            </p:cNvSpPr>
            <p:nvPr/>
          </p:nvSpPr>
          <p:spPr bwMode="auto">
            <a:xfrm>
              <a:off x="2517" y="3702"/>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9" name="Line 7"/>
            <p:cNvSpPr>
              <a:spLocks noChangeShapeType="1"/>
            </p:cNvSpPr>
            <p:nvPr/>
          </p:nvSpPr>
          <p:spPr bwMode="auto">
            <a:xfrm>
              <a:off x="2517" y="3883"/>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0" name="Line 8"/>
            <p:cNvSpPr>
              <a:spLocks noChangeShapeType="1"/>
            </p:cNvSpPr>
            <p:nvPr/>
          </p:nvSpPr>
          <p:spPr bwMode="auto">
            <a:xfrm>
              <a:off x="3061" y="3792"/>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1" name="Text Box 9"/>
            <p:cNvSpPr txBox="1">
              <a:spLocks noChangeArrowheads="1"/>
            </p:cNvSpPr>
            <p:nvPr/>
          </p:nvSpPr>
          <p:spPr bwMode="auto">
            <a:xfrm>
              <a:off x="2323" y="3619"/>
              <a:ext cx="157"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X</a:t>
              </a:r>
            </a:p>
          </p:txBody>
        </p:sp>
        <p:sp>
          <p:nvSpPr>
            <p:cNvPr id="12" name="Text Box 10"/>
            <p:cNvSpPr txBox="1">
              <a:spLocks noChangeArrowheads="1"/>
            </p:cNvSpPr>
            <p:nvPr/>
          </p:nvSpPr>
          <p:spPr bwMode="auto">
            <a:xfrm>
              <a:off x="2335" y="3822"/>
              <a:ext cx="157"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Y</a:t>
              </a:r>
            </a:p>
          </p:txBody>
        </p:sp>
        <p:sp>
          <p:nvSpPr>
            <p:cNvPr id="13" name="Text Box 11"/>
            <p:cNvSpPr txBox="1">
              <a:spLocks noChangeArrowheads="1"/>
            </p:cNvSpPr>
            <p:nvPr/>
          </p:nvSpPr>
          <p:spPr bwMode="auto">
            <a:xfrm>
              <a:off x="3333" y="3714"/>
              <a:ext cx="151"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Z</a:t>
              </a:r>
            </a:p>
          </p:txBody>
        </p:sp>
      </p:grpSp>
    </p:spTree>
    <p:extLst>
      <p:ext uri="{BB962C8B-B14F-4D97-AF65-F5344CB8AC3E}">
        <p14:creationId xmlns:p14="http://schemas.microsoft.com/office/powerpoint/2010/main" val="3768216977"/>
      </p:ext>
    </p:extLst>
  </p:cSld>
  <p:clrMapOvr>
    <a:masterClrMapping/>
  </p:clrMapOvr>
  <p:transition spd="med">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4.1 </a:t>
            </a:r>
            <a:r>
              <a:rPr lang="zh-CN" altLang="en-US" sz="2000" b="1" dirty="0">
                <a:solidFill>
                  <a:srgbClr val="0000FF"/>
                </a:solidFill>
                <a:cs typeface="Times New Roman" panose="02020603050405020304" pitchFamily="18" charset="0"/>
              </a:rPr>
              <a:t>黑盒测试概述</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黑盒测试的实施过程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0"/>
              </a:spcBef>
              <a:spcAft>
                <a:spcPts val="400"/>
              </a:spcAft>
            </a:pPr>
            <a:r>
              <a:rPr lang="zh-CN" altLang="en-US" dirty="0"/>
              <a:t>测试计划阶段</a:t>
            </a:r>
          </a:p>
          <a:p>
            <a:pPr eaLnBrk="1" hangingPunct="1">
              <a:spcBef>
                <a:spcPts val="0"/>
              </a:spcBef>
              <a:spcAft>
                <a:spcPts val="400"/>
              </a:spcAft>
            </a:pPr>
            <a:r>
              <a:rPr lang="zh-CN" altLang="en-US" dirty="0"/>
              <a:t>测试设计阶段</a:t>
            </a:r>
          </a:p>
          <a:p>
            <a:pPr lvl="1" eaLnBrk="1" hangingPunct="1">
              <a:spcBef>
                <a:spcPts val="0"/>
              </a:spcBef>
              <a:spcAft>
                <a:spcPts val="4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依据程序需求规格说明书或用户手册，按照一定规范化的方法进行软件功能划分和设计测试用例</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Bef>
                <a:spcPts val="0"/>
              </a:spcBef>
              <a:spcAft>
                <a:spcPts val="4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输入数据和期望输出均从需求规格中导出</a:t>
            </a:r>
          </a:p>
          <a:p>
            <a:pPr eaLnBrk="1" hangingPunct="1">
              <a:spcBef>
                <a:spcPts val="0"/>
              </a:spcBef>
              <a:spcAft>
                <a:spcPts val="400"/>
              </a:spcAft>
            </a:pPr>
            <a:r>
              <a:rPr lang="zh-CN" altLang="en-US" dirty="0"/>
              <a:t>测试执行阶段</a:t>
            </a:r>
          </a:p>
          <a:p>
            <a:pPr lvl="1" eaLnBrk="1" hangingPunct="1">
              <a:spcBef>
                <a:spcPts val="0"/>
              </a:spcBef>
              <a:spcAft>
                <a:spcPts val="4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按照设计的测试用例执行测试</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Bef>
                <a:spcPts val="0"/>
              </a:spcBef>
              <a:spcAft>
                <a:spcPts val="4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自由测试</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作为测试用例测试的补充</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ts val="0"/>
              </a:spcBef>
              <a:spcAft>
                <a:spcPts val="400"/>
              </a:spcAft>
            </a:pPr>
            <a:r>
              <a:rPr lang="zh-CN" altLang="en-US" dirty="0"/>
              <a:t>测试总结阶段</a:t>
            </a:r>
          </a:p>
          <a:p>
            <a:pPr eaLnBrk="1" hangingPunct="1"/>
            <a:endParaRPr lang="en-US" altLang="zh-CN" dirty="0"/>
          </a:p>
        </p:txBody>
      </p:sp>
      <p:sp>
        <p:nvSpPr>
          <p:cNvPr id="5" name="AutoShape 4"/>
          <p:cNvSpPr>
            <a:spLocks noChangeArrowheads="1"/>
          </p:cNvSpPr>
          <p:nvPr/>
        </p:nvSpPr>
        <p:spPr bwMode="auto">
          <a:xfrm>
            <a:off x="1474415" y="4940449"/>
            <a:ext cx="1441450" cy="936625"/>
          </a:xfrm>
          <a:prstGeom prst="flowChartMultidocumen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需求说明</a:t>
            </a:r>
          </a:p>
          <a:p>
            <a:pPr algn="ctr" eaLnBrk="1" hangingPunct="1"/>
            <a:r>
              <a:rPr lang="en-US" altLang="zh-CN" b="1">
                <a:latin typeface="Times New Roman" panose="02020603050405020304" pitchFamily="18" charset="0"/>
                <a:cs typeface="Times New Roman" panose="02020603050405020304" pitchFamily="18" charset="0"/>
              </a:rPr>
              <a:t>(SRS)</a:t>
            </a:r>
          </a:p>
        </p:txBody>
      </p:sp>
      <p:sp>
        <p:nvSpPr>
          <p:cNvPr id="6" name="Oval 5"/>
          <p:cNvSpPr>
            <a:spLocks noChangeArrowheads="1"/>
          </p:cNvSpPr>
          <p:nvPr/>
        </p:nvSpPr>
        <p:spPr bwMode="auto">
          <a:xfrm>
            <a:off x="3995365" y="4940449"/>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7" name="Oval 6"/>
          <p:cNvSpPr>
            <a:spLocks noChangeArrowheads="1"/>
          </p:cNvSpPr>
          <p:nvPr/>
        </p:nvSpPr>
        <p:spPr bwMode="auto">
          <a:xfrm>
            <a:off x="4546227" y="4940449"/>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9" name="Oval 7"/>
          <p:cNvSpPr>
            <a:spLocks noChangeArrowheads="1"/>
          </p:cNvSpPr>
          <p:nvPr/>
        </p:nvSpPr>
        <p:spPr bwMode="auto">
          <a:xfrm>
            <a:off x="5098677" y="4940449"/>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0" name="Oval 8"/>
          <p:cNvSpPr>
            <a:spLocks noChangeArrowheads="1"/>
          </p:cNvSpPr>
          <p:nvPr/>
        </p:nvSpPr>
        <p:spPr bwMode="auto">
          <a:xfrm>
            <a:off x="5651127" y="4940449"/>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1" name="Oval 9"/>
          <p:cNvSpPr>
            <a:spLocks noChangeArrowheads="1"/>
          </p:cNvSpPr>
          <p:nvPr/>
        </p:nvSpPr>
        <p:spPr bwMode="auto">
          <a:xfrm>
            <a:off x="5651127" y="5264299"/>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2" name="AutoShape 10"/>
          <p:cNvSpPr>
            <a:spLocks noChangeArrowheads="1"/>
          </p:cNvSpPr>
          <p:nvPr/>
        </p:nvSpPr>
        <p:spPr bwMode="auto">
          <a:xfrm>
            <a:off x="4211265" y="5732611"/>
            <a:ext cx="1800225" cy="576263"/>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被测程序</a:t>
            </a:r>
          </a:p>
        </p:txBody>
      </p:sp>
      <p:sp>
        <p:nvSpPr>
          <p:cNvPr id="13" name="AutoShape 11"/>
          <p:cNvSpPr>
            <a:spLocks noChangeArrowheads="1"/>
          </p:cNvSpPr>
          <p:nvPr/>
        </p:nvSpPr>
        <p:spPr bwMode="auto">
          <a:xfrm>
            <a:off x="7090990" y="5516711"/>
            <a:ext cx="1441450" cy="936625"/>
          </a:xfrm>
          <a:prstGeom prst="flowChartMultidocumen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测试结果</a:t>
            </a:r>
          </a:p>
        </p:txBody>
      </p:sp>
      <p:sp>
        <p:nvSpPr>
          <p:cNvPr id="14" name="Line 12"/>
          <p:cNvSpPr>
            <a:spLocks noChangeShapeType="1"/>
          </p:cNvSpPr>
          <p:nvPr/>
        </p:nvSpPr>
        <p:spPr bwMode="auto">
          <a:xfrm>
            <a:off x="3058740" y="5300811"/>
            <a:ext cx="86518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5" name="Text Box 13"/>
          <p:cNvSpPr txBox="1">
            <a:spLocks noChangeArrowheads="1"/>
          </p:cNvSpPr>
          <p:nvPr/>
        </p:nvSpPr>
        <p:spPr bwMode="auto">
          <a:xfrm>
            <a:off x="3182565" y="4802336"/>
            <a:ext cx="649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cs typeface="Times New Roman" panose="02020603050405020304" pitchFamily="18" charset="0"/>
              </a:rPr>
              <a:t>产生</a:t>
            </a:r>
          </a:p>
        </p:txBody>
      </p:sp>
      <p:sp>
        <p:nvSpPr>
          <p:cNvPr id="16" name="Text Box 14"/>
          <p:cNvSpPr txBox="1">
            <a:spLocks noChangeArrowheads="1"/>
          </p:cNvSpPr>
          <p:nvPr/>
        </p:nvSpPr>
        <p:spPr bwMode="auto">
          <a:xfrm>
            <a:off x="4787527" y="4508649"/>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cs typeface="Times New Roman" panose="02020603050405020304" pitchFamily="18" charset="0"/>
              </a:rPr>
              <a:t>测试用例</a:t>
            </a:r>
          </a:p>
        </p:txBody>
      </p:sp>
      <p:sp>
        <p:nvSpPr>
          <p:cNvPr id="17" name="Line 15"/>
          <p:cNvSpPr>
            <a:spLocks noChangeShapeType="1"/>
          </p:cNvSpPr>
          <p:nvPr/>
        </p:nvSpPr>
        <p:spPr bwMode="auto">
          <a:xfrm>
            <a:off x="6082927" y="6021536"/>
            <a:ext cx="8651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8" name="Text Box 16"/>
          <p:cNvSpPr txBox="1">
            <a:spLocks noChangeArrowheads="1"/>
          </p:cNvSpPr>
          <p:nvPr/>
        </p:nvSpPr>
        <p:spPr bwMode="auto">
          <a:xfrm>
            <a:off x="6227390" y="5589736"/>
            <a:ext cx="649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cs typeface="Times New Roman" panose="02020603050405020304" pitchFamily="18" charset="0"/>
              </a:rPr>
              <a:t>输出</a:t>
            </a:r>
          </a:p>
        </p:txBody>
      </p:sp>
    </p:spTree>
    <p:extLst>
      <p:ext uri="{BB962C8B-B14F-4D97-AF65-F5344CB8AC3E}">
        <p14:creationId xmlns:p14="http://schemas.microsoft.com/office/powerpoint/2010/main" val="585774726"/>
      </p:ext>
    </p:extLst>
  </p:cSld>
  <p:clrMapOvr>
    <a:masterClrMapping/>
  </p:clrMapOvr>
  <p:transition spd="med">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4.1 </a:t>
            </a:r>
            <a:r>
              <a:rPr lang="zh-CN" altLang="en-US" sz="2000" b="1" dirty="0">
                <a:solidFill>
                  <a:srgbClr val="0000FF"/>
                </a:solidFill>
                <a:cs typeface="Times New Roman" panose="02020603050405020304" pitchFamily="18" charset="0"/>
              </a:rPr>
              <a:t>黑盒测试概述</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黑盒测试的</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Venn Diagram</a:t>
            </a:r>
          </a:p>
        </p:txBody>
      </p:sp>
      <p:sp>
        <p:nvSpPr>
          <p:cNvPr id="4" name="Rectangle 3"/>
          <p:cNvSpPr>
            <a:spLocks noChangeArrowheads="1"/>
          </p:cNvSpPr>
          <p:nvPr/>
        </p:nvSpPr>
        <p:spPr bwMode="auto">
          <a:xfrm>
            <a:off x="2411760" y="1916832"/>
            <a:ext cx="3888432" cy="2663825"/>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b="1">
              <a:effectLst>
                <a:outerShdw blurRad="38100" dist="38100" dir="2700000" algn="tl">
                  <a:srgbClr val="FFFFFF"/>
                </a:outerShdw>
              </a:effectLst>
              <a:latin typeface="楷体" panose="02010609060101010101" pitchFamily="49" charset="-122"/>
              <a:ea typeface="楷体" panose="02010609060101010101" pitchFamily="49" charset="-122"/>
              <a:cs typeface="Times New Roman" panose="02020603050405020304" pitchFamily="18" charset="0"/>
            </a:endParaRPr>
          </a:p>
        </p:txBody>
      </p:sp>
      <p:sp>
        <p:nvSpPr>
          <p:cNvPr id="5" name="Oval 4"/>
          <p:cNvSpPr>
            <a:spLocks noChangeArrowheads="1"/>
          </p:cNvSpPr>
          <p:nvPr/>
        </p:nvSpPr>
        <p:spPr bwMode="auto">
          <a:xfrm>
            <a:off x="3346450" y="2636987"/>
            <a:ext cx="1296988" cy="1295400"/>
          </a:xfrm>
          <a:prstGeom prst="ellipse">
            <a:avLst/>
          </a:prstGeom>
          <a:solidFill>
            <a:schemeClr val="bg1">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cs typeface="Times New Roman" panose="02020603050405020304" pitchFamily="18" charset="0"/>
            </a:endParaRPr>
          </a:p>
        </p:txBody>
      </p:sp>
      <p:sp>
        <p:nvSpPr>
          <p:cNvPr id="6" name="Oval 5"/>
          <p:cNvSpPr>
            <a:spLocks noChangeArrowheads="1"/>
          </p:cNvSpPr>
          <p:nvPr/>
        </p:nvSpPr>
        <p:spPr bwMode="auto">
          <a:xfrm>
            <a:off x="4138613" y="2636987"/>
            <a:ext cx="1296987" cy="1295400"/>
          </a:xfrm>
          <a:prstGeom prst="ellipse">
            <a:avLst/>
          </a:prstGeom>
          <a:solidFill>
            <a:schemeClr val="hlink">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cs typeface="Times New Roman" panose="02020603050405020304" pitchFamily="18" charset="0"/>
            </a:endParaRPr>
          </a:p>
        </p:txBody>
      </p:sp>
      <p:sp>
        <p:nvSpPr>
          <p:cNvPr id="7" name="Text Box 6"/>
          <p:cNvSpPr txBox="1">
            <a:spLocks noChangeArrowheads="1"/>
          </p:cNvSpPr>
          <p:nvPr/>
        </p:nvSpPr>
        <p:spPr bwMode="auto">
          <a:xfrm>
            <a:off x="2907813" y="2203599"/>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 panose="02010609060101010101" pitchFamily="49" charset="-122"/>
                <a:ea typeface="楷体" panose="02010609060101010101" pitchFamily="49" charset="-122"/>
                <a:cs typeface="Times New Roman" panose="02020603050405020304" pitchFamily="18" charset="0"/>
              </a:rPr>
              <a:t>规格说明</a:t>
            </a:r>
          </a:p>
        </p:txBody>
      </p:sp>
      <p:sp>
        <p:nvSpPr>
          <p:cNvPr id="9" name="Text Box 7"/>
          <p:cNvSpPr txBox="1">
            <a:spLocks noChangeArrowheads="1"/>
          </p:cNvSpPr>
          <p:nvPr/>
        </p:nvSpPr>
        <p:spPr bwMode="auto">
          <a:xfrm>
            <a:off x="5076825" y="2203599"/>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 panose="02010609060101010101" pitchFamily="49" charset="-122"/>
                <a:ea typeface="楷体" panose="02010609060101010101" pitchFamily="49" charset="-122"/>
                <a:cs typeface="Times New Roman" panose="02020603050405020304" pitchFamily="18" charset="0"/>
              </a:rPr>
              <a:t>程序</a:t>
            </a:r>
          </a:p>
        </p:txBody>
      </p:sp>
      <p:grpSp>
        <p:nvGrpSpPr>
          <p:cNvPr id="10" name="Group 8"/>
          <p:cNvGrpSpPr>
            <a:grpSpLocks/>
          </p:cNvGrpSpPr>
          <p:nvPr/>
        </p:nvGrpSpPr>
        <p:grpSpPr bwMode="auto">
          <a:xfrm>
            <a:off x="3411539" y="2952899"/>
            <a:ext cx="1217613" cy="1414463"/>
            <a:chOff x="2149" y="2132"/>
            <a:chExt cx="767" cy="891"/>
          </a:xfrm>
        </p:grpSpPr>
        <p:sp>
          <p:nvSpPr>
            <p:cNvPr id="11" name="Oval 9"/>
            <p:cNvSpPr>
              <a:spLocks noChangeArrowheads="1"/>
            </p:cNvSpPr>
            <p:nvPr/>
          </p:nvSpPr>
          <p:spPr bwMode="auto">
            <a:xfrm>
              <a:off x="2237" y="2132"/>
              <a:ext cx="590" cy="589"/>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cs typeface="Times New Roman" panose="02020603050405020304" pitchFamily="18" charset="0"/>
              </a:endParaRPr>
            </a:p>
          </p:txBody>
        </p:sp>
        <p:sp>
          <p:nvSpPr>
            <p:cNvPr id="12" name="Rectangle 10"/>
            <p:cNvSpPr>
              <a:spLocks noChangeArrowheads="1"/>
            </p:cNvSpPr>
            <p:nvPr/>
          </p:nvSpPr>
          <p:spPr bwMode="auto">
            <a:xfrm>
              <a:off x="2149" y="2771"/>
              <a:ext cx="7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 panose="02010609060101010101" pitchFamily="49" charset="-122"/>
                  <a:ea typeface="楷体" panose="02010609060101010101" pitchFamily="49" charset="-122"/>
                  <a:cs typeface="Times New Roman" panose="02020603050405020304" pitchFamily="18" charset="0"/>
                </a:rPr>
                <a:t>测试用例</a:t>
              </a:r>
            </a:p>
          </p:txBody>
        </p:sp>
      </p:grpSp>
      <p:sp>
        <p:nvSpPr>
          <p:cNvPr id="13" name="Rectangle 11"/>
          <p:cNvSpPr>
            <a:spLocks noChangeArrowheads="1"/>
          </p:cNvSpPr>
          <p:nvPr/>
        </p:nvSpPr>
        <p:spPr bwMode="auto">
          <a:xfrm>
            <a:off x="2041525" y="5007124"/>
            <a:ext cx="5134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C00000"/>
                </a:solidFill>
                <a:latin typeface="+mn-ea"/>
                <a:ea typeface="+mn-ea"/>
                <a:cs typeface="Times New Roman" panose="02020603050405020304" pitchFamily="18" charset="0"/>
              </a:rPr>
              <a:t>注意：</a:t>
            </a:r>
            <a:r>
              <a:rPr lang="zh-CN" altLang="en-US" sz="24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覆盖区域只能在规格说明部分</a:t>
            </a:r>
          </a:p>
        </p:txBody>
      </p:sp>
    </p:spTree>
    <p:extLst>
      <p:ext uri="{BB962C8B-B14F-4D97-AF65-F5344CB8AC3E}">
        <p14:creationId xmlns:p14="http://schemas.microsoft.com/office/powerpoint/2010/main" val="367394788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4.1 </a:t>
            </a:r>
            <a:r>
              <a:rPr lang="zh-CN" altLang="en-US" sz="2000" b="1" dirty="0">
                <a:solidFill>
                  <a:srgbClr val="0000FF"/>
                </a:solidFill>
                <a:cs typeface="Times New Roman" panose="02020603050405020304" pitchFamily="18" charset="0"/>
              </a:rPr>
              <a:t>黑盒测试概述</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黑盒测试的</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Venn Diagram</a:t>
            </a:r>
          </a:p>
        </p:txBody>
      </p:sp>
      <p:sp>
        <p:nvSpPr>
          <p:cNvPr id="4" name="Rectangle 3"/>
          <p:cNvSpPr>
            <a:spLocks noChangeArrowheads="1"/>
          </p:cNvSpPr>
          <p:nvPr/>
        </p:nvSpPr>
        <p:spPr bwMode="auto">
          <a:xfrm>
            <a:off x="1042988" y="1916832"/>
            <a:ext cx="3025775" cy="2663825"/>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b="1">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Oval 4"/>
          <p:cNvSpPr>
            <a:spLocks noChangeArrowheads="1"/>
          </p:cNvSpPr>
          <p:nvPr/>
        </p:nvSpPr>
        <p:spPr bwMode="auto">
          <a:xfrm>
            <a:off x="1546225" y="2708995"/>
            <a:ext cx="1296988" cy="1295400"/>
          </a:xfrm>
          <a:prstGeom prst="ellipse">
            <a:avLst/>
          </a:prstGeom>
          <a:solidFill>
            <a:schemeClr val="bg1">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Oval 5"/>
          <p:cNvSpPr>
            <a:spLocks noChangeArrowheads="1"/>
          </p:cNvSpPr>
          <p:nvPr/>
        </p:nvSpPr>
        <p:spPr bwMode="auto">
          <a:xfrm>
            <a:off x="2338388" y="2708995"/>
            <a:ext cx="1296987" cy="1295400"/>
          </a:xfrm>
          <a:prstGeom prst="ellipse">
            <a:avLst/>
          </a:prstGeom>
          <a:solidFill>
            <a:schemeClr val="hlink">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 Box 6"/>
          <p:cNvSpPr txBox="1">
            <a:spLocks noChangeArrowheads="1"/>
          </p:cNvSpPr>
          <p:nvPr/>
        </p:nvSpPr>
        <p:spPr bwMode="auto">
          <a:xfrm>
            <a:off x="1107588" y="2275607"/>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规格说明</a:t>
            </a:r>
          </a:p>
        </p:txBody>
      </p:sp>
      <p:sp>
        <p:nvSpPr>
          <p:cNvPr id="9" name="Text Box 7"/>
          <p:cNvSpPr txBox="1">
            <a:spLocks noChangeArrowheads="1"/>
          </p:cNvSpPr>
          <p:nvPr/>
        </p:nvSpPr>
        <p:spPr bwMode="auto">
          <a:xfrm>
            <a:off x="3276600" y="2275607"/>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程序</a:t>
            </a:r>
          </a:p>
        </p:txBody>
      </p:sp>
      <p:grpSp>
        <p:nvGrpSpPr>
          <p:cNvPr id="10" name="Group 8"/>
          <p:cNvGrpSpPr>
            <a:grpSpLocks/>
          </p:cNvGrpSpPr>
          <p:nvPr/>
        </p:nvGrpSpPr>
        <p:grpSpPr bwMode="auto">
          <a:xfrm>
            <a:off x="1546224" y="3024907"/>
            <a:ext cx="1346199" cy="1443038"/>
            <a:chOff x="2108" y="2132"/>
            <a:chExt cx="848" cy="909"/>
          </a:xfrm>
        </p:grpSpPr>
        <p:sp>
          <p:nvSpPr>
            <p:cNvPr id="11" name="Oval 9"/>
            <p:cNvSpPr>
              <a:spLocks noChangeArrowheads="1"/>
            </p:cNvSpPr>
            <p:nvPr/>
          </p:nvSpPr>
          <p:spPr bwMode="auto">
            <a:xfrm>
              <a:off x="2237" y="2132"/>
              <a:ext cx="590" cy="589"/>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Rectangle 10"/>
            <p:cNvSpPr>
              <a:spLocks noChangeArrowheads="1"/>
            </p:cNvSpPr>
            <p:nvPr/>
          </p:nvSpPr>
          <p:spPr bwMode="auto">
            <a:xfrm>
              <a:off x="2108" y="2789"/>
              <a:ext cx="8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测试用例</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1</a:t>
              </a:r>
            </a:p>
          </p:txBody>
        </p:sp>
      </p:grpSp>
      <p:sp>
        <p:nvSpPr>
          <p:cNvPr id="13" name="Rectangle 11"/>
          <p:cNvSpPr>
            <a:spLocks noChangeArrowheads="1"/>
          </p:cNvSpPr>
          <p:nvPr/>
        </p:nvSpPr>
        <p:spPr bwMode="auto">
          <a:xfrm>
            <a:off x="5075238" y="1920007"/>
            <a:ext cx="3025775" cy="2663825"/>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b="1">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Oval 12"/>
          <p:cNvSpPr>
            <a:spLocks noChangeArrowheads="1"/>
          </p:cNvSpPr>
          <p:nvPr/>
        </p:nvSpPr>
        <p:spPr bwMode="auto">
          <a:xfrm>
            <a:off x="5578475" y="2712170"/>
            <a:ext cx="1296988" cy="1295400"/>
          </a:xfrm>
          <a:prstGeom prst="ellipse">
            <a:avLst/>
          </a:prstGeom>
          <a:solidFill>
            <a:schemeClr val="bg1">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Oval 13"/>
          <p:cNvSpPr>
            <a:spLocks noChangeArrowheads="1"/>
          </p:cNvSpPr>
          <p:nvPr/>
        </p:nvSpPr>
        <p:spPr bwMode="auto">
          <a:xfrm>
            <a:off x="6370638" y="2712170"/>
            <a:ext cx="1296987" cy="1295400"/>
          </a:xfrm>
          <a:prstGeom prst="ellipse">
            <a:avLst/>
          </a:prstGeom>
          <a:solidFill>
            <a:schemeClr val="hlink">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Text Box 14"/>
          <p:cNvSpPr txBox="1">
            <a:spLocks noChangeArrowheads="1"/>
          </p:cNvSpPr>
          <p:nvPr/>
        </p:nvSpPr>
        <p:spPr bwMode="auto">
          <a:xfrm>
            <a:off x="5139838" y="2278782"/>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规格说明</a:t>
            </a:r>
          </a:p>
        </p:txBody>
      </p:sp>
      <p:sp>
        <p:nvSpPr>
          <p:cNvPr id="17" name="Text Box 15"/>
          <p:cNvSpPr txBox="1">
            <a:spLocks noChangeArrowheads="1"/>
          </p:cNvSpPr>
          <p:nvPr/>
        </p:nvSpPr>
        <p:spPr bwMode="auto">
          <a:xfrm>
            <a:off x="7308850" y="2278782"/>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程序</a:t>
            </a:r>
          </a:p>
        </p:txBody>
      </p:sp>
      <p:sp>
        <p:nvSpPr>
          <p:cNvPr id="18" name="Oval 16"/>
          <p:cNvSpPr>
            <a:spLocks noChangeArrowheads="1"/>
          </p:cNvSpPr>
          <p:nvPr/>
        </p:nvSpPr>
        <p:spPr bwMode="auto">
          <a:xfrm>
            <a:off x="5937250" y="3312245"/>
            <a:ext cx="646113" cy="657225"/>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Rectangle 17"/>
          <p:cNvSpPr>
            <a:spLocks noChangeArrowheads="1"/>
          </p:cNvSpPr>
          <p:nvPr/>
        </p:nvSpPr>
        <p:spPr bwMode="auto">
          <a:xfrm>
            <a:off x="5593281" y="4055195"/>
            <a:ext cx="13372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测试用例</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2</a:t>
            </a:r>
          </a:p>
        </p:txBody>
      </p:sp>
      <p:sp>
        <p:nvSpPr>
          <p:cNvPr id="20" name="Rectangle 18"/>
          <p:cNvSpPr>
            <a:spLocks noChangeArrowheads="1"/>
          </p:cNvSpPr>
          <p:nvPr/>
        </p:nvSpPr>
        <p:spPr bwMode="auto">
          <a:xfrm>
            <a:off x="639763" y="5445125"/>
            <a:ext cx="82285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设计良好的测试用例，使之尽可能完全覆盖软件的规格说明</a:t>
            </a:r>
          </a:p>
        </p:txBody>
      </p:sp>
      <p:sp>
        <p:nvSpPr>
          <p:cNvPr id="21" name="Oval 19"/>
          <p:cNvSpPr>
            <a:spLocks noChangeArrowheads="1"/>
          </p:cNvSpPr>
          <p:nvPr/>
        </p:nvSpPr>
        <p:spPr bwMode="auto">
          <a:xfrm>
            <a:off x="5651500" y="2953470"/>
            <a:ext cx="431800" cy="441325"/>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Oval 20"/>
          <p:cNvSpPr>
            <a:spLocks noChangeArrowheads="1"/>
          </p:cNvSpPr>
          <p:nvPr/>
        </p:nvSpPr>
        <p:spPr bwMode="auto">
          <a:xfrm>
            <a:off x="6156325" y="2880445"/>
            <a:ext cx="647700" cy="647700"/>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Rectangle 21"/>
          <p:cNvSpPr>
            <a:spLocks noChangeArrowheads="1"/>
          </p:cNvSpPr>
          <p:nvPr/>
        </p:nvSpPr>
        <p:spPr bwMode="auto">
          <a:xfrm>
            <a:off x="636588" y="4941888"/>
            <a:ext cx="66816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测试用例所覆盖的规格说明范围越大，就越优良</a:t>
            </a:r>
          </a:p>
        </p:txBody>
      </p:sp>
    </p:spTree>
    <p:extLst>
      <p:ext uri="{BB962C8B-B14F-4D97-AF65-F5344CB8AC3E}">
        <p14:creationId xmlns:p14="http://schemas.microsoft.com/office/powerpoint/2010/main" val="119825356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4.1 </a:t>
            </a:r>
            <a:r>
              <a:rPr lang="zh-CN" altLang="en-US" sz="2000" b="1" dirty="0">
                <a:solidFill>
                  <a:srgbClr val="0000FF"/>
                </a:solidFill>
                <a:cs typeface="Times New Roman" panose="02020603050405020304" pitchFamily="18" charset="0"/>
              </a:rPr>
              <a:t>黑盒测试概述</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测试用例的设计技术 </a:t>
            </a:r>
            <a:endPar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rgbClr val="C00000"/>
                </a:solidFill>
                <a:latin typeface="Times New Roman" panose="02020603050405020304" pitchFamily="18" charset="0"/>
                <a:ea typeface="楷体_GB2312" pitchFamily="49" charset="-122"/>
              </a:rPr>
              <a:t>等价类划分</a:t>
            </a:r>
          </a:p>
          <a:p>
            <a:pPr eaLnBrk="1" hangingPunct="1"/>
            <a:r>
              <a:rPr lang="zh-CN" altLang="en-US" dirty="0">
                <a:solidFill>
                  <a:srgbClr val="C00000"/>
                </a:solidFill>
                <a:latin typeface="Times New Roman" panose="02020603050405020304" pitchFamily="18" charset="0"/>
                <a:ea typeface="楷体_GB2312" pitchFamily="49" charset="-122"/>
              </a:rPr>
              <a:t>边界值分析</a:t>
            </a:r>
          </a:p>
          <a:p>
            <a:pPr eaLnBrk="1" hangingPunct="1"/>
            <a:r>
              <a:rPr lang="zh-CN" altLang="en-US" dirty="0"/>
              <a:t>错误推测法</a:t>
            </a:r>
          </a:p>
          <a:p>
            <a:pPr eaLnBrk="1" hangingPunct="1"/>
            <a:r>
              <a:rPr lang="zh-CN" altLang="en-US" dirty="0"/>
              <a:t>因果图法</a:t>
            </a:r>
          </a:p>
          <a:p>
            <a:pPr eaLnBrk="1" hangingPunct="1"/>
            <a:r>
              <a:rPr lang="zh-CN" altLang="en-US" dirty="0"/>
              <a:t>随机测试</a:t>
            </a:r>
          </a:p>
          <a:p>
            <a:pPr eaLnBrk="1" hangingPunct="1"/>
            <a:r>
              <a:rPr lang="zh-CN" altLang="en-US" dirty="0"/>
              <a:t>决策树方法</a:t>
            </a:r>
          </a:p>
          <a:p>
            <a:pPr eaLnBrk="1" hangingPunct="1"/>
            <a:r>
              <a:rPr lang="zh-CN" altLang="en-US" dirty="0"/>
              <a:t>判定表驱动分析方法</a:t>
            </a:r>
          </a:p>
          <a:p>
            <a:pPr eaLnBrk="1" hangingPunct="1"/>
            <a:r>
              <a:rPr lang="zh-CN" altLang="en-US" dirty="0"/>
              <a:t>正交实验设计方法</a:t>
            </a:r>
          </a:p>
          <a:p>
            <a:pPr eaLnBrk="1" hangingPunct="1"/>
            <a:r>
              <a:rPr lang="zh-CN" altLang="en-US" dirty="0"/>
              <a:t>功能图分析方法</a:t>
            </a:r>
          </a:p>
        </p:txBody>
      </p:sp>
    </p:spTree>
    <p:extLst>
      <p:ext uri="{BB962C8B-B14F-4D97-AF65-F5344CB8AC3E}">
        <p14:creationId xmlns:p14="http://schemas.microsoft.com/office/powerpoint/2010/main" val="3309060006"/>
      </p:ext>
    </p:extLst>
  </p:cSld>
  <p:clrMapOvr>
    <a:masterClrMapping/>
  </p:clrMapOvr>
  <p:transition spd="med">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黑盒测试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chemeClr val="tx1"/>
                </a:solidFill>
                <a:effectLst/>
                <a:uLnTx/>
                <a:uFillTx/>
                <a:latin typeface="Book Antiqua"/>
                <a:ea typeface="宋体"/>
                <a:cs typeface="+mn-cs"/>
              </a:rPr>
              <a:t>   4.1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黑盒测试概述</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   4.2 </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等价类划分方法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边界值方法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endParaRPr kumimoji="0" lang="zh-CN" altLang="en-US"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a:t>
            </a:r>
          </a:p>
        </p:txBody>
      </p:sp>
    </p:spTree>
    <p:extLst>
      <p:ext uri="{BB962C8B-B14F-4D97-AF65-F5344CB8AC3E}">
        <p14:creationId xmlns:p14="http://schemas.microsoft.com/office/powerpoint/2010/main" val="1697430694"/>
      </p:ext>
    </p:extLst>
  </p:cSld>
  <p:clrMapOvr>
    <a:masterClrMapping/>
  </p:clrMapOvr>
  <p:transition spd="med">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等价类划分</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(Equivalence partitioning) </a:t>
            </a:r>
          </a:p>
          <a:p>
            <a:pPr eaLnBrk="1" hangingPunct="1"/>
            <a:endPar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4" name="Oval 3"/>
          <p:cNvSpPr>
            <a:spLocks noChangeArrowheads="1"/>
          </p:cNvSpPr>
          <p:nvPr/>
        </p:nvSpPr>
        <p:spPr bwMode="auto">
          <a:xfrm>
            <a:off x="755650" y="2852738"/>
            <a:ext cx="7632700" cy="2232025"/>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5" name="AutoShape 4"/>
          <p:cNvSpPr>
            <a:spLocks noChangeArrowheads="1"/>
          </p:cNvSpPr>
          <p:nvPr/>
        </p:nvSpPr>
        <p:spPr bwMode="auto">
          <a:xfrm>
            <a:off x="1690688" y="3128963"/>
            <a:ext cx="1008062" cy="1655762"/>
          </a:xfrm>
          <a:prstGeom prst="can">
            <a:avLst>
              <a:gd name="adj" fmla="val 41063"/>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6" name="AutoShape 5"/>
          <p:cNvSpPr>
            <a:spLocks noChangeArrowheads="1"/>
          </p:cNvSpPr>
          <p:nvPr/>
        </p:nvSpPr>
        <p:spPr bwMode="auto">
          <a:xfrm>
            <a:off x="3275013" y="3128963"/>
            <a:ext cx="1008062" cy="1655762"/>
          </a:xfrm>
          <a:prstGeom prst="can">
            <a:avLst>
              <a:gd name="adj" fmla="val 41063"/>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7" name="AutoShape 6"/>
          <p:cNvSpPr>
            <a:spLocks noChangeArrowheads="1"/>
          </p:cNvSpPr>
          <p:nvPr/>
        </p:nvSpPr>
        <p:spPr bwMode="auto">
          <a:xfrm>
            <a:off x="4859338" y="3128963"/>
            <a:ext cx="1008062" cy="1655762"/>
          </a:xfrm>
          <a:prstGeom prst="can">
            <a:avLst>
              <a:gd name="adj" fmla="val 41063"/>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9" name="AutoShape 7"/>
          <p:cNvSpPr>
            <a:spLocks noChangeArrowheads="1"/>
          </p:cNvSpPr>
          <p:nvPr/>
        </p:nvSpPr>
        <p:spPr bwMode="auto">
          <a:xfrm>
            <a:off x="6443663" y="3128963"/>
            <a:ext cx="1008062" cy="1655762"/>
          </a:xfrm>
          <a:prstGeom prst="can">
            <a:avLst>
              <a:gd name="adj" fmla="val 41063"/>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0" name="Oval 8"/>
          <p:cNvSpPr>
            <a:spLocks noChangeArrowheads="1"/>
          </p:cNvSpPr>
          <p:nvPr/>
        </p:nvSpPr>
        <p:spPr bwMode="auto">
          <a:xfrm>
            <a:off x="1979613" y="3644900"/>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1" name="Oval 9"/>
          <p:cNvSpPr>
            <a:spLocks noChangeArrowheads="1"/>
          </p:cNvSpPr>
          <p:nvPr/>
        </p:nvSpPr>
        <p:spPr bwMode="auto">
          <a:xfrm>
            <a:off x="2266950" y="4005263"/>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2" name="Oval 10"/>
          <p:cNvSpPr>
            <a:spLocks noChangeArrowheads="1"/>
          </p:cNvSpPr>
          <p:nvPr/>
        </p:nvSpPr>
        <p:spPr bwMode="auto">
          <a:xfrm>
            <a:off x="1906588" y="4364038"/>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3" name="Oval 11"/>
          <p:cNvSpPr>
            <a:spLocks noChangeArrowheads="1"/>
          </p:cNvSpPr>
          <p:nvPr/>
        </p:nvSpPr>
        <p:spPr bwMode="auto">
          <a:xfrm>
            <a:off x="3563938" y="3644900"/>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4" name="Oval 12"/>
          <p:cNvSpPr>
            <a:spLocks noChangeArrowheads="1"/>
          </p:cNvSpPr>
          <p:nvPr/>
        </p:nvSpPr>
        <p:spPr bwMode="auto">
          <a:xfrm>
            <a:off x="3851275" y="4005263"/>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5" name="Oval 13"/>
          <p:cNvSpPr>
            <a:spLocks noChangeArrowheads="1"/>
          </p:cNvSpPr>
          <p:nvPr/>
        </p:nvSpPr>
        <p:spPr bwMode="auto">
          <a:xfrm>
            <a:off x="3490913" y="4364038"/>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6" name="Oval 14"/>
          <p:cNvSpPr>
            <a:spLocks noChangeArrowheads="1"/>
          </p:cNvSpPr>
          <p:nvPr/>
        </p:nvSpPr>
        <p:spPr bwMode="auto">
          <a:xfrm>
            <a:off x="5114925" y="3644900"/>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7" name="Oval 15"/>
          <p:cNvSpPr>
            <a:spLocks noChangeArrowheads="1"/>
          </p:cNvSpPr>
          <p:nvPr/>
        </p:nvSpPr>
        <p:spPr bwMode="auto">
          <a:xfrm>
            <a:off x="5402263" y="4005263"/>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8" name="Oval 16"/>
          <p:cNvSpPr>
            <a:spLocks noChangeArrowheads="1"/>
          </p:cNvSpPr>
          <p:nvPr/>
        </p:nvSpPr>
        <p:spPr bwMode="auto">
          <a:xfrm>
            <a:off x="5041900" y="4364038"/>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9" name="Oval 17"/>
          <p:cNvSpPr>
            <a:spLocks noChangeArrowheads="1"/>
          </p:cNvSpPr>
          <p:nvPr/>
        </p:nvSpPr>
        <p:spPr bwMode="auto">
          <a:xfrm>
            <a:off x="6732588" y="3644900"/>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20" name="Oval 18"/>
          <p:cNvSpPr>
            <a:spLocks noChangeArrowheads="1"/>
          </p:cNvSpPr>
          <p:nvPr/>
        </p:nvSpPr>
        <p:spPr bwMode="auto">
          <a:xfrm>
            <a:off x="7019925" y="4005263"/>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21" name="Oval 19"/>
          <p:cNvSpPr>
            <a:spLocks noChangeArrowheads="1"/>
          </p:cNvSpPr>
          <p:nvPr/>
        </p:nvSpPr>
        <p:spPr bwMode="auto">
          <a:xfrm>
            <a:off x="6659563" y="4364038"/>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22" name="Text Box 20"/>
          <p:cNvSpPr txBox="1">
            <a:spLocks noChangeArrowheads="1"/>
          </p:cNvSpPr>
          <p:nvPr/>
        </p:nvSpPr>
        <p:spPr bwMode="auto">
          <a:xfrm>
            <a:off x="7143750" y="2714625"/>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楷体" panose="02010609060101010101" pitchFamily="49" charset="-122"/>
                <a:ea typeface="楷体" panose="02010609060101010101" pitchFamily="49" charset="-122"/>
              </a:rPr>
              <a:t>规格说明</a:t>
            </a:r>
          </a:p>
        </p:txBody>
      </p:sp>
      <p:sp>
        <p:nvSpPr>
          <p:cNvPr id="23" name="Text Box 21"/>
          <p:cNvSpPr txBox="1">
            <a:spLocks noChangeArrowheads="1"/>
          </p:cNvSpPr>
          <p:nvPr/>
        </p:nvSpPr>
        <p:spPr bwMode="auto">
          <a:xfrm>
            <a:off x="4165600" y="2814638"/>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楷体" panose="02010609060101010101" pitchFamily="49" charset="-122"/>
                <a:ea typeface="楷体" panose="02010609060101010101" pitchFamily="49" charset="-122"/>
              </a:rPr>
              <a:t>等价类</a:t>
            </a:r>
          </a:p>
        </p:txBody>
      </p:sp>
      <p:sp>
        <p:nvSpPr>
          <p:cNvPr id="24" name="Text Box 22"/>
          <p:cNvSpPr txBox="1">
            <a:spLocks noChangeArrowheads="1"/>
          </p:cNvSpPr>
          <p:nvPr/>
        </p:nvSpPr>
        <p:spPr bwMode="auto">
          <a:xfrm>
            <a:off x="4067175" y="4652963"/>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楷体" panose="02010609060101010101" pitchFamily="49" charset="-122"/>
                <a:ea typeface="楷体" panose="02010609060101010101" pitchFamily="49" charset="-122"/>
              </a:rPr>
              <a:t>测试用例</a:t>
            </a:r>
          </a:p>
        </p:txBody>
      </p:sp>
      <p:sp>
        <p:nvSpPr>
          <p:cNvPr id="25" name="Line 23"/>
          <p:cNvSpPr>
            <a:spLocks noChangeShapeType="1"/>
          </p:cNvSpPr>
          <p:nvPr/>
        </p:nvSpPr>
        <p:spPr bwMode="auto">
          <a:xfrm>
            <a:off x="4140200" y="4292600"/>
            <a:ext cx="287338" cy="433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楷体" panose="02010609060101010101" pitchFamily="49" charset="-122"/>
              <a:ea typeface="楷体" panose="02010609060101010101" pitchFamily="49" charset="-122"/>
            </a:endParaRPr>
          </a:p>
        </p:txBody>
      </p:sp>
      <p:sp>
        <p:nvSpPr>
          <p:cNvPr id="26" name="Line 24"/>
          <p:cNvSpPr>
            <a:spLocks noChangeShapeType="1"/>
          </p:cNvSpPr>
          <p:nvPr/>
        </p:nvSpPr>
        <p:spPr bwMode="auto">
          <a:xfrm flipH="1">
            <a:off x="4716463" y="3933825"/>
            <a:ext cx="431800" cy="792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楷体" panose="02010609060101010101" pitchFamily="49" charset="-122"/>
              <a:ea typeface="楷体" panose="02010609060101010101" pitchFamily="49" charset="-122"/>
            </a:endParaRPr>
          </a:p>
        </p:txBody>
      </p:sp>
      <p:sp>
        <p:nvSpPr>
          <p:cNvPr id="27" name="Line 25"/>
          <p:cNvSpPr>
            <a:spLocks noChangeShapeType="1"/>
          </p:cNvSpPr>
          <p:nvPr/>
        </p:nvSpPr>
        <p:spPr bwMode="auto">
          <a:xfrm flipH="1">
            <a:off x="3779838" y="3068638"/>
            <a:ext cx="43180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楷体" panose="02010609060101010101" pitchFamily="49" charset="-122"/>
              <a:ea typeface="楷体" panose="02010609060101010101" pitchFamily="49" charset="-122"/>
            </a:endParaRPr>
          </a:p>
        </p:txBody>
      </p:sp>
      <p:sp>
        <p:nvSpPr>
          <p:cNvPr id="28" name="Line 26"/>
          <p:cNvSpPr>
            <a:spLocks noChangeShapeType="1"/>
          </p:cNvSpPr>
          <p:nvPr/>
        </p:nvSpPr>
        <p:spPr bwMode="auto">
          <a:xfrm>
            <a:off x="4957763" y="3068638"/>
            <a:ext cx="43180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楷体" panose="02010609060101010101" pitchFamily="49" charset="-122"/>
              <a:ea typeface="楷体" panose="02010609060101010101" pitchFamily="49" charset="-122"/>
            </a:endParaRPr>
          </a:p>
        </p:txBody>
      </p:sp>
      <p:sp>
        <p:nvSpPr>
          <p:cNvPr id="29" name="Rectangle 27"/>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rgbClr val="C00000"/>
                </a:solidFill>
                <a:latin typeface="Times New Roman" panose="02020603050405020304" pitchFamily="18" charset="0"/>
                <a:ea typeface="楷体_GB2312" pitchFamily="49" charset="-122"/>
              </a:rPr>
              <a:t>等价类：</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输入数据的某个子集，在该子集合中的各个输入数据对于揭露程序中的错误都是等效的，并合理地假定“</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测试某等价类的代表值就等于对这一类其它值的测试</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r>
              <a:rPr lang="zh-CN" altLang="en-US" dirty="0">
                <a:solidFill>
                  <a:srgbClr val="C00000"/>
                </a:solidFill>
                <a:latin typeface="楷体" panose="02010609060101010101" pitchFamily="49" charset="-122"/>
                <a:ea typeface="楷体" panose="02010609060101010101" pitchFamily="49" charset="-122"/>
              </a:rPr>
              <a:t>在每一个等价类中选取少量有代表性的数据作为测试的输入条件，就可以用少量代表性的测试数据，并取得较好的测试结果</a:t>
            </a:r>
          </a:p>
          <a:p>
            <a:pPr eaLnBrk="1" hangingPunct="1"/>
            <a:endParaRPr lang="en-US" altLang="zh-CN" dirty="0"/>
          </a:p>
        </p:txBody>
      </p:sp>
    </p:spTree>
    <p:extLst>
      <p:ext uri="{BB962C8B-B14F-4D97-AF65-F5344CB8AC3E}">
        <p14:creationId xmlns:p14="http://schemas.microsoft.com/office/powerpoint/2010/main" val="1495848372"/>
      </p:ext>
    </p:extLst>
  </p:cSld>
  <p:clrMapOvr>
    <a:masterClrMapping/>
  </p:clrMapOvr>
  <p:transition spd="med">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等价类划分</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(Equivalence partitioning) </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rgbClr val="C00000"/>
                </a:solidFill>
                <a:latin typeface="Times New Roman" panose="02020603050405020304" pitchFamily="18" charset="0"/>
                <a:ea typeface="楷体_GB2312" pitchFamily="49" charset="-122"/>
              </a:rPr>
              <a:t>关键步骤：</a:t>
            </a:r>
            <a:r>
              <a:rPr lang="zh-CN" altLang="en-US" dirty="0">
                <a:solidFill>
                  <a:srgbClr val="0000FF"/>
                </a:solidFill>
                <a:latin typeface="Times New Roman" panose="02020603050405020304" pitchFamily="18" charset="0"/>
                <a:ea typeface="楷体_GB2312" pitchFamily="49" charset="-122"/>
              </a:rPr>
              <a:t>确定等价类和选择测试用例</a:t>
            </a:r>
          </a:p>
          <a:p>
            <a:pPr eaLnBrk="1" hangingPunct="1"/>
            <a:r>
              <a:rPr lang="zh-CN" altLang="en-US" dirty="0"/>
              <a:t>基本原则：</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每个可能的输入属于某一个等价类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任何输入都不会属于多个等价类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用等价类的某个成员作为输入时，如果证明执行存在误差，那么用该类的任何其他成员作为输入，也能检查到同样的误差</a:t>
            </a:r>
          </a:p>
          <a:p>
            <a:pPr eaLnBrk="1" hangingPunct="1"/>
            <a:endParaRPr lang="en-US" altLang="zh-CN" dirty="0"/>
          </a:p>
        </p:txBody>
      </p:sp>
    </p:spTree>
    <p:extLst>
      <p:ext uri="{BB962C8B-B14F-4D97-AF65-F5344CB8AC3E}">
        <p14:creationId xmlns:p14="http://schemas.microsoft.com/office/powerpoint/2010/main" val="1824498497"/>
      </p:ext>
    </p:extLst>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FF"/>
                </a:solidFill>
                <a:cs typeface="Times New Roman" panose="02020603050405020304" pitchFamily="18" charset="0"/>
              </a:rPr>
              <a:t>1. </a:t>
            </a:r>
            <a:r>
              <a:rPr lang="zh-CN" altLang="en-US" sz="2000" b="1" dirty="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Venn Diagram</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来理解测试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设计测试用例集合</a:t>
            </a:r>
            <a:r>
              <a:rPr lang="en-US" altLang="zh-CN"/>
              <a:t>T</a:t>
            </a:r>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p:txBody>
      </p:sp>
      <p:sp>
        <p:nvSpPr>
          <p:cNvPr id="5" name="Rectangle 4"/>
          <p:cNvSpPr>
            <a:spLocks noChangeArrowheads="1"/>
          </p:cNvSpPr>
          <p:nvPr/>
        </p:nvSpPr>
        <p:spPr bwMode="auto">
          <a:xfrm>
            <a:off x="1763713" y="2348954"/>
            <a:ext cx="6048375" cy="4032250"/>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zh-CN" b="1">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5"/>
          <p:cNvSpPr txBox="1">
            <a:spLocks noChangeArrowheads="1"/>
          </p:cNvSpPr>
          <p:nvPr/>
        </p:nvSpPr>
        <p:spPr bwMode="auto">
          <a:xfrm>
            <a:off x="3601454" y="2463254"/>
            <a:ext cx="1893467" cy="400110"/>
          </a:xfrm>
          <a:prstGeom prst="rect">
            <a:avLst/>
          </a:prstGeom>
          <a:solidFill>
            <a:srgbClr val="CC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程序行为</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latin typeface="Times New Roman" panose="02020603050405020304" pitchFamily="18" charset="0"/>
                <a:ea typeface="楷体" panose="02010609060101010101" pitchFamily="49" charset="-122"/>
                <a:cs typeface="Times New Roman" panose="02020603050405020304" pitchFamily="18" charset="0"/>
              </a:rPr>
              <a:t>全域</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 name="Oval 6"/>
          <p:cNvSpPr>
            <a:spLocks noChangeArrowheads="1"/>
          </p:cNvSpPr>
          <p:nvPr/>
        </p:nvSpPr>
        <p:spPr bwMode="auto">
          <a:xfrm>
            <a:off x="2916238" y="3501479"/>
            <a:ext cx="2016125" cy="1655763"/>
          </a:xfrm>
          <a:prstGeom prst="ellipse">
            <a:avLst/>
          </a:prstGeom>
          <a:solidFill>
            <a:srgbClr val="FF3300">
              <a:alpha val="60001"/>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sz="3200" b="1">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rPr>
              <a:t>S</a:t>
            </a:r>
          </a:p>
        </p:txBody>
      </p:sp>
      <p:sp>
        <p:nvSpPr>
          <p:cNvPr id="9" name="Oval 7"/>
          <p:cNvSpPr>
            <a:spLocks noChangeArrowheads="1"/>
          </p:cNvSpPr>
          <p:nvPr/>
        </p:nvSpPr>
        <p:spPr bwMode="auto">
          <a:xfrm>
            <a:off x="4356100" y="3501479"/>
            <a:ext cx="2016125" cy="1655763"/>
          </a:xfrm>
          <a:prstGeom prst="ellipse">
            <a:avLst/>
          </a:prstGeom>
          <a:solidFill>
            <a:schemeClr val="bg1">
              <a:alpha val="64999"/>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sz="3200" b="1">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P</a:t>
            </a:r>
          </a:p>
        </p:txBody>
      </p:sp>
      <p:sp>
        <p:nvSpPr>
          <p:cNvPr id="10" name="Text Box 8"/>
          <p:cNvSpPr txBox="1">
            <a:spLocks noChangeArrowheads="1"/>
          </p:cNvSpPr>
          <p:nvPr/>
        </p:nvSpPr>
        <p:spPr bwMode="auto">
          <a:xfrm>
            <a:off x="1775925" y="4004717"/>
            <a:ext cx="1217000"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规格说明</a:t>
            </a:r>
          </a:p>
          <a:p>
            <a:pPr algn="ctr" eaLnBrk="1" hangingPunct="1"/>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latin typeface="Times New Roman" panose="02020603050405020304" pitchFamily="18" charset="0"/>
                <a:ea typeface="楷体" panose="02010609060101010101" pitchFamily="49" charset="-122"/>
                <a:cs typeface="Times New Roman" panose="02020603050405020304" pitchFamily="18" charset="0"/>
              </a:rPr>
              <a:t>预期的</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1" name="Text Box 9"/>
          <p:cNvSpPr txBox="1">
            <a:spLocks noChangeArrowheads="1"/>
          </p:cNvSpPr>
          <p:nvPr/>
        </p:nvSpPr>
        <p:spPr bwMode="auto">
          <a:xfrm>
            <a:off x="6329324" y="3952329"/>
            <a:ext cx="1124026"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程序</a:t>
            </a:r>
          </a:p>
          <a:p>
            <a:pPr algn="ctr" eaLnBrk="1" hangingPunct="1"/>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latin typeface="Times New Roman" panose="02020603050405020304" pitchFamily="18" charset="0"/>
                <a:ea typeface="楷体" panose="02010609060101010101" pitchFamily="49" charset="-122"/>
                <a:cs typeface="Times New Roman" panose="02020603050405020304" pitchFamily="18" charset="0"/>
              </a:rPr>
              <a:t>观察的</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2" name="AutoShape 10"/>
          <p:cNvSpPr>
            <a:spLocks noChangeArrowheads="1"/>
          </p:cNvSpPr>
          <p:nvPr/>
        </p:nvSpPr>
        <p:spPr bwMode="auto">
          <a:xfrm>
            <a:off x="6329324" y="5373142"/>
            <a:ext cx="1916151" cy="647700"/>
          </a:xfrm>
          <a:prstGeom prst="wedgeRoundRectCallout">
            <a:avLst>
              <a:gd name="adj1" fmla="val -136901"/>
              <a:gd name="adj2" fmla="val -170787"/>
              <a:gd name="adj3" fmla="val 16667"/>
            </a:avLst>
          </a:prstGeom>
          <a:solidFill>
            <a:srgbClr val="FFCC99">
              <a:alpha val="6392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正确的部分</a:t>
            </a:r>
          </a:p>
        </p:txBody>
      </p:sp>
      <p:sp>
        <p:nvSpPr>
          <p:cNvPr id="13" name="AutoShape 11"/>
          <p:cNvSpPr>
            <a:spLocks noChangeArrowheads="1"/>
          </p:cNvSpPr>
          <p:nvPr/>
        </p:nvSpPr>
        <p:spPr bwMode="auto">
          <a:xfrm>
            <a:off x="540791" y="2863363"/>
            <a:ext cx="2159001" cy="925453"/>
          </a:xfrm>
          <a:prstGeom prst="wedgeRoundRectCallout">
            <a:avLst>
              <a:gd name="adj1" fmla="val 94771"/>
              <a:gd name="adj2" fmla="val 80966"/>
              <a:gd name="adj3" fmla="val 16667"/>
            </a:avLst>
          </a:prstGeom>
          <a:solidFill>
            <a:srgbClr val="FFCC99">
              <a:alpha val="6392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被程序遗漏的</a:t>
            </a:r>
          </a:p>
          <a:p>
            <a:pPr algn="ct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部分：遗漏缺陷</a:t>
            </a:r>
            <a:endParaRPr lang="zh-CN" altLang="en-US" sz="16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AutoShape 12"/>
          <p:cNvSpPr>
            <a:spLocks noChangeArrowheads="1"/>
          </p:cNvSpPr>
          <p:nvPr/>
        </p:nvSpPr>
        <p:spPr bwMode="auto">
          <a:xfrm>
            <a:off x="6588125" y="2996183"/>
            <a:ext cx="2340559" cy="937096"/>
          </a:xfrm>
          <a:prstGeom prst="wedgeRoundRectCallout">
            <a:avLst>
              <a:gd name="adj1" fmla="val -79329"/>
              <a:gd name="adj2" fmla="val 57773"/>
              <a:gd name="adj3" fmla="val 16667"/>
            </a:avLst>
          </a:prstGeom>
          <a:solidFill>
            <a:srgbClr val="FFCC99">
              <a:alpha val="6392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此部分程序没有被</a:t>
            </a:r>
          </a:p>
          <a:p>
            <a:pP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描述过：过错缺陷</a:t>
            </a:r>
          </a:p>
        </p:txBody>
      </p:sp>
      <p:sp>
        <p:nvSpPr>
          <p:cNvPr id="15" name="Oval 13"/>
          <p:cNvSpPr>
            <a:spLocks noChangeArrowheads="1"/>
          </p:cNvSpPr>
          <p:nvPr/>
        </p:nvSpPr>
        <p:spPr bwMode="auto">
          <a:xfrm>
            <a:off x="3708400" y="4365079"/>
            <a:ext cx="2016125" cy="1655763"/>
          </a:xfrm>
          <a:prstGeom prst="ellipse">
            <a:avLst/>
          </a:prstGeom>
          <a:solidFill>
            <a:srgbClr val="CC99FF">
              <a:alpha val="45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sz="3200" b="1">
                <a:solidFill>
                  <a:schemeClr val="bg1"/>
                </a:solidFill>
                <a:effectLst>
                  <a:outerShdw blurRad="38100" dist="38100" dir="2700000" algn="tl">
                    <a:srgbClr val="000000"/>
                  </a:outerShdw>
                </a:effectLst>
                <a:latin typeface="Times New Roman" panose="02020603050405020304" pitchFamily="18" charset="0"/>
                <a:ea typeface="楷体" panose="02010609060101010101" pitchFamily="49" charset="-122"/>
                <a:cs typeface="Times New Roman" panose="02020603050405020304" pitchFamily="18" charset="0"/>
              </a:rPr>
              <a:t>T</a:t>
            </a:r>
          </a:p>
        </p:txBody>
      </p:sp>
      <p:sp>
        <p:nvSpPr>
          <p:cNvPr id="16" name="Text Box 14"/>
          <p:cNvSpPr txBox="1">
            <a:spLocks noChangeArrowheads="1"/>
          </p:cNvSpPr>
          <p:nvPr/>
        </p:nvSpPr>
        <p:spPr bwMode="auto">
          <a:xfrm>
            <a:off x="2949088" y="5569992"/>
            <a:ext cx="1217000"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测试用例</a:t>
            </a:r>
          </a:p>
          <a:p>
            <a:pPr algn="ctr" eaLnBrk="1" hangingPunct="1"/>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latin typeface="Times New Roman" panose="02020603050405020304" pitchFamily="18" charset="0"/>
                <a:ea typeface="楷体" panose="02010609060101010101" pitchFamily="49" charset="-122"/>
                <a:cs typeface="Times New Roman" panose="02020603050405020304" pitchFamily="18" charset="0"/>
              </a:rPr>
              <a:t>已检验</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7" name="Line 15"/>
          <p:cNvSpPr>
            <a:spLocks noChangeShapeType="1"/>
          </p:cNvSpPr>
          <p:nvPr/>
        </p:nvSpPr>
        <p:spPr bwMode="auto">
          <a:xfrm flipV="1">
            <a:off x="4645025" y="1844129"/>
            <a:ext cx="1439863" cy="223202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Line 16"/>
          <p:cNvSpPr>
            <a:spLocks noChangeShapeType="1"/>
          </p:cNvSpPr>
          <p:nvPr/>
        </p:nvSpPr>
        <p:spPr bwMode="auto">
          <a:xfrm flipV="1">
            <a:off x="5364163" y="1844129"/>
            <a:ext cx="720725" cy="208915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Text Box 17"/>
          <p:cNvSpPr txBox="1">
            <a:spLocks noChangeArrowheads="1"/>
          </p:cNvSpPr>
          <p:nvPr/>
        </p:nvSpPr>
        <p:spPr bwMode="auto">
          <a:xfrm>
            <a:off x="6084888" y="1556792"/>
            <a:ext cx="1368425" cy="719137"/>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没有测试的区域</a:t>
            </a:r>
          </a:p>
        </p:txBody>
      </p:sp>
      <p:sp>
        <p:nvSpPr>
          <p:cNvPr id="20" name="Line 18"/>
          <p:cNvSpPr>
            <a:spLocks noChangeShapeType="1"/>
          </p:cNvSpPr>
          <p:nvPr/>
        </p:nvSpPr>
        <p:spPr bwMode="auto">
          <a:xfrm flipV="1">
            <a:off x="4645025" y="1988592"/>
            <a:ext cx="3240088" cy="251936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Line 19"/>
          <p:cNvSpPr>
            <a:spLocks noChangeShapeType="1"/>
          </p:cNvSpPr>
          <p:nvPr/>
        </p:nvSpPr>
        <p:spPr bwMode="auto">
          <a:xfrm flipV="1">
            <a:off x="5076825" y="1988592"/>
            <a:ext cx="2808288" cy="2879725"/>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Text Box 20"/>
          <p:cNvSpPr txBox="1">
            <a:spLocks noChangeArrowheads="1"/>
          </p:cNvSpPr>
          <p:nvPr/>
        </p:nvSpPr>
        <p:spPr bwMode="auto">
          <a:xfrm>
            <a:off x="7669213" y="1556792"/>
            <a:ext cx="1403350" cy="719137"/>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经过测试的区域</a:t>
            </a:r>
          </a:p>
        </p:txBody>
      </p:sp>
      <p:sp>
        <p:nvSpPr>
          <p:cNvPr id="23" name="Line 21"/>
          <p:cNvSpPr>
            <a:spLocks noChangeShapeType="1"/>
          </p:cNvSpPr>
          <p:nvPr/>
        </p:nvSpPr>
        <p:spPr bwMode="auto">
          <a:xfrm flipH="1">
            <a:off x="1547813" y="4796879"/>
            <a:ext cx="2592387" cy="287338"/>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Line 22"/>
          <p:cNvSpPr>
            <a:spLocks noChangeShapeType="1"/>
          </p:cNvSpPr>
          <p:nvPr/>
        </p:nvSpPr>
        <p:spPr bwMode="auto">
          <a:xfrm flipH="1" flipV="1">
            <a:off x="1476375" y="5084217"/>
            <a:ext cx="3095625" cy="360362"/>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Text Box 23"/>
          <p:cNvSpPr txBox="1">
            <a:spLocks noChangeArrowheads="1"/>
          </p:cNvSpPr>
          <p:nvPr/>
        </p:nvSpPr>
        <p:spPr bwMode="auto">
          <a:xfrm>
            <a:off x="179388" y="4796879"/>
            <a:ext cx="1512887" cy="711200"/>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未通过</a:t>
            </a:r>
          </a:p>
          <a:p>
            <a:pPr algn="ct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程序实现</a:t>
            </a:r>
          </a:p>
        </p:txBody>
      </p:sp>
    </p:spTree>
    <p:extLst>
      <p:ext uri="{BB962C8B-B14F-4D97-AF65-F5344CB8AC3E}">
        <p14:creationId xmlns:p14="http://schemas.microsoft.com/office/powerpoint/2010/main" val="426002458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1"/>
                                          </p:val>
                                        </p:tav>
                                        <p:tav tm="100000">
                                          <p:val>
                                            <p:strVal val="#ppt_x"/>
                                          </p:val>
                                        </p:tav>
                                      </p:tavLst>
                                    </p:anim>
                                    <p:anim calcmode="lin" valueType="num">
                                      <p:cBhvr>
                                        <p:cTn id="9" dur="10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down)">
                                      <p:cBhvr>
                                        <p:cTn id="14" dur="500"/>
                                        <p:tgtEl>
                                          <p:spTgt spid="17"/>
                                        </p:tgtEl>
                                      </p:cBhvr>
                                    </p:animEffect>
                                  </p:childTnLst>
                                </p:cTn>
                              </p:par>
                              <p:par>
                                <p:cTn id="15" presetID="2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par>
                                <p:cTn id="27" presetID="22" presetClass="entr" presetSubtype="4"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childTnLst>
                          </p:cTn>
                        </p:par>
                        <p:par>
                          <p:cTn id="30" fill="hold">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linds(horizontal)">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down)">
                                      <p:cBhvr>
                                        <p:cTn id="38" dur="500"/>
                                        <p:tgtEl>
                                          <p:spTgt spid="23"/>
                                        </p:tgtEl>
                                      </p:cBhvr>
                                    </p:animEffect>
                                  </p:childTnLst>
                                </p:cTn>
                              </p:par>
                              <p:par>
                                <p:cTn id="39" presetID="22" presetClass="entr" presetSubtype="4"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down)">
                                      <p:cBhvr>
                                        <p:cTn id="41" dur="500"/>
                                        <p:tgtEl>
                                          <p:spTgt spid="24"/>
                                        </p:tgtEl>
                                      </p:cBhvr>
                                    </p:animEffect>
                                  </p:childTnLst>
                                </p:cTn>
                              </p:par>
                            </p:childTnLst>
                          </p:cTn>
                        </p:par>
                        <p:par>
                          <p:cTn id="42" fill="hold">
                            <p:stCondLst>
                              <p:cond delay="500"/>
                            </p:stCondLst>
                            <p:childTnLst>
                              <p:par>
                                <p:cTn id="43" presetID="3" presetClass="entr" presetSubtype="10" fill="hold" grpId="0"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blinds(horizontal)">
                                      <p:cBhvr>
                                        <p:cTn id="4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2" grpId="0" animBg="1"/>
      <p:bldP spid="2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有效</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无效等价类</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b="0" dirty="0">
                <a:solidFill>
                  <a:srgbClr val="C00000"/>
                </a:solidFill>
                <a:latin typeface="黑体" panose="02010609060101010101" pitchFamily="49" charset="-122"/>
                <a:ea typeface="黑体" panose="02010609060101010101" pitchFamily="49" charset="-122"/>
              </a:rPr>
              <a:t>有效等价类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对于程序的规格说明来说是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合理的</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有意义的</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输入数据构成的集合</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利用有效等价类可检验程序是否实现了规格说明中所规定的功能和性能</a:t>
            </a:r>
          </a:p>
          <a:p>
            <a:pPr marL="228600" lvl="1" indent="-228600" eaLnBrk="1" hangingPunct="1">
              <a:spcBef>
                <a:spcPct val="35000"/>
              </a:spcBef>
              <a:buFont typeface="Wingdings" panose="05000000000000000000" pitchFamily="2" charset="2"/>
              <a:buChar char="§"/>
            </a:pPr>
            <a:r>
              <a:rPr lang="zh-CN" altLang="en-US" dirty="0">
                <a:solidFill>
                  <a:srgbClr val="C00000"/>
                </a:solidFill>
                <a:latin typeface="黑体" panose="02010609060101010101" pitchFamily="49" charset="-122"/>
                <a:ea typeface="黑体" panose="02010609060101010101" pitchFamily="49" charset="-122"/>
              </a:rPr>
              <a:t>无效等价类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对程序的规格说明是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不合理的</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或</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无意义的</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输入数据所构成的集合</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无效等价类至少应有一个，也可能有多个</a:t>
            </a:r>
          </a:p>
          <a:p>
            <a:pPr eaLnBrk="1" hangingPunct="1"/>
            <a:r>
              <a:rPr lang="zh-CN" altLang="en-US" dirty="0">
                <a:solidFill>
                  <a:schemeClr val="tx1"/>
                </a:solidFill>
                <a:latin typeface="Times New Roman" panose="02020603050405020304" pitchFamily="18" charset="0"/>
                <a:ea typeface="楷体_GB2312" pitchFamily="49" charset="-122"/>
              </a:rPr>
              <a:t>设计测试用例时，要同时考虑这两种等价类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软件不仅要能接收合理的数据，也要能经受意外的考验，这样的测试才能确保软件具有更高的可靠性</a:t>
            </a:r>
          </a:p>
          <a:p>
            <a:pPr eaLnBrk="1" hangingPunct="1"/>
            <a:endParaRPr lang="en-US" altLang="zh-CN" dirty="0"/>
          </a:p>
        </p:txBody>
      </p:sp>
    </p:spTree>
    <p:extLst>
      <p:ext uri="{BB962C8B-B14F-4D97-AF65-F5344CB8AC3E}">
        <p14:creationId xmlns:p14="http://schemas.microsoft.com/office/powerpoint/2010/main" val="2707116454"/>
      </p:ext>
    </p:extLst>
  </p:cSld>
  <p:clrMapOvr>
    <a:masterClrMapping/>
  </p:clrMapOvr>
  <p:transition spd="med">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划分等价类的标准</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划分等价类的标准：</a:t>
            </a:r>
            <a:r>
              <a:rPr lang="zh-CN" altLang="en-US" dirty="0">
                <a:solidFill>
                  <a:srgbClr val="C00000"/>
                </a:solidFill>
                <a:latin typeface="Times New Roman" panose="02020603050405020304" pitchFamily="18" charset="0"/>
                <a:ea typeface="楷体_GB2312" pitchFamily="49" charset="-122"/>
              </a:rPr>
              <a:t>完备测试、避免冗余</a:t>
            </a:r>
          </a:p>
          <a:p>
            <a:pPr eaLnBrk="1" hangingPunct="1"/>
            <a:r>
              <a:rPr lang="zh-CN" altLang="en-US" dirty="0">
                <a:solidFill>
                  <a:srgbClr val="0000FF"/>
                </a:solidFill>
                <a:latin typeface="Times New Roman" panose="02020603050405020304" pitchFamily="18" charset="0"/>
                <a:ea typeface="楷体_GB2312" pitchFamily="49" charset="-122"/>
              </a:rPr>
              <a:t>将输入数据的集合</a:t>
            </a:r>
            <a:r>
              <a:rPr lang="en-US" altLang="zh-CN" dirty="0">
                <a:solidFill>
                  <a:srgbClr val="0000FF"/>
                </a:solidFill>
                <a:latin typeface="Times New Roman" panose="02020603050405020304" pitchFamily="18" charset="0"/>
                <a:ea typeface="楷体_GB2312" pitchFamily="49" charset="-122"/>
              </a:rPr>
              <a:t>(P)</a:t>
            </a:r>
            <a:r>
              <a:rPr lang="zh-CN" altLang="en-US" dirty="0">
                <a:solidFill>
                  <a:srgbClr val="0000FF"/>
                </a:solidFill>
                <a:latin typeface="Times New Roman" panose="02020603050405020304" pitchFamily="18" charset="0"/>
                <a:ea typeface="楷体_GB2312" pitchFamily="49" charset="-122"/>
              </a:rPr>
              <a:t>划分为一组子集</a:t>
            </a:r>
            <a:r>
              <a:rPr lang="en-US" altLang="zh-CN" dirty="0">
                <a:solidFill>
                  <a:srgbClr val="0000FF"/>
                </a:solidFill>
                <a:latin typeface="Times New Roman" panose="02020603050405020304" pitchFamily="18" charset="0"/>
                <a:ea typeface="楷体_GB2312" pitchFamily="49" charset="-122"/>
              </a:rPr>
              <a:t>(E1, E2, …, </a:t>
            </a:r>
            <a:r>
              <a:rPr lang="en-US" altLang="zh-CN" dirty="0" err="1">
                <a:solidFill>
                  <a:srgbClr val="0000FF"/>
                </a:solidFill>
                <a:latin typeface="Times New Roman" panose="02020603050405020304" pitchFamily="18" charset="0"/>
                <a:ea typeface="楷体_GB2312" pitchFamily="49" charset="-122"/>
              </a:rPr>
              <a:t>En</a:t>
            </a:r>
            <a:r>
              <a:rPr lang="en-US" altLang="zh-CN" dirty="0">
                <a:solidFill>
                  <a:srgbClr val="0000FF"/>
                </a:solidFill>
                <a:latin typeface="Times New Roman" panose="02020603050405020304" pitchFamily="18" charset="0"/>
                <a:ea typeface="楷体_GB2312" pitchFamily="49" charset="-122"/>
              </a:rPr>
              <a:t>)</a:t>
            </a:r>
            <a:r>
              <a:rPr lang="zh-CN" altLang="en-US" dirty="0">
                <a:solidFill>
                  <a:srgbClr val="0000FF"/>
                </a:solidFill>
                <a:latin typeface="Times New Roman" panose="02020603050405020304" pitchFamily="18" charset="0"/>
                <a:ea typeface="楷体_GB2312" pitchFamily="49" charset="-122"/>
              </a:rPr>
              <a:t>，并尽可能满足：</a:t>
            </a:r>
            <a:endParaRPr lang="en-US" altLang="zh-CN" dirty="0">
              <a:solidFill>
                <a:srgbClr val="0000FF"/>
              </a:solidFill>
              <a:latin typeface="Times New Roman" panose="02020603050405020304" pitchFamily="18" charset="0"/>
              <a:ea typeface="楷体_GB2312" pitchFamily="49" charset="-122"/>
            </a:endParaRPr>
          </a:p>
          <a:p>
            <a:pPr marL="0" indent="0" eaLnBrk="1" hangingPunct="1">
              <a:buNone/>
            </a:pPr>
            <a:r>
              <a:rPr lang="en-US" altLang="zh-CN" dirty="0">
                <a:solidFill>
                  <a:srgbClr val="0000FF"/>
                </a:solidFill>
                <a:latin typeface="Times New Roman" panose="02020603050405020304" pitchFamily="18" charset="0"/>
                <a:ea typeface="楷体_GB2312" pitchFamily="49" charset="-122"/>
              </a:rPr>
              <a:t>                                 E1 </a:t>
            </a:r>
            <a:r>
              <a:rPr lang="en-US" altLang="zh-CN" dirty="0">
                <a:solidFill>
                  <a:srgbClr val="0000FF"/>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en-US" altLang="zh-CN" dirty="0">
                <a:solidFill>
                  <a:srgbClr val="0000FF"/>
                </a:solidFill>
                <a:latin typeface="Times New Roman" panose="02020603050405020304" pitchFamily="18" charset="0"/>
                <a:ea typeface="楷体_GB2312" pitchFamily="49" charset="-122"/>
              </a:rPr>
              <a:t>E2 </a:t>
            </a:r>
            <a:r>
              <a:rPr lang="en-US" altLang="zh-CN" dirty="0">
                <a:solidFill>
                  <a:srgbClr val="0000FF"/>
                </a:solidFill>
                <a:latin typeface="Times New Roman" panose="02020603050405020304" pitchFamily="18" charset="0"/>
                <a:ea typeface="楷体_GB2312" pitchFamily="49" charset="-122"/>
                <a:sym typeface="Symbol" panose="05050102010706020507" pitchFamily="18" charset="2"/>
              </a:rPr>
              <a:t></a:t>
            </a:r>
            <a:r>
              <a:rPr lang="en-US" altLang="zh-CN" dirty="0">
                <a:solidFill>
                  <a:srgbClr val="0000FF"/>
                </a:solidFill>
                <a:latin typeface="Times New Roman" panose="02020603050405020304" pitchFamily="18" charset="0"/>
                <a:ea typeface="楷体_GB2312" pitchFamily="49" charset="-122"/>
              </a:rPr>
              <a:t> … </a:t>
            </a:r>
            <a:r>
              <a:rPr lang="en-US" altLang="zh-CN" dirty="0">
                <a:solidFill>
                  <a:srgbClr val="0000FF"/>
                </a:solidFill>
                <a:latin typeface="Times New Roman" panose="02020603050405020304" pitchFamily="18" charset="0"/>
                <a:ea typeface="楷体_GB2312" pitchFamily="49" charset="-122"/>
                <a:sym typeface="Symbol" panose="05050102010706020507" pitchFamily="18" charset="2"/>
              </a:rPr>
              <a:t></a:t>
            </a:r>
            <a:r>
              <a:rPr lang="en-US" altLang="zh-CN" dirty="0">
                <a:solidFill>
                  <a:srgbClr val="0000FF"/>
                </a:solidFill>
                <a:latin typeface="Times New Roman" panose="02020603050405020304" pitchFamily="18" charset="0"/>
                <a:ea typeface="楷体_GB2312" pitchFamily="49" charset="-122"/>
              </a:rPr>
              <a:t> </a:t>
            </a:r>
            <a:r>
              <a:rPr lang="en-US" altLang="zh-CN" dirty="0" err="1">
                <a:solidFill>
                  <a:srgbClr val="0000FF"/>
                </a:solidFill>
                <a:latin typeface="Times New Roman" panose="02020603050405020304" pitchFamily="18" charset="0"/>
                <a:ea typeface="楷体_GB2312" pitchFamily="49" charset="-122"/>
              </a:rPr>
              <a:t>En</a:t>
            </a:r>
            <a:r>
              <a:rPr lang="en-US" altLang="zh-CN" dirty="0">
                <a:solidFill>
                  <a:srgbClr val="0000FF"/>
                </a:solidFill>
                <a:latin typeface="Times New Roman" panose="02020603050405020304" pitchFamily="18" charset="0"/>
                <a:ea typeface="楷体_GB2312" pitchFamily="49" charset="-122"/>
              </a:rPr>
              <a:t> = P</a:t>
            </a:r>
          </a:p>
          <a:p>
            <a:pPr algn="ctr" eaLnBrk="1" hangingPunct="1">
              <a:buFont typeface="Wingdings" panose="05000000000000000000" pitchFamily="2" charset="2"/>
              <a:buNone/>
            </a:pPr>
            <a:r>
              <a:rPr lang="en-US" altLang="zh-CN" dirty="0" err="1">
                <a:solidFill>
                  <a:srgbClr val="0000FF"/>
                </a:solidFill>
                <a:latin typeface="Times New Roman" panose="02020603050405020304" pitchFamily="18" charset="0"/>
                <a:ea typeface="楷体_GB2312" pitchFamily="49" charset="-122"/>
              </a:rPr>
              <a:t>Ei</a:t>
            </a:r>
            <a:r>
              <a:rPr lang="en-US" altLang="zh-CN" dirty="0">
                <a:solidFill>
                  <a:srgbClr val="0000FF"/>
                </a:solidFill>
                <a:latin typeface="Times New Roman" panose="02020603050405020304" pitchFamily="18" charset="0"/>
                <a:ea typeface="楷体_GB2312" pitchFamily="49" charset="-122"/>
              </a:rPr>
              <a:t> </a:t>
            </a:r>
            <a:r>
              <a:rPr lang="en-US" altLang="zh-CN" dirty="0">
                <a:solidFill>
                  <a:srgbClr val="0000FF"/>
                </a:solidFill>
                <a:latin typeface="Times New Roman" panose="02020603050405020304" pitchFamily="18" charset="0"/>
                <a:ea typeface="楷体_GB2312" pitchFamily="49" charset="-122"/>
                <a:sym typeface="Symbol" panose="05050102010706020507" pitchFamily="18" charset="2"/>
              </a:rPr>
              <a:t> </a:t>
            </a:r>
            <a:r>
              <a:rPr lang="en-US" altLang="zh-CN" dirty="0" err="1">
                <a:solidFill>
                  <a:srgbClr val="0000FF"/>
                </a:solidFill>
                <a:latin typeface="Times New Roman" panose="02020603050405020304" pitchFamily="18" charset="0"/>
                <a:ea typeface="楷体_GB2312" pitchFamily="49" charset="-122"/>
                <a:sym typeface="Symbol" panose="05050102010706020507" pitchFamily="18" charset="2"/>
              </a:rPr>
              <a:t>Ej</a:t>
            </a:r>
            <a:r>
              <a:rPr lang="en-US" altLang="zh-CN" dirty="0">
                <a:solidFill>
                  <a:srgbClr val="0000FF"/>
                </a:solidFill>
                <a:latin typeface="Times New Roman" panose="02020603050405020304" pitchFamily="18" charset="0"/>
                <a:ea typeface="楷体_GB2312" pitchFamily="49" charset="-122"/>
                <a:sym typeface="Symbol" panose="05050102010706020507" pitchFamily="18" charset="2"/>
              </a:rPr>
              <a:t> = </a:t>
            </a:r>
            <a:r>
              <a:rPr lang="zh-CN" altLang="en-US" dirty="0">
                <a:solidFill>
                  <a:srgbClr val="0000FF"/>
                </a:solidFill>
                <a:latin typeface="Times New Roman" panose="02020603050405020304" pitchFamily="18" charset="0"/>
                <a:ea typeface="楷体_GB2312" pitchFamily="49" charset="-122"/>
                <a:sym typeface="Symbol" panose="05050102010706020507" pitchFamily="18" charset="2"/>
              </a:rPr>
              <a:t>（</a:t>
            </a:r>
            <a:r>
              <a:rPr lang="en-US" altLang="zh-CN" dirty="0" err="1">
                <a:solidFill>
                  <a:srgbClr val="0000FF"/>
                </a:solidFill>
                <a:latin typeface="Times New Roman" panose="02020603050405020304" pitchFamily="18" charset="0"/>
                <a:ea typeface="楷体_GB2312" pitchFamily="49" charset="-122"/>
                <a:sym typeface="Symbol" panose="05050102010706020507" pitchFamily="18" charset="2"/>
              </a:rPr>
              <a:t>i</a:t>
            </a:r>
            <a:r>
              <a:rPr lang="en-US" altLang="zh-CN" dirty="0">
                <a:solidFill>
                  <a:srgbClr val="0000FF"/>
                </a:solidFill>
                <a:latin typeface="Times New Roman" panose="02020603050405020304" pitchFamily="18" charset="0"/>
                <a:ea typeface="楷体_GB2312" pitchFamily="49" charset="-122"/>
                <a:sym typeface="Symbol" panose="05050102010706020507" pitchFamily="18" charset="2"/>
              </a:rPr>
              <a:t> </a:t>
            </a:r>
            <a:r>
              <a:rPr lang="zh-CN" altLang="en-US" dirty="0">
                <a:solidFill>
                  <a:srgbClr val="0000FF"/>
                </a:solidFill>
                <a:latin typeface="Times New Roman" panose="02020603050405020304" pitchFamily="18" charset="0"/>
                <a:ea typeface="楷体_GB2312" pitchFamily="49" charset="-122"/>
                <a:sym typeface="Symbol" panose="05050102010706020507" pitchFamily="18" charset="2"/>
              </a:rPr>
              <a:t>≠ </a:t>
            </a:r>
            <a:r>
              <a:rPr lang="en-US" altLang="zh-CN" dirty="0">
                <a:solidFill>
                  <a:srgbClr val="0000FF"/>
                </a:solidFill>
                <a:latin typeface="Times New Roman" panose="02020603050405020304" pitchFamily="18" charset="0"/>
                <a:ea typeface="楷体_GB2312" pitchFamily="49" charset="-122"/>
                <a:sym typeface="Symbol" panose="05050102010706020507" pitchFamily="18" charset="2"/>
              </a:rPr>
              <a:t>j  </a:t>
            </a:r>
            <a:r>
              <a:rPr lang="zh-CN" altLang="en-US" dirty="0">
                <a:solidFill>
                  <a:srgbClr val="0000FF"/>
                </a:solidFill>
                <a:latin typeface="Times New Roman" panose="02020603050405020304" pitchFamily="18" charset="0"/>
                <a:ea typeface="楷体_GB2312" pitchFamily="49" charset="-122"/>
                <a:sym typeface="Symbol" panose="05050102010706020507" pitchFamily="18" charset="2"/>
              </a:rPr>
              <a:t>且 </a:t>
            </a:r>
            <a:r>
              <a:rPr lang="en-US" altLang="zh-CN" dirty="0">
                <a:solidFill>
                  <a:srgbClr val="0000FF"/>
                </a:solidFill>
                <a:latin typeface="Times New Roman" panose="02020603050405020304" pitchFamily="18" charset="0"/>
                <a:ea typeface="楷体_GB2312" pitchFamily="49" charset="-122"/>
                <a:sym typeface="Symbol" panose="05050102010706020507" pitchFamily="18" charset="2"/>
              </a:rPr>
              <a:t>1 </a:t>
            </a:r>
            <a:r>
              <a:rPr lang="zh-CN" altLang="en-US" dirty="0">
                <a:solidFill>
                  <a:srgbClr val="0000FF"/>
                </a:solidFill>
                <a:latin typeface="Times New Roman" panose="02020603050405020304" pitchFamily="18" charset="0"/>
                <a:ea typeface="楷体_GB2312" pitchFamily="49" charset="-122"/>
                <a:sym typeface="Symbol" panose="05050102010706020507" pitchFamily="18" charset="2"/>
              </a:rPr>
              <a:t>≤ </a:t>
            </a:r>
            <a:r>
              <a:rPr lang="en-US" altLang="zh-CN" dirty="0" err="1">
                <a:solidFill>
                  <a:srgbClr val="0000FF"/>
                </a:solidFill>
                <a:latin typeface="Times New Roman" panose="02020603050405020304" pitchFamily="18" charset="0"/>
                <a:ea typeface="楷体_GB2312" pitchFamily="49" charset="-122"/>
                <a:sym typeface="Symbol" panose="05050102010706020507" pitchFamily="18" charset="2"/>
              </a:rPr>
              <a:t>i</a:t>
            </a:r>
            <a:r>
              <a:rPr lang="en-US" altLang="zh-CN" dirty="0">
                <a:solidFill>
                  <a:srgbClr val="0000FF"/>
                </a:solidFill>
                <a:latin typeface="Times New Roman" panose="02020603050405020304" pitchFamily="18" charset="0"/>
                <a:ea typeface="楷体_GB2312" pitchFamily="49" charset="-122"/>
                <a:sym typeface="Symbol" panose="05050102010706020507" pitchFamily="18" charset="2"/>
              </a:rPr>
              <a:t> , j </a:t>
            </a:r>
            <a:r>
              <a:rPr lang="zh-CN" altLang="en-US" dirty="0">
                <a:solidFill>
                  <a:srgbClr val="0000FF"/>
                </a:solidFill>
                <a:latin typeface="Times New Roman" panose="02020603050405020304" pitchFamily="18" charset="0"/>
                <a:ea typeface="楷体_GB2312" pitchFamily="49" charset="-122"/>
                <a:sym typeface="Symbol" panose="05050102010706020507" pitchFamily="18" charset="2"/>
              </a:rPr>
              <a:t>≤ </a:t>
            </a:r>
            <a:r>
              <a:rPr lang="en-US" altLang="zh-CN" dirty="0">
                <a:solidFill>
                  <a:srgbClr val="0000FF"/>
                </a:solidFill>
                <a:latin typeface="Times New Roman" panose="02020603050405020304" pitchFamily="18" charset="0"/>
                <a:ea typeface="楷体_GB2312" pitchFamily="49" charset="-122"/>
                <a:sym typeface="Symbol" panose="05050102010706020507" pitchFamily="18" charset="2"/>
              </a:rPr>
              <a:t>n</a:t>
            </a:r>
            <a:r>
              <a:rPr lang="zh-CN" altLang="en-US" dirty="0">
                <a:solidFill>
                  <a:srgbClr val="0000FF"/>
                </a:solidFill>
                <a:latin typeface="Times New Roman" panose="02020603050405020304" pitchFamily="18" charset="0"/>
                <a:ea typeface="楷体_GB2312" pitchFamily="49" charset="-122"/>
                <a:sym typeface="Symbol" panose="05050102010706020507" pitchFamily="18" charset="2"/>
              </a:rPr>
              <a:t>）</a:t>
            </a:r>
            <a:endParaRPr lang="en-US" altLang="zh-CN" dirty="0">
              <a:solidFill>
                <a:srgbClr val="0000FF"/>
              </a:solidFill>
              <a:latin typeface="Times New Roman" panose="02020603050405020304" pitchFamily="18" charset="0"/>
              <a:ea typeface="楷体_GB2312" pitchFamily="49" charset="-122"/>
            </a:endParaRPr>
          </a:p>
          <a:p>
            <a:pPr eaLnBrk="1" hangingPunct="1">
              <a:buFont typeface="Wingdings" panose="05000000000000000000" pitchFamily="2" charset="2"/>
              <a:buNone/>
            </a:pPr>
            <a:endParaRPr lang="en-US" altLang="zh-CN" dirty="0">
              <a:solidFill>
                <a:srgbClr val="0000FF"/>
              </a:solidFill>
              <a:latin typeface="Times New Roman" panose="02020603050405020304" pitchFamily="18" charset="0"/>
              <a:ea typeface="楷体_GB2312" pitchFamily="49" charset="-122"/>
              <a:sym typeface="Symbol" panose="05050102010706020507" pitchFamily="18" charset="2"/>
            </a:endParaRPr>
          </a:p>
        </p:txBody>
      </p:sp>
      <p:grpSp>
        <p:nvGrpSpPr>
          <p:cNvPr id="5" name="Group 4"/>
          <p:cNvGrpSpPr>
            <a:grpSpLocks/>
          </p:cNvGrpSpPr>
          <p:nvPr/>
        </p:nvGrpSpPr>
        <p:grpSpPr bwMode="auto">
          <a:xfrm>
            <a:off x="1655763" y="3789040"/>
            <a:ext cx="5832475" cy="1439862"/>
            <a:chOff x="1202" y="3203"/>
            <a:chExt cx="3538" cy="907"/>
          </a:xfrm>
        </p:grpSpPr>
        <p:sp>
          <p:nvSpPr>
            <p:cNvPr id="6" name="Oval 5"/>
            <p:cNvSpPr>
              <a:spLocks noChangeArrowheads="1"/>
            </p:cNvSpPr>
            <p:nvPr/>
          </p:nvSpPr>
          <p:spPr bwMode="auto">
            <a:xfrm>
              <a:off x="1202" y="3203"/>
              <a:ext cx="3538" cy="907"/>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Line 6"/>
            <p:cNvSpPr>
              <a:spLocks noChangeShapeType="1"/>
            </p:cNvSpPr>
            <p:nvPr/>
          </p:nvSpPr>
          <p:spPr bwMode="auto">
            <a:xfrm>
              <a:off x="1775" y="3347"/>
              <a:ext cx="499" cy="7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p:cNvSpPr>
              <a:spLocks noChangeShapeType="1"/>
            </p:cNvSpPr>
            <p:nvPr/>
          </p:nvSpPr>
          <p:spPr bwMode="auto">
            <a:xfrm flipV="1">
              <a:off x="2018" y="3203"/>
              <a:ext cx="1180"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3016" y="3278"/>
              <a:ext cx="136" cy="8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p:cNvSpPr>
              <a:spLocks noChangeShapeType="1"/>
            </p:cNvSpPr>
            <p:nvPr/>
          </p:nvSpPr>
          <p:spPr bwMode="auto">
            <a:xfrm>
              <a:off x="3077" y="3678"/>
              <a:ext cx="1543"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4182031416"/>
      </p:ext>
    </p:extLst>
  </p:cSld>
  <p:clrMapOvr>
    <a:masterClrMapping/>
  </p:clrMapOvr>
  <p:transition spd="med">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确定等价类的六大原则</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Times New Roman" panose="02020603050405020304" pitchFamily="18" charset="0"/>
                <a:ea typeface="楷体_GB2312" pitchFamily="49" charset="-122"/>
              </a:rPr>
              <a:t>原则</a:t>
            </a:r>
            <a:r>
              <a:rPr lang="en-US" altLang="zh-CN" sz="2200" dirty="0">
                <a:solidFill>
                  <a:srgbClr val="C00000"/>
                </a:solidFill>
                <a:latin typeface="Times New Roman" panose="02020603050405020304" pitchFamily="18" charset="0"/>
                <a:ea typeface="楷体_GB2312" pitchFamily="49" charset="-122"/>
              </a:rPr>
              <a:t>1</a:t>
            </a:r>
            <a:r>
              <a:rPr lang="zh-CN" altLang="en-US" sz="2200" dirty="0">
                <a:solidFill>
                  <a:srgbClr val="C00000"/>
                </a:solidFill>
                <a:latin typeface="Times New Roman" panose="02020603050405020304" pitchFamily="18" charset="0"/>
                <a:ea typeface="楷体_GB2312" pitchFamily="49" charset="-122"/>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在输入条件规定了取值范围或值的个数的情况下，则可以确立</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个有效等价类和</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个无效等价类</a:t>
            </a:r>
          </a:p>
          <a:p>
            <a:pPr eaLnBrk="1" hangingPunct="1"/>
            <a:endParaRPr lang="zh-CN" altLang="en-US" dirty="0">
              <a:solidFill>
                <a:srgbClr val="0000FF"/>
              </a:solidFill>
              <a:latin typeface="Times New Roman" panose="02020603050405020304" pitchFamily="18" charset="0"/>
              <a:ea typeface="楷体_GB2312" pitchFamily="49" charset="-122"/>
            </a:endParaRPr>
          </a:p>
          <a:p>
            <a:pPr eaLnBrk="1" hangingPunct="1"/>
            <a:r>
              <a:rPr lang="zh-CN" altLang="en-US" dirty="0">
                <a:solidFill>
                  <a:srgbClr val="C00000"/>
                </a:solidFill>
              </a:rPr>
              <a:t>例如：</a:t>
            </a:r>
            <a:r>
              <a:rPr lang="zh-CN" altLang="en-US" dirty="0"/>
              <a:t>输入值是学生成绩，范围是</a:t>
            </a:r>
            <a:r>
              <a:rPr lang="en-US" altLang="zh-CN" dirty="0"/>
              <a:t>0</a:t>
            </a:r>
            <a:r>
              <a:rPr lang="zh-CN" altLang="en-US" dirty="0"/>
              <a:t>～</a:t>
            </a:r>
            <a:r>
              <a:rPr lang="en-US" altLang="zh-CN" dirty="0"/>
              <a:t>100</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937769098"/>
              </p:ext>
            </p:extLst>
          </p:nvPr>
        </p:nvGraphicFramePr>
        <p:xfrm>
          <a:off x="684213" y="3500438"/>
          <a:ext cx="7848600" cy="1855787"/>
        </p:xfrm>
        <a:graphic>
          <a:graphicData uri="http://schemas.openxmlformats.org/presentationml/2006/ole">
            <mc:AlternateContent xmlns:mc="http://schemas.openxmlformats.org/markup-compatibility/2006">
              <mc:Choice xmlns:v="urn:schemas-microsoft-com:vml" Requires="v">
                <p:oleObj spid="_x0000_s7278" name="演示文稿" r:id="rId4" imgW="451070" imgH="338235" progId="PowerPoint.Show.8">
                  <p:embed/>
                </p:oleObj>
              </mc:Choice>
              <mc:Fallback>
                <p:oleObj name="演示文稿" r:id="rId4" imgW="451070" imgH="338235" progId="PowerPoint.Show.8">
                  <p:embed/>
                  <p:pic>
                    <p:nvPicPr>
                      <p:cNvPr id="125956" name="Object 4">
                        <a:hlinkClick r:id="" action="ppaction://ole?verb=0"/>
                      </p:cNvPr>
                      <p:cNvPicPr>
                        <a:picLocks noChangeAspect="1" noChangeArrowheads="1"/>
                      </p:cNvPicPr>
                      <p:nvPr/>
                    </p:nvPicPr>
                    <p:blipFill>
                      <a:blip r:embed="rId5"/>
                      <a:srcRect t="58380" b="10092"/>
                      <a:stretch>
                        <a:fillRect/>
                      </a:stretch>
                    </p:blipFill>
                    <p:spPr bwMode="auto">
                      <a:xfrm>
                        <a:off x="684213" y="3500438"/>
                        <a:ext cx="7848600" cy="185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94867403"/>
      </p:ext>
    </p:extLst>
  </p:cSld>
  <p:clrMapOvr>
    <a:masterClrMapping/>
  </p:clrMapOvr>
  <p:transition spd="med">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4"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确定等价类的六大原则</a:t>
            </a:r>
          </a:p>
        </p:txBody>
      </p:sp>
      <p:sp>
        <p:nvSpPr>
          <p:cNvPr id="5"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Times New Roman" panose="02020603050405020304" pitchFamily="18" charset="0"/>
                <a:ea typeface="楷体_GB2312" pitchFamily="49" charset="-122"/>
              </a:rPr>
              <a:t>原则</a:t>
            </a:r>
            <a:r>
              <a:rPr lang="en-US" altLang="zh-CN" sz="2200" dirty="0">
                <a:solidFill>
                  <a:srgbClr val="C00000"/>
                </a:solidFill>
                <a:latin typeface="Times New Roman" panose="02020603050405020304" pitchFamily="18" charset="0"/>
                <a:ea typeface="楷体_GB2312" pitchFamily="49" charset="-122"/>
              </a:rPr>
              <a:t>2</a:t>
            </a:r>
            <a:r>
              <a:rPr lang="zh-CN" altLang="en-US" sz="2200" dirty="0">
                <a:solidFill>
                  <a:srgbClr val="C00000"/>
                </a:solidFill>
                <a:latin typeface="Times New Roman" panose="02020603050405020304" pitchFamily="18" charset="0"/>
                <a:ea typeface="楷体_GB2312" pitchFamily="49" charset="-122"/>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在输入条件规定了输入值的集合或者规定了“必须如何”的条件的情况下，可确立</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个有效等价类和</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个无效等价类</a:t>
            </a:r>
          </a:p>
          <a:p>
            <a:pPr eaLnBrk="1" hangingPunct="1"/>
            <a:r>
              <a:rPr lang="zh-CN" altLang="en-US" sz="2200" dirty="0">
                <a:solidFill>
                  <a:srgbClr val="C00000"/>
                </a:solidFill>
                <a:latin typeface="Times New Roman" panose="02020603050405020304" pitchFamily="18" charset="0"/>
                <a:ea typeface="楷体_GB2312" pitchFamily="49" charset="-122"/>
              </a:rPr>
              <a:t>原则</a:t>
            </a:r>
            <a:r>
              <a:rPr lang="en-US" altLang="zh-CN" sz="2200" dirty="0">
                <a:solidFill>
                  <a:srgbClr val="C00000"/>
                </a:solidFill>
                <a:latin typeface="Times New Roman" panose="02020603050405020304" pitchFamily="18" charset="0"/>
                <a:ea typeface="楷体_GB2312" pitchFamily="49" charset="-122"/>
              </a:rPr>
              <a:t>3</a:t>
            </a:r>
            <a:r>
              <a:rPr lang="zh-CN" altLang="en-US" sz="2200" dirty="0">
                <a:solidFill>
                  <a:srgbClr val="C00000"/>
                </a:solidFill>
                <a:latin typeface="Times New Roman" panose="02020603050405020304" pitchFamily="18" charset="0"/>
                <a:ea typeface="楷体_GB2312" pitchFamily="49" charset="-122"/>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在输入条件是一个布尔量的情况下，可确定</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个有效等价类和</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个无效等价类</a:t>
            </a:r>
          </a:p>
          <a:p>
            <a:pPr eaLnBrk="1" hangingPunct="1"/>
            <a:r>
              <a:rPr lang="zh-CN" altLang="en-US" sz="2200" dirty="0">
                <a:solidFill>
                  <a:srgbClr val="C00000"/>
                </a:solidFill>
                <a:latin typeface="Times New Roman" panose="02020603050405020304" pitchFamily="18" charset="0"/>
                <a:ea typeface="楷体_GB2312" pitchFamily="49" charset="-122"/>
              </a:rPr>
              <a:t>原则</a:t>
            </a:r>
            <a:r>
              <a:rPr lang="en-US" altLang="zh-CN" sz="2200" dirty="0">
                <a:solidFill>
                  <a:srgbClr val="C00000"/>
                </a:solidFill>
                <a:latin typeface="Times New Roman" panose="02020603050405020304" pitchFamily="18" charset="0"/>
                <a:ea typeface="楷体_GB2312" pitchFamily="49" charset="-122"/>
              </a:rPr>
              <a:t>4</a:t>
            </a:r>
            <a:r>
              <a:rPr lang="zh-CN" altLang="en-US" sz="2200" dirty="0">
                <a:solidFill>
                  <a:srgbClr val="C00000"/>
                </a:solidFill>
                <a:latin typeface="Times New Roman" panose="02020603050405020304" pitchFamily="18" charset="0"/>
                <a:ea typeface="楷体_GB2312" pitchFamily="49" charset="-122"/>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在规定了输入数据的一组值</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假定</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、并且程序要对每一个输入值分别处理的情况下，可确立</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个有效等价类和</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个无效等价类</a:t>
            </a:r>
          </a:p>
          <a:p>
            <a:pPr lvl="1" eaLnBrk="1" hangingPunct="1"/>
            <a:r>
              <a:rPr lang="zh-CN" altLang="en-US" b="1" dirty="0">
                <a:solidFill>
                  <a:srgbClr val="C00000"/>
                </a:solidFill>
                <a:latin typeface="+mn-ea"/>
                <a:cs typeface="Times New Roman" panose="02020603050405020304" pitchFamily="18" charset="0"/>
              </a:rPr>
              <a:t>例如：</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输入条件说明学历可为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专科</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本科</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硕士</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博士</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四种之一，则分别取这四种这四个值作为四个有效等价类，另外把四种学历之外的任何学历作为无效等价类</a:t>
            </a:r>
          </a:p>
        </p:txBody>
      </p:sp>
    </p:spTree>
    <p:extLst>
      <p:ext uri="{BB962C8B-B14F-4D97-AF65-F5344CB8AC3E}">
        <p14:creationId xmlns:p14="http://schemas.microsoft.com/office/powerpoint/2010/main" val="1130753299"/>
      </p:ext>
    </p:extLst>
  </p:cSld>
  <p:clrMapOvr>
    <a:masterClrMapping/>
  </p:clrMapOvr>
  <p:transition spd="med">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确定等价类的六大原则</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Times New Roman" panose="02020603050405020304" pitchFamily="18" charset="0"/>
                <a:ea typeface="楷体_GB2312" pitchFamily="49" charset="-122"/>
              </a:rPr>
              <a:t>原则</a:t>
            </a:r>
            <a:r>
              <a:rPr lang="en-US" altLang="zh-CN" sz="2200" dirty="0">
                <a:solidFill>
                  <a:srgbClr val="C00000"/>
                </a:solidFill>
                <a:latin typeface="Times New Roman" panose="02020603050405020304" pitchFamily="18" charset="0"/>
                <a:ea typeface="楷体_GB2312" pitchFamily="49" charset="-122"/>
              </a:rPr>
              <a:t>5</a:t>
            </a:r>
            <a:r>
              <a:rPr lang="zh-CN" altLang="en-US" sz="2200" dirty="0">
                <a:solidFill>
                  <a:srgbClr val="C00000"/>
                </a:solidFill>
                <a:latin typeface="Times New Roman" panose="02020603050405020304" pitchFamily="18" charset="0"/>
                <a:ea typeface="楷体_GB2312" pitchFamily="49" charset="-122"/>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在规定了输入数据必须遵守的规则的情况下，可确立</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个有效等价类</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符合规则</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个无效等价类</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从不同角度违反规则</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sz="2200" dirty="0">
                <a:solidFill>
                  <a:srgbClr val="C00000"/>
                </a:solidFill>
                <a:latin typeface="Times New Roman" panose="02020603050405020304" pitchFamily="18" charset="0"/>
                <a:ea typeface="楷体_GB2312" pitchFamily="49" charset="-122"/>
              </a:rPr>
              <a:t>原则</a:t>
            </a:r>
            <a:r>
              <a:rPr lang="en-US" altLang="zh-CN" sz="2200" dirty="0">
                <a:solidFill>
                  <a:srgbClr val="C00000"/>
                </a:solidFill>
                <a:latin typeface="Times New Roman" panose="02020603050405020304" pitchFamily="18" charset="0"/>
                <a:ea typeface="楷体_GB2312" pitchFamily="49" charset="-122"/>
              </a:rPr>
              <a:t>6</a:t>
            </a:r>
            <a:r>
              <a:rPr lang="zh-CN" altLang="en-US" sz="2200" dirty="0">
                <a:solidFill>
                  <a:srgbClr val="C00000"/>
                </a:solidFill>
                <a:latin typeface="Times New Roman" panose="02020603050405020304" pitchFamily="18" charset="0"/>
                <a:ea typeface="楷体_GB2312" pitchFamily="49" charset="-122"/>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在确知已划分的等价类中各元素在程序处理中的方式不同的情况下，则应再将该等价类进一步的划分为更小的等价类</a:t>
            </a:r>
          </a:p>
          <a:p>
            <a:pPr eaLnBrk="1" hangingPunct="1"/>
            <a:endParaRPr lang="en-US" altLang="zh-CN" dirty="0">
              <a:solidFill>
                <a:srgbClr val="0000FF"/>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016280879"/>
      </p:ext>
    </p:extLst>
  </p:cSld>
  <p:clrMapOvr>
    <a:masterClrMapping/>
  </p:clrMapOvr>
  <p:transition spd="med">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设计测试用例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rgbClr val="C00000"/>
                </a:solidFill>
                <a:latin typeface="Times New Roman" panose="02020603050405020304" pitchFamily="18" charset="0"/>
                <a:ea typeface="楷体_GB2312" pitchFamily="49" charset="-122"/>
              </a:rPr>
              <a:t>测试用例 </a:t>
            </a:r>
            <a:r>
              <a:rPr lang="en-US" altLang="zh-CN" dirty="0">
                <a:solidFill>
                  <a:srgbClr val="C00000"/>
                </a:solidFill>
                <a:latin typeface="Times New Roman" panose="02020603050405020304" pitchFamily="18" charset="0"/>
                <a:ea typeface="楷体_GB2312" pitchFamily="49" charset="-122"/>
              </a:rPr>
              <a:t>= {</a:t>
            </a:r>
            <a:r>
              <a:rPr lang="zh-CN" altLang="en-US" dirty="0">
                <a:solidFill>
                  <a:srgbClr val="C00000"/>
                </a:solidFill>
                <a:latin typeface="Times New Roman" panose="02020603050405020304" pitchFamily="18" charset="0"/>
                <a:ea typeface="楷体_GB2312" pitchFamily="49" charset="-122"/>
              </a:rPr>
              <a:t>测试数据</a:t>
            </a:r>
            <a:r>
              <a:rPr lang="en-US" altLang="zh-CN" dirty="0">
                <a:solidFill>
                  <a:srgbClr val="C00000"/>
                </a:solidFill>
                <a:latin typeface="Times New Roman" panose="02020603050405020304" pitchFamily="18" charset="0"/>
                <a:ea typeface="楷体_GB2312" pitchFamily="49" charset="-122"/>
              </a:rPr>
              <a:t>+</a:t>
            </a:r>
            <a:r>
              <a:rPr lang="zh-CN" altLang="en-US" dirty="0">
                <a:solidFill>
                  <a:srgbClr val="C00000"/>
                </a:solidFill>
                <a:latin typeface="Times New Roman" panose="02020603050405020304" pitchFamily="18" charset="0"/>
                <a:ea typeface="楷体_GB2312" pitchFamily="49" charset="-122"/>
              </a:rPr>
              <a:t>期望结果</a:t>
            </a:r>
            <a:r>
              <a:rPr lang="en-US" altLang="zh-CN" dirty="0">
                <a:solidFill>
                  <a:srgbClr val="C00000"/>
                </a:solidFill>
                <a:latin typeface="Times New Roman" panose="02020603050405020304" pitchFamily="18" charset="0"/>
                <a:ea typeface="楷体_GB2312" pitchFamily="49" charset="-122"/>
              </a:rPr>
              <a:t>}</a:t>
            </a:r>
          </a:p>
          <a:p>
            <a:pPr eaLnBrk="1" hangingPunct="1"/>
            <a:r>
              <a:rPr lang="zh-CN" altLang="en-US" dirty="0">
                <a:solidFill>
                  <a:srgbClr val="C00000"/>
                </a:solidFill>
                <a:latin typeface="Times New Roman" panose="02020603050405020304" pitchFamily="18" charset="0"/>
                <a:ea typeface="楷体_GB2312" pitchFamily="49" charset="-122"/>
              </a:rPr>
              <a:t>测试结果 </a:t>
            </a:r>
            <a:r>
              <a:rPr lang="en-US" altLang="zh-CN" dirty="0">
                <a:solidFill>
                  <a:srgbClr val="C00000"/>
                </a:solidFill>
                <a:latin typeface="Times New Roman" panose="02020603050405020304" pitchFamily="18" charset="0"/>
                <a:ea typeface="楷体_GB2312" pitchFamily="49" charset="-122"/>
              </a:rPr>
              <a:t>= {</a:t>
            </a:r>
            <a:r>
              <a:rPr lang="zh-CN" altLang="en-US" dirty="0">
                <a:solidFill>
                  <a:srgbClr val="C00000"/>
                </a:solidFill>
                <a:latin typeface="Times New Roman" panose="02020603050405020304" pitchFamily="18" charset="0"/>
                <a:ea typeface="楷体_GB2312" pitchFamily="49" charset="-122"/>
              </a:rPr>
              <a:t>测试数据</a:t>
            </a:r>
            <a:r>
              <a:rPr lang="en-US" altLang="zh-CN" dirty="0">
                <a:solidFill>
                  <a:srgbClr val="C00000"/>
                </a:solidFill>
                <a:latin typeface="Times New Roman" panose="02020603050405020304" pitchFamily="18" charset="0"/>
                <a:ea typeface="楷体_GB2312" pitchFamily="49" charset="-122"/>
              </a:rPr>
              <a:t>+</a:t>
            </a:r>
            <a:r>
              <a:rPr lang="zh-CN" altLang="en-US" dirty="0">
                <a:solidFill>
                  <a:srgbClr val="C00000"/>
                </a:solidFill>
                <a:latin typeface="Times New Roman" panose="02020603050405020304" pitchFamily="18" charset="0"/>
                <a:ea typeface="楷体_GB2312" pitchFamily="49" charset="-122"/>
              </a:rPr>
              <a:t>期望结果</a:t>
            </a:r>
            <a:r>
              <a:rPr lang="en-US" altLang="zh-CN" dirty="0">
                <a:solidFill>
                  <a:srgbClr val="C00000"/>
                </a:solidFill>
                <a:latin typeface="Times New Roman" panose="02020603050405020304" pitchFamily="18" charset="0"/>
                <a:ea typeface="楷体_GB2312" pitchFamily="49" charset="-122"/>
              </a:rPr>
              <a:t>+</a:t>
            </a:r>
            <a:r>
              <a:rPr lang="zh-CN" altLang="en-US" dirty="0">
                <a:solidFill>
                  <a:srgbClr val="C00000"/>
                </a:solidFill>
                <a:latin typeface="Times New Roman" panose="02020603050405020304" pitchFamily="18" charset="0"/>
                <a:ea typeface="楷体_GB2312" pitchFamily="49" charset="-122"/>
              </a:rPr>
              <a:t>实际结果</a:t>
            </a:r>
            <a:r>
              <a:rPr lang="en-US" altLang="zh-CN" dirty="0">
                <a:solidFill>
                  <a:srgbClr val="C00000"/>
                </a:solidFill>
                <a:latin typeface="Times New Roman" panose="02020603050405020304" pitchFamily="18" charset="0"/>
                <a:ea typeface="楷体_GB2312" pitchFamily="49" charset="-122"/>
              </a:rPr>
              <a:t>}</a:t>
            </a:r>
          </a:p>
          <a:p>
            <a:pPr eaLnBrk="1" hangingPunct="1"/>
            <a:endParaRPr lang="en-US" altLang="zh-CN" dirty="0"/>
          </a:p>
          <a:p>
            <a:pPr eaLnBrk="1" hangingPunct="1"/>
            <a:r>
              <a:rPr lang="zh-CN" altLang="en-US" dirty="0"/>
              <a:t>在确立了等价类后，可建立等价类表，列出所有划分出的等价类输入数据</a:t>
            </a:r>
            <a:r>
              <a:rPr lang="en-US" altLang="zh-CN" dirty="0"/>
              <a:t>+</a:t>
            </a:r>
            <a:r>
              <a:rPr lang="zh-CN" altLang="en-US" dirty="0"/>
              <a:t>期望结果：</a:t>
            </a:r>
          </a:p>
        </p:txBody>
      </p:sp>
      <p:graphicFrame>
        <p:nvGraphicFramePr>
          <p:cNvPr id="5" name="Group 4"/>
          <p:cNvGraphicFramePr>
            <a:graphicFrameLocks noGrp="1"/>
          </p:cNvGraphicFramePr>
          <p:nvPr>
            <p:extLst>
              <p:ext uri="{D42A27DB-BD31-4B8C-83A1-F6EECF244321}">
                <p14:modId xmlns:p14="http://schemas.microsoft.com/office/powerpoint/2010/main" val="640735134"/>
              </p:ext>
            </p:extLst>
          </p:nvPr>
        </p:nvGraphicFramePr>
        <p:xfrm>
          <a:off x="971600" y="3933056"/>
          <a:ext cx="7416825" cy="1189038"/>
        </p:xfrm>
        <a:graphic>
          <a:graphicData uri="http://schemas.openxmlformats.org/drawingml/2006/table">
            <a:tbl>
              <a:tblPr/>
              <a:tblGrid>
                <a:gridCol w="2472275">
                  <a:extLst>
                    <a:ext uri="{9D8B030D-6E8A-4147-A177-3AD203B41FA5}">
                      <a16:colId xmlns:a16="http://schemas.microsoft.com/office/drawing/2014/main" val="1811674581"/>
                    </a:ext>
                  </a:extLst>
                </a:gridCol>
                <a:gridCol w="2472275">
                  <a:extLst>
                    <a:ext uri="{9D8B030D-6E8A-4147-A177-3AD203B41FA5}">
                      <a16:colId xmlns:a16="http://schemas.microsoft.com/office/drawing/2014/main" val="2551616402"/>
                    </a:ext>
                  </a:extLst>
                </a:gridCol>
                <a:gridCol w="2472275">
                  <a:extLst>
                    <a:ext uri="{9D8B030D-6E8A-4147-A177-3AD203B41FA5}">
                      <a16:colId xmlns:a16="http://schemas.microsoft.com/office/drawing/2014/main" val="3361083521"/>
                    </a:ext>
                  </a:extLst>
                </a:gridCol>
              </a:tblGrid>
              <a:tr h="39634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输入条件</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有效等价类</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无效等价类</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108950"/>
                  </a:ext>
                </a:extLst>
              </a:tr>
              <a:tr h="39634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a:ln>
                            <a:noFill/>
                          </a:ln>
                          <a:solidFill>
                            <a:srgbClr val="000000"/>
                          </a:solidFill>
                          <a:effectLst/>
                          <a:latin typeface="Book Antiqua" panose="02040602050305030304" pitchFamily="18" charset="0"/>
                          <a:ea typeface="宋体" panose="02010600030101010101" pitchFamily="2" charset="-122"/>
                        </a:rPr>
                        <a:t>…</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90358393"/>
                  </a:ext>
                </a:extLst>
              </a:tr>
              <a:tr h="39634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a:ln>
                            <a:noFill/>
                          </a:ln>
                          <a:solidFill>
                            <a:srgbClr val="000000"/>
                          </a:solidFill>
                          <a:effectLst/>
                          <a:latin typeface="Book Antiqua" panose="02040602050305030304" pitchFamily="18" charset="0"/>
                          <a:ea typeface="宋体" panose="02010600030101010101" pitchFamily="2" charset="-122"/>
                        </a:rPr>
                        <a: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7773723"/>
                  </a:ext>
                </a:extLst>
              </a:tr>
            </a:tbl>
          </a:graphicData>
        </a:graphic>
      </p:graphicFrame>
    </p:spTree>
    <p:extLst>
      <p:ext uri="{BB962C8B-B14F-4D97-AF65-F5344CB8AC3E}">
        <p14:creationId xmlns:p14="http://schemas.microsoft.com/office/powerpoint/2010/main" val="2170970680"/>
      </p:ext>
    </p:extLst>
  </p:cSld>
  <p:clrMapOvr>
    <a:masterClrMapping/>
  </p:clrMapOvr>
  <p:transition spd="med">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设计测试用例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为每一个等价类规定一个唯一的编号</a:t>
            </a:r>
          </a:p>
          <a:p>
            <a:pPr eaLnBrk="1" hangingPunct="1"/>
            <a:r>
              <a:rPr lang="zh-CN" altLang="en-US" dirty="0"/>
              <a:t>设计一个新的测试用例，使其尽可能多的覆盖尚未被覆盖的有效等价类；重复这一步，直到所有的有效等价类都被覆盖为止</a:t>
            </a:r>
          </a:p>
          <a:p>
            <a:pPr eaLnBrk="1" hangingPunct="1"/>
            <a:r>
              <a:rPr lang="zh-CN" altLang="en-US" dirty="0"/>
              <a:t>设计一个新的测试用例，使其仅覆盖一个尚未被覆盖的无效等价类；重复这一步，直到所有的无效等价类都被覆盖为止</a:t>
            </a:r>
          </a:p>
          <a:p>
            <a:pPr eaLnBrk="1" hangingPunct="1"/>
            <a:endParaRPr lang="en-US" altLang="zh-CN" dirty="0"/>
          </a:p>
        </p:txBody>
      </p:sp>
      <p:sp>
        <p:nvSpPr>
          <p:cNvPr id="5" name="Oval 4"/>
          <p:cNvSpPr>
            <a:spLocks noChangeArrowheads="1"/>
          </p:cNvSpPr>
          <p:nvPr/>
        </p:nvSpPr>
        <p:spPr bwMode="auto">
          <a:xfrm>
            <a:off x="2916238" y="3528590"/>
            <a:ext cx="3097212" cy="2852738"/>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6" name="Rectangle 5"/>
          <p:cNvSpPr>
            <a:spLocks noChangeArrowheads="1"/>
          </p:cNvSpPr>
          <p:nvPr/>
        </p:nvSpPr>
        <p:spPr bwMode="auto">
          <a:xfrm>
            <a:off x="3924300" y="3644478"/>
            <a:ext cx="1079500" cy="25923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T1</a:t>
            </a:r>
          </a:p>
        </p:txBody>
      </p:sp>
      <p:sp>
        <p:nvSpPr>
          <p:cNvPr id="7" name="Rectangle 6"/>
          <p:cNvSpPr>
            <a:spLocks noChangeArrowheads="1"/>
          </p:cNvSpPr>
          <p:nvPr/>
        </p:nvSpPr>
        <p:spPr bwMode="auto">
          <a:xfrm>
            <a:off x="2987675" y="4508078"/>
            <a:ext cx="936625" cy="79216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T2</a:t>
            </a:r>
          </a:p>
        </p:txBody>
      </p:sp>
      <p:sp>
        <p:nvSpPr>
          <p:cNvPr id="9" name="Rectangle 7"/>
          <p:cNvSpPr>
            <a:spLocks noChangeArrowheads="1"/>
          </p:cNvSpPr>
          <p:nvPr/>
        </p:nvSpPr>
        <p:spPr bwMode="auto">
          <a:xfrm>
            <a:off x="5003800" y="4076278"/>
            <a:ext cx="720725" cy="17287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T3</a:t>
            </a:r>
          </a:p>
        </p:txBody>
      </p:sp>
      <p:sp>
        <p:nvSpPr>
          <p:cNvPr id="10" name="Rectangle 8"/>
          <p:cNvSpPr>
            <a:spLocks noChangeArrowheads="1"/>
          </p:cNvSpPr>
          <p:nvPr/>
        </p:nvSpPr>
        <p:spPr bwMode="auto">
          <a:xfrm>
            <a:off x="3419475" y="3931815"/>
            <a:ext cx="504825" cy="576263"/>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T4</a:t>
            </a:r>
          </a:p>
        </p:txBody>
      </p:sp>
      <p:sp>
        <p:nvSpPr>
          <p:cNvPr id="11" name="Rectangle 9"/>
          <p:cNvSpPr>
            <a:spLocks noChangeArrowheads="1"/>
          </p:cNvSpPr>
          <p:nvPr/>
        </p:nvSpPr>
        <p:spPr bwMode="auto">
          <a:xfrm>
            <a:off x="3419475" y="5300240"/>
            <a:ext cx="504825" cy="68103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T5</a:t>
            </a:r>
          </a:p>
        </p:txBody>
      </p:sp>
    </p:spTree>
    <p:extLst>
      <p:ext uri="{BB962C8B-B14F-4D97-AF65-F5344CB8AC3E}">
        <p14:creationId xmlns:p14="http://schemas.microsoft.com/office/powerpoint/2010/main" val="2014926896"/>
      </p:ext>
    </p:extLst>
  </p:cSld>
  <p:clrMapOvr>
    <a:masterClrMapping/>
  </p:clrMapOvr>
  <p:transition spd="med">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：数据录入问题</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a:t>
            </a:r>
            <a:r>
              <a:rPr lang="zh-CN" altLang="en-US" dirty="0"/>
              <a:t>例</a:t>
            </a:r>
            <a:r>
              <a:rPr lang="en-US" altLang="zh-CN" dirty="0"/>
              <a:t>1]</a:t>
            </a:r>
            <a:r>
              <a:rPr lang="zh-CN" altLang="en-US" dirty="0"/>
              <a:t>某一程序要求输入数据满足以下条件：</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可输入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个或多个数据，每个数据由</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1-8</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个字母或数字构成，且第一个字符必须为字母</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如果满足上述条件，则输出“合法数据”；否则，输出“非法数据”</a:t>
            </a:r>
          </a:p>
          <a:p>
            <a:pPr lvl="1" eaLnBrk="1" hangingPunct="1"/>
            <a:endParaRPr lang="zh-CN" altLang="en-US" dirty="0"/>
          </a:p>
          <a:p>
            <a:pPr eaLnBrk="1" hangingPunct="1"/>
            <a:r>
              <a:rPr lang="zh-CN" altLang="en-US" dirty="0"/>
              <a:t>用等价类划分方法为该程序进行测试用例设计</a:t>
            </a:r>
          </a:p>
          <a:p>
            <a:pPr eaLnBrk="1" hangingPunct="1"/>
            <a:endParaRPr lang="en-US" altLang="zh-CN" dirty="0"/>
          </a:p>
        </p:txBody>
      </p:sp>
    </p:spTree>
    <p:extLst>
      <p:ext uri="{BB962C8B-B14F-4D97-AF65-F5344CB8AC3E}">
        <p14:creationId xmlns:p14="http://schemas.microsoft.com/office/powerpoint/2010/main" val="4266530848"/>
      </p:ext>
    </p:extLst>
  </p:cSld>
  <p:clrMapOvr>
    <a:masterClrMapping/>
  </p:clrMapOvr>
  <p:transition spd="med">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：数据录入问题</a:t>
            </a:r>
          </a:p>
        </p:txBody>
      </p:sp>
      <p:graphicFrame>
        <p:nvGraphicFramePr>
          <p:cNvPr id="4" name="Group 3"/>
          <p:cNvGraphicFramePr>
            <a:graphicFrameLocks noGrp="1"/>
          </p:cNvGraphicFramePr>
          <p:nvPr>
            <p:extLst>
              <p:ext uri="{D42A27DB-BD31-4B8C-83A1-F6EECF244321}">
                <p14:modId xmlns:p14="http://schemas.microsoft.com/office/powerpoint/2010/main" val="2186523576"/>
              </p:ext>
            </p:extLst>
          </p:nvPr>
        </p:nvGraphicFramePr>
        <p:xfrm>
          <a:off x="1289844" y="3140968"/>
          <a:ext cx="6419850" cy="2849718"/>
        </p:xfrm>
        <a:graphic>
          <a:graphicData uri="http://schemas.openxmlformats.org/drawingml/2006/table">
            <a:tbl>
              <a:tblPr/>
              <a:tblGrid>
                <a:gridCol w="1708150">
                  <a:extLst>
                    <a:ext uri="{9D8B030D-6E8A-4147-A177-3AD203B41FA5}">
                      <a16:colId xmlns:a16="http://schemas.microsoft.com/office/drawing/2014/main" val="879213531"/>
                    </a:ext>
                  </a:extLst>
                </a:gridCol>
                <a:gridCol w="1663700">
                  <a:extLst>
                    <a:ext uri="{9D8B030D-6E8A-4147-A177-3AD203B41FA5}">
                      <a16:colId xmlns:a16="http://schemas.microsoft.com/office/drawing/2014/main" val="1325161624"/>
                    </a:ext>
                  </a:extLst>
                </a:gridCol>
                <a:gridCol w="692150">
                  <a:extLst>
                    <a:ext uri="{9D8B030D-6E8A-4147-A177-3AD203B41FA5}">
                      <a16:colId xmlns:a16="http://schemas.microsoft.com/office/drawing/2014/main" val="3174988335"/>
                    </a:ext>
                  </a:extLst>
                </a:gridCol>
                <a:gridCol w="1663700">
                  <a:extLst>
                    <a:ext uri="{9D8B030D-6E8A-4147-A177-3AD203B41FA5}">
                      <a16:colId xmlns:a16="http://schemas.microsoft.com/office/drawing/2014/main" val="899368484"/>
                    </a:ext>
                  </a:extLst>
                </a:gridCol>
                <a:gridCol w="692150">
                  <a:extLst>
                    <a:ext uri="{9D8B030D-6E8A-4147-A177-3AD203B41FA5}">
                      <a16:colId xmlns:a16="http://schemas.microsoft.com/office/drawing/2014/main" val="1200144412"/>
                    </a:ext>
                  </a:extLst>
                </a:gridCol>
              </a:tblGrid>
              <a:tr h="36789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rPr>
                        <a:t>输入条件</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rPr>
                        <a:t>有效等价类</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rPr>
                        <a:t>号码</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rPr>
                        <a:t>无效等价类</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rPr>
                        <a:t>号码</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904925057"/>
                  </a:ext>
                </a:extLst>
              </a:tr>
              <a:tr h="367895">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标识符个数</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a:t>
                      </a: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(6)</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81444300"/>
                  </a:ext>
                </a:extLst>
              </a:tr>
              <a:tr h="367895">
                <a:tc vMerge="1">
                  <a:txBody>
                    <a:bodyPr/>
                    <a:lstStyle/>
                    <a:p>
                      <a:endParaRPr lang="zh-CN" altLang="en-US"/>
                    </a:p>
                  </a:txBody>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多个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630961962"/>
                  </a:ext>
                </a:extLst>
              </a:tr>
              <a:tr h="367895">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标识符字符数</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1~8</a:t>
                      </a: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a:t>
                      </a: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 </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(7)</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10195220"/>
                  </a:ext>
                </a:extLst>
              </a:tr>
              <a:tr h="36789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&gt;8</a:t>
                      </a: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(8)</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40173743"/>
                  </a:ext>
                </a:extLst>
              </a:tr>
              <a:tr h="64219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标识符组成</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数字与字母</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含有非“字母或数字”</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(9)</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251041729"/>
                  </a:ext>
                </a:extLst>
              </a:tr>
              <a:tr h="36789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第一个标识符</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字母</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(5)</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非字母</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(10)</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4635069"/>
                  </a:ext>
                </a:extLst>
              </a:tr>
            </a:tbl>
          </a:graphicData>
        </a:graphic>
      </p:graphicFrame>
      <p:sp>
        <p:nvSpPr>
          <p:cNvPr id="5" name="Rectangle 47"/>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划分等价类：</a:t>
            </a:r>
          </a:p>
        </p:txBody>
      </p:sp>
      <p:sp>
        <p:nvSpPr>
          <p:cNvPr id="6" name="Rectangle 3"/>
          <p:cNvSpPr txBox="1">
            <a:spLocks noChangeArrowheads="1"/>
          </p:cNvSpPr>
          <p:nvPr/>
        </p:nvSpPr>
        <p:spPr>
          <a:xfrm>
            <a:off x="3456608" y="1407151"/>
            <a:ext cx="5507880" cy="1476387"/>
          </a:xfrm>
          <a:prstGeom prst="rect">
            <a:avLst/>
          </a:prstGeom>
          <a:ln>
            <a:solidFill>
              <a:srgbClr val="777777"/>
            </a:solidFill>
            <a:prstDash val="sysDash"/>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1400" dirty="0"/>
              <a:t>[</a:t>
            </a:r>
            <a:r>
              <a:rPr lang="zh-CN" altLang="en-US" sz="1400" dirty="0"/>
              <a:t>例</a:t>
            </a:r>
            <a:r>
              <a:rPr lang="en-US" altLang="zh-CN" sz="1400" dirty="0"/>
              <a:t>1]</a:t>
            </a:r>
            <a:r>
              <a:rPr lang="zh-CN" altLang="en-US" sz="1400" dirty="0"/>
              <a:t>某一程序要求输入数据满足以下条件：</a:t>
            </a:r>
          </a:p>
          <a:p>
            <a:pPr lvl="1"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可输入</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个或多个数据，每个数据由</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1-8</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个字母或数字构成，且第一个字符必须为字母</a:t>
            </a:r>
          </a:p>
          <a:p>
            <a:pPr lvl="1"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如果满足上述条件，则输出“合法数据”；否则，输出“非法数据”</a:t>
            </a:r>
            <a:endParaRPr lang="en-US" altLang="zh-CN" sz="1400" dirty="0"/>
          </a:p>
        </p:txBody>
      </p:sp>
    </p:spTree>
    <p:extLst>
      <p:ext uri="{BB962C8B-B14F-4D97-AF65-F5344CB8AC3E}">
        <p14:creationId xmlns:p14="http://schemas.microsoft.com/office/powerpoint/2010/main" val="303326619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：数据录入问题</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设计测试用例：</a:t>
            </a:r>
          </a:p>
          <a:p>
            <a:pPr eaLnBrk="1" hangingPunct="1"/>
            <a:endParaRPr lang="zh-CN" altLang="en-US"/>
          </a:p>
          <a:p>
            <a:pPr eaLnBrk="1" hangingPunct="1"/>
            <a:endParaRPr lang="en-US" altLang="zh-CN"/>
          </a:p>
        </p:txBody>
      </p:sp>
      <p:graphicFrame>
        <p:nvGraphicFramePr>
          <p:cNvPr id="5" name="Group 4"/>
          <p:cNvGraphicFramePr>
            <a:graphicFrameLocks noGrp="1"/>
          </p:cNvGraphicFramePr>
          <p:nvPr>
            <p:extLst>
              <p:ext uri="{D42A27DB-BD31-4B8C-83A1-F6EECF244321}">
                <p14:modId xmlns:p14="http://schemas.microsoft.com/office/powerpoint/2010/main" val="3569714127"/>
              </p:ext>
            </p:extLst>
          </p:nvPr>
        </p:nvGraphicFramePr>
        <p:xfrm>
          <a:off x="611560" y="2996952"/>
          <a:ext cx="4896544" cy="3448482"/>
        </p:xfrm>
        <a:graphic>
          <a:graphicData uri="http://schemas.openxmlformats.org/drawingml/2006/table">
            <a:tbl>
              <a:tblPr/>
              <a:tblGrid>
                <a:gridCol w="745500">
                  <a:extLst>
                    <a:ext uri="{9D8B030D-6E8A-4147-A177-3AD203B41FA5}">
                      <a16:colId xmlns:a16="http://schemas.microsoft.com/office/drawing/2014/main" val="2497374030"/>
                    </a:ext>
                  </a:extLst>
                </a:gridCol>
                <a:gridCol w="1336041">
                  <a:extLst>
                    <a:ext uri="{9D8B030D-6E8A-4147-A177-3AD203B41FA5}">
                      <a16:colId xmlns:a16="http://schemas.microsoft.com/office/drawing/2014/main" val="4095168171"/>
                    </a:ext>
                  </a:extLst>
                </a:gridCol>
                <a:gridCol w="1386351">
                  <a:extLst>
                    <a:ext uri="{9D8B030D-6E8A-4147-A177-3AD203B41FA5}">
                      <a16:colId xmlns:a16="http://schemas.microsoft.com/office/drawing/2014/main" val="1093885777"/>
                    </a:ext>
                  </a:extLst>
                </a:gridCol>
                <a:gridCol w="1428652">
                  <a:extLst>
                    <a:ext uri="{9D8B030D-6E8A-4147-A177-3AD203B41FA5}">
                      <a16:colId xmlns:a16="http://schemas.microsoft.com/office/drawing/2014/main" val="117815771"/>
                    </a:ext>
                  </a:extLst>
                </a:gridCol>
              </a:tblGrid>
              <a:tr h="43811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1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测试用</a:t>
                      </a:r>
                      <a:endParaRPr kumimoji="0" lang="en-US" altLang="zh-CN" sz="1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1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例编号</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1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测试数据</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1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覆盖的</a:t>
                      </a:r>
                      <a:endParaRPr kumimoji="0" lang="en-US" altLang="zh-CN" sz="1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1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等价类</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1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期待结果</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3037815"/>
                  </a:ext>
                </a:extLst>
              </a:tr>
              <a:tr h="292061">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a2ku83t</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(1)(3)(4)(5)</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006600"/>
                          </a:solidFill>
                          <a:effectLst/>
                          <a:latin typeface="Times New Roman" panose="02020603050405020304" pitchFamily="18" charset="0"/>
                          <a:ea typeface="楷体" panose="02010609060101010101" pitchFamily="49" charset="-122"/>
                          <a:cs typeface="Times New Roman" panose="02020603050405020304" pitchFamily="18" charset="0"/>
                        </a:rPr>
                        <a:t>合法数据</a:t>
                      </a:r>
                      <a:endParaRPr kumimoji="0" lang="en-US" altLang="zh-CN" sz="1600" b="1" i="0" u="none" strike="noStrike" cap="none" normalizeH="0" baseline="0" dirty="0">
                        <a:ln>
                          <a:noFill/>
                        </a:ln>
                        <a:solidFill>
                          <a:srgbClr val="0066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801859"/>
                  </a:ext>
                </a:extLst>
              </a:tr>
              <a:tr h="511117">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a2ku83t, </a:t>
                      </a:r>
                      <a:r>
                        <a:rPr kumimoji="0" lang="en-US" altLang="zh-CN" sz="1600" b="1" i="0" u="none" strike="noStrike" cap="none" normalizeH="0" baseline="0" dirty="0" err="1">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fta</a:t>
                      </a: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 b2</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(2)(3)(4)(5)</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006600"/>
                          </a:solidFill>
                          <a:effectLst/>
                          <a:latin typeface="Times New Roman" panose="02020603050405020304" pitchFamily="18" charset="0"/>
                          <a:ea typeface="楷体" panose="02010609060101010101" pitchFamily="49" charset="-122"/>
                          <a:cs typeface="Times New Roman" panose="02020603050405020304" pitchFamily="18" charset="0"/>
                        </a:rPr>
                        <a:t>合法数据</a:t>
                      </a:r>
                      <a:endParaRPr kumimoji="0" lang="en-US" altLang="zh-CN" sz="1600" b="1" i="0" u="none" strike="noStrike" cap="none" normalizeH="0" baseline="0" dirty="0">
                        <a:ln>
                          <a:noFill/>
                        </a:ln>
                        <a:solidFill>
                          <a:srgbClr val="0066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3857396"/>
                  </a:ext>
                </a:extLst>
              </a:tr>
              <a:tr h="292061">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非法数据</a:t>
                      </a:r>
                      <a:endParaRPr kumimoji="0" lang="en-US" altLang="zh-CN" sz="16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00101181"/>
                  </a:ext>
                </a:extLst>
              </a:tr>
              <a:tr h="511117">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a2ku83t, , b2</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(7)</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非法数据</a:t>
                      </a:r>
                      <a:endParaRPr kumimoji="0" lang="en-US" altLang="zh-CN" sz="16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9837547"/>
                  </a:ext>
                </a:extLst>
              </a:tr>
              <a:tr h="511117">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a2ku83t29, </a:t>
                      </a:r>
                      <a:r>
                        <a:rPr kumimoji="0" lang="en-US" altLang="zh-CN" sz="1600" b="1" i="0" u="none" strike="noStrike" cap="none" normalizeH="0" baseline="0" dirty="0" err="1">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fta</a:t>
                      </a:r>
                      <a:endPar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(8)</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非法数据</a:t>
                      </a:r>
                      <a:endParaRPr kumimoji="0" lang="en-US" altLang="zh-CN" sz="16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813982"/>
                  </a:ext>
                </a:extLst>
              </a:tr>
              <a:tr h="292061">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a2ku8$t</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(9)</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非法数据</a:t>
                      </a:r>
                      <a:endParaRPr kumimoji="0" lang="en-US" altLang="zh-CN" sz="16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4975738"/>
                  </a:ext>
                </a:extLst>
              </a:tr>
              <a:tr h="292061">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7</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92ku83t</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非法数据</a:t>
                      </a:r>
                      <a:endParaRPr kumimoji="0" lang="en-US" altLang="zh-CN" sz="16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0593330"/>
                  </a:ext>
                </a:extLst>
              </a:tr>
            </a:tbl>
          </a:graphicData>
        </a:graphic>
      </p:graphicFrame>
      <p:graphicFrame>
        <p:nvGraphicFramePr>
          <p:cNvPr id="6" name="Group 3"/>
          <p:cNvGraphicFramePr>
            <a:graphicFrameLocks noGrp="1"/>
          </p:cNvGraphicFramePr>
          <p:nvPr>
            <p:extLst>
              <p:ext uri="{D42A27DB-BD31-4B8C-83A1-F6EECF244321}">
                <p14:modId xmlns:p14="http://schemas.microsoft.com/office/powerpoint/2010/main" val="1403640393"/>
              </p:ext>
            </p:extLst>
          </p:nvPr>
        </p:nvGraphicFramePr>
        <p:xfrm>
          <a:off x="5941241" y="3051570"/>
          <a:ext cx="2951239" cy="1889598"/>
        </p:xfrm>
        <a:graphic>
          <a:graphicData uri="http://schemas.openxmlformats.org/drawingml/2006/table">
            <a:tbl>
              <a:tblPr/>
              <a:tblGrid>
                <a:gridCol w="603662">
                  <a:extLst>
                    <a:ext uri="{9D8B030D-6E8A-4147-A177-3AD203B41FA5}">
                      <a16:colId xmlns:a16="http://schemas.microsoft.com/office/drawing/2014/main" val="879213531"/>
                    </a:ext>
                  </a:extLst>
                </a:gridCol>
                <a:gridCol w="670736">
                  <a:extLst>
                    <a:ext uri="{9D8B030D-6E8A-4147-A177-3AD203B41FA5}">
                      <a16:colId xmlns:a16="http://schemas.microsoft.com/office/drawing/2014/main" val="1325161624"/>
                    </a:ext>
                  </a:extLst>
                </a:gridCol>
                <a:gridCol w="402442">
                  <a:extLst>
                    <a:ext uri="{9D8B030D-6E8A-4147-A177-3AD203B41FA5}">
                      <a16:colId xmlns:a16="http://schemas.microsoft.com/office/drawing/2014/main" val="3174988335"/>
                    </a:ext>
                  </a:extLst>
                </a:gridCol>
                <a:gridCol w="915448">
                  <a:extLst>
                    <a:ext uri="{9D8B030D-6E8A-4147-A177-3AD203B41FA5}">
                      <a16:colId xmlns:a16="http://schemas.microsoft.com/office/drawing/2014/main" val="899368484"/>
                    </a:ext>
                  </a:extLst>
                </a:gridCol>
                <a:gridCol w="358951">
                  <a:extLst>
                    <a:ext uri="{9D8B030D-6E8A-4147-A177-3AD203B41FA5}">
                      <a16:colId xmlns:a16="http://schemas.microsoft.com/office/drawing/2014/main" val="1200144412"/>
                    </a:ext>
                  </a:extLst>
                </a:gridCol>
              </a:tblGrid>
              <a:tr h="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C00000"/>
                          </a:solidFill>
                          <a:effectLst/>
                          <a:latin typeface="Times New Roman" panose="02020603050405020304" pitchFamily="18" charset="0"/>
                          <a:ea typeface="宋体" panose="02010600030101010101" pitchFamily="2" charset="-122"/>
                        </a:rPr>
                        <a:t>输入条件</a:t>
                      </a:r>
                    </a:p>
                  </a:txBody>
                  <a:tcPr marL="0" marR="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C00000"/>
                          </a:solidFill>
                          <a:effectLst/>
                          <a:latin typeface="Times New Roman" panose="02020603050405020304" pitchFamily="18" charset="0"/>
                          <a:ea typeface="宋体" panose="02010600030101010101" pitchFamily="2" charset="-122"/>
                        </a:rPr>
                        <a:t>有效等价类</a:t>
                      </a:r>
                    </a:p>
                  </a:txBody>
                  <a:tcPr marL="0" marR="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C00000"/>
                          </a:solidFill>
                          <a:effectLst/>
                          <a:latin typeface="Times New Roman" panose="02020603050405020304" pitchFamily="18" charset="0"/>
                          <a:ea typeface="宋体" panose="02010600030101010101" pitchFamily="2" charset="-122"/>
                        </a:rPr>
                        <a:t>号码</a:t>
                      </a:r>
                    </a:p>
                  </a:txBody>
                  <a:tcPr marL="0" marR="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C00000"/>
                          </a:solidFill>
                          <a:effectLst/>
                          <a:latin typeface="Times New Roman" panose="02020603050405020304" pitchFamily="18" charset="0"/>
                          <a:ea typeface="宋体" panose="02010600030101010101" pitchFamily="2" charset="-122"/>
                        </a:rPr>
                        <a:t>无效等价类</a:t>
                      </a:r>
                    </a:p>
                  </a:txBody>
                  <a:tcPr marL="0" marR="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C00000"/>
                          </a:solidFill>
                          <a:effectLst/>
                          <a:latin typeface="Times New Roman" panose="02020603050405020304" pitchFamily="18" charset="0"/>
                          <a:ea typeface="宋体" panose="02010600030101010101" pitchFamily="2" charset="-122"/>
                        </a:rPr>
                        <a:t>号码</a:t>
                      </a:r>
                    </a:p>
                  </a:txBody>
                  <a:tcPr marL="0" marR="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904925057"/>
                  </a:ext>
                </a:extLst>
              </a:tr>
              <a:tr h="170108">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标识符</a:t>
                      </a:r>
                      <a:endPar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个数</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a:t>
                      </a: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(6)</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81444300"/>
                  </a:ext>
                </a:extLst>
              </a:tr>
              <a:tr h="170108">
                <a:tc vMerge="1">
                  <a:txBody>
                    <a:bodyPr/>
                    <a:lstStyle/>
                    <a:p>
                      <a:endParaRPr lang="zh-CN" altLang="en-US"/>
                    </a:p>
                  </a:txBody>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多个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630961962"/>
                  </a:ext>
                </a:extLst>
              </a:tr>
              <a:tr h="170108">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标识符</a:t>
                      </a:r>
                      <a:endPar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字符数</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1~8</a:t>
                      </a: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a:t>
                      </a: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 </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(7)</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10195220"/>
                  </a:ext>
                </a:extLst>
              </a:tr>
              <a:tr h="17010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&gt;8</a:t>
                      </a: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(8)</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40173743"/>
                  </a:ext>
                </a:extLst>
              </a:tr>
              <a:tr h="27549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标识符</a:t>
                      </a:r>
                      <a:endPar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组成</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数字与字母</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含有非“字母或数字”</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(9)</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251041729"/>
                  </a:ext>
                </a:extLst>
              </a:tr>
              <a:tr h="17010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第一个</a:t>
                      </a:r>
                      <a:endPar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标识符</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字母</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(5)</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非字母</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(10)</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4635069"/>
                  </a:ext>
                </a:extLst>
              </a:tr>
            </a:tbl>
          </a:graphicData>
        </a:graphic>
      </p:graphicFrame>
      <p:sp>
        <p:nvSpPr>
          <p:cNvPr id="9" name="Rectangle 3"/>
          <p:cNvSpPr txBox="1">
            <a:spLocks noChangeArrowheads="1"/>
          </p:cNvSpPr>
          <p:nvPr/>
        </p:nvSpPr>
        <p:spPr>
          <a:xfrm>
            <a:off x="3456608" y="1407151"/>
            <a:ext cx="5507880" cy="1476387"/>
          </a:xfrm>
          <a:prstGeom prst="rect">
            <a:avLst/>
          </a:prstGeom>
          <a:ln>
            <a:solidFill>
              <a:srgbClr val="777777"/>
            </a:solidFill>
            <a:prstDash val="sysDash"/>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1400" dirty="0"/>
              <a:t>[</a:t>
            </a:r>
            <a:r>
              <a:rPr lang="zh-CN" altLang="en-US" sz="1400" dirty="0"/>
              <a:t>例</a:t>
            </a:r>
            <a:r>
              <a:rPr lang="en-US" altLang="zh-CN" sz="1400" dirty="0"/>
              <a:t>1]</a:t>
            </a:r>
            <a:r>
              <a:rPr lang="zh-CN" altLang="en-US" sz="1400" dirty="0"/>
              <a:t>某一程序要求输入数据满足以下条件：</a:t>
            </a:r>
          </a:p>
          <a:p>
            <a:pPr lvl="1"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可输入</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个或多个数据，每个数据由</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1-8</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个字母或数字构成，且第一个字符必须为字母</a:t>
            </a:r>
          </a:p>
          <a:p>
            <a:pPr lvl="1"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如果满足上述条件，则输出“合法数据”；否则，输出“非法数据”</a:t>
            </a:r>
            <a:endParaRPr lang="en-US" altLang="zh-CN" sz="1400" dirty="0"/>
          </a:p>
        </p:txBody>
      </p:sp>
    </p:spTree>
    <p:extLst>
      <p:ext uri="{BB962C8B-B14F-4D97-AF65-F5344CB8AC3E}">
        <p14:creationId xmlns:p14="http://schemas.microsoft.com/office/powerpoint/2010/main" val="137210824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FF"/>
                </a:solidFill>
                <a:cs typeface="Times New Roman" panose="02020603050405020304" pitchFamily="18" charset="0"/>
              </a:rPr>
              <a:t>1. </a:t>
            </a:r>
            <a:r>
              <a:rPr lang="zh-CN" altLang="en-US" sz="2000" b="1" dirty="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软件测试的目标</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在程序交付测试之前，大多数程序员可以找到和纠正超过</a:t>
            </a:r>
            <a:r>
              <a:rPr lang="en-US" altLang="zh-CN" dirty="0"/>
              <a:t>99%</a:t>
            </a:r>
            <a:r>
              <a:rPr lang="zh-CN" altLang="en-US" dirty="0"/>
              <a:t>的错误</a:t>
            </a:r>
          </a:p>
          <a:p>
            <a:pPr eaLnBrk="1" hangingPunct="1"/>
            <a:r>
              <a:rPr lang="zh-CN" altLang="en-US" dirty="0"/>
              <a:t>在交付测试的程序中，每</a:t>
            </a:r>
            <a:r>
              <a:rPr lang="en-US" altLang="zh-CN" dirty="0"/>
              <a:t>100</a:t>
            </a:r>
            <a:r>
              <a:rPr lang="zh-CN" altLang="en-US" dirty="0"/>
              <a:t>条可执行语句的平均错误数量是</a:t>
            </a:r>
            <a:r>
              <a:rPr lang="en-US" altLang="zh-CN" dirty="0"/>
              <a:t>1-3</a:t>
            </a:r>
            <a:r>
              <a:rPr lang="zh-CN" altLang="en-US" dirty="0"/>
              <a:t>个</a:t>
            </a:r>
          </a:p>
          <a:p>
            <a:pPr eaLnBrk="1" hangingPunct="1"/>
            <a:r>
              <a:rPr lang="zh-CN" altLang="en-US" dirty="0"/>
              <a:t>软件测试的目的就是找出剩下的</a:t>
            </a:r>
            <a:r>
              <a:rPr lang="en-US" altLang="zh-CN" dirty="0"/>
              <a:t>1%</a:t>
            </a:r>
            <a:r>
              <a:rPr lang="zh-CN" altLang="en-US" dirty="0"/>
              <a:t>的错误</a:t>
            </a:r>
          </a:p>
          <a:p>
            <a:pPr eaLnBrk="1" hangingPunct="1"/>
            <a:endParaRPr lang="zh-CN" altLang="en-US" dirty="0"/>
          </a:p>
          <a:p>
            <a:pPr eaLnBrk="1" hangingPunct="1"/>
            <a:r>
              <a:rPr lang="en-US" altLang="zh-CN" dirty="0" err="1"/>
              <a:t>Glenford</a:t>
            </a:r>
            <a:r>
              <a:rPr lang="en-US" altLang="zh-CN" dirty="0"/>
              <a:t> J. Myers</a:t>
            </a:r>
            <a:r>
              <a:rPr lang="zh-CN" altLang="en-US" dirty="0"/>
              <a:t>关于软件测试目的提出以下观点：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测试是为了</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发现错误</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而执行程序的过程</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测试是为了</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证明“程序有错”</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，而无法证明“程序正确”</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好的测试用例</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在于能够发现至今未发现的错误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成功的测试</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是发现了至今未发现的错误的测试</a:t>
            </a:r>
          </a:p>
        </p:txBody>
      </p:sp>
    </p:spTree>
    <p:extLst>
      <p:ext uri="{BB962C8B-B14F-4D97-AF65-F5344CB8AC3E}">
        <p14:creationId xmlns:p14="http://schemas.microsoft.com/office/powerpoint/2010/main" val="2367838099"/>
      </p:ext>
    </p:extLst>
  </p:cSld>
  <p:clrMapOvr>
    <a:masterClrMapping/>
  </p:clrMapOvr>
  <p:transition spd="med">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：日期检查</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档案管理系统，要求用户输入以年月表示的日期。假设日期限定在</a:t>
            </a:r>
            <a:r>
              <a:rPr lang="en-US" altLang="zh-CN" dirty="0">
                <a:latin typeface="Times New Roman" panose="02020603050405020304" pitchFamily="18" charset="0"/>
                <a:cs typeface="Times New Roman" panose="02020603050405020304" pitchFamily="18" charset="0"/>
              </a:rPr>
              <a:t>1990</a:t>
            </a:r>
            <a:r>
              <a:rPr lang="zh-CN" altLang="en-US" dirty="0">
                <a:latin typeface="Times New Roman" panose="02020603050405020304" pitchFamily="18" charset="0"/>
                <a:cs typeface="Times New Roman" panose="02020603050405020304" pitchFamily="18" charset="0"/>
              </a:rPr>
              <a:t>年</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月</a:t>
            </a:r>
            <a:r>
              <a:rPr lang="en-US" altLang="zh-CN" dirty="0">
                <a:latin typeface="Times New Roman" panose="02020603050405020304" pitchFamily="18" charset="0"/>
                <a:cs typeface="Times New Roman" panose="02020603050405020304" pitchFamily="18" charset="0"/>
              </a:rPr>
              <a:t>~2049</a:t>
            </a:r>
            <a:r>
              <a:rPr lang="zh-CN" altLang="en-US" dirty="0">
                <a:latin typeface="Times New Roman" panose="02020603050405020304" pitchFamily="18" charset="0"/>
                <a:cs typeface="Times New Roman" panose="02020603050405020304" pitchFamily="18" charset="0"/>
              </a:rPr>
              <a:t>年</a:t>
            </a:r>
            <a:r>
              <a:rPr lang="en-US" altLang="zh-CN" dirty="0">
                <a:latin typeface="Times New Roman" panose="02020603050405020304" pitchFamily="18" charset="0"/>
                <a:cs typeface="Times New Roman" panose="02020603050405020304" pitchFamily="18" charset="0"/>
              </a:rPr>
              <a:t>12</a:t>
            </a:r>
            <a:r>
              <a:rPr lang="zh-CN" altLang="en-US" dirty="0">
                <a:latin typeface="Times New Roman" panose="02020603050405020304" pitchFamily="18" charset="0"/>
                <a:cs typeface="Times New Roman" panose="02020603050405020304" pitchFamily="18" charset="0"/>
              </a:rPr>
              <a:t>月，并规定日期由</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位数字字符组成，前</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位表示年，后</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位表示月</a:t>
            </a:r>
          </a:p>
          <a:p>
            <a:pPr eaLnBrk="1" hangingPunct="1"/>
            <a:endParaRPr lang="zh-CN" altLang="en-US"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用等价类划分法设计测试用例，来测试程序的“日期检查功能”</a:t>
            </a:r>
          </a:p>
        </p:txBody>
      </p:sp>
    </p:spTree>
    <p:extLst>
      <p:ext uri="{BB962C8B-B14F-4D97-AF65-F5344CB8AC3E}">
        <p14:creationId xmlns:p14="http://schemas.microsoft.com/office/powerpoint/2010/main" val="4124604531"/>
      </p:ext>
    </p:extLst>
  </p:cSld>
  <p:clrMapOvr>
    <a:masterClrMapping/>
  </p:clrMapOvr>
  <p:transition spd="med">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：日期检查</a:t>
            </a:r>
          </a:p>
        </p:txBody>
      </p:sp>
      <p:graphicFrame>
        <p:nvGraphicFramePr>
          <p:cNvPr id="4" name="Group 26"/>
          <p:cNvGraphicFramePr>
            <a:graphicFrameLocks noGrp="1"/>
          </p:cNvGraphicFramePr>
          <p:nvPr>
            <p:extLst>
              <p:ext uri="{D42A27DB-BD31-4B8C-83A1-F6EECF244321}">
                <p14:modId xmlns:p14="http://schemas.microsoft.com/office/powerpoint/2010/main" val="2097237583"/>
              </p:ext>
            </p:extLst>
          </p:nvPr>
        </p:nvGraphicFramePr>
        <p:xfrm>
          <a:off x="611560" y="2708920"/>
          <a:ext cx="8137525" cy="2804080"/>
        </p:xfrm>
        <a:graphic>
          <a:graphicData uri="http://schemas.openxmlformats.org/drawingml/2006/table">
            <a:tbl>
              <a:tblPr/>
              <a:tblGrid>
                <a:gridCol w="2376487">
                  <a:extLst>
                    <a:ext uri="{9D8B030D-6E8A-4147-A177-3AD203B41FA5}">
                      <a16:colId xmlns:a16="http://schemas.microsoft.com/office/drawing/2014/main" val="823030712"/>
                    </a:ext>
                  </a:extLst>
                </a:gridCol>
                <a:gridCol w="2520950">
                  <a:extLst>
                    <a:ext uri="{9D8B030D-6E8A-4147-A177-3AD203B41FA5}">
                      <a16:colId xmlns:a16="http://schemas.microsoft.com/office/drawing/2014/main" val="2620006970"/>
                    </a:ext>
                  </a:extLst>
                </a:gridCol>
                <a:gridCol w="3240088">
                  <a:extLst>
                    <a:ext uri="{9D8B030D-6E8A-4147-A177-3AD203B41FA5}">
                      <a16:colId xmlns:a16="http://schemas.microsoft.com/office/drawing/2014/main" val="3998160901"/>
                    </a:ext>
                  </a:extLst>
                </a:gridCol>
              </a:tblGrid>
              <a:tr h="335204">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输入等价类</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有效等价类</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无效等价类</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9034980"/>
                  </a:ext>
                </a:extLst>
              </a:tr>
              <a:tr h="106655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日期的类型及长度</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① 6</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位数字字符</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② </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有非数字字符</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③ 少于</a:t>
                      </a: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6</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位数字字符</a:t>
                      </a:r>
                    </a:p>
                    <a:p>
                      <a:pPr marL="0" marR="0" lvl="0" indent="0" algn="just"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④ 多于</a:t>
                      </a: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6</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位数字字符</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4149236"/>
                  </a:ext>
                </a:extLst>
              </a:tr>
              <a:tr h="700881">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年份范围</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⑤ </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在</a:t>
                      </a: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1990~2049</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之间</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⑥ </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小于</a:t>
                      </a: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1990</a:t>
                      </a:r>
                    </a:p>
                    <a:p>
                      <a:pPr marL="0" marR="0" lvl="0" indent="0" algn="just"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⑦ </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大于</a:t>
                      </a: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2049</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5708574"/>
                  </a:ext>
                </a:extLst>
              </a:tr>
              <a:tr h="700881">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月份范围</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⑧ </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在</a:t>
                      </a: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01~12</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之间</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⑨ </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等于</a:t>
                      </a: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00</a:t>
                      </a:r>
                    </a:p>
                    <a:p>
                      <a:pPr marL="0" marR="0" lvl="0" indent="0" algn="just"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⑩ </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大于</a:t>
                      </a: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12</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5012483"/>
                  </a:ext>
                </a:extLst>
              </a:tr>
            </a:tbl>
          </a:graphicData>
        </a:graphic>
      </p:graphicFrame>
      <p:sp>
        <p:nvSpPr>
          <p:cNvPr id="5" name="Rectangle 25"/>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划分等价类：</a:t>
            </a:r>
          </a:p>
        </p:txBody>
      </p:sp>
      <p:sp>
        <p:nvSpPr>
          <p:cNvPr id="6" name="Rectangle 3"/>
          <p:cNvSpPr txBox="1">
            <a:spLocks noChangeArrowheads="1"/>
          </p:cNvSpPr>
          <p:nvPr/>
        </p:nvSpPr>
        <p:spPr>
          <a:xfrm>
            <a:off x="3456608" y="1407151"/>
            <a:ext cx="5507880" cy="869721"/>
          </a:xfrm>
          <a:prstGeom prst="rect">
            <a:avLst/>
          </a:prstGeom>
          <a:ln>
            <a:solidFill>
              <a:srgbClr val="777777"/>
            </a:solidFill>
            <a:prstDash val="sysDash"/>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228600" eaLnBrk="1" hangingPunct="1">
              <a:spcBef>
                <a:spcPct val="35000"/>
              </a:spcBef>
              <a:buFont typeface="Wingdings" panose="05000000000000000000" pitchFamily="2" charset="2"/>
              <a:buChar char="§"/>
            </a:pPr>
            <a:r>
              <a:rPr lang="en-US" altLang="zh-CN" sz="1400" b="1" dirty="0"/>
              <a:t>[</a:t>
            </a:r>
            <a:r>
              <a:rPr lang="zh-CN" altLang="en-US" sz="1400" b="1" dirty="0"/>
              <a:t>例</a:t>
            </a:r>
            <a:r>
              <a:rPr lang="en-US" altLang="zh-CN" sz="1400" b="1" dirty="0"/>
              <a:t>2] </a:t>
            </a:r>
            <a:r>
              <a:rPr lang="zh-CN" altLang="en-US" sz="1400" b="1" dirty="0"/>
              <a:t>档案管理系统，要求用户输入以年月表示的日期。假设日期限定在</a:t>
            </a:r>
            <a:r>
              <a:rPr lang="en-US" altLang="zh-CN" sz="1400" b="1" dirty="0"/>
              <a:t>1990</a:t>
            </a:r>
            <a:r>
              <a:rPr lang="zh-CN" altLang="en-US" sz="1400" b="1" dirty="0"/>
              <a:t>年</a:t>
            </a:r>
            <a:r>
              <a:rPr lang="en-US" altLang="zh-CN" sz="1400" b="1" dirty="0"/>
              <a:t>1</a:t>
            </a:r>
            <a:r>
              <a:rPr lang="zh-CN" altLang="en-US" sz="1400" b="1" dirty="0"/>
              <a:t>月</a:t>
            </a:r>
            <a:r>
              <a:rPr lang="en-US" altLang="zh-CN" sz="1400" b="1" dirty="0"/>
              <a:t>~2049</a:t>
            </a:r>
            <a:r>
              <a:rPr lang="zh-CN" altLang="en-US" sz="1400" b="1" dirty="0"/>
              <a:t>年</a:t>
            </a:r>
            <a:r>
              <a:rPr lang="en-US" altLang="zh-CN" sz="1400" b="1" dirty="0"/>
              <a:t>12</a:t>
            </a:r>
            <a:r>
              <a:rPr lang="zh-CN" altLang="en-US" sz="1400" b="1" dirty="0"/>
              <a:t>月，并规定日期由</a:t>
            </a:r>
            <a:r>
              <a:rPr lang="en-US" altLang="zh-CN" sz="1400" b="1" dirty="0"/>
              <a:t>6</a:t>
            </a:r>
            <a:r>
              <a:rPr lang="zh-CN" altLang="en-US" sz="1400" b="1" dirty="0"/>
              <a:t>位数字字符组成，前</a:t>
            </a:r>
            <a:r>
              <a:rPr lang="en-US" altLang="zh-CN" sz="1400" b="1" dirty="0"/>
              <a:t>4</a:t>
            </a:r>
            <a:r>
              <a:rPr lang="zh-CN" altLang="en-US" sz="1400" b="1" dirty="0"/>
              <a:t>位表示年，后</a:t>
            </a:r>
            <a:r>
              <a:rPr lang="en-US" altLang="zh-CN" sz="1400" b="1" dirty="0"/>
              <a:t>2</a:t>
            </a:r>
            <a:r>
              <a:rPr lang="zh-CN" altLang="en-US" sz="1400" b="1" dirty="0"/>
              <a:t>位表示月</a:t>
            </a:r>
          </a:p>
        </p:txBody>
      </p:sp>
    </p:spTree>
    <p:extLst>
      <p:ext uri="{BB962C8B-B14F-4D97-AF65-F5344CB8AC3E}">
        <p14:creationId xmlns:p14="http://schemas.microsoft.com/office/powerpoint/2010/main" val="69955810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：日期检查</a:t>
            </a:r>
          </a:p>
        </p:txBody>
      </p:sp>
      <p:sp>
        <p:nvSpPr>
          <p:cNvPr id="4" name="Rectangle 3"/>
          <p:cNvSpPr txBox="1">
            <a:spLocks noChangeArrowheads="1"/>
          </p:cNvSpPr>
          <p:nvPr/>
        </p:nvSpPr>
        <p:spPr>
          <a:xfrm>
            <a:off x="395288" y="191606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设计有效等价类的测试用例：</a:t>
            </a:r>
          </a:p>
          <a:p>
            <a:pPr eaLnBrk="1" hangingPunct="1"/>
            <a:endParaRPr lang="zh-CN" altLang="en-US" dirty="0"/>
          </a:p>
          <a:p>
            <a:pPr eaLnBrk="1" hangingPunct="1"/>
            <a:endParaRPr lang="zh-CN" altLang="en-US" dirty="0"/>
          </a:p>
          <a:p>
            <a:pPr eaLnBrk="1" hangingPunct="1"/>
            <a:r>
              <a:rPr lang="zh-CN" altLang="en-US" dirty="0"/>
              <a:t>设计无效等价类的测试用例：</a:t>
            </a:r>
          </a:p>
          <a:p>
            <a:pPr eaLnBrk="1" hangingPunct="1"/>
            <a:endParaRPr lang="en-US" altLang="zh-CN" dirty="0"/>
          </a:p>
        </p:txBody>
      </p:sp>
      <p:graphicFrame>
        <p:nvGraphicFramePr>
          <p:cNvPr id="5" name="Group 4"/>
          <p:cNvGraphicFramePr>
            <a:graphicFrameLocks noGrp="1"/>
          </p:cNvGraphicFramePr>
          <p:nvPr>
            <p:extLst>
              <p:ext uri="{D42A27DB-BD31-4B8C-83A1-F6EECF244321}">
                <p14:modId xmlns:p14="http://schemas.microsoft.com/office/powerpoint/2010/main" val="3942308529"/>
              </p:ext>
            </p:extLst>
          </p:nvPr>
        </p:nvGraphicFramePr>
        <p:xfrm>
          <a:off x="827161" y="2400176"/>
          <a:ext cx="4896967" cy="812800"/>
        </p:xfrm>
        <a:graphic>
          <a:graphicData uri="http://schemas.openxmlformats.org/drawingml/2006/table">
            <a:tbl>
              <a:tblPr/>
              <a:tblGrid>
                <a:gridCol w="1296567">
                  <a:extLst>
                    <a:ext uri="{9D8B030D-6E8A-4147-A177-3AD203B41FA5}">
                      <a16:colId xmlns:a16="http://schemas.microsoft.com/office/drawing/2014/main" val="4033924402"/>
                    </a:ext>
                  </a:extLst>
                </a:gridCol>
                <a:gridCol w="1296144">
                  <a:extLst>
                    <a:ext uri="{9D8B030D-6E8A-4147-A177-3AD203B41FA5}">
                      <a16:colId xmlns:a16="http://schemas.microsoft.com/office/drawing/2014/main" val="668484824"/>
                    </a:ext>
                  </a:extLst>
                </a:gridCol>
                <a:gridCol w="1296144">
                  <a:extLst>
                    <a:ext uri="{9D8B030D-6E8A-4147-A177-3AD203B41FA5}">
                      <a16:colId xmlns:a16="http://schemas.microsoft.com/office/drawing/2014/main" val="2835263686"/>
                    </a:ext>
                  </a:extLst>
                </a:gridCol>
                <a:gridCol w="1008112">
                  <a:extLst>
                    <a:ext uri="{9D8B030D-6E8A-4147-A177-3AD203B41FA5}">
                      <a16:colId xmlns:a16="http://schemas.microsoft.com/office/drawing/2014/main" val="2354448585"/>
                    </a:ext>
                  </a:extLst>
                </a:gridCol>
              </a:tblGrid>
              <a:tr h="40640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测试用例编号</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测试用例内容</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覆盖的等价类</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期望结果</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73334673"/>
                  </a:ext>
                </a:extLst>
              </a:tr>
              <a:tr h="40640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200711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(1)(5)(8)</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符合要求</a:t>
                      </a:r>
                      <a:endPar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6408646"/>
                  </a:ext>
                </a:extLst>
              </a:tr>
            </a:tbl>
          </a:graphicData>
        </a:graphic>
      </p:graphicFrame>
      <p:graphicFrame>
        <p:nvGraphicFramePr>
          <p:cNvPr id="6" name="Group 18"/>
          <p:cNvGraphicFramePr>
            <a:graphicFrameLocks noGrp="1"/>
          </p:cNvGraphicFramePr>
          <p:nvPr>
            <p:extLst>
              <p:ext uri="{D42A27DB-BD31-4B8C-83A1-F6EECF244321}">
                <p14:modId xmlns:p14="http://schemas.microsoft.com/office/powerpoint/2010/main" val="3037664409"/>
              </p:ext>
            </p:extLst>
          </p:nvPr>
        </p:nvGraphicFramePr>
        <p:xfrm>
          <a:off x="816074" y="3789040"/>
          <a:ext cx="5772150" cy="2526720"/>
        </p:xfrm>
        <a:graphic>
          <a:graphicData uri="http://schemas.openxmlformats.org/drawingml/2006/table">
            <a:tbl>
              <a:tblPr/>
              <a:tblGrid>
                <a:gridCol w="1296144">
                  <a:extLst>
                    <a:ext uri="{9D8B030D-6E8A-4147-A177-3AD203B41FA5}">
                      <a16:colId xmlns:a16="http://schemas.microsoft.com/office/drawing/2014/main" val="1133059413"/>
                    </a:ext>
                  </a:extLst>
                </a:gridCol>
                <a:gridCol w="1584176">
                  <a:extLst>
                    <a:ext uri="{9D8B030D-6E8A-4147-A177-3AD203B41FA5}">
                      <a16:colId xmlns:a16="http://schemas.microsoft.com/office/drawing/2014/main" val="2955139677"/>
                    </a:ext>
                  </a:extLst>
                </a:gridCol>
                <a:gridCol w="1445915">
                  <a:extLst>
                    <a:ext uri="{9D8B030D-6E8A-4147-A177-3AD203B41FA5}">
                      <a16:colId xmlns:a16="http://schemas.microsoft.com/office/drawing/2014/main" val="3491466516"/>
                    </a:ext>
                  </a:extLst>
                </a:gridCol>
                <a:gridCol w="1445915">
                  <a:extLst>
                    <a:ext uri="{9D8B030D-6E8A-4147-A177-3AD203B41FA5}">
                      <a16:colId xmlns:a16="http://schemas.microsoft.com/office/drawing/2014/main" val="3511704557"/>
                    </a:ext>
                  </a:extLst>
                </a:gridCol>
              </a:tblGrid>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测试用例编号</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测试用例内容</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覆盖的等价类</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期望结果</a:t>
                      </a: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2080473"/>
                  </a:ext>
                </a:extLst>
              </a:tr>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07June</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不符合要求</a:t>
                      </a:r>
                      <a:endPar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8437898"/>
                  </a:ext>
                </a:extLst>
              </a:tr>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20076</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不符合要求</a:t>
                      </a:r>
                      <a:endPar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3388892"/>
                  </a:ext>
                </a:extLst>
              </a:tr>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2007011</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不符合要求</a:t>
                      </a:r>
                      <a:endPar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7769263"/>
                  </a:ext>
                </a:extLst>
              </a:tr>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198912</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不符合要求</a:t>
                      </a:r>
                      <a:endPar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87169145"/>
                  </a:ext>
                </a:extLst>
              </a:tr>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205401</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不符合要求</a:t>
                      </a:r>
                      <a:endPar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6992133"/>
                  </a:ext>
                </a:extLst>
              </a:tr>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200700</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不符合要求</a:t>
                      </a:r>
                      <a:endPar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8871161"/>
                  </a:ext>
                </a:extLst>
              </a:tr>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200713</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不符合要求</a:t>
                      </a:r>
                      <a:endPar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8448477"/>
                  </a:ext>
                </a:extLst>
              </a:tr>
            </a:tbl>
          </a:graphicData>
        </a:graphic>
      </p:graphicFrame>
      <p:graphicFrame>
        <p:nvGraphicFramePr>
          <p:cNvPr id="7" name="Group 26"/>
          <p:cNvGraphicFramePr>
            <a:graphicFrameLocks noGrp="1"/>
          </p:cNvGraphicFramePr>
          <p:nvPr>
            <p:extLst>
              <p:ext uri="{D42A27DB-BD31-4B8C-83A1-F6EECF244321}">
                <p14:modId xmlns:p14="http://schemas.microsoft.com/office/powerpoint/2010/main" val="159823152"/>
              </p:ext>
            </p:extLst>
          </p:nvPr>
        </p:nvGraphicFramePr>
        <p:xfrm>
          <a:off x="5868144" y="1772816"/>
          <a:ext cx="3096344" cy="1737280"/>
        </p:xfrm>
        <a:graphic>
          <a:graphicData uri="http://schemas.openxmlformats.org/drawingml/2006/table">
            <a:tbl>
              <a:tblPr/>
              <a:tblGrid>
                <a:gridCol w="864096">
                  <a:extLst>
                    <a:ext uri="{9D8B030D-6E8A-4147-A177-3AD203B41FA5}">
                      <a16:colId xmlns:a16="http://schemas.microsoft.com/office/drawing/2014/main" val="823030712"/>
                    </a:ext>
                  </a:extLst>
                </a:gridCol>
                <a:gridCol w="999388">
                  <a:extLst>
                    <a:ext uri="{9D8B030D-6E8A-4147-A177-3AD203B41FA5}">
                      <a16:colId xmlns:a16="http://schemas.microsoft.com/office/drawing/2014/main" val="2620006970"/>
                    </a:ext>
                  </a:extLst>
                </a:gridCol>
                <a:gridCol w="1232860">
                  <a:extLst>
                    <a:ext uri="{9D8B030D-6E8A-4147-A177-3AD203B41FA5}">
                      <a16:colId xmlns:a16="http://schemas.microsoft.com/office/drawing/2014/main" val="3998160901"/>
                    </a:ext>
                  </a:extLst>
                </a:gridCol>
              </a:tblGrid>
              <a:tr h="12316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输入等价类</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有效等价类</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无效等价类</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9034980"/>
                  </a:ext>
                </a:extLst>
              </a:tr>
              <a:tr h="34488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日期的类型及长度</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① 6</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位数字字符</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② </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有非数字字符</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③ 少于</a:t>
                      </a: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6</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位数字字符</a:t>
                      </a:r>
                    </a:p>
                    <a:p>
                      <a:pPr marL="0" marR="0" lvl="0" indent="0" algn="just"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④ 多于</a:t>
                      </a: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6</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位数字字符</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4149236"/>
                  </a:ext>
                </a:extLst>
              </a:tr>
              <a:tr h="23402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年份范围</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⑤ </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在</a:t>
                      </a: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1990~2049</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之间</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⑥ </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小于</a:t>
                      </a: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1990</a:t>
                      </a:r>
                    </a:p>
                    <a:p>
                      <a:pPr marL="0" marR="0" lvl="0" indent="0" algn="just"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⑦ </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大于</a:t>
                      </a: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2049</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5708574"/>
                  </a:ext>
                </a:extLst>
              </a:tr>
              <a:tr h="23402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月份范围</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⑧ </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在</a:t>
                      </a: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01~12</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之间</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⑨ </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等于</a:t>
                      </a: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00</a:t>
                      </a:r>
                    </a:p>
                    <a:p>
                      <a:pPr marL="0" marR="0" lvl="0" indent="0" algn="just"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⑩ </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大于</a:t>
                      </a: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12</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5012483"/>
                  </a:ext>
                </a:extLst>
              </a:tr>
            </a:tbl>
          </a:graphicData>
        </a:graphic>
      </p:graphicFrame>
      <p:sp>
        <p:nvSpPr>
          <p:cNvPr id="9" name="Rectangle 3"/>
          <p:cNvSpPr txBox="1">
            <a:spLocks noChangeArrowheads="1"/>
          </p:cNvSpPr>
          <p:nvPr/>
        </p:nvSpPr>
        <p:spPr>
          <a:xfrm>
            <a:off x="3456608" y="979335"/>
            <a:ext cx="5507880" cy="721473"/>
          </a:xfrm>
          <a:prstGeom prst="rect">
            <a:avLst/>
          </a:prstGeom>
          <a:ln>
            <a:solidFill>
              <a:srgbClr val="777777"/>
            </a:solidFill>
            <a:prstDash val="sysDash"/>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228600" eaLnBrk="1" hangingPunct="1">
              <a:spcBef>
                <a:spcPct val="35000"/>
              </a:spcBef>
              <a:buFont typeface="Wingdings" panose="05000000000000000000" pitchFamily="2" charset="2"/>
              <a:buChar char="§"/>
            </a:pPr>
            <a:r>
              <a:rPr lang="en-US" altLang="zh-CN" sz="1400" b="1" dirty="0"/>
              <a:t>[</a:t>
            </a:r>
            <a:r>
              <a:rPr lang="zh-CN" altLang="en-US" sz="1400" b="1" dirty="0"/>
              <a:t>例</a:t>
            </a:r>
            <a:r>
              <a:rPr lang="en-US" altLang="zh-CN" sz="1400" b="1" dirty="0"/>
              <a:t>2] </a:t>
            </a:r>
            <a:r>
              <a:rPr lang="zh-CN" altLang="en-US" sz="1400" b="1" dirty="0"/>
              <a:t>档案管理系统，要求用户输入以年月表示的日期。假设日期限定在</a:t>
            </a:r>
            <a:r>
              <a:rPr lang="en-US" altLang="zh-CN" sz="1400" b="1" dirty="0"/>
              <a:t>1990</a:t>
            </a:r>
            <a:r>
              <a:rPr lang="zh-CN" altLang="en-US" sz="1400" b="1" dirty="0"/>
              <a:t>年</a:t>
            </a:r>
            <a:r>
              <a:rPr lang="en-US" altLang="zh-CN" sz="1400" b="1" dirty="0"/>
              <a:t>1</a:t>
            </a:r>
            <a:r>
              <a:rPr lang="zh-CN" altLang="en-US" sz="1400" b="1" dirty="0"/>
              <a:t>月</a:t>
            </a:r>
            <a:r>
              <a:rPr lang="en-US" altLang="zh-CN" sz="1400" b="1" dirty="0"/>
              <a:t>~2049</a:t>
            </a:r>
            <a:r>
              <a:rPr lang="zh-CN" altLang="en-US" sz="1400" b="1" dirty="0"/>
              <a:t>年</a:t>
            </a:r>
            <a:r>
              <a:rPr lang="en-US" altLang="zh-CN" sz="1400" b="1" dirty="0"/>
              <a:t>12</a:t>
            </a:r>
            <a:r>
              <a:rPr lang="zh-CN" altLang="en-US" sz="1400" b="1" dirty="0"/>
              <a:t>月，并规定日期由</a:t>
            </a:r>
            <a:r>
              <a:rPr lang="en-US" altLang="zh-CN" sz="1400" b="1" dirty="0"/>
              <a:t>6</a:t>
            </a:r>
            <a:r>
              <a:rPr lang="zh-CN" altLang="en-US" sz="1400" b="1" dirty="0"/>
              <a:t>位数字字符组成，前</a:t>
            </a:r>
            <a:r>
              <a:rPr lang="en-US" altLang="zh-CN" sz="1400" b="1" dirty="0"/>
              <a:t>4</a:t>
            </a:r>
            <a:r>
              <a:rPr lang="zh-CN" altLang="en-US" sz="1400" b="1" dirty="0"/>
              <a:t>位表示年，后</a:t>
            </a:r>
            <a:r>
              <a:rPr lang="en-US" altLang="zh-CN" sz="1400" b="1" dirty="0"/>
              <a:t>2</a:t>
            </a:r>
            <a:r>
              <a:rPr lang="zh-CN" altLang="en-US" sz="1400" b="1" dirty="0"/>
              <a:t>位表示月</a:t>
            </a:r>
          </a:p>
        </p:txBody>
      </p:sp>
    </p:spTree>
    <p:extLst>
      <p:ext uri="{BB962C8B-B14F-4D97-AF65-F5344CB8AC3E}">
        <p14:creationId xmlns:p14="http://schemas.microsoft.com/office/powerpoint/2010/main" val="184603492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32"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3" presetClass="entr" presetSubtype="32"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plus(out)">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黑盒测试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chemeClr val="tx1"/>
                </a:solidFill>
                <a:effectLst/>
                <a:uLnTx/>
                <a:uFillTx/>
                <a:latin typeface="Book Antiqua"/>
                <a:ea typeface="宋体"/>
                <a:cs typeface="+mn-cs"/>
              </a:rPr>
              <a:t>   4.1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黑盒测试概述</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chemeClr val="tx1"/>
                </a:solidFill>
                <a:effectLst/>
                <a:uLnTx/>
                <a:uFillTx/>
                <a:latin typeface="Book Antiqua"/>
                <a:ea typeface="宋体"/>
                <a:cs typeface="+mn-cs"/>
              </a:rPr>
              <a:t>   4.2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等价类划分方法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   4.3 </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边界值方法</a:t>
            </a:r>
            <a:endParaRPr kumimoji="0" lang="en-US" altLang="zh-CN" sz="20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endParaRPr kumimoji="0" lang="zh-CN" altLang="en-US"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a:t>
            </a:r>
          </a:p>
        </p:txBody>
      </p:sp>
    </p:spTree>
    <p:extLst>
      <p:ext uri="{BB962C8B-B14F-4D97-AF65-F5344CB8AC3E}">
        <p14:creationId xmlns:p14="http://schemas.microsoft.com/office/powerpoint/2010/main" val="3795501679"/>
      </p:ext>
    </p:extLst>
  </p:cSld>
  <p:clrMapOvr>
    <a:masterClrMapping/>
  </p:clrMapOvr>
  <p:transition spd="med">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4.3 </a:t>
            </a:r>
            <a:r>
              <a:rPr lang="zh-CN" altLang="en-US" sz="2000" b="1" dirty="0">
                <a:solidFill>
                  <a:srgbClr val="0000FF"/>
                </a:solidFill>
                <a:cs typeface="Times New Roman" panose="02020603050405020304" pitchFamily="18" charset="0"/>
              </a:rPr>
              <a:t>边界值分析方法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边界值分析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rgbClr val="C00000"/>
                </a:solidFill>
                <a:latin typeface="Times New Roman" panose="02020603050405020304" pitchFamily="18" charset="0"/>
                <a:ea typeface="楷体_GB2312" pitchFamily="49" charset="-122"/>
              </a:rPr>
              <a:t>边界值分析是等价类测试的特例，主要是考虑等价类的边界条件，在等价类的“边缘”选择元素</a:t>
            </a:r>
          </a:p>
          <a:p>
            <a:pPr eaLnBrk="1" hangingPunct="1"/>
            <a:endParaRPr lang="zh-CN" altLang="en-US" dirty="0">
              <a:solidFill>
                <a:srgbClr val="FF0000"/>
              </a:solidFill>
              <a:latin typeface="Times New Roman" panose="02020603050405020304" pitchFamily="18" charset="0"/>
              <a:ea typeface="楷体_GB2312" pitchFamily="49" charset="-122"/>
            </a:endParaRPr>
          </a:p>
          <a:p>
            <a:pPr eaLnBrk="1" hangingPunct="1"/>
            <a:r>
              <a:rPr lang="zh-CN" altLang="en-US" dirty="0"/>
              <a:t>长期的测试经验表明：</a:t>
            </a:r>
            <a:r>
              <a:rPr lang="zh-CN" altLang="en-US" dirty="0">
                <a:solidFill>
                  <a:srgbClr val="0000FF"/>
                </a:solidFill>
                <a:latin typeface="楷体" panose="02010609060101010101" pitchFamily="49" charset="-122"/>
                <a:ea typeface="楷体" panose="02010609060101010101" pitchFamily="49" charset="-122"/>
              </a:rPr>
              <a:t>大量的错误是发生在输入或输出范围的边界上，而不是发生在输入输出范围的内部</a:t>
            </a:r>
          </a:p>
          <a:p>
            <a:pPr eaLnBrk="1" hangingPunct="1"/>
            <a:endParaRPr lang="zh-CN" altLang="en-US" dirty="0"/>
          </a:p>
          <a:p>
            <a:pPr eaLnBrk="1" hangingPunct="1"/>
            <a:r>
              <a:rPr lang="zh-CN" altLang="en-US" dirty="0"/>
              <a:t>因此针对各种边界情况设计测试用例，可以查出更多的错误</a:t>
            </a:r>
          </a:p>
          <a:p>
            <a:pPr eaLnBrk="1" hangingPunct="1"/>
            <a:endParaRPr lang="en-US" altLang="zh-CN" dirty="0"/>
          </a:p>
        </p:txBody>
      </p:sp>
    </p:spTree>
    <p:extLst>
      <p:ext uri="{BB962C8B-B14F-4D97-AF65-F5344CB8AC3E}">
        <p14:creationId xmlns:p14="http://schemas.microsoft.com/office/powerpoint/2010/main" val="3864806858"/>
      </p:ext>
    </p:extLst>
  </p:cSld>
  <p:clrMapOvr>
    <a:masterClrMapping/>
  </p:clrMapOvr>
  <p:transition spd="med">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4.3 </a:t>
            </a:r>
            <a:r>
              <a:rPr lang="zh-CN" altLang="en-US" sz="2000" b="1" dirty="0">
                <a:solidFill>
                  <a:srgbClr val="0000FF"/>
                </a:solidFill>
                <a:cs typeface="Times New Roman" panose="02020603050405020304" pitchFamily="18" charset="0"/>
              </a:rPr>
              <a:t>边界值分析方法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确定边界</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使用边界值分析方法设计测试用例，首先应确定边界情况：</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通常输入和输出等价类的边界，就是应着重测试的边界情况</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选取</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正好等于</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刚刚大于</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刚刚小于</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边界的值作为测试数据，而不是选取等价类中的典型值或任意值作为测试数据</a:t>
            </a:r>
          </a:p>
          <a:p>
            <a:pPr lvl="1" eaLnBrk="1" hangingPunct="1"/>
            <a:endParaRPr lang="zh-CN" altLang="en-US" dirty="0"/>
          </a:p>
          <a:p>
            <a:pPr eaLnBrk="1" hangingPunct="1"/>
            <a:r>
              <a:rPr lang="zh-CN" altLang="en-US" dirty="0"/>
              <a:t>例：在</a:t>
            </a:r>
            <a:r>
              <a:rPr lang="en-US" altLang="zh-CN" dirty="0"/>
              <a:t>[R1, R2] </a:t>
            </a:r>
            <a:r>
              <a:rPr lang="zh-CN" altLang="en-US" dirty="0"/>
              <a:t>的取值区间中，应如何选择？	</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5519" y="4293096"/>
            <a:ext cx="4177355" cy="1335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266566"/>
      </p:ext>
    </p:extLst>
  </p:cSld>
  <p:clrMapOvr>
    <a:masterClrMapping/>
  </p:clrMapOvr>
  <p:transition spd="med">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4.3 </a:t>
            </a:r>
            <a:r>
              <a:rPr lang="zh-CN" altLang="en-US" sz="2000" b="1" dirty="0">
                <a:solidFill>
                  <a:srgbClr val="0000FF"/>
                </a:solidFill>
                <a:cs typeface="Times New Roman" panose="02020603050405020304" pitchFamily="18" charset="0"/>
              </a:rPr>
              <a:t>边界值分析方法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根据边界确定测试用例</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89425721"/>
              </p:ext>
            </p:extLst>
          </p:nvPr>
        </p:nvGraphicFramePr>
        <p:xfrm>
          <a:off x="250825" y="1435125"/>
          <a:ext cx="2881313" cy="1949450"/>
        </p:xfrm>
        <a:graphic>
          <a:graphicData uri="http://schemas.openxmlformats.org/presentationml/2006/ole">
            <mc:AlternateContent xmlns:mc="http://schemas.openxmlformats.org/markup-compatibility/2006">
              <mc:Choice xmlns:v="urn:schemas-microsoft-com:vml" Requires="v">
                <p:oleObj spid="_x0000_s8408" name="演示文稿" r:id="rId4" imgW="4073704" imgH="3055658" progId="PowerPoint.Show.8">
                  <p:embed/>
                </p:oleObj>
              </mc:Choice>
              <mc:Fallback>
                <p:oleObj name="演示文稿" r:id="rId4" imgW="4073704" imgH="3055658" progId="PowerPoint.Show.8">
                  <p:embed/>
                  <p:pic>
                    <p:nvPicPr>
                      <p:cNvPr id="155651" name="Object 3">
                        <a:hlinkClick r:id="" action="ppaction://ole?verb=0"/>
                      </p:cNvPr>
                      <p:cNvPicPr>
                        <a:picLocks noChangeAspect="1" noChangeArrowheads="1"/>
                      </p:cNvPicPr>
                      <p:nvPr/>
                    </p:nvPicPr>
                    <p:blipFill>
                      <a:blip r:embed="rId5"/>
                      <a:srcRect l="4114" t="3159" r="48636" b="54213"/>
                      <a:stretch>
                        <a:fillRect/>
                      </a:stretch>
                    </p:blipFill>
                    <p:spPr bwMode="auto">
                      <a:xfrm>
                        <a:off x="250825" y="1435125"/>
                        <a:ext cx="2881313" cy="194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2966904033"/>
              </p:ext>
            </p:extLst>
          </p:nvPr>
        </p:nvGraphicFramePr>
        <p:xfrm>
          <a:off x="3348038" y="2363788"/>
          <a:ext cx="5724525" cy="3873500"/>
        </p:xfrm>
        <a:graphic>
          <a:graphicData uri="http://schemas.openxmlformats.org/presentationml/2006/ole">
            <mc:AlternateContent xmlns:mc="http://schemas.openxmlformats.org/markup-compatibility/2006">
              <mc:Choice xmlns:v="urn:schemas-microsoft-com:vml" Requires="v">
                <p:oleObj spid="_x0000_s8409" name="演示文稿" r:id="rId6" imgW="2077355" imgH="1557416" progId="PowerPoint.Show.8">
                  <p:embed/>
                </p:oleObj>
              </mc:Choice>
              <mc:Fallback>
                <p:oleObj name="演示文稿" r:id="rId6" imgW="2077355" imgH="1557416" progId="PowerPoint.Show.8">
                  <p:embed/>
                  <p:pic>
                    <p:nvPicPr>
                      <p:cNvPr id="297988" name="Object 4">
                        <a:hlinkClick r:id="" action="ppaction://ole?verb=0"/>
                      </p:cNvPr>
                      <p:cNvPicPr>
                        <a:picLocks noChangeAspect="1" noChangeArrowheads="1"/>
                      </p:cNvPicPr>
                      <p:nvPr/>
                    </p:nvPicPr>
                    <p:blipFill>
                      <a:blip r:embed="rId7"/>
                      <a:srcRect t="14722" r="5486"/>
                      <a:stretch>
                        <a:fillRect/>
                      </a:stretch>
                    </p:blipFill>
                    <p:spPr bwMode="auto">
                      <a:xfrm>
                        <a:off x="3348038" y="2363788"/>
                        <a:ext cx="5724525" cy="387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3010987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4.3 </a:t>
            </a:r>
            <a:r>
              <a:rPr lang="zh-CN" altLang="en-US" sz="2000" b="1" dirty="0">
                <a:solidFill>
                  <a:srgbClr val="0000FF"/>
                </a:solidFill>
                <a:cs typeface="Times New Roman" panose="02020603050405020304" pitchFamily="18" charset="0"/>
              </a:rPr>
              <a:t>边界值分析方法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常见的边界值</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通常情况下，软件测试所包含的边界检验有几种类型：数字、字符、位置、重量、大小、速度、方位、尺寸、空间等</a:t>
            </a:r>
          </a:p>
          <a:p>
            <a:pPr eaLnBrk="1" hangingPunct="1"/>
            <a:r>
              <a:rPr lang="zh-CN" altLang="en-US" dirty="0"/>
              <a:t>相应地，以上类型的边界值应该在：最大</a:t>
            </a:r>
            <a:r>
              <a:rPr lang="en-US" altLang="zh-CN" dirty="0"/>
              <a:t>/</a:t>
            </a:r>
            <a:r>
              <a:rPr lang="zh-CN" altLang="en-US" dirty="0"/>
              <a:t>最小、首位</a:t>
            </a:r>
            <a:r>
              <a:rPr lang="en-US" altLang="zh-CN" dirty="0"/>
              <a:t>/</a:t>
            </a:r>
            <a:r>
              <a:rPr lang="zh-CN" altLang="en-US" dirty="0"/>
              <a:t>末位、上</a:t>
            </a:r>
            <a:r>
              <a:rPr lang="en-US" altLang="zh-CN" dirty="0"/>
              <a:t>/</a:t>
            </a:r>
            <a:r>
              <a:rPr lang="zh-CN" altLang="en-US" dirty="0"/>
              <a:t>下、最快</a:t>
            </a:r>
            <a:r>
              <a:rPr lang="en-US" altLang="zh-CN" dirty="0"/>
              <a:t>/</a:t>
            </a:r>
            <a:r>
              <a:rPr lang="zh-CN" altLang="en-US" dirty="0"/>
              <a:t>最慢、最高</a:t>
            </a:r>
            <a:r>
              <a:rPr lang="en-US" altLang="zh-CN" dirty="0"/>
              <a:t>/</a:t>
            </a:r>
            <a:r>
              <a:rPr lang="zh-CN" altLang="en-US" dirty="0"/>
              <a:t>最低、  最短</a:t>
            </a:r>
            <a:r>
              <a:rPr lang="en-US" altLang="zh-CN" dirty="0"/>
              <a:t>/</a:t>
            </a:r>
            <a:r>
              <a:rPr lang="zh-CN" altLang="en-US" dirty="0"/>
              <a:t>最长、 空</a:t>
            </a:r>
            <a:r>
              <a:rPr lang="en-US" altLang="zh-CN" dirty="0"/>
              <a:t>/</a:t>
            </a:r>
            <a:r>
              <a:rPr lang="zh-CN" altLang="en-US" dirty="0"/>
              <a:t>满等情况下  </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16-bit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的整数而言，</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32767</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-32768</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是边界</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屏幕上光标在最左上、最右下位置</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报表的第一行和最后一行</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数组元素的第一个和最后一个</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循环的第</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次、第</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次和倒数第</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次、最后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p>
          <a:p>
            <a:pPr eaLnBrk="1" hangingPunct="1"/>
            <a:endParaRPr lang="en-US" altLang="zh-CN" dirty="0"/>
          </a:p>
        </p:txBody>
      </p:sp>
    </p:spTree>
    <p:extLst>
      <p:ext uri="{BB962C8B-B14F-4D97-AF65-F5344CB8AC3E}">
        <p14:creationId xmlns:p14="http://schemas.microsoft.com/office/powerpoint/2010/main" val="4019156988"/>
      </p:ext>
    </p:extLst>
  </p:cSld>
  <p:clrMapOvr>
    <a:masterClrMapping/>
  </p:clrMapOvr>
  <p:transition spd="med">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4.3 </a:t>
            </a:r>
            <a:r>
              <a:rPr lang="zh-CN" altLang="en-US" sz="2000" b="1" dirty="0">
                <a:solidFill>
                  <a:srgbClr val="0000FF"/>
                </a:solidFill>
                <a:cs typeface="Times New Roman" panose="02020603050405020304" pitchFamily="18" charset="0"/>
              </a:rPr>
              <a:t>边界值分析方法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边界值分析的原则</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mn-ea"/>
                <a:cs typeface="Times New Roman" panose="02020603050405020304" pitchFamily="18" charset="0"/>
              </a:rPr>
              <a:t>原则</a:t>
            </a:r>
            <a:r>
              <a:rPr lang="en-US" altLang="zh-CN" sz="2200" dirty="0">
                <a:solidFill>
                  <a:srgbClr val="C00000"/>
                </a:solidFill>
                <a:latin typeface="+mn-ea"/>
                <a:cs typeface="Times New Roman" panose="02020603050405020304" pitchFamily="18" charset="0"/>
              </a:rPr>
              <a:t>1</a:t>
            </a:r>
            <a:r>
              <a:rPr lang="zh-CN" altLang="en-US" sz="2200" dirty="0">
                <a:solidFill>
                  <a:srgbClr val="C00000"/>
                </a:solidFill>
                <a:latin typeface="+mn-ea"/>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如果输入条件规定了值的范围，则应取刚达到这个范围的边界的值，以及刚刚超越这个范围边界的值作为测试输入数据</a:t>
            </a:r>
          </a:p>
          <a:p>
            <a:pPr eaLnBrk="1" hangingPunct="1"/>
            <a:endParaRPr lang="zh-CN" altLang="en-US" dirty="0">
              <a:solidFill>
                <a:srgbClr val="FF0000"/>
              </a:solidFill>
              <a:latin typeface="Times New Roman" panose="02020603050405020304" pitchFamily="18" charset="0"/>
              <a:ea typeface="楷体_GB2312" pitchFamily="49" charset="-122"/>
            </a:endParaRPr>
          </a:p>
          <a:p>
            <a:pPr eaLnBrk="1" hangingPunct="1"/>
            <a:r>
              <a:rPr lang="zh-CN" altLang="en-US" dirty="0"/>
              <a:t>例如：如果程序的规格说明中规定“重量在</a:t>
            </a:r>
            <a:r>
              <a:rPr lang="en-US" altLang="zh-CN" dirty="0"/>
              <a:t>10</a:t>
            </a:r>
            <a:r>
              <a:rPr lang="zh-CN" altLang="en-US" dirty="0"/>
              <a:t>公斤至</a:t>
            </a:r>
            <a:r>
              <a:rPr lang="en-US" altLang="zh-CN" dirty="0"/>
              <a:t>50</a:t>
            </a:r>
            <a:r>
              <a:rPr lang="zh-CN" altLang="en-US" dirty="0"/>
              <a:t>公斤范围内的邮件，其邮费计算公式为</a:t>
            </a:r>
            <a:r>
              <a:rPr lang="en-US" altLang="zh-CN" dirty="0"/>
              <a:t>……”</a:t>
            </a:r>
            <a:endParaRPr lang="zh-CN" altLang="en-US" dirty="0"/>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作为测试用例，应取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10.01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49.99</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9.99</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及</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50.01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a:t>
            </a:r>
          </a:p>
          <a:p>
            <a:pPr eaLnBrk="1" hangingPunct="1"/>
            <a:endParaRPr lang="en-US" altLang="zh-CN" dirty="0"/>
          </a:p>
        </p:txBody>
      </p:sp>
    </p:spTree>
    <p:extLst>
      <p:ext uri="{BB962C8B-B14F-4D97-AF65-F5344CB8AC3E}">
        <p14:creationId xmlns:p14="http://schemas.microsoft.com/office/powerpoint/2010/main" val="488545362"/>
      </p:ext>
    </p:extLst>
  </p:cSld>
  <p:clrMapOvr>
    <a:masterClrMapping/>
  </p:clrMapOvr>
  <p:transition spd="med">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4.3 </a:t>
            </a:r>
            <a:r>
              <a:rPr lang="zh-CN" altLang="en-US" sz="2000" b="1" dirty="0">
                <a:solidFill>
                  <a:srgbClr val="0000FF"/>
                </a:solidFill>
                <a:cs typeface="Times New Roman" panose="02020603050405020304" pitchFamily="18" charset="0"/>
              </a:rPr>
              <a:t>边界值分析方法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边界值分析的原则</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mn-ea"/>
                <a:cs typeface="Times New Roman" panose="02020603050405020304" pitchFamily="18" charset="0"/>
              </a:rPr>
              <a:t>原则</a:t>
            </a:r>
            <a:r>
              <a:rPr lang="en-US" altLang="zh-CN" sz="2200" dirty="0">
                <a:solidFill>
                  <a:srgbClr val="C00000"/>
                </a:solidFill>
                <a:latin typeface="+mn-ea"/>
                <a:cs typeface="Times New Roman" panose="02020603050405020304" pitchFamily="18" charset="0"/>
              </a:rPr>
              <a:t>2</a:t>
            </a:r>
            <a:r>
              <a:rPr lang="zh-CN" altLang="en-US" sz="2200" dirty="0">
                <a:solidFill>
                  <a:srgbClr val="C00000"/>
                </a:solidFill>
                <a:latin typeface="+mn-ea"/>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如果输入条件规定了值的个数，则用最大个数、最小个数、比最小个数少</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比最大个数多</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的数据作为测试数据</a:t>
            </a:r>
          </a:p>
          <a:p>
            <a:pPr eaLnBrk="1" hangingPunct="1"/>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t>比如，一个输入文件应包括</a:t>
            </a:r>
            <a:r>
              <a:rPr lang="en-US" altLang="zh-CN" dirty="0"/>
              <a:t>1~255</a:t>
            </a:r>
            <a:r>
              <a:rPr lang="zh-CN" altLang="en-US" dirty="0"/>
              <a:t>个记录，则测试用例可取</a:t>
            </a:r>
            <a:r>
              <a:rPr lang="en-US" altLang="zh-CN" dirty="0"/>
              <a:t>1</a:t>
            </a:r>
            <a:r>
              <a:rPr lang="zh-CN" altLang="en-US" dirty="0"/>
              <a:t>和</a:t>
            </a:r>
            <a:r>
              <a:rPr lang="en-US" altLang="zh-CN" dirty="0"/>
              <a:t>255</a:t>
            </a:r>
            <a:r>
              <a:rPr lang="zh-CN" altLang="en-US" dirty="0"/>
              <a:t>，还应取</a:t>
            </a:r>
            <a:r>
              <a:rPr lang="en-US" altLang="zh-CN" dirty="0"/>
              <a:t>0</a:t>
            </a:r>
            <a:r>
              <a:rPr lang="zh-CN" altLang="en-US" dirty="0"/>
              <a:t>及</a:t>
            </a:r>
            <a:r>
              <a:rPr lang="en-US" altLang="zh-CN" dirty="0"/>
              <a:t>256</a:t>
            </a:r>
            <a:r>
              <a:rPr lang="zh-CN" altLang="en-US" dirty="0"/>
              <a:t>等</a:t>
            </a:r>
          </a:p>
          <a:p>
            <a:pPr eaLnBrk="1" hangingPunct="1"/>
            <a:endParaRPr lang="en-US" altLang="zh-CN" dirty="0"/>
          </a:p>
        </p:txBody>
      </p:sp>
    </p:spTree>
    <p:extLst>
      <p:ext uri="{BB962C8B-B14F-4D97-AF65-F5344CB8AC3E}">
        <p14:creationId xmlns:p14="http://schemas.microsoft.com/office/powerpoint/2010/main" val="362624100"/>
      </p:ext>
    </p:extLst>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FF"/>
                </a:solidFill>
                <a:cs typeface="Times New Roman" panose="02020603050405020304" pitchFamily="18" charset="0"/>
              </a:rPr>
              <a:t>1. </a:t>
            </a:r>
            <a:r>
              <a:rPr lang="zh-CN" altLang="en-US" sz="2000" b="1" dirty="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软件测试的原则</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ea typeface="楷体" panose="02010609060101010101" pitchFamily="49" charset="-122"/>
                <a:cs typeface="Times New Roman" panose="02020603050405020304" pitchFamily="18" charset="0"/>
              </a:rPr>
              <a:t>应当把“</a:t>
            </a:r>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尽早的和不断的测试</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”作为软件开发者的座右铭</a:t>
            </a:r>
          </a:p>
          <a:p>
            <a:pPr eaLnBrk="1" hangingPunct="1"/>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程序员应避免检查自己的程序</a:t>
            </a:r>
          </a:p>
          <a:p>
            <a:pPr eaLnBrk="1" hangingPunct="1"/>
            <a:r>
              <a:rPr lang="zh-CN" altLang="en-US" dirty="0">
                <a:latin typeface="Times New Roman" panose="02020603050405020304" pitchFamily="18" charset="0"/>
                <a:ea typeface="楷体" panose="02010609060101010101" pitchFamily="49" charset="-122"/>
                <a:cs typeface="Times New Roman" panose="02020603050405020304" pitchFamily="18" charset="0"/>
              </a:rPr>
              <a:t>测试</a:t>
            </a:r>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从小规模开始，逐渐扩到大规模</a:t>
            </a:r>
          </a:p>
          <a:p>
            <a:pPr eaLnBrk="1" hangingPunct="1"/>
            <a:r>
              <a:rPr lang="zh-CN" altLang="en-US" dirty="0">
                <a:latin typeface="Times New Roman" panose="02020603050405020304" pitchFamily="18" charset="0"/>
                <a:ea typeface="楷体" panose="02010609060101010101" pitchFamily="49" charset="-122"/>
                <a:cs typeface="Times New Roman" panose="02020603050405020304" pitchFamily="18" charset="0"/>
              </a:rPr>
              <a:t>设计</a:t>
            </a:r>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测试用例</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时，</a:t>
            </a:r>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应包括合理的输入和不合理的输入，以及各种边界条件</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，特殊情况下要制造极端状态和意外状态</a:t>
            </a:r>
          </a:p>
          <a:p>
            <a:pPr eaLnBrk="1" hangingPunct="1"/>
            <a:r>
              <a:rPr lang="zh-CN" altLang="en-US" dirty="0">
                <a:latin typeface="Times New Roman" panose="02020603050405020304" pitchFamily="18" charset="0"/>
                <a:ea typeface="楷体" panose="02010609060101010101" pitchFamily="49" charset="-122"/>
                <a:cs typeface="Times New Roman" panose="02020603050405020304" pitchFamily="18" charset="0"/>
              </a:rPr>
              <a:t>充分</a:t>
            </a:r>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注意测试中的聚集现象</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：测试中发现的</a:t>
            </a:r>
            <a:r>
              <a:rPr lang="en-US" altLang="zh-CN" dirty="0">
                <a:latin typeface="Times New Roman" panose="02020603050405020304" pitchFamily="18" charset="0"/>
                <a:ea typeface="楷体" panose="02010609060101010101" pitchFamily="49" charset="-122"/>
                <a:cs typeface="Times New Roman" panose="02020603050405020304" pitchFamily="18" charset="0"/>
              </a:rPr>
              <a:t>80%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的错误，可能由程序的</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功能所造成的</a:t>
            </a:r>
          </a:p>
          <a:p>
            <a:pPr eaLnBrk="1" hangingPunct="1"/>
            <a:r>
              <a:rPr lang="zh-CN" altLang="en-US" dirty="0">
                <a:latin typeface="Times New Roman" panose="02020603050405020304" pitchFamily="18" charset="0"/>
                <a:ea typeface="楷体" panose="02010609060101010101" pitchFamily="49" charset="-122"/>
                <a:cs typeface="Times New Roman" panose="02020603050405020304" pitchFamily="18" charset="0"/>
              </a:rPr>
              <a:t>对测试错误结果一定</a:t>
            </a:r>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要有一个确认过程</a:t>
            </a:r>
          </a:p>
          <a:p>
            <a:pPr eaLnBrk="1" hangingPunct="1"/>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制定严格的测试计划</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，排除测试的随意性</a:t>
            </a:r>
          </a:p>
          <a:p>
            <a:pPr eaLnBrk="1" hangingPunct="1"/>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注意回归测试的关联性</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，往往修改一个错误会引起更多错误</a:t>
            </a:r>
          </a:p>
          <a:p>
            <a:pPr eaLnBrk="1" hangingPunct="1"/>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妥善保存一切测试过程文档</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，测试重现往往要靠测试文档</a:t>
            </a:r>
          </a:p>
        </p:txBody>
      </p:sp>
    </p:spTree>
    <p:extLst>
      <p:ext uri="{BB962C8B-B14F-4D97-AF65-F5344CB8AC3E}">
        <p14:creationId xmlns:p14="http://schemas.microsoft.com/office/powerpoint/2010/main" val="3463235462"/>
      </p:ext>
    </p:extLst>
  </p:cSld>
  <p:clrMapOvr>
    <a:masterClrMapping/>
  </p:clrMapOvr>
  <p:transition spd="med">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4.3 </a:t>
            </a:r>
            <a:r>
              <a:rPr lang="zh-CN" altLang="en-US" sz="2000" b="1" dirty="0">
                <a:solidFill>
                  <a:srgbClr val="0000FF"/>
                </a:solidFill>
                <a:cs typeface="Times New Roman" panose="02020603050405020304" pitchFamily="18" charset="0"/>
              </a:rPr>
              <a:t>边界值分析方法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边界值分析的原则</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mn-ea"/>
                <a:cs typeface="Times New Roman" panose="02020603050405020304" pitchFamily="18" charset="0"/>
              </a:rPr>
              <a:t>原则</a:t>
            </a:r>
            <a:r>
              <a:rPr lang="en-US" altLang="zh-CN" sz="2200" dirty="0">
                <a:solidFill>
                  <a:srgbClr val="C00000"/>
                </a:solidFill>
                <a:latin typeface="+mn-ea"/>
                <a:cs typeface="Times New Roman" panose="02020603050405020304" pitchFamily="18" charset="0"/>
              </a:rPr>
              <a:t>3</a:t>
            </a:r>
            <a:r>
              <a:rPr lang="zh-CN" altLang="en-US" sz="2200" dirty="0">
                <a:solidFill>
                  <a:srgbClr val="C00000"/>
                </a:solidFill>
                <a:latin typeface="+mn-ea"/>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将原则</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和原则</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应用于输出条件，即设计测试用例使输出值达到边界值及其左右的值</a:t>
            </a:r>
          </a:p>
          <a:p>
            <a:pPr eaLnBrk="1" hangingPunct="1"/>
            <a:endParaRPr lang="zh-CN" altLang="en-US" dirty="0">
              <a:solidFill>
                <a:srgbClr val="FF0000"/>
              </a:solidFill>
              <a:latin typeface="Times New Roman" panose="02020603050405020304" pitchFamily="18" charset="0"/>
              <a:ea typeface="楷体_GB2312" pitchFamily="49" charset="-122"/>
            </a:endParaRPr>
          </a:p>
          <a:p>
            <a:pPr eaLnBrk="1" hangingPunct="1"/>
            <a:r>
              <a:rPr lang="zh-CN" altLang="en-US" dirty="0"/>
              <a:t>例如，某程序的规格说明要求计算出“</a:t>
            </a:r>
            <a:r>
              <a:rPr lang="zh-CN" altLang="en-US" dirty="0">
                <a:solidFill>
                  <a:srgbClr val="C00000"/>
                </a:solidFill>
              </a:rPr>
              <a:t>每月保险金扣除额为</a:t>
            </a:r>
            <a:r>
              <a:rPr lang="en-US" altLang="zh-CN" dirty="0">
                <a:solidFill>
                  <a:srgbClr val="C00000"/>
                </a:solidFill>
              </a:rPr>
              <a:t>0</a:t>
            </a:r>
            <a:r>
              <a:rPr lang="zh-CN" altLang="en-US" dirty="0">
                <a:solidFill>
                  <a:srgbClr val="C00000"/>
                </a:solidFill>
              </a:rPr>
              <a:t>至</a:t>
            </a:r>
            <a:r>
              <a:rPr lang="en-US" altLang="zh-CN" dirty="0">
                <a:solidFill>
                  <a:srgbClr val="C00000"/>
                </a:solidFill>
              </a:rPr>
              <a:t>1165.25</a:t>
            </a:r>
            <a:r>
              <a:rPr lang="zh-CN" altLang="en-US" dirty="0">
                <a:solidFill>
                  <a:srgbClr val="C00000"/>
                </a:solidFill>
              </a:rPr>
              <a:t>元</a:t>
            </a:r>
            <a:r>
              <a:rPr lang="zh-CN" altLang="en-US" dirty="0"/>
              <a:t>”，其测试用例可取</a:t>
            </a:r>
            <a:r>
              <a:rPr lang="en-US" altLang="zh-CN" dirty="0"/>
              <a:t>0.00</a:t>
            </a:r>
            <a:r>
              <a:rPr lang="zh-CN" altLang="en-US" dirty="0"/>
              <a:t>及</a:t>
            </a:r>
            <a:r>
              <a:rPr lang="en-US" altLang="zh-CN" dirty="0"/>
              <a:t>1165.25</a:t>
            </a:r>
            <a:r>
              <a:rPr lang="zh-CN" altLang="en-US" dirty="0"/>
              <a:t>，还应包括</a:t>
            </a:r>
            <a:r>
              <a:rPr lang="en-US" altLang="zh-CN" dirty="0"/>
              <a:t>0.01</a:t>
            </a:r>
            <a:r>
              <a:rPr lang="zh-CN" altLang="en-US" dirty="0"/>
              <a:t>及</a:t>
            </a:r>
            <a:r>
              <a:rPr lang="en-US" altLang="zh-CN" dirty="0"/>
              <a:t>1165.24</a:t>
            </a:r>
            <a:r>
              <a:rPr lang="zh-CN" altLang="en-US" dirty="0"/>
              <a:t>，</a:t>
            </a:r>
            <a:r>
              <a:rPr lang="en-US" altLang="zh-CN" dirty="0"/>
              <a:t>-0.01</a:t>
            </a:r>
            <a:r>
              <a:rPr lang="zh-CN" altLang="en-US" dirty="0"/>
              <a:t>及</a:t>
            </a:r>
            <a:r>
              <a:rPr lang="en-US" altLang="zh-CN" dirty="0"/>
              <a:t>1165.26</a:t>
            </a:r>
            <a:r>
              <a:rPr lang="zh-CN" altLang="en-US" dirty="0"/>
              <a:t>等</a:t>
            </a:r>
          </a:p>
          <a:p>
            <a:pPr eaLnBrk="1" hangingPunct="1"/>
            <a:endParaRPr lang="zh-CN" altLang="en-US" dirty="0"/>
          </a:p>
          <a:p>
            <a:pPr eaLnBrk="1" hangingPunct="1"/>
            <a:r>
              <a:rPr lang="zh-CN" altLang="en-US" dirty="0"/>
              <a:t>再如，某程序要求每次“</a:t>
            </a:r>
            <a:r>
              <a:rPr lang="zh-CN" altLang="en-US" dirty="0">
                <a:solidFill>
                  <a:srgbClr val="C00000"/>
                </a:solidFill>
              </a:rPr>
              <a:t>最少显示</a:t>
            </a:r>
            <a:r>
              <a:rPr lang="en-US" altLang="zh-CN" dirty="0">
                <a:solidFill>
                  <a:srgbClr val="C00000"/>
                </a:solidFill>
              </a:rPr>
              <a:t>1</a:t>
            </a:r>
            <a:r>
              <a:rPr lang="zh-CN" altLang="en-US" dirty="0">
                <a:solidFill>
                  <a:srgbClr val="C00000"/>
                </a:solidFill>
              </a:rPr>
              <a:t>条、最多显示</a:t>
            </a:r>
            <a:r>
              <a:rPr lang="en-US" altLang="zh-CN" dirty="0">
                <a:solidFill>
                  <a:srgbClr val="C00000"/>
                </a:solidFill>
              </a:rPr>
              <a:t>4</a:t>
            </a:r>
            <a:r>
              <a:rPr lang="zh-CN" altLang="en-US" dirty="0">
                <a:solidFill>
                  <a:srgbClr val="C00000"/>
                </a:solidFill>
              </a:rPr>
              <a:t>条查询结果</a:t>
            </a:r>
            <a:r>
              <a:rPr lang="zh-CN" altLang="en-US" dirty="0"/>
              <a:t>”，这时应考虑的测试用例包括</a:t>
            </a:r>
            <a:r>
              <a:rPr lang="en-US" altLang="zh-CN" dirty="0"/>
              <a:t>1</a:t>
            </a:r>
            <a:r>
              <a:rPr lang="zh-CN" altLang="en-US" dirty="0"/>
              <a:t>和</a:t>
            </a:r>
            <a:r>
              <a:rPr lang="en-US" altLang="zh-CN" dirty="0"/>
              <a:t>4</a:t>
            </a:r>
            <a:r>
              <a:rPr lang="zh-CN" altLang="en-US" dirty="0"/>
              <a:t>，还应包括</a:t>
            </a:r>
            <a:r>
              <a:rPr lang="en-US" altLang="zh-CN" dirty="0"/>
              <a:t>0</a:t>
            </a:r>
            <a:r>
              <a:rPr lang="zh-CN" altLang="en-US" dirty="0"/>
              <a:t>和</a:t>
            </a:r>
            <a:r>
              <a:rPr lang="en-US" altLang="zh-CN" dirty="0"/>
              <a:t>5</a:t>
            </a:r>
            <a:r>
              <a:rPr lang="zh-CN" altLang="en-US" dirty="0"/>
              <a:t>等</a:t>
            </a:r>
          </a:p>
        </p:txBody>
      </p:sp>
    </p:spTree>
    <p:extLst>
      <p:ext uri="{BB962C8B-B14F-4D97-AF65-F5344CB8AC3E}">
        <p14:creationId xmlns:p14="http://schemas.microsoft.com/office/powerpoint/2010/main" val="1713553248"/>
      </p:ext>
    </p:extLst>
  </p:cSld>
  <p:clrMapOvr>
    <a:masterClrMapping/>
  </p:clrMapOvr>
  <p:transition spd="med">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4.3 </a:t>
            </a:r>
            <a:r>
              <a:rPr lang="zh-CN" altLang="en-US" sz="2000" b="1" dirty="0">
                <a:solidFill>
                  <a:srgbClr val="0000FF"/>
                </a:solidFill>
                <a:cs typeface="Times New Roman" panose="02020603050405020304" pitchFamily="18" charset="0"/>
              </a:rPr>
              <a:t>边界值分析方法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边界值分析的原则</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mn-ea"/>
                <a:cs typeface="Times New Roman" panose="02020603050405020304" pitchFamily="18" charset="0"/>
              </a:rPr>
              <a:t>原则</a:t>
            </a:r>
            <a:r>
              <a:rPr lang="en-US" altLang="zh-CN" sz="2200" dirty="0">
                <a:solidFill>
                  <a:srgbClr val="C00000"/>
                </a:solidFill>
                <a:latin typeface="+mn-ea"/>
                <a:cs typeface="Times New Roman" panose="02020603050405020304" pitchFamily="18" charset="0"/>
              </a:rPr>
              <a:t>4</a:t>
            </a:r>
            <a:r>
              <a:rPr lang="zh-CN" altLang="en-US" sz="2200" dirty="0">
                <a:solidFill>
                  <a:srgbClr val="C00000"/>
                </a:solidFill>
                <a:latin typeface="+mn-ea"/>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如果程序的规格说明给出的输入域或输出域是有序集合，则应选取集合的第一个元素和最后一个元素作为测试用例</a:t>
            </a:r>
          </a:p>
          <a:p>
            <a:pPr eaLnBrk="1" hangingPunct="1"/>
            <a:endParaRPr lang="zh-CN" altLang="en-US" sz="800" dirty="0">
              <a:solidFill>
                <a:srgbClr val="FF0000"/>
              </a:solidFill>
              <a:latin typeface="Times New Roman" panose="02020603050405020304" pitchFamily="18" charset="0"/>
              <a:ea typeface="楷体_GB2312" pitchFamily="49" charset="-122"/>
            </a:endParaRPr>
          </a:p>
          <a:p>
            <a:pPr eaLnBrk="1" hangingPunct="1"/>
            <a:r>
              <a:rPr lang="zh-CN" altLang="en-US" sz="2200" dirty="0">
                <a:solidFill>
                  <a:srgbClr val="C00000"/>
                </a:solidFill>
                <a:latin typeface="+mn-ea"/>
                <a:cs typeface="Times New Roman" panose="02020603050405020304" pitchFamily="18" charset="0"/>
              </a:rPr>
              <a:t>原则</a:t>
            </a:r>
            <a:r>
              <a:rPr lang="en-US" altLang="zh-CN" sz="2200" dirty="0">
                <a:solidFill>
                  <a:srgbClr val="C00000"/>
                </a:solidFill>
                <a:latin typeface="+mn-ea"/>
                <a:cs typeface="Times New Roman" panose="02020603050405020304" pitchFamily="18" charset="0"/>
              </a:rPr>
              <a:t>5</a:t>
            </a:r>
            <a:r>
              <a:rPr lang="zh-CN" altLang="en-US" sz="2200" dirty="0">
                <a:solidFill>
                  <a:srgbClr val="C00000"/>
                </a:solidFill>
                <a:latin typeface="+mn-ea"/>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如果程序中使用了一个内部数据结构，则应当选择这个内部数据结构的边界上的值作为测试用例</a:t>
            </a:r>
            <a:endPar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t>例如：数组</a:t>
            </a:r>
            <a:r>
              <a:rPr lang="en-US" altLang="zh-CN" dirty="0"/>
              <a:t>a[0..n]</a:t>
            </a:r>
            <a:r>
              <a:rPr lang="zh-CN" altLang="en-US" dirty="0"/>
              <a:t>，应该选取</a:t>
            </a:r>
            <a:r>
              <a:rPr lang="en-US" altLang="zh-CN" dirty="0"/>
              <a:t>a[0]</a:t>
            </a:r>
            <a:r>
              <a:rPr lang="zh-CN" altLang="en-US" dirty="0"/>
              <a:t>与</a:t>
            </a:r>
            <a:r>
              <a:rPr lang="en-US" altLang="zh-CN" dirty="0"/>
              <a:t>a[n]</a:t>
            </a:r>
            <a:r>
              <a:rPr lang="zh-CN" altLang="en-US" dirty="0"/>
              <a:t>作为测试用例</a:t>
            </a:r>
            <a:endParaRPr lang="en-US" altLang="zh-CN" dirty="0"/>
          </a:p>
          <a:p>
            <a:pPr eaLnBrk="1" hangingPunct="1"/>
            <a:r>
              <a:rPr lang="zh-CN" altLang="en-US" dirty="0"/>
              <a:t>例如：栈，应该选取栈空、栈满的情况作为测试用例</a:t>
            </a:r>
            <a:endParaRPr lang="en-US" altLang="zh-CN" dirty="0"/>
          </a:p>
          <a:p>
            <a:pPr eaLnBrk="1" hangingPunct="1"/>
            <a:endParaRPr lang="zh-CN" altLang="en-US" sz="800" dirty="0">
              <a:solidFill>
                <a:srgbClr val="FF0000"/>
              </a:solidFill>
              <a:latin typeface="Times New Roman" panose="02020603050405020304" pitchFamily="18" charset="0"/>
              <a:ea typeface="楷体_GB2312" pitchFamily="49" charset="-122"/>
            </a:endParaRPr>
          </a:p>
          <a:p>
            <a:pPr eaLnBrk="1" hangingPunct="1"/>
            <a:r>
              <a:rPr lang="zh-CN" altLang="en-US" sz="2200" dirty="0">
                <a:solidFill>
                  <a:srgbClr val="C00000"/>
                </a:solidFill>
                <a:latin typeface="+mn-ea"/>
                <a:cs typeface="Times New Roman" panose="02020603050405020304" pitchFamily="18" charset="0"/>
              </a:rPr>
              <a:t>原则</a:t>
            </a:r>
            <a:r>
              <a:rPr lang="en-US" altLang="zh-CN" sz="2200" dirty="0">
                <a:solidFill>
                  <a:srgbClr val="C00000"/>
                </a:solidFill>
                <a:latin typeface="+mn-ea"/>
                <a:cs typeface="Times New Roman" panose="02020603050405020304" pitchFamily="18" charset="0"/>
              </a:rPr>
              <a:t>6</a:t>
            </a:r>
            <a:r>
              <a:rPr lang="zh-CN" altLang="en-US" sz="2200" dirty="0">
                <a:solidFill>
                  <a:srgbClr val="C00000"/>
                </a:solidFill>
                <a:latin typeface="+mn-ea"/>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分析规格说明，找出其它可能的边界条件</a:t>
            </a:r>
          </a:p>
          <a:p>
            <a:pPr eaLnBrk="1" hangingPunct="1"/>
            <a:endParaRPr lang="en-US" altLang="zh-CN" dirty="0"/>
          </a:p>
        </p:txBody>
      </p:sp>
    </p:spTree>
    <p:extLst>
      <p:ext uri="{BB962C8B-B14F-4D97-AF65-F5344CB8AC3E}">
        <p14:creationId xmlns:p14="http://schemas.microsoft.com/office/powerpoint/2010/main" val="1635041206"/>
      </p:ext>
    </p:extLst>
  </p:cSld>
  <p:clrMapOvr>
    <a:masterClrMapping/>
  </p:clrMapOvr>
  <p:transition spd="med">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4.3 </a:t>
            </a:r>
            <a:r>
              <a:rPr lang="zh-CN" altLang="en-US" sz="2000" b="1" dirty="0">
                <a:solidFill>
                  <a:srgbClr val="0000FF"/>
                </a:solidFill>
                <a:cs typeface="Times New Roman" panose="02020603050405020304" pitchFamily="18" charset="0"/>
              </a:rPr>
              <a:t>边界值分析方法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三角形 </a:t>
            </a:r>
          </a:p>
        </p:txBody>
      </p:sp>
      <p:sp>
        <p:nvSpPr>
          <p:cNvPr id="4" name="Rectangle 3"/>
          <p:cNvSpPr txBox="1">
            <a:spLocks noChangeArrowheads="1"/>
          </p:cNvSpPr>
          <p:nvPr/>
        </p:nvSpPr>
        <p:spPr>
          <a:xfrm>
            <a:off x="395288" y="1484313"/>
            <a:ext cx="8208962" cy="43251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假定三角形每边边长的取范围值设值为</a:t>
            </a:r>
            <a:r>
              <a:rPr lang="en-US" altLang="zh-CN" dirty="0"/>
              <a:t>[1, 100] </a:t>
            </a:r>
          </a:p>
        </p:txBody>
      </p:sp>
      <p:graphicFrame>
        <p:nvGraphicFramePr>
          <p:cNvPr id="5" name="Group 4"/>
          <p:cNvGraphicFramePr>
            <a:graphicFrameLocks noGrp="1"/>
          </p:cNvGraphicFramePr>
          <p:nvPr>
            <p:extLst>
              <p:ext uri="{D42A27DB-BD31-4B8C-83A1-F6EECF244321}">
                <p14:modId xmlns:p14="http://schemas.microsoft.com/office/powerpoint/2010/main" val="611636585"/>
              </p:ext>
            </p:extLst>
          </p:nvPr>
        </p:nvGraphicFramePr>
        <p:xfrm>
          <a:off x="2047776" y="1988840"/>
          <a:ext cx="5116512" cy="3784599"/>
        </p:xfrm>
        <a:graphic>
          <a:graphicData uri="http://schemas.openxmlformats.org/drawingml/2006/table">
            <a:tbl>
              <a:tblPr/>
              <a:tblGrid>
                <a:gridCol w="1104900">
                  <a:extLst>
                    <a:ext uri="{9D8B030D-6E8A-4147-A177-3AD203B41FA5}">
                      <a16:colId xmlns:a16="http://schemas.microsoft.com/office/drawing/2014/main" val="3990896017"/>
                    </a:ext>
                  </a:extLst>
                </a:gridCol>
                <a:gridCol w="830262">
                  <a:extLst>
                    <a:ext uri="{9D8B030D-6E8A-4147-A177-3AD203B41FA5}">
                      <a16:colId xmlns:a16="http://schemas.microsoft.com/office/drawing/2014/main" val="1495691252"/>
                    </a:ext>
                  </a:extLst>
                </a:gridCol>
                <a:gridCol w="893763">
                  <a:extLst>
                    <a:ext uri="{9D8B030D-6E8A-4147-A177-3AD203B41FA5}">
                      <a16:colId xmlns:a16="http://schemas.microsoft.com/office/drawing/2014/main" val="1503094836"/>
                    </a:ext>
                  </a:extLst>
                </a:gridCol>
                <a:gridCol w="893762">
                  <a:extLst>
                    <a:ext uri="{9D8B030D-6E8A-4147-A177-3AD203B41FA5}">
                      <a16:colId xmlns:a16="http://schemas.microsoft.com/office/drawing/2014/main" val="814071191"/>
                    </a:ext>
                  </a:extLst>
                </a:gridCol>
                <a:gridCol w="1393825">
                  <a:extLst>
                    <a:ext uri="{9D8B030D-6E8A-4147-A177-3AD203B41FA5}">
                      <a16:colId xmlns:a16="http://schemas.microsoft.com/office/drawing/2014/main" val="1269987787"/>
                    </a:ext>
                  </a:extLst>
                </a:gridCol>
              </a:tblGrid>
              <a:tr h="33496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测试用例</a:t>
                      </a:r>
                      <a:endParaRPr kumimoji="0" lang="zh-CN" altLang="en-US" sz="28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endParaRPr>
                    </a:p>
                  </a:txBody>
                  <a:tcPr marT="0" marB="0"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a</a:t>
                      </a:r>
                      <a:endParaRPr kumimoji="0" lang="en-US" altLang="zh-CN" sz="28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endParaRPr>
                    </a:p>
                  </a:txBody>
                  <a:tcPr marT="0" marB="0"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b</a:t>
                      </a:r>
                      <a:endParaRPr kumimoji="0" lang="en-US" altLang="zh-CN" sz="28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endParaRPr>
                    </a:p>
                  </a:txBody>
                  <a:tcPr marT="0" marB="0"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c</a:t>
                      </a:r>
                      <a:endParaRPr kumimoji="0" lang="en-US" altLang="zh-CN" sz="28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endParaRPr>
                    </a:p>
                  </a:txBody>
                  <a:tcPr marT="0" marB="0"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预期输出</a:t>
                      </a:r>
                      <a:endParaRPr kumimoji="0" lang="zh-CN" altLang="en-US" sz="28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endParaRPr>
                    </a:p>
                  </a:txBody>
                  <a:tcPr marT="0" marB="0"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7544230"/>
                  </a:ext>
                </a:extLst>
              </a:tr>
              <a:tr h="1312862">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Test3</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Test4</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Test5</a:t>
                      </a:r>
                      <a:endParaRPr kumimoji="0" lang="en-US" altLang="zh-CN" sz="2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endParaRPr kumimoji="0" lang="en-US" altLang="zh-CN" sz="2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endParaRPr kumimoji="0" lang="en-US" altLang="zh-CN" sz="2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99</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100</a:t>
                      </a:r>
                      <a:endParaRPr kumimoji="0" lang="en-US" altLang="zh-CN" sz="2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等边三角形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非三角形</a:t>
                      </a:r>
                      <a:endParaRPr kumimoji="0" lang="zh-CN" altLang="en-US" sz="2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23265829"/>
                  </a:ext>
                </a:extLst>
              </a:tr>
              <a:tr h="1068387">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Test7</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Test8</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Test9</a:t>
                      </a:r>
                      <a:endParaRPr kumimoji="0" lang="en-US" altLang="zh-CN" sz="2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endParaRPr kumimoji="0" lang="en-US" altLang="zh-CN" sz="2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99</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100</a:t>
                      </a:r>
                      <a:endParaRPr kumimoji="0" lang="en-US" altLang="zh-CN" sz="2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endParaRPr kumimoji="0" lang="en-US" altLang="zh-CN" sz="2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非三角形</a:t>
                      </a:r>
                      <a:endParaRPr kumimoji="0" lang="zh-CN" altLang="en-US" sz="2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8552833"/>
                  </a:ext>
                </a:extLst>
              </a:tr>
              <a:tr h="1068387">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Test10</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Test11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Test12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Test13</a:t>
                      </a:r>
                      <a:endParaRPr kumimoji="0" lang="en-US" altLang="zh-CN" sz="2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99</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100</a:t>
                      </a:r>
                      <a:endParaRPr kumimoji="0" lang="en-US" altLang="zh-CN" sz="2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endParaRPr kumimoji="0" lang="en-US" altLang="zh-CN" sz="2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endParaRPr kumimoji="0" lang="en-US" altLang="zh-CN" sz="2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非三角形</a:t>
                      </a:r>
                      <a:endParaRPr kumimoji="0" lang="zh-CN" altLang="en-US" sz="2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9375528"/>
                  </a:ext>
                </a:extLst>
              </a:tr>
            </a:tbl>
          </a:graphicData>
        </a:graphic>
      </p:graphicFrame>
      <p:sp>
        <p:nvSpPr>
          <p:cNvPr id="6" name="Rectangle 3"/>
          <p:cNvSpPr txBox="1">
            <a:spLocks noChangeArrowheads="1"/>
          </p:cNvSpPr>
          <p:nvPr/>
        </p:nvSpPr>
        <p:spPr>
          <a:xfrm>
            <a:off x="395536" y="5876801"/>
            <a:ext cx="8208962" cy="43251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rgbClr val="C00000"/>
                </a:solidFill>
              </a:rPr>
              <a:t>思考：</a:t>
            </a:r>
            <a:r>
              <a:rPr lang="zh-CN" altLang="en-US" dirty="0"/>
              <a:t>还应该补充几个什么样的测试用例？</a:t>
            </a:r>
            <a:r>
              <a:rPr lang="en-US" altLang="zh-CN" dirty="0"/>
              <a:t> </a:t>
            </a:r>
          </a:p>
        </p:txBody>
      </p:sp>
    </p:spTree>
    <p:extLst>
      <p:ext uri="{BB962C8B-B14F-4D97-AF65-F5344CB8AC3E}">
        <p14:creationId xmlns:p14="http://schemas.microsoft.com/office/powerpoint/2010/main" val="1957135259"/>
      </p:ext>
    </p:extLst>
  </p:cSld>
  <p:clrMapOvr>
    <a:masterClrMapping/>
  </p:clrMapOvr>
  <p:transition spd="med">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4.3 </a:t>
            </a:r>
            <a:r>
              <a:rPr lang="zh-CN" altLang="en-US" sz="2000" b="1" dirty="0">
                <a:solidFill>
                  <a:srgbClr val="0000FF"/>
                </a:solidFill>
                <a:cs typeface="Times New Roman" panose="02020603050405020304" pitchFamily="18" charset="0"/>
              </a:rPr>
              <a:t>边界值分析方法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 </a:t>
            </a:r>
            <a:r>
              <a:rPr lang="en-US" altLang="zh-CN" dirty="0" err="1">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NextDate</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4" name="Rectangle 3"/>
          <p:cNvSpPr txBox="1">
            <a:spLocks noChangeArrowheads="1"/>
          </p:cNvSpPr>
          <p:nvPr/>
        </p:nvSpPr>
        <p:spPr>
          <a:xfrm>
            <a:off x="395288" y="1484313"/>
            <a:ext cx="38100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在</a:t>
            </a:r>
            <a:r>
              <a:rPr lang="en-US" altLang="zh-CN" dirty="0" err="1"/>
              <a:t>NextDate</a:t>
            </a:r>
            <a:r>
              <a:rPr lang="en-US" altLang="zh-CN" dirty="0"/>
              <a:t>()</a:t>
            </a:r>
            <a:r>
              <a:rPr lang="zh-CN" altLang="en-US" dirty="0"/>
              <a:t>函数中：</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 month ≤ 12</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 day ≤ 31</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1912 ≤ year ≤ 2050</a:t>
            </a:r>
            <a:endParaRPr lang="en-US" altLang="zh-CN" b="1" dirty="0"/>
          </a:p>
        </p:txBody>
      </p:sp>
      <p:graphicFrame>
        <p:nvGraphicFramePr>
          <p:cNvPr id="5" name="Group 4"/>
          <p:cNvGraphicFramePr>
            <a:graphicFrameLocks noGrp="1"/>
          </p:cNvGraphicFramePr>
          <p:nvPr>
            <p:extLst>
              <p:ext uri="{D42A27DB-BD31-4B8C-83A1-F6EECF244321}">
                <p14:modId xmlns:p14="http://schemas.microsoft.com/office/powerpoint/2010/main" val="1019169652"/>
              </p:ext>
            </p:extLst>
          </p:nvPr>
        </p:nvGraphicFramePr>
        <p:xfrm>
          <a:off x="3564779" y="1268760"/>
          <a:ext cx="5471717" cy="5145056"/>
        </p:xfrm>
        <a:graphic>
          <a:graphicData uri="http://schemas.openxmlformats.org/drawingml/2006/table">
            <a:tbl>
              <a:tblPr/>
              <a:tblGrid>
                <a:gridCol w="1045078">
                  <a:extLst>
                    <a:ext uri="{9D8B030D-6E8A-4147-A177-3AD203B41FA5}">
                      <a16:colId xmlns:a16="http://schemas.microsoft.com/office/drawing/2014/main" val="788088068"/>
                    </a:ext>
                  </a:extLst>
                </a:gridCol>
                <a:gridCol w="764338">
                  <a:extLst>
                    <a:ext uri="{9D8B030D-6E8A-4147-A177-3AD203B41FA5}">
                      <a16:colId xmlns:a16="http://schemas.microsoft.com/office/drawing/2014/main" val="1888536035"/>
                    </a:ext>
                  </a:extLst>
                </a:gridCol>
                <a:gridCol w="896558">
                  <a:extLst>
                    <a:ext uri="{9D8B030D-6E8A-4147-A177-3AD203B41FA5}">
                      <a16:colId xmlns:a16="http://schemas.microsoft.com/office/drawing/2014/main" val="3245565093"/>
                    </a:ext>
                  </a:extLst>
                </a:gridCol>
                <a:gridCol w="821527">
                  <a:extLst>
                    <a:ext uri="{9D8B030D-6E8A-4147-A177-3AD203B41FA5}">
                      <a16:colId xmlns:a16="http://schemas.microsoft.com/office/drawing/2014/main" val="4226499676"/>
                    </a:ext>
                  </a:extLst>
                </a:gridCol>
                <a:gridCol w="1944216">
                  <a:extLst>
                    <a:ext uri="{9D8B030D-6E8A-4147-A177-3AD203B41FA5}">
                      <a16:colId xmlns:a16="http://schemas.microsoft.com/office/drawing/2014/main" val="2428005327"/>
                    </a:ext>
                  </a:extLst>
                </a:gridCol>
              </a:tblGrid>
              <a:tr h="301024">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测试用例</a:t>
                      </a:r>
                    </a:p>
                  </a:txBody>
                  <a:tcPr marL="0" marR="0" marT="45724" marB="45724"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mouth</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day</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year</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预期输出</a:t>
                      </a:r>
                    </a:p>
                  </a:txBody>
                  <a:tcPr marL="0" marR="0" marT="45724" marB="45724"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26852386"/>
                  </a:ext>
                </a:extLst>
              </a:tr>
              <a:tr h="1685692">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Test3</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Test4</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Test7</a:t>
                      </a:r>
                    </a:p>
                  </a:txBody>
                  <a:tcPr marL="0" marR="0" marT="45724" marB="45724"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FF0000"/>
                          </a:solidFill>
                          <a:effectLst/>
                          <a:latin typeface="Book Antiqua" panose="02040602050305030304" pitchFamily="18" charset="0"/>
                          <a:ea typeface="宋体" panose="02010600030101010101" pitchFamily="2" charset="-122"/>
                        </a:rPr>
                        <a:t>1911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FF0000"/>
                          </a:solidFill>
                          <a:effectLst/>
                          <a:latin typeface="Book Antiqua" panose="02040602050305030304" pitchFamily="18" charset="0"/>
                          <a:ea typeface="宋体" panose="02010600030101010101" pitchFamily="2" charset="-122"/>
                        </a:rPr>
                        <a:t>1912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FF0000"/>
                          </a:solidFill>
                          <a:effectLst/>
                          <a:latin typeface="Book Antiqua" panose="02040602050305030304" pitchFamily="18" charset="0"/>
                          <a:ea typeface="宋体" panose="02010600030101010101" pitchFamily="2" charset="-122"/>
                        </a:rPr>
                        <a:t>1913</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FF0000"/>
                          </a:solidFill>
                          <a:effectLst/>
                          <a:latin typeface="Book Antiqua" panose="02040602050305030304" pitchFamily="18" charset="0"/>
                          <a:ea typeface="宋体" panose="02010600030101010101" pitchFamily="2" charset="-122"/>
                        </a:rPr>
                        <a:t>1975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FF0000"/>
                          </a:solidFill>
                          <a:effectLst/>
                          <a:latin typeface="Book Antiqua" panose="02040602050305030304" pitchFamily="18" charset="0"/>
                          <a:ea typeface="宋体" panose="02010600030101010101" pitchFamily="2" charset="-122"/>
                        </a:rPr>
                        <a:t>2049</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FF0000"/>
                          </a:solidFill>
                          <a:effectLst/>
                          <a:latin typeface="Book Antiqua" panose="02040602050305030304" pitchFamily="18" charset="0"/>
                          <a:ea typeface="宋体" panose="02010600030101010101" pitchFamily="2" charset="-122"/>
                        </a:rPr>
                        <a:t>2050</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FF0000"/>
                          </a:solidFill>
                          <a:effectLst/>
                          <a:latin typeface="Book Antiqua" panose="02040602050305030304" pitchFamily="18" charset="0"/>
                          <a:ea typeface="宋体" panose="02010600030101010101" pitchFamily="2" charset="-122"/>
                        </a:rPr>
                        <a:t>2051</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174625" algn="l"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Year</a:t>
                      </a:r>
                      <a:r>
                        <a:rPr kumimoji="0" lang="zh-CN" altLang="en-US"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超出</a:t>
                      </a: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[1912..2050]</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1912.6.16</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1913.6.16</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1975.6.16</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2049.6.16</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2050.6.16</a:t>
                      </a:r>
                    </a:p>
                    <a:p>
                      <a:pPr marL="0" marR="0" lvl="0" indent="174625" algn="l"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Year</a:t>
                      </a:r>
                      <a:r>
                        <a:rPr kumimoji="0" lang="zh-CN" altLang="en-US"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超出</a:t>
                      </a: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[1912..2050]</a:t>
                      </a:r>
                    </a:p>
                  </a:txBody>
                  <a:tcPr marL="0" marR="0" marT="45724" marB="45724"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8142280"/>
                  </a:ext>
                </a:extLst>
              </a:tr>
              <a:tr h="1454914">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Test8</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Test9</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Test10</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Test11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Test12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Test13</a:t>
                      </a:r>
                    </a:p>
                  </a:txBody>
                  <a:tcPr marL="0" marR="0" marT="45724" marB="45724"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30</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31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32</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174625" algn="l"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day</a:t>
                      </a:r>
                      <a:r>
                        <a:rPr kumimoji="0" lang="zh-CN" altLang="en-US"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超出</a:t>
                      </a: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[1…31]</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2001.6.2</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2001.6.3</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2001.7.1</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输入日期超界</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day</a:t>
                      </a:r>
                      <a:r>
                        <a:rPr kumimoji="0" lang="zh-CN" altLang="en-US"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超出</a:t>
                      </a: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[1…31]</a:t>
                      </a:r>
                    </a:p>
                  </a:txBody>
                  <a:tcPr marL="0" marR="0" marT="45724" marB="45724"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37269819"/>
                  </a:ext>
                </a:extLst>
              </a:tr>
              <a:tr h="1454914">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Test14</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Test16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Test17</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Test18</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Test19</a:t>
                      </a:r>
                    </a:p>
                  </a:txBody>
                  <a:tcPr marL="0" marR="0" marT="45724" marB="45724"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11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12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13</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0002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200025" algn="l"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Mouth</a:t>
                      </a:r>
                      <a:r>
                        <a:rPr kumimoji="0" lang="zh-CN" altLang="en-US"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超出</a:t>
                      </a: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[1…12]</a:t>
                      </a:r>
                    </a:p>
                    <a:p>
                      <a:pPr marL="0" marR="0" lvl="0" indent="2000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2001.1.16</a:t>
                      </a:r>
                    </a:p>
                    <a:p>
                      <a:pPr marL="0" marR="0" lvl="0" indent="2000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2001.2.16</a:t>
                      </a:r>
                    </a:p>
                    <a:p>
                      <a:pPr marL="0" marR="0" lvl="0" indent="2000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2001.11.16</a:t>
                      </a:r>
                    </a:p>
                    <a:p>
                      <a:pPr marL="0" marR="0" lvl="0" indent="2000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2001.12.16</a:t>
                      </a:r>
                    </a:p>
                    <a:p>
                      <a:pPr marL="0" marR="0" lvl="0" indent="2000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Mouth</a:t>
                      </a:r>
                      <a:r>
                        <a:rPr kumimoji="0" lang="zh-CN" altLang="en-US"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超出</a:t>
                      </a: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[1…12]</a:t>
                      </a:r>
                    </a:p>
                  </a:txBody>
                  <a:tcPr marL="0" marR="0" marT="45724" marB="45724"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9448207"/>
                  </a:ext>
                </a:extLst>
              </a:tr>
            </a:tbl>
          </a:graphicData>
        </a:graphic>
      </p:graphicFrame>
      <p:sp>
        <p:nvSpPr>
          <p:cNvPr id="6" name="Rectangle 3"/>
          <p:cNvSpPr txBox="1">
            <a:spLocks noChangeArrowheads="1"/>
          </p:cNvSpPr>
          <p:nvPr/>
        </p:nvSpPr>
        <p:spPr>
          <a:xfrm>
            <a:off x="395288" y="4653136"/>
            <a:ext cx="3810000" cy="1296144"/>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228600" eaLnBrk="1" hangingPunct="1">
              <a:spcBef>
                <a:spcPct val="35000"/>
              </a:spcBef>
              <a:buFont typeface="Wingdings" panose="05000000000000000000" pitchFamily="2" charset="2"/>
              <a:buChar char="§"/>
            </a:pPr>
            <a:r>
              <a:rPr lang="zh-CN" altLang="en-US" b="1" dirty="0">
                <a:solidFill>
                  <a:srgbClr val="C00000"/>
                </a:solidFill>
              </a:rPr>
              <a:t>思考：</a:t>
            </a:r>
            <a:r>
              <a:rPr lang="zh-CN" altLang="en-US" b="1" dirty="0"/>
              <a:t>大小月覆盖问题？</a:t>
            </a:r>
            <a:endParaRPr lang="en-US" altLang="zh-CN" b="1" dirty="0"/>
          </a:p>
          <a:p>
            <a:pPr marL="0" lvl="1" indent="0" eaLnBrk="1" hangingPunct="1">
              <a:spcBef>
                <a:spcPct val="35000"/>
              </a:spcBef>
              <a:buNone/>
            </a:pPr>
            <a:r>
              <a:rPr lang="en-US" altLang="zh-CN" b="1" dirty="0"/>
              <a:t>                </a:t>
            </a:r>
            <a:r>
              <a:rPr lang="zh-CN" altLang="en-US" b="1" dirty="0"/>
              <a:t>闰年问题？</a:t>
            </a:r>
            <a:endParaRPr lang="en-US" altLang="zh-CN" b="1" dirty="0"/>
          </a:p>
        </p:txBody>
      </p:sp>
    </p:spTree>
    <p:extLst>
      <p:ext uri="{BB962C8B-B14F-4D97-AF65-F5344CB8AC3E}">
        <p14:creationId xmlns:p14="http://schemas.microsoft.com/office/powerpoint/2010/main" val="219524811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45">
                                          <p:stCondLst>
                                            <p:cond delay="0"/>
                                          </p:stCondLst>
                                        </p:cTn>
                                        <p:tgtEl>
                                          <p:spTgt spid="6"/>
                                        </p:tgtEl>
                                      </p:cBhvr>
                                    </p:animEffect>
                                    <p:anim calcmode="lin" valueType="num">
                                      <p:cBhvr>
                                        <p:cTn id="8" dur="456"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166"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166" tmFilter="0, 0; 0.125,0.2665; 0.25,0.4; 0.375,0.465; 0.5,0.5;  0.625,0.535; 0.75,0.6; 0.875,0.7335; 1,1">
                                          <p:stCondLst>
                                            <p:cond delay="166"/>
                                          </p:stCondLst>
                                        </p:cTn>
                                        <p:tgtEl>
                                          <p:spTgt spid="6"/>
                                        </p:tgtEl>
                                        <p:attrNameLst>
                                          <p:attrName>ppt_y</p:attrName>
                                        </p:attrNameLst>
                                      </p:cBhvr>
                                      <p:tavLst>
                                        <p:tav tm="0" fmla="#ppt_y-sin(pi*$)/9">
                                          <p:val>
                                            <p:fltVal val="0"/>
                                          </p:val>
                                        </p:tav>
                                        <p:tav tm="100000">
                                          <p:val>
                                            <p:fltVal val="1"/>
                                          </p:val>
                                        </p:tav>
                                      </p:tavLst>
                                    </p:anim>
                                    <p:anim calcmode="lin" valueType="num">
                                      <p:cBhvr>
                                        <p:cTn id="11" dur="83" tmFilter="0, 0; 0.125,0.2665; 0.25,0.4; 0.375,0.465; 0.5,0.5;  0.625,0.535; 0.75,0.6; 0.875,0.7335; 1,1">
                                          <p:stCondLst>
                                            <p:cond delay="331"/>
                                          </p:stCondLst>
                                        </p:cTn>
                                        <p:tgtEl>
                                          <p:spTgt spid="6"/>
                                        </p:tgtEl>
                                        <p:attrNameLst>
                                          <p:attrName>ppt_y</p:attrName>
                                        </p:attrNameLst>
                                      </p:cBhvr>
                                      <p:tavLst>
                                        <p:tav tm="0" fmla="#ppt_y-sin(pi*$)/27">
                                          <p:val>
                                            <p:fltVal val="0"/>
                                          </p:val>
                                        </p:tav>
                                        <p:tav tm="100000">
                                          <p:val>
                                            <p:fltVal val="1"/>
                                          </p:val>
                                        </p:tav>
                                      </p:tavLst>
                                    </p:anim>
                                    <p:anim calcmode="lin" valueType="num">
                                      <p:cBhvr>
                                        <p:cTn id="12" dur="41" tmFilter="0, 0; 0.125,0.2665; 0.25,0.4; 0.375,0.465; 0.5,0.5;  0.625,0.535; 0.75,0.6; 0.875,0.7335; 1,1">
                                          <p:stCondLst>
                                            <p:cond delay="414"/>
                                          </p:stCondLst>
                                        </p:cTn>
                                        <p:tgtEl>
                                          <p:spTgt spid="6"/>
                                        </p:tgtEl>
                                        <p:attrNameLst>
                                          <p:attrName>ppt_y</p:attrName>
                                        </p:attrNameLst>
                                      </p:cBhvr>
                                      <p:tavLst>
                                        <p:tav tm="0" fmla="#ppt_y-sin(pi*$)/81">
                                          <p:val>
                                            <p:fltVal val="0"/>
                                          </p:val>
                                        </p:tav>
                                        <p:tav tm="100000">
                                          <p:val>
                                            <p:fltVal val="1"/>
                                          </p:val>
                                        </p:tav>
                                      </p:tavLst>
                                    </p:anim>
                                    <p:animScale>
                                      <p:cBhvr>
                                        <p:cTn id="13" dur="7">
                                          <p:stCondLst>
                                            <p:cond delay="162"/>
                                          </p:stCondLst>
                                        </p:cTn>
                                        <p:tgtEl>
                                          <p:spTgt spid="6"/>
                                        </p:tgtEl>
                                      </p:cBhvr>
                                      <p:to x="100000" y="60000"/>
                                    </p:animScale>
                                    <p:animScale>
                                      <p:cBhvr>
                                        <p:cTn id="14" dur="41" decel="50000">
                                          <p:stCondLst>
                                            <p:cond delay="169"/>
                                          </p:stCondLst>
                                        </p:cTn>
                                        <p:tgtEl>
                                          <p:spTgt spid="6"/>
                                        </p:tgtEl>
                                      </p:cBhvr>
                                      <p:to x="100000" y="100000"/>
                                    </p:animScale>
                                    <p:animScale>
                                      <p:cBhvr>
                                        <p:cTn id="15" dur="7">
                                          <p:stCondLst>
                                            <p:cond delay="328"/>
                                          </p:stCondLst>
                                        </p:cTn>
                                        <p:tgtEl>
                                          <p:spTgt spid="6"/>
                                        </p:tgtEl>
                                      </p:cBhvr>
                                      <p:to x="100000" y="80000"/>
                                    </p:animScale>
                                    <p:animScale>
                                      <p:cBhvr>
                                        <p:cTn id="16" dur="41" decel="50000">
                                          <p:stCondLst>
                                            <p:cond delay="335"/>
                                          </p:stCondLst>
                                        </p:cTn>
                                        <p:tgtEl>
                                          <p:spTgt spid="6"/>
                                        </p:tgtEl>
                                      </p:cBhvr>
                                      <p:to x="100000" y="100000"/>
                                    </p:animScale>
                                    <p:animScale>
                                      <p:cBhvr>
                                        <p:cTn id="17" dur="7">
                                          <p:stCondLst>
                                            <p:cond delay="410"/>
                                          </p:stCondLst>
                                        </p:cTn>
                                        <p:tgtEl>
                                          <p:spTgt spid="6"/>
                                        </p:tgtEl>
                                      </p:cBhvr>
                                      <p:to x="100000" y="90000"/>
                                    </p:animScale>
                                    <p:animScale>
                                      <p:cBhvr>
                                        <p:cTn id="18" dur="41" decel="50000">
                                          <p:stCondLst>
                                            <p:cond delay="417"/>
                                          </p:stCondLst>
                                        </p:cTn>
                                        <p:tgtEl>
                                          <p:spTgt spid="6"/>
                                        </p:tgtEl>
                                      </p:cBhvr>
                                      <p:to x="100000" y="100000"/>
                                    </p:animScale>
                                    <p:animScale>
                                      <p:cBhvr>
                                        <p:cTn id="19" dur="7">
                                          <p:stCondLst>
                                            <p:cond delay="452"/>
                                          </p:stCondLst>
                                        </p:cTn>
                                        <p:tgtEl>
                                          <p:spTgt spid="6"/>
                                        </p:tgtEl>
                                      </p:cBhvr>
                                      <p:to x="100000" y="95000"/>
                                    </p:animScale>
                                    <p:animScale>
                                      <p:cBhvr>
                                        <p:cTn id="20" dur="41" decel="50000">
                                          <p:stCondLst>
                                            <p:cond delay="459"/>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4.3 </a:t>
            </a:r>
            <a:r>
              <a:rPr lang="zh-CN" altLang="en-US" sz="2000" b="1" dirty="0">
                <a:solidFill>
                  <a:srgbClr val="0000FF"/>
                </a:solidFill>
                <a:cs typeface="Times New Roman" panose="02020603050405020304" pitchFamily="18" charset="0"/>
              </a:rPr>
              <a:t>边界值分析方法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 </a:t>
            </a:r>
            <a:r>
              <a:rPr lang="en-US" altLang="zh-CN" dirty="0" err="1">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NextDate</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另一种更详尽的划分方法：</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D1 = { 1 ≤ date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last day of the month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D2 = { last day of the month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D3 = { Dec. 31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M1 = { 30-day months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M2 = { 31-day months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M3 = { Feb.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Y1 = { 2000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Y2 = { leap year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Y3 = { not leap year }</a:t>
            </a:r>
          </a:p>
        </p:txBody>
      </p:sp>
    </p:spTree>
    <p:extLst>
      <p:ext uri="{BB962C8B-B14F-4D97-AF65-F5344CB8AC3E}">
        <p14:creationId xmlns:p14="http://schemas.microsoft.com/office/powerpoint/2010/main" val="4160100633"/>
      </p:ext>
    </p:extLst>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FF"/>
                </a:solidFill>
                <a:cs typeface="Times New Roman" panose="02020603050405020304" pitchFamily="18" charset="0"/>
              </a:rPr>
              <a:t>1. </a:t>
            </a:r>
            <a:r>
              <a:rPr lang="zh-CN" altLang="en-US" sz="2000" b="1" dirty="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测试用例的定义与特征 </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测试用例</a:t>
            </a:r>
            <a:r>
              <a:rPr lang="en-US" altLang="zh-CN" dirty="0"/>
              <a:t>(testing case)</a:t>
            </a:r>
            <a:r>
              <a:rPr lang="zh-CN" altLang="en-US" dirty="0"/>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测试用例是为特定的目的而设计的一组测试输入、执行条件和预期的结果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测试用例是执行的最小测试实体</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测试用例就是设计一个场景，使软件程序在这种场景下，必须能够正常运行并且达到程序所设计的执行结果 </a:t>
            </a:r>
          </a:p>
          <a:p>
            <a:pPr eaLnBrk="1" hangingPunct="1"/>
            <a:r>
              <a:rPr lang="zh-CN" altLang="en-US" dirty="0"/>
              <a:t>测试用例的特征：</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最有可能抓住错误的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不是重复的、多余的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一组相似测试用例中最有效的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既不是太简单，也不是太复杂</a:t>
            </a:r>
          </a:p>
        </p:txBody>
      </p:sp>
    </p:spTree>
    <p:extLst>
      <p:ext uri="{BB962C8B-B14F-4D97-AF65-F5344CB8AC3E}">
        <p14:creationId xmlns:p14="http://schemas.microsoft.com/office/powerpoint/2010/main" val="835345370"/>
      </p:ext>
    </p:extLst>
  </p:cSld>
  <p:clrMapOvr>
    <a:masterClrMapping/>
  </p:clrMapOvr>
  <p:transition spd="med">
    <p:random/>
  </p:transition>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1002</TotalTime>
  <Words>7653</Words>
  <Application>Microsoft Office PowerPoint</Application>
  <PresentationFormat>全屏显示(4:3)</PresentationFormat>
  <Paragraphs>1440</Paragraphs>
  <Slides>84</Slides>
  <Notes>84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97" baseType="lpstr">
      <vt:lpstr>黑体</vt:lpstr>
      <vt:lpstr>华文行楷</vt:lpstr>
      <vt:lpstr>华文新魏</vt:lpstr>
      <vt:lpstr>楷体</vt:lpstr>
      <vt:lpstr>楷体_GB2312</vt:lpstr>
      <vt:lpstr>宋体</vt:lpstr>
      <vt:lpstr>Arial</vt:lpstr>
      <vt:lpstr>Arial</vt:lpstr>
      <vt:lpstr>Book Antiqua</vt:lpstr>
      <vt:lpstr>Times New Roman</vt:lpstr>
      <vt:lpstr>Wingdings</vt:lpstr>
      <vt:lpstr>1_CITRUS</vt:lpstr>
      <vt:lpstr>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梅 智敏</cp:lastModifiedBy>
  <cp:revision>151</cp:revision>
  <dcterms:modified xsi:type="dcterms:W3CDTF">2021-01-07T13:57:57Z</dcterms:modified>
</cp:coreProperties>
</file>