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6"/>
  </p:notesMasterIdLst>
  <p:handoutMasterIdLst>
    <p:handoutMasterId r:id="rId107"/>
  </p:handoutMasterIdLst>
  <p:sldIdLst>
    <p:sldId id="382" r:id="rId2"/>
    <p:sldId id="428" r:id="rId3"/>
    <p:sldId id="611"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 id="521" r:id="rId19"/>
    <p:sldId id="522" r:id="rId20"/>
    <p:sldId id="523" r:id="rId21"/>
    <p:sldId id="524" r:id="rId22"/>
    <p:sldId id="612" r:id="rId23"/>
    <p:sldId id="526" r:id="rId24"/>
    <p:sldId id="527" r:id="rId25"/>
    <p:sldId id="528" r:id="rId26"/>
    <p:sldId id="529" r:id="rId27"/>
    <p:sldId id="530" r:id="rId28"/>
    <p:sldId id="531" r:id="rId29"/>
    <p:sldId id="532" r:id="rId30"/>
    <p:sldId id="533" r:id="rId31"/>
    <p:sldId id="534" r:id="rId32"/>
    <p:sldId id="535" r:id="rId33"/>
    <p:sldId id="537" r:id="rId34"/>
    <p:sldId id="538" r:id="rId35"/>
    <p:sldId id="539" r:id="rId36"/>
    <p:sldId id="540" r:id="rId37"/>
    <p:sldId id="541" r:id="rId38"/>
    <p:sldId id="542" r:id="rId39"/>
    <p:sldId id="543" r:id="rId40"/>
    <p:sldId id="544" r:id="rId41"/>
    <p:sldId id="545" r:id="rId42"/>
    <p:sldId id="546" r:id="rId43"/>
    <p:sldId id="548" r:id="rId44"/>
    <p:sldId id="549" r:id="rId45"/>
    <p:sldId id="550" r:id="rId46"/>
    <p:sldId id="551" r:id="rId47"/>
    <p:sldId id="552" r:id="rId48"/>
    <p:sldId id="553" r:id="rId49"/>
    <p:sldId id="554"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613"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614"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599" r:id="rId94"/>
    <p:sldId id="600" r:id="rId95"/>
    <p:sldId id="601" r:id="rId96"/>
    <p:sldId id="602" r:id="rId97"/>
    <p:sldId id="603" r:id="rId98"/>
    <p:sldId id="604" r:id="rId99"/>
    <p:sldId id="605" r:id="rId100"/>
    <p:sldId id="606" r:id="rId101"/>
    <p:sldId id="607" r:id="rId102"/>
    <p:sldId id="608" r:id="rId103"/>
    <p:sldId id="609" r:id="rId104"/>
    <p:sldId id="610" r:id="rId105"/>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CCFF"/>
    <a:srgbClr val="777777"/>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2801" autoAdjust="0"/>
  </p:normalViewPr>
  <p:slideViewPr>
    <p:cSldViewPr>
      <p:cViewPr varScale="1">
        <p:scale>
          <a:sx n="78" d="100"/>
          <a:sy n="78" d="100"/>
        </p:scale>
        <p:origin x="1829" y="43"/>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1891660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9366313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5724031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4642649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8777927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53808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1488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42828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36449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48299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63110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26555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2913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75713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4516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35479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24562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33013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99040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Loan</a:t>
            </a:r>
            <a:r>
              <a:rPr lang="zh-CN" altLang="en-US" dirty="0" smtClean="0"/>
              <a:t>：借，贷     </a:t>
            </a:r>
            <a:r>
              <a:rPr lang="en-US" altLang="zh-CN" dirty="0" smtClean="0"/>
              <a:t>Lend</a:t>
            </a:r>
            <a:r>
              <a:rPr lang="zh-CN" altLang="en-US" dirty="0" smtClean="0"/>
              <a:t>：借出，借给     </a:t>
            </a:r>
            <a:r>
              <a:rPr lang="en-US" altLang="zh-CN" dirty="0" smtClean="0"/>
              <a:t>Borrow</a:t>
            </a:r>
            <a:r>
              <a:rPr lang="zh-CN" altLang="en-US" dirty="0" smtClean="0"/>
              <a:t>：借入</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54235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44689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3432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02905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21880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47830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191148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94706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05664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45085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4289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435749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40697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3269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18067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766581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57787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473877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85136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546650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00625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907528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870434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626193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927264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138821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CRUD</a:t>
            </a:r>
            <a:r>
              <a:rPr lang="zh-CN" altLang="en-US" dirty="0" smtClean="0"/>
              <a:t>：</a:t>
            </a:r>
            <a:r>
              <a:rPr lang="en-US" altLang="zh-CN" dirty="0" smtClean="0"/>
              <a:t>Create</a:t>
            </a:r>
            <a:r>
              <a:rPr lang="zh-CN" altLang="en-US" dirty="0" smtClean="0"/>
              <a:t>、</a:t>
            </a:r>
            <a:r>
              <a:rPr lang="en-US" altLang="zh-CN" dirty="0" smtClean="0"/>
              <a:t>Read</a:t>
            </a:r>
            <a:r>
              <a:rPr lang="zh-CN" altLang="en-US" dirty="0" smtClean="0"/>
              <a:t>、</a:t>
            </a:r>
            <a:r>
              <a:rPr lang="en-US" altLang="zh-CN" dirty="0" smtClean="0"/>
              <a:t>Update</a:t>
            </a:r>
            <a:r>
              <a:rPr lang="zh-CN" altLang="en-US" dirty="0" smtClean="0"/>
              <a:t>、</a:t>
            </a:r>
            <a:r>
              <a:rPr lang="en-US" altLang="zh-CN" dirty="0" smtClean="0"/>
              <a:t>Delete</a:t>
            </a:r>
            <a:r>
              <a:rPr lang="zh-CN" altLang="en-US" dirty="0" smtClean="0"/>
              <a:t>，</a:t>
            </a:r>
            <a:r>
              <a:rPr lang="en-US" altLang="zh-CN" dirty="0" smtClean="0"/>
              <a:t>R</a:t>
            </a:r>
            <a:r>
              <a:rPr lang="zh-CN" altLang="en-US" dirty="0" smtClean="0"/>
              <a:t>也解释为</a:t>
            </a:r>
            <a:r>
              <a:rPr lang="en-US" altLang="zh-CN" dirty="0" smtClean="0"/>
              <a:t>Retrieve</a:t>
            </a:r>
            <a:r>
              <a:rPr lang="zh-CN" altLang="en-US" dirty="0" smtClean="0"/>
              <a:t>（查询</a:t>
            </a:r>
            <a:r>
              <a:rPr lang="en-US" altLang="zh-CN" dirty="0" smtClean="0"/>
              <a:t>)</a:t>
            </a:r>
          </a:p>
          <a:p>
            <a:r>
              <a:rPr lang="en-US" altLang="zh-CN" dirty="0" smtClean="0"/>
              <a:t>CRUD</a:t>
            </a:r>
            <a:r>
              <a:rPr lang="zh-CN" altLang="en-US" dirty="0" smtClean="0"/>
              <a:t>：增删改查</a:t>
            </a:r>
            <a:endParaRPr lang="en-US" altLang="zh-CN" dirty="0" smtClean="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43519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11838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200084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07594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618319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186023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361562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373729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968979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308089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251693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261943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09462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016847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257965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626013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multiplicity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mʌltɪˈplɪsəti</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mʌltɪˈplɪsəti</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多样性</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多种多样；多重性</a:t>
            </a:r>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navigability</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n</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（航道，海） 可通航的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（车道，路） 适合（其他交通工具）通行的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计算机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（网站）易浏览的，易导航的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例句</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]In UML 2.0, bidirectional navigability is indicated by a straight line.</a:t>
            </a:r>
          </a:p>
          <a:p>
            <a:pPr latinLnBrk="0"/>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在</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UML2.0</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中，双向可导航性使用一条直线表示。</a:t>
            </a:r>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018204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451202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912365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716609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539858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7892381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567537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53518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659596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452981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505077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173237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790368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8852993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713382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9053991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90609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005171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49415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519879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778164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538667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3448951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168713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4541521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413686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8978630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450562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1058249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51426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9434793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1215471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429859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4569492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7645757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7843868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6992312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560575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5765891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6263136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8526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2020/11/15</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8.emf"/><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27.emf"/><Relationship Id="rId4" Type="http://schemas.openxmlformats.org/officeDocument/2006/relationships/oleObject" Target="../embeddings/oleObject5.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28.emf"/><Relationship Id="rId4" Type="http://schemas.openxmlformats.org/officeDocument/2006/relationships/oleObject" Target="../embeddings/oleObject6.bin"/></Relationships>
</file>

<file path=ppt/slides/_rels/slide6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34.wmf"/><Relationship Id="rId4" Type="http://schemas.openxmlformats.org/officeDocument/2006/relationships/oleObject" Target="../embeddings/oleObject7.bin"/></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9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91.xml"/><Relationship Id="rId1" Type="http://schemas.openxmlformats.org/officeDocument/2006/relationships/slideLayout" Target="../slideLayouts/slideLayout1.xml"/><Relationship Id="rId4" Type="http://schemas.openxmlformats.org/officeDocument/2006/relationships/image" Target="../media/image41.wmf"/></Relationships>
</file>

<file path=ppt/slides/_rels/slide9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92.xml"/><Relationship Id="rId1" Type="http://schemas.openxmlformats.org/officeDocument/2006/relationships/slideLayout" Target="../slideLayouts/slideLayout1.xml"/><Relationship Id="rId4" Type="http://schemas.openxmlformats.org/officeDocument/2006/relationships/image" Target="../media/image42.wmf"/></Relationships>
</file>

<file path=ppt/slides/_rels/slide93.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algn="ctr" eaLnBrk="1" hangingPunct="1">
              <a:lnSpc>
                <a:spcPts val="3800"/>
              </a:lnSpc>
              <a:spcBef>
                <a:spcPts val="0"/>
              </a:spcBef>
              <a:spcAft>
                <a:spcPts val="0"/>
              </a:spcAft>
            </a:pPr>
            <a:r>
              <a:rPr lang="zh-CN" altLang="zh-CN" sz="2800" b="1" dirty="0">
                <a:solidFill>
                  <a:srgbClr val="660066"/>
                </a:solidFill>
                <a:ea typeface="华文行楷" panose="02010800040101010101" pitchFamily="2" charset="-122"/>
                <a:cs typeface="Times New Roman" panose="02020603050405020304" pitchFamily="18" charset="0"/>
              </a:rPr>
              <a:t>哈工大计算学部</a:t>
            </a:r>
            <a:r>
              <a:rPr lang="en-US" altLang="zh-CN" sz="2800" b="1" dirty="0">
                <a:solidFill>
                  <a:srgbClr val="660066"/>
                </a:solidFill>
                <a:ea typeface="华文行楷" panose="02010800040101010101" pitchFamily="2" charset="-122"/>
                <a:cs typeface="Times New Roman" panose="02020603050405020304" pitchFamily="18" charset="0"/>
              </a:rPr>
              <a:t>/</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sz="2800" b="1" dirty="0">
                <a:solidFill>
                  <a:srgbClr val="660066"/>
                </a:solidFill>
                <a:ea typeface="华文行楷" panose="02010800040101010101" pitchFamily="2" charset="-122"/>
                <a:cs typeface="Times New Roman" panose="02020603050405020304" pitchFamily="18" charset="0"/>
              </a:rPr>
              <a:t>国家示范性软件学院</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sz="2800" b="1" dirty="0">
                <a:solidFill>
                  <a:srgbClr val="0000FF"/>
                </a:solidFill>
                <a:ea typeface="华文新魏" panose="02010800040101010101" pitchFamily="2" charset="-122"/>
                <a:cs typeface="Times New Roman" panose="02020603050405020304" pitchFamily="18" charset="0"/>
              </a:rPr>
              <a:t>软件工程教研室</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b="1" dirty="0">
                <a:solidFill>
                  <a:srgbClr val="3333CC"/>
                </a:solidFill>
                <a:ea typeface="Arial" panose="020B0604020202020204" pitchFamily="34" charset="0"/>
                <a:cs typeface="Times New Roman" panose="02020603050405020304" pitchFamily="18" charset="0"/>
              </a:rPr>
              <a:t> </a:t>
            </a:r>
            <a:r>
              <a:rPr lang="en-US" altLang="zh-CN" b="1" dirty="0">
                <a:solidFill>
                  <a:srgbClr val="3333CC"/>
                </a:solidFill>
                <a:ea typeface="华文行楷" panose="02010800040101010101" pitchFamily="2" charset="-122"/>
                <a:cs typeface="Times New Roman" panose="02020603050405020304" pitchFamily="18" charset="0"/>
              </a:rPr>
              <a:t>2020. 09</a:t>
            </a:r>
            <a:endParaRPr lang="zh-CN" altLang="zh-CN" dirty="0">
              <a:effectLst/>
              <a:cs typeface="Times New Roman" panose="02020603050405020304" pitchFamily="18" charset="0"/>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需求分析的基本思想：投影</a:t>
            </a:r>
          </a:p>
        </p:txBody>
      </p:sp>
      <p:sp>
        <p:nvSpPr>
          <p:cNvPr id="4" name="Rectangle 5"/>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rPr>
              <a:t>投影：从不同视角看问题</a:t>
            </a:r>
          </a:p>
          <a:p>
            <a:pPr lvl="1" eaLnBrk="1" hangingPunct="1"/>
            <a:r>
              <a:rPr lang="zh-CN" altLang="en-US" b="1" dirty="0">
                <a:latin typeface="楷体" panose="02010609060101010101" pitchFamily="49" charset="-122"/>
                <a:ea typeface="楷体" panose="02010609060101010101" pitchFamily="49" charset="-122"/>
              </a:rPr>
              <a:t>捕获并建立问题空间的多维视图是描述问题的基本手段</a:t>
            </a:r>
          </a:p>
          <a:p>
            <a:pPr eaLnBrk="1" hangingPunct="1"/>
            <a:endParaRPr lang="en-US" altLang="zh-CN" dirty="0" smtClean="0"/>
          </a:p>
        </p:txBody>
      </p:sp>
      <p:pic>
        <p:nvPicPr>
          <p:cNvPr id="5" name="Picture 3" descr="20047171138486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170261"/>
            <a:ext cx="4941888"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102879"/>
      </p:ext>
    </p:extLst>
  </p:cSld>
  <p:clrMapOvr>
    <a:masterClrMapping/>
  </p:clrMapOvr>
  <p:transition spd="med">
    <p:rand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：绘制时序图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40807"/>
          <a:stretch>
            <a:fillRect/>
          </a:stretch>
        </p:blipFill>
        <p:spPr bwMode="auto">
          <a:xfrm>
            <a:off x="35496" y="1151979"/>
            <a:ext cx="9109075" cy="501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088241"/>
      </p:ext>
    </p:extLst>
  </p:cSld>
  <p:clrMapOvr>
    <a:masterClrMapping/>
  </p:clrMapOvr>
  <p:transition spd="med">
    <p:random/>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：绘制时序图</a:t>
            </a:r>
          </a:p>
        </p:txBody>
      </p:sp>
      <p:grpSp>
        <p:nvGrpSpPr>
          <p:cNvPr id="4" name="Group 3"/>
          <p:cNvGrpSpPr>
            <a:grpSpLocks/>
          </p:cNvGrpSpPr>
          <p:nvPr/>
        </p:nvGrpSpPr>
        <p:grpSpPr bwMode="auto">
          <a:xfrm>
            <a:off x="0" y="1339552"/>
            <a:ext cx="9109075" cy="4437062"/>
            <a:chOff x="7" y="1225"/>
            <a:chExt cx="5738" cy="2795"/>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t="58650"/>
            <a:stretch>
              <a:fillRect/>
            </a:stretch>
          </p:blipFill>
          <p:spPr bwMode="auto">
            <a:xfrm>
              <a:off x="7" y="1814"/>
              <a:ext cx="5738" cy="2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b="89279"/>
            <a:stretch>
              <a:fillRect/>
            </a:stretch>
          </p:blipFill>
          <p:spPr bwMode="auto">
            <a:xfrm>
              <a:off x="7" y="1225"/>
              <a:ext cx="5738" cy="5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660502752"/>
      </p:ext>
    </p:extLst>
  </p:cSld>
  <p:clrMapOvr>
    <a:masterClrMapping/>
  </p:clrMapOvr>
  <p:transition spd="med">
    <p:rand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完整的实体类识别</a:t>
            </a:r>
          </a:p>
        </p:txBody>
      </p:sp>
      <p:sp>
        <p:nvSpPr>
          <p:cNvPr id="4" name="Rectangle 3"/>
          <p:cNvSpPr txBox="1">
            <a:spLocks noChangeArrowheads="1"/>
          </p:cNvSpPr>
          <p:nvPr/>
        </p:nvSpPr>
        <p:spPr>
          <a:xfrm>
            <a:off x="539552" y="1196752"/>
            <a:ext cx="813690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教学秘书需要录入可选课程信息、任课教师信息、学分政策，并从学籍管理系统中导入学生信息</a:t>
            </a:r>
          </a:p>
          <a:p>
            <a:pPr eaLnBrk="1" hangingPunct="1"/>
            <a:r>
              <a:rPr lang="zh-CN" altLang="en-US" dirty="0" smtClean="0"/>
              <a:t>教师登录进入系统，查询本学期所开设课程清单，并选择自己所承担的课程</a:t>
            </a:r>
          </a:p>
          <a:p>
            <a:pPr eaLnBrk="1" hangingPunct="1"/>
            <a:r>
              <a:rPr lang="zh-CN" altLang="en-US" dirty="0" smtClean="0"/>
              <a:t>学生登录进入系统，查询本学期可选课程的清单，并创建自己的选课单，将某些课程加入到选课单中；学生可对选课单进行维护，包括加入其他课程、删除已选课程等</a:t>
            </a:r>
          </a:p>
          <a:p>
            <a:pPr eaLnBrk="1" hangingPunct="1"/>
            <a:r>
              <a:rPr lang="zh-CN" altLang="en-US" dirty="0" smtClean="0"/>
              <a:t>学生也可对选课单中包含的数据进行学分政策验证，判断所选课程是否满足学校要求</a:t>
            </a:r>
          </a:p>
          <a:p>
            <a:pPr eaLnBrk="1" hangingPunct="1"/>
            <a:r>
              <a:rPr lang="zh-CN" altLang="en-US" dirty="0" smtClean="0"/>
              <a:t>在规定时间之前，学生将选课单做正式提交</a:t>
            </a:r>
          </a:p>
          <a:p>
            <a:pPr eaLnBrk="1" hangingPunct="1"/>
            <a:r>
              <a:rPr lang="zh-CN" altLang="en-US" dirty="0" smtClean="0"/>
              <a:t>教学秘书检查每个学生的选课单，若不符合学分政策，退回重选。否则，根据所有学生提交的选课单，生成课表和每门课程的学生清单</a:t>
            </a:r>
          </a:p>
          <a:p>
            <a:pPr eaLnBrk="1" hangingPunct="1"/>
            <a:r>
              <a:rPr lang="zh-CN" altLang="en-US" dirty="0" smtClean="0"/>
              <a:t>教师可查看自己承担课程的课表与学生清单，学生可查询自己的课表</a:t>
            </a:r>
          </a:p>
        </p:txBody>
      </p:sp>
      <p:sp>
        <p:nvSpPr>
          <p:cNvPr id="5" name="Line 4"/>
          <p:cNvSpPr>
            <a:spLocks noChangeShapeType="1"/>
          </p:cNvSpPr>
          <p:nvPr/>
        </p:nvSpPr>
        <p:spPr bwMode="auto">
          <a:xfrm>
            <a:off x="6587927" y="155711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p:cNvSpPr>
            <a:spLocks noChangeShapeType="1"/>
          </p:cNvSpPr>
          <p:nvPr/>
        </p:nvSpPr>
        <p:spPr bwMode="auto">
          <a:xfrm>
            <a:off x="4716264" y="155711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
          <p:cNvSpPr>
            <a:spLocks noChangeShapeType="1"/>
          </p:cNvSpPr>
          <p:nvPr/>
        </p:nvSpPr>
        <p:spPr bwMode="auto">
          <a:xfrm>
            <a:off x="3420864" y="1557114"/>
            <a:ext cx="5032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2842593" y="1844824"/>
            <a:ext cx="6492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2915816" y="3384327"/>
            <a:ext cx="7191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5221089" y="5662389"/>
            <a:ext cx="7191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a:off x="7237214" y="5662389"/>
            <a:ext cx="10080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5221089" y="2349277"/>
            <a:ext cx="10080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p:cNvSpPr>
            <a:spLocks noChangeShapeType="1"/>
          </p:cNvSpPr>
          <p:nvPr/>
        </p:nvSpPr>
        <p:spPr bwMode="auto">
          <a:xfrm>
            <a:off x="2195314" y="6165627"/>
            <a:ext cx="23034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a:off x="7237214" y="6165627"/>
            <a:ext cx="12954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58516522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本案例完整的领域类图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09563"/>
            <a:ext cx="8193087" cy="654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2601097"/>
      </p:ext>
    </p:extLst>
  </p:cSld>
  <p:clrMapOvr>
    <a:masterClrMapping/>
  </p:clrMapOvr>
  <p:transition spd="med">
    <p:rand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课后需要做的事情</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Times New Roman" panose="02020603050405020304" pitchFamily="18" charset="0"/>
                <a:cs typeface="Times New Roman" panose="02020603050405020304" pitchFamily="18" charset="0"/>
              </a:rPr>
              <a:t>Step 12</a:t>
            </a:r>
            <a:r>
              <a:rPr lang="zh-CN" altLang="en-US" dirty="0" smtClean="0">
                <a:latin typeface="Times New Roman" panose="02020603050405020304" pitchFamily="18" charset="0"/>
                <a:cs typeface="Times New Roman" panose="02020603050405020304" pitchFamily="18" charset="0"/>
              </a:rPr>
              <a:t>：按照上述过程，完成该案例其他用例的</a:t>
            </a:r>
            <a:r>
              <a:rPr lang="en-US" altLang="zh-CN" dirty="0" smtClean="0">
                <a:latin typeface="Times New Roman" panose="02020603050405020304" pitchFamily="18" charset="0"/>
                <a:cs typeface="Times New Roman" panose="02020603050405020304" pitchFamily="18" charset="0"/>
              </a:rPr>
              <a:t>OO</a:t>
            </a:r>
            <a:r>
              <a:rPr lang="zh-CN" altLang="en-US" dirty="0" smtClean="0">
                <a:latin typeface="Times New Roman" panose="02020603050405020304" pitchFamily="18" charset="0"/>
                <a:cs typeface="Times New Roman" panose="02020603050405020304" pitchFamily="18" charset="0"/>
              </a:rPr>
              <a:t>分析</a:t>
            </a:r>
          </a:p>
          <a:p>
            <a:r>
              <a:rPr lang="en-US" altLang="zh-CN" dirty="0" smtClean="0">
                <a:latin typeface="Times New Roman" panose="02020603050405020304" pitchFamily="18" charset="0"/>
                <a:cs typeface="Times New Roman" panose="02020603050405020304" pitchFamily="18" charset="0"/>
              </a:rPr>
              <a:t>Step 13</a:t>
            </a:r>
            <a:r>
              <a:rPr lang="zh-CN" altLang="en-US" dirty="0" smtClean="0">
                <a:latin typeface="Times New Roman" panose="02020603050405020304" pitchFamily="18" charset="0"/>
                <a:cs typeface="Times New Roman" panose="02020603050405020304" pitchFamily="18" charset="0"/>
              </a:rPr>
              <a:t>：对分析类图和领域类图做进一步精化，设定每个属性的详细信息，尝试着书写每个操作的伪代码</a:t>
            </a:r>
          </a:p>
        </p:txBody>
      </p:sp>
    </p:spTree>
    <p:extLst>
      <p:ext uri="{BB962C8B-B14F-4D97-AF65-F5344CB8AC3E}">
        <p14:creationId xmlns:p14="http://schemas.microsoft.com/office/powerpoint/2010/main" val="3126536139"/>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需求分析的基本思想：建模</a:t>
            </a:r>
          </a:p>
        </p:txBody>
      </p:sp>
      <p:sp>
        <p:nvSpPr>
          <p:cNvPr id="4" name="Rectangle 3"/>
          <p:cNvSpPr txBox="1">
            <a:spLocks noChangeArrowheads="1"/>
          </p:cNvSpPr>
          <p:nvPr/>
        </p:nvSpPr>
        <p:spPr>
          <a:xfrm>
            <a:off x="539502"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rPr>
              <a:t>建模：需求描述模型化</a:t>
            </a:r>
          </a:p>
          <a:p>
            <a:pPr lvl="1" eaLnBrk="1" hangingPunct="1"/>
            <a:r>
              <a:rPr lang="zh-CN" altLang="en-US" b="1" dirty="0" smtClean="0">
                <a:latin typeface="楷体" panose="02010609060101010101" pitchFamily="49" charset="-122"/>
                <a:ea typeface="楷体" panose="02010609060101010101" pitchFamily="49" charset="-122"/>
              </a:rPr>
              <a:t>采用规范的描述方法，将模糊的、不确定的用户需求表达为清晰的、严格的模型，作为进一步设计与实现的基础</a:t>
            </a:r>
          </a:p>
          <a:p>
            <a:pPr lvl="1" eaLnBrk="1" hangingPunct="1"/>
            <a:r>
              <a:rPr lang="zh-CN" altLang="en-US" b="1" dirty="0" smtClean="0">
                <a:latin typeface="楷体" panose="02010609060101010101" pitchFamily="49" charset="-122"/>
                <a:ea typeface="楷体" panose="02010609060101010101" pitchFamily="49" charset="-122"/>
              </a:rPr>
              <a:t>模型的作用：</a:t>
            </a:r>
          </a:p>
          <a:p>
            <a:pPr lvl="2" eaLnBrk="1" hangingPunct="1"/>
            <a:r>
              <a:rPr lang="zh-CN" altLang="en-US" sz="1800" b="1" dirty="0" smtClean="0">
                <a:solidFill>
                  <a:srgbClr val="0000FF"/>
                </a:solidFill>
              </a:rPr>
              <a:t>增强对需求的理解</a:t>
            </a:r>
          </a:p>
          <a:p>
            <a:pPr lvl="2" eaLnBrk="1" hangingPunct="1"/>
            <a:r>
              <a:rPr lang="zh-CN" altLang="en-US" sz="1800" b="1" dirty="0" smtClean="0">
                <a:solidFill>
                  <a:srgbClr val="0000FF"/>
                </a:solidFill>
              </a:rPr>
              <a:t>检测不一致性、模糊性、错误和遗漏</a:t>
            </a:r>
          </a:p>
          <a:p>
            <a:pPr lvl="2" eaLnBrk="1" hangingPunct="1"/>
            <a:r>
              <a:rPr lang="zh-CN" altLang="en-US" sz="1800" b="1" dirty="0" smtClean="0">
                <a:solidFill>
                  <a:srgbClr val="0000FF"/>
                </a:solidFill>
              </a:rPr>
              <a:t>在项目的参与者之间更高效的交流</a:t>
            </a:r>
            <a:endParaRPr lang="zh-CN" altLang="en-US" sz="1800" dirty="0" smtClean="0"/>
          </a:p>
          <a:p>
            <a:pPr eaLnBrk="1" hangingPunct="1"/>
            <a:r>
              <a:rPr lang="zh-CN" altLang="en-US" sz="2200" dirty="0">
                <a:solidFill>
                  <a:srgbClr val="C00000"/>
                </a:solidFill>
                <a:latin typeface="+mn-ea"/>
              </a:rPr>
              <a:t>两种模型形态：</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形式化的数学模型</a:t>
            </a:r>
            <a:r>
              <a:rPr lang="en-US" altLang="zh-CN" b="1" dirty="0" smtClean="0">
                <a:solidFill>
                  <a:srgbClr val="0000FF"/>
                </a:solidFill>
                <a:latin typeface="Times New Roman" panose="02020603050405020304" pitchFamily="18" charset="0"/>
                <a:ea typeface="楷体_GB2312" pitchFamily="49" charset="-122"/>
              </a:rPr>
              <a:t>(formal mathematical model)</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非形式化的图形化模型</a:t>
            </a:r>
            <a:r>
              <a:rPr lang="zh-CN" altLang="en-US" b="1" dirty="0" smtClean="0">
                <a:solidFill>
                  <a:srgbClr val="0000FF"/>
                </a:solidFill>
                <a:latin typeface="Times New Roman" panose="02020603050405020304" pitchFamily="18" charset="0"/>
                <a:ea typeface="楷体_GB2312" pitchFamily="49" charset="-122"/>
              </a:rPr>
              <a:t> </a:t>
            </a:r>
            <a:r>
              <a:rPr lang="en-US" altLang="zh-CN" b="1" dirty="0" smtClean="0">
                <a:solidFill>
                  <a:srgbClr val="0000FF"/>
                </a:solidFill>
                <a:latin typeface="Times New Roman" panose="02020603050405020304" pitchFamily="18" charset="0"/>
                <a:ea typeface="楷体_GB2312" pitchFamily="49" charset="-122"/>
              </a:rPr>
              <a:t>(informal graphical model)</a:t>
            </a:r>
          </a:p>
        </p:txBody>
      </p:sp>
    </p:spTree>
    <p:extLst>
      <p:ext uri="{BB962C8B-B14F-4D97-AF65-F5344CB8AC3E}">
        <p14:creationId xmlns:p14="http://schemas.microsoft.com/office/powerpoint/2010/main" val="993788764"/>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分析模型的元素</a:t>
            </a:r>
          </a:p>
        </p:txBody>
      </p:sp>
      <p:grpSp>
        <p:nvGrpSpPr>
          <p:cNvPr id="4" name="Group 3"/>
          <p:cNvGrpSpPr>
            <a:grpSpLocks/>
          </p:cNvGrpSpPr>
          <p:nvPr/>
        </p:nvGrpSpPr>
        <p:grpSpPr bwMode="auto">
          <a:xfrm>
            <a:off x="1571625" y="1857375"/>
            <a:ext cx="5572125" cy="3786188"/>
            <a:chOff x="0" y="0"/>
            <a:chExt cx="5572125" cy="3786424"/>
          </a:xfrm>
        </p:grpSpPr>
        <p:sp>
          <p:nvSpPr>
            <p:cNvPr id="5" name="椭圆 18"/>
            <p:cNvSpPr>
              <a:spLocks noChangeArrowheads="1"/>
            </p:cNvSpPr>
            <p:nvPr/>
          </p:nvSpPr>
          <p:spPr bwMode="auto">
            <a:xfrm>
              <a:off x="1357313" y="571500"/>
              <a:ext cx="3000375" cy="2571750"/>
            </a:xfrm>
            <a:prstGeom prst="ellipse">
              <a:avLst/>
            </a:prstGeom>
            <a:solidFill>
              <a:schemeClr val="bg1"/>
            </a:solidFill>
            <a:ln w="76200">
              <a:solidFill>
                <a:srgbClr val="009500"/>
              </a:solidFill>
              <a:round/>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2800" b="0" dirty="0">
                  <a:solidFill>
                    <a:srgbClr val="C00000"/>
                  </a:solidFill>
                  <a:latin typeface="华文新魏" panose="02010800040101010101" pitchFamily="2" charset="-122"/>
                  <a:ea typeface="华文新魏" panose="02010800040101010101" pitchFamily="2" charset="-122"/>
                </a:rPr>
                <a:t>分析模型</a:t>
              </a:r>
            </a:p>
          </p:txBody>
        </p:sp>
        <p:sp>
          <p:nvSpPr>
            <p:cNvPr id="6" name="矩形 3"/>
            <p:cNvSpPr>
              <a:spLocks noChangeArrowheads="1"/>
            </p:cNvSpPr>
            <p:nvPr/>
          </p:nvSpPr>
          <p:spPr bwMode="auto">
            <a:xfrm>
              <a:off x="0" y="357188"/>
              <a:ext cx="2143125" cy="1071562"/>
            </a:xfrm>
            <a:prstGeom prst="rect">
              <a:avLst/>
            </a:prstGeom>
            <a:solidFill>
              <a:schemeClr val="bg1"/>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b="0">
                <a:solidFill>
                  <a:srgbClr val="FFFFFF"/>
                </a:solidFill>
                <a:latin typeface="Arial" panose="020B0604020202020204" pitchFamily="34" charset="0"/>
              </a:endParaRPr>
            </a:p>
          </p:txBody>
        </p:sp>
        <p:sp>
          <p:nvSpPr>
            <p:cNvPr id="7" name="TextBox 7"/>
            <p:cNvSpPr txBox="1">
              <a:spLocks noChangeArrowheads="1"/>
            </p:cNvSpPr>
            <p:nvPr/>
          </p:nvSpPr>
          <p:spPr bwMode="auto">
            <a:xfrm>
              <a:off x="71438" y="428625"/>
              <a:ext cx="203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用例图</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Font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用例文本</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Font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活动图（泳道图）</a:t>
              </a:r>
            </a:p>
          </p:txBody>
        </p:sp>
        <p:sp>
          <p:nvSpPr>
            <p:cNvPr id="9" name="矩形 8"/>
            <p:cNvSpPr>
              <a:spLocks noChangeArrowheads="1"/>
            </p:cNvSpPr>
            <p:nvPr/>
          </p:nvSpPr>
          <p:spPr bwMode="auto">
            <a:xfrm>
              <a:off x="0" y="0"/>
              <a:ext cx="2143125" cy="357188"/>
            </a:xfrm>
            <a:prstGeom prst="rect">
              <a:avLst/>
            </a:prstGeom>
            <a:solidFill>
              <a:srgbClr val="C9C9C9"/>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Arial" panose="020B0604020202020204" pitchFamily="34" charset="0"/>
                </a:rPr>
                <a:t>基于场景的元素</a:t>
              </a:r>
            </a:p>
          </p:txBody>
        </p:sp>
        <p:sp>
          <p:nvSpPr>
            <p:cNvPr id="10" name="矩形 9"/>
            <p:cNvSpPr>
              <a:spLocks noChangeArrowheads="1"/>
            </p:cNvSpPr>
            <p:nvPr/>
          </p:nvSpPr>
          <p:spPr bwMode="auto">
            <a:xfrm>
              <a:off x="3429000" y="357188"/>
              <a:ext cx="2143125" cy="1071562"/>
            </a:xfrm>
            <a:prstGeom prst="rect">
              <a:avLst/>
            </a:prstGeom>
            <a:solidFill>
              <a:schemeClr val="bg1"/>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b="0">
                <a:solidFill>
                  <a:srgbClr val="FFFFFF"/>
                </a:solidFill>
                <a:latin typeface="Arial" panose="020B0604020202020204" pitchFamily="34" charset="0"/>
              </a:endParaRPr>
            </a:p>
          </p:txBody>
        </p:sp>
        <p:sp>
          <p:nvSpPr>
            <p:cNvPr id="11" name="TextBox 10"/>
            <p:cNvSpPr txBox="1">
              <a:spLocks noChangeArrowheads="1"/>
            </p:cNvSpPr>
            <p:nvPr/>
          </p:nvSpPr>
          <p:spPr bwMode="auto">
            <a:xfrm>
              <a:off x="3500438" y="428625"/>
              <a:ext cx="11080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数据流图</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控制流图</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处理说明</a:t>
              </a:r>
            </a:p>
          </p:txBody>
        </p:sp>
        <p:sp>
          <p:nvSpPr>
            <p:cNvPr id="12" name="矩形 11"/>
            <p:cNvSpPr>
              <a:spLocks noChangeArrowheads="1"/>
            </p:cNvSpPr>
            <p:nvPr/>
          </p:nvSpPr>
          <p:spPr bwMode="auto">
            <a:xfrm>
              <a:off x="3429000" y="0"/>
              <a:ext cx="2143125" cy="357188"/>
            </a:xfrm>
            <a:prstGeom prst="rect">
              <a:avLst/>
            </a:prstGeom>
            <a:solidFill>
              <a:srgbClr val="C9C9C9"/>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Arial" panose="020B0604020202020204" pitchFamily="34" charset="0"/>
                </a:rPr>
                <a:t>面向信息流的元素</a:t>
              </a:r>
            </a:p>
          </p:txBody>
        </p:sp>
        <p:sp>
          <p:nvSpPr>
            <p:cNvPr id="13" name="矩形 12"/>
            <p:cNvSpPr>
              <a:spLocks noChangeArrowheads="1"/>
            </p:cNvSpPr>
            <p:nvPr/>
          </p:nvSpPr>
          <p:spPr bwMode="auto">
            <a:xfrm>
              <a:off x="0" y="2571750"/>
              <a:ext cx="2143125" cy="1143000"/>
            </a:xfrm>
            <a:prstGeom prst="rect">
              <a:avLst/>
            </a:prstGeom>
            <a:solidFill>
              <a:schemeClr val="bg1"/>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b="0">
                <a:solidFill>
                  <a:srgbClr val="FFFFFF"/>
                </a:solidFill>
                <a:latin typeface="Arial" panose="020B0604020202020204" pitchFamily="34" charset="0"/>
              </a:endParaRPr>
            </a:p>
          </p:txBody>
        </p:sp>
        <p:sp>
          <p:nvSpPr>
            <p:cNvPr id="14" name="TextBox 13"/>
            <p:cNvSpPr txBox="1">
              <a:spLocks noChangeArrowheads="1"/>
            </p:cNvSpPr>
            <p:nvPr/>
          </p:nvSpPr>
          <p:spPr bwMode="auto">
            <a:xfrm>
              <a:off x="71438" y="2586038"/>
              <a:ext cx="915635" cy="1200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类图</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分析包</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CRC</a:t>
              </a: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卡</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协作图</a:t>
              </a:r>
            </a:p>
          </p:txBody>
        </p:sp>
        <p:sp>
          <p:nvSpPr>
            <p:cNvPr id="15" name="矩形 14"/>
            <p:cNvSpPr>
              <a:spLocks noChangeArrowheads="1"/>
            </p:cNvSpPr>
            <p:nvPr/>
          </p:nvSpPr>
          <p:spPr bwMode="auto">
            <a:xfrm>
              <a:off x="0" y="2214563"/>
              <a:ext cx="2143125" cy="357187"/>
            </a:xfrm>
            <a:prstGeom prst="rect">
              <a:avLst/>
            </a:prstGeom>
            <a:solidFill>
              <a:srgbClr val="C9C9C9"/>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Arial" panose="020B0604020202020204" pitchFamily="34" charset="0"/>
                </a:rPr>
                <a:t>基于类的元素</a:t>
              </a:r>
            </a:p>
          </p:txBody>
        </p:sp>
        <p:sp>
          <p:nvSpPr>
            <p:cNvPr id="16" name="矩形 15"/>
            <p:cNvSpPr>
              <a:spLocks noChangeArrowheads="1"/>
            </p:cNvSpPr>
            <p:nvPr/>
          </p:nvSpPr>
          <p:spPr bwMode="auto">
            <a:xfrm>
              <a:off x="3429000" y="2643188"/>
              <a:ext cx="2143125" cy="1071562"/>
            </a:xfrm>
            <a:prstGeom prst="rect">
              <a:avLst/>
            </a:prstGeom>
            <a:solidFill>
              <a:schemeClr val="bg1"/>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b="0">
                <a:solidFill>
                  <a:srgbClr val="FFFFFF"/>
                </a:solidFill>
                <a:latin typeface="Arial" panose="020B0604020202020204" pitchFamily="34" charset="0"/>
              </a:endParaRPr>
            </a:p>
          </p:txBody>
        </p:sp>
        <p:sp>
          <p:nvSpPr>
            <p:cNvPr id="17" name="TextBox 16"/>
            <p:cNvSpPr txBox="1">
              <a:spLocks noChangeArrowheads="1"/>
            </p:cNvSpPr>
            <p:nvPr/>
          </p:nvSpPr>
          <p:spPr bwMode="auto">
            <a:xfrm>
              <a:off x="3500438" y="2714625"/>
              <a:ext cx="8778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None/>
              </a:pPr>
              <a:r>
                <a:rPr lang="zh-CN" altLang="en-US" sz="1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时序图</a:t>
              </a: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状态图</a:t>
              </a:r>
            </a:p>
          </p:txBody>
        </p:sp>
        <p:sp>
          <p:nvSpPr>
            <p:cNvPr id="18" name="矩形 17"/>
            <p:cNvSpPr>
              <a:spLocks noChangeArrowheads="1"/>
            </p:cNvSpPr>
            <p:nvPr/>
          </p:nvSpPr>
          <p:spPr bwMode="auto">
            <a:xfrm>
              <a:off x="3429000" y="2286000"/>
              <a:ext cx="2143125" cy="357188"/>
            </a:xfrm>
            <a:prstGeom prst="rect">
              <a:avLst/>
            </a:prstGeom>
            <a:solidFill>
              <a:srgbClr val="C9C9C9"/>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Arial" panose="020B0604020202020204" pitchFamily="34" charset="0"/>
                </a:rPr>
                <a:t>行为元素</a:t>
              </a:r>
            </a:p>
          </p:txBody>
        </p:sp>
      </p:grpSp>
    </p:spTree>
    <p:extLst>
      <p:ext uri="{BB962C8B-B14F-4D97-AF65-F5344CB8AC3E}">
        <p14:creationId xmlns:p14="http://schemas.microsoft.com/office/powerpoint/2010/main" val="934312363"/>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分析的经验原则</a:t>
            </a:r>
          </a:p>
        </p:txBody>
      </p:sp>
      <p:sp>
        <p:nvSpPr>
          <p:cNvPr id="4" name="内容占位符 2"/>
          <p:cNvSpPr txBox="1">
            <a:spLocks/>
          </p:cNvSpPr>
          <p:nvPr/>
        </p:nvSpPr>
        <p:spPr>
          <a:xfrm>
            <a:off x="611560" y="1340768"/>
            <a:ext cx="806355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模型应关注在问题域或业务域内可见的需求，抽象的级别应该相对高一些；</a:t>
            </a:r>
            <a:r>
              <a:rPr lang="zh-CN" altLang="en-US" dirty="0" smtClean="0">
                <a:solidFill>
                  <a:srgbClr val="C00000"/>
                </a:solidFill>
              </a:rPr>
              <a:t>不需要陷入细节</a:t>
            </a:r>
            <a:r>
              <a:rPr lang="zh-CN" altLang="en-US" dirty="0" smtClean="0"/>
              <a:t>，即不要试图解释系统将如何工作</a:t>
            </a:r>
          </a:p>
          <a:p>
            <a:r>
              <a:rPr lang="zh-CN" altLang="en-US" dirty="0" smtClean="0"/>
              <a:t>分析模型的每个元素都应该能增加对软件需求的整体理解，并提出对信息域、功能和系统行为的深入理解</a:t>
            </a:r>
          </a:p>
          <a:p>
            <a:r>
              <a:rPr lang="zh-CN" altLang="en-US" dirty="0" smtClean="0"/>
              <a:t>关于基础结构和其他非功能的模型应推延到设计阶段再考虑</a:t>
            </a:r>
          </a:p>
          <a:p>
            <a:r>
              <a:rPr lang="zh-CN" altLang="en-US" dirty="0" smtClean="0"/>
              <a:t>最小化整个系统内的关联；表现类和功能间的联系很重要，但是如果“互联”的层次非常高，应该想办法减少互联</a:t>
            </a:r>
          </a:p>
          <a:p>
            <a:r>
              <a:rPr lang="zh-CN" altLang="en-US" dirty="0" smtClean="0"/>
              <a:t>确认分析模型为所有利益者都带来价值（客户、设计人员、测试人员）</a:t>
            </a:r>
          </a:p>
          <a:p>
            <a:r>
              <a:rPr lang="zh-CN" altLang="en-US" dirty="0" smtClean="0"/>
              <a:t>尽可能保持模型简洁</a:t>
            </a:r>
          </a:p>
        </p:txBody>
      </p:sp>
    </p:spTree>
    <p:extLst>
      <p:ext uri="{BB962C8B-B14F-4D97-AF65-F5344CB8AC3E}">
        <p14:creationId xmlns:p14="http://schemas.microsoft.com/office/powerpoint/2010/main" val="883243072"/>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面向对象的分析</a:t>
            </a:r>
          </a:p>
        </p:txBody>
      </p:sp>
      <p:pic>
        <p:nvPicPr>
          <p:cNvPr id="4" name="Picture 4" descr="BS01580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3789040"/>
            <a:ext cx="1957387"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txBox="1">
            <a:spLocks noChangeArrowheads="1"/>
          </p:cNvSpPr>
          <p:nvPr/>
        </p:nvSpPr>
        <p:spPr>
          <a:xfrm>
            <a:off x="539502" y="1268760"/>
            <a:ext cx="815047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分析业务领域，找出问题解决方案，发现对象，分析对象的内部构成和外部关系，建立软件系统的对象模型</a:t>
            </a:r>
          </a:p>
          <a:p>
            <a:pPr eaLnBrk="1" hangingPunct="1"/>
            <a:r>
              <a:rPr lang="zh-CN" altLang="en-US" dirty="0" smtClean="0"/>
              <a:t>着重分析业务领域和系统责任，建立独立于实现的</a:t>
            </a:r>
            <a:r>
              <a:rPr lang="en-US" altLang="zh-CN" dirty="0" smtClean="0"/>
              <a:t>OOA</a:t>
            </a:r>
            <a:r>
              <a:rPr lang="zh-CN" altLang="en-US" dirty="0" smtClean="0"/>
              <a:t>模型，暂时忽略与系统实现有关的问题</a:t>
            </a:r>
          </a:p>
          <a:p>
            <a:pPr eaLnBrk="1" hangingPunct="1"/>
            <a:r>
              <a:rPr lang="zh-CN" altLang="en-US" dirty="0" smtClean="0"/>
              <a:t>主要使用</a:t>
            </a:r>
            <a:r>
              <a:rPr lang="en-US" altLang="zh-CN" dirty="0" smtClean="0"/>
              <a:t>5</a:t>
            </a:r>
            <a:r>
              <a:rPr lang="zh-CN" altLang="en-US" dirty="0" smtClean="0"/>
              <a:t>种图描述完整的系统需求：</a:t>
            </a:r>
          </a:p>
          <a:p>
            <a:pPr lvl="1" eaLnBrk="1" hangingPunct="1"/>
            <a:r>
              <a:rPr lang="zh-CN" altLang="en-US" b="1" dirty="0" smtClean="0">
                <a:solidFill>
                  <a:srgbClr val="C00000"/>
                </a:solidFill>
                <a:latin typeface="楷体" panose="02010609060101010101" pitchFamily="49" charset="-122"/>
                <a:ea typeface="楷体" panose="02010609060101010101" pitchFamily="49" charset="-122"/>
              </a:rPr>
              <a:t>用例图</a:t>
            </a:r>
          </a:p>
          <a:p>
            <a:pPr lvl="1" eaLnBrk="1" hangingPunct="1"/>
            <a:r>
              <a:rPr lang="zh-CN" altLang="en-US" b="1" dirty="0" smtClean="0">
                <a:solidFill>
                  <a:srgbClr val="C00000"/>
                </a:solidFill>
                <a:latin typeface="楷体" panose="02010609060101010101" pitchFamily="49" charset="-122"/>
                <a:ea typeface="楷体" panose="02010609060101010101" pitchFamily="49" charset="-122"/>
              </a:rPr>
              <a:t>类图</a:t>
            </a:r>
          </a:p>
          <a:p>
            <a:pPr lvl="1" eaLnBrk="1" hangingPunct="1"/>
            <a:r>
              <a:rPr lang="zh-CN" altLang="en-US" b="1" dirty="0" smtClean="0">
                <a:solidFill>
                  <a:srgbClr val="C00000"/>
                </a:solidFill>
                <a:latin typeface="楷体" panose="02010609060101010101" pitchFamily="49" charset="-122"/>
                <a:ea typeface="楷体" panose="02010609060101010101" pitchFamily="49" charset="-122"/>
              </a:rPr>
              <a:t>时序图</a:t>
            </a:r>
          </a:p>
          <a:p>
            <a:pPr lvl="1" eaLnBrk="1" hangingPunct="1"/>
            <a:r>
              <a:rPr lang="zh-CN" altLang="en-US" b="1" dirty="0" smtClean="0">
                <a:latin typeface="楷体" panose="02010609060101010101" pitchFamily="49" charset="-122"/>
                <a:ea typeface="楷体" panose="02010609060101010101" pitchFamily="49" charset="-122"/>
              </a:rPr>
              <a:t>协作图</a:t>
            </a:r>
          </a:p>
          <a:p>
            <a:pPr lvl="1" eaLnBrk="1" hangingPunct="1"/>
            <a:r>
              <a:rPr lang="zh-CN" altLang="en-US" b="1" dirty="0" smtClean="0">
                <a:latin typeface="楷体" panose="02010609060101010101" pitchFamily="49" charset="-122"/>
                <a:ea typeface="楷体" panose="02010609060101010101" pitchFamily="49" charset="-122"/>
              </a:rPr>
              <a:t>状态图</a:t>
            </a:r>
          </a:p>
          <a:p>
            <a:pPr eaLnBrk="1" hangingPunct="1"/>
            <a:endParaRPr lang="en-US" altLang="zh-CN" dirty="0" smtClean="0"/>
          </a:p>
        </p:txBody>
      </p:sp>
    </p:spTree>
    <p:extLst>
      <p:ext uri="{BB962C8B-B14F-4D97-AF65-F5344CB8AC3E}">
        <p14:creationId xmlns:p14="http://schemas.microsoft.com/office/powerpoint/2010/main" val="2375765539"/>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面向对象的分析建模</a:t>
            </a:r>
          </a:p>
        </p:txBody>
      </p:sp>
      <p:sp>
        <p:nvSpPr>
          <p:cNvPr id="4" name="Rectangle 3"/>
          <p:cNvSpPr txBox="1">
            <a:spLocks noChangeArrowheads="1"/>
          </p:cNvSpPr>
          <p:nvPr/>
        </p:nvSpPr>
        <p:spPr>
          <a:xfrm>
            <a:off x="301625" y="1412875"/>
            <a:ext cx="70786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面向对象的分析模型由三个独立的模型构成：</a:t>
            </a:r>
          </a:p>
          <a:p>
            <a:pPr lvl="1" eaLnBrk="1" hangingPunct="1"/>
            <a:r>
              <a:rPr lang="zh-CN" altLang="en-US" b="1" dirty="0" smtClean="0">
                <a:solidFill>
                  <a:srgbClr val="C00000"/>
                </a:solidFill>
              </a:rPr>
              <a:t>功能</a:t>
            </a:r>
            <a:r>
              <a:rPr lang="zh-CN" altLang="en-US" b="1" dirty="0" smtClean="0"/>
              <a:t>模型：</a:t>
            </a:r>
            <a:r>
              <a:rPr lang="zh-CN" altLang="en-US" b="1" dirty="0" smtClean="0">
                <a:solidFill>
                  <a:schemeClr val="tx1"/>
                </a:solidFill>
                <a:latin typeface="+mn-ea"/>
              </a:rPr>
              <a:t>从用户的角度获取功能需求</a:t>
            </a:r>
            <a:r>
              <a:rPr lang="zh-CN" altLang="en-US" b="1" dirty="0" smtClean="0"/>
              <a:t>，由</a:t>
            </a:r>
            <a:r>
              <a:rPr lang="zh-CN" altLang="en-US" b="1" dirty="0" smtClean="0">
                <a:solidFill>
                  <a:srgbClr val="C00000"/>
                </a:solidFill>
              </a:rPr>
              <a:t>用例模型</a:t>
            </a:r>
            <a:r>
              <a:rPr lang="zh-CN" altLang="en-US" b="1" dirty="0" smtClean="0"/>
              <a:t>表示</a:t>
            </a:r>
          </a:p>
          <a:p>
            <a:pPr lvl="1" eaLnBrk="1" hangingPunct="1"/>
            <a:endParaRPr lang="zh-CN" altLang="en-US" sz="2400" b="1" dirty="0" smtClean="0"/>
          </a:p>
          <a:p>
            <a:pPr lvl="1" eaLnBrk="1" hangingPunct="1"/>
            <a:endParaRPr lang="zh-CN" altLang="en-US" sz="2800" b="1" dirty="0" smtClean="0"/>
          </a:p>
          <a:p>
            <a:pPr lvl="1"/>
            <a:r>
              <a:rPr lang="zh-CN" altLang="en-US" b="1" dirty="0" smtClean="0">
                <a:solidFill>
                  <a:srgbClr val="C00000"/>
                </a:solidFill>
              </a:rPr>
              <a:t>静态结构</a:t>
            </a:r>
            <a:r>
              <a:rPr lang="zh-CN" altLang="en-US" b="1" dirty="0" smtClean="0"/>
              <a:t>模型</a:t>
            </a:r>
            <a:r>
              <a:rPr lang="en-US" altLang="zh-CN" b="1" dirty="0" smtClean="0"/>
              <a:t>(</a:t>
            </a:r>
            <a:r>
              <a:rPr lang="zh-CN" altLang="en-US" b="1" dirty="0" smtClean="0">
                <a:solidFill>
                  <a:schemeClr val="tx1"/>
                </a:solidFill>
                <a:latin typeface="Times New Roman" panose="02020603050405020304" pitchFamily="18" charset="0"/>
                <a:ea typeface="楷体_GB2312" pitchFamily="49" charset="-122"/>
              </a:rPr>
              <a:t>分析对象模型</a:t>
            </a:r>
            <a:r>
              <a:rPr lang="en-US" altLang="zh-CN" b="1" dirty="0" smtClean="0"/>
              <a:t>)</a:t>
            </a:r>
            <a:r>
              <a:rPr lang="zh-CN" altLang="en-US" b="1" dirty="0" smtClean="0"/>
              <a:t>：描述系统的概念实体，由</a:t>
            </a:r>
            <a:r>
              <a:rPr lang="zh-CN" altLang="en-US" b="1" dirty="0" smtClean="0">
                <a:solidFill>
                  <a:srgbClr val="C00000"/>
                </a:solidFill>
              </a:rPr>
              <a:t>类图</a:t>
            </a:r>
            <a:r>
              <a:rPr lang="zh-CN" altLang="en-US" b="1" dirty="0" smtClean="0"/>
              <a:t>表示</a:t>
            </a:r>
            <a:endParaRPr lang="zh-CN" altLang="en-US" sz="2200" b="1" dirty="0" smtClean="0"/>
          </a:p>
          <a:p>
            <a:pPr lvl="1" eaLnBrk="1" hangingPunct="1"/>
            <a:endParaRPr lang="zh-CN" altLang="en-US" sz="2400" b="1" dirty="0" smtClean="0"/>
          </a:p>
          <a:p>
            <a:pPr lvl="1" eaLnBrk="1" hangingPunct="1"/>
            <a:endParaRPr lang="zh-CN" altLang="en-US" sz="2800" b="1" dirty="0" smtClean="0"/>
          </a:p>
          <a:p>
            <a:pPr lvl="1" eaLnBrk="1" hangingPunct="1"/>
            <a:r>
              <a:rPr lang="zh-CN" altLang="en-US" b="1" dirty="0" smtClean="0">
                <a:solidFill>
                  <a:srgbClr val="C00000"/>
                </a:solidFill>
                <a:latin typeface="Times New Roman" panose="02020603050405020304" pitchFamily="18" charset="0"/>
                <a:ea typeface="楷体_GB2312" pitchFamily="49" charset="-122"/>
              </a:rPr>
              <a:t>动态行为</a:t>
            </a:r>
            <a:r>
              <a:rPr lang="zh-CN" altLang="en-US" b="1" dirty="0" smtClean="0">
                <a:solidFill>
                  <a:schemeClr val="tx1"/>
                </a:solidFill>
                <a:latin typeface="Times New Roman" panose="02020603050405020304" pitchFamily="18" charset="0"/>
                <a:ea typeface="楷体_GB2312" pitchFamily="49" charset="-122"/>
              </a:rPr>
              <a:t>模型</a:t>
            </a:r>
            <a:r>
              <a:rPr lang="zh-CN" altLang="en-US" b="1" dirty="0" smtClean="0"/>
              <a:t>：描述对象之间的交互行为，由</a:t>
            </a:r>
            <a:r>
              <a:rPr lang="zh-CN" altLang="en-US" b="1" dirty="0" smtClean="0">
                <a:solidFill>
                  <a:srgbClr val="C00000"/>
                </a:solidFill>
              </a:rPr>
              <a:t>时序图</a:t>
            </a:r>
            <a:r>
              <a:rPr lang="zh-CN" altLang="en-US" b="1" dirty="0" smtClean="0"/>
              <a:t>和</a:t>
            </a:r>
            <a:r>
              <a:rPr lang="zh-CN" altLang="en-US" b="1" dirty="0" smtClean="0">
                <a:solidFill>
                  <a:srgbClr val="C00000"/>
                </a:solidFill>
              </a:rPr>
              <a:t>协作图</a:t>
            </a:r>
            <a:r>
              <a:rPr lang="zh-CN" altLang="en-US" b="1" dirty="0" smtClean="0"/>
              <a:t>表示</a:t>
            </a:r>
          </a:p>
        </p:txBody>
      </p:sp>
      <p:sp>
        <p:nvSpPr>
          <p:cNvPr id="5" name="AutoShape 4"/>
          <p:cNvSpPr>
            <a:spLocks/>
          </p:cNvSpPr>
          <p:nvPr/>
        </p:nvSpPr>
        <p:spPr bwMode="auto">
          <a:xfrm>
            <a:off x="7380288" y="3573463"/>
            <a:ext cx="260350" cy="1873250"/>
          </a:xfrm>
          <a:prstGeom prst="rightBrace">
            <a:avLst>
              <a:gd name="adj1" fmla="val 59959"/>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b="0" dirty="0">
              <a:latin typeface="Arial" panose="020B0604020202020204" pitchFamily="34" charset="0"/>
            </a:endParaRPr>
          </a:p>
        </p:txBody>
      </p:sp>
      <p:sp>
        <p:nvSpPr>
          <p:cNvPr id="6" name="Text Box 5"/>
          <p:cNvSpPr txBox="1">
            <a:spLocks noChangeArrowheads="1"/>
          </p:cNvSpPr>
          <p:nvPr/>
        </p:nvSpPr>
        <p:spPr bwMode="auto">
          <a:xfrm>
            <a:off x="7596188" y="3860800"/>
            <a:ext cx="15113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dirty="0">
                <a:solidFill>
                  <a:srgbClr val="C00000"/>
                </a:solidFill>
                <a:latin typeface="楷体" panose="02010609060101010101" pitchFamily="49" charset="-122"/>
                <a:ea typeface="楷体" panose="02010609060101010101" pitchFamily="49" charset="-122"/>
              </a:rPr>
              <a:t>建立与实现技术无关的系统逻辑结构</a:t>
            </a:r>
          </a:p>
        </p:txBody>
      </p:sp>
      <p:sp>
        <p:nvSpPr>
          <p:cNvPr id="7" name="AutoShape 6"/>
          <p:cNvSpPr>
            <a:spLocks noChangeArrowheads="1"/>
          </p:cNvSpPr>
          <p:nvPr/>
        </p:nvSpPr>
        <p:spPr bwMode="auto">
          <a:xfrm>
            <a:off x="4787900" y="2276475"/>
            <a:ext cx="360363" cy="1081088"/>
          </a:xfrm>
          <a:prstGeom prst="curvedLeftArrow">
            <a:avLst>
              <a:gd name="adj1" fmla="val 60000"/>
              <a:gd name="adj2" fmla="val 120000"/>
              <a:gd name="adj3" fmla="val 33333"/>
            </a:avLst>
          </a:prstGeom>
          <a:solidFill>
            <a:srgbClr val="00CCFF"/>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b="0">
              <a:latin typeface="Arial" panose="020B0604020202020204" pitchFamily="34" charset="0"/>
            </a:endParaRPr>
          </a:p>
        </p:txBody>
      </p:sp>
      <p:sp>
        <p:nvSpPr>
          <p:cNvPr id="9" name="AutoShape 7"/>
          <p:cNvSpPr>
            <a:spLocks noChangeArrowheads="1"/>
          </p:cNvSpPr>
          <p:nvPr/>
        </p:nvSpPr>
        <p:spPr bwMode="auto">
          <a:xfrm>
            <a:off x="4860925" y="3933056"/>
            <a:ext cx="360363" cy="1081087"/>
          </a:xfrm>
          <a:prstGeom prst="curvedLeftArrow">
            <a:avLst>
              <a:gd name="adj1" fmla="val 60000"/>
              <a:gd name="adj2" fmla="val 120000"/>
              <a:gd name="adj3" fmla="val 33333"/>
            </a:avLst>
          </a:prstGeom>
          <a:solidFill>
            <a:srgbClr val="00CCFF"/>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b="0">
              <a:latin typeface="Arial" panose="020B0604020202020204" pitchFamily="34" charset="0"/>
            </a:endParaRPr>
          </a:p>
        </p:txBody>
      </p:sp>
      <p:sp>
        <p:nvSpPr>
          <p:cNvPr id="10" name="AutoShape 8"/>
          <p:cNvSpPr>
            <a:spLocks noChangeArrowheads="1"/>
          </p:cNvSpPr>
          <p:nvPr/>
        </p:nvSpPr>
        <p:spPr bwMode="auto">
          <a:xfrm>
            <a:off x="468363" y="2277021"/>
            <a:ext cx="503237" cy="3024187"/>
          </a:xfrm>
          <a:prstGeom prst="curvedRightArrow">
            <a:avLst>
              <a:gd name="adj1" fmla="val 120189"/>
              <a:gd name="adj2" fmla="val 240379"/>
              <a:gd name="adj3" fmla="val 33333"/>
            </a:avLst>
          </a:prstGeom>
          <a:solidFill>
            <a:srgbClr val="00CCFF"/>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b="0">
              <a:latin typeface="Arial" panose="020B0604020202020204" pitchFamily="34" charset="0"/>
            </a:endParaRPr>
          </a:p>
        </p:txBody>
      </p:sp>
    </p:spTree>
    <p:extLst>
      <p:ext uri="{BB962C8B-B14F-4D97-AF65-F5344CB8AC3E}">
        <p14:creationId xmlns:p14="http://schemas.microsoft.com/office/powerpoint/2010/main" val="258465234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autoUpdateAnimBg="0"/>
      <p:bldP spid="7" grpId="0" animBg="1" autoUpdateAnimBg="0"/>
      <p:bldP spid="9" grpId="0" bldLvl="0" animBg="1" autoUpdateAnimBg="0"/>
      <p:bldP spid="1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面向对象的分析建模</a:t>
            </a:r>
          </a:p>
        </p:txBody>
      </p:sp>
      <p:graphicFrame>
        <p:nvGraphicFramePr>
          <p:cNvPr id="4" name="Object 2">
            <a:hlinkClick r:id="" action="ppaction://ole?verb=1"/>
          </p:cNvPr>
          <p:cNvGraphicFramePr>
            <a:graphicFrameLocks noChangeAspect="1"/>
          </p:cNvGraphicFramePr>
          <p:nvPr>
            <p:extLst>
              <p:ext uri="{D42A27DB-BD31-4B8C-83A1-F6EECF244321}">
                <p14:modId xmlns:p14="http://schemas.microsoft.com/office/powerpoint/2010/main" val="1443083406"/>
              </p:ext>
            </p:extLst>
          </p:nvPr>
        </p:nvGraphicFramePr>
        <p:xfrm>
          <a:off x="395536" y="1556792"/>
          <a:ext cx="8533581" cy="4224338"/>
        </p:xfrm>
        <a:graphic>
          <a:graphicData uri="http://schemas.openxmlformats.org/presentationml/2006/ole">
            <mc:AlternateContent xmlns:mc="http://schemas.openxmlformats.org/markup-compatibility/2006">
              <mc:Choice xmlns:v="urn:schemas-microsoft-com:vml" Requires="v">
                <p:oleObj spid="_x0000_s4208" name="演示文稿" r:id="rId4" imgW="531942" imgH="336823" progId="PowerPoint.Show.8">
                  <p:embed/>
                </p:oleObj>
              </mc:Choice>
              <mc:Fallback>
                <p:oleObj name="演示文稿" r:id="rId4" imgW="531942" imgH="336823" progId="PowerPoint.Show.8">
                  <p:embed/>
                  <p:pic>
                    <p:nvPicPr>
                      <p:cNvPr id="39939" name="Object 2">
                        <a:hlinkClick r:id="" action="ppaction://ole?verb=1"/>
                      </p:cNvPr>
                      <p:cNvPicPr>
                        <a:picLocks noChangeAspect="1" noChangeArrowheads="1"/>
                      </p:cNvPicPr>
                      <p:nvPr/>
                    </p:nvPicPr>
                    <p:blipFill>
                      <a:blip r:embed="rId5"/>
                      <a:srcRect t="7982" r="7668" b="22687"/>
                      <a:stretch>
                        <a:fillRect/>
                      </a:stretch>
                    </p:blipFill>
                    <p:spPr bwMode="auto">
                      <a:xfrm>
                        <a:off x="395536" y="1556792"/>
                        <a:ext cx="8533581" cy="422433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241815105"/>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面向对象的分析</a:t>
            </a:r>
          </a:p>
        </p:txBody>
      </p:sp>
      <p:grpSp>
        <p:nvGrpSpPr>
          <p:cNvPr id="4" name="Group 3"/>
          <p:cNvGrpSpPr>
            <a:grpSpLocks/>
          </p:cNvGrpSpPr>
          <p:nvPr/>
        </p:nvGrpSpPr>
        <p:grpSpPr bwMode="auto">
          <a:xfrm>
            <a:off x="971601" y="1916832"/>
            <a:ext cx="6965951" cy="3600400"/>
            <a:chOff x="843" y="2108"/>
            <a:chExt cx="4388" cy="2043"/>
          </a:xfrm>
        </p:grpSpPr>
        <p:grpSp>
          <p:nvGrpSpPr>
            <p:cNvPr id="5" name="Group 4"/>
            <p:cNvGrpSpPr>
              <a:grpSpLocks/>
            </p:cNvGrpSpPr>
            <p:nvPr/>
          </p:nvGrpSpPr>
          <p:grpSpPr bwMode="auto">
            <a:xfrm>
              <a:off x="843" y="2721"/>
              <a:ext cx="784" cy="1053"/>
              <a:chOff x="1257" y="1942"/>
              <a:chExt cx="784" cy="1053"/>
            </a:xfrm>
          </p:grpSpPr>
          <p:grpSp>
            <p:nvGrpSpPr>
              <p:cNvPr id="84" name="Group 5"/>
              <p:cNvGrpSpPr>
                <a:grpSpLocks/>
              </p:cNvGrpSpPr>
              <p:nvPr/>
            </p:nvGrpSpPr>
            <p:grpSpPr bwMode="auto">
              <a:xfrm>
                <a:off x="1509" y="2245"/>
                <a:ext cx="287" cy="494"/>
                <a:chOff x="707" y="2678"/>
                <a:chExt cx="435" cy="625"/>
              </a:xfrm>
            </p:grpSpPr>
            <p:sp>
              <p:nvSpPr>
                <p:cNvPr id="87" name="AutoShape 6"/>
                <p:cNvSpPr>
                  <a:spLocks noChangeArrowheads="1"/>
                </p:cNvSpPr>
                <p:nvPr/>
              </p:nvSpPr>
              <p:spPr bwMode="invGray">
                <a:xfrm>
                  <a:off x="707" y="2678"/>
                  <a:ext cx="435" cy="625"/>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8" name="Line 7"/>
                <p:cNvSpPr>
                  <a:spLocks noChangeShapeType="1"/>
                </p:cNvSpPr>
                <p:nvPr/>
              </p:nvSpPr>
              <p:spPr bwMode="invGray">
                <a:xfrm>
                  <a:off x="764" y="2753"/>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89" name="Line 8"/>
                <p:cNvSpPr>
                  <a:spLocks noChangeShapeType="1"/>
                </p:cNvSpPr>
                <p:nvPr/>
              </p:nvSpPr>
              <p:spPr bwMode="invGray">
                <a:xfrm>
                  <a:off x="764" y="2825"/>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0" name="Line 9"/>
                <p:cNvSpPr>
                  <a:spLocks noChangeShapeType="1"/>
                </p:cNvSpPr>
                <p:nvPr/>
              </p:nvSpPr>
              <p:spPr bwMode="invGray">
                <a:xfrm>
                  <a:off x="764" y="2897"/>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1" name="Line 10"/>
                <p:cNvSpPr>
                  <a:spLocks noChangeShapeType="1"/>
                </p:cNvSpPr>
                <p:nvPr/>
              </p:nvSpPr>
              <p:spPr bwMode="invGray">
                <a:xfrm>
                  <a:off x="764" y="2975"/>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2" name="Line 11"/>
                <p:cNvSpPr>
                  <a:spLocks noChangeShapeType="1"/>
                </p:cNvSpPr>
                <p:nvPr/>
              </p:nvSpPr>
              <p:spPr bwMode="invGray">
                <a:xfrm>
                  <a:off x="762" y="3047"/>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3" name="Line 12"/>
                <p:cNvSpPr>
                  <a:spLocks noChangeShapeType="1"/>
                </p:cNvSpPr>
                <p:nvPr/>
              </p:nvSpPr>
              <p:spPr bwMode="invGray">
                <a:xfrm>
                  <a:off x="767" y="3126"/>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4" name="Line 13"/>
                <p:cNvSpPr>
                  <a:spLocks noChangeShapeType="1"/>
                </p:cNvSpPr>
                <p:nvPr/>
              </p:nvSpPr>
              <p:spPr bwMode="invGray">
                <a:xfrm>
                  <a:off x="764" y="3197"/>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85" name="Text Box 14"/>
              <p:cNvSpPr txBox="1">
                <a:spLocks noChangeArrowheads="1"/>
              </p:cNvSpPr>
              <p:nvPr/>
            </p:nvSpPr>
            <p:spPr bwMode="auto">
              <a:xfrm>
                <a:off x="1292" y="2791"/>
                <a:ext cx="7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99CC00"/>
                  </a:buClr>
                </a:pPr>
                <a:r>
                  <a:rPr kumimoji="1" lang="en-US" altLang="zh-CN" b="1" dirty="0">
                    <a:solidFill>
                      <a:schemeClr val="tx2"/>
                    </a:solidFill>
                    <a:latin typeface="Times New Roman" panose="02020603050405020304" pitchFamily="18" charset="0"/>
                    <a:cs typeface="Times New Roman" panose="02020603050405020304" pitchFamily="18" charset="0"/>
                  </a:rPr>
                  <a:t>Use Case</a:t>
                </a:r>
              </a:p>
            </p:txBody>
          </p:sp>
          <p:sp>
            <p:nvSpPr>
              <p:cNvPr id="86" name="Oval 15"/>
              <p:cNvSpPr>
                <a:spLocks noChangeArrowheads="1"/>
              </p:cNvSpPr>
              <p:nvPr/>
            </p:nvSpPr>
            <p:spPr bwMode="auto">
              <a:xfrm>
                <a:off x="1257" y="1942"/>
                <a:ext cx="485" cy="239"/>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6" name="Group 16"/>
            <p:cNvGrpSpPr>
              <a:grpSpLocks/>
            </p:cNvGrpSpPr>
            <p:nvPr/>
          </p:nvGrpSpPr>
          <p:grpSpPr bwMode="auto">
            <a:xfrm>
              <a:off x="3044" y="3358"/>
              <a:ext cx="1119" cy="793"/>
              <a:chOff x="2963" y="3092"/>
              <a:chExt cx="1119" cy="793"/>
            </a:xfrm>
          </p:grpSpPr>
          <p:grpSp>
            <p:nvGrpSpPr>
              <p:cNvPr id="62" name="Group 17"/>
              <p:cNvGrpSpPr>
                <a:grpSpLocks/>
              </p:cNvGrpSpPr>
              <p:nvPr/>
            </p:nvGrpSpPr>
            <p:grpSpPr bwMode="auto">
              <a:xfrm>
                <a:off x="3087" y="3092"/>
                <a:ext cx="869" cy="526"/>
                <a:chOff x="4149" y="926"/>
                <a:chExt cx="1156" cy="699"/>
              </a:xfrm>
            </p:grpSpPr>
            <p:grpSp>
              <p:nvGrpSpPr>
                <p:cNvPr id="64" name="Group 18"/>
                <p:cNvGrpSpPr>
                  <a:grpSpLocks/>
                </p:cNvGrpSpPr>
                <p:nvPr/>
              </p:nvGrpSpPr>
              <p:grpSpPr bwMode="auto">
                <a:xfrm>
                  <a:off x="4149" y="1077"/>
                  <a:ext cx="323" cy="214"/>
                  <a:chOff x="4025" y="1028"/>
                  <a:chExt cx="438" cy="280"/>
                </a:xfrm>
              </p:grpSpPr>
              <p:sp>
                <p:nvSpPr>
                  <p:cNvPr id="81" name="Rectangle 19"/>
                  <p:cNvSpPr>
                    <a:spLocks noChangeArrowheads="1"/>
                  </p:cNvSpPr>
                  <p:nvPr/>
                </p:nvSpPr>
                <p:spPr bwMode="invGray">
                  <a:xfrm>
                    <a:off x="4027" y="1028"/>
                    <a:ext cx="436" cy="280"/>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2" name="Line 20"/>
                  <p:cNvSpPr>
                    <a:spLocks noChangeShapeType="1"/>
                  </p:cNvSpPr>
                  <p:nvPr/>
                </p:nvSpPr>
                <p:spPr bwMode="invGray">
                  <a:xfrm>
                    <a:off x="4027" y="1158"/>
                    <a:ext cx="436"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83" name="Line 21"/>
                  <p:cNvSpPr>
                    <a:spLocks noChangeShapeType="1"/>
                  </p:cNvSpPr>
                  <p:nvPr/>
                </p:nvSpPr>
                <p:spPr bwMode="invGray">
                  <a:xfrm>
                    <a:off x="4025" y="1230"/>
                    <a:ext cx="436"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65" name="Group 22"/>
                <p:cNvGrpSpPr>
                  <a:grpSpLocks/>
                </p:cNvGrpSpPr>
                <p:nvPr/>
              </p:nvGrpSpPr>
              <p:grpSpPr bwMode="auto">
                <a:xfrm>
                  <a:off x="4657" y="926"/>
                  <a:ext cx="335" cy="206"/>
                  <a:chOff x="4665" y="852"/>
                  <a:chExt cx="335" cy="206"/>
                </a:xfrm>
              </p:grpSpPr>
              <p:sp>
                <p:nvSpPr>
                  <p:cNvPr id="78" name="Rectangle 23"/>
                  <p:cNvSpPr>
                    <a:spLocks noChangeArrowheads="1"/>
                  </p:cNvSpPr>
                  <p:nvPr/>
                </p:nvSpPr>
                <p:spPr bwMode="invGray">
                  <a:xfrm>
                    <a:off x="4665" y="852"/>
                    <a:ext cx="329" cy="206"/>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9" name="Line 24"/>
                  <p:cNvSpPr>
                    <a:spLocks noChangeShapeType="1"/>
                  </p:cNvSpPr>
                  <p:nvPr/>
                </p:nvSpPr>
                <p:spPr bwMode="invGray">
                  <a:xfrm>
                    <a:off x="4665" y="947"/>
                    <a:ext cx="329"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80" name="Line 25"/>
                  <p:cNvSpPr>
                    <a:spLocks noChangeShapeType="1"/>
                  </p:cNvSpPr>
                  <p:nvPr/>
                </p:nvSpPr>
                <p:spPr bwMode="invGray">
                  <a:xfrm>
                    <a:off x="4671" y="1000"/>
                    <a:ext cx="329"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66" name="Group 26"/>
                <p:cNvGrpSpPr>
                  <a:grpSpLocks/>
                </p:cNvGrpSpPr>
                <p:nvPr/>
              </p:nvGrpSpPr>
              <p:grpSpPr bwMode="auto">
                <a:xfrm>
                  <a:off x="4460" y="1419"/>
                  <a:ext cx="343" cy="206"/>
                  <a:chOff x="4296" y="1411"/>
                  <a:chExt cx="343" cy="206"/>
                </a:xfrm>
              </p:grpSpPr>
              <p:sp>
                <p:nvSpPr>
                  <p:cNvPr id="75" name="Rectangle 27"/>
                  <p:cNvSpPr>
                    <a:spLocks noChangeArrowheads="1"/>
                  </p:cNvSpPr>
                  <p:nvPr/>
                </p:nvSpPr>
                <p:spPr bwMode="invGray">
                  <a:xfrm>
                    <a:off x="4296" y="1411"/>
                    <a:ext cx="337" cy="206"/>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6" name="Line 28"/>
                  <p:cNvSpPr>
                    <a:spLocks noChangeShapeType="1"/>
                  </p:cNvSpPr>
                  <p:nvPr/>
                </p:nvSpPr>
                <p:spPr bwMode="invGray">
                  <a:xfrm>
                    <a:off x="4296" y="1507"/>
                    <a:ext cx="337"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77" name="Line 29"/>
                  <p:cNvSpPr>
                    <a:spLocks noChangeShapeType="1"/>
                  </p:cNvSpPr>
                  <p:nvPr/>
                </p:nvSpPr>
                <p:spPr bwMode="invGray">
                  <a:xfrm>
                    <a:off x="4302" y="1560"/>
                    <a:ext cx="337"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67" name="Group 30"/>
                <p:cNvGrpSpPr>
                  <a:grpSpLocks/>
                </p:cNvGrpSpPr>
                <p:nvPr/>
              </p:nvGrpSpPr>
              <p:grpSpPr bwMode="auto">
                <a:xfrm>
                  <a:off x="4976" y="1296"/>
                  <a:ext cx="329" cy="214"/>
                  <a:chOff x="5026" y="1337"/>
                  <a:chExt cx="329" cy="214"/>
                </a:xfrm>
              </p:grpSpPr>
              <p:sp>
                <p:nvSpPr>
                  <p:cNvPr id="72" name="Rectangle 31"/>
                  <p:cNvSpPr>
                    <a:spLocks noChangeArrowheads="1"/>
                  </p:cNvSpPr>
                  <p:nvPr/>
                </p:nvSpPr>
                <p:spPr bwMode="invGray">
                  <a:xfrm>
                    <a:off x="5026" y="1337"/>
                    <a:ext cx="322" cy="214"/>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3" name="Line 32"/>
                  <p:cNvSpPr>
                    <a:spLocks noChangeShapeType="1"/>
                  </p:cNvSpPr>
                  <p:nvPr/>
                </p:nvSpPr>
                <p:spPr bwMode="invGray">
                  <a:xfrm>
                    <a:off x="5026" y="1437"/>
                    <a:ext cx="32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74" name="Line 33"/>
                  <p:cNvSpPr>
                    <a:spLocks noChangeShapeType="1"/>
                  </p:cNvSpPr>
                  <p:nvPr/>
                </p:nvSpPr>
                <p:spPr bwMode="invGray">
                  <a:xfrm>
                    <a:off x="5033" y="1492"/>
                    <a:ext cx="32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68" name="Line 34"/>
                <p:cNvSpPr>
                  <a:spLocks noChangeShapeType="1"/>
                </p:cNvSpPr>
                <p:nvPr/>
              </p:nvSpPr>
              <p:spPr bwMode="invGray">
                <a:xfrm flipH="1">
                  <a:off x="4471" y="994"/>
                  <a:ext cx="189" cy="1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69" name="Line 35"/>
                <p:cNvSpPr>
                  <a:spLocks noChangeShapeType="1"/>
                </p:cNvSpPr>
                <p:nvPr/>
              </p:nvSpPr>
              <p:spPr bwMode="invGray">
                <a:xfrm>
                  <a:off x="4274" y="1290"/>
                  <a:ext cx="189" cy="189"/>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70" name="Line 36"/>
                <p:cNvSpPr>
                  <a:spLocks noChangeShapeType="1"/>
                </p:cNvSpPr>
                <p:nvPr/>
              </p:nvSpPr>
              <p:spPr bwMode="invGray">
                <a:xfrm flipH="1">
                  <a:off x="4627" y="1134"/>
                  <a:ext cx="197"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71" name="Line 37"/>
                <p:cNvSpPr>
                  <a:spLocks noChangeShapeType="1"/>
                </p:cNvSpPr>
                <p:nvPr/>
              </p:nvSpPr>
              <p:spPr bwMode="invGray">
                <a:xfrm flipV="1">
                  <a:off x="4800" y="1372"/>
                  <a:ext cx="172" cy="1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63" name="Text Box 38"/>
              <p:cNvSpPr txBox="1">
                <a:spLocks noChangeArrowheads="1"/>
              </p:cNvSpPr>
              <p:nvPr/>
            </p:nvSpPr>
            <p:spPr bwMode="auto">
              <a:xfrm>
                <a:off x="2963" y="3681"/>
                <a:ext cx="111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99CC00"/>
                  </a:buClr>
                </a:pPr>
                <a:r>
                  <a:rPr kumimoji="1" lang="en-US" altLang="zh-CN" b="1">
                    <a:solidFill>
                      <a:schemeClr val="tx2"/>
                    </a:solidFill>
                    <a:latin typeface="Times New Roman" panose="02020603050405020304" pitchFamily="18" charset="0"/>
                    <a:cs typeface="Times New Roman" panose="02020603050405020304" pitchFamily="18" charset="0"/>
                  </a:rPr>
                  <a:t>Class Diagrams</a:t>
                </a:r>
              </a:p>
            </p:txBody>
          </p:sp>
        </p:grpSp>
        <p:sp>
          <p:nvSpPr>
            <p:cNvPr id="7" name="AutoShape 39"/>
            <p:cNvSpPr>
              <a:spLocks noChangeArrowheads="1"/>
            </p:cNvSpPr>
            <p:nvPr/>
          </p:nvSpPr>
          <p:spPr bwMode="auto">
            <a:xfrm>
              <a:off x="1548" y="3089"/>
              <a:ext cx="362" cy="320"/>
            </a:xfrm>
            <a:prstGeom prst="rightArrow">
              <a:avLst>
                <a:gd name="adj1" fmla="val 50000"/>
                <a:gd name="adj2" fmla="val 28281"/>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9" name="Group 40"/>
            <p:cNvGrpSpPr>
              <a:grpSpLocks/>
            </p:cNvGrpSpPr>
            <p:nvPr/>
          </p:nvGrpSpPr>
          <p:grpSpPr bwMode="auto">
            <a:xfrm>
              <a:off x="2145" y="2198"/>
              <a:ext cx="1497" cy="1045"/>
              <a:chOff x="2077" y="1826"/>
              <a:chExt cx="1497" cy="1045"/>
            </a:xfrm>
          </p:grpSpPr>
          <p:sp>
            <p:nvSpPr>
              <p:cNvPr id="38" name="Text Box 41"/>
              <p:cNvSpPr txBox="1">
                <a:spLocks noChangeArrowheads="1"/>
              </p:cNvSpPr>
              <p:nvPr/>
            </p:nvSpPr>
            <p:spPr bwMode="auto">
              <a:xfrm>
                <a:off x="2077" y="2667"/>
                <a:ext cx="149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99CC00"/>
                  </a:buClr>
                </a:pPr>
                <a:r>
                  <a:rPr kumimoji="1" lang="en-US" altLang="zh-CN" b="1">
                    <a:solidFill>
                      <a:schemeClr val="tx2"/>
                    </a:solidFill>
                    <a:latin typeface="Times New Roman" panose="02020603050405020304" pitchFamily="18" charset="0"/>
                    <a:cs typeface="Times New Roman" panose="02020603050405020304" pitchFamily="18" charset="0"/>
                  </a:rPr>
                  <a:t>Sequence Diagrams</a:t>
                </a:r>
              </a:p>
            </p:txBody>
          </p:sp>
          <p:grpSp>
            <p:nvGrpSpPr>
              <p:cNvPr id="39" name="Group 42"/>
              <p:cNvGrpSpPr>
                <a:grpSpLocks/>
              </p:cNvGrpSpPr>
              <p:nvPr/>
            </p:nvGrpSpPr>
            <p:grpSpPr bwMode="auto">
              <a:xfrm>
                <a:off x="2111" y="1826"/>
                <a:ext cx="1433" cy="820"/>
                <a:chOff x="2111" y="1826"/>
                <a:chExt cx="1433" cy="820"/>
              </a:xfrm>
            </p:grpSpPr>
            <p:grpSp>
              <p:nvGrpSpPr>
                <p:cNvPr id="40" name="Group 43"/>
                <p:cNvGrpSpPr>
                  <a:grpSpLocks/>
                </p:cNvGrpSpPr>
                <p:nvPr/>
              </p:nvGrpSpPr>
              <p:grpSpPr bwMode="auto">
                <a:xfrm>
                  <a:off x="2111" y="1826"/>
                  <a:ext cx="111" cy="199"/>
                  <a:chOff x="2232" y="2063"/>
                  <a:chExt cx="239" cy="521"/>
                </a:xfrm>
              </p:grpSpPr>
              <p:sp>
                <p:nvSpPr>
                  <p:cNvPr id="55" name="Oval 44"/>
                  <p:cNvSpPr>
                    <a:spLocks noChangeArrowheads="1"/>
                  </p:cNvSpPr>
                  <p:nvPr/>
                </p:nvSpPr>
                <p:spPr bwMode="auto">
                  <a:xfrm>
                    <a:off x="2259" y="2063"/>
                    <a:ext cx="200" cy="19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56" name="Group 45"/>
                  <p:cNvGrpSpPr>
                    <a:grpSpLocks/>
                  </p:cNvGrpSpPr>
                  <p:nvPr/>
                </p:nvGrpSpPr>
                <p:grpSpPr bwMode="auto">
                  <a:xfrm>
                    <a:off x="2232" y="2442"/>
                    <a:ext cx="239" cy="142"/>
                    <a:chOff x="2232" y="2442"/>
                    <a:chExt cx="239" cy="142"/>
                  </a:xfrm>
                </p:grpSpPr>
                <p:sp>
                  <p:nvSpPr>
                    <p:cNvPr id="60" name="Line 46"/>
                    <p:cNvSpPr>
                      <a:spLocks noChangeShapeType="1"/>
                    </p:cNvSpPr>
                    <p:nvPr/>
                  </p:nvSpPr>
                  <p:spPr bwMode="auto">
                    <a:xfrm flipH="1">
                      <a:off x="2232" y="2442"/>
                      <a:ext cx="136" cy="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47"/>
                    <p:cNvSpPr>
                      <a:spLocks noChangeShapeType="1"/>
                    </p:cNvSpPr>
                    <p:nvPr/>
                  </p:nvSpPr>
                  <p:spPr bwMode="auto">
                    <a:xfrm>
                      <a:off x="2367" y="2442"/>
                      <a:ext cx="104" cy="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 name="Group 48"/>
                  <p:cNvGrpSpPr>
                    <a:grpSpLocks/>
                  </p:cNvGrpSpPr>
                  <p:nvPr/>
                </p:nvGrpSpPr>
                <p:grpSpPr bwMode="auto">
                  <a:xfrm>
                    <a:off x="2249" y="2276"/>
                    <a:ext cx="221" cy="146"/>
                    <a:chOff x="2249" y="2276"/>
                    <a:chExt cx="221" cy="146"/>
                  </a:xfrm>
                </p:grpSpPr>
                <p:sp>
                  <p:nvSpPr>
                    <p:cNvPr id="58" name="Line 49"/>
                    <p:cNvSpPr>
                      <a:spLocks noChangeShapeType="1"/>
                    </p:cNvSpPr>
                    <p:nvPr/>
                  </p:nvSpPr>
                  <p:spPr bwMode="auto">
                    <a:xfrm>
                      <a:off x="2359" y="2276"/>
                      <a:ext cx="0" cy="1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0"/>
                    <p:cNvSpPr>
                      <a:spLocks noChangeShapeType="1"/>
                    </p:cNvSpPr>
                    <p:nvPr/>
                  </p:nvSpPr>
                  <p:spPr bwMode="auto">
                    <a:xfrm>
                      <a:off x="2249" y="2328"/>
                      <a:ext cx="22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41" name="Rectangle 51"/>
                <p:cNvSpPr>
                  <a:spLocks noChangeArrowheads="1"/>
                </p:cNvSpPr>
                <p:nvPr/>
              </p:nvSpPr>
              <p:spPr bwMode="auto">
                <a:xfrm>
                  <a:off x="2297" y="1833"/>
                  <a:ext cx="296" cy="1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2" name="Rectangle 52"/>
                <p:cNvSpPr>
                  <a:spLocks noChangeArrowheads="1"/>
                </p:cNvSpPr>
                <p:nvPr/>
              </p:nvSpPr>
              <p:spPr bwMode="auto">
                <a:xfrm>
                  <a:off x="3248" y="1830"/>
                  <a:ext cx="296" cy="1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3" name="Rectangle 53"/>
                <p:cNvSpPr>
                  <a:spLocks noChangeArrowheads="1"/>
                </p:cNvSpPr>
                <p:nvPr/>
              </p:nvSpPr>
              <p:spPr bwMode="auto">
                <a:xfrm>
                  <a:off x="2916" y="1836"/>
                  <a:ext cx="296" cy="1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4" name="Rectangle 54"/>
                <p:cNvSpPr>
                  <a:spLocks noChangeArrowheads="1"/>
                </p:cNvSpPr>
                <p:nvPr/>
              </p:nvSpPr>
              <p:spPr bwMode="auto">
                <a:xfrm>
                  <a:off x="2631" y="1831"/>
                  <a:ext cx="239" cy="1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5" name="Line 55"/>
                <p:cNvSpPr>
                  <a:spLocks noChangeShapeType="1"/>
                </p:cNvSpPr>
                <p:nvPr/>
              </p:nvSpPr>
              <p:spPr bwMode="auto">
                <a:xfrm>
                  <a:off x="2174" y="2055"/>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56"/>
                <p:cNvSpPr>
                  <a:spLocks noChangeShapeType="1"/>
                </p:cNvSpPr>
                <p:nvPr/>
              </p:nvSpPr>
              <p:spPr bwMode="auto">
                <a:xfrm>
                  <a:off x="2451" y="2052"/>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57"/>
                <p:cNvSpPr>
                  <a:spLocks noChangeShapeType="1"/>
                </p:cNvSpPr>
                <p:nvPr/>
              </p:nvSpPr>
              <p:spPr bwMode="auto">
                <a:xfrm>
                  <a:off x="2752" y="2051"/>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58"/>
                <p:cNvSpPr>
                  <a:spLocks noChangeShapeType="1"/>
                </p:cNvSpPr>
                <p:nvPr/>
              </p:nvSpPr>
              <p:spPr bwMode="auto">
                <a:xfrm>
                  <a:off x="3054" y="2047"/>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59"/>
                <p:cNvSpPr>
                  <a:spLocks noChangeShapeType="1"/>
                </p:cNvSpPr>
                <p:nvPr/>
              </p:nvSpPr>
              <p:spPr bwMode="auto">
                <a:xfrm>
                  <a:off x="3396" y="2036"/>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60"/>
                <p:cNvSpPr>
                  <a:spLocks noChangeShapeType="1"/>
                </p:cNvSpPr>
                <p:nvPr/>
              </p:nvSpPr>
              <p:spPr bwMode="auto">
                <a:xfrm>
                  <a:off x="2174" y="2137"/>
                  <a:ext cx="279"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61"/>
                <p:cNvSpPr>
                  <a:spLocks noChangeShapeType="1"/>
                </p:cNvSpPr>
                <p:nvPr/>
              </p:nvSpPr>
              <p:spPr bwMode="auto">
                <a:xfrm>
                  <a:off x="2171" y="2216"/>
                  <a:ext cx="279"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62"/>
                <p:cNvSpPr>
                  <a:spLocks noChangeShapeType="1"/>
                </p:cNvSpPr>
                <p:nvPr/>
              </p:nvSpPr>
              <p:spPr bwMode="auto">
                <a:xfrm>
                  <a:off x="2465" y="2328"/>
                  <a:ext cx="279"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63"/>
                <p:cNvSpPr>
                  <a:spLocks noChangeShapeType="1"/>
                </p:cNvSpPr>
                <p:nvPr/>
              </p:nvSpPr>
              <p:spPr bwMode="auto">
                <a:xfrm>
                  <a:off x="2769" y="2419"/>
                  <a:ext cx="279"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64"/>
                <p:cNvSpPr>
                  <a:spLocks noChangeShapeType="1"/>
                </p:cNvSpPr>
                <p:nvPr/>
              </p:nvSpPr>
              <p:spPr bwMode="auto">
                <a:xfrm>
                  <a:off x="2761" y="2534"/>
                  <a:ext cx="624"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0" name="Group 65"/>
            <p:cNvGrpSpPr>
              <a:grpSpLocks/>
            </p:cNvGrpSpPr>
            <p:nvPr/>
          </p:nvGrpSpPr>
          <p:grpSpPr bwMode="auto">
            <a:xfrm>
              <a:off x="3586" y="2108"/>
              <a:ext cx="1645" cy="1138"/>
              <a:chOff x="3846" y="1680"/>
              <a:chExt cx="1645" cy="1138"/>
            </a:xfrm>
          </p:grpSpPr>
          <p:sp>
            <p:nvSpPr>
              <p:cNvPr id="11" name="Text Box 66"/>
              <p:cNvSpPr txBox="1">
                <a:spLocks noChangeArrowheads="1"/>
              </p:cNvSpPr>
              <p:nvPr/>
            </p:nvSpPr>
            <p:spPr bwMode="auto">
              <a:xfrm>
                <a:off x="3846" y="2614"/>
                <a:ext cx="164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99CC00"/>
                  </a:buClr>
                </a:pPr>
                <a:r>
                  <a:rPr kumimoji="1" lang="en-US" altLang="zh-CN" b="1" dirty="0">
                    <a:solidFill>
                      <a:schemeClr val="tx2"/>
                    </a:solidFill>
                    <a:latin typeface="Times New Roman" panose="02020603050405020304" pitchFamily="18" charset="0"/>
                    <a:cs typeface="Times New Roman" panose="02020603050405020304" pitchFamily="18" charset="0"/>
                  </a:rPr>
                  <a:t>Collaboration Diagrams</a:t>
                </a:r>
              </a:p>
            </p:txBody>
          </p:sp>
          <p:grpSp>
            <p:nvGrpSpPr>
              <p:cNvPr id="12" name="Group 67"/>
              <p:cNvGrpSpPr>
                <a:grpSpLocks/>
              </p:cNvGrpSpPr>
              <p:nvPr/>
            </p:nvGrpSpPr>
            <p:grpSpPr bwMode="auto">
              <a:xfrm>
                <a:off x="4035" y="1680"/>
                <a:ext cx="1127" cy="903"/>
                <a:chOff x="4035" y="1680"/>
                <a:chExt cx="1127" cy="903"/>
              </a:xfrm>
            </p:grpSpPr>
            <p:grpSp>
              <p:nvGrpSpPr>
                <p:cNvPr id="13" name="Group 68"/>
                <p:cNvGrpSpPr>
                  <a:grpSpLocks/>
                </p:cNvGrpSpPr>
                <p:nvPr/>
              </p:nvGrpSpPr>
              <p:grpSpPr bwMode="auto">
                <a:xfrm>
                  <a:off x="4035" y="1848"/>
                  <a:ext cx="111" cy="199"/>
                  <a:chOff x="2232" y="2063"/>
                  <a:chExt cx="239" cy="521"/>
                </a:xfrm>
              </p:grpSpPr>
              <p:sp>
                <p:nvSpPr>
                  <p:cNvPr id="31" name="Oval 69"/>
                  <p:cNvSpPr>
                    <a:spLocks noChangeArrowheads="1"/>
                  </p:cNvSpPr>
                  <p:nvPr/>
                </p:nvSpPr>
                <p:spPr bwMode="auto">
                  <a:xfrm>
                    <a:off x="2259" y="2063"/>
                    <a:ext cx="200" cy="19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32" name="Group 70"/>
                  <p:cNvGrpSpPr>
                    <a:grpSpLocks/>
                  </p:cNvGrpSpPr>
                  <p:nvPr/>
                </p:nvGrpSpPr>
                <p:grpSpPr bwMode="auto">
                  <a:xfrm>
                    <a:off x="2232" y="2442"/>
                    <a:ext cx="239" cy="142"/>
                    <a:chOff x="2232" y="2442"/>
                    <a:chExt cx="239" cy="142"/>
                  </a:xfrm>
                </p:grpSpPr>
                <p:sp>
                  <p:nvSpPr>
                    <p:cNvPr id="36" name="Line 71"/>
                    <p:cNvSpPr>
                      <a:spLocks noChangeShapeType="1"/>
                    </p:cNvSpPr>
                    <p:nvPr/>
                  </p:nvSpPr>
                  <p:spPr bwMode="auto">
                    <a:xfrm flipH="1">
                      <a:off x="2232" y="2442"/>
                      <a:ext cx="136" cy="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72"/>
                    <p:cNvSpPr>
                      <a:spLocks noChangeShapeType="1"/>
                    </p:cNvSpPr>
                    <p:nvPr/>
                  </p:nvSpPr>
                  <p:spPr bwMode="auto">
                    <a:xfrm>
                      <a:off x="2367" y="2442"/>
                      <a:ext cx="104" cy="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 name="Group 73"/>
                  <p:cNvGrpSpPr>
                    <a:grpSpLocks/>
                  </p:cNvGrpSpPr>
                  <p:nvPr/>
                </p:nvGrpSpPr>
                <p:grpSpPr bwMode="auto">
                  <a:xfrm>
                    <a:off x="2249" y="2276"/>
                    <a:ext cx="221" cy="146"/>
                    <a:chOff x="2249" y="2276"/>
                    <a:chExt cx="221" cy="146"/>
                  </a:xfrm>
                </p:grpSpPr>
                <p:sp>
                  <p:nvSpPr>
                    <p:cNvPr id="34" name="Line 74"/>
                    <p:cNvSpPr>
                      <a:spLocks noChangeShapeType="1"/>
                    </p:cNvSpPr>
                    <p:nvPr/>
                  </p:nvSpPr>
                  <p:spPr bwMode="auto">
                    <a:xfrm>
                      <a:off x="2359" y="2276"/>
                      <a:ext cx="0" cy="1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75"/>
                    <p:cNvSpPr>
                      <a:spLocks noChangeShapeType="1"/>
                    </p:cNvSpPr>
                    <p:nvPr/>
                  </p:nvSpPr>
                  <p:spPr bwMode="auto">
                    <a:xfrm>
                      <a:off x="2249" y="2328"/>
                      <a:ext cx="22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4" name="Rectangle 76"/>
                <p:cNvSpPr>
                  <a:spLocks noChangeArrowheads="1"/>
                </p:cNvSpPr>
                <p:nvPr/>
              </p:nvSpPr>
              <p:spPr bwMode="auto">
                <a:xfrm>
                  <a:off x="4434" y="1740"/>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5" name="Rectangle 77"/>
                <p:cNvSpPr>
                  <a:spLocks noChangeArrowheads="1"/>
                </p:cNvSpPr>
                <p:nvPr/>
              </p:nvSpPr>
              <p:spPr bwMode="auto">
                <a:xfrm>
                  <a:off x="4275" y="2232"/>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6" name="Rectangle 78"/>
                <p:cNvSpPr>
                  <a:spLocks noChangeArrowheads="1"/>
                </p:cNvSpPr>
                <p:nvPr/>
              </p:nvSpPr>
              <p:spPr bwMode="auto">
                <a:xfrm>
                  <a:off x="4899" y="2461"/>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7" name="Rectangle 79"/>
                <p:cNvSpPr>
                  <a:spLocks noChangeArrowheads="1"/>
                </p:cNvSpPr>
                <p:nvPr/>
              </p:nvSpPr>
              <p:spPr bwMode="auto">
                <a:xfrm>
                  <a:off x="4884" y="2066"/>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8" name="Rectangle 80"/>
                <p:cNvSpPr>
                  <a:spLocks noChangeArrowheads="1"/>
                </p:cNvSpPr>
                <p:nvPr/>
              </p:nvSpPr>
              <p:spPr bwMode="auto">
                <a:xfrm>
                  <a:off x="4973" y="1680"/>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9" name="Line 81"/>
                <p:cNvSpPr>
                  <a:spLocks noChangeShapeType="1"/>
                </p:cNvSpPr>
                <p:nvPr/>
              </p:nvSpPr>
              <p:spPr bwMode="auto">
                <a:xfrm flipV="1">
                  <a:off x="4183" y="1808"/>
                  <a:ext cx="239" cy="1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82"/>
                <p:cNvSpPr>
                  <a:spLocks noChangeShapeType="1"/>
                </p:cNvSpPr>
                <p:nvPr/>
              </p:nvSpPr>
              <p:spPr bwMode="auto">
                <a:xfrm flipV="1">
                  <a:off x="4216" y="1775"/>
                  <a:ext cx="132" cy="66"/>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83"/>
                <p:cNvSpPr>
                  <a:spLocks noChangeShapeType="1"/>
                </p:cNvSpPr>
                <p:nvPr/>
              </p:nvSpPr>
              <p:spPr bwMode="auto">
                <a:xfrm>
                  <a:off x="4167" y="2055"/>
                  <a:ext cx="181" cy="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84"/>
                <p:cNvSpPr>
                  <a:spLocks noChangeShapeType="1"/>
                </p:cNvSpPr>
                <p:nvPr/>
              </p:nvSpPr>
              <p:spPr bwMode="auto">
                <a:xfrm flipH="1">
                  <a:off x="4364" y="1866"/>
                  <a:ext cx="156" cy="3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85"/>
                <p:cNvSpPr>
                  <a:spLocks noChangeShapeType="1"/>
                </p:cNvSpPr>
                <p:nvPr/>
              </p:nvSpPr>
              <p:spPr bwMode="auto">
                <a:xfrm>
                  <a:off x="4142" y="2096"/>
                  <a:ext cx="99" cy="9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86"/>
                <p:cNvSpPr>
                  <a:spLocks noChangeShapeType="1"/>
                </p:cNvSpPr>
                <p:nvPr/>
              </p:nvSpPr>
              <p:spPr bwMode="auto">
                <a:xfrm flipH="1">
                  <a:off x="4372" y="1923"/>
                  <a:ext cx="66" cy="156"/>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87"/>
                <p:cNvSpPr>
                  <a:spLocks noChangeShapeType="1"/>
                </p:cNvSpPr>
                <p:nvPr/>
              </p:nvSpPr>
              <p:spPr bwMode="auto">
                <a:xfrm flipV="1">
                  <a:off x="4463" y="2112"/>
                  <a:ext cx="419"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88"/>
                <p:cNvSpPr>
                  <a:spLocks noChangeShapeType="1"/>
                </p:cNvSpPr>
                <p:nvPr/>
              </p:nvSpPr>
              <p:spPr bwMode="auto">
                <a:xfrm>
                  <a:off x="4463" y="2318"/>
                  <a:ext cx="435" cy="1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89"/>
                <p:cNvSpPr>
                  <a:spLocks noChangeShapeType="1"/>
                </p:cNvSpPr>
                <p:nvPr/>
              </p:nvSpPr>
              <p:spPr bwMode="auto">
                <a:xfrm flipV="1">
                  <a:off x="4561" y="2096"/>
                  <a:ext cx="181" cy="74"/>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90"/>
                <p:cNvSpPr>
                  <a:spLocks noChangeShapeType="1"/>
                </p:cNvSpPr>
                <p:nvPr/>
              </p:nvSpPr>
              <p:spPr bwMode="auto">
                <a:xfrm>
                  <a:off x="4553" y="2424"/>
                  <a:ext cx="165" cy="74"/>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91"/>
                <p:cNvSpPr>
                  <a:spLocks noChangeShapeType="1"/>
                </p:cNvSpPr>
                <p:nvPr/>
              </p:nvSpPr>
              <p:spPr bwMode="auto">
                <a:xfrm flipV="1">
                  <a:off x="4981" y="1800"/>
                  <a:ext cx="106"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92"/>
                <p:cNvSpPr>
                  <a:spLocks noChangeShapeType="1"/>
                </p:cNvSpPr>
                <p:nvPr/>
              </p:nvSpPr>
              <p:spPr bwMode="auto">
                <a:xfrm flipV="1">
                  <a:off x="4939" y="1833"/>
                  <a:ext cx="74" cy="139"/>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Tree>
    <p:extLst>
      <p:ext uri="{BB962C8B-B14F-4D97-AF65-F5344CB8AC3E}">
        <p14:creationId xmlns:p14="http://schemas.microsoft.com/office/powerpoint/2010/main" val="1631426087"/>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面向对象分析的过程</a:t>
            </a:r>
          </a:p>
        </p:txBody>
      </p:sp>
      <p:sp>
        <p:nvSpPr>
          <p:cNvPr id="4" name="内容占位符 2"/>
          <p:cNvSpPr txBox="1">
            <a:spLocks/>
          </p:cNvSpPr>
          <p:nvPr/>
        </p:nvSpPr>
        <p:spPr>
          <a:xfrm>
            <a:off x="467544" y="1412776"/>
            <a:ext cx="820896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smtClean="0">
                <a:solidFill>
                  <a:schemeClr val="tx1"/>
                </a:solidFill>
                <a:latin typeface="+mj-ea"/>
                <a:ea typeface="+mj-ea"/>
              </a:rPr>
              <a:t>第一阶段：业务领域分析</a:t>
            </a:r>
            <a:endParaRPr lang="en-US" altLang="zh-CN" sz="2400" dirty="0" smtClean="0">
              <a:solidFill>
                <a:schemeClr val="tx1"/>
              </a:solidFill>
              <a:latin typeface="+mj-ea"/>
              <a:ea typeface="+mj-ea"/>
            </a:endParaRPr>
          </a:p>
          <a:p>
            <a:pPr lvl="1">
              <a:buFont typeface="Arial" charset="0"/>
              <a:buChar char="–"/>
              <a:defRPr/>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分析应用领域的业务范围、业务规则和业务处理过程，确定系统的责任、范围和边界，确定系统的需求</a:t>
            </a:r>
          </a:p>
          <a:p>
            <a:pPr lvl="1">
              <a:buFont typeface="Arial" charset="0"/>
              <a:buChar char="–"/>
              <a:defRPr/>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在分析中需要着重对系统与外部的用户和其他系统的交互进行分析，确定交互的内容、步骤和顺序</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Box 1"/>
          <p:cNvSpPr txBox="1">
            <a:spLocks noChangeArrowheads="1"/>
          </p:cNvSpPr>
          <p:nvPr/>
        </p:nvSpPr>
        <p:spPr bwMode="auto">
          <a:xfrm>
            <a:off x="4572000" y="4195763"/>
            <a:ext cx="18621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en-US" altLang="zh-CN" sz="2800">
                <a:solidFill>
                  <a:srgbClr val="FF0000"/>
                </a:solidFill>
                <a:latin typeface="Arial" panose="020B0604020202020204" pitchFamily="34" charset="0"/>
              </a:rPr>
              <a:t>--</a:t>
            </a:r>
            <a:r>
              <a:rPr lang="zh-CN" altLang="en-US" sz="2800">
                <a:solidFill>
                  <a:srgbClr val="FF0000"/>
                </a:solidFill>
                <a:latin typeface="Arial" panose="020B0604020202020204" pitchFamily="34" charset="0"/>
              </a:rPr>
              <a:t>用例模型</a:t>
            </a:r>
          </a:p>
        </p:txBody>
      </p:sp>
    </p:spTree>
    <p:extLst>
      <p:ext uri="{BB962C8B-B14F-4D97-AF65-F5344CB8AC3E}">
        <p14:creationId xmlns:p14="http://schemas.microsoft.com/office/powerpoint/2010/main" val="143960499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面向对象分析的过程</a:t>
            </a:r>
          </a:p>
        </p:txBody>
      </p:sp>
      <p:sp>
        <p:nvSpPr>
          <p:cNvPr id="4" name="内容占位符 2"/>
          <p:cNvSpPr txBox="1">
            <a:spLocks/>
          </p:cNvSpPr>
          <p:nvPr/>
        </p:nvSpPr>
        <p:spPr>
          <a:xfrm>
            <a:off x="467544" y="1340768"/>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chemeClr val="tx1"/>
                </a:solidFill>
                <a:latin typeface="+mj-ea"/>
                <a:ea typeface="+mj-ea"/>
              </a:rPr>
              <a:t>第二阶段：发现和定义对象和类</a:t>
            </a: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识别对象和类，确定它们的内部特征：属性与服务</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这是一个从现实世界到概念模型的抽象过程，而抽象是面向对象分析的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基本原则</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charset="0"/>
              <a:buChar char="–"/>
              <a:defRPr/>
            </a:pPr>
            <a:endParaRPr lang="zh-CN" altLang="en-US" dirty="0" smtClean="0"/>
          </a:p>
          <a:p>
            <a:pPr>
              <a:defRPr/>
            </a:pPr>
            <a:r>
              <a:rPr lang="zh-CN" altLang="en-US" sz="2400" dirty="0">
                <a:solidFill>
                  <a:schemeClr val="tx1"/>
                </a:solidFill>
                <a:latin typeface="+mj-ea"/>
                <a:ea typeface="+mj-ea"/>
              </a:rPr>
              <a:t>第三阶段：识别对象的外部联系</a:t>
            </a: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在发现和定义对象和类的过程中，需要同时识别对象与对象、类与类之间的各种外部联系，如一般与特殊、整体与部分、实例连接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关联</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、消息连接等</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联系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对象和类是现实世界中的事物的抽象，它们之间的联系也要从分析现实世界事物的各种真实的联系中</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获得</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71336379"/>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面向对象的分析</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面向对象</a:t>
            </a:r>
            <a:r>
              <a:rPr lang="zh-CN" altLang="en-US" dirty="0">
                <a:latin typeface="Times New Roman" panose="02020603050405020304" pitchFamily="18" charset="0"/>
                <a:cs typeface="Times New Roman" panose="02020603050405020304" pitchFamily="18" charset="0"/>
              </a:rPr>
              <a:t>的分析方法概述</a:t>
            </a:r>
          </a:p>
          <a:p>
            <a:pPr indent="123825" eaLnBrk="1" hangingPunct="1">
              <a:buNone/>
            </a:pPr>
            <a:r>
              <a:rPr lang="en-US" altLang="zh-CN" dirty="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建立</a:t>
            </a:r>
            <a:r>
              <a:rPr lang="zh-CN" altLang="en-US" dirty="0">
                <a:latin typeface="Times New Roman" panose="02020603050405020304" pitchFamily="18" charset="0"/>
                <a:cs typeface="Times New Roman" panose="02020603050405020304" pitchFamily="18" charset="0"/>
              </a:rPr>
              <a:t>静态结构模型</a:t>
            </a:r>
          </a:p>
          <a:p>
            <a:pPr indent="123825" eaLnBrk="1" hangingPunct="1">
              <a:buNone/>
            </a:pPr>
            <a:r>
              <a:rPr lang="en-US" altLang="zh-CN" dirty="0">
                <a:latin typeface="Times New Roman" panose="02020603050405020304" pitchFamily="18" charset="0"/>
                <a:cs typeface="Times New Roman" panose="02020603050405020304" pitchFamily="18" charset="0"/>
              </a:rPr>
              <a:t>3</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建立</a:t>
            </a:r>
            <a:r>
              <a:rPr lang="zh-CN" altLang="en-US" dirty="0">
                <a:latin typeface="Times New Roman" panose="02020603050405020304" pitchFamily="18" charset="0"/>
                <a:cs typeface="Times New Roman" panose="02020603050405020304" pitchFamily="18" charset="0"/>
              </a:rPr>
              <a:t>动态行为模型</a:t>
            </a:r>
          </a:p>
          <a:p>
            <a:pPr indent="123825" eaLnBrk="1" hangingPunct="1">
              <a:buNone/>
            </a:pPr>
            <a:r>
              <a:rPr lang="en-US" altLang="zh-CN" dirty="0">
                <a:latin typeface="Times New Roman" panose="02020603050405020304" pitchFamily="18" charset="0"/>
                <a:cs typeface="Times New Roman" panose="02020603050405020304" pitchFamily="18" charset="0"/>
              </a:rPr>
              <a:t>4</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案例</a:t>
            </a:r>
            <a:r>
              <a:rPr lang="zh-CN" altLang="en-US" dirty="0">
                <a:latin typeface="Times New Roman" panose="02020603050405020304" pitchFamily="18" charset="0"/>
                <a:cs typeface="Times New Roman" panose="02020603050405020304" pitchFamily="18" charset="0"/>
              </a:rPr>
              <a:t>分析</a:t>
            </a:r>
          </a:p>
        </p:txBody>
      </p:sp>
    </p:spTree>
    <p:extLst>
      <p:ext uri="{BB962C8B-B14F-4D97-AF65-F5344CB8AC3E}">
        <p14:creationId xmlns:p14="http://schemas.microsoft.com/office/powerpoint/2010/main" val="1546602647"/>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面向对象分析的过程</a:t>
            </a:r>
          </a:p>
        </p:txBody>
      </p:sp>
      <p:sp>
        <p:nvSpPr>
          <p:cNvPr id="4" name="内容占位符 2"/>
          <p:cNvSpPr txBox="1">
            <a:spLocks/>
          </p:cNvSpPr>
          <p:nvPr/>
        </p:nvSpPr>
        <p:spPr>
          <a:xfrm>
            <a:off x="467544" y="1412875"/>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228600">
              <a:spcBef>
                <a:spcPct val="35000"/>
              </a:spcBef>
              <a:buFont typeface="Wingdings" panose="05000000000000000000" pitchFamily="2" charset="2"/>
              <a:buChar char="§"/>
              <a:defRPr/>
            </a:pPr>
            <a:r>
              <a:rPr lang="zh-CN" altLang="en-US" sz="2400" b="1" dirty="0">
                <a:solidFill>
                  <a:schemeClr val="tx1"/>
                </a:solidFill>
                <a:latin typeface="+mj-ea"/>
                <a:ea typeface="+mj-ea"/>
              </a:rPr>
              <a:t>第四阶段：建立系统的静态结构模型</a:t>
            </a:r>
            <a:endParaRPr lang="en-US" altLang="zh-CN" sz="2400" b="1" dirty="0">
              <a:solidFill>
                <a:schemeClr val="tx1"/>
              </a:solidFill>
              <a:latin typeface="+mj-ea"/>
              <a:ea typeface="+mj-ea"/>
            </a:endParaRP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分析系统的行为，建立系统的静态结构模型，并将其用图形和文字说明表示出来，如绘制类图、对象图、系统与子系统结构图等，编制相应的说明</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文档</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charset="0"/>
              <a:buChar char="–"/>
              <a:defRPr/>
            </a:pPr>
            <a:endParaRPr lang="zh-CN" altLang="en-US" dirty="0" smtClean="0"/>
          </a:p>
          <a:p>
            <a:pPr marL="228600" lvl="1" indent="-228600">
              <a:spcBef>
                <a:spcPct val="35000"/>
              </a:spcBef>
              <a:buFont typeface="Wingdings" panose="05000000000000000000" pitchFamily="2" charset="2"/>
              <a:buChar char="§"/>
              <a:defRPr/>
            </a:pPr>
            <a:r>
              <a:rPr lang="zh-CN" altLang="en-US" sz="2400" b="1" dirty="0">
                <a:solidFill>
                  <a:schemeClr val="tx1"/>
                </a:solidFill>
                <a:latin typeface="+mj-ea"/>
                <a:ea typeface="+mj-ea"/>
              </a:rPr>
              <a:t>第五阶段：建立系统的动态行为模型</a:t>
            </a: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分析系统的行为，建立系统的动态行为模型，并将其用图形和文字说明表示出来，如绘制用例图、交互图、活动图、状态图等，编制相应的说明</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文档</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2577461"/>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面向对象分析的过程</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268760"/>
            <a:ext cx="6048375" cy="501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4785676"/>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面向对象的分析</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面向对象</a:t>
            </a:r>
            <a:r>
              <a:rPr lang="zh-CN" altLang="en-US" dirty="0">
                <a:latin typeface="Times New Roman" panose="02020603050405020304" pitchFamily="18" charset="0"/>
                <a:cs typeface="Times New Roman" panose="02020603050405020304" pitchFamily="18" charset="0"/>
              </a:rPr>
              <a:t>的分析方法概述</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2</a:t>
            </a:r>
            <a:r>
              <a:rPr lang="en-US" altLang="zh-CN" dirty="0" smtClean="0">
                <a:solidFill>
                  <a:srgbClr val="C00000"/>
                </a:solidFill>
                <a:latin typeface="Times New Roman" panose="02020603050405020304" pitchFamily="18" charset="0"/>
                <a:cs typeface="Times New Roman" panose="02020603050405020304" pitchFamily="18" charset="0"/>
              </a:rPr>
              <a:t>. </a:t>
            </a:r>
            <a:r>
              <a:rPr lang="zh-CN" altLang="en-US" dirty="0" smtClean="0">
                <a:solidFill>
                  <a:srgbClr val="C00000"/>
                </a:solidFill>
                <a:latin typeface="Times New Roman" panose="02020603050405020304" pitchFamily="18" charset="0"/>
                <a:cs typeface="Times New Roman" panose="02020603050405020304" pitchFamily="18" charset="0"/>
              </a:rPr>
              <a:t>建立</a:t>
            </a:r>
            <a:r>
              <a:rPr lang="zh-CN" altLang="en-US" dirty="0">
                <a:solidFill>
                  <a:srgbClr val="C00000"/>
                </a:solidFill>
                <a:latin typeface="Times New Roman" panose="02020603050405020304" pitchFamily="18" charset="0"/>
                <a:cs typeface="Times New Roman" panose="02020603050405020304" pitchFamily="18" charset="0"/>
              </a:rPr>
              <a:t>静态结构模型</a:t>
            </a:r>
          </a:p>
          <a:p>
            <a:pPr indent="123825" eaLnBrk="1" hangingPunct="1">
              <a:buNone/>
            </a:pPr>
            <a:r>
              <a:rPr lang="en-US" altLang="zh-CN" dirty="0">
                <a:latin typeface="Times New Roman" panose="02020603050405020304" pitchFamily="18" charset="0"/>
                <a:cs typeface="Times New Roman" panose="02020603050405020304" pitchFamily="18" charset="0"/>
              </a:rPr>
              <a:t>3</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建立</a:t>
            </a:r>
            <a:r>
              <a:rPr lang="zh-CN" altLang="en-US" dirty="0">
                <a:latin typeface="Times New Roman" panose="02020603050405020304" pitchFamily="18" charset="0"/>
                <a:cs typeface="Times New Roman" panose="02020603050405020304" pitchFamily="18" charset="0"/>
              </a:rPr>
              <a:t>动态行为模型</a:t>
            </a:r>
          </a:p>
          <a:p>
            <a:pPr indent="123825" eaLnBrk="1" hangingPunct="1">
              <a:buNone/>
            </a:pPr>
            <a:r>
              <a:rPr lang="en-US" altLang="zh-CN" dirty="0">
                <a:latin typeface="Times New Roman" panose="02020603050405020304" pitchFamily="18" charset="0"/>
                <a:cs typeface="Times New Roman" panose="02020603050405020304" pitchFamily="18" charset="0"/>
              </a:rPr>
              <a:t>4</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案例</a:t>
            </a:r>
            <a:r>
              <a:rPr lang="zh-CN" altLang="en-US" dirty="0">
                <a:latin typeface="Times New Roman" panose="02020603050405020304" pitchFamily="18" charset="0"/>
                <a:cs typeface="Times New Roman" panose="02020603050405020304" pitchFamily="18" charset="0"/>
              </a:rPr>
              <a:t>分析</a:t>
            </a:r>
          </a:p>
        </p:txBody>
      </p:sp>
    </p:spTree>
    <p:extLst>
      <p:ext uri="{BB962C8B-B14F-4D97-AF65-F5344CB8AC3E}">
        <p14:creationId xmlns:p14="http://schemas.microsoft.com/office/powerpoint/2010/main" val="1832809615"/>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建立静态结构模型</a:t>
            </a:r>
          </a:p>
        </p:txBody>
      </p:sp>
      <p:sp>
        <p:nvSpPr>
          <p:cNvPr id="4" name="内容占位符 2"/>
          <p:cNvSpPr txBox="1">
            <a:spLocks/>
          </p:cNvSpPr>
          <p:nvPr/>
        </p:nvSpPr>
        <p:spPr>
          <a:xfrm>
            <a:off x="467493" y="1412875"/>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smtClean="0"/>
              <a:t>基本的分析过程：</a:t>
            </a:r>
          </a:p>
          <a:p>
            <a:pPr lvl="1">
              <a:buFont typeface="Arial" charset="0"/>
              <a:buChar char="–"/>
              <a:defRPr/>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1</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：从用例模型入手，识别分析类；</a:t>
            </a:r>
          </a:p>
          <a:p>
            <a:pPr lvl="1">
              <a:buFont typeface="Arial" charset="0"/>
              <a:buChar char="–"/>
              <a:defRPr/>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2</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：描述各个类的属性；</a:t>
            </a:r>
          </a:p>
          <a:p>
            <a:pPr lvl="1">
              <a:buFont typeface="Arial" charset="0"/>
              <a:buChar char="–"/>
              <a:defRPr/>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3</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：定义各个类的操作；</a:t>
            </a:r>
          </a:p>
          <a:p>
            <a:pPr lvl="1">
              <a:buFont typeface="Arial" charset="0"/>
              <a:buChar char="–"/>
              <a:defRPr/>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4</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：建立类之间的关系；</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charset="0"/>
              <a:buChar char="–"/>
              <a:defRPr/>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5</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：绘制类图</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(class diagram)</a:t>
            </a:r>
          </a:p>
        </p:txBody>
      </p:sp>
    </p:spTree>
    <p:extLst>
      <p:ext uri="{BB962C8B-B14F-4D97-AF65-F5344CB8AC3E}">
        <p14:creationId xmlns:p14="http://schemas.microsoft.com/office/powerpoint/2010/main" val="3725201086"/>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什么是“分析类”？</a:t>
            </a:r>
          </a:p>
        </p:txBody>
      </p:sp>
      <p:sp>
        <p:nvSpPr>
          <p:cNvPr id="4" name="Rectangle 3"/>
          <p:cNvSpPr txBox="1">
            <a:spLocks noChangeArrowheads="1"/>
          </p:cNvSpPr>
          <p:nvPr/>
        </p:nvSpPr>
        <p:spPr>
          <a:xfrm>
            <a:off x="467493" y="1268760"/>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分析类是概念层次上的内容，用于描述系统中较高层次的对象</a:t>
            </a:r>
          </a:p>
          <a:p>
            <a:pPr eaLnBrk="1" hangingPunct="1"/>
            <a:r>
              <a:rPr lang="zh-CN" altLang="en-US" dirty="0" smtClean="0"/>
              <a:t>分析类直接与应用逻辑相关，而不关注于技术实现的问题</a:t>
            </a:r>
          </a:p>
          <a:p>
            <a:pPr eaLnBrk="1" hangingPunct="1"/>
            <a:r>
              <a:rPr lang="zh-CN" altLang="en-US" dirty="0" smtClean="0"/>
              <a:t>分析类的类型：</a:t>
            </a:r>
            <a:endParaRPr lang="en-US" altLang="zh-CN" dirty="0" smtClean="0"/>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实体类：表示系统存储和管理的持久性信息</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边界类：表示参与者与系统之间的交互</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控制类：表示系统在运行过程中的业务控制逻辑</a:t>
            </a:r>
          </a:p>
        </p:txBody>
      </p:sp>
      <p:grpSp>
        <p:nvGrpSpPr>
          <p:cNvPr id="5" name="Group 4"/>
          <p:cNvGrpSpPr>
            <a:grpSpLocks/>
          </p:cNvGrpSpPr>
          <p:nvPr/>
        </p:nvGrpSpPr>
        <p:grpSpPr bwMode="auto">
          <a:xfrm>
            <a:off x="7235701" y="2132856"/>
            <a:ext cx="1728787" cy="1511300"/>
            <a:chOff x="0" y="0"/>
            <a:chExt cx="1089" cy="952"/>
          </a:xfrm>
        </p:grpSpPr>
        <p:sp>
          <p:nvSpPr>
            <p:cNvPr id="6" name="Rectangle 5"/>
            <p:cNvSpPr>
              <a:spLocks noChangeArrowheads="1"/>
            </p:cNvSpPr>
            <p:nvPr/>
          </p:nvSpPr>
          <p:spPr bwMode="auto">
            <a:xfrm>
              <a:off x="0" y="0"/>
              <a:ext cx="1089" cy="363"/>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&lt;&lt;entity&gt;&gt;</a:t>
              </a:r>
            </a:p>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Loan</a:t>
              </a:r>
            </a:p>
          </p:txBody>
        </p:sp>
        <p:sp>
          <p:nvSpPr>
            <p:cNvPr id="7" name="Rectangle 6"/>
            <p:cNvSpPr>
              <a:spLocks noChangeArrowheads="1"/>
            </p:cNvSpPr>
            <p:nvPr/>
          </p:nvSpPr>
          <p:spPr bwMode="auto">
            <a:xfrm>
              <a:off x="0" y="363"/>
              <a:ext cx="1089" cy="363"/>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createDate:Date</a:t>
              </a:r>
            </a:p>
          </p:txBody>
        </p:sp>
        <p:sp>
          <p:nvSpPr>
            <p:cNvPr id="9" name="Rectangle 7"/>
            <p:cNvSpPr>
              <a:spLocks noChangeArrowheads="1"/>
            </p:cNvSpPr>
            <p:nvPr/>
          </p:nvSpPr>
          <p:spPr bwMode="auto">
            <a:xfrm>
              <a:off x="0" y="726"/>
              <a:ext cx="1089" cy="226"/>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a:latin typeface="Times New Roman" panose="02020603050405020304" pitchFamily="18" charset="0"/>
                <a:cs typeface="Times New Roman" panose="02020603050405020304" pitchFamily="18" charset="0"/>
              </a:endParaRPr>
            </a:p>
          </p:txBody>
        </p:sp>
      </p:grpSp>
      <p:grpSp>
        <p:nvGrpSpPr>
          <p:cNvPr id="10" name="Group 8"/>
          <p:cNvGrpSpPr>
            <a:grpSpLocks/>
          </p:cNvGrpSpPr>
          <p:nvPr/>
        </p:nvGrpSpPr>
        <p:grpSpPr bwMode="auto">
          <a:xfrm>
            <a:off x="6680076" y="4144219"/>
            <a:ext cx="1728787" cy="1800225"/>
            <a:chOff x="0" y="0"/>
            <a:chExt cx="1089" cy="1134"/>
          </a:xfrm>
        </p:grpSpPr>
        <p:sp>
          <p:nvSpPr>
            <p:cNvPr id="11" name="Rectangle 9"/>
            <p:cNvSpPr>
              <a:spLocks noChangeArrowheads="1"/>
            </p:cNvSpPr>
            <p:nvPr/>
          </p:nvSpPr>
          <p:spPr bwMode="auto">
            <a:xfrm>
              <a:off x="0" y="0"/>
              <a:ext cx="1089" cy="363"/>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&lt;&lt;boundary&gt;&gt;</a:t>
              </a:r>
            </a:p>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Loan</a:t>
              </a:r>
            </a:p>
          </p:txBody>
        </p:sp>
        <p:sp>
          <p:nvSpPr>
            <p:cNvPr id="12" name="Rectangle 10"/>
            <p:cNvSpPr>
              <a:spLocks noChangeArrowheads="1"/>
            </p:cNvSpPr>
            <p:nvPr/>
          </p:nvSpPr>
          <p:spPr bwMode="auto">
            <a:xfrm>
              <a:off x="0" y="589"/>
              <a:ext cx="1089" cy="545"/>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searchTitle()</a:t>
              </a:r>
            </a:p>
            <a:p>
              <a:pP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lend()</a:t>
              </a:r>
            </a:p>
            <a:p>
              <a:pP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a:t>
              </a:r>
            </a:p>
          </p:txBody>
        </p:sp>
        <p:sp>
          <p:nvSpPr>
            <p:cNvPr id="13" name="Rectangle 11"/>
            <p:cNvSpPr>
              <a:spLocks noChangeArrowheads="1"/>
            </p:cNvSpPr>
            <p:nvPr/>
          </p:nvSpPr>
          <p:spPr bwMode="auto">
            <a:xfrm>
              <a:off x="0" y="363"/>
              <a:ext cx="1089" cy="226"/>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a:latin typeface="Times New Roman" panose="02020603050405020304" pitchFamily="18" charset="0"/>
                <a:cs typeface="Times New Roman" panose="02020603050405020304" pitchFamily="18" charset="0"/>
              </a:endParaRPr>
            </a:p>
          </p:txBody>
        </p:sp>
      </p:grpSp>
      <p:grpSp>
        <p:nvGrpSpPr>
          <p:cNvPr id="14" name="Group 12"/>
          <p:cNvGrpSpPr>
            <a:grpSpLocks/>
          </p:cNvGrpSpPr>
          <p:nvPr/>
        </p:nvGrpSpPr>
        <p:grpSpPr bwMode="auto">
          <a:xfrm>
            <a:off x="2431926" y="4144219"/>
            <a:ext cx="1728787" cy="1800225"/>
            <a:chOff x="0" y="0"/>
            <a:chExt cx="1089" cy="1134"/>
          </a:xfrm>
        </p:grpSpPr>
        <p:sp>
          <p:nvSpPr>
            <p:cNvPr id="15" name="Rectangle 13"/>
            <p:cNvSpPr>
              <a:spLocks noChangeArrowheads="1"/>
            </p:cNvSpPr>
            <p:nvPr/>
          </p:nvSpPr>
          <p:spPr bwMode="auto">
            <a:xfrm>
              <a:off x="0" y="0"/>
              <a:ext cx="1089" cy="363"/>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&lt;&lt;control&gt;&gt;</a:t>
              </a:r>
            </a:p>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LendItemControl</a:t>
              </a:r>
            </a:p>
          </p:txBody>
        </p:sp>
        <p:sp>
          <p:nvSpPr>
            <p:cNvPr id="16" name="Rectangle 14"/>
            <p:cNvSpPr>
              <a:spLocks noChangeArrowheads="1"/>
            </p:cNvSpPr>
            <p:nvPr/>
          </p:nvSpPr>
          <p:spPr bwMode="auto">
            <a:xfrm>
              <a:off x="0" y="589"/>
              <a:ext cx="1089" cy="545"/>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en-US" altLang="zh-CN" sz="1800" dirty="0" err="1">
                  <a:latin typeface="Times New Roman" panose="02020603050405020304" pitchFamily="18" charset="0"/>
                  <a:cs typeface="Times New Roman" panose="02020603050405020304" pitchFamily="18" charset="0"/>
                </a:rPr>
                <a:t>getItems</a:t>
              </a:r>
              <a:r>
                <a:rPr lang="en-US" altLang="zh-CN" sz="1800" dirty="0">
                  <a:latin typeface="Times New Roman" panose="02020603050405020304" pitchFamily="18" charset="0"/>
                  <a:cs typeface="Times New Roman" panose="02020603050405020304" pitchFamily="18" charset="0"/>
                </a:rPr>
                <a:t>()</a:t>
              </a:r>
            </a:p>
            <a:p>
              <a:pPr eaLnBrk="1" hangingPunct="1">
                <a:spcBef>
                  <a:spcPct val="0"/>
                </a:spcBef>
                <a:spcAft>
                  <a:spcPct val="0"/>
                </a:spcAft>
                <a:buClrTx/>
                <a:buFontTx/>
                <a:buNone/>
              </a:pPr>
              <a:r>
                <a:rPr lang="en-US" altLang="zh-CN" sz="1800" dirty="0" err="1">
                  <a:latin typeface="Times New Roman" panose="02020603050405020304" pitchFamily="18" charset="0"/>
                  <a:cs typeface="Times New Roman" panose="02020603050405020304" pitchFamily="18" charset="0"/>
                </a:rPr>
                <a:t>lendItem</a:t>
              </a:r>
              <a:r>
                <a:rPr lang="en-US" altLang="zh-CN" sz="1800" dirty="0">
                  <a:latin typeface="Times New Roman" panose="02020603050405020304" pitchFamily="18" charset="0"/>
                  <a:cs typeface="Times New Roman" panose="02020603050405020304" pitchFamily="18" charset="0"/>
                </a:rPr>
                <a:t>()</a:t>
              </a:r>
            </a:p>
            <a:p>
              <a:pPr eaLnBrk="1" hangingPunct="1">
                <a:spcBef>
                  <a:spcPct val="0"/>
                </a:spcBef>
                <a:spcAft>
                  <a:spcPct val="0"/>
                </a:spcAft>
                <a:buClrTx/>
                <a:buFontTx/>
                <a:buNone/>
              </a:pPr>
              <a:r>
                <a:rPr lang="en-US" altLang="zh-CN" sz="1800" dirty="0">
                  <a:latin typeface="Times New Roman" panose="02020603050405020304" pitchFamily="18" charset="0"/>
                  <a:cs typeface="Times New Roman" panose="02020603050405020304" pitchFamily="18" charset="0"/>
                </a:rPr>
                <a:t>…</a:t>
              </a:r>
            </a:p>
          </p:txBody>
        </p:sp>
        <p:sp>
          <p:nvSpPr>
            <p:cNvPr id="17" name="Rectangle 15"/>
            <p:cNvSpPr>
              <a:spLocks noChangeArrowheads="1"/>
            </p:cNvSpPr>
            <p:nvPr/>
          </p:nvSpPr>
          <p:spPr bwMode="auto">
            <a:xfrm>
              <a:off x="0" y="363"/>
              <a:ext cx="1089" cy="226"/>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a:latin typeface="Times New Roman" panose="02020603050405020304" pitchFamily="18" charset="0"/>
                <a:cs typeface="Times New Roman" panose="02020603050405020304" pitchFamily="18" charset="0"/>
              </a:endParaRPr>
            </a:p>
          </p:txBody>
        </p:sp>
      </p:grpSp>
      <p:sp>
        <p:nvSpPr>
          <p:cNvPr id="18" name="Freeform 16"/>
          <p:cNvSpPr>
            <a:spLocks/>
          </p:cNvSpPr>
          <p:nvPr/>
        </p:nvSpPr>
        <p:spPr bwMode="auto">
          <a:xfrm>
            <a:off x="5887913" y="2486869"/>
            <a:ext cx="1347788" cy="360362"/>
          </a:xfrm>
          <a:custGeom>
            <a:avLst/>
            <a:gdLst>
              <a:gd name="T0" fmla="*/ 0 w 1044"/>
              <a:gd name="T1" fmla="*/ 2147483646 h 227"/>
              <a:gd name="T2" fmla="*/ 2147483646 w 1044"/>
              <a:gd name="T3" fmla="*/ 2147483646 h 227"/>
              <a:gd name="T4" fmla="*/ 2147483646 w 1044"/>
              <a:gd name="T5" fmla="*/ 0 h 227"/>
              <a:gd name="T6" fmla="*/ 0 60000 65536"/>
              <a:gd name="T7" fmla="*/ 0 60000 65536"/>
              <a:gd name="T8" fmla="*/ 0 60000 65536"/>
              <a:gd name="T9" fmla="*/ 0 w 1044"/>
              <a:gd name="T10" fmla="*/ 0 h 227"/>
              <a:gd name="T11" fmla="*/ 1044 w 1044"/>
              <a:gd name="T12" fmla="*/ 227 h 227"/>
            </a:gdLst>
            <a:ahLst/>
            <a:cxnLst>
              <a:cxn ang="T6">
                <a:pos x="T0" y="T1"/>
              </a:cxn>
              <a:cxn ang="T7">
                <a:pos x="T2" y="T3"/>
              </a:cxn>
              <a:cxn ang="T8">
                <a:pos x="T4" y="T5"/>
              </a:cxn>
            </a:cxnLst>
            <a:rect l="T9" t="T10" r="T11" b="T12"/>
            <a:pathLst>
              <a:path w="1044" h="227">
                <a:moveTo>
                  <a:pt x="0" y="227"/>
                </a:moveTo>
                <a:cubicBezTo>
                  <a:pt x="140" y="155"/>
                  <a:pt x="280" y="84"/>
                  <a:pt x="454" y="46"/>
                </a:cubicBezTo>
                <a:cubicBezTo>
                  <a:pt x="628" y="8"/>
                  <a:pt x="836" y="4"/>
                  <a:pt x="1044" y="0"/>
                </a:cubicBezTo>
              </a:path>
            </a:pathLst>
          </a:custGeom>
          <a:noFill/>
          <a:ln w="38100" cap="flat" cmpd="sng">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Freeform 17"/>
          <p:cNvSpPr>
            <a:spLocks/>
          </p:cNvSpPr>
          <p:nvPr/>
        </p:nvSpPr>
        <p:spPr bwMode="auto">
          <a:xfrm>
            <a:off x="5456113" y="3136156"/>
            <a:ext cx="1800225" cy="979488"/>
          </a:xfrm>
          <a:custGeom>
            <a:avLst/>
            <a:gdLst>
              <a:gd name="T0" fmla="*/ 0 w 1134"/>
              <a:gd name="T1" fmla="*/ 2147483646 h 484"/>
              <a:gd name="T2" fmla="*/ 2147483646 w 1134"/>
              <a:gd name="T3" fmla="*/ 2147483646 h 484"/>
              <a:gd name="T4" fmla="*/ 2147483646 w 1134"/>
              <a:gd name="T5" fmla="*/ 2147483646 h 484"/>
              <a:gd name="T6" fmla="*/ 0 60000 65536"/>
              <a:gd name="T7" fmla="*/ 0 60000 65536"/>
              <a:gd name="T8" fmla="*/ 0 60000 65536"/>
              <a:gd name="T9" fmla="*/ 0 w 1134"/>
              <a:gd name="T10" fmla="*/ 0 h 484"/>
              <a:gd name="T11" fmla="*/ 1134 w 1134"/>
              <a:gd name="T12" fmla="*/ 484 h 484"/>
            </a:gdLst>
            <a:ahLst/>
            <a:cxnLst>
              <a:cxn ang="T6">
                <a:pos x="T0" y="T1"/>
              </a:cxn>
              <a:cxn ang="T7">
                <a:pos x="T2" y="T3"/>
              </a:cxn>
              <a:cxn ang="T8">
                <a:pos x="T4" y="T5"/>
              </a:cxn>
            </a:cxnLst>
            <a:rect l="T9" t="T10" r="T11" b="T12"/>
            <a:pathLst>
              <a:path w="1134" h="484">
                <a:moveTo>
                  <a:pt x="0" y="30"/>
                </a:moveTo>
                <a:cubicBezTo>
                  <a:pt x="268" y="15"/>
                  <a:pt x="537" y="0"/>
                  <a:pt x="726" y="76"/>
                </a:cubicBezTo>
                <a:cubicBezTo>
                  <a:pt x="915" y="152"/>
                  <a:pt x="1024" y="318"/>
                  <a:pt x="1134" y="484"/>
                </a:cubicBezTo>
              </a:path>
            </a:pathLst>
          </a:custGeom>
          <a:noFill/>
          <a:ln w="38100" cap="flat" cmpd="sng">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Freeform 18"/>
          <p:cNvSpPr>
            <a:spLocks/>
          </p:cNvSpPr>
          <p:nvPr/>
        </p:nvSpPr>
        <p:spPr bwMode="auto">
          <a:xfrm>
            <a:off x="4232151" y="3856881"/>
            <a:ext cx="1104900" cy="1223963"/>
          </a:xfrm>
          <a:custGeom>
            <a:avLst/>
            <a:gdLst>
              <a:gd name="T0" fmla="*/ 2147483646 w 696"/>
              <a:gd name="T1" fmla="*/ 0 h 771"/>
              <a:gd name="T2" fmla="*/ 2147483646 w 696"/>
              <a:gd name="T3" fmla="*/ 2147483646 h 771"/>
              <a:gd name="T4" fmla="*/ 0 w 696"/>
              <a:gd name="T5" fmla="*/ 2147483646 h 771"/>
              <a:gd name="T6" fmla="*/ 0 60000 65536"/>
              <a:gd name="T7" fmla="*/ 0 60000 65536"/>
              <a:gd name="T8" fmla="*/ 0 60000 65536"/>
              <a:gd name="T9" fmla="*/ 0 w 696"/>
              <a:gd name="T10" fmla="*/ 0 h 771"/>
              <a:gd name="T11" fmla="*/ 696 w 696"/>
              <a:gd name="T12" fmla="*/ 771 h 771"/>
            </a:gdLst>
            <a:ahLst/>
            <a:cxnLst>
              <a:cxn ang="T6">
                <a:pos x="T0" y="T1"/>
              </a:cxn>
              <a:cxn ang="T7">
                <a:pos x="T2" y="T3"/>
              </a:cxn>
              <a:cxn ang="T8">
                <a:pos x="T4" y="T5"/>
              </a:cxn>
            </a:cxnLst>
            <a:rect l="T9" t="T10" r="T11" b="T12"/>
            <a:pathLst>
              <a:path w="696" h="771">
                <a:moveTo>
                  <a:pt x="635" y="0"/>
                </a:moveTo>
                <a:cubicBezTo>
                  <a:pt x="665" y="117"/>
                  <a:pt x="696" y="235"/>
                  <a:pt x="590" y="363"/>
                </a:cubicBezTo>
                <a:cubicBezTo>
                  <a:pt x="484" y="491"/>
                  <a:pt x="242" y="631"/>
                  <a:pt x="0" y="771"/>
                </a:cubicBezTo>
              </a:path>
            </a:pathLst>
          </a:custGeom>
          <a:noFill/>
          <a:ln w="38100" cap="flat" cmpd="sng">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131031973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(Boundary Class)</a:t>
            </a:r>
          </a:p>
        </p:txBody>
      </p:sp>
      <p:sp>
        <p:nvSpPr>
          <p:cNvPr id="4" name="Rectangle 4"/>
          <p:cNvSpPr txBox="1">
            <a:spLocks noChangeArrowheads="1"/>
          </p:cNvSpPr>
          <p:nvPr/>
        </p:nvSpPr>
        <p:spPr>
          <a:xfrm>
            <a:off x="467493" y="1267990"/>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边界类：</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描述外部的参与者与系统之间的交互</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目的：将用例的内部逻辑与外部环境进行隔离，使得外界的变化不会影响到内部的逻辑部分</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类型：用户界面、系统接口、设备接口</a:t>
            </a:r>
            <a:endParaRPr lang="en-US" altLang="zh-CN" b="1" dirty="0" smtClean="0">
              <a:solidFill>
                <a:srgbClr val="0000FF"/>
              </a:solidFill>
              <a:latin typeface="楷体" panose="02010609060101010101" pitchFamily="49" charset="-122"/>
              <a:ea typeface="楷体" panose="02010609060101010101" pitchFamily="49" charset="-122"/>
            </a:endParaRPr>
          </a:p>
          <a:p>
            <a:pPr eaLnBrk="1" hangingPunct="1"/>
            <a:r>
              <a:rPr lang="zh-CN" altLang="en-US" dirty="0" smtClean="0"/>
              <a:t>对用户界面来说：</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用户与系统的交互信息</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传入哪些信息</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指令，传出哪些信息</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指令</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，而</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不是用户界面的显示形式</a:t>
            </a:r>
            <a:r>
              <a:rPr lang="en-US" altLang="zh-CN"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如按钮、菜单等</a:t>
            </a:r>
            <a:r>
              <a:rPr lang="en-US" altLang="zh-CN"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对系统接口</a:t>
            </a:r>
            <a:r>
              <a:rPr lang="en-US" altLang="zh-CN" dirty="0" smtClean="0"/>
              <a:t>/</a:t>
            </a:r>
            <a:r>
              <a:rPr lang="zh-CN" altLang="en-US" dirty="0" smtClean="0"/>
              <a:t>设备接口来说：</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描述通信协议，但不必说明协议如何实现的</a:t>
            </a:r>
          </a:p>
          <a:p>
            <a:pPr eaLnBrk="1" hangingPunct="1"/>
            <a:endParaRPr lang="en-US" altLang="zh-CN" sz="1800" dirty="0" smtClean="0"/>
          </a:p>
        </p:txBody>
      </p:sp>
    </p:spTree>
    <p:extLst>
      <p:ext uri="{BB962C8B-B14F-4D97-AF65-F5344CB8AC3E}">
        <p14:creationId xmlns:p14="http://schemas.microsoft.com/office/powerpoint/2010/main" val="1027858052"/>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(Boundary Class)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l="74658"/>
          <a:stretch>
            <a:fillRect/>
          </a:stretch>
        </p:blipFill>
        <p:spPr bwMode="auto">
          <a:xfrm>
            <a:off x="5365750" y="1793651"/>
            <a:ext cx="1008063"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a:grpSpLocks/>
          </p:cNvGrpSpPr>
          <p:nvPr/>
        </p:nvGrpSpPr>
        <p:grpSpPr bwMode="auto">
          <a:xfrm>
            <a:off x="3729484" y="4855940"/>
            <a:ext cx="842516" cy="497186"/>
            <a:chOff x="0" y="-80"/>
            <a:chExt cx="404" cy="539"/>
          </a:xfrm>
        </p:grpSpPr>
        <p:sp>
          <p:nvSpPr>
            <p:cNvPr id="6" name="Oval 5"/>
            <p:cNvSpPr>
              <a:spLocks noChangeArrowheads="1"/>
            </p:cNvSpPr>
            <p:nvPr/>
          </p:nvSpPr>
          <p:spPr bwMode="auto">
            <a:xfrm>
              <a:off x="189" y="-80"/>
              <a:ext cx="215" cy="539"/>
            </a:xfrm>
            <a:prstGeom prst="ellipse">
              <a:avLst/>
            </a:pr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7" name="Line 6"/>
            <p:cNvSpPr>
              <a:spLocks noChangeShapeType="1"/>
            </p:cNvSpPr>
            <p:nvPr/>
          </p:nvSpPr>
          <p:spPr bwMode="auto">
            <a:xfrm flipH="1">
              <a:off x="0" y="189"/>
              <a:ext cx="189" cy="0"/>
            </a:xfrm>
            <a:prstGeom prst="line">
              <a:avLst/>
            </a:prstGeom>
            <a:noFill/>
            <a:ln w="12700">
              <a:solidFill>
                <a:srgbClr val="A50021"/>
              </a:solidFill>
              <a:round/>
              <a:headEnd/>
              <a:tailEnd/>
            </a:ln>
            <a:extLst>
              <a:ext uri="{909E8E84-426E-40DD-AFC4-6F175D3DCCD1}">
                <a14:hiddenFill xmlns:a14="http://schemas.microsoft.com/office/drawing/2010/main">
                  <a:noFill/>
                </a14:hiddenFill>
              </a:ext>
            </a:extLst>
          </p:spPr>
          <p:txBody>
            <a:bodyPr wrap="none" tIns="91440" bIns="91440" anchor="ctr">
              <a:spAutoFit/>
            </a:bodyPr>
            <a:lstStyle/>
            <a:p>
              <a:endParaRPr lang="zh-CN" altLang="en-US" b="1"/>
            </a:p>
          </p:txBody>
        </p:sp>
        <p:sp>
          <p:nvSpPr>
            <p:cNvPr id="9" name="Line 7"/>
            <p:cNvSpPr>
              <a:spLocks noChangeShapeType="1"/>
            </p:cNvSpPr>
            <p:nvPr/>
          </p:nvSpPr>
          <p:spPr bwMode="auto">
            <a:xfrm>
              <a:off x="0" y="98"/>
              <a:ext cx="0" cy="189"/>
            </a:xfrm>
            <a:prstGeom prst="line">
              <a:avLst/>
            </a:prstGeom>
            <a:noFill/>
            <a:ln w="12700">
              <a:solidFill>
                <a:srgbClr val="A50021"/>
              </a:solidFill>
              <a:round/>
              <a:headEnd/>
              <a:tailEnd/>
            </a:ln>
            <a:extLst>
              <a:ext uri="{909E8E84-426E-40DD-AFC4-6F175D3DCCD1}">
                <a14:hiddenFill xmlns:a14="http://schemas.microsoft.com/office/drawing/2010/main">
                  <a:noFill/>
                </a14:hiddenFill>
              </a:ext>
            </a:extLst>
          </p:spPr>
          <p:txBody>
            <a:bodyPr tIns="91440" bIns="91440" anchor="ctr">
              <a:spAutoFit/>
            </a:bodyPr>
            <a:lstStyle/>
            <a:p>
              <a:endParaRPr lang="zh-CN" altLang="en-US" b="1"/>
            </a:p>
          </p:txBody>
        </p:sp>
      </p:grpSp>
      <p:sp>
        <p:nvSpPr>
          <p:cNvPr id="10" name="Text Box 8"/>
          <p:cNvSpPr txBox="1">
            <a:spLocks noChangeArrowheads="1"/>
          </p:cNvSpPr>
          <p:nvPr/>
        </p:nvSpPr>
        <p:spPr bwMode="auto">
          <a:xfrm>
            <a:off x="2849563" y="5370289"/>
            <a:ext cx="27241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“学生注册课程”的界面</a:t>
            </a:r>
          </a:p>
        </p:txBody>
      </p:sp>
      <p:grpSp>
        <p:nvGrpSpPr>
          <p:cNvPr id="11" name="Group 9"/>
          <p:cNvGrpSpPr>
            <a:grpSpLocks/>
          </p:cNvGrpSpPr>
          <p:nvPr/>
        </p:nvGrpSpPr>
        <p:grpSpPr bwMode="auto">
          <a:xfrm>
            <a:off x="2755900" y="3809776"/>
            <a:ext cx="369888" cy="622300"/>
            <a:chOff x="0" y="0"/>
            <a:chExt cx="233" cy="392"/>
          </a:xfrm>
        </p:grpSpPr>
        <p:sp>
          <p:nvSpPr>
            <p:cNvPr id="12" name="Oval 10"/>
            <p:cNvSpPr>
              <a:spLocks noChangeArrowheads="1"/>
            </p:cNvSpPr>
            <p:nvPr/>
          </p:nvSpPr>
          <p:spPr bwMode="auto">
            <a:xfrm>
              <a:off x="44" y="0"/>
              <a:ext cx="148" cy="1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13" name="Line 11"/>
            <p:cNvSpPr>
              <a:spLocks noChangeShapeType="1"/>
            </p:cNvSpPr>
            <p:nvPr/>
          </p:nvSpPr>
          <p:spPr bwMode="auto">
            <a:xfrm>
              <a:off x="7" y="206"/>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 name="Line 12"/>
            <p:cNvSpPr>
              <a:spLocks noChangeShapeType="1"/>
            </p:cNvSpPr>
            <p:nvPr/>
          </p:nvSpPr>
          <p:spPr bwMode="auto">
            <a:xfrm>
              <a:off x="118" y="147"/>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5" name="Line 13"/>
            <p:cNvSpPr>
              <a:spLocks noChangeShapeType="1"/>
            </p:cNvSpPr>
            <p:nvPr/>
          </p:nvSpPr>
          <p:spPr bwMode="auto">
            <a:xfrm flipH="1">
              <a:off x="0" y="272"/>
              <a:ext cx="118" cy="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 name="Line 14"/>
            <p:cNvSpPr>
              <a:spLocks noChangeShapeType="1"/>
            </p:cNvSpPr>
            <p:nvPr/>
          </p:nvSpPr>
          <p:spPr bwMode="auto">
            <a:xfrm>
              <a:off x="117" y="275"/>
              <a:ext cx="116"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17" name="Line 15"/>
          <p:cNvSpPr>
            <a:spLocks noChangeShapeType="1"/>
          </p:cNvSpPr>
          <p:nvPr/>
        </p:nvSpPr>
        <p:spPr bwMode="auto">
          <a:xfrm>
            <a:off x="3246438" y="4125689"/>
            <a:ext cx="20034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b="1"/>
          </a:p>
        </p:txBody>
      </p:sp>
      <p:sp>
        <p:nvSpPr>
          <p:cNvPr id="18" name="Oval 16"/>
          <p:cNvSpPr>
            <a:spLocks noChangeArrowheads="1"/>
          </p:cNvSpPr>
          <p:nvPr/>
        </p:nvSpPr>
        <p:spPr bwMode="auto">
          <a:xfrm>
            <a:off x="5405438" y="3897089"/>
            <a:ext cx="108902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19" name="Text Box 17"/>
          <p:cNvSpPr txBox="1">
            <a:spLocks noChangeArrowheads="1"/>
          </p:cNvSpPr>
          <p:nvPr/>
        </p:nvSpPr>
        <p:spPr bwMode="auto">
          <a:xfrm>
            <a:off x="2636838" y="4409851"/>
            <a:ext cx="644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latin typeface="Times New Roman" panose="02020603050405020304" pitchFamily="18" charset="0"/>
              </a:rPr>
              <a:t>学生</a:t>
            </a:r>
          </a:p>
        </p:txBody>
      </p:sp>
      <p:sp>
        <p:nvSpPr>
          <p:cNvPr id="20" name="Text Box 18"/>
          <p:cNvSpPr txBox="1">
            <a:spLocks noChangeArrowheads="1"/>
          </p:cNvSpPr>
          <p:nvPr/>
        </p:nvSpPr>
        <p:spPr bwMode="auto">
          <a:xfrm>
            <a:off x="5399096" y="4357969"/>
            <a:ext cx="1114408"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latin typeface="Times New Roman" panose="02020603050405020304" pitchFamily="18" charset="0"/>
              </a:rPr>
              <a:t>课程注册</a:t>
            </a:r>
          </a:p>
        </p:txBody>
      </p:sp>
      <p:sp>
        <p:nvSpPr>
          <p:cNvPr id="21" name="Line 19"/>
          <p:cNvSpPr>
            <a:spLocks noChangeShapeType="1"/>
          </p:cNvSpPr>
          <p:nvPr/>
        </p:nvSpPr>
        <p:spPr bwMode="auto">
          <a:xfrm>
            <a:off x="4171950" y="4216176"/>
            <a:ext cx="0" cy="639763"/>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pic>
        <p:nvPicPr>
          <p:cNvPr id="22" name="Picture 20"/>
          <p:cNvPicPr>
            <a:picLocks noChangeAspect="1" noChangeArrowheads="1"/>
          </p:cNvPicPr>
          <p:nvPr/>
        </p:nvPicPr>
        <p:blipFill>
          <a:blip r:embed="rId3">
            <a:extLst>
              <a:ext uri="{28A0092B-C50C-407E-A947-70E740481C1C}">
                <a14:useLocalDpi xmlns:a14="http://schemas.microsoft.com/office/drawing/2010/main" val="0"/>
              </a:ext>
            </a:extLst>
          </a:blip>
          <a:srcRect r="49286"/>
          <a:stretch>
            <a:fillRect/>
          </a:stretch>
        </p:blipFill>
        <p:spPr bwMode="auto">
          <a:xfrm>
            <a:off x="2124075" y="1793651"/>
            <a:ext cx="201612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ine 21"/>
          <p:cNvSpPr>
            <a:spLocks noChangeShapeType="1"/>
          </p:cNvSpPr>
          <p:nvPr/>
        </p:nvSpPr>
        <p:spPr bwMode="auto">
          <a:xfrm>
            <a:off x="1908175" y="3520851"/>
            <a:ext cx="5256213" cy="0"/>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Tree>
    <p:extLst>
      <p:ext uri="{BB962C8B-B14F-4D97-AF65-F5344CB8AC3E}">
        <p14:creationId xmlns:p14="http://schemas.microsoft.com/office/powerpoint/2010/main" val="4052619730"/>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控制类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(Control Class)</a:t>
            </a:r>
          </a:p>
        </p:txBody>
      </p:sp>
      <p:sp>
        <p:nvSpPr>
          <p:cNvPr id="4" name="Rectangle 3"/>
          <p:cNvSpPr txBox="1">
            <a:spLocks noChangeArrowheads="1"/>
          </p:cNvSpPr>
          <p:nvPr/>
        </p:nvSpPr>
        <p:spPr>
          <a:xfrm>
            <a:off x="467493" y="1484313"/>
            <a:ext cx="820896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228600" eaLnBrk="1" hangingPunct="1">
              <a:spcBef>
                <a:spcPct val="35000"/>
              </a:spcBef>
              <a:buFont typeface="Wingdings" pitchFamily="2" charset="2"/>
              <a:buChar char="§"/>
              <a:defRPr/>
            </a:pPr>
            <a:r>
              <a:rPr lang="zh-CN" altLang="en-US" b="1" dirty="0" smtClean="0"/>
              <a:t>控制类</a:t>
            </a:r>
            <a:r>
              <a:rPr lang="en-US" altLang="zh-CN" b="1" dirty="0" smtClean="0"/>
              <a:t>	</a:t>
            </a:r>
          </a:p>
          <a:p>
            <a:pPr lvl="1" eaLnBrk="1" hangingPunct="1">
              <a:buFont typeface="Arial" charset="0"/>
              <a:buChar char="–"/>
              <a:defRPr/>
            </a:pP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描述一个</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用例所具有的事件流的控制行为</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 本身并不处理具体的任务，而是调度其他类来完成具体的任务</a:t>
            </a:r>
          </a:p>
          <a:p>
            <a:pPr lvl="1" eaLnBrk="1" hangingPunct="1">
              <a:buFont typeface="Arial" charset="0"/>
              <a:buChar char="–"/>
              <a:defRPr/>
            </a:pP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实现了对</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用例行为的封装</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，将用例的执行逻辑与边界和实体进行隔离，使得边界类和实体类具有较好的通用性</a:t>
            </a:r>
          </a:p>
          <a:p>
            <a:pPr eaLnBrk="1" hangingPunct="1">
              <a:buFont typeface="Wingdings" panose="05000000000000000000" pitchFamily="2" charset="2"/>
              <a:buNone/>
              <a:defRPr/>
            </a:pPr>
            <a:endParaRPr lang="en-US" altLang="zh-CN" dirty="0" smtClean="0"/>
          </a:p>
        </p:txBody>
      </p:sp>
    </p:spTree>
    <p:extLst>
      <p:ext uri="{BB962C8B-B14F-4D97-AF65-F5344CB8AC3E}">
        <p14:creationId xmlns:p14="http://schemas.microsoft.com/office/powerpoint/2010/main" val="3552025910"/>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控制类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(Control Class)</a:t>
            </a:r>
          </a:p>
        </p:txBody>
      </p:sp>
      <p:sp>
        <p:nvSpPr>
          <p:cNvPr id="4" name="Text Box 3"/>
          <p:cNvSpPr txBox="1">
            <a:spLocks noChangeArrowheads="1"/>
          </p:cNvSpPr>
          <p:nvPr/>
        </p:nvSpPr>
        <p:spPr bwMode="auto">
          <a:xfrm>
            <a:off x="4578350" y="5685309"/>
            <a:ext cx="22606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“课程注册”控制类</a:t>
            </a:r>
          </a:p>
        </p:txBody>
      </p:sp>
      <p:grpSp>
        <p:nvGrpSpPr>
          <p:cNvPr id="5" name="Group 4"/>
          <p:cNvGrpSpPr>
            <a:grpSpLocks/>
          </p:cNvGrpSpPr>
          <p:nvPr/>
        </p:nvGrpSpPr>
        <p:grpSpPr bwMode="auto">
          <a:xfrm>
            <a:off x="2466975" y="3740622"/>
            <a:ext cx="369888" cy="622300"/>
            <a:chOff x="0" y="0"/>
            <a:chExt cx="233" cy="392"/>
          </a:xfrm>
        </p:grpSpPr>
        <p:sp>
          <p:nvSpPr>
            <p:cNvPr id="6" name="Oval 5"/>
            <p:cNvSpPr>
              <a:spLocks noChangeArrowheads="1"/>
            </p:cNvSpPr>
            <p:nvPr/>
          </p:nvSpPr>
          <p:spPr bwMode="auto">
            <a:xfrm>
              <a:off x="44" y="0"/>
              <a:ext cx="148" cy="1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7" name="Line 6"/>
            <p:cNvSpPr>
              <a:spLocks noChangeShapeType="1"/>
            </p:cNvSpPr>
            <p:nvPr/>
          </p:nvSpPr>
          <p:spPr bwMode="auto">
            <a:xfrm>
              <a:off x="7" y="206"/>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 name="Line 7"/>
            <p:cNvSpPr>
              <a:spLocks noChangeShapeType="1"/>
            </p:cNvSpPr>
            <p:nvPr/>
          </p:nvSpPr>
          <p:spPr bwMode="auto">
            <a:xfrm>
              <a:off x="118" y="147"/>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 name="Line 8"/>
            <p:cNvSpPr>
              <a:spLocks noChangeShapeType="1"/>
            </p:cNvSpPr>
            <p:nvPr/>
          </p:nvSpPr>
          <p:spPr bwMode="auto">
            <a:xfrm flipH="1">
              <a:off x="0" y="272"/>
              <a:ext cx="118" cy="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 name="Line 9"/>
            <p:cNvSpPr>
              <a:spLocks noChangeShapeType="1"/>
            </p:cNvSpPr>
            <p:nvPr/>
          </p:nvSpPr>
          <p:spPr bwMode="auto">
            <a:xfrm>
              <a:off x="117" y="275"/>
              <a:ext cx="116"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12" name="Line 10"/>
          <p:cNvSpPr>
            <a:spLocks noChangeShapeType="1"/>
          </p:cNvSpPr>
          <p:nvPr/>
        </p:nvSpPr>
        <p:spPr bwMode="auto">
          <a:xfrm>
            <a:off x="2957513" y="4056534"/>
            <a:ext cx="20034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b="1"/>
          </a:p>
        </p:txBody>
      </p:sp>
      <p:sp>
        <p:nvSpPr>
          <p:cNvPr id="13" name="Oval 11"/>
          <p:cNvSpPr>
            <a:spLocks noChangeArrowheads="1"/>
          </p:cNvSpPr>
          <p:nvPr/>
        </p:nvSpPr>
        <p:spPr bwMode="auto">
          <a:xfrm>
            <a:off x="5116513" y="3827934"/>
            <a:ext cx="108902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14" name="Text Box 12"/>
          <p:cNvSpPr txBox="1">
            <a:spLocks noChangeArrowheads="1"/>
          </p:cNvSpPr>
          <p:nvPr/>
        </p:nvSpPr>
        <p:spPr bwMode="auto">
          <a:xfrm>
            <a:off x="2347913" y="4340697"/>
            <a:ext cx="644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latin typeface="Times New Roman" panose="02020603050405020304" pitchFamily="18" charset="0"/>
              </a:rPr>
              <a:t>学生</a:t>
            </a:r>
          </a:p>
        </p:txBody>
      </p:sp>
      <p:sp>
        <p:nvSpPr>
          <p:cNvPr id="15" name="Text Box 13"/>
          <p:cNvSpPr txBox="1">
            <a:spLocks noChangeArrowheads="1"/>
          </p:cNvSpPr>
          <p:nvPr/>
        </p:nvSpPr>
        <p:spPr bwMode="auto">
          <a:xfrm>
            <a:off x="5110171" y="4288815"/>
            <a:ext cx="1114408"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latin typeface="Times New Roman" panose="02020603050405020304" pitchFamily="18" charset="0"/>
              </a:rPr>
              <a:t>课程注册</a:t>
            </a:r>
          </a:p>
        </p:txBody>
      </p:sp>
      <p:sp>
        <p:nvSpPr>
          <p:cNvPr id="16" name="Line 14"/>
          <p:cNvSpPr>
            <a:spLocks noChangeShapeType="1"/>
          </p:cNvSpPr>
          <p:nvPr/>
        </p:nvSpPr>
        <p:spPr bwMode="auto">
          <a:xfrm>
            <a:off x="5697538" y="4672484"/>
            <a:ext cx="0" cy="436563"/>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17" name="Line 15"/>
          <p:cNvSpPr>
            <a:spLocks noChangeShapeType="1"/>
          </p:cNvSpPr>
          <p:nvPr/>
        </p:nvSpPr>
        <p:spPr bwMode="auto">
          <a:xfrm>
            <a:off x="1619250" y="3451697"/>
            <a:ext cx="5256213" cy="0"/>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pic>
        <p:nvPicPr>
          <p:cNvPr id="1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484784"/>
            <a:ext cx="512445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7"/>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5418138" y="5120159"/>
            <a:ext cx="6477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9774193"/>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实体类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(Entity Class)</a:t>
            </a:r>
          </a:p>
        </p:txBody>
      </p:sp>
      <p:sp>
        <p:nvSpPr>
          <p:cNvPr id="4" name="Rectangle 3"/>
          <p:cNvSpPr txBox="1">
            <a:spLocks noChangeArrowheads="1"/>
          </p:cNvSpPr>
          <p:nvPr/>
        </p:nvSpPr>
        <p:spPr>
          <a:xfrm>
            <a:off x="539501" y="1412875"/>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实体类</a:t>
            </a:r>
            <a:r>
              <a:rPr lang="en-US" altLang="zh-CN" dirty="0" smtClean="0"/>
              <a:t>		</a:t>
            </a:r>
            <a:endParaRPr lang="en-US" altLang="zh-CN" sz="1800" dirty="0" smtClean="0"/>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描述</a:t>
            </a:r>
            <a:r>
              <a:rPr lang="zh-CN" altLang="en-US" b="1" dirty="0" smtClean="0">
                <a:solidFill>
                  <a:srgbClr val="C00000"/>
                </a:solidFill>
                <a:latin typeface="楷体" panose="02010609060101010101" pitchFamily="49" charset="-122"/>
                <a:ea typeface="楷体" panose="02010609060101010101" pitchFamily="49" charset="-122"/>
              </a:rPr>
              <a:t>必须存贮的信息及其相关行为</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对系统的核心信息建模，通常这些信息需要长久的保存</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通常对应现实世界中的“</a:t>
            </a:r>
            <a:r>
              <a:rPr lang="zh-CN" altLang="en-US" b="1" dirty="0" smtClean="0">
                <a:solidFill>
                  <a:srgbClr val="C00000"/>
                </a:solidFill>
                <a:latin typeface="楷体" panose="02010609060101010101" pitchFamily="49" charset="-122"/>
                <a:ea typeface="楷体" panose="02010609060101010101" pitchFamily="49" charset="-122"/>
              </a:rPr>
              <a:t>事物</a:t>
            </a:r>
            <a:r>
              <a:rPr lang="zh-CN" altLang="en-US" b="1" dirty="0" smtClean="0">
                <a:solidFill>
                  <a:srgbClr val="0000FF"/>
                </a:solidFill>
                <a:latin typeface="楷体" panose="02010609060101010101" pitchFamily="49" charset="-122"/>
                <a:ea typeface="楷体" panose="02010609060101010101" pitchFamily="49" charset="-122"/>
              </a:rPr>
              <a:t>”</a:t>
            </a:r>
            <a:endParaRPr lang="zh-CN" altLang="en-US" b="1" dirty="0" smtClean="0">
              <a:solidFill>
                <a:srgbClr val="0000FF"/>
              </a:solidFill>
            </a:endParaRPr>
          </a:p>
          <a:p>
            <a:pPr eaLnBrk="1" hangingPunct="1"/>
            <a:endParaRPr lang="zh-CN" altLang="en-US" sz="1800" dirty="0" smtClean="0"/>
          </a:p>
          <a:p>
            <a:pPr eaLnBrk="1" hangingPunct="1"/>
            <a:endParaRPr lang="en-US" altLang="zh-CN" sz="1800" dirty="0" smtClean="0"/>
          </a:p>
        </p:txBody>
      </p:sp>
    </p:spTree>
    <p:extLst>
      <p:ext uri="{BB962C8B-B14F-4D97-AF65-F5344CB8AC3E}">
        <p14:creationId xmlns:p14="http://schemas.microsoft.com/office/powerpoint/2010/main" val="1531548858"/>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面向对象的分析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面向对象</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的分析方法概述</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建立</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静态结构模型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建立</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动态行为模型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案例</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分析</a:t>
            </a:r>
          </a:p>
        </p:txBody>
      </p:sp>
    </p:spTree>
    <p:extLst>
      <p:ext uri="{BB962C8B-B14F-4D97-AF65-F5344CB8AC3E}">
        <p14:creationId xmlns:p14="http://schemas.microsoft.com/office/powerpoint/2010/main" val="1206200302"/>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实体类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(Entity Class)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579" y="1484784"/>
            <a:ext cx="44386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a:grpSpLocks/>
          </p:cNvGrpSpPr>
          <p:nvPr/>
        </p:nvGrpSpPr>
        <p:grpSpPr bwMode="auto">
          <a:xfrm>
            <a:off x="1963341" y="3551709"/>
            <a:ext cx="369888" cy="622300"/>
            <a:chOff x="0" y="0"/>
            <a:chExt cx="233" cy="392"/>
          </a:xfrm>
        </p:grpSpPr>
        <p:sp>
          <p:nvSpPr>
            <p:cNvPr id="6" name="Oval 5"/>
            <p:cNvSpPr>
              <a:spLocks noChangeArrowheads="1"/>
            </p:cNvSpPr>
            <p:nvPr/>
          </p:nvSpPr>
          <p:spPr bwMode="auto">
            <a:xfrm>
              <a:off x="44" y="0"/>
              <a:ext cx="148" cy="1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solidFill>
                  <a:schemeClr val="tx1"/>
                </a:solidFill>
                <a:latin typeface="Arial" panose="020B0604020202020204" pitchFamily="34" charset="0"/>
              </a:endParaRPr>
            </a:p>
          </p:txBody>
        </p:sp>
        <p:sp>
          <p:nvSpPr>
            <p:cNvPr id="7" name="Line 6"/>
            <p:cNvSpPr>
              <a:spLocks noChangeShapeType="1"/>
            </p:cNvSpPr>
            <p:nvPr/>
          </p:nvSpPr>
          <p:spPr bwMode="auto">
            <a:xfrm>
              <a:off x="7" y="206"/>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 name="Line 7"/>
            <p:cNvSpPr>
              <a:spLocks noChangeShapeType="1"/>
            </p:cNvSpPr>
            <p:nvPr/>
          </p:nvSpPr>
          <p:spPr bwMode="auto">
            <a:xfrm>
              <a:off x="118" y="147"/>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 name="Line 8"/>
            <p:cNvSpPr>
              <a:spLocks noChangeShapeType="1"/>
            </p:cNvSpPr>
            <p:nvPr/>
          </p:nvSpPr>
          <p:spPr bwMode="auto">
            <a:xfrm flipH="1">
              <a:off x="0" y="272"/>
              <a:ext cx="118" cy="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 name="Line 9"/>
            <p:cNvSpPr>
              <a:spLocks noChangeShapeType="1"/>
            </p:cNvSpPr>
            <p:nvPr/>
          </p:nvSpPr>
          <p:spPr bwMode="auto">
            <a:xfrm>
              <a:off x="117" y="275"/>
              <a:ext cx="116"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12" name="Line 10"/>
          <p:cNvSpPr>
            <a:spLocks noChangeShapeType="1"/>
          </p:cNvSpPr>
          <p:nvPr/>
        </p:nvSpPr>
        <p:spPr bwMode="auto">
          <a:xfrm>
            <a:off x="2453879" y="3867622"/>
            <a:ext cx="20034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b="1"/>
          </a:p>
        </p:txBody>
      </p:sp>
      <p:sp>
        <p:nvSpPr>
          <p:cNvPr id="13" name="Oval 11"/>
          <p:cNvSpPr>
            <a:spLocks noChangeArrowheads="1"/>
          </p:cNvSpPr>
          <p:nvPr/>
        </p:nvSpPr>
        <p:spPr bwMode="auto">
          <a:xfrm>
            <a:off x="4612879" y="3639022"/>
            <a:ext cx="108902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solidFill>
                <a:schemeClr val="tx1"/>
              </a:solidFill>
              <a:latin typeface="Arial" panose="020B0604020202020204" pitchFamily="34" charset="0"/>
            </a:endParaRPr>
          </a:p>
        </p:txBody>
      </p:sp>
      <p:sp>
        <p:nvSpPr>
          <p:cNvPr id="14" name="Text Box 12"/>
          <p:cNvSpPr txBox="1">
            <a:spLocks noChangeArrowheads="1"/>
          </p:cNvSpPr>
          <p:nvPr/>
        </p:nvSpPr>
        <p:spPr bwMode="auto">
          <a:xfrm>
            <a:off x="1844279" y="4151784"/>
            <a:ext cx="644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chemeClr val="tx1"/>
                </a:solidFill>
                <a:latin typeface="Times New Roman" panose="02020603050405020304" pitchFamily="18" charset="0"/>
              </a:rPr>
              <a:t>学生</a:t>
            </a:r>
          </a:p>
        </p:txBody>
      </p:sp>
      <p:sp>
        <p:nvSpPr>
          <p:cNvPr id="15" name="Text Box 13"/>
          <p:cNvSpPr txBox="1">
            <a:spLocks noChangeArrowheads="1"/>
          </p:cNvSpPr>
          <p:nvPr/>
        </p:nvSpPr>
        <p:spPr bwMode="auto">
          <a:xfrm>
            <a:off x="4606537" y="4099902"/>
            <a:ext cx="1114408"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chemeClr val="tx1"/>
                </a:solidFill>
                <a:latin typeface="Times New Roman" panose="02020603050405020304" pitchFamily="18" charset="0"/>
              </a:rPr>
              <a:t>课程注册</a:t>
            </a:r>
          </a:p>
        </p:txBody>
      </p:sp>
      <p:sp>
        <p:nvSpPr>
          <p:cNvPr id="16" name="Line 14"/>
          <p:cNvSpPr>
            <a:spLocks noChangeShapeType="1"/>
          </p:cNvSpPr>
          <p:nvPr/>
        </p:nvSpPr>
        <p:spPr bwMode="auto">
          <a:xfrm>
            <a:off x="5225654" y="4483572"/>
            <a:ext cx="0" cy="436562"/>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17" name="Line 15"/>
          <p:cNvSpPr>
            <a:spLocks noChangeShapeType="1"/>
          </p:cNvSpPr>
          <p:nvPr/>
        </p:nvSpPr>
        <p:spPr bwMode="auto">
          <a:xfrm>
            <a:off x="1115616" y="3262784"/>
            <a:ext cx="6480175" cy="0"/>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 name="Text Box 16"/>
          <p:cNvSpPr txBox="1">
            <a:spLocks noChangeArrowheads="1"/>
          </p:cNvSpPr>
          <p:nvPr/>
        </p:nvSpPr>
        <p:spPr bwMode="auto">
          <a:xfrm>
            <a:off x="3874691" y="5482109"/>
            <a:ext cx="27241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“课程注册信息”实体类</a:t>
            </a:r>
          </a:p>
        </p:txBody>
      </p:sp>
      <p:pic>
        <p:nvPicPr>
          <p:cNvPr id="19" name="Picture 17"/>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4912916" y="4920134"/>
            <a:ext cx="6477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18"/>
          <p:cNvSpPr txBox="1">
            <a:spLocks noChangeArrowheads="1"/>
          </p:cNvSpPr>
          <p:nvPr/>
        </p:nvSpPr>
        <p:spPr bwMode="auto">
          <a:xfrm>
            <a:off x="6030516" y="3897784"/>
            <a:ext cx="18002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“课程”实体类</a:t>
            </a:r>
          </a:p>
        </p:txBody>
      </p:sp>
      <p:pic>
        <p:nvPicPr>
          <p:cNvPr id="21" name="Picture 19"/>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6608366" y="3335809"/>
            <a:ext cx="6477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20"/>
          <p:cNvSpPr txBox="1">
            <a:spLocks noChangeArrowheads="1"/>
          </p:cNvSpPr>
          <p:nvPr/>
        </p:nvSpPr>
        <p:spPr bwMode="auto">
          <a:xfrm>
            <a:off x="6032104" y="5061422"/>
            <a:ext cx="18002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“学生”实体类</a:t>
            </a:r>
          </a:p>
        </p:txBody>
      </p:sp>
      <p:pic>
        <p:nvPicPr>
          <p:cNvPr id="23" name="Picture 21"/>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6608366" y="4499447"/>
            <a:ext cx="6477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Line 22"/>
          <p:cNvSpPr>
            <a:spLocks noChangeShapeType="1"/>
          </p:cNvSpPr>
          <p:nvPr/>
        </p:nvSpPr>
        <p:spPr bwMode="auto">
          <a:xfrm>
            <a:off x="5795566" y="4270847"/>
            <a:ext cx="720725" cy="360362"/>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25" name="Line 23"/>
          <p:cNvSpPr>
            <a:spLocks noChangeShapeType="1"/>
          </p:cNvSpPr>
          <p:nvPr/>
        </p:nvSpPr>
        <p:spPr bwMode="auto">
          <a:xfrm flipV="1">
            <a:off x="5795566" y="3694584"/>
            <a:ext cx="647700" cy="73025"/>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Tree>
    <p:extLst>
      <p:ext uri="{BB962C8B-B14F-4D97-AF65-F5344CB8AC3E}">
        <p14:creationId xmlns:p14="http://schemas.microsoft.com/office/powerpoint/2010/main" val="330298352"/>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三种分析类之间的关系</a:t>
            </a:r>
          </a:p>
        </p:txBody>
      </p:sp>
      <p:sp>
        <p:nvSpPr>
          <p:cNvPr id="4" name="Rectangle 415"/>
          <p:cNvSpPr txBox="1">
            <a:spLocks noChangeArrowheads="1"/>
          </p:cNvSpPr>
          <p:nvPr/>
        </p:nvSpPr>
        <p:spPr>
          <a:xfrm>
            <a:off x="282575" y="1412875"/>
            <a:ext cx="2663825" cy="4291013"/>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三种分析类之间是“关联”关系</a:t>
            </a:r>
            <a:r>
              <a:rPr lang="en-US" altLang="zh-CN" dirty="0" smtClean="0"/>
              <a:t>(association)</a:t>
            </a:r>
            <a:endParaRPr lang="zh-CN" altLang="en-US" dirty="0" smtClean="0"/>
          </a:p>
          <a:p>
            <a:pPr eaLnBrk="1" hangingPunct="1"/>
            <a:r>
              <a:rPr lang="zh-CN" altLang="en-US" dirty="0" smtClean="0"/>
              <a:t>三种分析类之间是</a:t>
            </a:r>
            <a:r>
              <a:rPr lang="zh-CN" altLang="en-US" dirty="0" smtClean="0">
                <a:solidFill>
                  <a:srgbClr val="C00000"/>
                </a:solidFill>
              </a:rPr>
              <a:t>多对多</a:t>
            </a:r>
            <a:r>
              <a:rPr lang="en-US" altLang="zh-CN" dirty="0" smtClean="0">
                <a:solidFill>
                  <a:srgbClr val="C00000"/>
                </a:solidFill>
              </a:rPr>
              <a:t>(</a:t>
            </a:r>
            <a:r>
              <a:rPr lang="en-US" altLang="zh-CN" dirty="0" err="1" smtClean="0">
                <a:solidFill>
                  <a:srgbClr val="C00000"/>
                </a:solidFill>
              </a:rPr>
              <a:t>m:n</a:t>
            </a:r>
            <a:r>
              <a:rPr lang="en-US" altLang="zh-CN" dirty="0" smtClean="0">
                <a:solidFill>
                  <a:srgbClr val="C00000"/>
                </a:solidFill>
              </a:rPr>
              <a:t>)</a:t>
            </a:r>
            <a:r>
              <a:rPr lang="zh-CN" altLang="en-US" dirty="0" smtClean="0">
                <a:solidFill>
                  <a:srgbClr val="C00000"/>
                </a:solidFill>
              </a:rPr>
              <a:t>关系</a:t>
            </a:r>
            <a:r>
              <a:rPr lang="zh-CN" altLang="en-US" dirty="0" smtClean="0"/>
              <a:t>：</a:t>
            </a:r>
          </a:p>
          <a:p>
            <a:pPr lvl="1" eaLnBrk="1" hangingPunct="1"/>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一个边界类可以与多个控制类相关联</a:t>
            </a:r>
          </a:p>
          <a:p>
            <a:pPr lvl="1" eaLnBrk="1" hangingPunct="1"/>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一个控制类可以与多个边界类相关联、与多个实体类关联</a:t>
            </a:r>
          </a:p>
          <a:p>
            <a:pPr lvl="1" eaLnBrk="1" hangingPunct="1"/>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一个实体类可以与多个控制类相关联</a:t>
            </a:r>
          </a:p>
        </p:txBody>
      </p:sp>
      <p:grpSp>
        <p:nvGrpSpPr>
          <p:cNvPr id="5" name="Group 4"/>
          <p:cNvGrpSpPr>
            <a:grpSpLocks/>
          </p:cNvGrpSpPr>
          <p:nvPr/>
        </p:nvGrpSpPr>
        <p:grpSpPr bwMode="auto">
          <a:xfrm>
            <a:off x="4741863" y="3022203"/>
            <a:ext cx="684212" cy="455613"/>
            <a:chOff x="1192" y="1192"/>
            <a:chExt cx="567" cy="378"/>
          </a:xfrm>
        </p:grpSpPr>
        <p:sp>
          <p:nvSpPr>
            <p:cNvPr id="6" name="Oval 5"/>
            <p:cNvSpPr>
              <a:spLocks noChangeArrowheads="1"/>
            </p:cNvSpPr>
            <p:nvPr/>
          </p:nvSpPr>
          <p:spPr bwMode="invGray">
            <a:xfrm>
              <a:off x="1381" y="1192"/>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 name="Line 6"/>
            <p:cNvSpPr>
              <a:spLocks noChangeShapeType="1"/>
            </p:cNvSpPr>
            <p:nvPr/>
          </p:nvSpPr>
          <p:spPr bwMode="invGray">
            <a:xfrm flipH="1">
              <a:off x="1192" y="1381"/>
              <a:ext cx="1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 name="Line 7"/>
            <p:cNvSpPr>
              <a:spLocks noChangeShapeType="1"/>
            </p:cNvSpPr>
            <p:nvPr/>
          </p:nvSpPr>
          <p:spPr bwMode="invGray">
            <a:xfrm>
              <a:off x="1192" y="1290"/>
              <a:ext cx="0" cy="1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10" name="Text Box 8"/>
          <p:cNvSpPr txBox="1">
            <a:spLocks noChangeArrowheads="1"/>
          </p:cNvSpPr>
          <p:nvPr/>
        </p:nvSpPr>
        <p:spPr bwMode="invGray">
          <a:xfrm>
            <a:off x="4284663" y="2636441"/>
            <a:ext cx="16573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&lt;&lt;boundary&gt;&gt;</a:t>
            </a:r>
          </a:p>
        </p:txBody>
      </p:sp>
      <p:grpSp>
        <p:nvGrpSpPr>
          <p:cNvPr id="11" name="Group 9"/>
          <p:cNvGrpSpPr>
            <a:grpSpLocks/>
          </p:cNvGrpSpPr>
          <p:nvPr/>
        </p:nvGrpSpPr>
        <p:grpSpPr bwMode="auto">
          <a:xfrm>
            <a:off x="6572250" y="3014266"/>
            <a:ext cx="455613" cy="455612"/>
            <a:chOff x="2560" y="1936"/>
            <a:chExt cx="378" cy="378"/>
          </a:xfrm>
        </p:grpSpPr>
        <p:sp>
          <p:nvSpPr>
            <p:cNvPr id="12" name="Oval 10"/>
            <p:cNvSpPr>
              <a:spLocks noChangeArrowheads="1"/>
            </p:cNvSpPr>
            <p:nvPr/>
          </p:nvSpPr>
          <p:spPr bwMode="invGray">
            <a:xfrm>
              <a:off x="2560" y="1936"/>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3" name="Line 11"/>
            <p:cNvSpPr>
              <a:spLocks noChangeShapeType="1"/>
            </p:cNvSpPr>
            <p:nvPr/>
          </p:nvSpPr>
          <p:spPr bwMode="invGray">
            <a:xfrm rot="2700000" flipH="1">
              <a:off x="2875" y="2005"/>
              <a:ext cx="25"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14" name="Group 13"/>
          <p:cNvGrpSpPr>
            <a:grpSpLocks/>
          </p:cNvGrpSpPr>
          <p:nvPr/>
        </p:nvGrpSpPr>
        <p:grpSpPr bwMode="auto">
          <a:xfrm>
            <a:off x="8170863" y="3012678"/>
            <a:ext cx="481012" cy="471488"/>
            <a:chOff x="3105" y="1913"/>
            <a:chExt cx="386" cy="378"/>
          </a:xfrm>
        </p:grpSpPr>
        <p:sp>
          <p:nvSpPr>
            <p:cNvPr id="15" name="Oval 14"/>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6" name="Line 15"/>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17" name="Text Box 16"/>
          <p:cNvSpPr txBox="1">
            <a:spLocks noChangeArrowheads="1"/>
          </p:cNvSpPr>
          <p:nvPr/>
        </p:nvSpPr>
        <p:spPr bwMode="invGray">
          <a:xfrm>
            <a:off x="7812088" y="4149328"/>
            <a:ext cx="12636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&lt;&lt;entity&gt;&gt;</a:t>
            </a:r>
          </a:p>
        </p:txBody>
      </p:sp>
      <p:grpSp>
        <p:nvGrpSpPr>
          <p:cNvPr id="18" name="Group 17"/>
          <p:cNvGrpSpPr>
            <a:grpSpLocks/>
          </p:cNvGrpSpPr>
          <p:nvPr/>
        </p:nvGrpSpPr>
        <p:grpSpPr bwMode="auto">
          <a:xfrm>
            <a:off x="3276600" y="2923778"/>
            <a:ext cx="369888" cy="622300"/>
            <a:chOff x="840" y="3336"/>
            <a:chExt cx="233" cy="392"/>
          </a:xfrm>
        </p:grpSpPr>
        <p:sp>
          <p:nvSpPr>
            <p:cNvPr id="19" name="Oval 18"/>
            <p:cNvSpPr>
              <a:spLocks noChangeArrowheads="1"/>
            </p:cNvSpPr>
            <p:nvPr/>
          </p:nvSpPr>
          <p:spPr bwMode="auto">
            <a:xfrm>
              <a:off x="884" y="3336"/>
              <a:ext cx="148" cy="147"/>
            </a:xfrm>
            <a:prstGeom prst="ellipse">
              <a:avLst/>
            </a:prstGeom>
            <a:noFill/>
            <a:ln w="952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0" name="Line 19"/>
            <p:cNvSpPr>
              <a:spLocks noChangeShapeType="1"/>
            </p:cNvSpPr>
            <p:nvPr/>
          </p:nvSpPr>
          <p:spPr bwMode="auto">
            <a:xfrm>
              <a:off x="847" y="3542"/>
              <a:ext cx="21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0"/>
            <p:cNvSpPr>
              <a:spLocks noChangeShapeType="1"/>
            </p:cNvSpPr>
            <p:nvPr/>
          </p:nvSpPr>
          <p:spPr bwMode="auto">
            <a:xfrm>
              <a:off x="958" y="3483"/>
              <a:ext cx="0" cy="125"/>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1"/>
            <p:cNvSpPr>
              <a:spLocks noChangeShapeType="1"/>
            </p:cNvSpPr>
            <p:nvPr/>
          </p:nvSpPr>
          <p:spPr bwMode="auto">
            <a:xfrm flipH="1">
              <a:off x="840" y="3608"/>
              <a:ext cx="118" cy="118"/>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2"/>
            <p:cNvSpPr>
              <a:spLocks noChangeShapeType="1"/>
            </p:cNvSpPr>
            <p:nvPr/>
          </p:nvSpPr>
          <p:spPr bwMode="auto">
            <a:xfrm>
              <a:off x="957" y="3611"/>
              <a:ext cx="116" cy="117"/>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 name="Line 23"/>
          <p:cNvSpPr>
            <a:spLocks noChangeShapeType="1"/>
          </p:cNvSpPr>
          <p:nvPr/>
        </p:nvSpPr>
        <p:spPr bwMode="auto">
          <a:xfrm>
            <a:off x="3724275" y="3239691"/>
            <a:ext cx="958850"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4"/>
          <p:cNvSpPr>
            <a:spLocks noChangeShapeType="1"/>
          </p:cNvSpPr>
          <p:nvPr/>
        </p:nvSpPr>
        <p:spPr bwMode="auto">
          <a:xfrm>
            <a:off x="5502275" y="3247628"/>
            <a:ext cx="958850"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a:off x="7119938" y="3239691"/>
            <a:ext cx="958850" cy="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 name="Group 26"/>
          <p:cNvGrpSpPr>
            <a:grpSpLocks/>
          </p:cNvGrpSpPr>
          <p:nvPr/>
        </p:nvGrpSpPr>
        <p:grpSpPr bwMode="auto">
          <a:xfrm>
            <a:off x="3298825" y="1484313"/>
            <a:ext cx="5810250" cy="992187"/>
            <a:chOff x="1101" y="3300"/>
            <a:chExt cx="3660" cy="625"/>
          </a:xfrm>
        </p:grpSpPr>
        <p:grpSp>
          <p:nvGrpSpPr>
            <p:cNvPr id="28" name="Group 27"/>
            <p:cNvGrpSpPr>
              <a:grpSpLocks/>
            </p:cNvGrpSpPr>
            <p:nvPr/>
          </p:nvGrpSpPr>
          <p:grpSpPr bwMode="auto">
            <a:xfrm>
              <a:off x="2024" y="3362"/>
              <a:ext cx="431" cy="287"/>
              <a:chOff x="1192" y="1192"/>
              <a:chExt cx="567" cy="378"/>
            </a:xfrm>
          </p:grpSpPr>
          <p:sp>
            <p:nvSpPr>
              <p:cNvPr id="47" name="Oval 28"/>
              <p:cNvSpPr>
                <a:spLocks noChangeArrowheads="1"/>
              </p:cNvSpPr>
              <p:nvPr/>
            </p:nvSpPr>
            <p:spPr bwMode="invGray">
              <a:xfrm>
                <a:off x="1381" y="1192"/>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8" name="Line 29"/>
              <p:cNvSpPr>
                <a:spLocks noChangeShapeType="1"/>
              </p:cNvSpPr>
              <p:nvPr/>
            </p:nvSpPr>
            <p:spPr bwMode="invGray">
              <a:xfrm flipH="1">
                <a:off x="1192" y="1381"/>
                <a:ext cx="1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49" name="Line 30"/>
              <p:cNvSpPr>
                <a:spLocks noChangeShapeType="1"/>
              </p:cNvSpPr>
              <p:nvPr/>
            </p:nvSpPr>
            <p:spPr bwMode="invGray">
              <a:xfrm>
                <a:off x="1192" y="1290"/>
                <a:ext cx="0" cy="1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29" name="Text Box 31"/>
            <p:cNvSpPr txBox="1">
              <a:spLocks noChangeArrowheads="1"/>
            </p:cNvSpPr>
            <p:nvPr/>
          </p:nvSpPr>
          <p:spPr bwMode="invGray">
            <a:xfrm>
              <a:off x="1715" y="3636"/>
              <a:ext cx="1044"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&lt;&lt;boundary&gt;&gt;</a:t>
              </a:r>
            </a:p>
          </p:txBody>
        </p:sp>
        <p:grpSp>
          <p:nvGrpSpPr>
            <p:cNvPr id="30" name="Group 32"/>
            <p:cNvGrpSpPr>
              <a:grpSpLocks/>
            </p:cNvGrpSpPr>
            <p:nvPr/>
          </p:nvGrpSpPr>
          <p:grpSpPr bwMode="auto">
            <a:xfrm>
              <a:off x="3177" y="3357"/>
              <a:ext cx="287" cy="287"/>
              <a:chOff x="2560" y="1936"/>
              <a:chExt cx="378" cy="378"/>
            </a:xfrm>
          </p:grpSpPr>
          <p:sp>
            <p:nvSpPr>
              <p:cNvPr id="45" name="Oval 33"/>
              <p:cNvSpPr>
                <a:spLocks noChangeArrowheads="1"/>
              </p:cNvSpPr>
              <p:nvPr/>
            </p:nvSpPr>
            <p:spPr bwMode="invGray">
              <a:xfrm>
                <a:off x="2560" y="1936"/>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6" name="Line 34"/>
              <p:cNvSpPr>
                <a:spLocks noChangeShapeType="1"/>
              </p:cNvSpPr>
              <p:nvPr/>
            </p:nvSpPr>
            <p:spPr bwMode="invGray">
              <a:xfrm rot="2700000" flipH="1">
                <a:off x="2875" y="2005"/>
                <a:ext cx="25"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31" name="Text Box 35"/>
            <p:cNvSpPr txBox="1">
              <a:spLocks noChangeArrowheads="1"/>
            </p:cNvSpPr>
            <p:nvPr/>
          </p:nvSpPr>
          <p:spPr bwMode="invGray">
            <a:xfrm>
              <a:off x="2899" y="3641"/>
              <a:ext cx="884"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&lt;&lt;control&gt;&gt;</a:t>
              </a:r>
            </a:p>
          </p:txBody>
        </p:sp>
        <p:grpSp>
          <p:nvGrpSpPr>
            <p:cNvPr id="32" name="Group 36"/>
            <p:cNvGrpSpPr>
              <a:grpSpLocks/>
            </p:cNvGrpSpPr>
            <p:nvPr/>
          </p:nvGrpSpPr>
          <p:grpSpPr bwMode="auto">
            <a:xfrm>
              <a:off x="4184" y="3356"/>
              <a:ext cx="303" cy="297"/>
              <a:chOff x="3105" y="1913"/>
              <a:chExt cx="386" cy="378"/>
            </a:xfrm>
          </p:grpSpPr>
          <p:sp>
            <p:nvSpPr>
              <p:cNvPr id="43" name="Oval 37"/>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4" name="Line 38"/>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33" name="Text Box 39"/>
            <p:cNvSpPr txBox="1">
              <a:spLocks noChangeArrowheads="1"/>
            </p:cNvSpPr>
            <p:nvPr/>
          </p:nvSpPr>
          <p:spPr bwMode="invGray">
            <a:xfrm>
              <a:off x="3965" y="3653"/>
              <a:ext cx="796"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&lt;&lt;entity&gt;&gt;</a:t>
              </a:r>
            </a:p>
          </p:txBody>
        </p:sp>
        <p:grpSp>
          <p:nvGrpSpPr>
            <p:cNvPr id="34" name="Group 40"/>
            <p:cNvGrpSpPr>
              <a:grpSpLocks/>
            </p:cNvGrpSpPr>
            <p:nvPr/>
          </p:nvGrpSpPr>
          <p:grpSpPr bwMode="auto">
            <a:xfrm>
              <a:off x="1101" y="3300"/>
              <a:ext cx="233" cy="392"/>
              <a:chOff x="840" y="3336"/>
              <a:chExt cx="233" cy="392"/>
            </a:xfrm>
          </p:grpSpPr>
          <p:sp>
            <p:nvSpPr>
              <p:cNvPr id="38" name="Oval 41"/>
              <p:cNvSpPr>
                <a:spLocks noChangeArrowheads="1"/>
              </p:cNvSpPr>
              <p:nvPr/>
            </p:nvSpPr>
            <p:spPr bwMode="auto">
              <a:xfrm>
                <a:off x="884" y="3336"/>
                <a:ext cx="148" cy="147"/>
              </a:xfrm>
              <a:prstGeom prst="ellipse">
                <a:avLst/>
              </a:prstGeom>
              <a:noFill/>
              <a:ln w="952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9" name="Line 42"/>
              <p:cNvSpPr>
                <a:spLocks noChangeShapeType="1"/>
              </p:cNvSpPr>
              <p:nvPr/>
            </p:nvSpPr>
            <p:spPr bwMode="auto">
              <a:xfrm>
                <a:off x="847" y="3542"/>
                <a:ext cx="21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3"/>
              <p:cNvSpPr>
                <a:spLocks noChangeShapeType="1"/>
              </p:cNvSpPr>
              <p:nvPr/>
            </p:nvSpPr>
            <p:spPr bwMode="auto">
              <a:xfrm>
                <a:off x="958" y="3483"/>
                <a:ext cx="0" cy="125"/>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4"/>
              <p:cNvSpPr>
                <a:spLocks noChangeShapeType="1"/>
              </p:cNvSpPr>
              <p:nvPr/>
            </p:nvSpPr>
            <p:spPr bwMode="auto">
              <a:xfrm flipH="1">
                <a:off x="840" y="3608"/>
                <a:ext cx="118" cy="118"/>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5"/>
              <p:cNvSpPr>
                <a:spLocks noChangeShapeType="1"/>
              </p:cNvSpPr>
              <p:nvPr/>
            </p:nvSpPr>
            <p:spPr bwMode="auto">
              <a:xfrm>
                <a:off x="957" y="3611"/>
                <a:ext cx="116" cy="117"/>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 name="Line 46"/>
            <p:cNvSpPr>
              <a:spLocks noChangeShapeType="1"/>
            </p:cNvSpPr>
            <p:nvPr/>
          </p:nvSpPr>
          <p:spPr bwMode="auto">
            <a:xfrm>
              <a:off x="1383" y="3499"/>
              <a:ext cx="60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47"/>
            <p:cNvSpPr>
              <a:spLocks noChangeShapeType="1"/>
            </p:cNvSpPr>
            <p:nvPr/>
          </p:nvSpPr>
          <p:spPr bwMode="auto">
            <a:xfrm>
              <a:off x="2503" y="3504"/>
              <a:ext cx="60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48"/>
            <p:cNvSpPr>
              <a:spLocks noChangeShapeType="1"/>
            </p:cNvSpPr>
            <p:nvPr/>
          </p:nvSpPr>
          <p:spPr bwMode="auto">
            <a:xfrm>
              <a:off x="3522" y="3499"/>
              <a:ext cx="604" cy="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 name="Group 49"/>
          <p:cNvGrpSpPr>
            <a:grpSpLocks/>
          </p:cNvGrpSpPr>
          <p:nvPr/>
        </p:nvGrpSpPr>
        <p:grpSpPr bwMode="auto">
          <a:xfrm>
            <a:off x="6562725" y="3698478"/>
            <a:ext cx="455613" cy="455613"/>
            <a:chOff x="2560" y="1936"/>
            <a:chExt cx="378" cy="378"/>
          </a:xfrm>
        </p:grpSpPr>
        <p:sp>
          <p:nvSpPr>
            <p:cNvPr id="51" name="Oval 50"/>
            <p:cNvSpPr>
              <a:spLocks noChangeArrowheads="1"/>
            </p:cNvSpPr>
            <p:nvPr/>
          </p:nvSpPr>
          <p:spPr bwMode="invGray">
            <a:xfrm>
              <a:off x="2560" y="1936"/>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52" name="Line 51"/>
            <p:cNvSpPr>
              <a:spLocks noChangeShapeType="1"/>
            </p:cNvSpPr>
            <p:nvPr/>
          </p:nvSpPr>
          <p:spPr bwMode="invGray">
            <a:xfrm rot="2700000" flipH="1">
              <a:off x="2875" y="2005"/>
              <a:ext cx="25"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53" name="Text Box 52"/>
          <p:cNvSpPr txBox="1">
            <a:spLocks noChangeArrowheads="1"/>
          </p:cNvSpPr>
          <p:nvPr/>
        </p:nvSpPr>
        <p:spPr bwMode="invGray">
          <a:xfrm>
            <a:off x="6121400" y="4149328"/>
            <a:ext cx="14033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&lt;&lt;control&gt;&gt;</a:t>
            </a:r>
          </a:p>
        </p:txBody>
      </p:sp>
      <p:grpSp>
        <p:nvGrpSpPr>
          <p:cNvPr id="54" name="Group 53"/>
          <p:cNvGrpSpPr>
            <a:grpSpLocks/>
          </p:cNvGrpSpPr>
          <p:nvPr/>
        </p:nvGrpSpPr>
        <p:grpSpPr bwMode="auto">
          <a:xfrm>
            <a:off x="8172450" y="476250"/>
            <a:ext cx="481013" cy="471488"/>
            <a:chOff x="3105" y="1913"/>
            <a:chExt cx="386" cy="378"/>
          </a:xfrm>
        </p:grpSpPr>
        <p:sp>
          <p:nvSpPr>
            <p:cNvPr id="55" name="Oval 54"/>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56" name="Line 55"/>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57" name="Text Box 56"/>
          <p:cNvSpPr txBox="1">
            <a:spLocks noChangeArrowheads="1"/>
          </p:cNvSpPr>
          <p:nvPr/>
        </p:nvSpPr>
        <p:spPr bwMode="invGray">
          <a:xfrm>
            <a:off x="7824788" y="947738"/>
            <a:ext cx="12636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&lt;&lt;entity&gt;&gt;</a:t>
            </a:r>
          </a:p>
        </p:txBody>
      </p:sp>
      <p:sp>
        <p:nvSpPr>
          <p:cNvPr id="58" name="Line 104"/>
          <p:cNvSpPr>
            <a:spLocks noChangeShapeType="1"/>
          </p:cNvSpPr>
          <p:nvPr/>
        </p:nvSpPr>
        <p:spPr bwMode="auto">
          <a:xfrm flipV="1">
            <a:off x="7164388" y="908050"/>
            <a:ext cx="863600" cy="720725"/>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105"/>
          <p:cNvSpPr>
            <a:spLocks noChangeShapeType="1"/>
          </p:cNvSpPr>
          <p:nvPr/>
        </p:nvSpPr>
        <p:spPr bwMode="auto">
          <a:xfrm>
            <a:off x="5508625" y="3357166"/>
            <a:ext cx="1008063" cy="503237"/>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0" name="Group 106"/>
          <p:cNvGrpSpPr>
            <a:grpSpLocks/>
          </p:cNvGrpSpPr>
          <p:nvPr/>
        </p:nvGrpSpPr>
        <p:grpSpPr bwMode="auto">
          <a:xfrm>
            <a:off x="8172450" y="3646091"/>
            <a:ext cx="481013" cy="471487"/>
            <a:chOff x="3105" y="1913"/>
            <a:chExt cx="386" cy="378"/>
          </a:xfrm>
        </p:grpSpPr>
        <p:sp>
          <p:nvSpPr>
            <p:cNvPr id="61" name="Oval 107"/>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62" name="Line 108"/>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63" name="Line 110"/>
          <p:cNvSpPr>
            <a:spLocks noChangeShapeType="1"/>
          </p:cNvSpPr>
          <p:nvPr/>
        </p:nvSpPr>
        <p:spPr bwMode="auto">
          <a:xfrm flipV="1">
            <a:off x="7092950" y="3428603"/>
            <a:ext cx="935038" cy="43180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111"/>
          <p:cNvSpPr>
            <a:spLocks noChangeShapeType="1"/>
          </p:cNvSpPr>
          <p:nvPr/>
        </p:nvSpPr>
        <p:spPr bwMode="auto">
          <a:xfrm>
            <a:off x="7092950" y="3933428"/>
            <a:ext cx="958850" cy="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5" name="Group 112"/>
          <p:cNvGrpSpPr>
            <a:grpSpLocks/>
          </p:cNvGrpSpPr>
          <p:nvPr/>
        </p:nvGrpSpPr>
        <p:grpSpPr bwMode="auto">
          <a:xfrm>
            <a:off x="4741863" y="4968379"/>
            <a:ext cx="684212" cy="455612"/>
            <a:chOff x="1192" y="1192"/>
            <a:chExt cx="567" cy="378"/>
          </a:xfrm>
        </p:grpSpPr>
        <p:sp>
          <p:nvSpPr>
            <p:cNvPr id="66" name="Oval 113"/>
            <p:cNvSpPr>
              <a:spLocks noChangeArrowheads="1"/>
            </p:cNvSpPr>
            <p:nvPr/>
          </p:nvSpPr>
          <p:spPr bwMode="invGray">
            <a:xfrm>
              <a:off x="1381" y="1192"/>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67" name="Line 114"/>
            <p:cNvSpPr>
              <a:spLocks noChangeShapeType="1"/>
            </p:cNvSpPr>
            <p:nvPr/>
          </p:nvSpPr>
          <p:spPr bwMode="invGray">
            <a:xfrm flipH="1">
              <a:off x="1192" y="1381"/>
              <a:ext cx="1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68" name="Line 115"/>
            <p:cNvSpPr>
              <a:spLocks noChangeShapeType="1"/>
            </p:cNvSpPr>
            <p:nvPr/>
          </p:nvSpPr>
          <p:spPr bwMode="invGray">
            <a:xfrm>
              <a:off x="1192" y="1290"/>
              <a:ext cx="0" cy="1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69" name="Text Box 116"/>
          <p:cNvSpPr txBox="1">
            <a:spLocks noChangeArrowheads="1"/>
          </p:cNvSpPr>
          <p:nvPr/>
        </p:nvSpPr>
        <p:spPr bwMode="invGray">
          <a:xfrm>
            <a:off x="4284663" y="4582616"/>
            <a:ext cx="16573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dirty="0">
                <a:latin typeface="Times New Roman" panose="02020603050405020304" pitchFamily="18" charset="0"/>
              </a:rPr>
              <a:t>&lt;&lt;boundary&gt;&gt;</a:t>
            </a:r>
          </a:p>
        </p:txBody>
      </p:sp>
      <p:grpSp>
        <p:nvGrpSpPr>
          <p:cNvPr id="70" name="Group 117"/>
          <p:cNvGrpSpPr>
            <a:grpSpLocks/>
          </p:cNvGrpSpPr>
          <p:nvPr/>
        </p:nvGrpSpPr>
        <p:grpSpPr bwMode="auto">
          <a:xfrm>
            <a:off x="6572250" y="4960441"/>
            <a:ext cx="455613" cy="455613"/>
            <a:chOff x="2560" y="1936"/>
            <a:chExt cx="378" cy="378"/>
          </a:xfrm>
        </p:grpSpPr>
        <p:sp>
          <p:nvSpPr>
            <p:cNvPr id="71" name="Oval 118"/>
            <p:cNvSpPr>
              <a:spLocks noChangeArrowheads="1"/>
            </p:cNvSpPr>
            <p:nvPr/>
          </p:nvSpPr>
          <p:spPr bwMode="invGray">
            <a:xfrm>
              <a:off x="2560" y="1936"/>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 name="Line 119"/>
            <p:cNvSpPr>
              <a:spLocks noChangeShapeType="1"/>
            </p:cNvSpPr>
            <p:nvPr/>
          </p:nvSpPr>
          <p:spPr bwMode="invGray">
            <a:xfrm rot="2700000" flipH="1">
              <a:off x="2875" y="2005"/>
              <a:ext cx="25"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73" name="Group 120"/>
          <p:cNvGrpSpPr>
            <a:grpSpLocks/>
          </p:cNvGrpSpPr>
          <p:nvPr/>
        </p:nvGrpSpPr>
        <p:grpSpPr bwMode="auto">
          <a:xfrm>
            <a:off x="8170863" y="4958854"/>
            <a:ext cx="481012" cy="471487"/>
            <a:chOff x="3105" y="1913"/>
            <a:chExt cx="386" cy="378"/>
          </a:xfrm>
        </p:grpSpPr>
        <p:sp>
          <p:nvSpPr>
            <p:cNvPr id="74" name="Oval 121"/>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5" name="Line 122"/>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76" name="Text Box 123"/>
          <p:cNvSpPr txBox="1">
            <a:spLocks noChangeArrowheads="1"/>
          </p:cNvSpPr>
          <p:nvPr/>
        </p:nvSpPr>
        <p:spPr bwMode="invGray">
          <a:xfrm>
            <a:off x="7812088" y="6095504"/>
            <a:ext cx="12636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&lt;&lt;entity&gt;&gt;</a:t>
            </a:r>
          </a:p>
        </p:txBody>
      </p:sp>
      <p:grpSp>
        <p:nvGrpSpPr>
          <p:cNvPr id="77" name="Group 124"/>
          <p:cNvGrpSpPr>
            <a:grpSpLocks/>
          </p:cNvGrpSpPr>
          <p:nvPr/>
        </p:nvGrpSpPr>
        <p:grpSpPr bwMode="auto">
          <a:xfrm>
            <a:off x="3276600" y="4869954"/>
            <a:ext cx="369888" cy="622300"/>
            <a:chOff x="840" y="3336"/>
            <a:chExt cx="233" cy="392"/>
          </a:xfrm>
        </p:grpSpPr>
        <p:sp>
          <p:nvSpPr>
            <p:cNvPr id="78" name="Oval 125"/>
            <p:cNvSpPr>
              <a:spLocks noChangeArrowheads="1"/>
            </p:cNvSpPr>
            <p:nvPr/>
          </p:nvSpPr>
          <p:spPr bwMode="auto">
            <a:xfrm>
              <a:off x="884" y="3336"/>
              <a:ext cx="148" cy="147"/>
            </a:xfrm>
            <a:prstGeom prst="ellipse">
              <a:avLst/>
            </a:prstGeom>
            <a:noFill/>
            <a:ln w="952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9" name="Line 126"/>
            <p:cNvSpPr>
              <a:spLocks noChangeShapeType="1"/>
            </p:cNvSpPr>
            <p:nvPr/>
          </p:nvSpPr>
          <p:spPr bwMode="auto">
            <a:xfrm>
              <a:off x="847" y="3542"/>
              <a:ext cx="21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Line 127"/>
            <p:cNvSpPr>
              <a:spLocks noChangeShapeType="1"/>
            </p:cNvSpPr>
            <p:nvPr/>
          </p:nvSpPr>
          <p:spPr bwMode="auto">
            <a:xfrm>
              <a:off x="958" y="3483"/>
              <a:ext cx="0" cy="125"/>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128"/>
            <p:cNvSpPr>
              <a:spLocks noChangeShapeType="1"/>
            </p:cNvSpPr>
            <p:nvPr/>
          </p:nvSpPr>
          <p:spPr bwMode="auto">
            <a:xfrm flipH="1">
              <a:off x="840" y="3608"/>
              <a:ext cx="118" cy="118"/>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129"/>
            <p:cNvSpPr>
              <a:spLocks noChangeShapeType="1"/>
            </p:cNvSpPr>
            <p:nvPr/>
          </p:nvSpPr>
          <p:spPr bwMode="auto">
            <a:xfrm>
              <a:off x="957" y="3611"/>
              <a:ext cx="116" cy="117"/>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3" name="Line 130"/>
          <p:cNvSpPr>
            <a:spLocks noChangeShapeType="1"/>
          </p:cNvSpPr>
          <p:nvPr/>
        </p:nvSpPr>
        <p:spPr bwMode="auto">
          <a:xfrm>
            <a:off x="3724275" y="5185866"/>
            <a:ext cx="958850"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131"/>
          <p:cNvSpPr>
            <a:spLocks noChangeShapeType="1"/>
          </p:cNvSpPr>
          <p:nvPr/>
        </p:nvSpPr>
        <p:spPr bwMode="auto">
          <a:xfrm>
            <a:off x="5502275" y="5193804"/>
            <a:ext cx="958850"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Line 132"/>
          <p:cNvSpPr>
            <a:spLocks noChangeShapeType="1"/>
          </p:cNvSpPr>
          <p:nvPr/>
        </p:nvSpPr>
        <p:spPr bwMode="auto">
          <a:xfrm>
            <a:off x="7119938" y="5185866"/>
            <a:ext cx="958850" cy="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6" name="Group 138"/>
          <p:cNvGrpSpPr>
            <a:grpSpLocks/>
          </p:cNvGrpSpPr>
          <p:nvPr/>
        </p:nvGrpSpPr>
        <p:grpSpPr bwMode="auto">
          <a:xfrm>
            <a:off x="8172450" y="5592266"/>
            <a:ext cx="481013" cy="471488"/>
            <a:chOff x="3105" y="1913"/>
            <a:chExt cx="386" cy="378"/>
          </a:xfrm>
        </p:grpSpPr>
        <p:sp>
          <p:nvSpPr>
            <p:cNvPr id="87" name="Oval 139"/>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8" name="Line 140"/>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89" name="Line 142"/>
          <p:cNvSpPr>
            <a:spLocks noChangeShapeType="1"/>
          </p:cNvSpPr>
          <p:nvPr/>
        </p:nvSpPr>
        <p:spPr bwMode="auto">
          <a:xfrm>
            <a:off x="7092950" y="5303341"/>
            <a:ext cx="958850" cy="576263"/>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0" name="Group 143"/>
          <p:cNvGrpSpPr>
            <a:grpSpLocks/>
          </p:cNvGrpSpPr>
          <p:nvPr/>
        </p:nvGrpSpPr>
        <p:grpSpPr bwMode="auto">
          <a:xfrm>
            <a:off x="4716463" y="5879604"/>
            <a:ext cx="684212" cy="455612"/>
            <a:chOff x="1192" y="1192"/>
            <a:chExt cx="567" cy="378"/>
          </a:xfrm>
        </p:grpSpPr>
        <p:sp>
          <p:nvSpPr>
            <p:cNvPr id="91" name="Oval 144"/>
            <p:cNvSpPr>
              <a:spLocks noChangeArrowheads="1"/>
            </p:cNvSpPr>
            <p:nvPr/>
          </p:nvSpPr>
          <p:spPr bwMode="invGray">
            <a:xfrm>
              <a:off x="1381" y="1192"/>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92" name="Line 145"/>
            <p:cNvSpPr>
              <a:spLocks noChangeShapeType="1"/>
            </p:cNvSpPr>
            <p:nvPr/>
          </p:nvSpPr>
          <p:spPr bwMode="invGray">
            <a:xfrm flipH="1">
              <a:off x="1192" y="1381"/>
              <a:ext cx="1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3" name="Line 146"/>
            <p:cNvSpPr>
              <a:spLocks noChangeShapeType="1"/>
            </p:cNvSpPr>
            <p:nvPr/>
          </p:nvSpPr>
          <p:spPr bwMode="invGray">
            <a:xfrm>
              <a:off x="1192" y="1290"/>
              <a:ext cx="0" cy="1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94" name="Line 147"/>
          <p:cNvSpPr>
            <a:spLocks noChangeShapeType="1"/>
          </p:cNvSpPr>
          <p:nvPr/>
        </p:nvSpPr>
        <p:spPr bwMode="auto">
          <a:xfrm>
            <a:off x="3708400" y="5374779"/>
            <a:ext cx="935038" cy="64770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148"/>
          <p:cNvSpPr>
            <a:spLocks noChangeShapeType="1"/>
          </p:cNvSpPr>
          <p:nvPr/>
        </p:nvSpPr>
        <p:spPr bwMode="auto">
          <a:xfrm flipV="1">
            <a:off x="5508625" y="5374779"/>
            <a:ext cx="935038" cy="720725"/>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48648439"/>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a:t>
            </a:r>
          </a:p>
        </p:txBody>
      </p:sp>
      <p:sp>
        <p:nvSpPr>
          <p:cNvPr id="4" name="内容占位符 2"/>
          <p:cNvSpPr txBox="1">
            <a:spLocks/>
          </p:cNvSpPr>
          <p:nvPr/>
        </p:nvSpPr>
        <p:spPr>
          <a:xfrm>
            <a:off x="467493" y="1268760"/>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通用方法：</a:t>
            </a:r>
            <a:endParaRPr lang="en-US" altLang="zh-CN" dirty="0" smtClean="0"/>
          </a:p>
          <a:p>
            <a:r>
              <a:rPr lang="zh-CN" altLang="en-US" dirty="0" smtClean="0"/>
              <a:t>方法</a:t>
            </a:r>
            <a:r>
              <a:rPr lang="en-US" altLang="zh-CN" dirty="0" smtClean="0"/>
              <a:t>1</a:t>
            </a:r>
            <a:r>
              <a:rPr lang="zh-CN" altLang="en-US" dirty="0" smtClean="0"/>
              <a:t>：重用和修改现有的模型</a:t>
            </a:r>
            <a:endParaRPr lang="en-US" altLang="zh-CN" dirty="0" smtClean="0"/>
          </a:p>
          <a:p>
            <a:pPr lvl="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参考已有系统或书籍资料等</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t>方法</a:t>
            </a:r>
            <a:r>
              <a:rPr lang="en-US" altLang="zh-CN" dirty="0" smtClean="0"/>
              <a:t>2</a:t>
            </a:r>
            <a:r>
              <a:rPr lang="zh-CN" altLang="en-US" dirty="0" smtClean="0"/>
              <a:t>：使用分类列表（不同领域不同的分类列表）</a:t>
            </a:r>
            <a:endParaRPr lang="en-US" altLang="zh-CN" dirty="0" smtClean="0"/>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外部实体、事物、发生或事件、角色、组织、场地、结构等</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t>方法</a:t>
            </a:r>
            <a:r>
              <a:rPr lang="en-US" altLang="zh-CN" dirty="0"/>
              <a:t>3</a:t>
            </a:r>
            <a:r>
              <a:rPr lang="zh-CN" altLang="en-US" dirty="0"/>
              <a:t>：对用例文本进行“语法分析”</a:t>
            </a:r>
            <a:endParaRPr lang="en-US" altLang="zh-CN" dirty="0"/>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分析用例文本，对用户需求陈述进行“语法分析”，找出所有的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名词</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名词短语</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，对其标注下划线</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合并同义词</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将最终得到的每一个名词映射为一个类</a:t>
            </a:r>
          </a:p>
          <a:p>
            <a:pPr lvl="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动词</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映射为类的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操作</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形容词</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名词</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映射为类的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属性</a:t>
            </a:r>
          </a:p>
          <a:p>
            <a:pPr lvl="1">
              <a:spcBef>
                <a:spcPts val="0"/>
              </a:spcBef>
              <a:spcAft>
                <a:spcPts val="0"/>
              </a:spcAft>
            </a:pP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panose="020B0604020202020204" pitchFamily="34" charset="0"/>
              <a:buNone/>
            </a:pPr>
            <a:endParaRPr lang="en-US" altLang="zh-CN" dirty="0" smtClean="0"/>
          </a:p>
        </p:txBody>
      </p:sp>
    </p:spTree>
    <p:extLst>
      <p:ext uri="{BB962C8B-B14F-4D97-AF65-F5344CB8AC3E}">
        <p14:creationId xmlns:p14="http://schemas.microsoft.com/office/powerpoint/2010/main" val="81394510"/>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：识别分析类之边界类</a:t>
            </a:r>
          </a:p>
        </p:txBody>
      </p:sp>
      <p:sp>
        <p:nvSpPr>
          <p:cNvPr id="4" name="Rectangle 3"/>
          <p:cNvSpPr txBox="1">
            <a:spLocks noChangeArrowheads="1"/>
          </p:cNvSpPr>
          <p:nvPr/>
        </p:nvSpPr>
        <p:spPr>
          <a:xfrm>
            <a:off x="539502" y="1340768"/>
            <a:ext cx="799293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识别边界类</a:t>
            </a:r>
          </a:p>
          <a:p>
            <a:pPr lvl="1" eaLnBrk="1" hangingPunct="1"/>
            <a:r>
              <a:rPr lang="zh-CN" altLang="en-US" b="1" dirty="0" smtClean="0">
                <a:latin typeface="楷体" panose="02010609060101010101" pitchFamily="49" charset="-122"/>
                <a:ea typeface="楷体" panose="02010609060101010101" pitchFamily="49" charset="-122"/>
              </a:rPr>
              <a:t>通常，一个参与者与一个用例之间的交互或通信关联对应一个边界类</a:t>
            </a:r>
          </a:p>
          <a:p>
            <a:pPr eaLnBrk="1" hangingPunct="1"/>
            <a:endParaRPr lang="zh-CN" altLang="en-US" dirty="0" smtClean="0"/>
          </a:p>
          <a:p>
            <a:pPr eaLnBrk="1" hangingPunct="1"/>
            <a:endParaRPr lang="en-US" altLang="zh-CN" dirty="0" smtClean="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2636912"/>
            <a:ext cx="6883400" cy="316835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298402"/>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图书管理系统的用例图</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3428340485"/>
              </p:ext>
            </p:extLst>
          </p:nvPr>
        </p:nvGraphicFramePr>
        <p:xfrm>
          <a:off x="1547813" y="1003572"/>
          <a:ext cx="6149975" cy="5665788"/>
        </p:xfrm>
        <a:graphic>
          <a:graphicData uri="http://schemas.openxmlformats.org/presentationml/2006/ole">
            <mc:AlternateContent xmlns:mc="http://schemas.openxmlformats.org/markup-compatibility/2006">
              <mc:Choice xmlns:v="urn:schemas-microsoft-com:vml" Requires="v">
                <p:oleObj spid="_x0000_s5231" name="演示文稿" r:id="rId4" imgW="4570504" imgH="3427308" progId="PowerPoint.Show.8">
                  <p:embed/>
                </p:oleObj>
              </mc:Choice>
              <mc:Fallback>
                <p:oleObj name="演示文稿" r:id="rId4" imgW="4570504" imgH="3427308" progId="PowerPoint.Show.8">
                  <p:embed/>
                  <p:pic>
                    <p:nvPicPr>
                      <p:cNvPr id="76803" name="Object 3">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l="10155" t="-2629" r="6801" b="610"/>
                      <a:stretch>
                        <a:fillRect/>
                      </a:stretch>
                    </p:blipFill>
                    <p:spPr bwMode="auto">
                      <a:xfrm>
                        <a:off x="1547813" y="1003572"/>
                        <a:ext cx="6149975" cy="566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16475845"/>
      </p:ext>
    </p:extLst>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grpSp>
        <p:nvGrpSpPr>
          <p:cNvPr id="3" name="Group 2"/>
          <p:cNvGrpSpPr>
            <a:grpSpLocks/>
          </p:cNvGrpSpPr>
          <p:nvPr/>
        </p:nvGrpSpPr>
        <p:grpSpPr bwMode="auto">
          <a:xfrm>
            <a:off x="3687763" y="2089175"/>
            <a:ext cx="431800" cy="287338"/>
            <a:chOff x="1192" y="1192"/>
            <a:chExt cx="567" cy="378"/>
          </a:xfrm>
        </p:grpSpPr>
        <p:sp>
          <p:nvSpPr>
            <p:cNvPr id="4" name="Oval 3"/>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5" name="Line 4"/>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6" name="Line 5"/>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7" name="Group 6"/>
          <p:cNvGrpSpPr>
            <a:grpSpLocks/>
          </p:cNvGrpSpPr>
          <p:nvPr/>
        </p:nvGrpSpPr>
        <p:grpSpPr bwMode="auto">
          <a:xfrm>
            <a:off x="3687763" y="2481288"/>
            <a:ext cx="431800" cy="287337"/>
            <a:chOff x="1192" y="1192"/>
            <a:chExt cx="567" cy="378"/>
          </a:xfrm>
        </p:grpSpPr>
        <p:sp>
          <p:nvSpPr>
            <p:cNvPr id="9" name="Oval 7"/>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0" name="Line 8"/>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1" name="Line 9"/>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12" name="Group 10"/>
          <p:cNvGrpSpPr>
            <a:grpSpLocks/>
          </p:cNvGrpSpPr>
          <p:nvPr/>
        </p:nvGrpSpPr>
        <p:grpSpPr bwMode="auto">
          <a:xfrm>
            <a:off x="3687763" y="2873400"/>
            <a:ext cx="431800" cy="287338"/>
            <a:chOff x="1192" y="1192"/>
            <a:chExt cx="567" cy="378"/>
          </a:xfrm>
        </p:grpSpPr>
        <p:sp>
          <p:nvSpPr>
            <p:cNvPr id="13" name="Oval 11"/>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4" name="Line 12"/>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5" name="Line 13"/>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16" name="Group 14"/>
          <p:cNvGrpSpPr>
            <a:grpSpLocks/>
          </p:cNvGrpSpPr>
          <p:nvPr/>
        </p:nvGrpSpPr>
        <p:grpSpPr bwMode="auto">
          <a:xfrm>
            <a:off x="3687763" y="3265513"/>
            <a:ext cx="431800" cy="287337"/>
            <a:chOff x="1192" y="1192"/>
            <a:chExt cx="567" cy="378"/>
          </a:xfrm>
        </p:grpSpPr>
        <p:sp>
          <p:nvSpPr>
            <p:cNvPr id="17" name="Oval 15"/>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8" name="Line 16"/>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9" name="Line 17"/>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20" name="Group 18"/>
          <p:cNvGrpSpPr>
            <a:grpSpLocks/>
          </p:cNvGrpSpPr>
          <p:nvPr/>
        </p:nvGrpSpPr>
        <p:grpSpPr bwMode="auto">
          <a:xfrm>
            <a:off x="3687763" y="3657625"/>
            <a:ext cx="431800" cy="287338"/>
            <a:chOff x="1192" y="1192"/>
            <a:chExt cx="567" cy="378"/>
          </a:xfrm>
        </p:grpSpPr>
        <p:sp>
          <p:nvSpPr>
            <p:cNvPr id="21" name="Oval 19"/>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2" name="Line 20"/>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3" name="Line 21"/>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24" name="Group 22"/>
          <p:cNvGrpSpPr>
            <a:grpSpLocks/>
          </p:cNvGrpSpPr>
          <p:nvPr/>
        </p:nvGrpSpPr>
        <p:grpSpPr bwMode="auto">
          <a:xfrm>
            <a:off x="3687763" y="4049738"/>
            <a:ext cx="431800" cy="287337"/>
            <a:chOff x="1192" y="1192"/>
            <a:chExt cx="567" cy="378"/>
          </a:xfrm>
        </p:grpSpPr>
        <p:sp>
          <p:nvSpPr>
            <p:cNvPr id="25" name="Oval 23"/>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 name="Line 24"/>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7" name="Line 25"/>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28" name="Group 26"/>
          <p:cNvGrpSpPr>
            <a:grpSpLocks/>
          </p:cNvGrpSpPr>
          <p:nvPr/>
        </p:nvGrpSpPr>
        <p:grpSpPr bwMode="auto">
          <a:xfrm>
            <a:off x="3687763" y="4441850"/>
            <a:ext cx="431800" cy="287338"/>
            <a:chOff x="1192" y="1192"/>
            <a:chExt cx="567" cy="378"/>
          </a:xfrm>
        </p:grpSpPr>
        <p:sp>
          <p:nvSpPr>
            <p:cNvPr id="29" name="Oval 27"/>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0" name="Line 28"/>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31" name="Line 29"/>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32" name="Group 30"/>
          <p:cNvGrpSpPr>
            <a:grpSpLocks/>
          </p:cNvGrpSpPr>
          <p:nvPr/>
        </p:nvGrpSpPr>
        <p:grpSpPr bwMode="auto">
          <a:xfrm>
            <a:off x="3687763" y="4833963"/>
            <a:ext cx="431800" cy="287337"/>
            <a:chOff x="1192" y="1192"/>
            <a:chExt cx="567" cy="378"/>
          </a:xfrm>
        </p:grpSpPr>
        <p:sp>
          <p:nvSpPr>
            <p:cNvPr id="33" name="Oval 31"/>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4" name="Line 32"/>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35" name="Line 33"/>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36" name="Group 34"/>
          <p:cNvGrpSpPr>
            <a:grpSpLocks/>
          </p:cNvGrpSpPr>
          <p:nvPr/>
        </p:nvGrpSpPr>
        <p:grpSpPr bwMode="auto">
          <a:xfrm>
            <a:off x="3687763" y="5226075"/>
            <a:ext cx="431800" cy="287338"/>
            <a:chOff x="1192" y="1192"/>
            <a:chExt cx="567" cy="378"/>
          </a:xfrm>
        </p:grpSpPr>
        <p:sp>
          <p:nvSpPr>
            <p:cNvPr id="37" name="Oval 35"/>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8" name="Line 36"/>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39" name="Line 37"/>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40" name="Group 38"/>
          <p:cNvGrpSpPr>
            <a:grpSpLocks/>
          </p:cNvGrpSpPr>
          <p:nvPr/>
        </p:nvGrpSpPr>
        <p:grpSpPr bwMode="auto">
          <a:xfrm>
            <a:off x="3687763" y="5618188"/>
            <a:ext cx="431800" cy="287337"/>
            <a:chOff x="1192" y="1192"/>
            <a:chExt cx="567" cy="378"/>
          </a:xfrm>
        </p:grpSpPr>
        <p:sp>
          <p:nvSpPr>
            <p:cNvPr id="41" name="Oval 39"/>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2" name="Line 40"/>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43" name="Line 41"/>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44" name="Rectangle 4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图书管理系统的边界类</a:t>
            </a:r>
          </a:p>
        </p:txBody>
      </p:sp>
      <p:graphicFrame>
        <p:nvGraphicFramePr>
          <p:cNvPr id="45" name="Group 43"/>
          <p:cNvGraphicFramePr>
            <a:graphicFrameLocks noGrp="1"/>
          </p:cNvGraphicFramePr>
          <p:nvPr>
            <p:extLst>
              <p:ext uri="{D42A27DB-BD31-4B8C-83A1-F6EECF244321}">
                <p14:modId xmlns:p14="http://schemas.microsoft.com/office/powerpoint/2010/main" val="347643639"/>
              </p:ext>
            </p:extLst>
          </p:nvPr>
        </p:nvGraphicFramePr>
        <p:xfrm>
          <a:off x="611188" y="1628800"/>
          <a:ext cx="8045450" cy="4348168"/>
        </p:xfrm>
        <a:graphic>
          <a:graphicData uri="http://schemas.openxmlformats.org/drawingml/2006/table">
            <a:tbl>
              <a:tblPr/>
              <a:tblGrid>
                <a:gridCol w="3797300">
                  <a:extLst>
                    <a:ext uri="{9D8B030D-6E8A-4147-A177-3AD203B41FA5}">
                      <a16:colId xmlns:a16="http://schemas.microsoft.com/office/drawing/2014/main" val="20000"/>
                    </a:ext>
                  </a:extLst>
                </a:gridCol>
                <a:gridCol w="4248150">
                  <a:extLst>
                    <a:ext uri="{9D8B030D-6E8A-4147-A177-3AD203B41FA5}">
                      <a16:colId xmlns:a16="http://schemas.microsoft.com/office/drawing/2014/main" val="20001"/>
                    </a:ext>
                  </a:extLst>
                </a:gridCol>
              </a:tblGrid>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chemeClr val="bg1"/>
                          </a:solidFill>
                          <a:effectLst/>
                          <a:latin typeface="Book Antiqua" panose="02040602050305030304" pitchFamily="18" charset="0"/>
                          <a:ea typeface="宋体" panose="02010600030101010101" pitchFamily="2" charset="-122"/>
                        </a:rPr>
                        <a:t>边界类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chemeClr val="bg1"/>
                          </a:solidFill>
                          <a:effectLst/>
                          <a:latin typeface="Book Antiqua" panose="02040602050305030304" pitchFamily="18" charset="0"/>
                          <a:ea typeface="宋体" panose="02010600030101010101"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LoginForm</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注册用户进行登录的操作界面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BrowseForm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注册用户进行查询浏览的操作界面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MakeReservationForm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普通读者预定图书的操作界面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RemoveReservationForm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普通读者取消预定的操作界面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ManageBrowsersForm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图书管理员管理读者的操作界面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ManageTitlesForm</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图书管理员管理图书资料的操作界面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ManageItemsForm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图书管理员管理书目的操作界面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LendItemForm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图书管理员登记借书的操作界面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ReturnItemForm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图书管理员登记还书的操作界面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MailSystem</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与邮件系统的接口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03202697"/>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识别边界类应当注意的问题</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边界类应关注于</a:t>
            </a:r>
            <a:r>
              <a:rPr lang="zh-CN" altLang="en-US" dirty="0" smtClean="0">
                <a:solidFill>
                  <a:srgbClr val="C00000"/>
                </a:solidFill>
              </a:rPr>
              <a:t>参与者与用例之间交互的信息或者响应</a:t>
            </a:r>
            <a:r>
              <a:rPr lang="zh-CN" altLang="en-US" dirty="0" smtClean="0"/>
              <a:t>的事件，不要描述窗口组件等界面的组成元素</a:t>
            </a:r>
          </a:p>
          <a:p>
            <a:pPr eaLnBrk="1" hangingPunct="1"/>
            <a:r>
              <a:rPr lang="zh-CN" altLang="en-US" dirty="0" smtClean="0"/>
              <a:t>在分析阶段，力求使用用户的术语描述界面</a:t>
            </a:r>
          </a:p>
          <a:p>
            <a:pPr eaLnBrk="1" hangingPunct="1"/>
            <a:r>
              <a:rPr lang="zh-CN" altLang="en-US" dirty="0" smtClean="0"/>
              <a:t>边界类实例的生命周期并不仅限于用例的事件流，如果两个用例同时与一个参与者交互，那么它们有可能会共用一个边界类，以便增加边界类的复用性</a:t>
            </a:r>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2989144974"/>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：识别分析类之控制类</a:t>
            </a:r>
          </a:p>
        </p:txBody>
      </p:sp>
      <p:grpSp>
        <p:nvGrpSpPr>
          <p:cNvPr id="4" name="Group 4"/>
          <p:cNvGrpSpPr>
            <a:grpSpLocks/>
          </p:cNvGrpSpPr>
          <p:nvPr/>
        </p:nvGrpSpPr>
        <p:grpSpPr bwMode="auto">
          <a:xfrm>
            <a:off x="1042988" y="3861048"/>
            <a:ext cx="7248525" cy="2457450"/>
            <a:chOff x="657" y="2659"/>
            <a:chExt cx="4566" cy="1548"/>
          </a:xfrm>
        </p:grpSpPr>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 y="2659"/>
              <a:ext cx="4566" cy="15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6"/>
            <p:cNvSpPr txBox="1">
              <a:spLocks noChangeArrowheads="1"/>
            </p:cNvSpPr>
            <p:nvPr/>
          </p:nvSpPr>
          <p:spPr bwMode="auto">
            <a:xfrm>
              <a:off x="748" y="3157"/>
              <a:ext cx="409" cy="233"/>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FF"/>
                  </a:solidFill>
                  <a:latin typeface="Times New Roman" panose="02020603050405020304" pitchFamily="18" charset="0"/>
                </a:rPr>
                <a:t>用户</a:t>
              </a:r>
            </a:p>
          </p:txBody>
        </p:sp>
        <p:sp>
          <p:nvSpPr>
            <p:cNvPr id="7" name="Text Box 7"/>
            <p:cNvSpPr txBox="1">
              <a:spLocks noChangeArrowheads="1"/>
            </p:cNvSpPr>
            <p:nvPr/>
          </p:nvSpPr>
          <p:spPr bwMode="auto">
            <a:xfrm>
              <a:off x="2415" y="3974"/>
              <a:ext cx="702" cy="233"/>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rPr>
                <a:t>控制逻辑</a:t>
              </a:r>
            </a:p>
          </p:txBody>
        </p:sp>
        <p:sp>
          <p:nvSpPr>
            <p:cNvPr id="9" name="Text Box 8"/>
            <p:cNvSpPr txBox="1">
              <a:spLocks noChangeArrowheads="1"/>
            </p:cNvSpPr>
            <p:nvPr/>
          </p:nvSpPr>
          <p:spPr bwMode="auto">
            <a:xfrm>
              <a:off x="2612" y="3157"/>
              <a:ext cx="409" cy="233"/>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FF"/>
                  </a:solidFill>
                  <a:latin typeface="Times New Roman" panose="02020603050405020304" pitchFamily="18" charset="0"/>
                </a:rPr>
                <a:t>用例</a:t>
              </a:r>
            </a:p>
          </p:txBody>
        </p:sp>
        <p:sp>
          <p:nvSpPr>
            <p:cNvPr id="10" name="Text Box 9"/>
            <p:cNvSpPr txBox="1">
              <a:spLocks noChangeArrowheads="1"/>
            </p:cNvSpPr>
            <p:nvPr/>
          </p:nvSpPr>
          <p:spPr bwMode="auto">
            <a:xfrm>
              <a:off x="4513" y="3157"/>
              <a:ext cx="702" cy="233"/>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FF"/>
                  </a:solidFill>
                  <a:latin typeface="Times New Roman" panose="02020603050405020304" pitchFamily="18" charset="0"/>
                </a:rPr>
                <a:t>外部系统</a:t>
              </a:r>
            </a:p>
          </p:txBody>
        </p:sp>
      </p:grpSp>
      <p:sp>
        <p:nvSpPr>
          <p:cNvPr id="11" name="Rectangle 10"/>
          <p:cNvSpPr txBox="1">
            <a:spLocks noChangeArrowheads="1"/>
          </p:cNvSpPr>
          <p:nvPr/>
        </p:nvSpPr>
        <p:spPr>
          <a:xfrm>
            <a:off x="395288" y="1268761"/>
            <a:ext cx="7896225" cy="272928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识别控制类</a:t>
            </a:r>
          </a:p>
          <a:p>
            <a:pPr lvl="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控制类负责协调边界类和实体类，通常在现实世界中没有对应的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事物</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负责接收边界类的信息，并将其分发给实体</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控制类与用例存在着密切的关系，它在用例开始执行时创建，在用例结束时</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取消</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一般来说</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，一个用例对应一个控制</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endParaRPr lang="zh-CN" altLang="en-US" dirty="0" smtClean="0"/>
          </a:p>
          <a:p>
            <a:pPr eaLnBrk="1" hangingPunct="1"/>
            <a:endParaRPr lang="zh-CN" altLang="en-US" dirty="0" smtClean="0"/>
          </a:p>
          <a:p>
            <a:pPr marL="0" indent="0" eaLnBrk="1" hangingPunct="1">
              <a:buNone/>
            </a:pPr>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935284958"/>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graphicFrame>
        <p:nvGraphicFramePr>
          <p:cNvPr id="3" name="Group 11"/>
          <p:cNvGraphicFramePr>
            <a:graphicFrameLocks noGrp="1"/>
          </p:cNvGraphicFramePr>
          <p:nvPr>
            <p:extLst>
              <p:ext uri="{D42A27DB-BD31-4B8C-83A1-F6EECF244321}">
                <p14:modId xmlns:p14="http://schemas.microsoft.com/office/powerpoint/2010/main" val="996079072"/>
              </p:ext>
            </p:extLst>
          </p:nvPr>
        </p:nvGraphicFramePr>
        <p:xfrm>
          <a:off x="501650" y="1700810"/>
          <a:ext cx="7814766" cy="3888432"/>
        </p:xfrm>
        <a:graphic>
          <a:graphicData uri="http://schemas.openxmlformats.org/drawingml/2006/table">
            <a:tbl>
              <a:tblPr/>
              <a:tblGrid>
                <a:gridCol w="3638302">
                  <a:extLst>
                    <a:ext uri="{9D8B030D-6E8A-4147-A177-3AD203B41FA5}">
                      <a16:colId xmlns:a16="http://schemas.microsoft.com/office/drawing/2014/main" val="20000"/>
                    </a:ext>
                  </a:extLst>
                </a:gridCol>
                <a:gridCol w="4176464">
                  <a:extLst>
                    <a:ext uri="{9D8B030D-6E8A-4147-A177-3AD203B41FA5}">
                      <a16:colId xmlns:a16="http://schemas.microsoft.com/office/drawing/2014/main" val="20001"/>
                    </a:ext>
                  </a:extLst>
                </a:gridCol>
              </a:tblGrid>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chemeClr val="bg1"/>
                          </a:solidFill>
                          <a:effectLst/>
                          <a:latin typeface="Book Antiqua" panose="02040602050305030304" pitchFamily="18" charset="0"/>
                          <a:ea typeface="宋体" panose="02010600030101010101" pitchFamily="2" charset="-122"/>
                        </a:rPr>
                        <a:t>控制类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chemeClr val="bg1"/>
                          </a:solidFill>
                          <a:effectLst/>
                          <a:latin typeface="Book Antiqua" panose="02040602050305030304" pitchFamily="18" charset="0"/>
                          <a:ea typeface="宋体" panose="02010600030101010101"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BrowseControl</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楷体" panose="02010609060101010101" pitchFamily="49" charset="-122"/>
                          <a:ea typeface="楷体" panose="02010609060101010101" pitchFamily="49" charset="-122"/>
                        </a:rPr>
                        <a:t>负责执行注册用户的查询浏览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MakeReservationControl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楷体" panose="02010609060101010101" pitchFamily="49" charset="-122"/>
                          <a:ea typeface="楷体" panose="02010609060101010101" pitchFamily="49" charset="-122"/>
                        </a:rPr>
                        <a:t>负责执行普通读者的预定图书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RemoveReservationControl</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楷体" panose="02010609060101010101" pitchFamily="49" charset="-122"/>
                          <a:ea typeface="楷体" panose="02010609060101010101" pitchFamily="49" charset="-122"/>
                        </a:rPr>
                        <a:t>负责执行普通读者的取消预定</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ManageBrowsersControl</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楷体" panose="02010609060101010101" pitchFamily="49" charset="-122"/>
                          <a:ea typeface="楷体" panose="02010609060101010101" pitchFamily="49" charset="-122"/>
                        </a:rPr>
                        <a:t>负责执行图书管理员对读者的管理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ManageTitlesControl</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楷体" panose="02010609060101010101" pitchFamily="49" charset="-122"/>
                          <a:ea typeface="楷体" panose="02010609060101010101" pitchFamily="49" charset="-122"/>
                        </a:rPr>
                        <a:t>负责执行图书管理员对图书资料的管理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ManageItemsControl</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楷体" panose="02010609060101010101" pitchFamily="49" charset="-122"/>
                          <a:ea typeface="楷体" panose="02010609060101010101" pitchFamily="49" charset="-122"/>
                        </a:rPr>
                        <a:t>负责执行图书管理员对书目的管理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LendItemControl</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rPr>
                        <a:t>负责执行图书管理员登记借书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ReturnItemControl</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rPr>
                        <a:t>负责执行图书管理员登记还书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4" name="Picture 2"/>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2164755"/>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2586170"/>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3018742"/>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3451799"/>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3886444"/>
            <a:ext cx="431800" cy="3603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4335734"/>
            <a:ext cx="431800" cy="3603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4763191"/>
            <a:ext cx="431800" cy="3603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9"/>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5197833"/>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0"/>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图书管理系统的控制类</a:t>
            </a:r>
          </a:p>
        </p:txBody>
      </p:sp>
    </p:spTree>
    <p:extLst>
      <p:ext uri="{BB962C8B-B14F-4D97-AF65-F5344CB8AC3E}">
        <p14:creationId xmlns:p14="http://schemas.microsoft.com/office/powerpoint/2010/main" val="715207091"/>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识别控制类应当注意的问题</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zh-CN" altLang="en-US" dirty="0" smtClean="0"/>
              <a:t>当用例比较复杂时，特别是产生分支事件流的情况下，一个用例可以有</a:t>
            </a:r>
            <a:r>
              <a:rPr lang="zh-CN" altLang="en-US" dirty="0" smtClean="0">
                <a:solidFill>
                  <a:srgbClr val="C00000"/>
                </a:solidFill>
              </a:rPr>
              <a:t>多个控制类</a:t>
            </a:r>
          </a:p>
          <a:p>
            <a:pPr eaLnBrk="1" hangingPunct="1">
              <a:lnSpc>
                <a:spcPct val="90000"/>
              </a:lnSpc>
            </a:pPr>
            <a:r>
              <a:rPr lang="zh-CN" altLang="en-US" dirty="0" smtClean="0"/>
              <a:t>在有些情况下，用例事件流的逻辑结构十分简单，这时</a:t>
            </a:r>
            <a:r>
              <a:rPr lang="zh-CN" altLang="en-US" dirty="0" smtClean="0">
                <a:solidFill>
                  <a:srgbClr val="C00000"/>
                </a:solidFill>
              </a:rPr>
              <a:t>没有必要使用控制类</a:t>
            </a:r>
            <a:r>
              <a:rPr lang="zh-CN" altLang="en-US" dirty="0" smtClean="0"/>
              <a:t>，边界类可以实现用例的行为</a:t>
            </a:r>
          </a:p>
          <a:p>
            <a:pPr lvl="1"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例如：图书管理系统中的“登录”用例</a:t>
            </a:r>
          </a:p>
          <a:p>
            <a:pPr eaLnBrk="1" hangingPunct="1">
              <a:lnSpc>
                <a:spcPct val="90000"/>
              </a:lnSpc>
            </a:pPr>
            <a:r>
              <a:rPr lang="zh-CN" altLang="en-US" dirty="0" smtClean="0"/>
              <a:t>如果不同用例包含的任务之间存在着比较密切的联系，则</a:t>
            </a:r>
            <a:r>
              <a:rPr lang="zh-CN" altLang="en-US" dirty="0" smtClean="0">
                <a:solidFill>
                  <a:srgbClr val="C00000"/>
                </a:solidFill>
              </a:rPr>
              <a:t>这些用例可以使用一个控制类</a:t>
            </a:r>
            <a:r>
              <a:rPr lang="zh-CN" altLang="en-US" dirty="0" smtClean="0"/>
              <a:t>，其目的是复用相似部分以便降低复杂性</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通常情况下，应该按照一个用例对应一个控制类的方法识别出多个控制类，再分析这些控制类找出它们之间的共同之处</a:t>
            </a:r>
          </a:p>
        </p:txBody>
      </p:sp>
    </p:spTree>
    <p:extLst>
      <p:ext uri="{BB962C8B-B14F-4D97-AF65-F5344CB8AC3E}">
        <p14:creationId xmlns:p14="http://schemas.microsoft.com/office/powerpoint/2010/main" val="3494104526"/>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需求工程的总体流程</a:t>
            </a:r>
          </a:p>
        </p:txBody>
      </p:sp>
      <p:grpSp>
        <p:nvGrpSpPr>
          <p:cNvPr id="4" name="Group 3"/>
          <p:cNvGrpSpPr>
            <a:grpSpLocks/>
          </p:cNvGrpSpPr>
          <p:nvPr/>
        </p:nvGrpSpPr>
        <p:grpSpPr bwMode="auto">
          <a:xfrm>
            <a:off x="371475" y="1772816"/>
            <a:ext cx="7758113" cy="2960688"/>
            <a:chOff x="0" y="0"/>
            <a:chExt cx="5158" cy="1929"/>
          </a:xfrm>
        </p:grpSpPr>
        <p:sp>
          <p:nvSpPr>
            <p:cNvPr id="5" name="Rectangle 4"/>
            <p:cNvSpPr>
              <a:spLocks noChangeArrowheads="1"/>
            </p:cNvSpPr>
            <p:nvPr/>
          </p:nvSpPr>
          <p:spPr bwMode="auto">
            <a:xfrm>
              <a:off x="80" y="278"/>
              <a:ext cx="4815" cy="306"/>
            </a:xfrm>
            <a:prstGeom prst="rect">
              <a:avLst/>
            </a:prstGeom>
            <a:solidFill>
              <a:srgbClr val="FFCC99"/>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需求管理</a:t>
              </a:r>
              <a:endParaRPr lang="zh-CN" altLang="en-US" sz="2400" b="0" i="1">
                <a:solidFill>
                  <a:schemeClr val="tx1"/>
                </a:solidFill>
                <a:latin typeface="Times New Roman" panose="02020603050405020304" pitchFamily="18" charset="0"/>
              </a:endParaRPr>
            </a:p>
          </p:txBody>
        </p:sp>
        <p:sp>
          <p:nvSpPr>
            <p:cNvPr id="6" name="Rectangle 5"/>
            <p:cNvSpPr>
              <a:spLocks noChangeArrowheads="1"/>
            </p:cNvSpPr>
            <p:nvPr/>
          </p:nvSpPr>
          <p:spPr bwMode="auto">
            <a:xfrm>
              <a:off x="81" y="609"/>
              <a:ext cx="789" cy="454"/>
            </a:xfrm>
            <a:prstGeom prst="rect">
              <a:avLst/>
            </a:prstGeom>
            <a:solidFill>
              <a:srgbClr val="CCCCFF"/>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a:solidFill>
                    <a:schemeClr val="tx1"/>
                  </a:solidFill>
                  <a:latin typeface="Times New Roman" panose="02020603050405020304" pitchFamily="18" charset="0"/>
                </a:rPr>
                <a:t>需求获取</a:t>
              </a:r>
              <a:endParaRPr lang="zh-CN" altLang="en-US" sz="2800" b="0">
                <a:solidFill>
                  <a:schemeClr val="tx1"/>
                </a:solidFill>
                <a:latin typeface="Times New Roman" panose="02020603050405020304" pitchFamily="18" charset="0"/>
              </a:endParaRPr>
            </a:p>
          </p:txBody>
        </p:sp>
        <p:sp>
          <p:nvSpPr>
            <p:cNvPr id="7" name="Rectangle 6"/>
            <p:cNvSpPr>
              <a:spLocks noChangeArrowheads="1"/>
            </p:cNvSpPr>
            <p:nvPr/>
          </p:nvSpPr>
          <p:spPr bwMode="auto">
            <a:xfrm>
              <a:off x="1376" y="609"/>
              <a:ext cx="822" cy="458"/>
            </a:xfrm>
            <a:prstGeom prst="rect">
              <a:avLst/>
            </a:prstGeom>
            <a:solidFill>
              <a:srgbClr val="CCCCFF"/>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a:solidFill>
                    <a:schemeClr val="tx1"/>
                  </a:solidFill>
                  <a:latin typeface="Times New Roman" panose="02020603050405020304" pitchFamily="18" charset="0"/>
                </a:rPr>
                <a:t>需求分析</a:t>
              </a:r>
              <a:endParaRPr lang="zh-CN" altLang="en-US" sz="2800" b="0">
                <a:solidFill>
                  <a:schemeClr val="tx1"/>
                </a:solidFill>
                <a:latin typeface="Times New Roman" panose="02020603050405020304" pitchFamily="18" charset="0"/>
              </a:endParaRPr>
            </a:p>
          </p:txBody>
        </p:sp>
        <p:sp>
          <p:nvSpPr>
            <p:cNvPr id="9" name="Rectangle 7"/>
            <p:cNvSpPr>
              <a:spLocks noChangeArrowheads="1"/>
            </p:cNvSpPr>
            <p:nvPr/>
          </p:nvSpPr>
          <p:spPr bwMode="auto">
            <a:xfrm>
              <a:off x="2718" y="609"/>
              <a:ext cx="822" cy="458"/>
            </a:xfrm>
            <a:prstGeom prst="rect">
              <a:avLst/>
            </a:prstGeom>
            <a:solidFill>
              <a:srgbClr val="CCCCFF"/>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Times New Roman" panose="02020603050405020304" pitchFamily="18" charset="0"/>
                </a:rPr>
                <a:t>规格说明</a:t>
              </a:r>
            </a:p>
          </p:txBody>
        </p:sp>
        <p:sp>
          <p:nvSpPr>
            <p:cNvPr id="10" name="Line 8"/>
            <p:cNvSpPr>
              <a:spLocks noChangeShapeType="1"/>
            </p:cNvSpPr>
            <p:nvPr/>
          </p:nvSpPr>
          <p:spPr bwMode="auto">
            <a:xfrm>
              <a:off x="881" y="845"/>
              <a:ext cx="496"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9"/>
            <p:cNvSpPr>
              <a:spLocks noChangeArrowheads="1"/>
            </p:cNvSpPr>
            <p:nvPr/>
          </p:nvSpPr>
          <p:spPr bwMode="auto">
            <a:xfrm>
              <a:off x="4062" y="609"/>
              <a:ext cx="822" cy="458"/>
            </a:xfrm>
            <a:prstGeom prst="rect">
              <a:avLst/>
            </a:prstGeom>
            <a:solidFill>
              <a:srgbClr val="CCCCFF"/>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a:solidFill>
                    <a:schemeClr val="tx1"/>
                  </a:solidFill>
                  <a:latin typeface="Times New Roman" panose="02020603050405020304" pitchFamily="18" charset="0"/>
                </a:rPr>
                <a:t>需求验证</a:t>
              </a:r>
              <a:endParaRPr lang="zh-CN" altLang="en-US" sz="2800" b="0">
                <a:solidFill>
                  <a:schemeClr val="tx1"/>
                </a:solidFill>
                <a:latin typeface="Times New Roman" panose="02020603050405020304" pitchFamily="18" charset="0"/>
              </a:endParaRPr>
            </a:p>
          </p:txBody>
        </p:sp>
        <p:sp>
          <p:nvSpPr>
            <p:cNvPr id="12" name="Line 10"/>
            <p:cNvSpPr>
              <a:spLocks noChangeShapeType="1"/>
            </p:cNvSpPr>
            <p:nvPr/>
          </p:nvSpPr>
          <p:spPr bwMode="auto">
            <a:xfrm>
              <a:off x="2206" y="836"/>
              <a:ext cx="505"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p:cNvSpPr>
              <a:spLocks noChangeShapeType="1"/>
            </p:cNvSpPr>
            <p:nvPr/>
          </p:nvSpPr>
          <p:spPr bwMode="auto">
            <a:xfrm>
              <a:off x="3549" y="855"/>
              <a:ext cx="506"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Arc 12"/>
            <p:cNvSpPr>
              <a:spLocks/>
            </p:cNvSpPr>
            <p:nvPr/>
          </p:nvSpPr>
          <p:spPr bwMode="auto">
            <a:xfrm>
              <a:off x="884" y="953"/>
              <a:ext cx="180" cy="420"/>
            </a:xfrm>
            <a:custGeom>
              <a:avLst/>
              <a:gdLst>
                <a:gd name="T0" fmla="*/ 0 w 21578"/>
                <a:gd name="T1" fmla="*/ 0 h 21600"/>
                <a:gd name="T2" fmla="*/ 0 w 21578"/>
                <a:gd name="T3" fmla="*/ 0 h 21600"/>
                <a:gd name="T4" fmla="*/ 0 w 21578"/>
                <a:gd name="T5" fmla="*/ 0 h 21600"/>
                <a:gd name="T6" fmla="*/ 0 w 21578"/>
                <a:gd name="T7" fmla="*/ 0 h 21600"/>
                <a:gd name="T8" fmla="*/ 0 w 21578"/>
                <a:gd name="T9" fmla="*/ 0 h 21600"/>
                <a:gd name="T10" fmla="*/ 0 w 21578"/>
                <a:gd name="T11" fmla="*/ 0 h 21600"/>
                <a:gd name="T12" fmla="*/ 0 60000 65536"/>
                <a:gd name="T13" fmla="*/ 0 60000 65536"/>
                <a:gd name="T14" fmla="*/ 0 60000 65536"/>
                <a:gd name="T15" fmla="*/ 0 60000 65536"/>
                <a:gd name="T16" fmla="*/ 0 60000 65536"/>
                <a:gd name="T17" fmla="*/ 0 60000 65536"/>
                <a:gd name="T18" fmla="*/ 0 w 21578"/>
                <a:gd name="T19" fmla="*/ 0 h 21600"/>
                <a:gd name="T20" fmla="*/ 21578 w 21578"/>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578" h="21600" fill="none" extrusionOk="0">
                  <a:moveTo>
                    <a:pt x="-1" y="0"/>
                  </a:moveTo>
                  <a:cubicBezTo>
                    <a:pt x="11550" y="0"/>
                    <a:pt x="21057" y="9087"/>
                    <a:pt x="21578" y="20625"/>
                  </a:cubicBezTo>
                </a:path>
                <a:path w="21578" h="21600" stroke="0" extrusionOk="0">
                  <a:moveTo>
                    <a:pt x="-1" y="0"/>
                  </a:moveTo>
                  <a:cubicBezTo>
                    <a:pt x="11550" y="0"/>
                    <a:pt x="21057" y="9087"/>
                    <a:pt x="21578" y="20625"/>
                  </a:cubicBezTo>
                  <a:lnTo>
                    <a:pt x="0" y="21600"/>
                  </a:lnTo>
                  <a:lnTo>
                    <a:pt x="-1" y="0"/>
                  </a:lnTo>
                  <a:close/>
                </a:path>
              </a:pathLst>
            </a:custGeom>
            <a:noFill/>
            <a:ln w="12700" cap="rnd" cmpd="sng">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Rectangle 13"/>
            <p:cNvSpPr>
              <a:spLocks noChangeArrowheads="1"/>
            </p:cNvSpPr>
            <p:nvPr/>
          </p:nvSpPr>
          <p:spPr bwMode="auto">
            <a:xfrm>
              <a:off x="228" y="1380"/>
              <a:ext cx="880" cy="549"/>
            </a:xfrm>
            <a:prstGeom prst="rect">
              <a:avLst/>
            </a:prstGeom>
            <a:solidFill>
              <a:srgbClr val="CCFFCC"/>
            </a:solidFill>
            <a:ln w="12700">
              <a:solidFill>
                <a:srgbClr val="000000"/>
              </a:solidFill>
              <a:miter lim="800000"/>
              <a:headEnd/>
              <a:tailEnd/>
            </a:ln>
            <a:effectLst>
              <a:outerShdw dist="107763" dir="18900000" algn="ctr" rotWithShape="0">
                <a:schemeClr val="tx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会议纪要</a:t>
              </a:r>
            </a:p>
            <a:p>
              <a:pPr algn="ctr">
                <a:spcBef>
                  <a:spcPct val="0"/>
                </a:spcBef>
                <a:spcAft>
                  <a:spcPct val="0"/>
                </a:spcAft>
                <a:buClrTx/>
                <a:buFontTx/>
                <a:buNone/>
              </a:pPr>
              <a:r>
                <a:rPr lang="zh-CN" altLang="en-US" sz="1800" i="1">
                  <a:solidFill>
                    <a:schemeClr val="tx1"/>
                  </a:solidFill>
                  <a:latin typeface="Times New Roman" panose="02020603050405020304" pitchFamily="18" charset="0"/>
                </a:rPr>
                <a:t>讨论纪要</a:t>
              </a:r>
            </a:p>
          </p:txBody>
        </p:sp>
        <p:sp>
          <p:nvSpPr>
            <p:cNvPr id="16" name="Rectangle 14"/>
            <p:cNvSpPr>
              <a:spLocks noChangeArrowheads="1"/>
            </p:cNvSpPr>
            <p:nvPr/>
          </p:nvSpPr>
          <p:spPr bwMode="auto">
            <a:xfrm>
              <a:off x="1547" y="1377"/>
              <a:ext cx="879" cy="549"/>
            </a:xfrm>
            <a:prstGeom prst="rect">
              <a:avLst/>
            </a:prstGeom>
            <a:solidFill>
              <a:srgbClr val="CCFFCC"/>
            </a:solidFill>
            <a:ln w="12700">
              <a:solidFill>
                <a:srgbClr val="000000"/>
              </a:solidFill>
              <a:miter lim="800000"/>
              <a:headEnd/>
              <a:tailEnd/>
            </a:ln>
            <a:effectLst>
              <a:outerShdw dist="107763" dir="18900000" algn="ctr" rotWithShape="0">
                <a:schemeClr val="tx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分析模型</a:t>
              </a:r>
            </a:p>
          </p:txBody>
        </p:sp>
        <p:sp>
          <p:nvSpPr>
            <p:cNvPr id="17" name="Rectangle 15"/>
            <p:cNvSpPr>
              <a:spLocks noChangeArrowheads="1"/>
            </p:cNvSpPr>
            <p:nvPr/>
          </p:nvSpPr>
          <p:spPr bwMode="auto">
            <a:xfrm>
              <a:off x="2909" y="1380"/>
              <a:ext cx="880" cy="549"/>
            </a:xfrm>
            <a:prstGeom prst="rect">
              <a:avLst/>
            </a:prstGeom>
            <a:solidFill>
              <a:srgbClr val="CCFFCC"/>
            </a:solidFill>
            <a:ln w="12700">
              <a:solidFill>
                <a:srgbClr val="000000"/>
              </a:solidFill>
              <a:miter lim="800000"/>
              <a:headEnd/>
              <a:tailEnd/>
            </a:ln>
            <a:effectLst>
              <a:outerShdw dist="107763" dir="18900000" algn="ctr" rotWithShape="0">
                <a:schemeClr val="tx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需求规格</a:t>
              </a:r>
            </a:p>
            <a:p>
              <a:pPr algn="ctr">
                <a:spcBef>
                  <a:spcPct val="0"/>
                </a:spcBef>
                <a:spcAft>
                  <a:spcPct val="0"/>
                </a:spcAft>
                <a:buClrTx/>
                <a:buFontTx/>
                <a:buNone/>
              </a:pPr>
              <a:r>
                <a:rPr lang="zh-CN" altLang="en-US" sz="1800" i="1">
                  <a:solidFill>
                    <a:schemeClr val="tx1"/>
                  </a:solidFill>
                  <a:latin typeface="Times New Roman" panose="02020603050405020304" pitchFamily="18" charset="0"/>
                </a:rPr>
                <a:t>说明书</a:t>
              </a:r>
              <a:endParaRPr lang="zh-CN" altLang="en-US" sz="2800" b="0">
                <a:solidFill>
                  <a:schemeClr val="tx1"/>
                </a:solidFill>
                <a:latin typeface="Times New Roman" panose="02020603050405020304" pitchFamily="18" charset="0"/>
              </a:endParaRPr>
            </a:p>
          </p:txBody>
        </p:sp>
        <p:sp>
          <p:nvSpPr>
            <p:cNvPr id="18" name="Rectangle 16"/>
            <p:cNvSpPr>
              <a:spLocks noChangeArrowheads="1"/>
            </p:cNvSpPr>
            <p:nvPr/>
          </p:nvSpPr>
          <p:spPr bwMode="auto">
            <a:xfrm>
              <a:off x="4278" y="1362"/>
              <a:ext cx="880" cy="549"/>
            </a:xfrm>
            <a:prstGeom prst="rect">
              <a:avLst/>
            </a:prstGeom>
            <a:solidFill>
              <a:srgbClr val="CCFFCC"/>
            </a:solidFill>
            <a:ln w="12700">
              <a:solidFill>
                <a:srgbClr val="000000"/>
              </a:solidFill>
              <a:miter lim="800000"/>
              <a:headEnd/>
              <a:tailEnd/>
            </a:ln>
            <a:effectLst>
              <a:outerShdw dist="107763" dir="18900000" algn="ctr" rotWithShape="0">
                <a:schemeClr val="tx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审核通过的</a:t>
              </a:r>
            </a:p>
            <a:p>
              <a:pPr algn="ctr">
                <a:spcBef>
                  <a:spcPct val="0"/>
                </a:spcBef>
                <a:spcAft>
                  <a:spcPct val="0"/>
                </a:spcAft>
                <a:buClrTx/>
                <a:buFontTx/>
                <a:buNone/>
              </a:pPr>
              <a:r>
                <a:rPr lang="zh-CN" altLang="en-US" sz="1800" i="1">
                  <a:solidFill>
                    <a:schemeClr val="tx1"/>
                  </a:solidFill>
                  <a:latin typeface="Times New Roman" panose="02020603050405020304" pitchFamily="18" charset="0"/>
                </a:rPr>
                <a:t>规格说明书</a:t>
              </a:r>
              <a:endParaRPr lang="zh-CN" altLang="en-US" sz="2800" b="0">
                <a:solidFill>
                  <a:schemeClr val="tx1"/>
                </a:solidFill>
                <a:latin typeface="Times New Roman" panose="02020603050405020304" pitchFamily="18" charset="0"/>
              </a:endParaRPr>
            </a:p>
          </p:txBody>
        </p:sp>
        <p:sp>
          <p:nvSpPr>
            <p:cNvPr id="19" name="Arc 17"/>
            <p:cNvSpPr>
              <a:spLocks/>
            </p:cNvSpPr>
            <p:nvPr/>
          </p:nvSpPr>
          <p:spPr bwMode="auto">
            <a:xfrm>
              <a:off x="2200" y="962"/>
              <a:ext cx="179" cy="420"/>
            </a:xfrm>
            <a:custGeom>
              <a:avLst/>
              <a:gdLst>
                <a:gd name="T0" fmla="*/ 0 w 21472"/>
                <a:gd name="T1" fmla="*/ 0 h 21600"/>
                <a:gd name="T2" fmla="*/ 0 w 21472"/>
                <a:gd name="T3" fmla="*/ 0 h 21600"/>
                <a:gd name="T4" fmla="*/ 0 w 21472"/>
                <a:gd name="T5" fmla="*/ 0 h 21600"/>
                <a:gd name="T6" fmla="*/ 0 w 21472"/>
                <a:gd name="T7" fmla="*/ 0 h 21600"/>
                <a:gd name="T8" fmla="*/ 0 w 21472"/>
                <a:gd name="T9" fmla="*/ 0 h 21600"/>
                <a:gd name="T10" fmla="*/ 0 w 21472"/>
                <a:gd name="T11" fmla="*/ 0 h 21600"/>
                <a:gd name="T12" fmla="*/ 0 60000 65536"/>
                <a:gd name="T13" fmla="*/ 0 60000 65536"/>
                <a:gd name="T14" fmla="*/ 0 60000 65536"/>
                <a:gd name="T15" fmla="*/ 0 60000 65536"/>
                <a:gd name="T16" fmla="*/ 0 60000 65536"/>
                <a:gd name="T17" fmla="*/ 0 60000 65536"/>
                <a:gd name="T18" fmla="*/ 0 w 21472"/>
                <a:gd name="T19" fmla="*/ 0 h 21600"/>
                <a:gd name="T20" fmla="*/ 21472 w 21472"/>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472" h="21600" fill="none" extrusionOk="0">
                  <a:moveTo>
                    <a:pt x="-1" y="0"/>
                  </a:moveTo>
                  <a:cubicBezTo>
                    <a:pt x="11019" y="0"/>
                    <a:pt x="20271" y="8294"/>
                    <a:pt x="21471" y="19248"/>
                  </a:cubicBezTo>
                </a:path>
                <a:path w="21472" h="21600" stroke="0" extrusionOk="0">
                  <a:moveTo>
                    <a:pt x="-1" y="0"/>
                  </a:moveTo>
                  <a:cubicBezTo>
                    <a:pt x="11019" y="0"/>
                    <a:pt x="20271" y="8294"/>
                    <a:pt x="21471" y="19248"/>
                  </a:cubicBezTo>
                  <a:lnTo>
                    <a:pt x="0" y="21600"/>
                  </a:lnTo>
                  <a:lnTo>
                    <a:pt x="-1" y="0"/>
                  </a:lnTo>
                  <a:close/>
                </a:path>
              </a:pathLst>
            </a:custGeom>
            <a:noFill/>
            <a:ln w="12700" cap="rnd" cmpd="sng">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18"/>
            <p:cNvSpPr>
              <a:spLocks/>
            </p:cNvSpPr>
            <p:nvPr/>
          </p:nvSpPr>
          <p:spPr bwMode="auto">
            <a:xfrm>
              <a:off x="3556" y="980"/>
              <a:ext cx="178" cy="420"/>
            </a:xfrm>
            <a:custGeom>
              <a:avLst/>
              <a:gdLst>
                <a:gd name="T0" fmla="*/ 0 w 21396"/>
                <a:gd name="T1" fmla="*/ 0 h 21600"/>
                <a:gd name="T2" fmla="*/ 0 w 21396"/>
                <a:gd name="T3" fmla="*/ 0 h 21600"/>
                <a:gd name="T4" fmla="*/ 0 w 21396"/>
                <a:gd name="T5" fmla="*/ 0 h 21600"/>
                <a:gd name="T6" fmla="*/ 0 w 21396"/>
                <a:gd name="T7" fmla="*/ 0 h 21600"/>
                <a:gd name="T8" fmla="*/ 0 w 21396"/>
                <a:gd name="T9" fmla="*/ 0 h 21600"/>
                <a:gd name="T10" fmla="*/ 0 w 21396"/>
                <a:gd name="T11" fmla="*/ 0 h 21600"/>
                <a:gd name="T12" fmla="*/ 0 60000 65536"/>
                <a:gd name="T13" fmla="*/ 0 60000 65536"/>
                <a:gd name="T14" fmla="*/ 0 60000 65536"/>
                <a:gd name="T15" fmla="*/ 0 60000 65536"/>
                <a:gd name="T16" fmla="*/ 0 60000 65536"/>
                <a:gd name="T17" fmla="*/ 0 60000 65536"/>
                <a:gd name="T18" fmla="*/ 0 w 21396"/>
                <a:gd name="T19" fmla="*/ 0 h 21600"/>
                <a:gd name="T20" fmla="*/ 21396 w 21396"/>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396" h="21600" fill="none" extrusionOk="0">
                  <a:moveTo>
                    <a:pt x="-1" y="0"/>
                  </a:moveTo>
                  <a:cubicBezTo>
                    <a:pt x="10784" y="0"/>
                    <a:pt x="19915" y="7953"/>
                    <a:pt x="21395" y="18636"/>
                  </a:cubicBezTo>
                </a:path>
                <a:path w="21396" h="21600" stroke="0" extrusionOk="0">
                  <a:moveTo>
                    <a:pt x="-1" y="0"/>
                  </a:moveTo>
                  <a:cubicBezTo>
                    <a:pt x="10784" y="0"/>
                    <a:pt x="19915" y="7953"/>
                    <a:pt x="21395" y="18636"/>
                  </a:cubicBezTo>
                  <a:lnTo>
                    <a:pt x="0" y="21600"/>
                  </a:lnTo>
                  <a:lnTo>
                    <a:pt x="-1" y="0"/>
                  </a:lnTo>
                  <a:close/>
                </a:path>
              </a:pathLst>
            </a:custGeom>
            <a:noFill/>
            <a:ln w="12700" cap="rnd" cmpd="sng">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19"/>
            <p:cNvSpPr>
              <a:spLocks/>
            </p:cNvSpPr>
            <p:nvPr/>
          </p:nvSpPr>
          <p:spPr bwMode="auto">
            <a:xfrm>
              <a:off x="4900" y="943"/>
              <a:ext cx="179" cy="420"/>
            </a:xfrm>
            <a:custGeom>
              <a:avLst/>
              <a:gdLst>
                <a:gd name="T0" fmla="*/ 0 w 21488"/>
                <a:gd name="T1" fmla="*/ 0 h 21600"/>
                <a:gd name="T2" fmla="*/ 0 w 21488"/>
                <a:gd name="T3" fmla="*/ 0 h 21600"/>
                <a:gd name="T4" fmla="*/ 0 w 21488"/>
                <a:gd name="T5" fmla="*/ 0 h 21600"/>
                <a:gd name="T6" fmla="*/ 0 w 21488"/>
                <a:gd name="T7" fmla="*/ 0 h 21600"/>
                <a:gd name="T8" fmla="*/ 0 w 21488"/>
                <a:gd name="T9" fmla="*/ 0 h 21600"/>
                <a:gd name="T10" fmla="*/ 0 w 21488"/>
                <a:gd name="T11" fmla="*/ 0 h 21600"/>
                <a:gd name="T12" fmla="*/ 0 60000 65536"/>
                <a:gd name="T13" fmla="*/ 0 60000 65536"/>
                <a:gd name="T14" fmla="*/ 0 60000 65536"/>
                <a:gd name="T15" fmla="*/ 0 60000 65536"/>
                <a:gd name="T16" fmla="*/ 0 60000 65536"/>
                <a:gd name="T17" fmla="*/ 0 60000 65536"/>
                <a:gd name="T18" fmla="*/ 0 w 21488"/>
                <a:gd name="T19" fmla="*/ 0 h 21600"/>
                <a:gd name="T20" fmla="*/ 21488 w 21488"/>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488" h="21600" fill="none" extrusionOk="0">
                  <a:moveTo>
                    <a:pt x="-1" y="0"/>
                  </a:moveTo>
                  <a:cubicBezTo>
                    <a:pt x="11080" y="0"/>
                    <a:pt x="20363" y="8384"/>
                    <a:pt x="21488" y="19407"/>
                  </a:cubicBezTo>
                </a:path>
                <a:path w="21488" h="21600" stroke="0" extrusionOk="0">
                  <a:moveTo>
                    <a:pt x="-1" y="0"/>
                  </a:moveTo>
                  <a:cubicBezTo>
                    <a:pt x="11080" y="0"/>
                    <a:pt x="20363" y="8384"/>
                    <a:pt x="21488" y="19407"/>
                  </a:cubicBezTo>
                  <a:lnTo>
                    <a:pt x="0" y="21600"/>
                  </a:lnTo>
                  <a:lnTo>
                    <a:pt x="-1" y="0"/>
                  </a:lnTo>
                  <a:close/>
                </a:path>
              </a:pathLst>
            </a:custGeom>
            <a:noFill/>
            <a:ln w="12700" cap="rnd" cmpd="sng">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Line 20"/>
            <p:cNvSpPr>
              <a:spLocks noChangeShapeType="1"/>
            </p:cNvSpPr>
            <p:nvPr/>
          </p:nvSpPr>
          <p:spPr bwMode="auto">
            <a:xfrm>
              <a:off x="1133" y="1673"/>
              <a:ext cx="432"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1"/>
            <p:cNvSpPr>
              <a:spLocks noChangeShapeType="1"/>
            </p:cNvSpPr>
            <p:nvPr/>
          </p:nvSpPr>
          <p:spPr bwMode="auto">
            <a:xfrm>
              <a:off x="3838" y="1649"/>
              <a:ext cx="432"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2"/>
            <p:cNvSpPr>
              <a:spLocks noChangeShapeType="1"/>
            </p:cNvSpPr>
            <p:nvPr/>
          </p:nvSpPr>
          <p:spPr bwMode="auto">
            <a:xfrm>
              <a:off x="2474" y="1662"/>
              <a:ext cx="432"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23"/>
            <p:cNvSpPr>
              <a:spLocks noChangeArrowheads="1"/>
            </p:cNvSpPr>
            <p:nvPr/>
          </p:nvSpPr>
          <p:spPr bwMode="auto">
            <a:xfrm>
              <a:off x="46" y="0"/>
              <a:ext cx="42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Tx/>
                <a:buNone/>
              </a:pPr>
              <a:r>
                <a:rPr lang="zh-CN" altLang="en-US" sz="1800" i="1">
                  <a:solidFill>
                    <a:srgbClr val="990033"/>
                  </a:solidFill>
                  <a:latin typeface="Times New Roman" panose="02020603050405020304" pitchFamily="18" charset="0"/>
                </a:rPr>
                <a:t>活动</a:t>
              </a:r>
            </a:p>
          </p:txBody>
        </p:sp>
        <p:sp>
          <p:nvSpPr>
            <p:cNvPr id="26" name="Rectangle 24"/>
            <p:cNvSpPr>
              <a:spLocks noChangeArrowheads="1"/>
            </p:cNvSpPr>
            <p:nvPr/>
          </p:nvSpPr>
          <p:spPr bwMode="auto">
            <a:xfrm>
              <a:off x="0" y="1074"/>
              <a:ext cx="582"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Tx/>
                <a:buNone/>
              </a:pPr>
              <a:r>
                <a:rPr lang="zh-CN" altLang="en-US" sz="1800" i="1">
                  <a:solidFill>
                    <a:srgbClr val="0033CC"/>
                  </a:solidFill>
                  <a:latin typeface="Times New Roman" panose="02020603050405020304" pitchFamily="18" charset="0"/>
                </a:rPr>
                <a:t>产出物</a:t>
              </a:r>
            </a:p>
          </p:txBody>
        </p:sp>
      </p:grpSp>
      <p:sp>
        <p:nvSpPr>
          <p:cNvPr id="27" name="Rectangle 25"/>
          <p:cNvSpPr>
            <a:spLocks noChangeArrowheads="1"/>
          </p:cNvSpPr>
          <p:nvPr/>
        </p:nvSpPr>
        <p:spPr bwMode="auto">
          <a:xfrm>
            <a:off x="7956550" y="2845966"/>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1800" i="1">
                <a:solidFill>
                  <a:schemeClr val="tx1"/>
                </a:solidFill>
                <a:latin typeface="Times New Roman" panose="02020603050405020304" pitchFamily="18" charset="0"/>
              </a:rPr>
              <a:t>需求开发</a:t>
            </a:r>
          </a:p>
        </p:txBody>
      </p:sp>
      <p:sp>
        <p:nvSpPr>
          <p:cNvPr id="28" name="椭圆 27"/>
          <p:cNvSpPr/>
          <p:nvPr/>
        </p:nvSpPr>
        <p:spPr>
          <a:xfrm>
            <a:off x="2074863" y="2199854"/>
            <a:ext cx="2384425" cy="30289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302586815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：识别分析类之实体类</a:t>
            </a:r>
          </a:p>
        </p:txBody>
      </p:sp>
      <p:sp>
        <p:nvSpPr>
          <p:cNvPr id="4" name="Rectangle 3"/>
          <p:cNvSpPr txBox="1">
            <a:spLocks noChangeArrowheads="1"/>
          </p:cNvSpPr>
          <p:nvPr/>
        </p:nvSpPr>
        <p:spPr>
          <a:xfrm>
            <a:off x="467544"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如何从用户的需求陈述中找到“实体类”？</a:t>
            </a:r>
          </a:p>
          <a:p>
            <a:pPr lvl="1"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名词</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驱动的识别方法</a:t>
            </a:r>
          </a:p>
          <a:p>
            <a:pPr eaLnBrk="1" hangingPunct="1"/>
            <a:r>
              <a:rPr lang="zh-CN" altLang="en-US" dirty="0" smtClean="0"/>
              <a:t>实体类通常是用例中的参与对象，对应着现实世界中的“事物”</a:t>
            </a:r>
          </a:p>
          <a:p>
            <a:pPr eaLnBrk="1" hangingPunct="1"/>
            <a:r>
              <a:rPr lang="zh-CN" altLang="en-US" dirty="0" smtClean="0"/>
              <a:t>对用户需求陈述进行“语法分析”，找出所有的</a:t>
            </a:r>
            <a:r>
              <a:rPr lang="zh-CN" altLang="en-US" dirty="0" smtClean="0">
                <a:solidFill>
                  <a:srgbClr val="C00000"/>
                </a:solidFill>
              </a:rPr>
              <a:t>名词</a:t>
            </a:r>
            <a:r>
              <a:rPr lang="zh-CN" altLang="en-US" dirty="0" smtClean="0"/>
              <a:t>或</a:t>
            </a:r>
            <a:r>
              <a:rPr lang="zh-CN" altLang="en-US" dirty="0" smtClean="0">
                <a:solidFill>
                  <a:srgbClr val="C00000"/>
                </a:solidFill>
              </a:rPr>
              <a:t>名词短语</a:t>
            </a:r>
            <a:r>
              <a:rPr lang="zh-CN" altLang="en-US" dirty="0" smtClean="0"/>
              <a:t>，对其标注下划线</a:t>
            </a:r>
          </a:p>
          <a:p>
            <a:pPr eaLnBrk="1" hangingPunct="1"/>
            <a:r>
              <a:rPr lang="zh-CN" altLang="en-US" dirty="0" smtClean="0"/>
              <a:t>判断一个“名词”是否为实体类，其标准是：</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系统是否需要管理该名词所拥有的信息？</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系统是否需要管理该名词所能发出或接受的动作？</a:t>
            </a:r>
          </a:p>
          <a:p>
            <a:pPr eaLnBrk="1" hangingPunct="1"/>
            <a:r>
              <a:rPr lang="zh-CN" altLang="en-US" dirty="0" smtClean="0"/>
              <a:t>合并同义词</a:t>
            </a:r>
          </a:p>
          <a:p>
            <a:pPr eaLnBrk="1" hangingPunct="1"/>
            <a:r>
              <a:rPr lang="zh-CN" altLang="en-US" dirty="0" smtClean="0"/>
              <a:t>将最终得到的每一个名词映射为一个实体类</a:t>
            </a:r>
          </a:p>
          <a:p>
            <a:pPr eaLnBrk="1" hangingPunct="1"/>
            <a:r>
              <a:rPr lang="zh-CN" altLang="en-US" dirty="0" smtClean="0"/>
              <a:t>动词映射为类的操作，形容词</a:t>
            </a:r>
            <a:r>
              <a:rPr lang="en-US" altLang="zh-CN" dirty="0" smtClean="0"/>
              <a:t>/</a:t>
            </a:r>
            <a:r>
              <a:rPr lang="zh-CN" altLang="en-US" dirty="0" smtClean="0"/>
              <a:t>名词映射为类的属性</a:t>
            </a:r>
          </a:p>
        </p:txBody>
      </p:sp>
    </p:spTree>
    <p:extLst>
      <p:ext uri="{BB962C8B-B14F-4D97-AF65-F5344CB8AC3E}">
        <p14:creationId xmlns:p14="http://schemas.microsoft.com/office/powerpoint/2010/main" val="274328026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linds(horizontal)">
                                      <p:cBhvr>
                                        <p:cTn id="16" dur="500"/>
                                        <p:tgtEl>
                                          <p:spTgt spid="4">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blinds(horizontal)">
                                      <p:cBhvr>
                                        <p:cTn id="19" dur="500"/>
                                        <p:tgtEl>
                                          <p:spTgt spid="4">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blinds(horizontal)">
                                      <p:cBhvr>
                                        <p:cTn id="25" dur="500"/>
                                        <p:tgtEl>
                                          <p:spTgt spid="4">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blinds(horizontal)">
                                      <p:cBhvr>
                                        <p:cTn id="28" dur="500"/>
                                        <p:tgtEl>
                                          <p:spTgt spid="4">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blinds(horizontal)">
                                      <p:cBhvr>
                                        <p:cTn id="31"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9"/>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图书管理系统的实体类</a:t>
            </a:r>
          </a:p>
        </p:txBody>
      </p:sp>
      <p:graphicFrame>
        <p:nvGraphicFramePr>
          <p:cNvPr id="12" name="Group 10"/>
          <p:cNvGraphicFramePr>
            <a:graphicFrameLocks noGrp="1"/>
          </p:cNvGraphicFramePr>
          <p:nvPr>
            <p:extLst>
              <p:ext uri="{D42A27DB-BD31-4B8C-83A1-F6EECF244321}">
                <p14:modId xmlns:p14="http://schemas.microsoft.com/office/powerpoint/2010/main" val="3332523123"/>
              </p:ext>
            </p:extLst>
          </p:nvPr>
        </p:nvGraphicFramePr>
        <p:xfrm>
          <a:off x="1073274" y="1609275"/>
          <a:ext cx="7171134" cy="3907957"/>
        </p:xfrm>
        <a:graphic>
          <a:graphicData uri="http://schemas.openxmlformats.org/drawingml/2006/table">
            <a:tbl>
              <a:tblPr/>
              <a:tblGrid>
                <a:gridCol w="2994670">
                  <a:extLst>
                    <a:ext uri="{9D8B030D-6E8A-4147-A177-3AD203B41FA5}">
                      <a16:colId xmlns:a16="http://schemas.microsoft.com/office/drawing/2014/main" val="20000"/>
                    </a:ext>
                  </a:extLst>
                </a:gridCol>
                <a:gridCol w="4176464">
                  <a:extLst>
                    <a:ext uri="{9D8B030D-6E8A-4147-A177-3AD203B41FA5}">
                      <a16:colId xmlns:a16="http://schemas.microsoft.com/office/drawing/2014/main" val="3615641088"/>
                    </a:ext>
                  </a:extLst>
                </a:gridCol>
              </a:tblGrid>
              <a:tr h="43161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smtClean="0">
                          <a:ln>
                            <a:noFill/>
                          </a:ln>
                          <a:solidFill>
                            <a:schemeClr val="bg1"/>
                          </a:solidFill>
                          <a:effectLst/>
                          <a:latin typeface="Arial" pitchFamily="34" charset="0"/>
                          <a:ea typeface="宋体" pitchFamily="2" charset="-122"/>
                        </a:rPr>
                        <a:t>实体类</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smtClean="0">
                          <a:ln>
                            <a:noFill/>
                          </a:ln>
                          <a:solidFill>
                            <a:schemeClr val="bg1"/>
                          </a:solidFill>
                          <a:effectLst/>
                          <a:latin typeface="Arial" pitchFamily="34" charset="0"/>
                          <a:ea typeface="宋体" pitchFamily="2" charset="-122"/>
                        </a:rPr>
                        <a:t>说明</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err="1" smtClean="0">
                          <a:ln>
                            <a:noFill/>
                          </a:ln>
                          <a:effectLst/>
                          <a:latin typeface="Times New Roman" panose="02020603050405020304" pitchFamily="18" charset="0"/>
                          <a:ea typeface="楷体" panose="02010609060101010101" pitchFamily="49" charset="-122"/>
                          <a:cs typeface="Times New Roman" panose="02020603050405020304" pitchFamily="18" charset="0"/>
                        </a:rPr>
                        <a:t>BrowserInfo</a:t>
                      </a:r>
                      <a:endParaRPr kumimoji="0" 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endParaRP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smtClean="0">
                          <a:ln>
                            <a:noFill/>
                          </a:ln>
                          <a:effectLst/>
                          <a:latin typeface="Times New Roman" panose="02020603050405020304" pitchFamily="18" charset="0"/>
                          <a:ea typeface="楷体" panose="02010609060101010101" pitchFamily="49" charset="-122"/>
                          <a:cs typeface="Times New Roman" panose="02020603050405020304" pitchFamily="18" charset="0"/>
                        </a:rPr>
                        <a:t>普通读者的基本信息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rPr>
                        <a:t>Loan</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rPr>
                        <a:t>普通读者的借书记录</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rPr>
                        <a:t>Reservation</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rPr>
                        <a:t>普通读者的预定信息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rPr>
                        <a:t>Title</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rPr>
                        <a:t>图书资料的基本信息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smtClean="0">
                          <a:ln>
                            <a:noFill/>
                          </a:ln>
                          <a:effectLst/>
                          <a:latin typeface="Times New Roman" panose="02020603050405020304" pitchFamily="18" charset="0"/>
                          <a:ea typeface="楷体" panose="02010609060101010101" pitchFamily="49" charset="-122"/>
                          <a:cs typeface="Times New Roman" panose="02020603050405020304" pitchFamily="18" charset="0"/>
                        </a:rPr>
                        <a:t>Item</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rPr>
                        <a:t>书目</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4543">
                <a:tc gridSpan="2">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由于图书资料中包括书籍和杂志等类型，因此可以进一步划分子类</a:t>
                      </a:r>
                      <a:endParaRPr kumimoji="0" lang="en-US" sz="1800" b="1" i="0"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0" marB="4571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6"/>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err="1" smtClean="0">
                          <a:ln>
                            <a:noFill/>
                          </a:ln>
                          <a:effectLst/>
                          <a:latin typeface="Times New Roman" panose="02020603050405020304" pitchFamily="18" charset="0"/>
                          <a:ea typeface="楷体" panose="02010609060101010101" pitchFamily="49" charset="-122"/>
                          <a:cs typeface="Times New Roman" panose="02020603050405020304" pitchFamily="18" charset="0"/>
                        </a:rPr>
                        <a:t>Book</a:t>
                      </a:r>
                      <a:r>
                        <a:rPr kumimoji="0" lang="en-US" altLang="zh-CN" sz="1800" b="1" i="0" u="none" strike="noStrike" cap="none" normalizeH="0" baseline="0" dirty="0" err="1" smtClean="0">
                          <a:ln>
                            <a:noFill/>
                          </a:ln>
                          <a:effectLst/>
                          <a:latin typeface="Times New Roman" panose="02020603050405020304" pitchFamily="18" charset="0"/>
                          <a:ea typeface="楷体" panose="02010609060101010101" pitchFamily="49" charset="-122"/>
                          <a:cs typeface="Times New Roman" panose="02020603050405020304" pitchFamily="18" charset="0"/>
                        </a:rPr>
                        <a:t>Title</a:t>
                      </a:r>
                      <a:endParaRPr kumimoji="0" 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endParaRP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rPr>
                        <a:t>书籍的基本信息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err="1" smtClean="0">
                          <a:ln>
                            <a:noFill/>
                          </a:ln>
                          <a:effectLst/>
                          <a:latin typeface="Times New Roman" panose="02020603050405020304" pitchFamily="18" charset="0"/>
                          <a:ea typeface="楷体" panose="02010609060101010101" pitchFamily="49" charset="-122"/>
                          <a:cs typeface="Times New Roman" panose="02020603050405020304" pitchFamily="18" charset="0"/>
                        </a:rPr>
                        <a:t>Magazine</a:t>
                      </a:r>
                      <a:r>
                        <a:rPr kumimoji="0" lang="en-US" altLang="zh-CN" sz="1800" b="1" i="0" u="none" strike="noStrike" cap="none" normalizeH="0" baseline="0" dirty="0" err="1" smtClean="0">
                          <a:ln>
                            <a:noFill/>
                          </a:ln>
                          <a:effectLst/>
                          <a:latin typeface="Times New Roman" panose="02020603050405020304" pitchFamily="18" charset="0"/>
                          <a:ea typeface="楷体" panose="02010609060101010101" pitchFamily="49" charset="-122"/>
                          <a:cs typeface="Times New Roman" panose="02020603050405020304" pitchFamily="18" charset="0"/>
                        </a:rPr>
                        <a:t>Title</a:t>
                      </a:r>
                      <a:endParaRPr kumimoji="0" 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endParaRP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rPr>
                        <a:t>杂志的基本信息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491880" y="2051957"/>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482331" y="2494638"/>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4230" y="2934896"/>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3146" y="3365422"/>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3146" y="3804689"/>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3146" y="4668785"/>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3146" y="5100833"/>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9805246"/>
      </p:ext>
    </p:extLst>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识别实体类应当注意的问题</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实体类的识别质量在很大程度上取决于分析人员书写文档的风格和质量</a:t>
            </a:r>
          </a:p>
          <a:p>
            <a:pPr eaLnBrk="1" hangingPunct="1"/>
            <a:r>
              <a:rPr lang="zh-CN" altLang="en-US" dirty="0" smtClean="0"/>
              <a:t>自然语言是不精确的，因此在分析自然语言描述时应该规范化描述文档中的一些措辞，尽量弥补这种不足</a:t>
            </a:r>
          </a:p>
          <a:p>
            <a:pPr eaLnBrk="1" hangingPunct="1"/>
            <a:r>
              <a:rPr lang="zh-CN" altLang="en-US" dirty="0" smtClean="0"/>
              <a:t>在自然语言描述中，</a:t>
            </a:r>
            <a:r>
              <a:rPr lang="zh-CN" altLang="en-US" dirty="0" smtClean="0">
                <a:solidFill>
                  <a:srgbClr val="C00000"/>
                </a:solidFill>
              </a:rPr>
              <a:t>名词可以对应类、属性或同义词</a:t>
            </a:r>
            <a:r>
              <a:rPr lang="zh-CN" altLang="en-US" dirty="0" smtClean="0"/>
              <a:t>等多种类型，开发人员需要花费大量的时间进行</a:t>
            </a:r>
            <a:r>
              <a:rPr lang="zh-CN" altLang="en-US" dirty="0" smtClean="0">
                <a:solidFill>
                  <a:srgbClr val="C00000"/>
                </a:solidFill>
              </a:rPr>
              <a:t>筛选</a:t>
            </a:r>
          </a:p>
        </p:txBody>
      </p:sp>
    </p:spTree>
    <p:extLst>
      <p:ext uri="{BB962C8B-B14F-4D97-AF65-F5344CB8AC3E}">
        <p14:creationId xmlns:p14="http://schemas.microsoft.com/office/powerpoint/2010/main" val="3372125926"/>
      </p:ext>
    </p:extLst>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注意：</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actor ==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实体类？</a:t>
            </a:r>
          </a:p>
        </p:txBody>
      </p:sp>
      <p:sp>
        <p:nvSpPr>
          <p:cNvPr id="4" name="Rectangle 3"/>
          <p:cNvSpPr txBox="1">
            <a:spLocks noChangeArrowheads="1"/>
          </p:cNvSpPr>
          <p:nvPr/>
        </p:nvSpPr>
        <p:spPr>
          <a:xfrm>
            <a:off x="539552" y="1412776"/>
            <a:ext cx="792112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“角色”</a:t>
            </a:r>
            <a:r>
              <a:rPr lang="en-US" altLang="zh-CN" dirty="0" smtClean="0"/>
              <a:t>(actor)</a:t>
            </a:r>
            <a:r>
              <a:rPr lang="zh-CN" altLang="en-US" dirty="0" smtClean="0"/>
              <a:t>是否一定是实体类？</a:t>
            </a:r>
            <a:r>
              <a:rPr lang="en-US" altLang="zh-CN" dirty="0" smtClean="0"/>
              <a:t>—— NO</a:t>
            </a:r>
          </a:p>
          <a:p>
            <a:pPr eaLnBrk="1" hangingPunct="1"/>
            <a:r>
              <a:rPr lang="zh-CN" altLang="en-US" u="sng" dirty="0" smtClean="0">
                <a:solidFill>
                  <a:srgbClr val="FF0000"/>
                </a:solidFill>
              </a:rPr>
              <a:t>除非系统需要在各用例中管理和维护该角色的信息</a:t>
            </a:r>
            <a:r>
              <a:rPr lang="en-US" altLang="zh-CN" u="sng" dirty="0" smtClean="0">
                <a:solidFill>
                  <a:srgbClr val="FF0000"/>
                </a:solidFill>
              </a:rPr>
              <a:t>(</a:t>
            </a:r>
            <a:r>
              <a:rPr lang="zh-CN" altLang="en-US" u="sng" dirty="0" smtClean="0">
                <a:solidFill>
                  <a:srgbClr val="FF0000"/>
                </a:solidFill>
              </a:rPr>
              <a:t>不是指</a:t>
            </a:r>
            <a:r>
              <a:rPr lang="en-US" altLang="zh-CN" u="sng" dirty="0" smtClean="0">
                <a:solidFill>
                  <a:srgbClr val="FF0000"/>
                </a:solidFill>
              </a:rPr>
              <a:t>ID</a:t>
            </a:r>
            <a:r>
              <a:rPr lang="zh-CN" altLang="en-US" u="sng" dirty="0" smtClean="0">
                <a:solidFill>
                  <a:srgbClr val="FF0000"/>
                </a:solidFill>
              </a:rPr>
              <a:t>和密码</a:t>
            </a:r>
            <a:r>
              <a:rPr lang="en-US" altLang="zh-CN" u="sng" dirty="0" smtClean="0">
                <a:solidFill>
                  <a:srgbClr val="FF0000"/>
                </a:solidFill>
              </a:rPr>
              <a:t>)</a:t>
            </a:r>
            <a:r>
              <a:rPr lang="zh-CN" altLang="en-US" u="sng" dirty="0" smtClean="0">
                <a:solidFill>
                  <a:srgbClr val="FF0000"/>
                </a:solidFill>
              </a:rPr>
              <a:t>，否则只需将其作为</a:t>
            </a:r>
            <a:r>
              <a:rPr lang="en-US" altLang="zh-CN" u="sng" dirty="0" smtClean="0">
                <a:solidFill>
                  <a:srgbClr val="FF0000"/>
                </a:solidFill>
              </a:rPr>
              <a:t>actor</a:t>
            </a:r>
            <a:r>
              <a:rPr lang="zh-CN" altLang="en-US" u="sng" dirty="0" smtClean="0">
                <a:solidFill>
                  <a:srgbClr val="FF0000"/>
                </a:solidFill>
              </a:rPr>
              <a:t>，无需作为实体类</a:t>
            </a:r>
          </a:p>
          <a:p>
            <a:pPr eaLnBrk="1" hangingPunct="1"/>
            <a:r>
              <a:rPr lang="zh-CN" altLang="en-US" dirty="0" smtClean="0"/>
              <a:t>例如：</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选课系统中：教学秘书仅属于</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，无需作为实体类；但学生和老师既是</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也是实体类，因为课程</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课表</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选课单等实体中均需要使用学生和老师的信息</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淘宝系统中：支付宝</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物流系统</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淘宝平台管理员均为</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endParaRPr lang="zh-CN" altLang="en-US" dirty="0" smtClean="0"/>
          </a:p>
          <a:p>
            <a:pPr eaLnBrk="1" hangingPunct="1"/>
            <a:r>
              <a:rPr lang="zh-CN" altLang="en-US" dirty="0" smtClean="0"/>
              <a:t>对用户</a:t>
            </a:r>
            <a:r>
              <a:rPr lang="en-US" altLang="zh-CN" dirty="0" smtClean="0"/>
              <a:t>(actor)</a:t>
            </a:r>
            <a:r>
              <a:rPr lang="zh-CN" altLang="en-US" dirty="0" smtClean="0"/>
              <a:t>的权限管理，是任何系统均具备的通用功能，无需在实体类中考虑</a:t>
            </a:r>
            <a:r>
              <a:rPr lang="zh-CN" altLang="en-US" dirty="0"/>
              <a:t>；</a:t>
            </a:r>
            <a:r>
              <a:rPr lang="zh-CN" altLang="en-US" dirty="0" smtClean="0"/>
              <a:t>将来放在基础设施层实现即可</a:t>
            </a:r>
          </a:p>
          <a:p>
            <a:pPr eaLnBrk="1" hangingPunct="1">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4230626824"/>
      </p:ext>
    </p:extLst>
  </p:cSld>
  <p:clrMapOvr>
    <a:masterClrMapping/>
  </p:clrMapOvr>
  <p:transition spd="med">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：描述分析类的属性</a:t>
            </a:r>
          </a:p>
        </p:txBody>
      </p:sp>
      <p:sp>
        <p:nvSpPr>
          <p:cNvPr id="4" name="Rectangle 4"/>
          <p:cNvSpPr txBox="1">
            <a:spLocks noChangeArrowheads="1"/>
          </p:cNvSpPr>
          <p:nvPr/>
        </p:nvSpPr>
        <p:spPr>
          <a:xfrm>
            <a:off x="539626" y="1267991"/>
            <a:ext cx="84248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zh-CN" altLang="en-US" dirty="0" smtClean="0"/>
              <a:t>每个类都应回答的问题</a:t>
            </a:r>
            <a:r>
              <a:rPr lang="zh-CN" altLang="en-US" dirty="0" smtClean="0">
                <a:solidFill>
                  <a:srgbClr val="0000FF"/>
                </a:solidFill>
                <a:latin typeface="+mj-ea"/>
                <a:ea typeface="+mj-ea"/>
              </a:rPr>
              <a:t>：“</a:t>
            </a:r>
            <a:r>
              <a:rPr lang="zh-CN" altLang="en-US" dirty="0" smtClean="0">
                <a:solidFill>
                  <a:srgbClr val="0000FF"/>
                </a:solidFill>
                <a:latin typeface="楷体" panose="02010609060101010101" pitchFamily="49" charset="-122"/>
                <a:ea typeface="楷体" panose="02010609060101010101" pitchFamily="49" charset="-122"/>
              </a:rPr>
              <a:t>什么数据项</a:t>
            </a:r>
            <a:r>
              <a:rPr lang="en-US" altLang="zh-CN" dirty="0" smtClean="0">
                <a:solidFill>
                  <a:srgbClr val="0000FF"/>
                </a:solidFill>
                <a:latin typeface="楷体" panose="02010609060101010101" pitchFamily="49" charset="-122"/>
                <a:ea typeface="楷体" panose="02010609060101010101" pitchFamily="49" charset="-122"/>
              </a:rPr>
              <a:t>(</a:t>
            </a:r>
            <a:r>
              <a:rPr lang="zh-CN" altLang="en-US" dirty="0" smtClean="0">
                <a:solidFill>
                  <a:srgbClr val="0000FF"/>
                </a:solidFill>
                <a:latin typeface="楷体" panose="02010609060101010101" pitchFamily="49" charset="-122"/>
                <a:ea typeface="楷体" panose="02010609060101010101" pitchFamily="49" charset="-122"/>
              </a:rPr>
              <a:t>组合项和</a:t>
            </a:r>
            <a:r>
              <a:rPr lang="en-US" altLang="zh-CN" dirty="0" smtClean="0">
                <a:solidFill>
                  <a:srgbClr val="0000FF"/>
                </a:solidFill>
                <a:latin typeface="楷体" panose="02010609060101010101" pitchFamily="49" charset="-122"/>
                <a:ea typeface="楷体" panose="02010609060101010101" pitchFamily="49" charset="-122"/>
              </a:rPr>
              <a:t>/</a:t>
            </a:r>
            <a:r>
              <a:rPr lang="zh-CN" altLang="en-US" dirty="0" smtClean="0">
                <a:solidFill>
                  <a:srgbClr val="0000FF"/>
                </a:solidFill>
                <a:latin typeface="楷体" panose="02010609060101010101" pitchFamily="49" charset="-122"/>
                <a:ea typeface="楷体" panose="02010609060101010101" pitchFamily="49" charset="-122"/>
              </a:rPr>
              <a:t>或基本项</a:t>
            </a:r>
            <a:r>
              <a:rPr lang="en-US" altLang="zh-CN" dirty="0" smtClean="0">
                <a:solidFill>
                  <a:srgbClr val="0000FF"/>
                </a:solidFill>
                <a:latin typeface="楷体" panose="02010609060101010101" pitchFamily="49" charset="-122"/>
                <a:ea typeface="楷体" panose="02010609060101010101" pitchFamily="49" charset="-122"/>
              </a:rPr>
              <a:t>)</a:t>
            </a:r>
            <a:r>
              <a:rPr lang="zh-CN" altLang="en-US" dirty="0" smtClean="0">
                <a:solidFill>
                  <a:srgbClr val="0000FF"/>
                </a:solidFill>
                <a:latin typeface="楷体" panose="02010609060101010101" pitchFamily="49" charset="-122"/>
                <a:ea typeface="楷体" panose="02010609060101010101" pitchFamily="49" charset="-122"/>
              </a:rPr>
              <a:t>能够在当前问题环境内完整地定义这个类</a:t>
            </a:r>
            <a:r>
              <a:rPr lang="zh-CN" altLang="en-US" dirty="0" smtClean="0">
                <a:solidFill>
                  <a:srgbClr val="0000FF"/>
                </a:solidFill>
                <a:latin typeface="+mj-ea"/>
                <a:ea typeface="+mj-ea"/>
              </a:rPr>
              <a:t>？”</a:t>
            </a:r>
            <a:endParaRPr lang="en-US" altLang="zh-CN" dirty="0" smtClean="0">
              <a:solidFill>
                <a:srgbClr val="0000FF"/>
              </a:solidFill>
              <a:latin typeface="+mj-ea"/>
              <a:ea typeface="+mj-ea"/>
            </a:endParaRPr>
          </a:p>
          <a:p>
            <a:pPr eaLnBrk="1" hangingPunct="1">
              <a:defRPr/>
            </a:pPr>
            <a:r>
              <a:rPr lang="zh-CN" altLang="en-US" dirty="0" smtClean="0"/>
              <a:t>按照一般常识，找出对象的某些属性</a:t>
            </a:r>
          </a:p>
          <a:p>
            <a:pPr lvl="1" eaLnBrk="1" hangingPunct="1">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人员的姓名、性别、年龄、地址等</a:t>
            </a:r>
          </a:p>
          <a:p>
            <a:pPr eaLnBrk="1" hangingPunct="1">
              <a:defRPr/>
            </a:pPr>
            <a:r>
              <a:rPr lang="zh-CN" altLang="en-US" dirty="0" smtClean="0"/>
              <a:t>认真研究问题域，找出对象的某些属性</a:t>
            </a:r>
          </a:p>
          <a:p>
            <a:pPr lvl="1" eaLnBrk="1" hangingPunct="1">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商品的条形码、学生的学</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号等</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defRPr/>
            </a:pPr>
            <a:r>
              <a:rPr lang="zh-CN" altLang="en-US" dirty="0" smtClean="0"/>
              <a:t>根据系统责任的要求，找出对象的某些属性：比如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权限</a:t>
            </a:r>
          </a:p>
          <a:p>
            <a:pPr eaLnBrk="1" hangingPunct="1">
              <a:defRPr/>
            </a:pPr>
            <a:r>
              <a:rPr lang="zh-CN" altLang="en-US" dirty="0" smtClean="0"/>
              <a:t>考虑对象需要系统保存的信息，找出对象的相应属性：比如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工作进度</a:t>
            </a:r>
          </a:p>
          <a:p>
            <a:pPr eaLnBrk="1" hangingPunct="1">
              <a:defRPr/>
            </a:pPr>
            <a:r>
              <a:rPr lang="zh-CN" altLang="en-US" dirty="0" smtClean="0"/>
              <a:t>对象为了在服务中实现其功能，需要增设一些属性：比如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临时数据</a:t>
            </a:r>
          </a:p>
          <a:p>
            <a:pPr eaLnBrk="1" hangingPunct="1">
              <a:defRPr/>
            </a:pPr>
            <a:r>
              <a:rPr lang="zh-CN" altLang="en-US" dirty="0" smtClean="0"/>
              <a:t>识别对象需要区别的状态：比如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订单状态</a:t>
            </a:r>
          </a:p>
          <a:p>
            <a:pPr eaLnBrk="1" hangingPunct="1">
              <a:defRPr/>
            </a:pPr>
            <a:r>
              <a:rPr lang="zh-CN" altLang="en-US" dirty="0" smtClean="0"/>
              <a:t>确定属性表示整体与部分结构和实例连接：比如</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父</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节点的</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ID</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defRPr/>
            </a:pPr>
            <a:endParaRPr lang="en-US" altLang="zh-CN" dirty="0" smtClean="0"/>
          </a:p>
        </p:txBody>
      </p:sp>
    </p:spTree>
    <p:extLst>
      <p:ext uri="{BB962C8B-B14F-4D97-AF65-F5344CB8AC3E}">
        <p14:creationId xmlns:p14="http://schemas.microsoft.com/office/powerpoint/2010/main" val="2783103929"/>
      </p:ext>
    </p:extLst>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：描述分析类的属性之边界类、控制类</a:t>
            </a:r>
          </a:p>
        </p:txBody>
      </p:sp>
      <p:sp>
        <p:nvSpPr>
          <p:cNvPr id="4" name="Rectangle 4"/>
          <p:cNvSpPr txBox="1">
            <a:spLocks noChangeArrowheads="1"/>
          </p:cNvSpPr>
          <p:nvPr/>
        </p:nvSpPr>
        <p:spPr>
          <a:xfrm>
            <a:off x="539502" y="1239264"/>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Aft>
                <a:spcPts val="100"/>
              </a:spcAft>
            </a:pPr>
            <a:r>
              <a:rPr lang="zh-CN" altLang="en-US" dirty="0" smtClean="0"/>
              <a:t>对</a:t>
            </a:r>
            <a:r>
              <a:rPr lang="en-US" altLang="zh-CN" dirty="0" smtClean="0"/>
              <a:t>UI</a:t>
            </a:r>
            <a:r>
              <a:rPr lang="zh-CN" altLang="en-US" dirty="0" smtClean="0"/>
              <a:t>类型的边界类：</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各个数据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系统反馈给</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各个数据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需要临时保存的、用于在边界类和控制类之间传递的临时</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数据（例如</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登录次数</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Aft>
                <a:spcPts val="100"/>
              </a:spcAft>
            </a:pPr>
            <a:r>
              <a:rPr lang="zh-CN" altLang="en-US" dirty="0" smtClean="0"/>
              <a:t>对</a:t>
            </a:r>
            <a:r>
              <a:rPr lang="en-US" altLang="zh-CN" dirty="0" smtClean="0"/>
              <a:t>API</a:t>
            </a:r>
            <a:r>
              <a:rPr lang="zh-CN" altLang="en-US" dirty="0" smtClean="0"/>
              <a:t>类型的边界类：</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需要向外部系统</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软件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硬件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传递的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需要从外部系统</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软件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硬件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接收的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Aft>
                <a:spcPts val="100"/>
              </a:spcAft>
            </a:pPr>
            <a:r>
              <a:rPr lang="zh-CN" altLang="en-US" dirty="0" smtClean="0"/>
              <a:t>控制类的属性：</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接收的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为进行事件流执行所需的临时</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需要调用的实体</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经过计算之后、需要发送给</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61082075"/>
      </p:ext>
    </p:extLst>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：描述分析类的属性之实体类</a:t>
            </a:r>
          </a:p>
        </p:txBody>
      </p:sp>
      <p:sp>
        <p:nvSpPr>
          <p:cNvPr id="4" name="Rectangle 3"/>
          <p:cNvSpPr txBox="1">
            <a:spLocks noChangeArrowheads="1"/>
          </p:cNvSpPr>
          <p:nvPr/>
        </p:nvSpPr>
        <p:spPr>
          <a:xfrm>
            <a:off x="539502"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基本属性：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按照一般常识，找出实体类的基本</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属性</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考虑对象需要系统保存的信息，找出对象的相应</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属性（例如</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访问权限、学生学费缴纳情况</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状态属性：</a:t>
            </a:r>
            <a:endParaRPr lang="en-US" altLang="zh-CN" dirty="0" smtClean="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识别对象需要区别的状态，考虑是否需要增加一个属性来区别这些</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状态</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关联属性：</a:t>
            </a:r>
            <a:endParaRPr lang="en-US" altLang="zh-CN" dirty="0" smtClean="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确定属性表示整体与部分结构和实例</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连接</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派生属性：</a:t>
            </a:r>
            <a:endParaRPr lang="en-US" altLang="zh-CN" dirty="0" smtClean="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通过计算其他属性的值所得到的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新属性（例如</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实发工资、扣税</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02463754"/>
      </p:ext>
    </p:extLst>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3</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：定义分析类的操作</a:t>
            </a:r>
          </a:p>
        </p:txBody>
      </p:sp>
      <p:sp>
        <p:nvSpPr>
          <p:cNvPr id="4" name="Rectangle 3"/>
          <p:cNvSpPr txBox="1">
            <a:spLocks noChangeArrowheads="1"/>
          </p:cNvSpPr>
          <p:nvPr/>
        </p:nvSpPr>
        <p:spPr>
          <a:xfrm>
            <a:off x="53950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200"/>
              </a:spcAft>
              <a:defRPr/>
            </a:pPr>
            <a:r>
              <a:rPr lang="zh-CN" altLang="en-US" dirty="0" smtClean="0"/>
              <a:t>将</a:t>
            </a:r>
            <a:r>
              <a:rPr lang="zh-CN" altLang="en-US" dirty="0" smtClean="0">
                <a:solidFill>
                  <a:srgbClr val="0000FF"/>
                </a:solidFill>
                <a:latin typeface="+mj-ea"/>
                <a:ea typeface="+mj-ea"/>
              </a:rPr>
              <a:t>用例行为</a:t>
            </a:r>
            <a:r>
              <a:rPr lang="zh-CN" altLang="en-US" dirty="0" smtClean="0"/>
              <a:t>分配到相应的分析类之后，系统的一些分析类具有相应的职责；可通过</a:t>
            </a:r>
            <a:r>
              <a:rPr lang="zh-CN" altLang="en-US" dirty="0" smtClean="0">
                <a:solidFill>
                  <a:srgbClr val="0000FF"/>
                </a:solidFill>
                <a:latin typeface="楷体" panose="02010609060101010101" pitchFamily="49" charset="-122"/>
                <a:ea typeface="楷体" panose="02010609060101010101" pitchFamily="49" charset="-122"/>
              </a:rPr>
              <a:t>动词分析</a:t>
            </a:r>
            <a:r>
              <a:rPr lang="zh-CN" altLang="en-US" dirty="0" smtClean="0"/>
              <a:t>获得操作</a:t>
            </a:r>
            <a:endParaRPr lang="en-US" altLang="zh-CN" dirty="0" smtClean="0"/>
          </a:p>
          <a:p>
            <a:pPr>
              <a:spcAft>
                <a:spcPts val="200"/>
              </a:spcAft>
              <a:defRPr/>
            </a:pPr>
            <a:r>
              <a:rPr lang="zh-CN" altLang="en-US" dirty="0" smtClean="0"/>
              <a:t>操作的四种类型：</a:t>
            </a:r>
            <a:endParaRPr lang="en-US" altLang="zh-CN" dirty="0" smtClean="0"/>
          </a:p>
          <a:p>
            <a:pPr lvl="1" eaLnBrk="1" hangingPunct="1">
              <a:spcAft>
                <a:spcPts val="20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以某种方式操作数据（例如：增加、删除、重新格式化、</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选择等）</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20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执行计算的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20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请求某个对象的状态的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20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监视某个对象发生某个控制事件的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spcAft>
                <a:spcPts val="200"/>
              </a:spcAft>
              <a:defRPr/>
            </a:pPr>
            <a:endParaRPr lang="zh-CN" altLang="en-US" dirty="0" smtClean="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933056"/>
            <a:ext cx="5130800" cy="26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812546"/>
      </p:ext>
    </p:extLst>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3</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：定义分析类的操作</a:t>
            </a:r>
          </a:p>
        </p:txBody>
      </p:sp>
      <p:sp>
        <p:nvSpPr>
          <p:cNvPr id="4" name="Rectangle 3"/>
          <p:cNvSpPr txBox="1">
            <a:spLocks noChangeArrowheads="1"/>
          </p:cNvSpPr>
          <p:nvPr/>
        </p:nvSpPr>
        <p:spPr>
          <a:xfrm>
            <a:off x="539502"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边界类的操作：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提供给用户的、可在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上进行的各类</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对从控制类返回的数据进行各类临时处理而进行的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提供给其他系统的</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API</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控制类的操作：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对从边界类接收到的数据进行各类临时处理而进行的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向实体类所发出的调用</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对从实体类接收到的数据进行临时处理而进行的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实体类的操作：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对属性进行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对状态进行更新的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辅助</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07625339"/>
      </p:ext>
    </p:extLst>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用例的事件流描述了一系列的“</a:t>
            </a:r>
            <a:r>
              <a:rPr lang="zh-CN" altLang="en-US" dirty="0" smtClean="0">
                <a:solidFill>
                  <a:srgbClr val="C00000"/>
                </a:solidFill>
              </a:rPr>
              <a:t>动作</a:t>
            </a:r>
            <a:r>
              <a:rPr lang="zh-CN" altLang="en-US" dirty="0" smtClean="0"/>
              <a:t>”：</a:t>
            </a:r>
            <a:endParaRPr lang="en-US" altLang="zh-CN" dirty="0" smtClean="0"/>
          </a:p>
          <a:p>
            <a:pPr lvl="1" eaLnBrk="1" hangingPunct="1">
              <a:spcBef>
                <a:spcPts val="0"/>
              </a:spcBef>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做</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的；系统</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自身做的</a:t>
            </a:r>
          </a:p>
          <a:p>
            <a:pPr eaLnBrk="1" hangingPunct="1"/>
            <a:r>
              <a:rPr lang="zh-CN" altLang="en-US" dirty="0" smtClean="0"/>
              <a:t>如何把这些动作映射到分析类的操作中？简要归纳一下原则：</a:t>
            </a:r>
          </a:p>
          <a:p>
            <a:pPr lvl="1" eaLnBrk="1" hangingPunct="1">
              <a:spcBef>
                <a:spcPts val="0"/>
              </a:spcBef>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自己做的动作，都是边界类的操作，与控制类和实体类无关</a:t>
            </a:r>
          </a:p>
          <a:p>
            <a:pPr lvl="1" eaLnBrk="1" hangingPunct="1">
              <a:spcBef>
                <a:spcPts val="0"/>
              </a:spcBef>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边界类的操作会调用控制类的操作，并进一步被分解为对各个不同实体类的操作的调用序列</a:t>
            </a:r>
          </a:p>
          <a:p>
            <a:pPr lvl="1" eaLnBrk="1" hangingPunct="1">
              <a:spcBef>
                <a:spcPts val="0"/>
              </a:spcBef>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发出的动作通常都比较大，往往涉及到对多个实体类的属性的增删改查</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，不能简单的将它直接放置在某个实体类中</a:t>
            </a:r>
          </a:p>
          <a:p>
            <a:pPr eaLnBrk="1" hangingPunct="1"/>
            <a:r>
              <a:rPr lang="zh-CN" altLang="en-US" dirty="0" smtClean="0"/>
              <a:t>实体类的操作分为两类：</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对该实体的生命周期的操作：如</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destroy</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对该</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实体内部</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的一个或多个属性的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注意：</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自己的属性，不是其他实体的！</a:t>
            </a:r>
          </a:p>
          <a:p>
            <a:pPr eaLnBrk="1" hangingPunct="1"/>
            <a:r>
              <a:rPr lang="zh-CN" altLang="en-US" dirty="0" smtClean="0"/>
              <a:t>因此，对用例中</a:t>
            </a:r>
            <a:r>
              <a:rPr lang="en-US" altLang="zh-CN" dirty="0" smtClean="0"/>
              <a:t>actor</a:t>
            </a:r>
            <a:r>
              <a:rPr lang="zh-CN" altLang="en-US" dirty="0" smtClean="0"/>
              <a:t>所发出的每个动作，需要仔细分析它对哪些实体类的哪些属性做</a:t>
            </a:r>
            <a:r>
              <a:rPr lang="en-US" altLang="zh-CN" dirty="0" smtClean="0"/>
              <a:t>CRUD</a:t>
            </a:r>
            <a:endParaRPr lang="zh-CN" altLang="en-US" dirty="0" smtClean="0"/>
          </a:p>
        </p:txBody>
      </p:sp>
    </p:spTree>
    <p:extLst>
      <p:ext uri="{BB962C8B-B14F-4D97-AF65-F5344CB8AC3E}">
        <p14:creationId xmlns:p14="http://schemas.microsoft.com/office/powerpoint/2010/main" val="3312026216"/>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需求分析的本质</a:t>
            </a:r>
          </a:p>
        </p:txBody>
      </p:sp>
      <p:sp>
        <p:nvSpPr>
          <p:cNvPr id="4" name="Rectangle 3"/>
          <p:cNvSpPr txBox="1">
            <a:spLocks noChangeArrowheads="1"/>
          </p:cNvSpPr>
          <p:nvPr/>
        </p:nvSpPr>
        <p:spPr>
          <a:xfrm>
            <a:off x="395288"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smtClean="0">
                <a:solidFill>
                  <a:srgbClr val="C00000"/>
                </a:solidFill>
                <a:latin typeface="Times New Roman" panose="02020603050405020304" pitchFamily="18" charset="0"/>
                <a:cs typeface="Times New Roman" panose="02020603050405020304" pitchFamily="18" charset="0"/>
              </a:rPr>
              <a:t>需求分析</a:t>
            </a:r>
            <a:r>
              <a:rPr lang="en-US" altLang="zh-CN" sz="2200" dirty="0" smtClean="0">
                <a:solidFill>
                  <a:srgbClr val="C00000"/>
                </a:solidFill>
                <a:latin typeface="Times New Roman" panose="02020603050405020304" pitchFamily="18" charset="0"/>
                <a:cs typeface="Times New Roman" panose="02020603050405020304" pitchFamily="18" charset="0"/>
              </a:rPr>
              <a:t>(Requirement Analysis)</a:t>
            </a:r>
            <a:r>
              <a:rPr lang="zh-CN" altLang="en-US" sz="2200" dirty="0" smtClean="0">
                <a:latin typeface="Times New Roman" panose="02020603050405020304" pitchFamily="18" charset="0"/>
                <a:cs typeface="Times New Roman" panose="02020603050405020304" pitchFamily="18" charset="0"/>
              </a:rPr>
              <a:t>：</a:t>
            </a:r>
            <a:r>
              <a:rPr lang="zh-CN" altLang="en-US" dirty="0" smtClean="0">
                <a:latin typeface="楷体" panose="02010609060101010101" pitchFamily="49" charset="-122"/>
                <a:ea typeface="楷体" panose="02010609060101010101" pitchFamily="49" charset="-122"/>
              </a:rPr>
              <a:t>对收集到的需求进行提炼、分析和审查，为最终用户所看到的系统建立</a:t>
            </a:r>
            <a:r>
              <a:rPr lang="zh-CN" altLang="en-US" dirty="0" smtClean="0">
                <a:solidFill>
                  <a:srgbClr val="C00000"/>
                </a:solidFill>
                <a:latin typeface="楷体" panose="02010609060101010101" pitchFamily="49" charset="-122"/>
                <a:ea typeface="楷体" panose="02010609060101010101" pitchFamily="49" charset="-122"/>
              </a:rPr>
              <a:t>概念化的分析模型</a:t>
            </a:r>
          </a:p>
          <a:p>
            <a:pPr lvl="1" eaLnBrk="1" hangingPunct="1"/>
            <a:r>
              <a:rPr lang="zh-CN" altLang="en-US" b="1" dirty="0" smtClean="0">
                <a:solidFill>
                  <a:schemeClr val="tx1"/>
                </a:solidFill>
                <a:latin typeface="楷体" panose="02010609060101010101" pitchFamily="49" charset="-122"/>
                <a:ea typeface="楷体" panose="02010609060101010101" pitchFamily="49" charset="-122"/>
              </a:rPr>
              <a:t>分析需求可行性</a:t>
            </a:r>
          </a:p>
          <a:p>
            <a:pPr lvl="1" eaLnBrk="1" hangingPunct="1"/>
            <a:r>
              <a:rPr lang="zh-CN" altLang="en-US" b="1" dirty="0" smtClean="0">
                <a:solidFill>
                  <a:schemeClr val="tx1"/>
                </a:solidFill>
                <a:latin typeface="楷体" panose="02010609060101010101" pitchFamily="49" charset="-122"/>
                <a:ea typeface="楷体" panose="02010609060101010101" pitchFamily="49" charset="-122"/>
              </a:rPr>
              <a:t>需求</a:t>
            </a:r>
            <a:r>
              <a:rPr lang="zh-CN" altLang="en-US" b="1" dirty="0">
                <a:solidFill>
                  <a:schemeClr val="tx1"/>
                </a:solidFill>
                <a:latin typeface="楷体" panose="02010609060101010101" pitchFamily="49" charset="-122"/>
                <a:ea typeface="楷体" panose="02010609060101010101" pitchFamily="49" charset="-122"/>
              </a:rPr>
              <a:t>细化</a:t>
            </a:r>
            <a:endParaRPr lang="en-US" altLang="zh-CN" b="1" dirty="0" smtClean="0">
              <a:solidFill>
                <a:schemeClr val="tx1"/>
              </a:solidFill>
              <a:latin typeface="楷体" panose="02010609060101010101" pitchFamily="49" charset="-122"/>
              <a:ea typeface="楷体" panose="02010609060101010101" pitchFamily="49" charset="-122"/>
            </a:endParaRPr>
          </a:p>
          <a:p>
            <a:pPr lvl="1" eaLnBrk="1" hangingPunct="1"/>
            <a:r>
              <a:rPr lang="zh-CN" altLang="en-US" b="1" dirty="0" smtClean="0">
                <a:solidFill>
                  <a:schemeClr val="tx1"/>
                </a:solidFill>
                <a:latin typeface="楷体" panose="02010609060101010101" pitchFamily="49" charset="-122"/>
                <a:ea typeface="楷体" panose="02010609060101010101" pitchFamily="49" charset="-122"/>
              </a:rPr>
              <a:t>建立需求分析模型</a:t>
            </a:r>
            <a:endParaRPr lang="en-US" altLang="zh-CN" b="1" dirty="0" smtClean="0">
              <a:solidFill>
                <a:schemeClr val="tx1"/>
              </a:solidFill>
              <a:latin typeface="楷体" panose="02010609060101010101" pitchFamily="49" charset="-122"/>
              <a:ea typeface="楷体" panose="02010609060101010101" pitchFamily="49" charset="-122"/>
            </a:endParaRPr>
          </a:p>
          <a:p>
            <a:pPr lvl="2" eaLnBrk="1" hangingPunct="1"/>
            <a:r>
              <a:rPr lang="zh-CN" altLang="en-US" sz="1800" b="1" dirty="0" smtClean="0">
                <a:solidFill>
                  <a:srgbClr val="0000FF"/>
                </a:solidFill>
                <a:latin typeface="楷体" panose="02010609060101010101" pitchFamily="49" charset="-122"/>
                <a:ea typeface="楷体" panose="02010609060101010101" pitchFamily="49" charset="-122"/>
              </a:rPr>
              <a:t>功能活动</a:t>
            </a:r>
            <a:endParaRPr lang="en-US" altLang="zh-CN" sz="1800" b="1" dirty="0" smtClean="0">
              <a:solidFill>
                <a:srgbClr val="0000FF"/>
              </a:solidFill>
              <a:latin typeface="楷体" panose="02010609060101010101" pitchFamily="49" charset="-122"/>
              <a:ea typeface="楷体" panose="02010609060101010101" pitchFamily="49" charset="-122"/>
            </a:endParaRPr>
          </a:p>
          <a:p>
            <a:pPr lvl="2" eaLnBrk="1" hangingPunct="1"/>
            <a:r>
              <a:rPr lang="zh-CN" altLang="en-US" sz="1800" b="1" dirty="0" smtClean="0">
                <a:solidFill>
                  <a:srgbClr val="0000FF"/>
                </a:solidFill>
                <a:latin typeface="楷体" panose="02010609060101010101" pitchFamily="49" charset="-122"/>
                <a:ea typeface="楷体" panose="02010609060101010101" pitchFamily="49" charset="-122"/>
              </a:rPr>
              <a:t>分析问题类和类之间关系</a:t>
            </a:r>
            <a:endParaRPr lang="en-US" altLang="zh-CN" sz="1800" b="1" dirty="0" smtClean="0">
              <a:solidFill>
                <a:srgbClr val="0000FF"/>
              </a:solidFill>
              <a:latin typeface="楷体" panose="02010609060101010101" pitchFamily="49" charset="-122"/>
              <a:ea typeface="楷体" panose="02010609060101010101" pitchFamily="49" charset="-122"/>
            </a:endParaRPr>
          </a:p>
          <a:p>
            <a:pPr lvl="2" eaLnBrk="1" hangingPunct="1"/>
            <a:r>
              <a:rPr lang="zh-CN" altLang="en-US" sz="1800" b="1" dirty="0" smtClean="0">
                <a:solidFill>
                  <a:srgbClr val="0000FF"/>
                </a:solidFill>
                <a:latin typeface="楷体" panose="02010609060101010101" pitchFamily="49" charset="-122"/>
                <a:ea typeface="楷体" panose="02010609060101010101" pitchFamily="49" charset="-122"/>
              </a:rPr>
              <a:t>系统和类行为</a:t>
            </a:r>
            <a:endParaRPr lang="en-US" altLang="zh-CN" sz="1800" b="1" dirty="0" smtClean="0">
              <a:solidFill>
                <a:srgbClr val="0000FF"/>
              </a:solidFill>
              <a:latin typeface="楷体" panose="02010609060101010101" pitchFamily="49" charset="-122"/>
              <a:ea typeface="楷体" panose="02010609060101010101" pitchFamily="49" charset="-122"/>
            </a:endParaRPr>
          </a:p>
          <a:p>
            <a:pPr lvl="2" eaLnBrk="1" hangingPunct="1"/>
            <a:r>
              <a:rPr lang="zh-CN" altLang="en-US" sz="1800" b="1" dirty="0" smtClean="0">
                <a:solidFill>
                  <a:srgbClr val="0000FF"/>
                </a:solidFill>
                <a:latin typeface="楷体" panose="02010609060101010101" pitchFamily="49" charset="-122"/>
                <a:ea typeface="楷体" panose="02010609060101010101" pitchFamily="49" charset="-122"/>
              </a:rPr>
              <a:t>数据流</a:t>
            </a:r>
            <a:endParaRPr lang="en-US" altLang="zh-CN" sz="1800" b="1" dirty="0" smtClean="0">
              <a:solidFill>
                <a:srgbClr val="0000FF"/>
              </a:solidFill>
              <a:latin typeface="楷体" panose="02010609060101010101" pitchFamily="49" charset="-122"/>
              <a:ea typeface="楷体" panose="02010609060101010101" pitchFamily="49" charset="-122"/>
            </a:endParaRPr>
          </a:p>
          <a:p>
            <a:pPr lvl="2" eaLnBrk="1" hangingPunct="1"/>
            <a:endParaRPr lang="zh-CN" altLang="en-US" dirty="0" smtClean="0"/>
          </a:p>
          <a:p>
            <a:pPr eaLnBrk="1" hangingPunct="1"/>
            <a:r>
              <a:rPr lang="zh-CN" altLang="en-US" dirty="0" smtClean="0"/>
              <a:t>本质：</a:t>
            </a:r>
          </a:p>
        </p:txBody>
      </p:sp>
      <p:sp>
        <p:nvSpPr>
          <p:cNvPr id="5" name="Oval 4"/>
          <p:cNvSpPr>
            <a:spLocks noChangeArrowheads="1"/>
          </p:cNvSpPr>
          <p:nvPr/>
        </p:nvSpPr>
        <p:spPr bwMode="auto">
          <a:xfrm>
            <a:off x="1619250" y="5206578"/>
            <a:ext cx="2089150" cy="792163"/>
          </a:xfrm>
          <a:prstGeom prst="ellipse">
            <a:avLst/>
          </a:prstGeom>
          <a:solidFill>
            <a:srgbClr val="FFFF99"/>
          </a:solidFill>
          <a:ln w="9525">
            <a:solidFill>
              <a:schemeClr val="tx1"/>
            </a:solidFill>
            <a:round/>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dirty="0">
                <a:solidFill>
                  <a:schemeClr val="tx1"/>
                </a:solidFill>
                <a:latin typeface="Times New Roman" panose="02020603050405020304" pitchFamily="18" charset="0"/>
                <a:cs typeface="Times New Roman" panose="02020603050405020304" pitchFamily="18" charset="0"/>
              </a:rPr>
              <a:t>客户现实需求</a:t>
            </a:r>
          </a:p>
        </p:txBody>
      </p:sp>
      <p:sp>
        <p:nvSpPr>
          <p:cNvPr id="6" name="Oval 5"/>
          <p:cNvSpPr>
            <a:spLocks noChangeArrowheads="1"/>
          </p:cNvSpPr>
          <p:nvPr/>
        </p:nvSpPr>
        <p:spPr bwMode="auto">
          <a:xfrm>
            <a:off x="6011863" y="5206578"/>
            <a:ext cx="2089150" cy="792163"/>
          </a:xfrm>
          <a:prstGeom prst="ellipse">
            <a:avLst/>
          </a:prstGeom>
          <a:solidFill>
            <a:srgbClr val="FFCC99"/>
          </a:solidFill>
          <a:ln w="9525">
            <a:solidFill>
              <a:schemeClr val="tx1"/>
            </a:solidFill>
            <a:round/>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Times New Roman" panose="02020603050405020304" pitchFamily="18" charset="0"/>
                <a:cs typeface="Times New Roman" panose="02020603050405020304" pitchFamily="18" charset="0"/>
              </a:rPr>
              <a:t>软件需求模型</a:t>
            </a:r>
          </a:p>
          <a:p>
            <a:pPr algn="ctr" eaLnBrk="1" hangingPunct="1">
              <a:spcBef>
                <a:spcPct val="0"/>
              </a:spcBef>
              <a:spcAft>
                <a:spcPct val="0"/>
              </a:spcAft>
              <a:buClrTx/>
              <a:buFontTx/>
              <a:buNone/>
            </a:pPr>
            <a:r>
              <a:rPr lang="en-US" altLang="zh-CN" sz="1800">
                <a:solidFill>
                  <a:schemeClr val="tx1"/>
                </a:solidFill>
                <a:latin typeface="Times New Roman" panose="02020603050405020304" pitchFamily="18" charset="0"/>
                <a:cs typeface="Times New Roman" panose="02020603050405020304" pitchFamily="18" charset="0"/>
              </a:rPr>
              <a:t>(SRS)</a:t>
            </a:r>
          </a:p>
        </p:txBody>
      </p:sp>
      <p:cxnSp>
        <p:nvCxnSpPr>
          <p:cNvPr id="7" name="AutoShape 6"/>
          <p:cNvCxnSpPr>
            <a:cxnSpLocks noChangeShapeType="1"/>
            <a:stCxn id="5" idx="6"/>
            <a:endCxn id="6" idx="2"/>
          </p:cNvCxnSpPr>
          <p:nvPr/>
        </p:nvCxnSpPr>
        <p:spPr bwMode="auto">
          <a:xfrm>
            <a:off x="3708400" y="5603453"/>
            <a:ext cx="2303463"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7"/>
          <p:cNvSpPr>
            <a:spLocks noChangeArrowheads="1"/>
          </p:cNvSpPr>
          <p:nvPr/>
        </p:nvSpPr>
        <p:spPr bwMode="auto">
          <a:xfrm>
            <a:off x="3852863" y="5135141"/>
            <a:ext cx="20441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1800">
                <a:solidFill>
                  <a:schemeClr val="tx1"/>
                </a:solidFill>
                <a:latin typeface="Times New Roman" panose="02020603050405020304" pitchFamily="18" charset="0"/>
                <a:cs typeface="Times New Roman" panose="02020603050405020304" pitchFamily="18" charset="0"/>
              </a:rPr>
              <a:t>抽象、映射、转换</a:t>
            </a:r>
          </a:p>
        </p:txBody>
      </p:sp>
    </p:spTree>
    <p:extLst>
      <p:ext uri="{BB962C8B-B14F-4D97-AF65-F5344CB8AC3E}">
        <p14:creationId xmlns:p14="http://schemas.microsoft.com/office/powerpoint/2010/main" val="3028314135"/>
      </p:ext>
    </p:extLst>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484313"/>
            <a:ext cx="792093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例如：用例</a:t>
            </a:r>
            <a:r>
              <a:rPr lang="zh-CN" altLang="en-US" u="sng" dirty="0" smtClean="0"/>
              <a:t>“从购物车生成订单”</a:t>
            </a:r>
            <a:r>
              <a:rPr lang="zh-CN" altLang="en-US" dirty="0" smtClean="0"/>
              <a:t> </a:t>
            </a:r>
          </a:p>
          <a:p>
            <a:pPr lvl="1" eaLnBrk="1" hangingPunct="1"/>
            <a:r>
              <a:rPr lang="zh-CN" altLang="en-US" b="1" dirty="0">
                <a:solidFill>
                  <a:srgbClr val="C00000"/>
                </a:solidFill>
                <a:latin typeface="+mn-ea"/>
                <a:cs typeface="Times New Roman" panose="02020603050405020304" pitchFamily="18" charset="0"/>
              </a:rPr>
              <a:t>事件流：</a:t>
            </a:r>
            <a:endParaRPr lang="en-US" altLang="zh-CN" b="1" dirty="0">
              <a:solidFill>
                <a:srgbClr val="C00000"/>
              </a:solidFill>
              <a:latin typeface="+mn-ea"/>
              <a:cs typeface="Times New Roman" panose="02020603050405020304" pitchFamily="18" charset="0"/>
            </a:endParaRPr>
          </a:p>
          <a:p>
            <a:pPr lvl="2" eaLnBrk="1" hangingPunct="1"/>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用户点击“</a:t>
            </a:r>
            <a:r>
              <a:rPr lang="zh-CN" altLang="en-US"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去结算</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”；系统根据当前购物车对象中包含的商品信息，生成一张</a:t>
            </a:r>
            <a:r>
              <a:rPr lang="zh-CN" altLang="en-US" sz="20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订单</a:t>
            </a:r>
            <a:endPar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2" eaLnBrk="1" hangingPunct="1"/>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用户填写订单的收货地址、付款方式等信息，点击“</a:t>
            </a:r>
            <a:r>
              <a:rPr lang="zh-CN" altLang="en-US"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去付款</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”，系统永久存储这张订单，引导用户到达</a:t>
            </a:r>
            <a:r>
              <a:rPr lang="zh-CN" altLang="en-US" sz="2000" b="1" dirty="0" smtClean="0">
                <a:solidFill>
                  <a:schemeClr val="accent5">
                    <a:lumMod val="50000"/>
                  </a:schemeClr>
                </a:solidFill>
                <a:latin typeface="Times New Roman" panose="02020603050405020304" pitchFamily="18" charset="0"/>
                <a:ea typeface="楷体" panose="02010609060101010101" pitchFamily="49" charset="-122"/>
                <a:cs typeface="Times New Roman" panose="02020603050405020304" pitchFamily="18" charset="0"/>
              </a:rPr>
              <a:t>支付宝</a:t>
            </a:r>
            <a:r>
              <a:rPr lang="zh-CN" altLang="en-US" sz="20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页面</a:t>
            </a:r>
            <a:endPar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用例中涉及的实体类有：</a:t>
            </a:r>
            <a:endParaRPr lang="en-US" altLang="zh-CN" dirty="0" smtClean="0"/>
          </a:p>
          <a:p>
            <a:pPr lvl="1" eaLnBrk="1" hangingPunct="1"/>
            <a:r>
              <a:rPr lang="zh-CN" altLang="en-US"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购物车、商品、收货地址、订单、订单</a:t>
            </a:r>
            <a:r>
              <a:rPr lang="zh-CN" altLang="en-US" b="1" dirty="0" smtClean="0">
                <a:solidFill>
                  <a:srgbClr val="C00000"/>
                </a:solidFill>
                <a:latin typeface="楷体" panose="02010609060101010101" pitchFamily="49" charset="-122"/>
                <a:ea typeface="楷体" panose="02010609060101010101" pitchFamily="49" charset="-122"/>
                <a:cs typeface="Times New Roman" panose="02020603050405020304" pitchFamily="18" charset="0"/>
              </a:rPr>
              <a:t>项等</a:t>
            </a:r>
            <a:endParaRPr lang="zh-CN" altLang="en-US" b="1"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67422193"/>
      </p:ext>
    </p:extLst>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为了完成上述事件流，“从购物车生成订单”控制类逐步调用这些实体类的多个操作 </a:t>
            </a:r>
            <a:r>
              <a:rPr lang="en-US" altLang="zh-CN" dirty="0" smtClean="0"/>
              <a:t>(</a:t>
            </a:r>
            <a:r>
              <a:rPr lang="zh-CN" altLang="en-US" dirty="0" smtClean="0"/>
              <a:t>此刻程序运行空间中必然已经有一个“购物车”类的示例对象</a:t>
            </a:r>
            <a:r>
              <a:rPr lang="en-US" altLang="zh-CN" dirty="0" smtClean="0"/>
              <a:t>cart)</a:t>
            </a:r>
            <a:r>
              <a:rPr lang="zh-CN" altLang="en-US" dirty="0" smtClean="0"/>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“订单”类的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Order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newOrder</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new Order(cart)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cart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对象中读取到包含的商品列表，形成一个新的订单对象</a:t>
            </a:r>
            <a:r>
              <a:rPr lang="en-US" altLang="zh-CN"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newOrder</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为此，“购物车”对象需要提供一个操作供订单类的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操作所使用：</a:t>
            </a:r>
            <a:r>
              <a:rPr lang="en-US" altLang="zh-CN"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getProductList</a:t>
            </a:r>
            <a:r>
              <a:rPr lang="en-US" altLang="zh-CN"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，此操作返回购物车对象中包含的所有商品</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来自购物车类的关联属性</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ProductList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，这是一个数组，由</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到多个“商品”类构成</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获得商品信息之后，订单对象还需调用多次“订单项”类的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操作，构造多个订单项对象，并与自己聚合起来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需要一个操作</a:t>
            </a:r>
            <a:r>
              <a:rPr lang="en-US" altLang="zh-CN" b="1"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addOrderItem</a:t>
            </a:r>
            <a:r>
              <a:rPr lang="en-US" altLang="zh-CN"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50330401"/>
      </p:ext>
    </p:extLst>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52" y="1124744"/>
            <a:ext cx="835292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接下来，控制类还需要根据订单包含的商品，计算总价格并</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展示；总</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价格是“订单”类的一个派生属性，订单类需要一个操作</a:t>
            </a:r>
            <a:r>
              <a:rPr lang="en-US" altLang="zh-CN"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calculateTotalPrice</a:t>
            </a:r>
            <a:r>
              <a:rPr lang="en-US" altLang="zh-CN"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，该操作会读取订单对象中聚合的多个订单项对象并加以计算，将结果更新到订单类的“总价格”属性</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经过上述步骤之后，控制类才算真正构造完一个订单</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接下来</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，当用户填写完收货地址后，需要首先调用“收货地址”类的</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操作，根据用户填写的信息构造一个收货地址对象</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调用“订单”对象的操作：</a:t>
            </a:r>
            <a:r>
              <a:rPr lang="en-US" altLang="zh-CN"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updateAddress</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(address)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，将刚才构造的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传递进去，更新订单对象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order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的属性</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其类型就是“收货地址”类</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当用户点击付款时，意味着需要将该订单进行持久化存储，故需要调用“订单”类的另一个操作：</a:t>
            </a:r>
            <a:r>
              <a:rPr lang="en-US" altLang="zh-CN"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saveToDatabase</a:t>
            </a:r>
            <a:r>
              <a:rPr lang="en-US" altLang="zh-CN"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，该操作将对象中保存的所有属性信息更新到关系数据表</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同时，系统调用支付宝的</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API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，触发支付宝的行为。该行为就不需要刻画了，因为它属于外部系统，通过</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API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调用即</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52419248"/>
      </p:ext>
    </p:extLst>
  </p:cSld>
  <p:clrMapOvr>
    <a:masterClrMapping/>
  </p:clrMapOvr>
  <p:transition spd="med">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705246"/>
            <a:ext cx="9145588" cy="61801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4" name="TextBox 1"/>
          <p:cNvSpPr txBox="1">
            <a:spLocks noChangeArrowheads="1"/>
          </p:cNvSpPr>
          <p:nvPr/>
        </p:nvSpPr>
        <p:spPr bwMode="auto">
          <a:xfrm>
            <a:off x="539502" y="6485274"/>
            <a:ext cx="82089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FF0000"/>
                </a:solidFill>
              </a:rPr>
              <a:t>结算</a:t>
            </a:r>
            <a:r>
              <a:rPr lang="zh-CN" altLang="en-US" sz="2000" b="1" dirty="0" smtClean="0">
                <a:solidFill>
                  <a:srgbClr val="FF0000"/>
                </a:solidFill>
              </a:rPr>
              <a:t>：</a:t>
            </a:r>
            <a:r>
              <a:rPr lang="zh-CN" altLang="en-US" sz="2000" b="1" dirty="0">
                <a:solidFill>
                  <a:srgbClr val="0000FF"/>
                </a:solidFill>
                <a:latin typeface="楷体" panose="02010609060101010101" pitchFamily="49" charset="-122"/>
                <a:ea typeface="楷体" panose="02010609060101010101" pitchFamily="49" charset="-122"/>
              </a:rPr>
              <a:t>从购物车生成订单</a:t>
            </a:r>
          </a:p>
        </p:txBody>
      </p:sp>
    </p:spTree>
    <p:extLst>
      <p:ext uri="{BB962C8B-B14F-4D97-AF65-F5344CB8AC3E}">
        <p14:creationId xmlns:p14="http://schemas.microsoft.com/office/powerpoint/2010/main" val="853764459"/>
      </p:ext>
    </p:extLst>
  </p:cSld>
  <p:clrMapOvr>
    <a:masterClrMapping/>
  </p:clrMapOvr>
  <p:transition spd="med">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16"/>
          <p:cNvSpPr txBox="1">
            <a:spLocks noChangeArrowheads="1"/>
          </p:cNvSpPr>
          <p:nvPr/>
        </p:nvSpPr>
        <p:spPr>
          <a:xfrm>
            <a:off x="539502" y="1124744"/>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汇总一下，从这个用例中得到的实体类操作和属性是这样的：</a:t>
            </a:r>
          </a:p>
        </p:txBody>
      </p:sp>
      <p:sp>
        <p:nvSpPr>
          <p:cNvPr id="4" name="Rectangle 2"/>
          <p:cNvSpPr txBox="1">
            <a:spLocks noChangeArrowheads="1"/>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5" name="Rectangle 3"/>
          <p:cNvSpPr>
            <a:spLocks noChangeArrowheads="1"/>
          </p:cNvSpPr>
          <p:nvPr/>
        </p:nvSpPr>
        <p:spPr bwMode="auto">
          <a:xfrm>
            <a:off x="901700" y="1772841"/>
            <a:ext cx="2087812" cy="33829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订单类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smtClean="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订单号</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创建</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日期</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Date</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包含</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的商品</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收货</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地址</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Address</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zh-CN" altLang="en-US" sz="1400" b="1" dirty="0" smtClean="0">
                <a:latin typeface="Calibri" panose="020F0502020204030204" pitchFamily="34"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new(Cart</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addOrderItem</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(List)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calculateTotalPrice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updateAddress</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 </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saveToDatabase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6" name="Rectangle 4"/>
          <p:cNvSpPr>
            <a:spLocks noChangeArrowheads="1"/>
          </p:cNvSpPr>
          <p:nvPr/>
        </p:nvSpPr>
        <p:spPr bwMode="auto">
          <a:xfrm>
            <a:off x="3636963" y="1773139"/>
            <a:ext cx="1800225"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订单项类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Product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数量</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endPar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zh-CN" altLang="en-US" sz="1400" b="1" dirty="0" smtClean="0">
                <a:latin typeface="Calibri" panose="020F0502020204030204" pitchFamily="34"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new(Product</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 name="Rectangle 5"/>
          <p:cNvSpPr>
            <a:spLocks noChangeArrowheads="1"/>
          </p:cNvSpPr>
          <p:nvPr/>
        </p:nvSpPr>
        <p:spPr bwMode="auto">
          <a:xfrm>
            <a:off x="3636963" y="3933180"/>
            <a:ext cx="1800225"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收货地址类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收货人</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电话</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地址</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zh-CN" altLang="en-US" sz="1400" b="1" dirty="0" smtClean="0">
                <a:latin typeface="Calibri" panose="020F0502020204030204" pitchFamily="34"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9" name="Rectangle 6"/>
          <p:cNvSpPr>
            <a:spLocks noChangeArrowheads="1"/>
          </p:cNvSpPr>
          <p:nvPr/>
        </p:nvSpPr>
        <p:spPr bwMode="auto">
          <a:xfrm>
            <a:off x="6300788" y="3861048"/>
            <a:ext cx="1800225" cy="1800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购物车类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商品清单</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zh-CN" altLang="en-US" sz="1400" b="1" dirty="0" smtClean="0">
                <a:latin typeface="Calibri" panose="020F0502020204030204" pitchFamily="34"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getProductList</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0" name="Rectangle 7"/>
          <p:cNvSpPr>
            <a:spLocks noChangeArrowheads="1"/>
          </p:cNvSpPr>
          <p:nvPr/>
        </p:nvSpPr>
        <p:spPr bwMode="auto">
          <a:xfrm>
            <a:off x="6300788" y="1772816"/>
            <a:ext cx="1800225" cy="1800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商品类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名字</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getPrice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1" name="TextBox 1"/>
          <p:cNvSpPr txBox="1">
            <a:spLocks noChangeArrowheads="1"/>
          </p:cNvSpPr>
          <p:nvPr/>
        </p:nvSpPr>
        <p:spPr bwMode="auto">
          <a:xfrm>
            <a:off x="539502" y="6021313"/>
            <a:ext cx="82089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FF0000"/>
                </a:solidFill>
              </a:rPr>
              <a:t>讨论：</a:t>
            </a:r>
            <a:r>
              <a:rPr lang="zh-CN" altLang="en-US" sz="2000" b="1" dirty="0">
                <a:solidFill>
                  <a:srgbClr val="0000FF"/>
                </a:solidFill>
                <a:latin typeface="楷体" panose="02010609060101010101" pitchFamily="49" charset="-122"/>
                <a:ea typeface="楷体" panose="02010609060101010101" pitchFamily="49" charset="-122"/>
              </a:rPr>
              <a:t>请给出该类图</a:t>
            </a:r>
            <a:r>
              <a:rPr lang="zh-CN" altLang="en-US" sz="2000" b="1" dirty="0" smtClean="0">
                <a:solidFill>
                  <a:srgbClr val="0000FF"/>
                </a:solidFill>
                <a:latin typeface="楷体" panose="02010609060101010101" pitchFamily="49" charset="-122"/>
                <a:ea typeface="楷体" panose="02010609060101010101" pitchFamily="49" charset="-122"/>
              </a:rPr>
              <a:t>中各</a:t>
            </a:r>
            <a:r>
              <a:rPr lang="zh-CN" altLang="en-US" sz="2000" b="1" dirty="0">
                <a:solidFill>
                  <a:srgbClr val="0000FF"/>
                </a:solidFill>
                <a:latin typeface="楷体" panose="02010609060101010101" pitchFamily="49" charset="-122"/>
                <a:ea typeface="楷体" panose="02010609060101010101" pitchFamily="49" charset="-122"/>
              </a:rPr>
              <a:t>类之间的联系</a:t>
            </a:r>
          </a:p>
        </p:txBody>
      </p:sp>
    </p:spTree>
    <p:extLst>
      <p:ext uri="{BB962C8B-B14F-4D97-AF65-F5344CB8AC3E}">
        <p14:creationId xmlns:p14="http://schemas.microsoft.com/office/powerpoint/2010/main" val="1799404598"/>
      </p:ext>
    </p:extLst>
  </p:cSld>
  <p:clrMapOvr>
    <a:masterClrMapping/>
  </p:clrMapOvr>
  <p:transition spd="med">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16"/>
          <p:cNvSpPr txBox="1">
            <a:spLocks noChangeArrowheads="1"/>
          </p:cNvSpPr>
          <p:nvPr/>
        </p:nvSpPr>
        <p:spPr>
          <a:xfrm>
            <a:off x="539502" y="1196752"/>
            <a:ext cx="8208962"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汇总一下，从这个用例中得到的实体类操作和属性是这样的：</a:t>
            </a:r>
          </a:p>
        </p:txBody>
      </p:sp>
      <p:sp>
        <p:nvSpPr>
          <p:cNvPr id="4"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5" name="Line 8"/>
          <p:cNvSpPr>
            <a:spLocks noChangeShapeType="1"/>
          </p:cNvSpPr>
          <p:nvPr/>
        </p:nvSpPr>
        <p:spPr bwMode="auto">
          <a:xfrm>
            <a:off x="3204914" y="2931890"/>
            <a:ext cx="9350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 name="AutoShape 9"/>
          <p:cNvSpPr>
            <a:spLocks noChangeArrowheads="1"/>
          </p:cNvSpPr>
          <p:nvPr/>
        </p:nvSpPr>
        <p:spPr bwMode="auto">
          <a:xfrm>
            <a:off x="2916510" y="2860452"/>
            <a:ext cx="287338" cy="144463"/>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b="1"/>
          </a:p>
        </p:txBody>
      </p:sp>
      <p:sp>
        <p:nvSpPr>
          <p:cNvPr id="7" name="Line 10"/>
          <p:cNvSpPr>
            <a:spLocks noChangeShapeType="1"/>
          </p:cNvSpPr>
          <p:nvPr/>
        </p:nvSpPr>
        <p:spPr bwMode="auto">
          <a:xfrm>
            <a:off x="5364163" y="2642965"/>
            <a:ext cx="877887"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9" name="Text Box 11"/>
          <p:cNvSpPr txBox="1">
            <a:spLocks noChangeArrowheads="1"/>
          </p:cNvSpPr>
          <p:nvPr/>
        </p:nvSpPr>
        <p:spPr bwMode="auto">
          <a:xfrm>
            <a:off x="5942013" y="2276252"/>
            <a:ext cx="300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Calibri" panose="020F0502020204030204" pitchFamily="34" charset="0"/>
              </a:rPr>
              <a:t>1</a:t>
            </a:r>
          </a:p>
        </p:txBody>
      </p:sp>
      <p:sp>
        <p:nvSpPr>
          <p:cNvPr id="10" name="AutoShape 12"/>
          <p:cNvSpPr>
            <a:spLocks noChangeArrowheads="1"/>
          </p:cNvSpPr>
          <p:nvPr/>
        </p:nvSpPr>
        <p:spPr bwMode="auto">
          <a:xfrm rot="5400000">
            <a:off x="7058025" y="4004494"/>
            <a:ext cx="287337" cy="144462"/>
          </a:xfrm>
          <a:prstGeom prst="diamond">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b="1"/>
          </a:p>
        </p:txBody>
      </p:sp>
      <p:cxnSp>
        <p:nvCxnSpPr>
          <p:cNvPr id="11" name="AutoShape 13"/>
          <p:cNvCxnSpPr>
            <a:cxnSpLocks noChangeShapeType="1"/>
          </p:cNvCxnSpPr>
          <p:nvPr/>
        </p:nvCxnSpPr>
        <p:spPr bwMode="auto">
          <a:xfrm>
            <a:off x="7200900" y="3284984"/>
            <a:ext cx="3175" cy="650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Line 14"/>
          <p:cNvSpPr>
            <a:spLocks noChangeShapeType="1"/>
          </p:cNvSpPr>
          <p:nvPr/>
        </p:nvSpPr>
        <p:spPr bwMode="auto">
          <a:xfrm flipV="1">
            <a:off x="3190792" y="5082952"/>
            <a:ext cx="665163"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3" name="AutoShape 15"/>
          <p:cNvSpPr>
            <a:spLocks noChangeArrowheads="1"/>
          </p:cNvSpPr>
          <p:nvPr/>
        </p:nvSpPr>
        <p:spPr bwMode="auto">
          <a:xfrm>
            <a:off x="2916510" y="5011515"/>
            <a:ext cx="287338" cy="14446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b="1"/>
          </a:p>
        </p:txBody>
      </p:sp>
      <p:sp>
        <p:nvSpPr>
          <p:cNvPr id="14" name="Rectangle 3"/>
          <p:cNvSpPr>
            <a:spLocks noChangeArrowheads="1"/>
          </p:cNvSpPr>
          <p:nvPr/>
        </p:nvSpPr>
        <p:spPr bwMode="auto">
          <a:xfrm>
            <a:off x="684213" y="2203227"/>
            <a:ext cx="2217737" cy="33829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订单类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订单号</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创建</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日期</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Date</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包含</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的商品</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收货</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地址</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Address</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new(Cart</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addOrderItem</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(List)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calculateTotalPrice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updateAddress</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saveToDatabase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5" name="Rectangle 4"/>
          <p:cNvSpPr>
            <a:spLocks noChangeArrowheads="1"/>
          </p:cNvSpPr>
          <p:nvPr/>
        </p:nvSpPr>
        <p:spPr bwMode="auto">
          <a:xfrm>
            <a:off x="3563938" y="1699990"/>
            <a:ext cx="1800225"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订单项类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Product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数量</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endPar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new(Product</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6" name="Rectangle 5"/>
          <p:cNvSpPr>
            <a:spLocks noChangeArrowheads="1"/>
          </p:cNvSpPr>
          <p:nvPr/>
        </p:nvSpPr>
        <p:spPr bwMode="auto">
          <a:xfrm>
            <a:off x="3563938" y="4221187"/>
            <a:ext cx="1800225"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收货地址类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收货人</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电话</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地址</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zh-CN" altLang="en-US" sz="1400" b="1" dirty="0" smtClean="0">
                <a:latin typeface="Calibri" panose="020F0502020204030204" pitchFamily="34"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7" name="Rectangle 6"/>
          <p:cNvSpPr>
            <a:spLocks noChangeArrowheads="1"/>
          </p:cNvSpPr>
          <p:nvPr/>
        </p:nvSpPr>
        <p:spPr bwMode="auto">
          <a:xfrm>
            <a:off x="6227763" y="4220394"/>
            <a:ext cx="1800225" cy="1800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购物车类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商品清单</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zh-CN" altLang="en-US" sz="1400" b="1" dirty="0" smtClean="0">
                <a:latin typeface="Calibri" panose="020F0502020204030204" pitchFamily="34"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getProductList</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8" name="Rectangle 7"/>
          <p:cNvSpPr>
            <a:spLocks noChangeArrowheads="1"/>
          </p:cNvSpPr>
          <p:nvPr/>
        </p:nvSpPr>
        <p:spPr bwMode="auto">
          <a:xfrm>
            <a:off x="6227763" y="1807940"/>
            <a:ext cx="1800225" cy="1800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商品类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名字</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getPrice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092951255"/>
      </p:ext>
    </p:extLst>
  </p:cSld>
  <p:clrMapOvr>
    <a:masterClrMapping/>
  </p:clrMapOvr>
  <p:transition spd="med">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124744"/>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但是，这几个实体类的属性和操作并不完整</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继续考虑其他每一个用例，在其他用例中，类似的会发现其他所需要的属性和操作，继续加入到实体类</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当考虑完所有的用例之后，实体类的属性集和操作集就完整</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了</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u="sng" dirty="0" smtClean="0">
                <a:solidFill>
                  <a:srgbClr val="FF0000"/>
                </a:solidFill>
              </a:rPr>
              <a:t>判断类的“操作”设计是否合理的标准：</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对该实体类的任何一个属性的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，均有特定的操作加以完成（而不是将属性的可见性设定为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public</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，由使用者直接读取和更新操作的值）</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若一个操作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的对象不是该实体类的属性，那么该操作不该出现在这里，把它移到相应的实体类中去</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若发现某个操作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多个实体类的属性值，通常意味着这个操作需要分解为多个小粒度操作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(op1,op2,…)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放在它专门的实体类中。此时，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本身就不会成为某个实体类的操作，而通常将它放在某个控制类中，由该控制类分别来调用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op1,op2,…</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2" eaLnBrk="1" hangingPunct="1"/>
            <a:r>
              <a:rPr lang="zh-CN" altLang="en-US" b="1" dirty="0" smtClean="0"/>
              <a:t>“从购物车生成订单”这个操作，就分解为了“订单”、“购物车”、“订单项”、“收货地址”这四个实体类的多个小操作</a:t>
            </a:r>
          </a:p>
        </p:txBody>
      </p:sp>
    </p:spTree>
    <p:extLst>
      <p:ext uri="{BB962C8B-B14F-4D97-AF65-F5344CB8AC3E}">
        <p14:creationId xmlns:p14="http://schemas.microsoft.com/office/powerpoint/2010/main" val="2538200422"/>
      </p:ext>
    </p:extLst>
  </p:cSld>
  <p:clrMapOvr>
    <a:masterClrMapping/>
  </p:clrMapOvr>
  <p:transition spd="med">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195983"/>
            <a:ext cx="8424986"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有一类用例中的操作，没办法分解为小粒度</a:t>
            </a:r>
            <a:r>
              <a:rPr lang="en-US" altLang="zh-CN" dirty="0" smtClean="0"/>
              <a:t>op</a:t>
            </a:r>
            <a:r>
              <a:rPr lang="zh-CN" altLang="en-US" dirty="0" smtClean="0"/>
              <a:t>，尤其以查询类操作为甚</a:t>
            </a:r>
          </a:p>
          <a:p>
            <a:pPr eaLnBrk="1" hangingPunct="1"/>
            <a:r>
              <a:rPr lang="zh-CN" altLang="en-US" dirty="0" smtClean="0"/>
              <a:t>例如：“用户通过关键字查询商品”，返回的是一组商品；该操作绝不会是“商品”类的操作，因为任何一个“商品”对象都不可能包含淘宝上的全体商品</a:t>
            </a:r>
          </a:p>
          <a:p>
            <a:pPr eaLnBrk="1" hangingPunct="1"/>
            <a:r>
              <a:rPr lang="zh-CN" altLang="en-US" dirty="0" smtClean="0"/>
              <a:t>所以，这个操作只能由控制类加以完成：</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根据用户提供的关键字，直接到数据库中检索出满足条件的商品</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清单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基于数据库中</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的每条</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商品记录，使用“商品”类的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操作构建一个“商品”对象，形成一个</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List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，返回给相应的边界类，边界类对其加以</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展示</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另一个办法：在领域模型中增加一个实体类“商品清单”，其中包含了所有的“商品”对象。这样的话，“通过关键字查询”就成了该实体类的一个操作</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问题在于：需要在系统初始化时就将该实体类构造出来，否则无法被</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使用</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明显是不可能的，占用内存空间太</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大</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36424432"/>
      </p:ext>
    </p:extLst>
  </p:cSld>
  <p:clrMapOvr>
    <a:masterClrMapping/>
  </p:clrMapOvr>
  <p:transition spd="med">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：建立类之间的关系</a:t>
            </a:r>
          </a:p>
        </p:txBody>
      </p:sp>
      <p:sp>
        <p:nvSpPr>
          <p:cNvPr id="4" name="Rectangle 4"/>
          <p:cNvSpPr txBox="1">
            <a:spLocks noChangeArrowheads="1"/>
          </p:cNvSpPr>
          <p:nvPr/>
        </p:nvSpPr>
        <p:spPr>
          <a:xfrm>
            <a:off x="53950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五种关系：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泛化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(generalization)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关联</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(association)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组合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(composition)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聚合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(aggregation)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依赖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(dependency)</a:t>
            </a:r>
          </a:p>
          <a:p>
            <a:pPr eaLnBrk="1" hangingPunct="1"/>
            <a:r>
              <a:rPr lang="zh-CN" altLang="en-US" dirty="0" smtClean="0"/>
              <a:t>例如：</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“读者”类与“预定”类之间有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的关联</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“读者”类与“借书记录”类之间有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的关联</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“图书资料”类与“借书记录”类之间有</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1:n</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关联</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“书目”类与“书籍”类、“杂志”类之间是泛化</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en-US" altLang="zh-CN" dirty="0" smtClean="0"/>
          </a:p>
        </p:txBody>
      </p:sp>
    </p:spTree>
    <p:extLst>
      <p:ext uri="{BB962C8B-B14F-4D97-AF65-F5344CB8AC3E}">
        <p14:creationId xmlns:p14="http://schemas.microsoft.com/office/powerpoint/2010/main" val="168527256"/>
      </p:ext>
    </p:extLst>
  </p:cSld>
  <p:clrMapOvr>
    <a:masterClrMapping/>
  </p:clrMapOvr>
  <p:transition spd="med">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5</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：绘制类图</a:t>
            </a:r>
          </a:p>
        </p:txBody>
      </p:sp>
      <p:sp>
        <p:nvSpPr>
          <p:cNvPr id="4" name="Rectangle 4"/>
          <p:cNvSpPr txBox="1">
            <a:spLocks noChangeArrowheads="1"/>
          </p:cNvSpPr>
          <p:nvPr/>
        </p:nvSpPr>
        <p:spPr>
          <a:xfrm>
            <a:off x="539502"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两种类图：</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分析类图：</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描述各边界类、实体类、控制类之间的关联关系，无需刻画属性与操作</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领域类图：</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可以不包含边界类与控制类，侧重描述各实体类之间的五种关系，需要给出详细的属性与操作</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集合</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endParaRPr lang="zh-CN" altLang="en-US" dirty="0" smtClean="0"/>
          </a:p>
          <a:p>
            <a:pPr eaLnBrk="1" hangingPunct="1"/>
            <a:r>
              <a:rPr lang="zh-CN" altLang="en-US" dirty="0" smtClean="0"/>
              <a:t>在不加说明的情况下，领域类图更有价值</a:t>
            </a:r>
          </a:p>
        </p:txBody>
      </p:sp>
    </p:spTree>
    <p:extLst>
      <p:ext uri="{BB962C8B-B14F-4D97-AF65-F5344CB8AC3E}">
        <p14:creationId xmlns:p14="http://schemas.microsoft.com/office/powerpoint/2010/main" val="148503232"/>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分析模型的目标</a:t>
            </a:r>
          </a:p>
        </p:txBody>
      </p:sp>
      <p:sp>
        <p:nvSpPr>
          <p:cNvPr id="4" name="内容占位符 2"/>
          <p:cNvSpPr txBox="1">
            <a:spLocks/>
          </p:cNvSpPr>
          <p:nvPr/>
        </p:nvSpPr>
        <p:spPr>
          <a:xfrm>
            <a:off x="611509" y="1340768"/>
            <a:ext cx="820896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描述客户需要什么（软件的信息、功能和行为）</a:t>
            </a:r>
            <a:endParaRPr lang="en-US" altLang="zh-CN" dirty="0" smtClean="0"/>
          </a:p>
          <a:p>
            <a:r>
              <a:rPr lang="zh-CN" altLang="en-US" dirty="0" smtClean="0"/>
              <a:t>为软件设计奠定基础（结构、接口、构件设计）</a:t>
            </a:r>
            <a:endParaRPr lang="en-US" altLang="zh-CN" dirty="0" smtClean="0"/>
          </a:p>
          <a:p>
            <a:r>
              <a:rPr lang="zh-CN" altLang="en-US" dirty="0" smtClean="0"/>
              <a:t>定义在软件完成后可以被确认的一组需求</a:t>
            </a:r>
          </a:p>
        </p:txBody>
      </p:sp>
      <p:sp>
        <p:nvSpPr>
          <p:cNvPr id="5" name="椭圆 3"/>
          <p:cNvSpPr>
            <a:spLocks noChangeArrowheads="1"/>
          </p:cNvSpPr>
          <p:nvPr/>
        </p:nvSpPr>
        <p:spPr bwMode="auto">
          <a:xfrm>
            <a:off x="2987824" y="2996952"/>
            <a:ext cx="1643063" cy="1357313"/>
          </a:xfrm>
          <a:prstGeom prst="ellipse">
            <a:avLst/>
          </a:prstGeom>
          <a:noFill/>
          <a:ln w="25400">
            <a:solidFill>
              <a:srgbClr val="0095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rgbClr val="0000FF"/>
                </a:solidFill>
                <a:latin typeface="Arial" panose="020B0604020202020204" pitchFamily="34" charset="0"/>
              </a:rPr>
              <a:t>系统描述</a:t>
            </a:r>
          </a:p>
        </p:txBody>
      </p:sp>
      <p:sp>
        <p:nvSpPr>
          <p:cNvPr id="6" name="椭圆 7"/>
          <p:cNvSpPr>
            <a:spLocks noChangeArrowheads="1"/>
          </p:cNvSpPr>
          <p:nvPr/>
        </p:nvSpPr>
        <p:spPr bwMode="auto">
          <a:xfrm>
            <a:off x="5060082" y="4354835"/>
            <a:ext cx="1643063" cy="1357313"/>
          </a:xfrm>
          <a:prstGeom prst="ellipse">
            <a:avLst/>
          </a:prstGeom>
          <a:noFill/>
          <a:ln w="25400">
            <a:solidFill>
              <a:srgbClr val="0095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rgbClr val="0000FF"/>
                </a:solidFill>
                <a:latin typeface="Arial" panose="020B0604020202020204" pitchFamily="34" charset="0"/>
              </a:rPr>
              <a:t>设计模型</a:t>
            </a:r>
          </a:p>
        </p:txBody>
      </p:sp>
      <p:sp>
        <p:nvSpPr>
          <p:cNvPr id="7" name="椭圆 4"/>
          <p:cNvSpPr>
            <a:spLocks noChangeArrowheads="1"/>
          </p:cNvSpPr>
          <p:nvPr/>
        </p:nvSpPr>
        <p:spPr bwMode="auto">
          <a:xfrm>
            <a:off x="4059957" y="3640460"/>
            <a:ext cx="1643063" cy="1357313"/>
          </a:xfrm>
          <a:prstGeom prst="ellipse">
            <a:avLst/>
          </a:prstGeom>
          <a:noFill/>
          <a:ln w="25400">
            <a:solidFill>
              <a:srgbClr val="0095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rgbClr val="0000FF"/>
                </a:solidFill>
                <a:latin typeface="Arial" panose="020B0604020202020204" pitchFamily="34" charset="0"/>
              </a:rPr>
              <a:t>分析模型</a:t>
            </a:r>
          </a:p>
        </p:txBody>
      </p:sp>
    </p:spTree>
    <p:extLst>
      <p:ext uri="{BB962C8B-B14F-4D97-AF65-F5344CB8AC3E}">
        <p14:creationId xmlns:p14="http://schemas.microsoft.com/office/powerpoint/2010/main" val="3796822691"/>
      </p:ext>
    </p:extLst>
  </p:cSld>
  <p:clrMapOvr>
    <a:masterClrMapping/>
  </p:clrMapOvr>
  <p:transition spd="med">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分析类图实例</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l="26465" t="12238" r="23857" b="9810"/>
          <a:stretch>
            <a:fillRect/>
          </a:stretch>
        </p:blipFill>
        <p:spPr bwMode="auto">
          <a:xfrm>
            <a:off x="2843808" y="766110"/>
            <a:ext cx="5121077" cy="5687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3324125"/>
      </p:ext>
    </p:extLst>
  </p:cSld>
  <p:clrMapOvr>
    <a:masterClrMapping/>
  </p:clrMapOvr>
  <p:transition spd="med">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领域类图实例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855" y="1340768"/>
            <a:ext cx="6732537" cy="483064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636492"/>
      </p:ext>
    </p:extLst>
  </p:cSld>
  <p:clrMapOvr>
    <a:masterClrMapping/>
  </p:clrMapOvr>
  <p:transition spd="med">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领域类图实例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a:t>
            </a:r>
          </a:p>
        </p:txBody>
      </p:sp>
      <p:pic>
        <p:nvPicPr>
          <p:cNvPr id="4" name="Picture 4" descr="Clas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1572865"/>
            <a:ext cx="8105775"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731453"/>
      </p:ext>
    </p:extLst>
  </p:cSld>
  <p:clrMapOvr>
    <a:masterClrMapping/>
  </p:clrMapOvr>
  <p:transition spd="med">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面向对象的分析</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面向对象</a:t>
            </a:r>
            <a:r>
              <a:rPr lang="zh-CN" altLang="en-US" dirty="0">
                <a:latin typeface="Times New Roman" panose="02020603050405020304" pitchFamily="18" charset="0"/>
                <a:cs typeface="Times New Roman" panose="02020603050405020304" pitchFamily="18" charset="0"/>
              </a:rPr>
              <a:t>的分析方法概述</a:t>
            </a:r>
          </a:p>
          <a:p>
            <a:pPr indent="123825" eaLnBrk="1" hangingPunct="1">
              <a:buNone/>
            </a:pPr>
            <a:r>
              <a:rPr lang="en-US" altLang="zh-CN" dirty="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建立</a:t>
            </a:r>
            <a:r>
              <a:rPr lang="zh-CN" altLang="en-US" dirty="0">
                <a:latin typeface="Times New Roman" panose="02020603050405020304" pitchFamily="18" charset="0"/>
                <a:cs typeface="Times New Roman" panose="02020603050405020304" pitchFamily="18" charset="0"/>
              </a:rPr>
              <a:t>静态结构模型</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3</a:t>
            </a:r>
            <a:r>
              <a:rPr lang="en-US" altLang="zh-CN" dirty="0" smtClean="0">
                <a:solidFill>
                  <a:srgbClr val="C00000"/>
                </a:solidFill>
                <a:latin typeface="Times New Roman" panose="02020603050405020304" pitchFamily="18" charset="0"/>
                <a:cs typeface="Times New Roman" panose="02020603050405020304" pitchFamily="18" charset="0"/>
              </a:rPr>
              <a:t>. </a:t>
            </a:r>
            <a:r>
              <a:rPr lang="zh-CN" altLang="en-US" dirty="0" smtClean="0">
                <a:solidFill>
                  <a:srgbClr val="C00000"/>
                </a:solidFill>
                <a:latin typeface="Times New Roman" panose="02020603050405020304" pitchFamily="18" charset="0"/>
                <a:cs typeface="Times New Roman" panose="02020603050405020304" pitchFamily="18" charset="0"/>
              </a:rPr>
              <a:t>建立</a:t>
            </a:r>
            <a:r>
              <a:rPr lang="zh-CN" altLang="en-US" dirty="0">
                <a:solidFill>
                  <a:srgbClr val="C00000"/>
                </a:solidFill>
                <a:latin typeface="Times New Roman" panose="02020603050405020304" pitchFamily="18" charset="0"/>
                <a:cs typeface="Times New Roman" panose="02020603050405020304" pitchFamily="18" charset="0"/>
              </a:rPr>
              <a:t>动态行为模型</a:t>
            </a:r>
          </a:p>
          <a:p>
            <a:pPr indent="123825" eaLnBrk="1" hangingPunct="1">
              <a:buNone/>
            </a:pPr>
            <a:r>
              <a:rPr lang="en-US" altLang="zh-CN" dirty="0">
                <a:latin typeface="Times New Roman" panose="02020603050405020304" pitchFamily="18" charset="0"/>
                <a:cs typeface="Times New Roman" panose="02020603050405020304" pitchFamily="18" charset="0"/>
              </a:rPr>
              <a:t>4</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案例</a:t>
            </a:r>
            <a:r>
              <a:rPr lang="zh-CN" altLang="en-US" dirty="0">
                <a:latin typeface="Times New Roman" panose="02020603050405020304" pitchFamily="18" charset="0"/>
                <a:cs typeface="Times New Roman" panose="02020603050405020304" pitchFamily="18" charset="0"/>
              </a:rPr>
              <a:t>分析</a:t>
            </a:r>
          </a:p>
        </p:txBody>
      </p:sp>
    </p:spTree>
    <p:extLst>
      <p:ext uri="{BB962C8B-B14F-4D97-AF65-F5344CB8AC3E}">
        <p14:creationId xmlns:p14="http://schemas.microsoft.com/office/powerpoint/2010/main" val="3390084051"/>
      </p:ext>
    </p:extLst>
  </p:cSld>
  <p:clrMapOvr>
    <a:masterClrMapping/>
  </p:clrMapOvr>
  <p:transition spd="med">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建立动态行为模型</a:t>
            </a:r>
          </a:p>
        </p:txBody>
      </p:sp>
      <p:sp>
        <p:nvSpPr>
          <p:cNvPr id="4" name="Rectangle 3"/>
          <p:cNvSpPr txBox="1">
            <a:spLocks noChangeArrowheads="1"/>
          </p:cNvSpPr>
          <p:nvPr/>
        </p:nvSpPr>
        <p:spPr>
          <a:xfrm>
            <a:off x="539552"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动态行为模型可用两个新视图描述：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时序图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顺序图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(Sequence Diagram)</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协作图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(Collaboration Diagram)</a:t>
            </a:r>
          </a:p>
          <a:p>
            <a:pPr eaLnBrk="1" hangingPunct="1"/>
            <a:endParaRPr lang="en-US" altLang="zh-CN" dirty="0" smtClean="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32317"/>
          <a:stretch>
            <a:fillRect/>
          </a:stretch>
        </p:blipFill>
        <p:spPr bwMode="auto">
          <a:xfrm>
            <a:off x="3060700" y="3096841"/>
            <a:ext cx="5280025" cy="24765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5"/>
          <p:cNvSpPr txBox="1">
            <a:spLocks noChangeArrowheads="1"/>
          </p:cNvSpPr>
          <p:nvPr/>
        </p:nvSpPr>
        <p:spPr bwMode="auto">
          <a:xfrm>
            <a:off x="4095750" y="5190753"/>
            <a:ext cx="111280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楷体" panose="02010609060101010101" pitchFamily="49" charset="-122"/>
                <a:ea typeface="楷体" panose="02010609060101010101" pitchFamily="49" charset="-122"/>
              </a:rPr>
              <a:t>时序图</a:t>
            </a:r>
          </a:p>
        </p:txBody>
      </p:sp>
      <p:sp>
        <p:nvSpPr>
          <p:cNvPr id="7" name="Text Box 6"/>
          <p:cNvSpPr txBox="1">
            <a:spLocks noChangeArrowheads="1"/>
          </p:cNvSpPr>
          <p:nvPr/>
        </p:nvSpPr>
        <p:spPr bwMode="auto">
          <a:xfrm>
            <a:off x="6804025" y="5190753"/>
            <a:ext cx="111280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楷体" panose="02010609060101010101" pitchFamily="49" charset="-122"/>
                <a:ea typeface="楷体" panose="02010609060101010101" pitchFamily="49" charset="-122"/>
              </a:rPr>
              <a:t>协作图</a:t>
            </a:r>
          </a:p>
        </p:txBody>
      </p:sp>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r="70615"/>
          <a:stretch>
            <a:fillRect/>
          </a:stretch>
        </p:blipFill>
        <p:spPr bwMode="auto">
          <a:xfrm>
            <a:off x="755650" y="2780928"/>
            <a:ext cx="2292350" cy="24765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8"/>
          <p:cNvSpPr txBox="1">
            <a:spLocks noChangeArrowheads="1"/>
          </p:cNvSpPr>
          <p:nvPr/>
        </p:nvSpPr>
        <p:spPr bwMode="auto">
          <a:xfrm>
            <a:off x="1260475" y="4816103"/>
            <a:ext cx="800100" cy="8318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solidFill>
                <a:srgbClr val="0000FF"/>
              </a:solidFill>
              <a:latin typeface="楷体" panose="02010609060101010101" pitchFamily="49" charset="-122"/>
              <a:ea typeface="楷体" panose="02010609060101010101" pitchFamily="49" charset="-122"/>
            </a:endParaRPr>
          </a:p>
          <a:p>
            <a:pPr eaLnBrk="1" hangingPunct="1"/>
            <a:r>
              <a:rPr lang="zh-CN" altLang="en-US" sz="2400" b="1">
                <a:solidFill>
                  <a:srgbClr val="0000FF"/>
                </a:solidFill>
                <a:latin typeface="楷体" panose="02010609060101010101" pitchFamily="49" charset="-122"/>
                <a:ea typeface="楷体" panose="02010609060101010101" pitchFamily="49" charset="-122"/>
              </a:rPr>
              <a:t>用例</a:t>
            </a:r>
          </a:p>
        </p:txBody>
      </p:sp>
    </p:spTree>
    <p:extLst>
      <p:ext uri="{BB962C8B-B14F-4D97-AF65-F5344CB8AC3E}">
        <p14:creationId xmlns:p14="http://schemas.microsoft.com/office/powerpoint/2010/main" val="2379751773"/>
      </p:ext>
    </p:extLst>
  </p:cSld>
  <p:clrMapOvr>
    <a:masterClrMapping/>
  </p:clrMapOvr>
  <p:transition spd="med">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时序图</a:t>
            </a:r>
          </a:p>
        </p:txBody>
      </p:sp>
      <p:sp>
        <p:nvSpPr>
          <p:cNvPr id="4" name="Rectangle 3"/>
          <p:cNvSpPr txBox="1">
            <a:spLocks noRot="1" noChangeArrowheads="1"/>
          </p:cNvSpPr>
          <p:nvPr/>
        </p:nvSpPr>
        <p:spPr>
          <a:xfrm>
            <a:off x="539501" y="1196752"/>
            <a:ext cx="820896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时序图：</a:t>
            </a:r>
            <a:r>
              <a:rPr lang="zh-CN" altLang="en-US" dirty="0" smtClean="0">
                <a:solidFill>
                  <a:srgbClr val="0000FF"/>
                </a:solidFill>
                <a:latin typeface="楷体" panose="02010609060101010101" pitchFamily="49" charset="-122"/>
                <a:ea typeface="楷体" panose="02010609060101010101" pitchFamily="49" charset="-122"/>
              </a:rPr>
              <a:t>将用户与分析类结合在一起，实现将用例的行为分配到所识别的分析类中</a:t>
            </a:r>
            <a:endParaRPr lang="en-US" altLang="zh-CN" dirty="0" smtClean="0">
              <a:solidFill>
                <a:srgbClr val="0000FF"/>
              </a:solidFill>
              <a:latin typeface="楷体" panose="02010609060101010101" pitchFamily="49" charset="-122"/>
              <a:ea typeface="楷体" panose="02010609060101010101" pitchFamily="49" charset="-122"/>
            </a:endParaRPr>
          </a:p>
          <a:p>
            <a:r>
              <a:rPr lang="zh-CN" altLang="en-US" dirty="0" smtClean="0"/>
              <a:t>时序图是强调消息时间顺序的交互图</a:t>
            </a:r>
          </a:p>
          <a:p>
            <a:r>
              <a:rPr lang="zh-CN" altLang="en-US" dirty="0" smtClean="0"/>
              <a:t>时序图描述了对象之间传送消息的时间顺序，表示用例中的行为顺序</a:t>
            </a:r>
          </a:p>
          <a:p>
            <a:r>
              <a:rPr lang="zh-CN" altLang="en-US" dirty="0" smtClean="0"/>
              <a:t>时序图将交互关系表示为一个二维图：纵轴是时间轴，时间沿竖线向下延伸；横轴代表了在协作中各独立的对象</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826" y="3429000"/>
            <a:ext cx="6310312"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480916"/>
      </p:ext>
    </p:extLst>
  </p:cSld>
  <p:clrMapOvr>
    <a:masterClrMapping/>
  </p:clrMapOvr>
  <p:transition spd="med">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时序图的组成</a:t>
            </a:r>
          </a:p>
        </p:txBody>
      </p:sp>
      <p:sp>
        <p:nvSpPr>
          <p:cNvPr id="4" name="Rectangle 3"/>
          <p:cNvSpPr txBox="1">
            <a:spLocks noRot="1" noChangeArrowheads="1"/>
          </p:cNvSpPr>
          <p:nvPr/>
        </p:nvSpPr>
        <p:spPr>
          <a:xfrm>
            <a:off x="53955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对象（</a:t>
            </a:r>
            <a:r>
              <a:rPr lang="en-US" altLang="zh-CN" dirty="0" smtClean="0"/>
              <a:t>Object</a:t>
            </a:r>
            <a:r>
              <a:rPr lang="zh-CN" altLang="en-US" dirty="0" smtClean="0"/>
              <a:t>）：类的实例</a:t>
            </a:r>
          </a:p>
          <a:p>
            <a:r>
              <a:rPr lang="zh-CN" altLang="en-US" dirty="0" smtClean="0"/>
              <a:t>生命线（</a:t>
            </a:r>
            <a:r>
              <a:rPr lang="en-US" altLang="zh-CN" dirty="0" smtClean="0"/>
              <a:t>Lifeline</a:t>
            </a:r>
            <a:r>
              <a:rPr lang="zh-CN" altLang="en-US" dirty="0" smtClean="0"/>
              <a:t>）：生命线是一个时间线</a:t>
            </a:r>
          </a:p>
          <a:p>
            <a:r>
              <a:rPr lang="zh-CN" altLang="en-US" dirty="0" smtClean="0"/>
              <a:t>消息（</a:t>
            </a:r>
            <a:r>
              <a:rPr lang="en-US" altLang="zh-CN" dirty="0" smtClean="0"/>
              <a:t>Message</a:t>
            </a:r>
            <a:r>
              <a:rPr lang="zh-CN" altLang="en-US" dirty="0" smtClean="0"/>
              <a:t>）：对象方法的调用</a:t>
            </a:r>
          </a:p>
          <a:p>
            <a:r>
              <a:rPr lang="zh-CN" altLang="en-US" dirty="0" smtClean="0"/>
              <a:t>激活（</a:t>
            </a:r>
            <a:r>
              <a:rPr lang="en-US" altLang="zh-CN" dirty="0" smtClean="0"/>
              <a:t>Activation</a:t>
            </a:r>
            <a:r>
              <a:rPr lang="zh-CN" altLang="en-US" dirty="0" smtClean="0"/>
              <a:t>） ：对象的状态</a:t>
            </a:r>
          </a:p>
        </p:txBody>
      </p:sp>
      <p:graphicFrame>
        <p:nvGraphicFramePr>
          <p:cNvPr id="5" name="Object 4"/>
          <p:cNvGraphicFramePr>
            <a:graphicFrameLocks noChangeAspect="1"/>
          </p:cNvGraphicFramePr>
          <p:nvPr>
            <p:extLst>
              <p:ext uri="{D42A27DB-BD31-4B8C-83A1-F6EECF244321}">
                <p14:modId xmlns:p14="http://schemas.microsoft.com/office/powerpoint/2010/main" val="3402570783"/>
              </p:ext>
            </p:extLst>
          </p:nvPr>
        </p:nvGraphicFramePr>
        <p:xfrm>
          <a:off x="1763688" y="3140968"/>
          <a:ext cx="6842125" cy="3281363"/>
        </p:xfrm>
        <a:graphic>
          <a:graphicData uri="http://schemas.openxmlformats.org/presentationml/2006/ole">
            <mc:AlternateContent xmlns:mc="http://schemas.openxmlformats.org/markup-compatibility/2006">
              <mc:Choice xmlns:v="urn:schemas-microsoft-com:vml" Requires="v">
                <p:oleObj spid="_x0000_s6253" name="Visio" r:id="rId4" imgW="7112000" imgH="3410081" progId="Visio.Drawing.11">
                  <p:embed/>
                </p:oleObj>
              </mc:Choice>
              <mc:Fallback>
                <p:oleObj name="Visio" r:id="rId4" imgW="7112000" imgH="3410081" progId="Visio.Drawing.11">
                  <p:embed/>
                  <p:pic>
                    <p:nvPicPr>
                      <p:cNvPr id="134148" name="Object 4"/>
                      <p:cNvPicPr>
                        <a:picLocks noChangeAspect="1" noChangeArrowheads="1"/>
                      </p:cNvPicPr>
                      <p:nvPr/>
                    </p:nvPicPr>
                    <p:blipFill>
                      <a:blip r:embed="rId5"/>
                      <a:srcRect/>
                      <a:stretch>
                        <a:fillRect/>
                      </a:stretch>
                    </p:blipFill>
                    <p:spPr bwMode="auto">
                      <a:xfrm>
                        <a:off x="1763688" y="3140968"/>
                        <a:ext cx="6842125" cy="328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6365875" y="2041525"/>
            <a:ext cx="2232025" cy="574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C00000"/>
                </a:solidFill>
              </a:rPr>
              <a:t>[</a:t>
            </a:r>
            <a:r>
              <a:rPr lang="zh-CN" altLang="en-US" b="1" dirty="0">
                <a:solidFill>
                  <a:srgbClr val="C00000"/>
                </a:solidFill>
              </a:rPr>
              <a:t>对象名</a:t>
            </a:r>
            <a:r>
              <a:rPr lang="en-US" altLang="zh-CN" b="1" dirty="0">
                <a:solidFill>
                  <a:srgbClr val="C00000"/>
                </a:solidFill>
              </a:rPr>
              <a:t>]</a:t>
            </a:r>
            <a:r>
              <a:rPr lang="zh-CN" altLang="en-US" b="1" dirty="0">
                <a:solidFill>
                  <a:srgbClr val="C00000"/>
                </a:solidFill>
              </a:rPr>
              <a:t>：类名</a:t>
            </a:r>
          </a:p>
        </p:txBody>
      </p:sp>
      <p:cxnSp>
        <p:nvCxnSpPr>
          <p:cNvPr id="7" name="直接箭头连接符 6"/>
          <p:cNvCxnSpPr>
            <a:stCxn id="6" idx="2"/>
          </p:cNvCxnSpPr>
          <p:nvPr/>
        </p:nvCxnSpPr>
        <p:spPr>
          <a:xfrm flipH="1">
            <a:off x="6012160" y="2616200"/>
            <a:ext cx="1469728" cy="5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2"/>
          </p:cNvCxnSpPr>
          <p:nvPr/>
        </p:nvCxnSpPr>
        <p:spPr>
          <a:xfrm flipH="1">
            <a:off x="4211960" y="2616200"/>
            <a:ext cx="3269928" cy="5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120312"/>
      </p:ext>
    </p:extLst>
  </p:cSld>
  <p:clrMapOvr>
    <a:masterClrMapping/>
  </p:clrMapOvr>
  <p:transition spd="med">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消息</a:t>
            </a:r>
          </a:p>
        </p:txBody>
      </p:sp>
      <p:sp>
        <p:nvSpPr>
          <p:cNvPr id="4" name="Rectangle 3"/>
          <p:cNvSpPr txBox="1">
            <a:spLocks noRot="1" noChangeArrowheads="1"/>
          </p:cNvSpPr>
          <p:nvPr/>
        </p:nvSpPr>
        <p:spPr>
          <a:xfrm>
            <a:off x="539502" y="1268760"/>
            <a:ext cx="8208962" cy="25209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dirty="0" smtClean="0"/>
              <a:t>消息定义的是对象之间某种形式的通信，它可以激发某个操作、唤起信号或导致目标对象的创建或撤销</a:t>
            </a:r>
          </a:p>
          <a:p>
            <a:pPr>
              <a:lnSpc>
                <a:spcPct val="90000"/>
              </a:lnSpc>
            </a:pPr>
            <a:r>
              <a:rPr lang="zh-CN" altLang="en-US" dirty="0" smtClean="0"/>
              <a:t>消息是两个对象之间的单路通信，从发送方到接收方的控制信息流</a:t>
            </a:r>
          </a:p>
          <a:p>
            <a:pPr>
              <a:lnSpc>
                <a:spcPct val="90000"/>
              </a:lnSpc>
            </a:pPr>
            <a:r>
              <a:rPr lang="zh-CN" altLang="en-US" dirty="0" smtClean="0"/>
              <a:t>消息可以用于在对象间传递参数</a:t>
            </a:r>
          </a:p>
          <a:p>
            <a:pPr>
              <a:lnSpc>
                <a:spcPct val="90000"/>
              </a:lnSpc>
            </a:pPr>
            <a:r>
              <a:rPr lang="zh-CN" altLang="en-US" dirty="0" smtClean="0"/>
              <a:t>消息可以是信号，也可以是调用</a:t>
            </a:r>
          </a:p>
          <a:p>
            <a:pPr>
              <a:lnSpc>
                <a:spcPct val="90000"/>
              </a:lnSpc>
            </a:pPr>
            <a:r>
              <a:rPr lang="zh-CN" altLang="en-US" dirty="0" smtClean="0"/>
              <a:t>在</a:t>
            </a:r>
            <a:r>
              <a:rPr lang="en-US" altLang="zh-CN" dirty="0" smtClean="0"/>
              <a:t>UML</a:t>
            </a:r>
            <a:r>
              <a:rPr lang="zh-CN" altLang="en-US" dirty="0" smtClean="0"/>
              <a:t>中，消息使用箭头来表示，箭头的类型表示了消息的类型</a:t>
            </a:r>
          </a:p>
        </p:txBody>
      </p:sp>
      <p:graphicFrame>
        <p:nvGraphicFramePr>
          <p:cNvPr id="5" name="对象 1"/>
          <p:cNvGraphicFramePr>
            <a:graphicFrameLocks noChangeAspect="1"/>
          </p:cNvGraphicFramePr>
          <p:nvPr>
            <p:extLst>
              <p:ext uri="{D42A27DB-BD31-4B8C-83A1-F6EECF244321}">
                <p14:modId xmlns:p14="http://schemas.microsoft.com/office/powerpoint/2010/main" val="759742693"/>
              </p:ext>
            </p:extLst>
          </p:nvPr>
        </p:nvGraphicFramePr>
        <p:xfrm>
          <a:off x="1613470" y="4005064"/>
          <a:ext cx="3966642" cy="1633201"/>
        </p:xfrm>
        <a:graphic>
          <a:graphicData uri="http://schemas.openxmlformats.org/presentationml/2006/ole">
            <mc:AlternateContent xmlns:mc="http://schemas.openxmlformats.org/markup-compatibility/2006">
              <mc:Choice xmlns:v="urn:schemas-microsoft-com:vml" Requires="v">
                <p:oleObj spid="_x0000_s7277" name="Visio" r:id="rId4" imgW="2444713" imgH="1009781" progId="Visio.Drawing.11">
                  <p:embed/>
                </p:oleObj>
              </mc:Choice>
              <mc:Fallback>
                <p:oleObj name="Visio" r:id="rId4" imgW="2444713" imgH="1009781" progId="Visio.Drawing.11">
                  <p:embed/>
                  <p:pic>
                    <p:nvPicPr>
                      <p:cNvPr id="135172" name="对象 1"/>
                      <p:cNvPicPr>
                        <a:picLocks noChangeAspect="1" noChangeArrowheads="1"/>
                      </p:cNvPicPr>
                      <p:nvPr/>
                    </p:nvPicPr>
                    <p:blipFill>
                      <a:blip r:embed="rId5"/>
                      <a:srcRect/>
                      <a:stretch>
                        <a:fillRect/>
                      </a:stretch>
                    </p:blipFill>
                    <p:spPr bwMode="auto">
                      <a:xfrm>
                        <a:off x="1613470" y="4005064"/>
                        <a:ext cx="3966642" cy="1633201"/>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337365263"/>
      </p:ext>
    </p:extLst>
  </p:cSld>
  <p:clrMapOvr>
    <a:masterClrMapping/>
  </p:clrMapOvr>
  <p:transition spd="med">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时序模型</a:t>
            </a:r>
          </a:p>
        </p:txBody>
      </p:sp>
      <p:sp>
        <p:nvSpPr>
          <p:cNvPr id="4" name="Rectangle 3"/>
          <p:cNvSpPr txBox="1">
            <a:spLocks noChangeArrowheads="1"/>
          </p:cNvSpPr>
          <p:nvPr/>
        </p:nvSpPr>
        <p:spPr>
          <a:xfrm>
            <a:off x="539552" y="1195983"/>
            <a:ext cx="619268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时序模型中的每一列：本质上是</a:t>
            </a:r>
            <a:r>
              <a:rPr lang="en-US" altLang="zh-CN" dirty="0" smtClean="0"/>
              <a:t>object</a:t>
            </a:r>
            <a:r>
              <a:rPr lang="zh-CN" altLang="en-US" dirty="0" smtClean="0"/>
              <a:t>，每个出现的</a:t>
            </a:r>
            <a:r>
              <a:rPr lang="en-US" altLang="zh-CN" dirty="0" smtClean="0"/>
              <a:t>object</a:t>
            </a:r>
            <a:r>
              <a:rPr lang="zh-CN" altLang="en-US" dirty="0" smtClean="0"/>
              <a:t>，其相应的</a:t>
            </a:r>
            <a:r>
              <a:rPr lang="en-US" altLang="zh-CN" dirty="0" smtClean="0"/>
              <a:t>class</a:t>
            </a:r>
            <a:r>
              <a:rPr lang="zh-CN" altLang="en-US" dirty="0" smtClean="0"/>
              <a:t>必须都在分析类模型</a:t>
            </a:r>
            <a:r>
              <a:rPr lang="en-US" altLang="zh-CN" dirty="0" smtClean="0"/>
              <a:t>/</a:t>
            </a:r>
            <a:r>
              <a:rPr lang="zh-CN" altLang="en-US" dirty="0" smtClean="0"/>
              <a:t>领域模型中已经定义过了</a:t>
            </a:r>
          </a:p>
          <a:p>
            <a:pPr lvl="1">
              <a:spcBef>
                <a:spcPts val="0"/>
              </a:spcBef>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这些</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object</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的排列次序无所谓，但按照惯例，一张时序图从左到右应该是：</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、边界类、控制类、实体类、</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外部系统</a:t>
            </a:r>
            <a:r>
              <a:rPr lang="en-US" altLang="zh-CN"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出现在时序图中的箭头，</a:t>
            </a:r>
            <a:r>
              <a:rPr lang="en-US" altLang="zh-CN" dirty="0" smtClean="0"/>
              <a:t>UML</a:t>
            </a:r>
            <a:r>
              <a:rPr lang="zh-CN" altLang="en-US" dirty="0" smtClean="0"/>
              <a:t>中分了六种类型：</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Create</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Class2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操作，创建出</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实例</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Call</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的某个操作</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Return</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被调用的操作执行结束后，将结果返回</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Self-call</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自己调用自己内部的某个操作；</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Send</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向</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发送消息来触发</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而不直接调用其操作</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Destroy</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Class2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destroy</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操作，销毁</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实例</a:t>
            </a:r>
          </a:p>
          <a:p>
            <a:pPr lvl="1">
              <a:spcBef>
                <a:spcPts val="0"/>
              </a:spcBef>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图形表示方式分别如右图中的</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1~6</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箭头所示</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773238"/>
            <a:ext cx="2732087"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65209"/>
      </p:ext>
    </p:extLst>
  </p:cSld>
  <p:clrMapOvr>
    <a:masterClrMapping/>
  </p:clrMapOvr>
  <p:transition spd="med">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关于时序模型</a:t>
            </a:r>
          </a:p>
        </p:txBody>
      </p:sp>
      <p:sp>
        <p:nvSpPr>
          <p:cNvPr id="4" name="Rectangle 3"/>
          <p:cNvSpPr txBox="1">
            <a:spLocks noChangeArrowheads="1"/>
          </p:cNvSpPr>
          <p:nvPr/>
        </p:nvSpPr>
        <p:spPr>
          <a:xfrm>
            <a:off x="611312" y="1484313"/>
            <a:ext cx="8137152" cy="302480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任何类型的箭头</a:t>
            </a:r>
            <a:r>
              <a:rPr lang="en-US" altLang="zh-CN" dirty="0" smtClean="0"/>
              <a:t>(create</a:t>
            </a:r>
            <a:r>
              <a:rPr lang="zh-CN" altLang="en-US" dirty="0" smtClean="0"/>
              <a:t>、</a:t>
            </a:r>
            <a:r>
              <a:rPr lang="en-US" altLang="zh-CN" dirty="0" smtClean="0"/>
              <a:t>call</a:t>
            </a:r>
            <a:r>
              <a:rPr lang="zh-CN" altLang="en-US" dirty="0" smtClean="0"/>
              <a:t>、</a:t>
            </a:r>
            <a:r>
              <a:rPr lang="en-US" altLang="zh-CN" dirty="0" smtClean="0"/>
              <a:t>return</a:t>
            </a:r>
            <a:r>
              <a:rPr lang="zh-CN" altLang="en-US" dirty="0" smtClean="0"/>
              <a:t>、</a:t>
            </a:r>
            <a:r>
              <a:rPr lang="en-US" altLang="zh-CN" dirty="0" smtClean="0"/>
              <a:t>self-call</a:t>
            </a:r>
            <a:r>
              <a:rPr lang="zh-CN" altLang="en-US" dirty="0" smtClean="0"/>
              <a:t>、</a:t>
            </a:r>
            <a:r>
              <a:rPr lang="en-US" altLang="zh-CN" dirty="0" smtClean="0"/>
              <a:t>send</a:t>
            </a:r>
            <a:r>
              <a:rPr lang="zh-CN" altLang="en-US" dirty="0" smtClean="0"/>
              <a:t>、</a:t>
            </a:r>
            <a:r>
              <a:rPr lang="en-US" altLang="zh-CN" dirty="0" smtClean="0"/>
              <a:t>destroy)</a:t>
            </a:r>
            <a:r>
              <a:rPr lang="zh-CN" altLang="en-US" dirty="0" smtClean="0"/>
              <a:t>，均代表着该箭头需要触发</a:t>
            </a:r>
            <a:r>
              <a:rPr lang="en-US" altLang="zh-CN" dirty="0" smtClean="0"/>
              <a:t>obj2</a:t>
            </a:r>
            <a:r>
              <a:rPr lang="zh-CN" altLang="en-US" dirty="0" smtClean="0"/>
              <a:t>的某个操作</a:t>
            </a:r>
          </a:p>
          <a:p>
            <a:pPr eaLnBrk="1" hangingPunct="1"/>
            <a:r>
              <a:rPr lang="zh-CN" altLang="en-US" dirty="0" smtClean="0"/>
              <a:t>这就意味着，箭头上标识的操作，必须在</a:t>
            </a:r>
            <a:r>
              <a:rPr lang="en-US" altLang="zh-CN" dirty="0" smtClean="0"/>
              <a:t>obj2</a:t>
            </a:r>
            <a:r>
              <a:rPr lang="zh-CN" altLang="en-US" dirty="0" smtClean="0"/>
              <a:t>的操作集合中有所定义</a:t>
            </a:r>
          </a:p>
          <a:p>
            <a:pPr eaLnBrk="1" hangingPunct="1"/>
            <a:r>
              <a:rPr lang="zh-CN" altLang="en-US" dirty="0" smtClean="0"/>
              <a:t>所以，如果在分析类和领域建模阶段没有想全，建立时序模型时可以通过一致性检查发现缺失</a:t>
            </a:r>
          </a:p>
        </p:txBody>
      </p:sp>
    </p:spTree>
    <p:extLst>
      <p:ext uri="{BB962C8B-B14F-4D97-AF65-F5344CB8AC3E}">
        <p14:creationId xmlns:p14="http://schemas.microsoft.com/office/powerpoint/2010/main" val="3944295033"/>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graphicFrame>
        <p:nvGraphicFramePr>
          <p:cNvPr id="3" name="Object 2">
            <a:hlinkClick r:id="" action="ppaction://ole?verb=1"/>
          </p:cNvPr>
          <p:cNvGraphicFramePr>
            <a:graphicFrameLocks noChangeAspect="1"/>
          </p:cNvGraphicFramePr>
          <p:nvPr>
            <p:extLst>
              <p:ext uri="{D42A27DB-BD31-4B8C-83A1-F6EECF244321}">
                <p14:modId xmlns:p14="http://schemas.microsoft.com/office/powerpoint/2010/main" val="1670568330"/>
              </p:ext>
            </p:extLst>
          </p:nvPr>
        </p:nvGraphicFramePr>
        <p:xfrm>
          <a:off x="1979613" y="2492896"/>
          <a:ext cx="5400675" cy="3789363"/>
        </p:xfrm>
        <a:graphic>
          <a:graphicData uri="http://schemas.openxmlformats.org/presentationml/2006/ole">
            <mc:AlternateContent xmlns:mc="http://schemas.openxmlformats.org/markup-compatibility/2006">
              <mc:Choice xmlns:v="urn:schemas-microsoft-com:vml" Requires="v">
                <p:oleObj spid="_x0000_s2160" name="演示文稿" r:id="rId4" imgW="3900065" imgH="2925972" progId="PowerPoint.Show.8">
                  <p:embed/>
                </p:oleObj>
              </mc:Choice>
              <mc:Fallback>
                <p:oleObj name="演示文稿" r:id="rId4" imgW="3900065" imgH="2925972" progId="PowerPoint.Show.8">
                  <p:embed/>
                  <p:pic>
                    <p:nvPicPr>
                      <p:cNvPr id="24578" name="Object 2">
                        <a:hlinkClick r:id="" action="ppaction://ole?verb=1"/>
                      </p:cNvPr>
                      <p:cNvPicPr>
                        <a:picLocks noChangeAspect="1" noChangeArrowheads="1"/>
                      </p:cNvPicPr>
                      <p:nvPr/>
                    </p:nvPicPr>
                    <p:blipFill>
                      <a:blip r:embed="rId5"/>
                      <a:srcRect l="4340" t="12222" r="5902" b="3796"/>
                      <a:stretch>
                        <a:fillRect/>
                      </a:stretch>
                    </p:blipFill>
                    <p:spPr bwMode="auto">
                      <a:xfrm>
                        <a:off x="1979613" y="2492896"/>
                        <a:ext cx="5400675" cy="3789363"/>
                      </a:xfrm>
                      <a:prstGeom prst="rect">
                        <a:avLst/>
                      </a:prstGeom>
                      <a:noFill/>
                      <a:ln>
                        <a:solidFill>
                          <a:srgbClr val="66CCFF"/>
                        </a:solidFill>
                      </a:ln>
                      <a:effectLst/>
                      <a:extLst/>
                    </p:spPr>
                  </p:pic>
                </p:oleObj>
              </mc:Fallback>
            </mc:AlternateContent>
          </a:graphicData>
        </a:graphic>
      </p:graphicFrame>
      <p:sp>
        <p:nvSpPr>
          <p:cNvPr id="4" name="Rectangle 3"/>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需求分析的基本思想：抽象</a:t>
            </a:r>
          </a:p>
        </p:txBody>
      </p:sp>
      <p:sp>
        <p:nvSpPr>
          <p:cNvPr id="5" name="Rectangle 4"/>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zh-CN" altLang="en-US" sz="2200" dirty="0" smtClean="0">
                <a:solidFill>
                  <a:srgbClr val="C00000"/>
                </a:solidFill>
                <a:latin typeface="+mn-ea"/>
              </a:rPr>
              <a:t>抽象：透过现象看本质</a:t>
            </a:r>
          </a:p>
          <a:p>
            <a:pPr lvl="1" eaLnBrk="1" hangingPunct="1">
              <a:defRPr/>
            </a:pPr>
            <a:r>
              <a:rPr lang="zh-CN" altLang="en-US" b="1" dirty="0" smtClean="0">
                <a:latin typeface="楷体" panose="02010609060101010101" pitchFamily="49" charset="-122"/>
                <a:ea typeface="楷体" panose="02010609060101010101" pitchFamily="49" charset="-122"/>
              </a:rPr>
              <a:t>抓住事物的本质，捕获问题空间的“一般</a:t>
            </a:r>
            <a:r>
              <a:rPr lang="en-US" altLang="zh-CN" b="1" dirty="0" smtClean="0">
                <a:latin typeface="楷体" panose="02010609060101010101" pitchFamily="49" charset="-122"/>
                <a:ea typeface="楷体" panose="02010609060101010101" pitchFamily="49" charset="-122"/>
              </a:rPr>
              <a:t>/</a:t>
            </a:r>
            <a:r>
              <a:rPr lang="zh-CN" altLang="en-US" b="1" dirty="0" smtClean="0">
                <a:latin typeface="楷体" panose="02010609060101010101" pitchFamily="49" charset="-122"/>
                <a:ea typeface="楷体" panose="02010609060101010101" pitchFamily="49" charset="-122"/>
              </a:rPr>
              <a:t>特殊”关系是认识、构造问题的一般途径</a:t>
            </a:r>
          </a:p>
          <a:p>
            <a:pPr eaLnBrk="1" hangingPunct="1">
              <a:defRPr/>
            </a:pPr>
            <a:endParaRPr lang="zh-CN" altLang="en-US" dirty="0" smtClean="0"/>
          </a:p>
          <a:p>
            <a:pPr eaLnBrk="1" hangingPunct="1">
              <a:defRPr/>
            </a:pPr>
            <a:endParaRPr lang="en-US" altLang="zh-CN" dirty="0" smtClean="0"/>
          </a:p>
        </p:txBody>
      </p:sp>
    </p:spTree>
    <p:extLst>
      <p:ext uri="{BB962C8B-B14F-4D97-AF65-F5344CB8AC3E}">
        <p14:creationId xmlns:p14="http://schemas.microsoft.com/office/powerpoint/2010/main" val="3038029894"/>
      </p:ext>
    </p:extLst>
  </p:cSld>
  <p:clrMapOvr>
    <a:masterClrMapping/>
  </p:clrMapOvr>
  <p:transition spd="med">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激活</a:t>
            </a:r>
          </a:p>
        </p:txBody>
      </p:sp>
      <p:sp>
        <p:nvSpPr>
          <p:cNvPr id="4" name="Rectangle 3"/>
          <p:cNvSpPr txBox="1">
            <a:spLocks noRot="1" noChangeArrowheads="1"/>
          </p:cNvSpPr>
          <p:nvPr/>
        </p:nvSpPr>
        <p:spPr>
          <a:xfrm>
            <a:off x="564232" y="1340768"/>
            <a:ext cx="6096000" cy="4498975"/>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smtClean="0">
                <a:latin typeface="+mn-ea"/>
              </a:rPr>
              <a:t>激活表示该对象被占用以完成某个任务，去激活指的则是对象处于空闲状态、在等待消息</a:t>
            </a:r>
          </a:p>
          <a:p>
            <a:pPr>
              <a:defRPr/>
            </a:pPr>
            <a:r>
              <a:rPr lang="zh-CN" altLang="en-US" dirty="0" smtClean="0">
                <a:latin typeface="+mn-ea"/>
              </a:rPr>
              <a:t>在</a:t>
            </a:r>
            <a:r>
              <a:rPr lang="en-US" altLang="zh-CN" dirty="0" smtClean="0">
                <a:latin typeface="+mn-ea"/>
              </a:rPr>
              <a:t>UML</a:t>
            </a:r>
            <a:r>
              <a:rPr lang="zh-CN" altLang="en-US" dirty="0" smtClean="0">
                <a:latin typeface="+mn-ea"/>
              </a:rPr>
              <a:t>中，为了表示对象是激活的，可以将该对象的生命线拓宽成为矩形。其中的矩形称为激活条或控制期，对象就是在激活条的顶部被激活的，对象在完成自己的工作后被去激活</a:t>
            </a:r>
          </a:p>
        </p:txBody>
      </p:sp>
      <p:sp>
        <p:nvSpPr>
          <p:cNvPr id="5" name="Rectangle 9"/>
          <p:cNvSpPr txBox="1">
            <a:spLocks noRot="1" noChangeArrowheads="1"/>
          </p:cNvSpPr>
          <p:nvPr/>
        </p:nvSpPr>
        <p:spPr>
          <a:xfrm>
            <a:off x="7019925" y="1484313"/>
            <a:ext cx="1752600" cy="4498975"/>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t>激活条</a:t>
            </a:r>
          </a:p>
        </p:txBody>
      </p:sp>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308850" y="2349500"/>
            <a:ext cx="857250" cy="2016125"/>
          </a:xfrm>
          <a:prstGeom prst="rect">
            <a:avLst/>
          </a:prstGeom>
          <a:noFill/>
        </p:spPr>
      </p:pic>
    </p:spTree>
    <p:extLst>
      <p:ext uri="{BB962C8B-B14F-4D97-AF65-F5344CB8AC3E}">
        <p14:creationId xmlns:p14="http://schemas.microsoft.com/office/powerpoint/2010/main" val="3093739426"/>
      </p:ext>
    </p:extLst>
  </p:cSld>
  <p:clrMapOvr>
    <a:masterClrMapping/>
  </p:clrMapOvr>
  <p:transition spd="med">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对象的创建和撤销</a:t>
            </a:r>
          </a:p>
        </p:txBody>
      </p:sp>
      <p:sp>
        <p:nvSpPr>
          <p:cNvPr id="4" name="Rectangle 3"/>
          <p:cNvSpPr txBox="1">
            <a:spLocks noRot="1" noChangeArrowheads="1"/>
          </p:cNvSpPr>
          <p:nvPr/>
        </p:nvSpPr>
        <p:spPr>
          <a:xfrm>
            <a:off x="539502" y="1268760"/>
            <a:ext cx="807109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如果对象位于时序图的顶部，说明在交互开始之前该对象已经存在了</a:t>
            </a:r>
            <a:r>
              <a:rPr lang="zh-CN" altLang="en-US" dirty="0"/>
              <a:t>；</a:t>
            </a:r>
            <a:r>
              <a:rPr lang="zh-CN" altLang="en-US" dirty="0" smtClean="0"/>
              <a:t>如果对象是在交互的过程中创建的，那么它应当位于图的中间部分</a:t>
            </a:r>
          </a:p>
          <a:p>
            <a:r>
              <a:rPr lang="zh-CN" altLang="en-US" dirty="0" smtClean="0"/>
              <a:t>对象在创建消息发生之后才能存在，对象的生命线也是在创建消息之后才存在的</a:t>
            </a:r>
            <a:endParaRPr lang="en-US" altLang="zh-CN" dirty="0" smtClean="0"/>
          </a:p>
          <a:p>
            <a:r>
              <a:rPr lang="zh-CN" altLang="en-US" dirty="0" smtClean="0"/>
              <a:t>如果要撤销一个对象，只要在其生命线终止点放置一个“</a:t>
            </a:r>
            <a:r>
              <a:rPr lang="en-US" altLang="zh-CN" dirty="0" smtClean="0"/>
              <a:t>X</a:t>
            </a:r>
            <a:r>
              <a:rPr lang="zh-CN" altLang="en-US" dirty="0" smtClean="0"/>
              <a:t>”符号即可，该点通常是对删除或取消消息的回应 </a:t>
            </a:r>
          </a:p>
          <a:p>
            <a:endParaRPr lang="zh-CN" altLang="en-US" dirty="0" smtClean="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004494"/>
            <a:ext cx="3760788"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927" y="3933056"/>
            <a:ext cx="4181475"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381040"/>
      </p:ext>
    </p:extLst>
  </p:cSld>
  <p:clrMapOvr>
    <a:masterClrMapping/>
  </p:clrMapOvr>
  <p:transition spd="med">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时序模型建模过程</a:t>
            </a:r>
          </a:p>
        </p:txBody>
      </p:sp>
      <p:sp>
        <p:nvSpPr>
          <p:cNvPr id="4" name="Rectangle 3"/>
          <p:cNvSpPr txBox="1">
            <a:spLocks noChangeArrowheads="1"/>
          </p:cNvSpPr>
          <p:nvPr/>
        </p:nvSpPr>
        <p:spPr>
          <a:xfrm>
            <a:off x="539502"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时序图</a:t>
            </a:r>
            <a:r>
              <a:rPr lang="en-US" altLang="zh-CN" dirty="0" smtClean="0"/>
              <a:t>/</a:t>
            </a:r>
            <a:r>
              <a:rPr lang="zh-CN" altLang="en-US" dirty="0" smtClean="0"/>
              <a:t>顺序图</a:t>
            </a:r>
            <a:r>
              <a:rPr lang="en-US" altLang="zh-CN" dirty="0" smtClean="0"/>
              <a:t>(Sequence Diagram)</a:t>
            </a:r>
            <a:r>
              <a:rPr lang="zh-CN" altLang="en-US" dirty="0" smtClean="0"/>
              <a:t>：将用户与分析类结合在一起，实现将用例的行为分配到所识别的分析类中</a:t>
            </a:r>
          </a:p>
          <a:p>
            <a:pPr eaLnBrk="1" hangingPunct="1"/>
            <a:r>
              <a:rPr lang="zh-CN" altLang="en-US" dirty="0" smtClean="0"/>
              <a:t>绘制步骤：</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列出启动该用例的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列出启动用例时参与者使用的边界</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列出管理该用例的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控制对象</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根据用例描述的流程，按时间顺序列出分析类之间进行消息访问的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序列</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说明：</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每个用例对应一张时序</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时序图描述的消息序列需要与用例的事件流保持</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一致</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时序图中出现的每个箭头代表一个操作，需要包含在箭头所指向的分析类</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00574338"/>
      </p:ext>
    </p:extLst>
  </p:cSld>
  <p:clrMapOvr>
    <a:masterClrMapping/>
  </p:clrMapOvr>
  <p:transition spd="med">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图书管理系统的时序图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95288" y="1451322"/>
            <a:ext cx="8359775" cy="4641974"/>
          </a:xfrm>
          <a:prstGeom prst="rect">
            <a:avLst/>
          </a:prstGeom>
        </p:spPr>
      </p:pic>
    </p:spTree>
    <p:extLst>
      <p:ext uri="{BB962C8B-B14F-4D97-AF65-F5344CB8AC3E}">
        <p14:creationId xmlns:p14="http://schemas.microsoft.com/office/powerpoint/2010/main" val="525465565"/>
      </p:ext>
    </p:extLst>
  </p:cSld>
  <p:clrMapOvr>
    <a:masterClrMapping/>
  </p:clrMapOvr>
  <p:transition spd="med">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处理销售的对象时序图</a:t>
            </a:r>
          </a:p>
        </p:txBody>
      </p:sp>
      <p:graphicFrame>
        <p:nvGraphicFramePr>
          <p:cNvPr id="4" name="Object 3"/>
          <p:cNvGraphicFramePr>
            <a:graphicFrameLocks/>
          </p:cNvGraphicFramePr>
          <p:nvPr>
            <p:extLst>
              <p:ext uri="{D42A27DB-BD31-4B8C-83A1-F6EECF244321}">
                <p14:modId xmlns:p14="http://schemas.microsoft.com/office/powerpoint/2010/main" val="1564277208"/>
              </p:ext>
            </p:extLst>
          </p:nvPr>
        </p:nvGraphicFramePr>
        <p:xfrm>
          <a:off x="395610" y="1196752"/>
          <a:ext cx="8424862" cy="5113337"/>
        </p:xfrm>
        <a:graphic>
          <a:graphicData uri="http://schemas.openxmlformats.org/presentationml/2006/ole">
            <mc:AlternateContent xmlns:mc="http://schemas.openxmlformats.org/markup-compatibility/2006">
              <mc:Choice xmlns:v="urn:schemas-microsoft-com:vml" Requires="v">
                <p:oleObj spid="_x0000_s8301" r:id="rId4" imgW="5553720" imgH="3589920" progId="Word.Document.8">
                  <p:embed/>
                </p:oleObj>
              </mc:Choice>
              <mc:Fallback>
                <p:oleObj r:id="rId4" imgW="5553720" imgH="3589920" progId="Word.Document.8">
                  <p:embed/>
                  <p:pic>
                    <p:nvPicPr>
                      <p:cNvPr id="145411"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610" y="1196752"/>
                        <a:ext cx="8424862"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24548"/>
      </p:ext>
    </p:extLst>
  </p:cSld>
  <p:clrMapOvr>
    <a:masterClrMapping/>
  </p:clrMapOvr>
  <p:transition spd="med">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图书管理系统的协作图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340768"/>
            <a:ext cx="7345362" cy="48965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850755"/>
      </p:ext>
    </p:extLst>
  </p:cSld>
  <p:clrMapOvr>
    <a:masterClrMapping/>
  </p:clrMapOvr>
  <p:transition spd="med">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关于时序模型与用例模型的关系</a:t>
            </a:r>
          </a:p>
        </p:txBody>
      </p:sp>
      <p:sp>
        <p:nvSpPr>
          <p:cNvPr id="4" name="Rectangle 3"/>
          <p:cNvSpPr txBox="1">
            <a:spLocks noChangeArrowheads="1"/>
          </p:cNvSpPr>
          <p:nvPr/>
        </p:nvSpPr>
        <p:spPr>
          <a:xfrm>
            <a:off x="539552" y="1196752"/>
            <a:ext cx="82804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用例事件流中：</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用户请求</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XX</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系统响应</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XX</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在时序图中：</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前者对应于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向边界类发出的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指令</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后者对应于边界类向控制类、实体类发出的指令、执行、反馈</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结果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u="sng" dirty="0" smtClean="0">
                <a:solidFill>
                  <a:srgbClr val="FF0000"/>
                </a:solidFill>
              </a:rPr>
              <a:t>用例事件流描述用自然语言，但时序图将其转化为类之间的函数调用与消息传递</a:t>
            </a:r>
            <a:r>
              <a:rPr lang="zh-CN" altLang="en-US" dirty="0" smtClean="0"/>
              <a:t>，是对事件流的“可实现化的描述”</a:t>
            </a:r>
          </a:p>
          <a:p>
            <a:pPr eaLnBrk="1" hangingPunct="1"/>
            <a:r>
              <a:rPr lang="zh-CN" altLang="en-US" dirty="0" smtClean="0"/>
              <a:t>对比：</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用例的事件流更粗放，是给用户看</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时序模型的事件流更细致，是给程序员看</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若二者完全一致了，说明你设计得不够</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细节</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40522667"/>
      </p:ext>
    </p:extLst>
  </p:cSld>
  <p:clrMapOvr>
    <a:masterClrMapping/>
  </p:clrMapOvr>
  <p:transition spd="med">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面向对象的分析</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面向对象</a:t>
            </a:r>
            <a:r>
              <a:rPr lang="zh-CN" altLang="en-US" dirty="0">
                <a:latin typeface="Times New Roman" panose="02020603050405020304" pitchFamily="18" charset="0"/>
                <a:cs typeface="Times New Roman" panose="02020603050405020304" pitchFamily="18" charset="0"/>
              </a:rPr>
              <a:t>的分析方法概述</a:t>
            </a:r>
          </a:p>
          <a:p>
            <a:pPr indent="123825" eaLnBrk="1" hangingPunct="1">
              <a:buNone/>
            </a:pPr>
            <a:r>
              <a:rPr lang="en-US" altLang="zh-CN" dirty="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建立</a:t>
            </a:r>
            <a:r>
              <a:rPr lang="zh-CN" altLang="en-US" dirty="0">
                <a:latin typeface="Times New Roman" panose="02020603050405020304" pitchFamily="18" charset="0"/>
                <a:cs typeface="Times New Roman" panose="02020603050405020304" pitchFamily="18" charset="0"/>
              </a:rPr>
              <a:t>静态结构模型</a:t>
            </a:r>
          </a:p>
          <a:p>
            <a:pPr indent="123825" eaLnBrk="1" hangingPunct="1">
              <a:buNone/>
            </a:pPr>
            <a:r>
              <a:rPr lang="en-US" altLang="zh-CN" dirty="0">
                <a:latin typeface="Times New Roman" panose="02020603050405020304" pitchFamily="18" charset="0"/>
                <a:cs typeface="Times New Roman" panose="02020603050405020304" pitchFamily="18" charset="0"/>
              </a:rPr>
              <a:t>3</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建立</a:t>
            </a:r>
            <a:r>
              <a:rPr lang="zh-CN" altLang="en-US" dirty="0">
                <a:latin typeface="Times New Roman" panose="02020603050405020304" pitchFamily="18" charset="0"/>
                <a:cs typeface="Times New Roman" panose="02020603050405020304" pitchFamily="18" charset="0"/>
              </a:rPr>
              <a:t>动态行为模型</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4</a:t>
            </a:r>
            <a:r>
              <a:rPr lang="en-US" altLang="zh-CN" dirty="0" smtClean="0">
                <a:solidFill>
                  <a:srgbClr val="C00000"/>
                </a:solidFill>
                <a:latin typeface="Times New Roman" panose="02020603050405020304" pitchFamily="18" charset="0"/>
                <a:cs typeface="Times New Roman" panose="02020603050405020304" pitchFamily="18" charset="0"/>
              </a:rPr>
              <a:t>. </a:t>
            </a:r>
            <a:r>
              <a:rPr lang="zh-CN" altLang="en-US" dirty="0" smtClean="0">
                <a:solidFill>
                  <a:srgbClr val="C00000"/>
                </a:solidFill>
                <a:latin typeface="Times New Roman" panose="02020603050405020304" pitchFamily="18" charset="0"/>
                <a:cs typeface="Times New Roman" panose="02020603050405020304" pitchFamily="18" charset="0"/>
              </a:rPr>
              <a:t>案例</a:t>
            </a:r>
            <a:r>
              <a:rPr lang="zh-CN" altLang="en-US" dirty="0">
                <a:solidFill>
                  <a:srgbClr val="C00000"/>
                </a:solidFill>
                <a:latin typeface="Times New Roman" panose="02020603050405020304" pitchFamily="18" charset="0"/>
                <a:cs typeface="Times New Roman" panose="02020603050405020304" pitchFamily="18" charset="0"/>
              </a:rPr>
              <a:t>分析</a:t>
            </a:r>
          </a:p>
        </p:txBody>
      </p:sp>
    </p:spTree>
    <p:extLst>
      <p:ext uri="{BB962C8B-B14F-4D97-AF65-F5344CB8AC3E}">
        <p14:creationId xmlns:p14="http://schemas.microsoft.com/office/powerpoint/2010/main" val="65747359"/>
      </p:ext>
    </p:extLst>
  </p:cSld>
  <p:clrMapOvr>
    <a:masterClrMapping/>
  </p:clrMapOvr>
  <p:transition spd="med">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案例：学生选课系统</a:t>
            </a:r>
          </a:p>
        </p:txBody>
      </p:sp>
      <p:sp>
        <p:nvSpPr>
          <p:cNvPr id="4" name="Rectangle 3"/>
          <p:cNvSpPr txBox="1">
            <a:spLocks noChangeArrowheads="1"/>
          </p:cNvSpPr>
          <p:nvPr/>
        </p:nvSpPr>
        <p:spPr>
          <a:xfrm>
            <a:off x="539552" y="1196752"/>
            <a:ext cx="835292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教学秘书需要录入可选课程信息、任课教师信息、学分政策，并从学籍管理系统中导入学生信息</a:t>
            </a:r>
          </a:p>
          <a:p>
            <a:r>
              <a:rPr lang="zh-CN" altLang="en-US" dirty="0" smtClean="0"/>
              <a:t>教师登录进入系统，查询本学期所开设课程清单，并选择自己所承担的课程</a:t>
            </a:r>
          </a:p>
          <a:p>
            <a:r>
              <a:rPr lang="zh-CN" altLang="en-US" dirty="0" smtClean="0"/>
              <a:t>学生登录进入系统，查询本学期可选课程的清单，并创建自己的选课单，将某些课程加入到选课单中；学生可对选课单进行维护，包括加入其他课程、删除已选课程等</a:t>
            </a:r>
          </a:p>
          <a:p>
            <a:r>
              <a:rPr lang="zh-CN" altLang="en-US" dirty="0" smtClean="0"/>
              <a:t>学生也可对选课单中包含的数据进行学分政策验证，判断所选课程是否满足学校要求</a:t>
            </a:r>
          </a:p>
          <a:p>
            <a:r>
              <a:rPr lang="zh-CN" altLang="en-US" dirty="0" smtClean="0"/>
              <a:t>在规定时间之前，学生将选课单做正式提交</a:t>
            </a:r>
          </a:p>
          <a:p>
            <a:r>
              <a:rPr lang="zh-CN" altLang="en-US" dirty="0" smtClean="0"/>
              <a:t>教学秘书检查每个学生的选课单，若不符合学分政策，退回重选；否则，根据所有学生提交的选课单，生成课表和每门课程的学生清单</a:t>
            </a:r>
          </a:p>
          <a:p>
            <a:r>
              <a:rPr lang="zh-CN" altLang="en-US" dirty="0" smtClean="0"/>
              <a:t>教师可查看自己承担课程的课表与学生清单，学生可查询自己的课表</a:t>
            </a:r>
            <a:endParaRPr lang="zh-CN" altLang="en-US" dirty="0" smtClean="0">
              <a:sym typeface="Arial" panose="020B0604020202020204" pitchFamily="34" charset="0"/>
            </a:endParaRPr>
          </a:p>
        </p:txBody>
      </p:sp>
    </p:spTree>
    <p:extLst>
      <p:ext uri="{BB962C8B-B14F-4D97-AF65-F5344CB8AC3E}">
        <p14:creationId xmlns:p14="http://schemas.microsoft.com/office/powerpoint/2010/main" val="4198523125"/>
      </p:ext>
    </p:extLst>
  </p:cSld>
  <p:clrMapOvr>
    <a:masterClrMapping/>
  </p:clrMapOvr>
  <p:transition spd="med">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4"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OO</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分析的步骤</a:t>
            </a:r>
          </a:p>
        </p:txBody>
      </p:sp>
      <p:sp>
        <p:nvSpPr>
          <p:cNvPr id="5" name="Rectangle 3"/>
          <p:cNvSpPr txBox="1">
            <a:spLocks noChangeArrowheads="1"/>
          </p:cNvSpPr>
          <p:nvPr/>
        </p:nvSpPr>
        <p:spPr>
          <a:xfrm>
            <a:off x="53950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solidFill>
                  <a:schemeClr val="tx1"/>
                </a:solidFill>
                <a:latin typeface="Times New Roman" panose="02020603050405020304" pitchFamily="18" charset="0"/>
                <a:cs typeface="Times New Roman" panose="02020603050405020304" pitchFamily="18" charset="0"/>
              </a:rPr>
              <a:t> Step 1</a:t>
            </a:r>
            <a:r>
              <a:rPr lang="zh-CN" altLang="en-US" dirty="0" smtClean="0">
                <a:solidFill>
                  <a:schemeClr val="tx1"/>
                </a:solidFill>
                <a:latin typeface="Times New Roman" panose="02020603050405020304" pitchFamily="18" charset="0"/>
                <a:cs typeface="Times New Roman" panose="02020603050405020304" pitchFamily="18" charset="0"/>
              </a:rPr>
              <a:t>：角色识别</a:t>
            </a:r>
          </a:p>
          <a:p>
            <a:r>
              <a:rPr lang="en-US" altLang="zh-CN" dirty="0" smtClean="0">
                <a:solidFill>
                  <a:schemeClr val="tx1"/>
                </a:solidFill>
                <a:latin typeface="Times New Roman" panose="02020603050405020304" pitchFamily="18" charset="0"/>
                <a:cs typeface="Times New Roman" panose="02020603050405020304" pitchFamily="18" charset="0"/>
              </a:rPr>
              <a:t> Step 2</a:t>
            </a:r>
            <a:r>
              <a:rPr lang="zh-CN" altLang="en-US" dirty="0" smtClean="0">
                <a:solidFill>
                  <a:schemeClr val="tx1"/>
                </a:solidFill>
                <a:latin typeface="Times New Roman" panose="02020603050405020304" pitchFamily="18" charset="0"/>
                <a:cs typeface="Times New Roman" panose="02020603050405020304" pitchFamily="18" charset="0"/>
              </a:rPr>
              <a:t>：用例识别</a:t>
            </a:r>
          </a:p>
          <a:p>
            <a:r>
              <a:rPr lang="en-US" altLang="zh-CN" dirty="0" smtClean="0">
                <a:solidFill>
                  <a:schemeClr val="tx1"/>
                </a:solidFill>
                <a:latin typeface="Times New Roman" panose="02020603050405020304" pitchFamily="18" charset="0"/>
                <a:cs typeface="Times New Roman" panose="02020603050405020304" pitchFamily="18" charset="0"/>
              </a:rPr>
              <a:t> Step 3</a:t>
            </a:r>
            <a:r>
              <a:rPr lang="zh-CN" altLang="en-US" dirty="0" smtClean="0">
                <a:solidFill>
                  <a:schemeClr val="tx1"/>
                </a:solidFill>
                <a:latin typeface="Times New Roman" panose="02020603050405020304" pitchFamily="18" charset="0"/>
                <a:cs typeface="Times New Roman" panose="02020603050405020304" pitchFamily="18" charset="0"/>
              </a:rPr>
              <a:t>：建立用例模型</a:t>
            </a:r>
          </a:p>
          <a:p>
            <a:r>
              <a:rPr lang="en-US" altLang="zh-CN" dirty="0" smtClean="0">
                <a:solidFill>
                  <a:schemeClr val="tx1"/>
                </a:solidFill>
                <a:latin typeface="Times New Roman" panose="02020603050405020304" pitchFamily="18" charset="0"/>
                <a:cs typeface="Times New Roman" panose="02020603050405020304" pitchFamily="18" charset="0"/>
              </a:rPr>
              <a:t> Step 4</a:t>
            </a:r>
            <a:r>
              <a:rPr lang="zh-CN" altLang="en-US" dirty="0" smtClean="0">
                <a:solidFill>
                  <a:schemeClr val="tx1"/>
                </a:solidFill>
                <a:latin typeface="Times New Roman" panose="02020603050405020304" pitchFamily="18" charset="0"/>
                <a:cs typeface="Times New Roman" panose="02020603050405020304" pitchFamily="18" charset="0"/>
              </a:rPr>
              <a:t>：对用例图进行精化</a:t>
            </a:r>
          </a:p>
          <a:p>
            <a:r>
              <a:rPr lang="zh-CN" altLang="en-US" dirty="0" smtClean="0">
                <a:solidFill>
                  <a:schemeClr val="tx1"/>
                </a:solidFill>
              </a:rPr>
              <a:t> 针对每个用例：</a:t>
            </a:r>
          </a:p>
          <a:p>
            <a:pPr lvl="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5</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：撰写用例描述</a:t>
            </a:r>
          </a:p>
          <a:p>
            <a:pPr lvl="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6</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：绘制用例的活动</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泳道</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p>
          <a:p>
            <a:pPr lvl="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7</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：识别分析类</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边界类、控制类、实体类</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8</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：识别每个类的属性和方法</a:t>
            </a:r>
          </a:p>
          <a:p>
            <a:pPr lvl="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9</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：建立分析类图</a:t>
            </a:r>
          </a:p>
          <a:p>
            <a:pPr lvl="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10</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：建立领域类图</a:t>
            </a:r>
          </a:p>
          <a:p>
            <a:pPr lvl="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11</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：建立时序图</a:t>
            </a:r>
            <a:endPar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2610717962"/>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Text Box 4"/>
          <p:cNvSpPr txBox="1">
            <a:spLocks noChangeArrowheads="1"/>
          </p:cNvSpPr>
          <p:nvPr/>
        </p:nvSpPr>
        <p:spPr bwMode="auto">
          <a:xfrm>
            <a:off x="418976" y="1196752"/>
            <a:ext cx="8545512" cy="2368550"/>
          </a:xfrm>
          <a:prstGeom prst="rect">
            <a:avLst/>
          </a:prstGeom>
          <a:noFill/>
          <a:ln w="9525">
            <a:noFill/>
            <a:miter lim="800000"/>
            <a:headEnd/>
            <a:tailEnd/>
          </a:ln>
        </p:spPr>
        <p:txBody>
          <a:bodyPr>
            <a:spAutoFit/>
          </a:bodyPr>
          <a:lstStyle/>
          <a:p>
            <a:pPr marL="228600" indent="-228600">
              <a:lnSpc>
                <a:spcPct val="110000"/>
              </a:lnSpc>
              <a:spcBef>
                <a:spcPct val="35000"/>
              </a:spcBef>
              <a:spcAft>
                <a:spcPct val="15000"/>
              </a:spcAft>
              <a:buClr>
                <a:schemeClr val="accent2"/>
              </a:buClr>
              <a:buSzPct val="100000"/>
              <a:buFont typeface="Wingdings" pitchFamily="2" charset="2"/>
              <a:buChar char="§"/>
              <a:defRPr/>
            </a:pPr>
            <a:r>
              <a:rPr lang="zh-CN" altLang="en-US" sz="2000" b="1" dirty="0">
                <a:solidFill>
                  <a:srgbClr val="C00000"/>
                </a:solidFill>
                <a:latin typeface="+mn-ea"/>
                <a:ea typeface="+mn-ea"/>
                <a:sym typeface="Wingdings" pitchFamily="2" charset="2"/>
              </a:rPr>
              <a:t>抽象</a:t>
            </a:r>
            <a:r>
              <a:rPr lang="zh-CN" altLang="en-US" sz="2000" b="1" dirty="0">
                <a:latin typeface="+mn-ea"/>
                <a:ea typeface="+mn-ea"/>
                <a:sym typeface="Wingdings" pitchFamily="2" charset="2"/>
              </a:rPr>
              <a:t>：</a:t>
            </a:r>
            <a:r>
              <a:rPr lang="zh-CN" altLang="en-US" sz="2000" b="1" dirty="0">
                <a:latin typeface="+mn-lt"/>
                <a:ea typeface="+mn-ea"/>
                <a:sym typeface="Wingdings" pitchFamily="2" charset="2"/>
              </a:rPr>
              <a:t>是指</a:t>
            </a:r>
            <a:r>
              <a:rPr lang="zh-CN" altLang="en-US" sz="2000" b="1" dirty="0">
                <a:latin typeface="+mn-lt"/>
                <a:ea typeface="+mn-ea"/>
              </a:rPr>
              <a:t>由具体事物中</a:t>
            </a:r>
            <a:r>
              <a:rPr lang="zh-CN" altLang="en-US" sz="2000" b="1" dirty="0">
                <a:latin typeface="+mn-lt"/>
                <a:ea typeface="+mn-ea"/>
                <a:sym typeface="Wingdings" pitchFamily="2" charset="2"/>
              </a:rPr>
              <a:t>发现其本质性特征和方法的</a:t>
            </a:r>
            <a:r>
              <a:rPr lang="zh-CN" altLang="en-US" sz="2000" b="1" dirty="0" smtClean="0">
                <a:latin typeface="+mn-lt"/>
                <a:ea typeface="+mn-ea"/>
                <a:sym typeface="Wingdings" pitchFamily="2" charset="2"/>
              </a:rPr>
              <a:t>过程</a:t>
            </a:r>
            <a:endParaRPr lang="en-US" altLang="zh-CN" sz="2000" b="1" dirty="0">
              <a:latin typeface="+mn-lt"/>
              <a:ea typeface="+mn-ea"/>
              <a:sym typeface="Wingdings" pitchFamily="2" charset="2"/>
            </a:endParaRPr>
          </a:p>
          <a:p>
            <a:pPr marL="228600" indent="-228600">
              <a:lnSpc>
                <a:spcPct val="110000"/>
              </a:lnSpc>
              <a:spcBef>
                <a:spcPct val="35000"/>
              </a:spcBef>
              <a:spcAft>
                <a:spcPct val="15000"/>
              </a:spcAft>
              <a:buClr>
                <a:schemeClr val="accent2"/>
              </a:buClr>
              <a:buSzPct val="100000"/>
              <a:buFont typeface="Wingdings" pitchFamily="2" charset="2"/>
              <a:buChar char="§"/>
              <a:defRPr/>
            </a:pPr>
            <a:r>
              <a:rPr lang="zh-CN" altLang="en-US" sz="2000" b="1" dirty="0">
                <a:latin typeface="+mn-ea"/>
                <a:ea typeface="+mn-ea"/>
                <a:cs typeface="Times New Roman" pitchFamily="18" charset="0"/>
              </a:rPr>
              <a:t>抽象的基本特征：</a:t>
            </a:r>
            <a:r>
              <a:rPr lang="zh-CN" altLang="en-US" sz="2000" b="1" dirty="0">
                <a:solidFill>
                  <a:srgbClr val="0000FF"/>
                </a:solidFill>
                <a:latin typeface="楷体" panose="02010609060101010101" pitchFamily="49" charset="-122"/>
                <a:ea typeface="楷体" panose="02010609060101010101" pitchFamily="49" charset="-122"/>
                <a:cs typeface="Times New Roman" pitchFamily="18" charset="0"/>
              </a:rPr>
              <a:t>本质性、区分与概念</a:t>
            </a:r>
          </a:p>
          <a:p>
            <a:pPr lvl="1" indent="-227013">
              <a:lnSpc>
                <a:spcPct val="90000"/>
              </a:lnSpc>
              <a:spcBef>
                <a:spcPct val="25000"/>
              </a:spcBef>
              <a:spcAft>
                <a:spcPct val="15000"/>
              </a:spcAft>
              <a:buClr>
                <a:schemeClr val="accent2"/>
              </a:buClr>
              <a:buSzPct val="100000"/>
              <a:buFont typeface="Arial" charset="0"/>
              <a:buChar char="–"/>
              <a:defRPr/>
            </a:pPr>
            <a:r>
              <a:rPr lang="zh-CN" altLang="en-US" b="1" dirty="0">
                <a:latin typeface="+mn-lt"/>
                <a:ea typeface="+mn-ea"/>
              </a:rPr>
              <a:t>共性中寻找差异，差异中寻找共性 </a:t>
            </a:r>
            <a:r>
              <a:rPr lang="en-US" altLang="zh-CN" b="1" dirty="0" smtClean="0">
                <a:latin typeface="+mn-lt"/>
                <a:ea typeface="+mn-ea"/>
              </a:rPr>
              <a:t>---- </a:t>
            </a:r>
            <a:r>
              <a:rPr lang="zh-CN" altLang="en-US" b="1" dirty="0" smtClean="0">
                <a:latin typeface="+mn-lt"/>
                <a:ea typeface="+mn-ea"/>
              </a:rPr>
              <a:t>思维</a:t>
            </a:r>
            <a:r>
              <a:rPr lang="zh-CN" altLang="en-US" b="1" dirty="0">
                <a:latin typeface="+mn-lt"/>
                <a:ea typeface="+mn-ea"/>
              </a:rPr>
              <a:t>方法</a:t>
            </a:r>
            <a:endParaRPr lang="en-US" altLang="zh-CN" b="1" dirty="0">
              <a:latin typeface="+mn-lt"/>
              <a:ea typeface="+mn-ea"/>
            </a:endParaRPr>
          </a:p>
          <a:p>
            <a:pPr lvl="1" indent="-227013">
              <a:lnSpc>
                <a:spcPct val="90000"/>
              </a:lnSpc>
              <a:spcBef>
                <a:spcPct val="25000"/>
              </a:spcBef>
              <a:spcAft>
                <a:spcPct val="15000"/>
              </a:spcAft>
              <a:buClr>
                <a:schemeClr val="accent2"/>
              </a:buClr>
              <a:buSzPct val="100000"/>
              <a:buFont typeface="Arial" charset="0"/>
              <a:buChar char="–"/>
              <a:defRPr/>
            </a:pPr>
            <a:r>
              <a:rPr lang="zh-CN" altLang="en-US" b="1" dirty="0">
                <a:latin typeface="+mn-lt"/>
                <a:ea typeface="+mn-ea"/>
              </a:rPr>
              <a:t>理解  </a:t>
            </a:r>
            <a:r>
              <a:rPr lang="en-US" altLang="zh-CN" b="1" dirty="0">
                <a:latin typeface="+mn-lt"/>
                <a:ea typeface="+mn-ea"/>
                <a:sym typeface="Wingdings" pitchFamily="2" charset="2"/>
              </a:rPr>
              <a:t>  </a:t>
            </a:r>
            <a:r>
              <a:rPr lang="zh-CN" altLang="en-US" b="1" dirty="0">
                <a:latin typeface="+mn-lt"/>
                <a:ea typeface="+mn-ea"/>
              </a:rPr>
              <a:t>区分  </a:t>
            </a:r>
            <a:r>
              <a:rPr lang="en-US" altLang="zh-CN" b="1" dirty="0">
                <a:latin typeface="+mn-lt"/>
                <a:ea typeface="+mn-ea"/>
                <a:sym typeface="Wingdings" pitchFamily="2" charset="2"/>
              </a:rPr>
              <a:t>  </a:t>
            </a:r>
            <a:r>
              <a:rPr lang="zh-CN" altLang="en-US" b="1" dirty="0">
                <a:latin typeface="+mn-lt"/>
                <a:ea typeface="+mn-ea"/>
              </a:rPr>
              <a:t>命名 </a:t>
            </a:r>
            <a:r>
              <a:rPr lang="zh-CN" altLang="en-US" b="1" dirty="0">
                <a:latin typeface="+mn-lt"/>
                <a:ea typeface="+mn-ea"/>
                <a:sym typeface="Wingdings" pitchFamily="2" charset="2"/>
              </a:rPr>
              <a:t>  </a:t>
            </a:r>
            <a:r>
              <a:rPr lang="zh-CN" altLang="en-US" b="1" dirty="0">
                <a:latin typeface="+mn-lt"/>
                <a:ea typeface="+mn-ea"/>
              </a:rPr>
              <a:t>表达    </a:t>
            </a:r>
            <a:r>
              <a:rPr lang="zh-CN" altLang="en-US" b="1" dirty="0" smtClean="0">
                <a:latin typeface="+mn-lt"/>
                <a:ea typeface="+mn-ea"/>
              </a:rPr>
              <a:t> </a:t>
            </a:r>
            <a:r>
              <a:rPr lang="en-US" altLang="zh-CN" b="1" dirty="0" smtClean="0">
                <a:latin typeface="+mn-lt"/>
                <a:ea typeface="+mn-ea"/>
              </a:rPr>
              <a:t>---- </a:t>
            </a:r>
            <a:r>
              <a:rPr lang="zh-CN" altLang="en-US" b="1" dirty="0" smtClean="0">
                <a:latin typeface="+mn-lt"/>
                <a:ea typeface="+mn-ea"/>
              </a:rPr>
              <a:t>计算</a:t>
            </a:r>
            <a:r>
              <a:rPr lang="zh-CN" altLang="en-US" b="1" dirty="0">
                <a:latin typeface="+mn-lt"/>
                <a:ea typeface="+mn-ea"/>
              </a:rPr>
              <a:t>学科“抽象”的过程</a:t>
            </a:r>
          </a:p>
          <a:p>
            <a:pPr lvl="1" indent="-227013">
              <a:lnSpc>
                <a:spcPct val="90000"/>
              </a:lnSpc>
              <a:spcBef>
                <a:spcPct val="25000"/>
              </a:spcBef>
              <a:spcAft>
                <a:spcPct val="15000"/>
              </a:spcAft>
              <a:buClr>
                <a:schemeClr val="accent2"/>
              </a:buClr>
              <a:buSzPct val="100000"/>
              <a:buFont typeface="Arial" charset="0"/>
              <a:buChar char="–"/>
              <a:defRPr/>
            </a:pPr>
            <a:r>
              <a:rPr lang="zh-CN" altLang="en-US" b="1" dirty="0">
                <a:latin typeface="+mn-lt"/>
                <a:ea typeface="+mn-ea"/>
              </a:rPr>
              <a:t>寻找相同的形式，处理可变的</a:t>
            </a:r>
            <a:r>
              <a:rPr lang="zh-CN" altLang="en-US" b="1" dirty="0" smtClean="0">
                <a:latin typeface="+mn-lt"/>
                <a:ea typeface="+mn-ea"/>
              </a:rPr>
              <a:t>内容 </a:t>
            </a:r>
            <a:r>
              <a:rPr lang="en-US" altLang="zh-CN" b="1" dirty="0" smtClean="0">
                <a:latin typeface="+mn-lt"/>
                <a:ea typeface="+mn-ea"/>
              </a:rPr>
              <a:t>---- </a:t>
            </a:r>
            <a:r>
              <a:rPr lang="zh-CN" altLang="en-US" b="1" dirty="0" smtClean="0">
                <a:latin typeface="+mn-lt"/>
                <a:ea typeface="+mn-ea"/>
              </a:rPr>
              <a:t>计算</a:t>
            </a:r>
            <a:r>
              <a:rPr lang="zh-CN" altLang="en-US" b="1" dirty="0">
                <a:latin typeface="+mn-lt"/>
                <a:ea typeface="+mn-ea"/>
              </a:rPr>
              <a:t>学科“抽象”过程的本质</a:t>
            </a:r>
            <a:r>
              <a:rPr lang="zh-CN" altLang="en-US" dirty="0">
                <a:latin typeface="+mn-lt"/>
                <a:ea typeface="+mn-ea"/>
              </a:rPr>
              <a:t>　</a:t>
            </a:r>
            <a:endParaRPr lang="en-US" altLang="zh-CN" dirty="0">
              <a:latin typeface="+mn-lt"/>
              <a:ea typeface="+mn-ea"/>
            </a:endParaRPr>
          </a:p>
          <a:p>
            <a:pPr lvl="1" indent="-227013">
              <a:lnSpc>
                <a:spcPct val="90000"/>
              </a:lnSpc>
              <a:spcBef>
                <a:spcPct val="25000"/>
              </a:spcBef>
              <a:spcAft>
                <a:spcPct val="15000"/>
              </a:spcAft>
              <a:buClr>
                <a:schemeClr val="accent2"/>
              </a:buClr>
              <a:buSzPct val="100000"/>
              <a:buFont typeface="Arial" charset="0"/>
              <a:buChar char="–"/>
              <a:defRPr/>
            </a:pPr>
            <a:endParaRPr lang="zh-CN" altLang="en-US" dirty="0">
              <a:latin typeface="+mn-lt"/>
              <a:ea typeface="+mn-ea"/>
              <a:sym typeface="Wingdings" pitchFamily="2" charset="2"/>
            </a:endParaRPr>
          </a:p>
        </p:txBody>
      </p:sp>
      <p:sp>
        <p:nvSpPr>
          <p:cNvPr id="4" name="Rectangle 2"/>
          <p:cNvSpPr txBox="1">
            <a:spLocks noChangeArrowheads="1"/>
          </p:cNvSpPr>
          <p:nvPr/>
        </p:nvSpPr>
        <p:spPr bwMode="auto">
          <a:xfrm>
            <a:off x="324172" y="619472"/>
            <a:ext cx="84963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3000" b="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建模</a:t>
            </a:r>
            <a:r>
              <a:rPr lang="en-US" altLang="zh-CN" sz="3000" b="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000" b="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抽象</a:t>
            </a:r>
          </a:p>
        </p:txBody>
      </p:sp>
      <p:grpSp>
        <p:nvGrpSpPr>
          <p:cNvPr id="5" name="组合 2"/>
          <p:cNvGrpSpPr>
            <a:grpSpLocks/>
          </p:cNvGrpSpPr>
          <p:nvPr/>
        </p:nvGrpSpPr>
        <p:grpSpPr bwMode="auto">
          <a:xfrm>
            <a:off x="1016000" y="3284984"/>
            <a:ext cx="7062788" cy="3249612"/>
            <a:chOff x="565943" y="2924944"/>
            <a:chExt cx="7889875" cy="3970397"/>
          </a:xfrm>
        </p:grpSpPr>
        <p:pic>
          <p:nvPicPr>
            <p:cNvPr id="6"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705" y="3332931"/>
              <a:ext cx="2132013" cy="1485900"/>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7"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943" y="4942656"/>
              <a:ext cx="2143125" cy="1495425"/>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9" name="Picture 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1206" y="3329756"/>
              <a:ext cx="2141537" cy="1487488"/>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10" name="Picture 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98030" y="4942656"/>
              <a:ext cx="2144713" cy="1485900"/>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11" name="Picture 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30118" y="3331344"/>
              <a:ext cx="2168525" cy="1485900"/>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grpSp>
          <p:nvGrpSpPr>
            <p:cNvPr id="12" name="Group 9"/>
            <p:cNvGrpSpPr>
              <a:grpSpLocks/>
            </p:cNvGrpSpPr>
            <p:nvPr/>
          </p:nvGrpSpPr>
          <p:grpSpPr bwMode="auto">
            <a:xfrm>
              <a:off x="6031705" y="4942656"/>
              <a:ext cx="2424113" cy="1576388"/>
              <a:chOff x="4155" y="1519"/>
              <a:chExt cx="1527" cy="993"/>
            </a:xfrm>
          </p:grpSpPr>
          <p:pic>
            <p:nvPicPr>
              <p:cNvPr id="17" name="Picture 1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55" y="1519"/>
                <a:ext cx="1380" cy="936"/>
              </a:xfrm>
              <a:prstGeom prst="rect">
                <a:avLst/>
              </a:prstGeom>
              <a:noFill/>
              <a:ln w="3175">
                <a:solidFill>
                  <a:srgbClr val="000000"/>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18" name="Text Box 11"/>
              <p:cNvSpPr txBox="1">
                <a:spLocks noChangeArrowheads="1"/>
              </p:cNvSpPr>
              <p:nvPr/>
            </p:nvSpPr>
            <p:spPr bwMode="auto">
              <a:xfrm rot="-5400000">
                <a:off x="5190" y="2021"/>
                <a:ext cx="81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Tx/>
                  <a:buNone/>
                </a:pPr>
                <a:r>
                  <a:rPr lang="de-DE" altLang="zh-CN" sz="1100">
                    <a:latin typeface="Frutiger 45 Light"/>
                  </a:rPr>
                  <a:t>Quelle: Piccasso</a:t>
                </a:r>
              </a:p>
            </p:txBody>
          </p:sp>
        </p:grpSp>
        <p:sp>
          <p:nvSpPr>
            <p:cNvPr id="13" name="Freeform 12"/>
            <p:cNvSpPr>
              <a:spLocks/>
            </p:cNvSpPr>
            <p:nvPr/>
          </p:nvSpPr>
          <p:spPr bwMode="auto">
            <a:xfrm>
              <a:off x="1393030" y="6593656"/>
              <a:ext cx="5911850" cy="169863"/>
            </a:xfrm>
            <a:custGeom>
              <a:avLst/>
              <a:gdLst>
                <a:gd name="T0" fmla="*/ 0 w 3724"/>
                <a:gd name="T1" fmla="*/ 0 h 107"/>
                <a:gd name="T2" fmla="*/ 2147483646 w 3724"/>
                <a:gd name="T3" fmla="*/ 0 h 107"/>
                <a:gd name="T4" fmla="*/ 2147483646 w 3724"/>
                <a:gd name="T5" fmla="*/ 2147483646 h 107"/>
                <a:gd name="T6" fmla="*/ 2147483646 w 3724"/>
                <a:gd name="T7" fmla="*/ 2147483646 h 107"/>
                <a:gd name="T8" fmla="*/ 2147483646 w 3724"/>
                <a:gd name="T9" fmla="*/ 2147483646 h 107"/>
                <a:gd name="T10" fmla="*/ 2147483646 w 3724"/>
                <a:gd name="T11" fmla="*/ 2147483646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4" h="107">
                  <a:moveTo>
                    <a:pt x="0" y="0"/>
                  </a:moveTo>
                  <a:lnTo>
                    <a:pt x="3571" y="0"/>
                  </a:lnTo>
                  <a:lnTo>
                    <a:pt x="3571" y="54"/>
                  </a:lnTo>
                  <a:lnTo>
                    <a:pt x="146" y="54"/>
                  </a:lnTo>
                  <a:lnTo>
                    <a:pt x="146" y="107"/>
                  </a:lnTo>
                  <a:lnTo>
                    <a:pt x="3724" y="107"/>
                  </a:lnTo>
                </a:path>
              </a:pathLst>
            </a:custGeom>
            <a:noFill/>
            <a:ln w="28575" cmpd="sng">
              <a:solidFill>
                <a:schemeClr val="accent2"/>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13"/>
            <p:cNvSpPr>
              <a:spLocks/>
            </p:cNvSpPr>
            <p:nvPr/>
          </p:nvSpPr>
          <p:spPr bwMode="auto">
            <a:xfrm>
              <a:off x="1558130" y="3032894"/>
              <a:ext cx="5911850" cy="169862"/>
            </a:xfrm>
            <a:custGeom>
              <a:avLst/>
              <a:gdLst>
                <a:gd name="T0" fmla="*/ 0 w 3724"/>
                <a:gd name="T1" fmla="*/ 0 h 107"/>
                <a:gd name="T2" fmla="*/ 2147483646 w 3724"/>
                <a:gd name="T3" fmla="*/ 0 h 107"/>
                <a:gd name="T4" fmla="*/ 2147483646 w 3724"/>
                <a:gd name="T5" fmla="*/ 2147483646 h 107"/>
                <a:gd name="T6" fmla="*/ 2147483646 w 3724"/>
                <a:gd name="T7" fmla="*/ 2147483646 h 107"/>
                <a:gd name="T8" fmla="*/ 2147483646 w 3724"/>
                <a:gd name="T9" fmla="*/ 2147483646 h 107"/>
                <a:gd name="T10" fmla="*/ 2147483646 w 3724"/>
                <a:gd name="T11" fmla="*/ 2147483646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4" h="107">
                  <a:moveTo>
                    <a:pt x="0" y="0"/>
                  </a:moveTo>
                  <a:lnTo>
                    <a:pt x="3571" y="0"/>
                  </a:lnTo>
                  <a:lnTo>
                    <a:pt x="3571" y="54"/>
                  </a:lnTo>
                  <a:lnTo>
                    <a:pt x="146" y="54"/>
                  </a:lnTo>
                  <a:lnTo>
                    <a:pt x="146" y="107"/>
                  </a:lnTo>
                  <a:lnTo>
                    <a:pt x="3724" y="107"/>
                  </a:lnTo>
                </a:path>
              </a:pathLst>
            </a:custGeom>
            <a:noFill/>
            <a:ln w="28575" cmpd="sng">
              <a:solidFill>
                <a:srgbClr val="FF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Text Box 14"/>
            <p:cNvSpPr txBox="1">
              <a:spLocks noChangeArrowheads="1"/>
            </p:cNvSpPr>
            <p:nvPr/>
          </p:nvSpPr>
          <p:spPr bwMode="auto">
            <a:xfrm>
              <a:off x="740568" y="2924944"/>
              <a:ext cx="1056885" cy="45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1800" dirty="0">
                  <a:solidFill>
                    <a:srgbClr val="C00000"/>
                  </a:solidFill>
                  <a:latin typeface="Arial" panose="020B0604020202020204" pitchFamily="34" charset="0"/>
                </a:rPr>
                <a:t>具体化</a:t>
              </a:r>
              <a:r>
                <a:rPr lang="zh-CN" altLang="en-US" sz="1800" dirty="0">
                  <a:solidFill>
                    <a:srgbClr val="FF0000"/>
                  </a:solidFill>
                  <a:latin typeface="Arial" panose="020B0604020202020204" pitchFamily="34" charset="0"/>
                </a:rPr>
                <a:t> </a:t>
              </a:r>
            </a:p>
          </p:txBody>
        </p:sp>
        <p:sp>
          <p:nvSpPr>
            <p:cNvPr id="16" name="Text Box 15"/>
            <p:cNvSpPr txBox="1">
              <a:spLocks noChangeArrowheads="1"/>
            </p:cNvSpPr>
            <p:nvPr/>
          </p:nvSpPr>
          <p:spPr bwMode="auto">
            <a:xfrm>
              <a:off x="7271543" y="6495231"/>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a:solidFill>
                    <a:srgbClr val="0000FF"/>
                  </a:solidFill>
                  <a:latin typeface="Arial" panose="020B0604020202020204" pitchFamily="34" charset="0"/>
                </a:rPr>
                <a:t>抽象化</a:t>
              </a:r>
            </a:p>
          </p:txBody>
        </p:sp>
      </p:grpSp>
    </p:spTree>
    <p:extLst>
      <p:ext uri="{BB962C8B-B14F-4D97-AF65-F5344CB8AC3E}">
        <p14:creationId xmlns:p14="http://schemas.microsoft.com/office/powerpoint/2010/main" val="405979147"/>
      </p:ext>
    </p:extLst>
  </p:cSld>
  <p:clrMapOvr>
    <a:masterClrMapping/>
  </p:clrMapOvr>
  <p:transition spd="med">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步骤</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：角色识别</a:t>
            </a:r>
          </a:p>
        </p:txBody>
      </p:sp>
      <p:sp>
        <p:nvSpPr>
          <p:cNvPr id="4" name="Rectangle 3"/>
          <p:cNvSpPr txBox="1">
            <a:spLocks noChangeArrowheads="1"/>
          </p:cNvSpPr>
          <p:nvPr/>
        </p:nvSpPr>
        <p:spPr>
          <a:xfrm>
            <a:off x="611063" y="1196752"/>
            <a:ext cx="8353425"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教学秘书需要录入可选课程信息、任课教师信息、学分政策，并从学籍管理系统中导入学生信息</a:t>
            </a:r>
          </a:p>
          <a:p>
            <a:pPr eaLnBrk="1" hangingPunct="1"/>
            <a:r>
              <a:rPr lang="zh-CN" altLang="en-US" dirty="0" smtClean="0"/>
              <a:t>教师登录进入系统，查询本学期所开设课程清单，并选择自己所承担的课程</a:t>
            </a:r>
          </a:p>
          <a:p>
            <a:pPr eaLnBrk="1" hangingPunct="1"/>
            <a:r>
              <a:rPr lang="zh-CN" altLang="en-US" dirty="0" smtClean="0"/>
              <a:t>学生登录进入系统，查询本学期可选课程的清单，并创建自己的选课单，将某些课程加入到选课单中；学生可对选课单进行维护，包括加入其他课程、删除已选课程等</a:t>
            </a:r>
          </a:p>
          <a:p>
            <a:pPr eaLnBrk="1" hangingPunct="1"/>
            <a:r>
              <a:rPr lang="zh-CN" altLang="en-US" dirty="0" smtClean="0"/>
              <a:t>学生也可对选课单中包含的数据进行学分政策验证，判断所选课程是否满足学校要求</a:t>
            </a:r>
          </a:p>
          <a:p>
            <a:pPr eaLnBrk="1" hangingPunct="1"/>
            <a:r>
              <a:rPr lang="zh-CN" altLang="en-US" dirty="0" smtClean="0"/>
              <a:t>在规定时间之前，学生将选课单做正式提交</a:t>
            </a:r>
          </a:p>
          <a:p>
            <a:pPr eaLnBrk="1" hangingPunct="1"/>
            <a:r>
              <a:rPr lang="zh-CN" altLang="en-US" dirty="0" smtClean="0"/>
              <a:t>教学秘书检查每个学生的选课单，若不符合学分政策，退回重选；否则，根据所有学生提交的选课单，生成课表和每门课程的学生清单</a:t>
            </a:r>
          </a:p>
          <a:p>
            <a:pPr eaLnBrk="1" hangingPunct="1"/>
            <a:r>
              <a:rPr lang="zh-CN" altLang="en-US" dirty="0" smtClean="0"/>
              <a:t>教师可查看自己承担课程的课表与学生清单，学生可查询自己的课表</a:t>
            </a:r>
          </a:p>
        </p:txBody>
      </p:sp>
      <p:sp>
        <p:nvSpPr>
          <p:cNvPr id="5" name="Line 4"/>
          <p:cNvSpPr>
            <a:spLocks noChangeShapeType="1"/>
          </p:cNvSpPr>
          <p:nvPr/>
        </p:nvSpPr>
        <p:spPr bwMode="auto">
          <a:xfrm>
            <a:off x="971425" y="155711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p:cNvSpPr>
            <a:spLocks noChangeShapeType="1"/>
          </p:cNvSpPr>
          <p:nvPr/>
        </p:nvSpPr>
        <p:spPr bwMode="auto">
          <a:xfrm>
            <a:off x="926975" y="3092227"/>
            <a:ext cx="5476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
          <p:cNvSpPr>
            <a:spLocks noChangeShapeType="1"/>
          </p:cNvSpPr>
          <p:nvPr/>
        </p:nvSpPr>
        <p:spPr bwMode="auto">
          <a:xfrm>
            <a:off x="911100" y="2300064"/>
            <a:ext cx="5476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960313" y="155711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960313" y="1846039"/>
            <a:ext cx="109061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8"/>
          <p:cNvSpPr>
            <a:spLocks noChangeShapeType="1"/>
          </p:cNvSpPr>
          <p:nvPr/>
        </p:nvSpPr>
        <p:spPr bwMode="auto">
          <a:xfrm>
            <a:off x="8388225" y="1557114"/>
            <a:ext cx="5461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36846724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步骤</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：用例识别</a:t>
            </a:r>
          </a:p>
        </p:txBody>
      </p:sp>
      <p:sp>
        <p:nvSpPr>
          <p:cNvPr id="4" name="Rectangle 3"/>
          <p:cNvSpPr txBox="1">
            <a:spLocks noChangeArrowheads="1"/>
          </p:cNvSpPr>
          <p:nvPr/>
        </p:nvSpPr>
        <p:spPr>
          <a:xfrm>
            <a:off x="539502" y="1196752"/>
            <a:ext cx="813695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教学秘书需要录入可选课程信息、任课教师信息、学分政策，并从学籍管理系统中导入学生信息</a:t>
            </a:r>
          </a:p>
          <a:p>
            <a:pPr eaLnBrk="1" hangingPunct="1"/>
            <a:r>
              <a:rPr lang="zh-CN" altLang="en-US" dirty="0" smtClean="0"/>
              <a:t>教师登录进入系统，查询本学期所开设课程清单，并选择自己所承担的课程</a:t>
            </a:r>
          </a:p>
          <a:p>
            <a:pPr eaLnBrk="1" hangingPunct="1"/>
            <a:r>
              <a:rPr lang="zh-CN" altLang="en-US" dirty="0" smtClean="0"/>
              <a:t>学生登录进入系统，查询本学期可选课程的清单，并创建自己的选课单，将某些课程加入到选课单中；学生可对选课单进行维护，包括加入其他课程、删除已选课程等</a:t>
            </a:r>
          </a:p>
          <a:p>
            <a:pPr eaLnBrk="1" hangingPunct="1"/>
            <a:r>
              <a:rPr lang="zh-CN" altLang="en-US" dirty="0" smtClean="0"/>
              <a:t>学生也可对选课单中包含的数据进行学分政策验证，判断所选课程是否满足学校要求</a:t>
            </a:r>
          </a:p>
          <a:p>
            <a:pPr eaLnBrk="1" hangingPunct="1"/>
            <a:r>
              <a:rPr lang="zh-CN" altLang="en-US" dirty="0" smtClean="0"/>
              <a:t>在规定时间之前，学生将选课单做正式提交</a:t>
            </a:r>
          </a:p>
          <a:p>
            <a:pPr eaLnBrk="1" hangingPunct="1"/>
            <a:r>
              <a:rPr lang="zh-CN" altLang="en-US" dirty="0" smtClean="0"/>
              <a:t>教学秘书检查每个学生的选课单，若不符合学分政策，退回重选；否则，根据所有学生提交的选课单，生成课表和每门课程的学生清单</a:t>
            </a:r>
          </a:p>
          <a:p>
            <a:pPr eaLnBrk="1" hangingPunct="1"/>
            <a:r>
              <a:rPr lang="zh-CN" altLang="en-US" dirty="0" smtClean="0"/>
              <a:t>教师可查看自己承担课程的课表与学生清单，学生可查询自己的课表</a:t>
            </a:r>
          </a:p>
        </p:txBody>
      </p:sp>
      <p:sp>
        <p:nvSpPr>
          <p:cNvPr id="5" name="Line 4"/>
          <p:cNvSpPr>
            <a:spLocks noChangeShapeType="1"/>
          </p:cNvSpPr>
          <p:nvPr/>
        </p:nvSpPr>
        <p:spPr bwMode="auto">
          <a:xfrm>
            <a:off x="2412752" y="1557114"/>
            <a:ext cx="5032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p:cNvSpPr>
            <a:spLocks noChangeShapeType="1"/>
          </p:cNvSpPr>
          <p:nvPr/>
        </p:nvSpPr>
        <p:spPr bwMode="auto">
          <a:xfrm>
            <a:off x="2412752" y="1852389"/>
            <a:ext cx="5032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
          <p:cNvSpPr>
            <a:spLocks noChangeShapeType="1"/>
          </p:cNvSpPr>
          <p:nvPr/>
        </p:nvSpPr>
        <p:spPr bwMode="auto">
          <a:xfrm>
            <a:off x="1403102" y="2349277"/>
            <a:ext cx="4333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3203327" y="2349277"/>
            <a:ext cx="4333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6803777" y="2349277"/>
            <a:ext cx="4333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1403102" y="3070002"/>
            <a:ext cx="4333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a:off x="3203327" y="3070002"/>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6794252" y="3070002"/>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p:cNvSpPr>
            <a:spLocks noChangeShapeType="1"/>
          </p:cNvSpPr>
          <p:nvPr/>
        </p:nvSpPr>
        <p:spPr bwMode="auto">
          <a:xfrm>
            <a:off x="2688977" y="3390677"/>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a:off x="7021264" y="3428777"/>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p:cNvSpPr>
            <a:spLocks noChangeShapeType="1"/>
          </p:cNvSpPr>
          <p:nvPr/>
        </p:nvSpPr>
        <p:spPr bwMode="auto">
          <a:xfrm>
            <a:off x="2412752" y="3717702"/>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p:cNvSpPr>
            <a:spLocks noChangeShapeType="1"/>
          </p:cNvSpPr>
          <p:nvPr/>
        </p:nvSpPr>
        <p:spPr bwMode="auto">
          <a:xfrm>
            <a:off x="5003552" y="4149502"/>
            <a:ext cx="144145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p:cNvSpPr>
            <a:spLocks noChangeShapeType="1"/>
          </p:cNvSpPr>
          <p:nvPr/>
        </p:nvSpPr>
        <p:spPr bwMode="auto">
          <a:xfrm>
            <a:off x="8100764" y="3428777"/>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p:cNvSpPr>
            <a:spLocks noChangeShapeType="1"/>
          </p:cNvSpPr>
          <p:nvPr/>
        </p:nvSpPr>
        <p:spPr bwMode="auto">
          <a:xfrm>
            <a:off x="1907927" y="5373464"/>
            <a:ext cx="5746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8"/>
          <p:cNvSpPr>
            <a:spLocks noChangeShapeType="1"/>
          </p:cNvSpPr>
          <p:nvPr/>
        </p:nvSpPr>
        <p:spPr bwMode="auto">
          <a:xfrm>
            <a:off x="4716214" y="5662389"/>
            <a:ext cx="5746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9"/>
          <p:cNvSpPr>
            <a:spLocks noChangeShapeType="1"/>
          </p:cNvSpPr>
          <p:nvPr/>
        </p:nvSpPr>
        <p:spPr bwMode="auto">
          <a:xfrm>
            <a:off x="7021264" y="5373464"/>
            <a:ext cx="5032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0"/>
          <p:cNvSpPr>
            <a:spLocks noChangeShapeType="1"/>
          </p:cNvSpPr>
          <p:nvPr/>
        </p:nvSpPr>
        <p:spPr bwMode="auto">
          <a:xfrm>
            <a:off x="4787652" y="494166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1"/>
          <p:cNvSpPr>
            <a:spLocks noChangeShapeType="1"/>
          </p:cNvSpPr>
          <p:nvPr/>
        </p:nvSpPr>
        <p:spPr bwMode="auto">
          <a:xfrm>
            <a:off x="7595939" y="5373464"/>
            <a:ext cx="5032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2"/>
          <p:cNvSpPr>
            <a:spLocks noChangeShapeType="1"/>
          </p:cNvSpPr>
          <p:nvPr/>
        </p:nvSpPr>
        <p:spPr bwMode="auto">
          <a:xfrm>
            <a:off x="1547564" y="6165627"/>
            <a:ext cx="5746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3"/>
          <p:cNvSpPr>
            <a:spLocks noChangeShapeType="1"/>
          </p:cNvSpPr>
          <p:nvPr/>
        </p:nvSpPr>
        <p:spPr bwMode="auto">
          <a:xfrm>
            <a:off x="6732339" y="6165627"/>
            <a:ext cx="5746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76904573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ppt_x"/>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步骤</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3</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：建立用例模型</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66" y="1026815"/>
            <a:ext cx="8961438" cy="557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115419"/>
      </p:ext>
    </p:extLst>
  </p:cSld>
  <p:clrMapOvr>
    <a:masterClrMapping/>
  </p:clrMapOvr>
  <p:transition spd="med">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步骤</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：对用例图进行精化</a:t>
            </a:r>
          </a:p>
        </p:txBody>
      </p:sp>
      <p:sp>
        <p:nvSpPr>
          <p:cNvPr id="4" name="Rectangle 3"/>
          <p:cNvSpPr txBox="1">
            <a:spLocks noChangeArrowheads="1"/>
          </p:cNvSpPr>
          <p:nvPr/>
        </p:nvSpPr>
        <p:spPr>
          <a:xfrm>
            <a:off x="395288"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问题</a:t>
            </a:r>
            <a:r>
              <a:rPr lang="en-US" altLang="zh-CN" dirty="0" smtClean="0"/>
              <a:t>1</a:t>
            </a:r>
            <a:r>
              <a:rPr lang="zh-CN" altLang="en-US" dirty="0" smtClean="0"/>
              <a:t>：</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用例“将课程加入选课单”是否是一个独立交互？</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它与“查询开设课程”之间的关系是什么？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——include? extend?</a:t>
            </a:r>
          </a:p>
          <a:p>
            <a:pPr eaLnBrk="1" hangingPunct="1"/>
            <a:r>
              <a:rPr lang="zh-CN" altLang="en-US" dirty="0" smtClean="0">
                <a:sym typeface="Wingdings" panose="05000000000000000000" pitchFamily="2" charset="2"/>
              </a:rPr>
              <a:t>		</a:t>
            </a:r>
            <a:r>
              <a:rPr lang="en-US" altLang="zh-CN" dirty="0" smtClean="0">
                <a:sym typeface="Wingdings" panose="05000000000000000000" pitchFamily="2" charset="2"/>
              </a:rPr>
              <a:t>——</a:t>
            </a:r>
            <a:r>
              <a:rPr lang="zh-CN" altLang="en-US" dirty="0" smtClean="0">
                <a:sym typeface="Wingdings" panose="05000000000000000000" pitchFamily="2" charset="2"/>
              </a:rPr>
              <a:t>哪种更恰当？为什么？</a:t>
            </a:r>
          </a:p>
          <a:p>
            <a:pPr eaLnBrk="1" hangingPunct="1"/>
            <a:endParaRPr lang="en-US" altLang="zh-CN" dirty="0" smtClean="0"/>
          </a:p>
          <a:p>
            <a:pPr eaLnBrk="1" hangingPunct="1"/>
            <a:r>
              <a:rPr lang="zh-CN" altLang="en-US" dirty="0" smtClean="0"/>
              <a:t>问题</a:t>
            </a:r>
            <a:r>
              <a:rPr lang="en-US" altLang="zh-CN" dirty="0" smtClean="0"/>
              <a:t>2</a:t>
            </a:r>
            <a:r>
              <a:rPr lang="zh-CN" altLang="en-US" dirty="0" smtClean="0"/>
              <a:t>：“维护选课单”与“加入其他课程”、“删除已选课程”之间是什么关系？	</a:t>
            </a:r>
            <a:endParaRPr lang="en-US" altLang="zh-CN" dirty="0" smtClean="0"/>
          </a:p>
          <a:p>
            <a:pPr eaLnBrk="1" hangingPunct="1"/>
            <a:r>
              <a:rPr lang="zh-CN" altLang="en-US" dirty="0" smtClean="0"/>
              <a:t>问题</a:t>
            </a:r>
            <a:r>
              <a:rPr lang="en-US" altLang="zh-CN" dirty="0" smtClean="0"/>
              <a:t>3</a:t>
            </a:r>
            <a:r>
              <a:rPr lang="zh-CN" altLang="en-US" dirty="0" smtClean="0"/>
              <a:t>：“检查学生选课单”是否有必要独立存在？它与“生成课表和学生清单”是什么关系？</a:t>
            </a:r>
          </a:p>
          <a:p>
            <a:pPr eaLnBrk="1" hangingPunct="1"/>
            <a:r>
              <a:rPr lang="zh-CN" altLang="en-US" dirty="0" smtClean="0"/>
              <a:t>问题</a:t>
            </a:r>
            <a:r>
              <a:rPr lang="en-US" altLang="zh-CN" dirty="0" smtClean="0"/>
              <a:t>4</a:t>
            </a:r>
            <a:r>
              <a:rPr lang="zh-CN" altLang="en-US" dirty="0" smtClean="0"/>
              <a:t>：“检查学生选课单”与“学分政策验证”是什么关系？</a:t>
            </a:r>
          </a:p>
        </p:txBody>
      </p:sp>
      <p:sp>
        <p:nvSpPr>
          <p:cNvPr id="5" name="TextBox 1"/>
          <p:cNvSpPr txBox="1">
            <a:spLocks noChangeArrowheads="1"/>
          </p:cNvSpPr>
          <p:nvPr/>
        </p:nvSpPr>
        <p:spPr bwMode="auto">
          <a:xfrm>
            <a:off x="7596188" y="900113"/>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FF0000"/>
                </a:solidFill>
              </a:rPr>
              <a:t>课堂讨论</a:t>
            </a:r>
          </a:p>
        </p:txBody>
      </p:sp>
    </p:spTree>
    <p:extLst>
      <p:ext uri="{BB962C8B-B14F-4D97-AF65-F5344CB8AC3E}">
        <p14:creationId xmlns:p14="http://schemas.microsoft.com/office/powerpoint/2010/main" val="4015563544"/>
      </p:ext>
    </p:extLst>
  </p:cSld>
  <p:clrMapOvr>
    <a:masterClrMapping/>
  </p:clrMapOvr>
  <p:transition spd="med">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步骤</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：对用例图进行精化</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问题</a:t>
            </a:r>
            <a:r>
              <a:rPr lang="en-US" altLang="zh-CN" dirty="0" smtClean="0"/>
              <a:t>1</a:t>
            </a:r>
            <a:r>
              <a:rPr lang="zh-CN" altLang="en-US" dirty="0" smtClean="0"/>
              <a:t>：</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用例“将课程加入选课单”是否是一个独立交互？</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不是</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，需要先查询，再将课程加入选课单。</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它与“查询开设课程”之间的关系是什么？</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include</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extend?</a:t>
            </a:r>
          </a:p>
          <a:p>
            <a:pPr eaLnBrk="1" hangingPunct="1"/>
            <a:r>
              <a:rPr lang="zh-CN" altLang="en-US" dirty="0" smtClean="0"/>
              <a:t>如何修改？</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前者</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&lt;extend&gt;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后者？</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后者</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&lt;include&gt;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前者？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哪</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种更恰当？为什么？</a:t>
            </a:r>
          </a:p>
          <a:p>
            <a:pPr eaLnBrk="1" hangingPunct="1"/>
            <a:r>
              <a:rPr lang="zh-CN" altLang="en-US" dirty="0" smtClean="0"/>
              <a:t>问题</a:t>
            </a:r>
            <a:r>
              <a:rPr lang="en-US" altLang="zh-CN" dirty="0" smtClean="0"/>
              <a:t>2</a:t>
            </a:r>
            <a:r>
              <a:rPr lang="zh-CN" altLang="en-US" dirty="0" smtClean="0"/>
              <a:t>：“维护选课单”与“加入其他课程”、“删除已选课程”之间是什么关系？	</a:t>
            </a:r>
            <a:r>
              <a:rPr lang="en-US" altLang="zh-CN" dirty="0" smtClean="0"/>
              <a:t>—</a:t>
            </a:r>
            <a:r>
              <a:rPr lang="en-US" altLang="zh-CN" dirty="0" smtClean="0">
                <a:solidFill>
                  <a:srgbClr val="FF0000"/>
                </a:solidFill>
              </a:rPr>
              <a:t>generalization</a:t>
            </a:r>
          </a:p>
          <a:p>
            <a:pPr eaLnBrk="1" hangingPunct="1"/>
            <a:r>
              <a:rPr lang="zh-CN" altLang="en-US" dirty="0" smtClean="0"/>
              <a:t>问题</a:t>
            </a:r>
            <a:r>
              <a:rPr lang="en-US" altLang="zh-CN" dirty="0" smtClean="0"/>
              <a:t>3</a:t>
            </a:r>
            <a:r>
              <a:rPr lang="zh-CN" altLang="en-US" dirty="0" smtClean="0"/>
              <a:t>：“检查学生选课单”是否有必要独立存在？它与“生成课表和学生清单”是什么关系？</a:t>
            </a:r>
            <a:r>
              <a:rPr lang="en-US" altLang="zh-CN" dirty="0" smtClean="0"/>
              <a:t>—</a:t>
            </a:r>
            <a:r>
              <a:rPr lang="zh-CN" altLang="en-US" dirty="0" smtClean="0">
                <a:solidFill>
                  <a:srgbClr val="FF0000"/>
                </a:solidFill>
              </a:rPr>
              <a:t>通常不会单独检查，而是在生成之前检查</a:t>
            </a:r>
          </a:p>
          <a:p>
            <a:pPr eaLnBrk="1" hangingPunct="1"/>
            <a:r>
              <a:rPr lang="zh-CN" altLang="en-US" dirty="0" smtClean="0"/>
              <a:t>问题</a:t>
            </a:r>
            <a:r>
              <a:rPr lang="en-US" altLang="zh-CN" dirty="0" smtClean="0"/>
              <a:t>4</a:t>
            </a:r>
            <a:r>
              <a:rPr lang="zh-CN" altLang="en-US" dirty="0" smtClean="0"/>
              <a:t>：“检查学生选课单”与“学分政策验证”是什么关系？</a:t>
            </a:r>
            <a:r>
              <a:rPr lang="en-US" altLang="zh-CN" dirty="0" smtClean="0"/>
              <a:t/>
            </a:r>
            <a:br>
              <a:rPr lang="en-US" altLang="zh-CN" dirty="0" smtClean="0"/>
            </a:br>
            <a:r>
              <a:rPr lang="en-US" altLang="zh-CN" dirty="0" smtClean="0"/>
              <a:t>—</a:t>
            </a:r>
            <a:r>
              <a:rPr lang="zh-CN" altLang="en-US" dirty="0" smtClean="0">
                <a:solidFill>
                  <a:srgbClr val="FF0000"/>
                </a:solidFill>
              </a:rPr>
              <a:t>前者调用后者，</a:t>
            </a:r>
            <a:r>
              <a:rPr lang="en-US" altLang="zh-CN" dirty="0" smtClean="0">
                <a:solidFill>
                  <a:srgbClr val="FF0000"/>
                </a:solidFill>
              </a:rPr>
              <a:t>include</a:t>
            </a:r>
            <a:r>
              <a:rPr lang="zh-CN" altLang="en-US" dirty="0" smtClean="0">
                <a:solidFill>
                  <a:srgbClr val="FF0000"/>
                </a:solidFill>
              </a:rPr>
              <a:t>关系</a:t>
            </a:r>
          </a:p>
        </p:txBody>
      </p:sp>
    </p:spTree>
    <p:extLst>
      <p:ext uri="{BB962C8B-B14F-4D97-AF65-F5344CB8AC3E}">
        <p14:creationId xmlns:p14="http://schemas.microsoft.com/office/powerpoint/2010/main" val="3630860915"/>
      </p:ext>
    </p:extLst>
  </p:cSld>
  <p:clrMapOvr>
    <a:masterClrMapping/>
  </p:clrMapOvr>
  <p:transition spd="med">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步骤</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：对用例图进行精化</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89" y="1196752"/>
            <a:ext cx="8486775"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6182609"/>
      </p:ext>
    </p:extLst>
  </p:cSld>
  <p:clrMapOvr>
    <a:masterClrMapping/>
  </p:clrMapOvr>
  <p:transition spd="med">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步骤</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5</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：撰写用例描述</a:t>
            </a:r>
          </a:p>
        </p:txBody>
      </p:sp>
      <p:sp>
        <p:nvSpPr>
          <p:cNvPr id="4" name="Rectangle 3"/>
          <p:cNvSpPr txBox="1">
            <a:spLocks noChangeArrowheads="1"/>
          </p:cNvSpPr>
          <p:nvPr/>
        </p:nvSpPr>
        <p:spPr>
          <a:xfrm>
            <a:off x="539502" y="1268760"/>
            <a:ext cx="8208962" cy="5113337"/>
          </a:xfrm>
          <a:prstGeom prst="rect">
            <a:avLst/>
          </a:prstGeom>
          <a:solidFill>
            <a:srgbClr val="FFCCCC"/>
          </a:solidFill>
          <a:ln>
            <a:solidFill>
              <a:schemeClr val="tx1"/>
            </a:solidFill>
            <a:miter lim="800000"/>
            <a:headEnd/>
            <a:tailEnd/>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eaLnBrk="1" hangingPunct="1">
              <a:lnSpc>
                <a:spcPct val="90000"/>
              </a:lnSpc>
              <a:buFont typeface="Wingdings" panose="05000000000000000000" pitchFamily="2" charset="2"/>
              <a:buNone/>
            </a:pPr>
            <a:r>
              <a:rPr lang="zh-CN" altLang="en-US" sz="1800" smtClean="0">
                <a:solidFill>
                  <a:srgbClr val="0000FF"/>
                </a:solidFill>
                <a:latin typeface="Times New Roman" panose="02020603050405020304" pitchFamily="18" charset="0"/>
                <a:ea typeface="楷体_GB2312" pitchFamily="49" charset="-122"/>
              </a:rPr>
              <a:t>用例</a:t>
            </a:r>
            <a:r>
              <a:rPr lang="en-US" altLang="zh-CN" sz="1800" smtClean="0">
                <a:solidFill>
                  <a:srgbClr val="0000FF"/>
                </a:solidFill>
                <a:latin typeface="Times New Roman" panose="02020603050405020304" pitchFamily="18" charset="0"/>
                <a:ea typeface="楷体_GB2312" pitchFamily="49" charset="-122"/>
              </a:rPr>
              <a:t>1</a:t>
            </a:r>
            <a:r>
              <a:rPr lang="zh-CN" altLang="en-US" sz="1800" smtClean="0">
                <a:solidFill>
                  <a:srgbClr val="0000FF"/>
                </a:solidFill>
                <a:latin typeface="Times New Roman" panose="02020603050405020304" pitchFamily="18" charset="0"/>
                <a:ea typeface="楷体_GB2312" pitchFamily="49" charset="-122"/>
              </a:rPr>
              <a:t>：查询开设课程</a:t>
            </a:r>
          </a:p>
          <a:p>
            <a:pPr marL="457200" indent="-457200" eaLnBrk="1" hangingPunct="1">
              <a:lnSpc>
                <a:spcPct val="90000"/>
              </a:lnSpc>
              <a:buFont typeface="Wingdings" panose="05000000000000000000" pitchFamily="2" charset="2"/>
              <a:buNone/>
            </a:pPr>
            <a:r>
              <a:rPr lang="en-US" altLang="zh-CN" sz="1400" smtClean="0"/>
              <a:t>1. </a:t>
            </a:r>
            <a:r>
              <a:rPr lang="zh-CN" altLang="en-US" sz="1400" smtClean="0"/>
              <a:t>目标：</a:t>
            </a:r>
          </a:p>
          <a:p>
            <a:pPr marL="457200" indent="-457200" eaLnBrk="1" hangingPunct="1">
              <a:lnSpc>
                <a:spcPct val="90000"/>
              </a:lnSpc>
              <a:buFont typeface="Wingdings" panose="05000000000000000000" pitchFamily="2" charset="2"/>
              <a:buNone/>
            </a:pPr>
            <a:r>
              <a:rPr lang="zh-CN" altLang="en-US" sz="1400" smtClean="0"/>
              <a:t>    本用例允许学生查询本学期所开设课程，进而选择课程加入到选课单中；</a:t>
            </a:r>
          </a:p>
          <a:p>
            <a:pPr marL="457200" indent="-457200" eaLnBrk="1" hangingPunct="1">
              <a:lnSpc>
                <a:spcPct val="90000"/>
              </a:lnSpc>
              <a:buFont typeface="Wingdings" panose="05000000000000000000" pitchFamily="2" charset="2"/>
              <a:buNone/>
            </a:pPr>
            <a:r>
              <a:rPr lang="en-US" altLang="zh-CN" sz="1400" smtClean="0"/>
              <a:t>2 </a:t>
            </a:r>
            <a:r>
              <a:rPr lang="zh-CN" altLang="en-US" sz="1400" smtClean="0"/>
              <a:t>事件流：</a:t>
            </a:r>
          </a:p>
          <a:p>
            <a:pPr marL="457200" indent="-457200" eaLnBrk="1" hangingPunct="1">
              <a:lnSpc>
                <a:spcPct val="90000"/>
              </a:lnSpc>
              <a:buFont typeface="Wingdings" panose="05000000000000000000" pitchFamily="2" charset="2"/>
              <a:buNone/>
            </a:pPr>
            <a:r>
              <a:rPr lang="zh-CN" altLang="en-US" sz="1400" smtClean="0"/>
              <a:t>    </a:t>
            </a:r>
            <a:r>
              <a:rPr lang="en-US" altLang="zh-CN" sz="1400" smtClean="0"/>
              <a:t>2.1 </a:t>
            </a:r>
            <a:r>
              <a:rPr lang="zh-CN" altLang="en-US" sz="1400" smtClean="0"/>
              <a:t>常规流程</a:t>
            </a:r>
          </a:p>
          <a:p>
            <a:pPr marL="838200" lvl="1" indent="-381000" eaLnBrk="1" hangingPunct="1">
              <a:lnSpc>
                <a:spcPct val="90000"/>
              </a:lnSpc>
              <a:buFont typeface="Arial" panose="020B0604020202020204" pitchFamily="34" charset="0"/>
              <a:buNone/>
            </a:pPr>
            <a:r>
              <a:rPr lang="en-US" altLang="zh-CN" sz="1400" smtClean="0"/>
              <a:t>(1) </a:t>
            </a:r>
            <a:r>
              <a:rPr lang="zh-CN" altLang="en-US" sz="1400" smtClean="0"/>
              <a:t>学生输入课程查询条件</a:t>
            </a:r>
            <a:r>
              <a:rPr lang="en-US" altLang="zh-CN" sz="1400" smtClean="0"/>
              <a:t>(</a:t>
            </a:r>
            <a:r>
              <a:rPr lang="zh-CN" altLang="en-US" sz="1400" smtClean="0"/>
              <a:t>无条件意味着列出全部</a:t>
            </a:r>
            <a:r>
              <a:rPr lang="en-US" altLang="zh-CN" sz="1400" smtClean="0"/>
              <a:t>)</a:t>
            </a:r>
            <a:r>
              <a:rPr lang="zh-CN" altLang="en-US" sz="1400" smtClean="0"/>
              <a:t>，点击查询；</a:t>
            </a:r>
          </a:p>
          <a:p>
            <a:pPr marL="838200" lvl="1" indent="-381000" eaLnBrk="1" hangingPunct="1">
              <a:lnSpc>
                <a:spcPct val="90000"/>
              </a:lnSpc>
              <a:buFont typeface="Arial" panose="020B0604020202020204" pitchFamily="34" charset="0"/>
              <a:buNone/>
            </a:pPr>
            <a:r>
              <a:rPr lang="en-US" altLang="zh-CN" sz="1400" smtClean="0"/>
              <a:t>(2) </a:t>
            </a:r>
            <a:r>
              <a:rPr lang="zh-CN" altLang="en-US" sz="1400" smtClean="0"/>
              <a:t>系统查询出所有可选课程，以列表形式展示；随后可执行下面的任一步骤：</a:t>
            </a:r>
          </a:p>
          <a:p>
            <a:pPr marL="838200" lvl="1" indent="-381000" eaLnBrk="1" hangingPunct="1">
              <a:lnSpc>
                <a:spcPct val="90000"/>
              </a:lnSpc>
              <a:buFont typeface="Arial" panose="020B0604020202020204" pitchFamily="34" charset="0"/>
              <a:buNone/>
            </a:pPr>
            <a:r>
              <a:rPr lang="en-US" altLang="zh-CN" sz="1400" smtClean="0"/>
              <a:t>(3) </a:t>
            </a:r>
            <a:r>
              <a:rPr lang="zh-CN" altLang="en-US" sz="1400" smtClean="0"/>
              <a:t>学生可对课程列表按开课时间</a:t>
            </a:r>
            <a:r>
              <a:rPr lang="en-US" altLang="zh-CN" sz="1400" smtClean="0"/>
              <a:t>/</a:t>
            </a:r>
            <a:r>
              <a:rPr lang="zh-CN" altLang="en-US" sz="1400" smtClean="0"/>
              <a:t>任课教师排序，</a:t>
            </a:r>
          </a:p>
          <a:p>
            <a:pPr marL="838200" lvl="1" indent="-381000" eaLnBrk="1" hangingPunct="1">
              <a:lnSpc>
                <a:spcPct val="90000"/>
              </a:lnSpc>
              <a:buFont typeface="Arial" panose="020B0604020202020204" pitchFamily="34" charset="0"/>
              <a:buNone/>
            </a:pPr>
            <a:r>
              <a:rPr lang="en-US" altLang="zh-CN" sz="1400" smtClean="0"/>
              <a:t>(4)</a:t>
            </a:r>
            <a:r>
              <a:rPr lang="zh-CN" altLang="en-US" sz="1400" smtClean="0"/>
              <a:t>选择某一门课程查看详细信息；</a:t>
            </a:r>
          </a:p>
          <a:p>
            <a:pPr marL="838200" lvl="1" indent="-381000" eaLnBrk="1" hangingPunct="1">
              <a:lnSpc>
                <a:spcPct val="90000"/>
              </a:lnSpc>
              <a:buFont typeface="Arial" panose="020B0604020202020204" pitchFamily="34" charset="0"/>
              <a:buNone/>
            </a:pPr>
            <a:r>
              <a:rPr lang="en-US" altLang="zh-CN" sz="1400" smtClean="0"/>
              <a:t>(5) </a:t>
            </a:r>
            <a:r>
              <a:rPr lang="zh-CN" altLang="en-US" sz="1400" smtClean="0"/>
              <a:t>学生选择某一门课程，可进入用例</a:t>
            </a:r>
            <a:r>
              <a:rPr lang="en-US" altLang="zh-CN" sz="1400" smtClean="0"/>
              <a:t>2“</a:t>
            </a:r>
            <a:r>
              <a:rPr lang="zh-CN" altLang="en-US" sz="1400" smtClean="0"/>
              <a:t>将课程加入选课单”。该步骤可重复多次；</a:t>
            </a:r>
          </a:p>
          <a:p>
            <a:pPr marL="838200" lvl="1" indent="-381000" eaLnBrk="1" hangingPunct="1">
              <a:lnSpc>
                <a:spcPct val="90000"/>
              </a:lnSpc>
              <a:buFont typeface="Arial" panose="020B0604020202020204" pitchFamily="34" charset="0"/>
              <a:buNone/>
            </a:pPr>
            <a:r>
              <a:rPr lang="en-US" altLang="zh-CN" sz="1400" smtClean="0"/>
              <a:t>(6) </a:t>
            </a:r>
            <a:r>
              <a:rPr lang="zh-CN" altLang="en-US" sz="1400" smtClean="0"/>
              <a:t>学生选择退出。</a:t>
            </a:r>
          </a:p>
          <a:p>
            <a:pPr marL="457200" indent="-457200" eaLnBrk="1" hangingPunct="1">
              <a:lnSpc>
                <a:spcPct val="90000"/>
              </a:lnSpc>
              <a:buFont typeface="Wingdings" panose="05000000000000000000" pitchFamily="2" charset="2"/>
              <a:buNone/>
            </a:pPr>
            <a:r>
              <a:rPr lang="zh-CN" altLang="en-US" sz="1400" smtClean="0"/>
              <a:t>    </a:t>
            </a:r>
            <a:r>
              <a:rPr lang="en-US" altLang="zh-CN" sz="1400" smtClean="0"/>
              <a:t>2.2 </a:t>
            </a:r>
            <a:r>
              <a:rPr lang="zh-CN" altLang="en-US" sz="1400" smtClean="0"/>
              <a:t>备选流程</a:t>
            </a:r>
          </a:p>
          <a:p>
            <a:pPr marL="457200" indent="-457200" eaLnBrk="1" hangingPunct="1">
              <a:lnSpc>
                <a:spcPct val="90000"/>
              </a:lnSpc>
              <a:buFont typeface="Wingdings" panose="05000000000000000000" pitchFamily="2" charset="2"/>
              <a:buNone/>
            </a:pPr>
            <a:r>
              <a:rPr lang="zh-CN" altLang="en-US" sz="1400" smtClean="0"/>
              <a:t>        	</a:t>
            </a:r>
            <a:r>
              <a:rPr lang="zh-CN" altLang="en-US" sz="1400" b="0" smtClean="0"/>
              <a:t>无</a:t>
            </a:r>
          </a:p>
          <a:p>
            <a:pPr marL="457200" indent="-457200" eaLnBrk="1" hangingPunct="1">
              <a:lnSpc>
                <a:spcPct val="90000"/>
              </a:lnSpc>
              <a:buFont typeface="Wingdings" panose="05000000000000000000" pitchFamily="2" charset="2"/>
              <a:buNone/>
            </a:pPr>
            <a:r>
              <a:rPr lang="en-US" altLang="zh-CN" sz="1400" smtClean="0"/>
              <a:t>3 </a:t>
            </a:r>
            <a:r>
              <a:rPr lang="zh-CN" altLang="en-US" sz="1400" smtClean="0"/>
              <a:t>前提条件：用例开始前，学生须在系统登录成功；</a:t>
            </a:r>
          </a:p>
          <a:p>
            <a:pPr marL="457200" indent="-457200" eaLnBrk="1" hangingPunct="1">
              <a:lnSpc>
                <a:spcPct val="90000"/>
              </a:lnSpc>
              <a:buFont typeface="Wingdings" panose="05000000000000000000" pitchFamily="2" charset="2"/>
              <a:buNone/>
            </a:pPr>
            <a:r>
              <a:rPr lang="en-US" altLang="zh-CN" sz="1400" smtClean="0"/>
              <a:t>4 </a:t>
            </a:r>
            <a:r>
              <a:rPr lang="zh-CN" altLang="en-US" sz="1400" smtClean="0"/>
              <a:t>后置条件：如果用例执行成功，学生可以看到满足条件的全部可选课程。若学生选课，则所有被选课程将加入到选课单中，否则选课单保持不变。</a:t>
            </a:r>
          </a:p>
        </p:txBody>
      </p:sp>
    </p:spTree>
    <p:extLst>
      <p:ext uri="{BB962C8B-B14F-4D97-AF65-F5344CB8AC3E}">
        <p14:creationId xmlns:p14="http://schemas.microsoft.com/office/powerpoint/2010/main" val="1505797807"/>
      </p:ext>
    </p:extLst>
  </p:cSld>
  <p:clrMapOvr>
    <a:masterClrMapping/>
  </p:clrMapOvr>
  <p:transition spd="med">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步骤</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5</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：撰写用例描述</a:t>
            </a:r>
          </a:p>
        </p:txBody>
      </p:sp>
      <p:sp>
        <p:nvSpPr>
          <p:cNvPr id="4" name="Rectangle 3"/>
          <p:cNvSpPr txBox="1">
            <a:spLocks noChangeArrowheads="1"/>
          </p:cNvSpPr>
          <p:nvPr/>
        </p:nvSpPr>
        <p:spPr>
          <a:xfrm>
            <a:off x="539502" y="1268760"/>
            <a:ext cx="8208962" cy="5113337"/>
          </a:xfrm>
          <a:prstGeom prst="rect">
            <a:avLst/>
          </a:prstGeom>
          <a:solidFill>
            <a:srgbClr val="FFCCCC"/>
          </a:solidFill>
          <a:ln>
            <a:solidFill>
              <a:schemeClr val="tx1"/>
            </a:solidFill>
            <a:miter lim="800000"/>
            <a:headEnd/>
            <a:tailEnd/>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eaLnBrk="1" hangingPunct="1">
              <a:buFont typeface="Wingdings" panose="05000000000000000000" pitchFamily="2" charset="2"/>
              <a:buNone/>
            </a:pPr>
            <a:r>
              <a:rPr lang="zh-CN" altLang="en-US" smtClean="0">
                <a:solidFill>
                  <a:srgbClr val="0000FF"/>
                </a:solidFill>
                <a:latin typeface="Times New Roman" panose="02020603050405020304" pitchFamily="18" charset="0"/>
                <a:ea typeface="楷体_GB2312" pitchFamily="49" charset="-122"/>
              </a:rPr>
              <a:t>用例</a:t>
            </a:r>
            <a:r>
              <a:rPr lang="en-US" altLang="zh-CN" smtClean="0">
                <a:solidFill>
                  <a:srgbClr val="0000FF"/>
                </a:solidFill>
                <a:latin typeface="Times New Roman" panose="02020603050405020304" pitchFamily="18" charset="0"/>
                <a:ea typeface="楷体_GB2312" pitchFamily="49" charset="-122"/>
              </a:rPr>
              <a:t>2</a:t>
            </a:r>
            <a:r>
              <a:rPr lang="zh-CN" altLang="en-US" smtClean="0">
                <a:solidFill>
                  <a:srgbClr val="0000FF"/>
                </a:solidFill>
                <a:latin typeface="Times New Roman" panose="02020603050405020304" pitchFamily="18" charset="0"/>
                <a:ea typeface="楷体_GB2312" pitchFamily="49" charset="-122"/>
              </a:rPr>
              <a:t>：将课程加入选课单</a:t>
            </a:r>
          </a:p>
          <a:p>
            <a:pPr marL="457200" indent="-457200" eaLnBrk="1" hangingPunct="1">
              <a:buFont typeface="Wingdings" panose="05000000000000000000" pitchFamily="2" charset="2"/>
              <a:buNone/>
            </a:pPr>
            <a:r>
              <a:rPr lang="en-US" altLang="zh-CN" sz="1600" smtClean="0"/>
              <a:t>1. </a:t>
            </a:r>
            <a:r>
              <a:rPr lang="zh-CN" altLang="en-US" sz="1600" smtClean="0"/>
              <a:t>目标：</a:t>
            </a:r>
          </a:p>
          <a:p>
            <a:pPr marL="457200" indent="-457200" eaLnBrk="1" hangingPunct="1">
              <a:buFont typeface="Wingdings" panose="05000000000000000000" pitchFamily="2" charset="2"/>
              <a:buNone/>
            </a:pPr>
            <a:r>
              <a:rPr lang="zh-CN" altLang="en-US" sz="1600" smtClean="0"/>
              <a:t>    本用例允许学生将一门课程加入到选课单中；</a:t>
            </a:r>
          </a:p>
          <a:p>
            <a:pPr marL="457200" indent="-457200" eaLnBrk="1" hangingPunct="1">
              <a:buFont typeface="Wingdings" panose="05000000000000000000" pitchFamily="2" charset="2"/>
              <a:buNone/>
            </a:pPr>
            <a:r>
              <a:rPr lang="en-US" altLang="zh-CN" sz="1600" smtClean="0"/>
              <a:t>2 </a:t>
            </a:r>
            <a:r>
              <a:rPr lang="zh-CN" altLang="en-US" sz="1600" smtClean="0"/>
              <a:t>事件流：</a:t>
            </a:r>
          </a:p>
          <a:p>
            <a:pPr marL="457200" indent="-457200" eaLnBrk="1" hangingPunct="1">
              <a:buFont typeface="Wingdings" panose="05000000000000000000" pitchFamily="2" charset="2"/>
              <a:buNone/>
            </a:pPr>
            <a:r>
              <a:rPr lang="zh-CN" altLang="en-US" sz="1600" smtClean="0"/>
              <a:t>    </a:t>
            </a:r>
            <a:r>
              <a:rPr lang="en-US" altLang="zh-CN" sz="1600" smtClean="0"/>
              <a:t>2.1 </a:t>
            </a:r>
            <a:r>
              <a:rPr lang="zh-CN" altLang="en-US" sz="1600" smtClean="0"/>
              <a:t>常规流程</a:t>
            </a:r>
          </a:p>
          <a:p>
            <a:pPr marL="838200" lvl="1" indent="-381000" eaLnBrk="1" hangingPunct="1">
              <a:buFont typeface="Arial" panose="020B0604020202020204" pitchFamily="34" charset="0"/>
              <a:buNone/>
            </a:pPr>
            <a:r>
              <a:rPr lang="en-US" altLang="zh-CN" sz="1600" smtClean="0"/>
              <a:t>(1) </a:t>
            </a:r>
            <a:r>
              <a:rPr lang="zh-CN" altLang="en-US" sz="1600" smtClean="0"/>
              <a:t>学生选择一门课程，点击“加入选课单”；</a:t>
            </a:r>
          </a:p>
          <a:p>
            <a:pPr marL="838200" lvl="1" indent="-381000" eaLnBrk="1" hangingPunct="1">
              <a:buFont typeface="Arial" panose="020B0604020202020204" pitchFamily="34" charset="0"/>
              <a:buNone/>
            </a:pPr>
            <a:r>
              <a:rPr lang="en-US" altLang="zh-CN" sz="1600" smtClean="0"/>
              <a:t>(2) </a:t>
            </a:r>
            <a:r>
              <a:rPr lang="zh-CN" altLang="en-US" sz="1600" smtClean="0"/>
              <a:t>系统将该课程加入到选课单，并弹出窗口，展示目前已选课程；</a:t>
            </a:r>
          </a:p>
          <a:p>
            <a:pPr marL="457200" indent="-457200" eaLnBrk="1" hangingPunct="1">
              <a:buFont typeface="Wingdings" panose="05000000000000000000" pitchFamily="2" charset="2"/>
              <a:buNone/>
            </a:pPr>
            <a:r>
              <a:rPr lang="zh-CN" altLang="en-US" sz="1800" b="0" smtClean="0"/>
              <a:t> </a:t>
            </a:r>
            <a:r>
              <a:rPr lang="zh-CN" altLang="en-US" sz="1600" smtClean="0"/>
              <a:t> </a:t>
            </a:r>
            <a:r>
              <a:rPr lang="en-US" altLang="zh-CN" sz="1600" smtClean="0"/>
              <a:t>2.2 </a:t>
            </a:r>
            <a:r>
              <a:rPr lang="zh-CN" altLang="en-US" sz="1600" smtClean="0"/>
              <a:t>备选流程</a:t>
            </a:r>
          </a:p>
          <a:p>
            <a:pPr marL="457200" indent="-457200" eaLnBrk="1" hangingPunct="1">
              <a:buFont typeface="Wingdings" panose="05000000000000000000" pitchFamily="2" charset="2"/>
              <a:buNone/>
            </a:pPr>
            <a:r>
              <a:rPr lang="zh-CN" altLang="en-US" sz="1600" smtClean="0"/>
              <a:t>        	 </a:t>
            </a:r>
            <a:r>
              <a:rPr lang="zh-CN" altLang="en-US" sz="1600" b="0" smtClean="0"/>
              <a:t>在</a:t>
            </a:r>
            <a:r>
              <a:rPr lang="en-US" altLang="zh-CN" sz="1600" b="0" smtClean="0"/>
              <a:t>(2)</a:t>
            </a:r>
            <a:r>
              <a:rPr lang="zh-CN" altLang="en-US" sz="1600" b="0" smtClean="0"/>
              <a:t>中，若系统发现该课程已经在选课单中，则提示“该课已选”，选课单状态不更新。</a:t>
            </a:r>
          </a:p>
          <a:p>
            <a:pPr marL="457200" indent="-457200" eaLnBrk="1" hangingPunct="1">
              <a:buFont typeface="Wingdings" panose="05000000000000000000" pitchFamily="2" charset="2"/>
              <a:buNone/>
            </a:pPr>
            <a:r>
              <a:rPr lang="en-US" altLang="zh-CN" sz="1600" smtClean="0"/>
              <a:t>3 </a:t>
            </a:r>
            <a:r>
              <a:rPr lang="zh-CN" altLang="en-US" sz="1600" smtClean="0"/>
              <a:t>前提条件：用例开始前，学生须在系统登录成功并已经查询到课程清单；</a:t>
            </a:r>
          </a:p>
          <a:p>
            <a:pPr marL="457200" indent="-457200" eaLnBrk="1" hangingPunct="1">
              <a:buFont typeface="Wingdings" panose="05000000000000000000" pitchFamily="2" charset="2"/>
              <a:buNone/>
            </a:pPr>
            <a:r>
              <a:rPr lang="en-US" altLang="zh-CN" sz="1600" smtClean="0"/>
              <a:t>4 </a:t>
            </a:r>
            <a:r>
              <a:rPr lang="zh-CN" altLang="en-US" sz="1600" smtClean="0"/>
              <a:t>后置条件：如果用例执行成功，被选课程将加入到选课单中，否则选课单保持不变。</a:t>
            </a:r>
          </a:p>
        </p:txBody>
      </p:sp>
    </p:spTree>
    <p:extLst>
      <p:ext uri="{BB962C8B-B14F-4D97-AF65-F5344CB8AC3E}">
        <p14:creationId xmlns:p14="http://schemas.microsoft.com/office/powerpoint/2010/main" val="4063359976"/>
      </p:ext>
    </p:extLst>
  </p:cSld>
  <p:clrMapOvr>
    <a:masterClrMapping/>
  </p:clrMapOvr>
  <p:transition spd="med">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步骤</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5</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：撰写用例描述</a:t>
            </a:r>
          </a:p>
        </p:txBody>
      </p:sp>
      <p:sp>
        <p:nvSpPr>
          <p:cNvPr id="4" name="Rectangle 3"/>
          <p:cNvSpPr txBox="1">
            <a:spLocks noChangeArrowheads="1"/>
          </p:cNvSpPr>
          <p:nvPr/>
        </p:nvSpPr>
        <p:spPr>
          <a:xfrm>
            <a:off x="539502" y="1268760"/>
            <a:ext cx="8208962" cy="5113337"/>
          </a:xfrm>
          <a:prstGeom prst="rect">
            <a:avLst/>
          </a:prstGeom>
          <a:solidFill>
            <a:srgbClr val="FFCCCC"/>
          </a:solidFill>
          <a:ln>
            <a:solidFill>
              <a:schemeClr val="tx1"/>
            </a:solidFill>
            <a:miter lim="800000"/>
            <a:headEnd/>
            <a:tailEnd/>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eaLnBrk="1" hangingPunct="1">
              <a:lnSpc>
                <a:spcPct val="90000"/>
              </a:lnSpc>
              <a:buFont typeface="Wingdings" panose="05000000000000000000" pitchFamily="2" charset="2"/>
              <a:buNone/>
            </a:pPr>
            <a:r>
              <a:rPr lang="zh-CN" altLang="en-US" sz="1800" smtClean="0">
                <a:solidFill>
                  <a:srgbClr val="0000FF"/>
                </a:solidFill>
                <a:latin typeface="Times New Roman" panose="02020603050405020304" pitchFamily="18" charset="0"/>
                <a:ea typeface="楷体_GB2312" pitchFamily="49" charset="-122"/>
              </a:rPr>
              <a:t>用例</a:t>
            </a:r>
            <a:r>
              <a:rPr lang="en-US" altLang="zh-CN" sz="1800" dirty="0" smtClean="0">
                <a:solidFill>
                  <a:srgbClr val="0000FF"/>
                </a:solidFill>
                <a:latin typeface="Times New Roman" panose="02020603050405020304" pitchFamily="18" charset="0"/>
                <a:ea typeface="楷体_GB2312" pitchFamily="49" charset="-122"/>
              </a:rPr>
              <a:t>3</a:t>
            </a:r>
            <a:r>
              <a:rPr lang="zh-CN" altLang="en-US" sz="1800" dirty="0" smtClean="0">
                <a:solidFill>
                  <a:srgbClr val="0000FF"/>
                </a:solidFill>
                <a:latin typeface="Times New Roman" panose="02020603050405020304" pitchFamily="18" charset="0"/>
                <a:ea typeface="楷体_GB2312" pitchFamily="49" charset="-122"/>
              </a:rPr>
              <a:t>：导入学生信息</a:t>
            </a:r>
          </a:p>
          <a:p>
            <a:pPr marL="457200" indent="-457200" eaLnBrk="1" hangingPunct="1">
              <a:lnSpc>
                <a:spcPct val="90000"/>
              </a:lnSpc>
              <a:buFont typeface="Wingdings" panose="05000000000000000000" pitchFamily="2" charset="2"/>
              <a:buNone/>
            </a:pPr>
            <a:r>
              <a:rPr lang="en-US" altLang="zh-CN" sz="1400" dirty="0" smtClean="0"/>
              <a:t>1. </a:t>
            </a:r>
            <a:r>
              <a:rPr lang="zh-CN" altLang="en-US" sz="1400" dirty="0" smtClean="0"/>
              <a:t>目标：</a:t>
            </a:r>
          </a:p>
          <a:p>
            <a:pPr marL="457200" indent="-457200" eaLnBrk="1" hangingPunct="1">
              <a:lnSpc>
                <a:spcPct val="90000"/>
              </a:lnSpc>
              <a:buFont typeface="Wingdings" panose="05000000000000000000" pitchFamily="2" charset="2"/>
              <a:buNone/>
            </a:pPr>
            <a:r>
              <a:rPr lang="zh-CN" altLang="en-US" sz="1400" dirty="0" smtClean="0"/>
              <a:t>    本用例允许教学秘书手工将已注册学生的信息从外部的学籍管理系统中导入到本系统；</a:t>
            </a:r>
          </a:p>
          <a:p>
            <a:pPr marL="457200" indent="-457200" eaLnBrk="1" hangingPunct="1">
              <a:lnSpc>
                <a:spcPct val="90000"/>
              </a:lnSpc>
              <a:buFont typeface="Wingdings" panose="05000000000000000000" pitchFamily="2" charset="2"/>
              <a:buNone/>
            </a:pPr>
            <a:r>
              <a:rPr lang="en-US" altLang="zh-CN" sz="1400" dirty="0" smtClean="0"/>
              <a:t>2 </a:t>
            </a:r>
            <a:r>
              <a:rPr lang="zh-CN" altLang="en-US" sz="1400" dirty="0" smtClean="0"/>
              <a:t>事件流：</a:t>
            </a:r>
          </a:p>
          <a:p>
            <a:pPr marL="457200" indent="-457200" eaLnBrk="1" hangingPunct="1">
              <a:lnSpc>
                <a:spcPct val="90000"/>
              </a:lnSpc>
              <a:buFont typeface="Wingdings" panose="05000000000000000000" pitchFamily="2" charset="2"/>
              <a:buNone/>
            </a:pPr>
            <a:r>
              <a:rPr lang="zh-CN" altLang="en-US" sz="1400" dirty="0" smtClean="0"/>
              <a:t>    </a:t>
            </a:r>
            <a:r>
              <a:rPr lang="en-US" altLang="zh-CN" sz="1400" dirty="0" smtClean="0"/>
              <a:t>2.1 </a:t>
            </a:r>
            <a:r>
              <a:rPr lang="zh-CN" altLang="en-US" sz="1400" dirty="0" smtClean="0"/>
              <a:t>常规流程</a:t>
            </a:r>
          </a:p>
          <a:p>
            <a:pPr marL="838200" lvl="1" indent="-381000" eaLnBrk="1" hangingPunct="1">
              <a:lnSpc>
                <a:spcPct val="90000"/>
              </a:lnSpc>
              <a:buFont typeface="Arial" panose="020B0604020202020204" pitchFamily="34" charset="0"/>
              <a:buNone/>
            </a:pPr>
            <a:r>
              <a:rPr lang="en-US" altLang="zh-CN" sz="1400" dirty="0" smtClean="0"/>
              <a:t>(1) </a:t>
            </a:r>
            <a:r>
              <a:rPr lang="zh-CN" altLang="en-US" sz="1400" dirty="0" smtClean="0"/>
              <a:t>教学秘书输入要导入的班级号码，点击“导入学生数据”；</a:t>
            </a:r>
          </a:p>
          <a:p>
            <a:pPr marL="838200" lvl="1" indent="-381000" eaLnBrk="1" hangingPunct="1">
              <a:lnSpc>
                <a:spcPct val="90000"/>
              </a:lnSpc>
              <a:buFont typeface="Arial" panose="020B0604020202020204" pitchFamily="34" charset="0"/>
              <a:buNone/>
            </a:pPr>
            <a:r>
              <a:rPr lang="en-US" altLang="zh-CN" sz="1400" dirty="0" smtClean="0"/>
              <a:t>(2) </a:t>
            </a:r>
            <a:r>
              <a:rPr lang="zh-CN" altLang="en-US" sz="1400" dirty="0" smtClean="0"/>
              <a:t>系统将系统内该班级的学生信息清空，同时生成调用指令，调用学籍管理系统所提供的</a:t>
            </a:r>
            <a:r>
              <a:rPr lang="en-US" altLang="zh-CN" sz="1400" dirty="0" smtClean="0"/>
              <a:t>API</a:t>
            </a:r>
            <a:r>
              <a:rPr lang="zh-CN" altLang="en-US" sz="1400" dirty="0" smtClean="0"/>
              <a:t>接口；</a:t>
            </a:r>
          </a:p>
          <a:p>
            <a:pPr marL="838200" lvl="1" indent="-381000" eaLnBrk="1" hangingPunct="1">
              <a:lnSpc>
                <a:spcPct val="90000"/>
              </a:lnSpc>
              <a:buFont typeface="Arial" panose="020B0604020202020204" pitchFamily="34" charset="0"/>
              <a:buNone/>
            </a:pPr>
            <a:r>
              <a:rPr lang="en-US" altLang="zh-CN" sz="1400" dirty="0" smtClean="0"/>
              <a:t>(3) </a:t>
            </a:r>
            <a:r>
              <a:rPr lang="zh-CN" altLang="en-US" sz="1400" dirty="0" smtClean="0"/>
              <a:t>学籍管理系统返回该班级中已注册的学生名单；</a:t>
            </a:r>
          </a:p>
          <a:p>
            <a:pPr marL="838200" lvl="1" indent="-381000" eaLnBrk="1" hangingPunct="1">
              <a:lnSpc>
                <a:spcPct val="90000"/>
              </a:lnSpc>
              <a:buFont typeface="Arial" panose="020B0604020202020204" pitchFamily="34" charset="0"/>
              <a:buNone/>
            </a:pPr>
            <a:r>
              <a:rPr lang="en-US" altLang="zh-CN" sz="1400" dirty="0" smtClean="0"/>
              <a:t>(4) </a:t>
            </a:r>
            <a:r>
              <a:rPr lang="zh-CN" altLang="en-US" sz="1400" dirty="0" smtClean="0"/>
              <a:t>系统接收学生名单，将其保存起来；</a:t>
            </a:r>
          </a:p>
          <a:p>
            <a:pPr marL="838200" lvl="1" indent="-381000" eaLnBrk="1" hangingPunct="1">
              <a:lnSpc>
                <a:spcPct val="90000"/>
              </a:lnSpc>
              <a:buFont typeface="Arial" panose="020B0604020202020204" pitchFamily="34" charset="0"/>
              <a:buNone/>
            </a:pPr>
            <a:r>
              <a:rPr lang="en-US" altLang="zh-CN" sz="1400" dirty="0" smtClean="0"/>
              <a:t>(5) </a:t>
            </a:r>
            <a:r>
              <a:rPr lang="zh-CN" altLang="en-US" sz="1400" dirty="0" smtClean="0"/>
              <a:t>系统将学生名单显示给教学秘书；</a:t>
            </a:r>
          </a:p>
          <a:p>
            <a:pPr marL="457200" indent="-457200" eaLnBrk="1" hangingPunct="1">
              <a:lnSpc>
                <a:spcPct val="90000"/>
              </a:lnSpc>
              <a:buFont typeface="Wingdings" panose="05000000000000000000" pitchFamily="2" charset="2"/>
              <a:buNone/>
            </a:pPr>
            <a:r>
              <a:rPr lang="zh-CN" altLang="en-US" sz="1600" b="0" dirty="0" smtClean="0"/>
              <a:t> </a:t>
            </a:r>
            <a:r>
              <a:rPr lang="zh-CN" altLang="en-US" sz="1400" dirty="0" smtClean="0"/>
              <a:t> </a:t>
            </a:r>
            <a:r>
              <a:rPr lang="en-US" altLang="zh-CN" sz="1400" dirty="0" smtClean="0"/>
              <a:t>2.2 </a:t>
            </a:r>
            <a:r>
              <a:rPr lang="zh-CN" altLang="en-US" sz="1400" dirty="0" smtClean="0"/>
              <a:t>备选流程</a:t>
            </a:r>
          </a:p>
          <a:p>
            <a:pPr marL="457200" indent="-457200" eaLnBrk="1" hangingPunct="1">
              <a:lnSpc>
                <a:spcPct val="90000"/>
              </a:lnSpc>
              <a:buFont typeface="Wingdings" panose="05000000000000000000" pitchFamily="2" charset="2"/>
              <a:buNone/>
            </a:pPr>
            <a:r>
              <a:rPr lang="zh-CN" altLang="en-US" sz="1400" dirty="0" smtClean="0"/>
              <a:t>        	 </a:t>
            </a:r>
            <a:r>
              <a:rPr lang="zh-CN" altLang="en-US" sz="1400" b="0" dirty="0" smtClean="0"/>
              <a:t>在步骤</a:t>
            </a:r>
            <a:r>
              <a:rPr lang="en-US" altLang="zh-CN" sz="1400" b="0" dirty="0" smtClean="0"/>
              <a:t>(2)</a:t>
            </a:r>
            <a:r>
              <a:rPr lang="zh-CN" altLang="en-US" sz="1400" b="0" dirty="0" smtClean="0"/>
              <a:t>中，若系统发现该班号不存在，则提示“输入班号错误”，返回重新输入。</a:t>
            </a:r>
          </a:p>
          <a:p>
            <a:pPr marL="457200" indent="-457200" eaLnBrk="1" hangingPunct="1">
              <a:lnSpc>
                <a:spcPct val="90000"/>
              </a:lnSpc>
              <a:buFont typeface="Wingdings" panose="05000000000000000000" pitchFamily="2" charset="2"/>
              <a:buNone/>
            </a:pPr>
            <a:r>
              <a:rPr lang="zh-CN" altLang="en-US" sz="1400" b="0" dirty="0" smtClean="0"/>
              <a:t>             在步骤</a:t>
            </a:r>
            <a:r>
              <a:rPr lang="en-US" altLang="zh-CN" sz="1400" b="0" dirty="0" smtClean="0"/>
              <a:t>(4)</a:t>
            </a:r>
            <a:r>
              <a:rPr lang="zh-CN" altLang="en-US" sz="1400" b="0" dirty="0" smtClean="0"/>
              <a:t>中，若系统发现学生名单为空，则提示“该班尚未有学生注册”，直接退出用例；</a:t>
            </a:r>
          </a:p>
          <a:p>
            <a:pPr marL="457200" indent="-457200" eaLnBrk="1" hangingPunct="1">
              <a:lnSpc>
                <a:spcPct val="90000"/>
              </a:lnSpc>
              <a:buFont typeface="Wingdings" panose="05000000000000000000" pitchFamily="2" charset="2"/>
              <a:buNone/>
            </a:pPr>
            <a:r>
              <a:rPr lang="en-US" altLang="zh-CN" sz="1400" dirty="0" smtClean="0"/>
              <a:t>3 </a:t>
            </a:r>
            <a:r>
              <a:rPr lang="zh-CN" altLang="en-US" sz="1400" dirty="0" smtClean="0"/>
              <a:t>前提条件：无；</a:t>
            </a:r>
          </a:p>
          <a:p>
            <a:pPr marL="457200" indent="-457200" eaLnBrk="1" hangingPunct="1">
              <a:lnSpc>
                <a:spcPct val="90000"/>
              </a:lnSpc>
              <a:buFont typeface="Wingdings" panose="05000000000000000000" pitchFamily="2" charset="2"/>
              <a:buNone/>
            </a:pPr>
            <a:r>
              <a:rPr lang="en-US" altLang="zh-CN" sz="1400" dirty="0" smtClean="0"/>
              <a:t>4 </a:t>
            </a:r>
            <a:r>
              <a:rPr lang="zh-CN" altLang="en-US" sz="1400" dirty="0" smtClean="0"/>
              <a:t>后置条件：如果用例执行成功，系统将某班级的学生信息更新为学籍系统中的信息。</a:t>
            </a:r>
          </a:p>
        </p:txBody>
      </p:sp>
    </p:spTree>
    <p:extLst>
      <p:ext uri="{BB962C8B-B14F-4D97-AF65-F5344CB8AC3E}">
        <p14:creationId xmlns:p14="http://schemas.microsoft.com/office/powerpoint/2010/main" val="259096213"/>
      </p:ext>
    </p:extLst>
  </p:cSld>
  <p:clrMapOvr>
    <a:masterClrMapping/>
  </p:clrMapOvr>
  <p:transition spd="med">
    <p:rand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6</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：绘制用例的活动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泳道</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12708"/>
          <a:stretch>
            <a:fillRect/>
          </a:stretch>
        </p:blipFill>
        <p:spPr bwMode="auto">
          <a:xfrm>
            <a:off x="1115838" y="980728"/>
            <a:ext cx="6840538" cy="561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3540646"/>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graphicFrame>
        <p:nvGraphicFramePr>
          <p:cNvPr id="3" name="Object 2">
            <a:hlinkClick r:id="" action="ppaction://ole?verb=1"/>
          </p:cNvPr>
          <p:cNvGraphicFramePr>
            <a:graphicFrameLocks noChangeAspect="1"/>
          </p:cNvGraphicFramePr>
          <p:nvPr>
            <p:extLst>
              <p:ext uri="{D42A27DB-BD31-4B8C-83A1-F6EECF244321}">
                <p14:modId xmlns:p14="http://schemas.microsoft.com/office/powerpoint/2010/main" val="3818212466"/>
              </p:ext>
            </p:extLst>
          </p:nvPr>
        </p:nvGraphicFramePr>
        <p:xfrm>
          <a:off x="1800225" y="2420639"/>
          <a:ext cx="5364163" cy="4176713"/>
        </p:xfrm>
        <a:graphic>
          <a:graphicData uri="http://schemas.openxmlformats.org/presentationml/2006/ole">
            <mc:AlternateContent xmlns:mc="http://schemas.openxmlformats.org/markup-compatibility/2006">
              <mc:Choice xmlns:v="urn:schemas-microsoft-com:vml" Requires="v">
                <p:oleObj spid="_x0000_s3184" name="演示文稿" r:id="rId4" imgW="3380393" imgH="2534451" progId="PowerPoint.Show.8">
                  <p:embed/>
                </p:oleObj>
              </mc:Choice>
              <mc:Fallback>
                <p:oleObj name="演示文稿" r:id="rId4" imgW="3380393" imgH="2534451" progId="PowerPoint.Show.8">
                  <p:embed/>
                  <p:pic>
                    <p:nvPicPr>
                      <p:cNvPr id="28674" name="Object 2">
                        <a:hlinkClick r:id="" action="ppaction://ole?verb=1"/>
                      </p:cNvPr>
                      <p:cNvPicPr>
                        <a:picLocks noChangeAspect="1" noChangeArrowheads="1"/>
                      </p:cNvPicPr>
                      <p:nvPr/>
                    </p:nvPicPr>
                    <p:blipFill>
                      <a:blip r:embed="rId5"/>
                      <a:srcRect l="2744" t="5879" r="13785" b="7460"/>
                      <a:stretch>
                        <a:fillRect/>
                      </a:stretch>
                    </p:blipFill>
                    <p:spPr bwMode="auto">
                      <a:xfrm>
                        <a:off x="1800225" y="2420639"/>
                        <a:ext cx="5364163" cy="4176713"/>
                      </a:xfrm>
                      <a:prstGeom prst="rect">
                        <a:avLst/>
                      </a:prstGeom>
                      <a:noFill/>
                      <a:ln>
                        <a:noFill/>
                      </a:ln>
                      <a:effectLst/>
                      <a:extLst/>
                    </p:spPr>
                  </p:pic>
                </p:oleObj>
              </mc:Fallback>
            </mc:AlternateContent>
          </a:graphicData>
        </a:graphic>
      </p:graphicFrame>
      <p:sp>
        <p:nvSpPr>
          <p:cNvPr id="4" name="Rectangle 3"/>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需求分析的基本思想：分治</a:t>
            </a:r>
          </a:p>
        </p:txBody>
      </p:sp>
      <p:sp>
        <p:nvSpPr>
          <p:cNvPr id="5" name="Rectangle 4"/>
          <p:cNvSpPr txBox="1">
            <a:spLocks noChangeArrowheads="1"/>
          </p:cNvSpPr>
          <p:nvPr/>
        </p:nvSpPr>
        <p:spPr>
          <a:xfrm>
            <a:off x="395288" y="1268760"/>
            <a:ext cx="8208962" cy="187801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smtClean="0">
                <a:solidFill>
                  <a:srgbClr val="C00000"/>
                </a:solidFill>
                <a:latin typeface="+mn-ea"/>
              </a:rPr>
              <a:t>分而治之</a:t>
            </a:r>
          </a:p>
          <a:p>
            <a:pPr lvl="1" eaLnBrk="1" hangingPunct="1"/>
            <a:r>
              <a:rPr lang="zh-CN" altLang="en-US" b="1" dirty="0" smtClean="0">
                <a:latin typeface="楷体" panose="02010609060101010101" pitchFamily="49" charset="-122"/>
                <a:ea typeface="楷体" panose="02010609060101010101" pitchFamily="49" charset="-122"/>
              </a:rPr>
              <a:t>分离问题，捕获问题空间的“整体</a:t>
            </a:r>
            <a:r>
              <a:rPr lang="en-US" altLang="zh-CN" b="1" dirty="0" smtClean="0">
                <a:latin typeface="楷体" panose="02010609060101010101" pitchFamily="49" charset="-122"/>
                <a:ea typeface="楷体" panose="02010609060101010101" pitchFamily="49" charset="-122"/>
              </a:rPr>
              <a:t>/</a:t>
            </a:r>
            <a:r>
              <a:rPr lang="zh-CN" altLang="en-US" b="1" dirty="0" smtClean="0">
                <a:latin typeface="楷体" panose="02010609060101010101" pitchFamily="49" charset="-122"/>
                <a:ea typeface="楷体" panose="02010609060101010101" pitchFamily="49" charset="-122"/>
              </a:rPr>
              <a:t>部分”关系是降低问题复杂性的基本途径</a:t>
            </a:r>
          </a:p>
        </p:txBody>
      </p:sp>
    </p:spTree>
    <p:extLst>
      <p:ext uri="{BB962C8B-B14F-4D97-AF65-F5344CB8AC3E}">
        <p14:creationId xmlns:p14="http://schemas.microsoft.com/office/powerpoint/2010/main" val="2394289594"/>
      </p:ext>
    </p:extLst>
  </p:cSld>
  <p:clrMapOvr>
    <a:masterClrMapping/>
  </p:clrMapOvr>
  <p:transition spd="med">
    <p:rand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6</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：绘制用例的活动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泳道</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7289"/>
          <a:stretch>
            <a:fillRect/>
          </a:stretch>
        </p:blipFill>
        <p:spPr bwMode="auto">
          <a:xfrm>
            <a:off x="755576" y="980728"/>
            <a:ext cx="7416800" cy="558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3808683"/>
      </p:ext>
    </p:extLst>
  </p:cSld>
  <p:clrMapOvr>
    <a:masterClrMapping/>
  </p:clrMapOvr>
  <p:transition spd="med">
    <p:rand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7</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边界类、控制类、实体类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针对“查询开设课程”、“将课程加入选课单”这两个用例的分析类：</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773238"/>
            <a:ext cx="6350000" cy="148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5"/>
          <p:cNvSpPr>
            <a:spLocks noChangeShapeType="1"/>
          </p:cNvSpPr>
          <p:nvPr/>
        </p:nvSpPr>
        <p:spPr bwMode="auto">
          <a:xfrm>
            <a:off x="755650" y="3213100"/>
            <a:ext cx="7559675"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473450"/>
            <a:ext cx="8229600" cy="197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235504"/>
      </p:ext>
    </p:extLst>
  </p:cSld>
  <p:clrMapOvr>
    <a:masterClrMapping/>
  </p:clrMapOvr>
  <p:transition spd="med">
    <p:rand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7</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边界类、控制类、实体类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针对“查询开设课程”、“将课程加入选课单”这两个用例的分析类：</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485677"/>
            <a:ext cx="6350000" cy="148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5"/>
          <p:cNvSpPr>
            <a:spLocks noChangeShapeType="1"/>
          </p:cNvSpPr>
          <p:nvPr/>
        </p:nvSpPr>
        <p:spPr bwMode="auto">
          <a:xfrm>
            <a:off x="755650" y="2925539"/>
            <a:ext cx="7559675"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6"/>
          <p:cNvSpPr>
            <a:spLocks noChangeArrowheads="1"/>
          </p:cNvSpPr>
          <p:nvPr/>
        </p:nvSpPr>
        <p:spPr bwMode="auto">
          <a:xfrm>
            <a:off x="35497" y="2998564"/>
            <a:ext cx="8424936" cy="2585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(1) </a:t>
            </a:r>
            <a:r>
              <a:rPr lang="zh-CN" altLang="en-US" b="1" dirty="0">
                <a:solidFill>
                  <a:srgbClr val="000000"/>
                </a:solidFill>
                <a:latin typeface="Times New Roman" panose="02020603050405020304" pitchFamily="18" charset="0"/>
                <a:cs typeface="Times New Roman" panose="02020603050405020304" pitchFamily="18" charset="0"/>
              </a:rPr>
              <a:t>学生输入课程查询条件</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无条件意味着列出全部</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，点击</a:t>
            </a:r>
            <a:r>
              <a:rPr lang="zh-CN" altLang="en-US" b="1" dirty="0" smtClean="0">
                <a:solidFill>
                  <a:srgbClr val="000000"/>
                </a:solidFill>
                <a:latin typeface="Times New Roman" panose="02020603050405020304" pitchFamily="18" charset="0"/>
                <a:cs typeface="Times New Roman" panose="02020603050405020304" pitchFamily="18" charset="0"/>
              </a:rPr>
              <a:t>查询</a:t>
            </a:r>
            <a:endParaRPr lang="zh-CN" altLang="en-US" b="1" dirty="0">
              <a:solidFill>
                <a:srgbClr val="000000"/>
              </a:solidFill>
              <a:latin typeface="Times New Roman" panose="02020603050405020304" pitchFamily="18" charset="0"/>
              <a:cs typeface="Times New Roman" panose="02020603050405020304" pitchFamily="18" charset="0"/>
            </a:endParaRPr>
          </a:p>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(2) </a:t>
            </a:r>
            <a:r>
              <a:rPr lang="zh-CN" altLang="en-US" b="1" dirty="0">
                <a:solidFill>
                  <a:srgbClr val="000000"/>
                </a:solidFill>
                <a:latin typeface="Times New Roman" panose="02020603050405020304" pitchFamily="18" charset="0"/>
                <a:cs typeface="Times New Roman" panose="02020603050405020304" pitchFamily="18" charset="0"/>
              </a:rPr>
              <a:t>系统查询出所有可选课程，以列表形式</a:t>
            </a:r>
            <a:r>
              <a:rPr lang="zh-CN" altLang="en-US" b="1" dirty="0" smtClean="0">
                <a:solidFill>
                  <a:srgbClr val="000000"/>
                </a:solidFill>
                <a:latin typeface="Times New Roman" panose="02020603050405020304" pitchFamily="18" charset="0"/>
                <a:cs typeface="Times New Roman" panose="02020603050405020304" pitchFamily="18" charset="0"/>
              </a:rPr>
              <a:t>展示</a:t>
            </a:r>
            <a:endParaRPr lang="zh-CN" altLang="en-US" b="1" dirty="0">
              <a:solidFill>
                <a:srgbClr val="000000"/>
              </a:solidFill>
              <a:latin typeface="Times New Roman" panose="02020603050405020304" pitchFamily="18" charset="0"/>
              <a:cs typeface="Times New Roman" panose="02020603050405020304" pitchFamily="18" charset="0"/>
            </a:endParaRPr>
          </a:p>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(3) </a:t>
            </a:r>
            <a:r>
              <a:rPr lang="zh-CN" altLang="en-US" b="1" dirty="0">
                <a:solidFill>
                  <a:srgbClr val="000000"/>
                </a:solidFill>
                <a:latin typeface="Times New Roman" panose="02020603050405020304" pitchFamily="18" charset="0"/>
                <a:cs typeface="Times New Roman" panose="02020603050405020304" pitchFamily="18" charset="0"/>
              </a:rPr>
              <a:t>学生可对课程列表按开课时间</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任课教师排序，或选择某一门课程查看详细</a:t>
            </a:r>
            <a:r>
              <a:rPr lang="zh-CN" altLang="en-US" b="1" dirty="0" smtClean="0">
                <a:solidFill>
                  <a:srgbClr val="000000"/>
                </a:solidFill>
                <a:latin typeface="Times New Roman" panose="02020603050405020304" pitchFamily="18" charset="0"/>
                <a:cs typeface="Times New Roman" panose="02020603050405020304" pitchFamily="18" charset="0"/>
              </a:rPr>
              <a:t>信息</a:t>
            </a:r>
            <a:endParaRPr lang="zh-CN" altLang="en-US" b="1" dirty="0">
              <a:solidFill>
                <a:srgbClr val="000000"/>
              </a:solidFill>
              <a:latin typeface="Times New Roman" panose="02020603050405020304" pitchFamily="18" charset="0"/>
              <a:cs typeface="Times New Roman" panose="02020603050405020304" pitchFamily="18" charset="0"/>
            </a:endParaRPr>
          </a:p>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(4) </a:t>
            </a:r>
            <a:r>
              <a:rPr lang="zh-CN" altLang="en-US" b="1" dirty="0">
                <a:solidFill>
                  <a:srgbClr val="000000"/>
                </a:solidFill>
                <a:latin typeface="Times New Roman" panose="02020603050405020304" pitchFamily="18" charset="0"/>
                <a:cs typeface="Times New Roman" panose="02020603050405020304" pitchFamily="18" charset="0"/>
              </a:rPr>
              <a:t>学生选择某一门课程，可进入用例</a:t>
            </a:r>
            <a:r>
              <a:rPr lang="en-US" altLang="zh-CN" b="1" dirty="0">
                <a:solidFill>
                  <a:srgbClr val="000000"/>
                </a:solidFill>
                <a:latin typeface="Times New Roman" panose="02020603050405020304" pitchFamily="18" charset="0"/>
                <a:cs typeface="Times New Roman" panose="02020603050405020304" pitchFamily="18" charset="0"/>
              </a:rPr>
              <a:t>2</a:t>
            </a:r>
            <a:r>
              <a:rPr lang="zh-CN" altLang="en-US" b="1" dirty="0">
                <a:solidFill>
                  <a:srgbClr val="000000"/>
                </a:solidFill>
                <a:latin typeface="Times New Roman" panose="02020603050405020304" pitchFamily="18" charset="0"/>
                <a:cs typeface="Times New Roman" panose="02020603050405020304" pitchFamily="18" charset="0"/>
              </a:rPr>
              <a:t>“将课程加入选课单</a:t>
            </a:r>
            <a:r>
              <a:rPr lang="zh-CN" altLang="en-US" b="1" dirty="0" smtClean="0">
                <a:solidFill>
                  <a:srgbClr val="000000"/>
                </a:solidFill>
                <a:latin typeface="Times New Roman" panose="02020603050405020304" pitchFamily="18" charset="0"/>
                <a:cs typeface="Times New Roman" panose="02020603050405020304" pitchFamily="18" charset="0"/>
              </a:rPr>
              <a:t>”；该</a:t>
            </a:r>
            <a:r>
              <a:rPr lang="zh-CN" altLang="en-US" b="1" dirty="0">
                <a:solidFill>
                  <a:srgbClr val="000000"/>
                </a:solidFill>
                <a:latin typeface="Times New Roman" panose="02020603050405020304" pitchFamily="18" charset="0"/>
                <a:cs typeface="Times New Roman" panose="02020603050405020304" pitchFamily="18" charset="0"/>
              </a:rPr>
              <a:t>步骤可重复</a:t>
            </a:r>
            <a:r>
              <a:rPr lang="zh-CN" altLang="en-US" b="1" dirty="0" smtClean="0">
                <a:solidFill>
                  <a:srgbClr val="000000"/>
                </a:solidFill>
                <a:latin typeface="Times New Roman" panose="02020603050405020304" pitchFamily="18" charset="0"/>
                <a:cs typeface="Times New Roman" panose="02020603050405020304" pitchFamily="18" charset="0"/>
              </a:rPr>
              <a:t>多次</a:t>
            </a:r>
            <a:endParaRPr lang="zh-CN" altLang="en-US" b="1" dirty="0">
              <a:solidFill>
                <a:srgbClr val="000000"/>
              </a:solidFill>
              <a:latin typeface="Times New Roman" panose="02020603050405020304" pitchFamily="18" charset="0"/>
              <a:cs typeface="Times New Roman" panose="02020603050405020304" pitchFamily="18" charset="0"/>
            </a:endParaRPr>
          </a:p>
          <a:p>
            <a:pPr lvl="1" eaLnBrk="1" hangingPunct="1"/>
            <a:r>
              <a:rPr lang="zh-CN" altLang="en-US"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000000"/>
                </a:solidFill>
                <a:latin typeface="Times New Roman" panose="02020603050405020304" pitchFamily="18" charset="0"/>
                <a:cs typeface="Times New Roman" panose="02020603050405020304" pitchFamily="18" charset="0"/>
              </a:rPr>
              <a:t>(1) </a:t>
            </a:r>
            <a:r>
              <a:rPr lang="zh-CN" altLang="en-US" b="1" dirty="0">
                <a:solidFill>
                  <a:srgbClr val="000000"/>
                </a:solidFill>
                <a:latin typeface="Times New Roman" panose="02020603050405020304" pitchFamily="18" charset="0"/>
                <a:cs typeface="Times New Roman" panose="02020603050405020304" pitchFamily="18" charset="0"/>
              </a:rPr>
              <a:t>学生选择一门课程，点击</a:t>
            </a:r>
            <a:r>
              <a:rPr lang="zh-CN" altLang="en-US" b="1" dirty="0" smtClean="0">
                <a:solidFill>
                  <a:srgbClr val="000000"/>
                </a:solidFill>
                <a:latin typeface="Times New Roman" panose="02020603050405020304" pitchFamily="18" charset="0"/>
                <a:cs typeface="Times New Roman" panose="02020603050405020304" pitchFamily="18" charset="0"/>
              </a:rPr>
              <a:t>“加入选课单”</a:t>
            </a:r>
            <a:endParaRPr lang="zh-CN" altLang="en-US" b="1" dirty="0">
              <a:solidFill>
                <a:srgbClr val="000000"/>
              </a:solidFill>
              <a:latin typeface="Times New Roman" panose="02020603050405020304" pitchFamily="18" charset="0"/>
              <a:cs typeface="Times New Roman" panose="02020603050405020304" pitchFamily="18" charset="0"/>
            </a:endParaRPr>
          </a:p>
          <a:p>
            <a:pPr lvl="1" eaLnBrk="1" hangingPunct="1"/>
            <a:r>
              <a:rPr lang="zh-CN" altLang="en-US"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000000"/>
                </a:solidFill>
                <a:latin typeface="Times New Roman" panose="02020603050405020304" pitchFamily="18" charset="0"/>
                <a:cs typeface="Times New Roman" panose="02020603050405020304" pitchFamily="18" charset="0"/>
              </a:rPr>
              <a:t>(2) </a:t>
            </a:r>
            <a:r>
              <a:rPr lang="zh-CN" altLang="en-US" b="1" dirty="0">
                <a:solidFill>
                  <a:srgbClr val="000000"/>
                </a:solidFill>
                <a:latin typeface="Times New Roman" panose="02020603050405020304" pitchFamily="18" charset="0"/>
                <a:cs typeface="Times New Roman" panose="02020603050405020304" pitchFamily="18" charset="0"/>
              </a:rPr>
              <a:t>系统将该课程加入到选课单，并弹出窗口，展示目前已选</a:t>
            </a:r>
            <a:r>
              <a:rPr lang="zh-CN" altLang="en-US" b="1" dirty="0" smtClean="0">
                <a:solidFill>
                  <a:srgbClr val="000000"/>
                </a:solidFill>
                <a:latin typeface="Times New Roman" panose="02020603050405020304" pitchFamily="18" charset="0"/>
                <a:cs typeface="Times New Roman" panose="02020603050405020304" pitchFamily="18" charset="0"/>
              </a:rPr>
              <a:t>课程</a:t>
            </a:r>
            <a:endParaRPr lang="zh-CN" altLang="en-US" b="1" dirty="0">
              <a:solidFill>
                <a:srgbClr val="000000"/>
              </a:solidFill>
              <a:latin typeface="Times New Roman" panose="02020603050405020304" pitchFamily="18" charset="0"/>
              <a:cs typeface="Times New Roman" panose="02020603050405020304" pitchFamily="18" charset="0"/>
            </a:endParaRPr>
          </a:p>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(5) </a:t>
            </a:r>
            <a:r>
              <a:rPr lang="zh-CN" altLang="en-US" b="1" dirty="0">
                <a:solidFill>
                  <a:srgbClr val="000000"/>
                </a:solidFill>
                <a:latin typeface="Times New Roman" panose="02020603050405020304" pitchFamily="18" charset="0"/>
                <a:cs typeface="Times New Roman" panose="02020603050405020304" pitchFamily="18" charset="0"/>
              </a:rPr>
              <a:t>学生选择</a:t>
            </a:r>
            <a:r>
              <a:rPr lang="zh-CN" altLang="en-US" b="1" dirty="0" smtClean="0">
                <a:solidFill>
                  <a:srgbClr val="000000"/>
                </a:solidFill>
                <a:latin typeface="Times New Roman" panose="02020603050405020304" pitchFamily="18" charset="0"/>
                <a:cs typeface="Times New Roman" panose="02020603050405020304" pitchFamily="18" charset="0"/>
              </a:rPr>
              <a:t>退出</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9" name="Line 7"/>
          <p:cNvSpPr>
            <a:spLocks noChangeShapeType="1"/>
          </p:cNvSpPr>
          <p:nvPr/>
        </p:nvSpPr>
        <p:spPr bwMode="auto">
          <a:xfrm>
            <a:off x="939926" y="3319239"/>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2244851" y="3324002"/>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2498851" y="3584352"/>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flipV="1">
            <a:off x="3806951" y="3584352"/>
            <a:ext cx="5032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flipV="1">
            <a:off x="2952876" y="3862164"/>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p:cNvSpPr>
            <a:spLocks noChangeShapeType="1"/>
          </p:cNvSpPr>
          <p:nvPr/>
        </p:nvSpPr>
        <p:spPr bwMode="auto">
          <a:xfrm flipV="1">
            <a:off x="3889501" y="3862164"/>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flipV="1">
            <a:off x="7777288" y="3862164"/>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p:cNvSpPr>
            <a:spLocks noChangeShapeType="1"/>
          </p:cNvSpPr>
          <p:nvPr/>
        </p:nvSpPr>
        <p:spPr bwMode="auto">
          <a:xfrm flipV="1">
            <a:off x="5761163" y="4436839"/>
            <a:ext cx="64611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7" name="Picture 15"/>
          <p:cNvPicPr>
            <a:picLocks noChangeAspect="1" noChangeArrowheads="1"/>
          </p:cNvPicPr>
          <p:nvPr/>
        </p:nvPicPr>
        <p:blipFill>
          <a:blip r:embed="rId4">
            <a:extLst>
              <a:ext uri="{28A0092B-C50C-407E-A947-70E740481C1C}">
                <a14:useLocalDpi xmlns:a14="http://schemas.microsoft.com/office/drawing/2010/main" val="0"/>
              </a:ext>
            </a:extLst>
          </a:blip>
          <a:srcRect b="31978"/>
          <a:stretch>
            <a:fillRect/>
          </a:stretch>
        </p:blipFill>
        <p:spPr bwMode="auto">
          <a:xfrm>
            <a:off x="1692275" y="5357589"/>
            <a:ext cx="58039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72177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ox(in)">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8</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：识别每个类的属性和方法</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052215"/>
            <a:ext cx="8140700" cy="554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a:spLocks noChangeArrowheads="1"/>
          </p:cNvSpPr>
          <p:nvPr/>
        </p:nvSpPr>
        <p:spPr bwMode="auto">
          <a:xfrm>
            <a:off x="6807200" y="4077618"/>
            <a:ext cx="1293813" cy="1871662"/>
          </a:xfrm>
          <a:prstGeom prst="ellipse">
            <a:avLst/>
          </a:prstGeom>
          <a:noFill/>
          <a:ln w="19050" algn="ctr">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88515476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9</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：绘制分析类图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638300"/>
            <a:ext cx="7315200" cy="409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1794852"/>
      </p:ext>
    </p:extLst>
  </p:cSld>
  <p:clrMapOvr>
    <a:masterClrMapping/>
  </p:clrMapOvr>
  <p:transition spd="med">
    <p:rand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10</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：绘制领域类图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2534"/>
          <a:stretch>
            <a:fillRect/>
          </a:stretch>
        </p:blipFill>
        <p:spPr bwMode="auto">
          <a:xfrm>
            <a:off x="642938" y="1052785"/>
            <a:ext cx="7859712" cy="561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378235"/>
      </p:ext>
    </p:extLst>
  </p:cSld>
  <p:clrMapOvr>
    <a:masterClrMapping/>
  </p:clrMapOvr>
  <p:transition spd="med">
    <p:rand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查询开设课程”边界类</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r="6308"/>
          <a:stretch>
            <a:fillRect/>
          </a:stretch>
        </p:blipFill>
        <p:spPr bwMode="auto">
          <a:xfrm>
            <a:off x="7432675" y="549275"/>
            <a:ext cx="1603375" cy="2592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468313" y="1773238"/>
            <a:ext cx="6624637" cy="460851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5"/>
          <p:cNvSpPr txBox="1">
            <a:spLocks noChangeArrowheads="1"/>
          </p:cNvSpPr>
          <p:nvPr/>
        </p:nvSpPr>
        <p:spPr bwMode="auto">
          <a:xfrm>
            <a:off x="2463085" y="1773238"/>
            <a:ext cx="27414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u="sng">
                <a:latin typeface="Times New Roman" panose="02020603050405020304" pitchFamily="18" charset="0"/>
                <a:ea typeface="楷体" panose="02010609060101010101" pitchFamily="49" charset="-122"/>
                <a:cs typeface="Times New Roman" panose="02020603050405020304" pitchFamily="18" charset="0"/>
              </a:rPr>
              <a:t>查询本学期所开设的课程</a:t>
            </a:r>
          </a:p>
        </p:txBody>
      </p:sp>
      <p:sp>
        <p:nvSpPr>
          <p:cNvPr id="7" name="Rectangle 6"/>
          <p:cNvSpPr>
            <a:spLocks noChangeArrowheads="1"/>
          </p:cNvSpPr>
          <p:nvPr/>
        </p:nvSpPr>
        <p:spPr bwMode="auto">
          <a:xfrm>
            <a:off x="900113" y="2349500"/>
            <a:ext cx="5761037" cy="8636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Text Box 7"/>
          <p:cNvSpPr txBox="1">
            <a:spLocks noChangeArrowheads="1"/>
          </p:cNvSpPr>
          <p:nvPr/>
        </p:nvSpPr>
        <p:spPr bwMode="auto">
          <a:xfrm>
            <a:off x="946159" y="2132013"/>
            <a:ext cx="1114408" cy="369332"/>
          </a:xfrm>
          <a:prstGeom prst="rect">
            <a:avLst/>
          </a:prstGeom>
          <a:solidFill>
            <a:schemeClr val="bg1"/>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查询条件</a:t>
            </a:r>
          </a:p>
        </p:txBody>
      </p:sp>
      <p:sp>
        <p:nvSpPr>
          <p:cNvPr id="10" name="Text Box 8"/>
          <p:cNvSpPr txBox="1">
            <a:spLocks noChangeArrowheads="1"/>
          </p:cNvSpPr>
          <p:nvPr/>
        </p:nvSpPr>
        <p:spPr bwMode="auto">
          <a:xfrm>
            <a:off x="1325902" y="2597150"/>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课程名</a:t>
            </a:r>
          </a:p>
        </p:txBody>
      </p:sp>
      <p:sp>
        <p:nvSpPr>
          <p:cNvPr id="11" name="Text Box 9"/>
          <p:cNvSpPr txBox="1">
            <a:spLocks noChangeArrowheads="1"/>
          </p:cNvSpPr>
          <p:nvPr/>
        </p:nvSpPr>
        <p:spPr bwMode="auto">
          <a:xfrm>
            <a:off x="3199481" y="2597150"/>
            <a:ext cx="649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教师</a:t>
            </a:r>
          </a:p>
        </p:txBody>
      </p:sp>
      <p:sp>
        <p:nvSpPr>
          <p:cNvPr id="12" name="Rectangle 10"/>
          <p:cNvSpPr>
            <a:spLocks noChangeArrowheads="1"/>
          </p:cNvSpPr>
          <p:nvPr/>
        </p:nvSpPr>
        <p:spPr bwMode="auto">
          <a:xfrm>
            <a:off x="2195513" y="2601913"/>
            <a:ext cx="936625" cy="3603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Rectangle 11"/>
          <p:cNvSpPr>
            <a:spLocks noChangeArrowheads="1"/>
          </p:cNvSpPr>
          <p:nvPr/>
        </p:nvSpPr>
        <p:spPr bwMode="auto">
          <a:xfrm>
            <a:off x="3851275" y="2600325"/>
            <a:ext cx="865188" cy="3603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Rectangle 12"/>
          <p:cNvSpPr>
            <a:spLocks noChangeArrowheads="1"/>
          </p:cNvSpPr>
          <p:nvPr/>
        </p:nvSpPr>
        <p:spPr bwMode="auto">
          <a:xfrm>
            <a:off x="5076825" y="2636838"/>
            <a:ext cx="576263" cy="3603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查询</a:t>
            </a:r>
          </a:p>
        </p:txBody>
      </p:sp>
      <p:sp>
        <p:nvSpPr>
          <p:cNvPr id="15" name="Rectangle 13"/>
          <p:cNvSpPr>
            <a:spLocks noChangeArrowheads="1"/>
          </p:cNvSpPr>
          <p:nvPr/>
        </p:nvSpPr>
        <p:spPr bwMode="auto">
          <a:xfrm>
            <a:off x="5724525" y="2636838"/>
            <a:ext cx="576263" cy="3603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退出</a:t>
            </a:r>
          </a:p>
        </p:txBody>
      </p:sp>
      <p:sp>
        <p:nvSpPr>
          <p:cNvPr id="16" name="Rectangle 14"/>
          <p:cNvSpPr>
            <a:spLocks noChangeArrowheads="1"/>
          </p:cNvSpPr>
          <p:nvPr/>
        </p:nvSpPr>
        <p:spPr bwMode="auto">
          <a:xfrm>
            <a:off x="684213" y="3573463"/>
            <a:ext cx="6119812" cy="26638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Text Box 15"/>
          <p:cNvSpPr txBox="1">
            <a:spLocks noChangeArrowheads="1"/>
          </p:cNvSpPr>
          <p:nvPr/>
        </p:nvSpPr>
        <p:spPr bwMode="auto">
          <a:xfrm>
            <a:off x="801696" y="3400425"/>
            <a:ext cx="1114408" cy="369332"/>
          </a:xfrm>
          <a:prstGeom prst="rect">
            <a:avLst/>
          </a:prstGeom>
          <a:solidFill>
            <a:schemeClr val="bg1"/>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查询结果</a:t>
            </a:r>
          </a:p>
        </p:txBody>
      </p:sp>
      <p:graphicFrame>
        <p:nvGraphicFramePr>
          <p:cNvPr id="18" name="Group 16"/>
          <p:cNvGraphicFramePr>
            <a:graphicFrameLocks noGrp="1"/>
          </p:cNvGraphicFramePr>
          <p:nvPr>
            <p:extLst>
              <p:ext uri="{D42A27DB-BD31-4B8C-83A1-F6EECF244321}">
                <p14:modId xmlns:p14="http://schemas.microsoft.com/office/powerpoint/2010/main" val="481768096"/>
              </p:ext>
            </p:extLst>
          </p:nvPr>
        </p:nvGraphicFramePr>
        <p:xfrm>
          <a:off x="1044575" y="3860800"/>
          <a:ext cx="5545138" cy="1463676"/>
        </p:xfrm>
        <a:graphic>
          <a:graphicData uri="http://schemas.openxmlformats.org/drawingml/2006/table">
            <a:tbl>
              <a:tblPr/>
              <a:tblGrid>
                <a:gridCol w="792163">
                  <a:extLst>
                    <a:ext uri="{9D8B030D-6E8A-4147-A177-3AD203B41FA5}">
                      <a16:colId xmlns:a16="http://schemas.microsoft.com/office/drawing/2014/main" val="20000"/>
                    </a:ext>
                  </a:extLst>
                </a:gridCol>
                <a:gridCol w="1150937">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1223963">
                  <a:extLst>
                    <a:ext uri="{9D8B030D-6E8A-4147-A177-3AD203B41FA5}">
                      <a16:colId xmlns:a16="http://schemas.microsoft.com/office/drawing/2014/main" val="20003"/>
                    </a:ext>
                  </a:extLst>
                </a:gridCol>
                <a:gridCol w="1225550">
                  <a:extLst>
                    <a:ext uri="{9D8B030D-6E8A-4147-A177-3AD203B41FA5}">
                      <a16:colId xmlns:a16="http://schemas.microsoft.com/office/drawing/2014/main" val="20004"/>
                    </a:ext>
                  </a:extLst>
                </a:gridCol>
              </a:tblGrid>
              <a:tr h="365919">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选择</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课程编号</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课程名称</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开课时间</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任课教师</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001</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sng"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JAVA</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第</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周</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张三</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9">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002</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sng"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第</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5</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周</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李四</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sng"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SE</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第</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周</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王五</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 name="AutoShape 48"/>
          <p:cNvSpPr>
            <a:spLocks noChangeArrowheads="1"/>
          </p:cNvSpPr>
          <p:nvPr/>
        </p:nvSpPr>
        <p:spPr bwMode="auto">
          <a:xfrm rot="10800000">
            <a:off x="5219700" y="3894138"/>
            <a:ext cx="95250" cy="288925"/>
          </a:xfrm>
          <a:prstGeom prst="triangle">
            <a:avLst>
              <a:gd name="adj" fmla="val 50000"/>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AutoShape 49"/>
          <p:cNvSpPr>
            <a:spLocks noChangeArrowheads="1"/>
          </p:cNvSpPr>
          <p:nvPr/>
        </p:nvSpPr>
        <p:spPr bwMode="auto">
          <a:xfrm rot="10800000">
            <a:off x="6470650" y="3894138"/>
            <a:ext cx="95250" cy="288925"/>
          </a:xfrm>
          <a:prstGeom prst="triangle">
            <a:avLst>
              <a:gd name="adj" fmla="val 50000"/>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Rectangle 50"/>
          <p:cNvSpPr>
            <a:spLocks noChangeArrowheads="1"/>
          </p:cNvSpPr>
          <p:nvPr/>
        </p:nvSpPr>
        <p:spPr bwMode="auto">
          <a:xfrm>
            <a:off x="1331913" y="4292600"/>
            <a:ext cx="215900" cy="2159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Rectangle 51"/>
          <p:cNvSpPr>
            <a:spLocks noChangeArrowheads="1"/>
          </p:cNvSpPr>
          <p:nvPr/>
        </p:nvSpPr>
        <p:spPr bwMode="auto">
          <a:xfrm>
            <a:off x="1331913" y="4652963"/>
            <a:ext cx="215900" cy="2159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Rectangle 52"/>
          <p:cNvSpPr>
            <a:spLocks noChangeArrowheads="1"/>
          </p:cNvSpPr>
          <p:nvPr/>
        </p:nvSpPr>
        <p:spPr bwMode="auto">
          <a:xfrm>
            <a:off x="1331913" y="5013325"/>
            <a:ext cx="215900" cy="2159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Rectangle 53"/>
          <p:cNvSpPr>
            <a:spLocks noChangeArrowheads="1"/>
          </p:cNvSpPr>
          <p:nvPr/>
        </p:nvSpPr>
        <p:spPr bwMode="auto">
          <a:xfrm>
            <a:off x="2411413" y="5589588"/>
            <a:ext cx="2592387" cy="4333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将选中课程加入选课单</a:t>
            </a:r>
          </a:p>
        </p:txBody>
      </p:sp>
      <p:sp>
        <p:nvSpPr>
          <p:cNvPr id="25" name="Freeform 54"/>
          <p:cNvSpPr>
            <a:spLocks/>
          </p:cNvSpPr>
          <p:nvPr/>
        </p:nvSpPr>
        <p:spPr bwMode="auto">
          <a:xfrm>
            <a:off x="2700338" y="1196975"/>
            <a:ext cx="4967287" cy="1368425"/>
          </a:xfrm>
          <a:custGeom>
            <a:avLst/>
            <a:gdLst>
              <a:gd name="T0" fmla="*/ 2147483646 w 3129"/>
              <a:gd name="T1" fmla="*/ 0 h 862"/>
              <a:gd name="T2" fmla="*/ 2147483646 w 3129"/>
              <a:gd name="T3" fmla="*/ 0 h 862"/>
              <a:gd name="T4" fmla="*/ 0 w 3129"/>
              <a:gd name="T5" fmla="*/ 2147483646 h 862"/>
              <a:gd name="T6" fmla="*/ 0 60000 65536"/>
              <a:gd name="T7" fmla="*/ 0 60000 65536"/>
              <a:gd name="T8" fmla="*/ 0 60000 65536"/>
            </a:gdLst>
            <a:ahLst/>
            <a:cxnLst>
              <a:cxn ang="T6">
                <a:pos x="T0" y="T1"/>
              </a:cxn>
              <a:cxn ang="T7">
                <a:pos x="T2" y="T3"/>
              </a:cxn>
              <a:cxn ang="T8">
                <a:pos x="T4" y="T5"/>
              </a:cxn>
            </a:cxnLst>
            <a:rect l="0" t="0" r="r" b="b"/>
            <a:pathLst>
              <a:path w="3129" h="862">
                <a:moveTo>
                  <a:pt x="3129" y="0"/>
                </a:moveTo>
                <a:lnTo>
                  <a:pt x="1587" y="0"/>
                </a:lnTo>
                <a:lnTo>
                  <a:pt x="0" y="862"/>
                </a:lnTo>
              </a:path>
            </a:pathLst>
          </a:custGeom>
          <a:noFill/>
          <a:ln w="28575" cap="flat" cmpd="sng">
            <a:solidFill>
              <a:srgbClr val="0000FF"/>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Freeform 55"/>
          <p:cNvSpPr>
            <a:spLocks/>
          </p:cNvSpPr>
          <p:nvPr/>
        </p:nvSpPr>
        <p:spPr bwMode="auto">
          <a:xfrm>
            <a:off x="4356100" y="1341438"/>
            <a:ext cx="3311525" cy="1223962"/>
          </a:xfrm>
          <a:custGeom>
            <a:avLst/>
            <a:gdLst>
              <a:gd name="T0" fmla="*/ 2147483646 w 2086"/>
              <a:gd name="T1" fmla="*/ 0 h 771"/>
              <a:gd name="T2" fmla="*/ 2147483646 w 2086"/>
              <a:gd name="T3" fmla="*/ 0 h 771"/>
              <a:gd name="T4" fmla="*/ 0 w 2086"/>
              <a:gd name="T5" fmla="*/ 2147483646 h 771"/>
              <a:gd name="T6" fmla="*/ 0 60000 65536"/>
              <a:gd name="T7" fmla="*/ 0 60000 65536"/>
              <a:gd name="T8" fmla="*/ 0 60000 65536"/>
            </a:gdLst>
            <a:ahLst/>
            <a:cxnLst>
              <a:cxn ang="T6">
                <a:pos x="T0" y="T1"/>
              </a:cxn>
              <a:cxn ang="T7">
                <a:pos x="T2" y="T3"/>
              </a:cxn>
              <a:cxn ang="T8">
                <a:pos x="T4" y="T5"/>
              </a:cxn>
            </a:cxnLst>
            <a:rect l="0" t="0" r="r" b="b"/>
            <a:pathLst>
              <a:path w="2086" h="771">
                <a:moveTo>
                  <a:pt x="2086" y="0"/>
                </a:moveTo>
                <a:lnTo>
                  <a:pt x="680" y="0"/>
                </a:lnTo>
                <a:lnTo>
                  <a:pt x="0" y="771"/>
                </a:lnTo>
              </a:path>
            </a:pathLst>
          </a:custGeom>
          <a:noFill/>
          <a:ln w="28575" cap="flat" cmpd="sng">
            <a:solidFill>
              <a:srgbClr val="0000FF"/>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Freeform 56"/>
          <p:cNvSpPr>
            <a:spLocks/>
          </p:cNvSpPr>
          <p:nvPr/>
        </p:nvSpPr>
        <p:spPr bwMode="auto">
          <a:xfrm>
            <a:off x="4427538" y="1484313"/>
            <a:ext cx="3240087" cy="2305050"/>
          </a:xfrm>
          <a:custGeom>
            <a:avLst/>
            <a:gdLst>
              <a:gd name="T0" fmla="*/ 2147483646 w 2041"/>
              <a:gd name="T1" fmla="*/ 0 h 1452"/>
              <a:gd name="T2" fmla="*/ 2147483646 w 2041"/>
              <a:gd name="T3" fmla="*/ 0 h 1452"/>
              <a:gd name="T4" fmla="*/ 0 w 2041"/>
              <a:gd name="T5" fmla="*/ 2147483646 h 1452"/>
              <a:gd name="T6" fmla="*/ 0 60000 65536"/>
              <a:gd name="T7" fmla="*/ 0 60000 65536"/>
              <a:gd name="T8" fmla="*/ 0 60000 65536"/>
            </a:gdLst>
            <a:ahLst/>
            <a:cxnLst>
              <a:cxn ang="T6">
                <a:pos x="T0" y="T1"/>
              </a:cxn>
              <a:cxn ang="T7">
                <a:pos x="T2" y="T3"/>
              </a:cxn>
              <a:cxn ang="T8">
                <a:pos x="T4" y="T5"/>
              </a:cxn>
            </a:cxnLst>
            <a:rect l="0" t="0" r="r" b="b"/>
            <a:pathLst>
              <a:path w="2041" h="1452">
                <a:moveTo>
                  <a:pt x="2041" y="0"/>
                </a:moveTo>
                <a:lnTo>
                  <a:pt x="681" y="0"/>
                </a:lnTo>
                <a:lnTo>
                  <a:pt x="0" y="1452"/>
                </a:lnTo>
              </a:path>
            </a:pathLst>
          </a:custGeom>
          <a:noFill/>
          <a:ln w="28575" cap="flat" cmpd="sng">
            <a:solidFill>
              <a:srgbClr val="0000FF"/>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Freeform 57"/>
          <p:cNvSpPr>
            <a:spLocks/>
          </p:cNvSpPr>
          <p:nvPr/>
        </p:nvSpPr>
        <p:spPr bwMode="auto">
          <a:xfrm>
            <a:off x="1476375" y="1628775"/>
            <a:ext cx="6191250" cy="2232025"/>
          </a:xfrm>
          <a:custGeom>
            <a:avLst/>
            <a:gdLst>
              <a:gd name="T0" fmla="*/ 2147483646 w 3900"/>
              <a:gd name="T1" fmla="*/ 0 h 1406"/>
              <a:gd name="T2" fmla="*/ 2147483646 w 3900"/>
              <a:gd name="T3" fmla="*/ 0 h 1406"/>
              <a:gd name="T4" fmla="*/ 0 w 3900"/>
              <a:gd name="T5" fmla="*/ 2147483646 h 1406"/>
              <a:gd name="T6" fmla="*/ 0 60000 65536"/>
              <a:gd name="T7" fmla="*/ 0 60000 65536"/>
              <a:gd name="T8" fmla="*/ 0 60000 65536"/>
            </a:gdLst>
            <a:ahLst/>
            <a:cxnLst>
              <a:cxn ang="T6">
                <a:pos x="T0" y="T1"/>
              </a:cxn>
              <a:cxn ang="T7">
                <a:pos x="T2" y="T3"/>
              </a:cxn>
              <a:cxn ang="T8">
                <a:pos x="T4" y="T5"/>
              </a:cxn>
            </a:cxnLst>
            <a:rect l="0" t="0" r="r" b="b"/>
            <a:pathLst>
              <a:path w="3900" h="1406">
                <a:moveTo>
                  <a:pt x="3900" y="0"/>
                </a:moveTo>
                <a:lnTo>
                  <a:pt x="2676" y="0"/>
                </a:lnTo>
                <a:lnTo>
                  <a:pt x="0" y="1406"/>
                </a:lnTo>
              </a:path>
            </a:pathLst>
          </a:custGeom>
          <a:noFill/>
          <a:ln w="28575" cap="flat" cmpd="sng">
            <a:solidFill>
              <a:srgbClr val="0000FF"/>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Freeform 58"/>
          <p:cNvSpPr>
            <a:spLocks/>
          </p:cNvSpPr>
          <p:nvPr/>
        </p:nvSpPr>
        <p:spPr bwMode="auto">
          <a:xfrm>
            <a:off x="5508625" y="1844675"/>
            <a:ext cx="2159000" cy="792163"/>
          </a:xfrm>
          <a:custGeom>
            <a:avLst/>
            <a:gdLst>
              <a:gd name="T0" fmla="*/ 2147483646 w 1360"/>
              <a:gd name="T1" fmla="*/ 0 h 499"/>
              <a:gd name="T2" fmla="*/ 2147483646 w 1360"/>
              <a:gd name="T3" fmla="*/ 0 h 499"/>
              <a:gd name="T4" fmla="*/ 0 w 1360"/>
              <a:gd name="T5" fmla="*/ 2147483646 h 499"/>
              <a:gd name="T6" fmla="*/ 0 60000 65536"/>
              <a:gd name="T7" fmla="*/ 0 60000 65536"/>
              <a:gd name="T8" fmla="*/ 0 60000 65536"/>
            </a:gdLst>
            <a:ahLst/>
            <a:cxnLst>
              <a:cxn ang="T6">
                <a:pos x="T0" y="T1"/>
              </a:cxn>
              <a:cxn ang="T7">
                <a:pos x="T2" y="T3"/>
              </a:cxn>
              <a:cxn ang="T8">
                <a:pos x="T4" y="T5"/>
              </a:cxn>
            </a:cxnLst>
            <a:rect l="0" t="0" r="r" b="b"/>
            <a:pathLst>
              <a:path w="1360" h="499">
                <a:moveTo>
                  <a:pt x="1360" y="0"/>
                </a:moveTo>
                <a:lnTo>
                  <a:pt x="635" y="0"/>
                </a:lnTo>
                <a:lnTo>
                  <a:pt x="0" y="499"/>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0" name="Freeform 59"/>
          <p:cNvSpPr>
            <a:spLocks/>
          </p:cNvSpPr>
          <p:nvPr/>
        </p:nvSpPr>
        <p:spPr bwMode="auto">
          <a:xfrm>
            <a:off x="5867400" y="1989138"/>
            <a:ext cx="1800225" cy="1800225"/>
          </a:xfrm>
          <a:custGeom>
            <a:avLst/>
            <a:gdLst>
              <a:gd name="T0" fmla="*/ 2147483646 w 1134"/>
              <a:gd name="T1" fmla="*/ 0 h 1134"/>
              <a:gd name="T2" fmla="*/ 2147483646 w 1134"/>
              <a:gd name="T3" fmla="*/ 0 h 1134"/>
              <a:gd name="T4" fmla="*/ 0 w 1134"/>
              <a:gd name="T5" fmla="*/ 2147483646 h 1134"/>
              <a:gd name="T6" fmla="*/ 0 60000 65536"/>
              <a:gd name="T7" fmla="*/ 0 60000 65536"/>
              <a:gd name="T8" fmla="*/ 0 60000 65536"/>
            </a:gdLst>
            <a:ahLst/>
            <a:cxnLst>
              <a:cxn ang="T6">
                <a:pos x="T0" y="T1"/>
              </a:cxn>
              <a:cxn ang="T7">
                <a:pos x="T2" y="T3"/>
              </a:cxn>
              <a:cxn ang="T8">
                <a:pos x="T4" y="T5"/>
              </a:cxn>
            </a:cxnLst>
            <a:rect l="0" t="0" r="r" b="b"/>
            <a:pathLst>
              <a:path w="1134" h="1134">
                <a:moveTo>
                  <a:pt x="1134" y="0"/>
                </a:moveTo>
                <a:lnTo>
                  <a:pt x="545" y="0"/>
                </a:lnTo>
                <a:lnTo>
                  <a:pt x="0" y="1134"/>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Freeform 60"/>
          <p:cNvSpPr>
            <a:spLocks/>
          </p:cNvSpPr>
          <p:nvPr/>
        </p:nvSpPr>
        <p:spPr bwMode="auto">
          <a:xfrm>
            <a:off x="5292725" y="2133600"/>
            <a:ext cx="2374900" cy="1727200"/>
          </a:xfrm>
          <a:custGeom>
            <a:avLst/>
            <a:gdLst>
              <a:gd name="T0" fmla="*/ 2147483646 w 1496"/>
              <a:gd name="T1" fmla="*/ 0 h 1088"/>
              <a:gd name="T2" fmla="*/ 2147483646 w 1496"/>
              <a:gd name="T3" fmla="*/ 0 h 1088"/>
              <a:gd name="T4" fmla="*/ 0 w 1496"/>
              <a:gd name="T5" fmla="*/ 2147483646 h 1088"/>
              <a:gd name="T6" fmla="*/ 0 60000 65536"/>
              <a:gd name="T7" fmla="*/ 0 60000 65536"/>
              <a:gd name="T8" fmla="*/ 0 60000 65536"/>
            </a:gdLst>
            <a:ahLst/>
            <a:cxnLst>
              <a:cxn ang="T6">
                <a:pos x="T0" y="T1"/>
              </a:cxn>
              <a:cxn ang="T7">
                <a:pos x="T2" y="T3"/>
              </a:cxn>
              <a:cxn ang="T8">
                <a:pos x="T4" y="T5"/>
              </a:cxn>
            </a:cxnLst>
            <a:rect l="0" t="0" r="r" b="b"/>
            <a:pathLst>
              <a:path w="1496" h="1088">
                <a:moveTo>
                  <a:pt x="1496" y="0"/>
                </a:moveTo>
                <a:lnTo>
                  <a:pt x="1043" y="0"/>
                </a:lnTo>
                <a:lnTo>
                  <a:pt x="0" y="1088"/>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 name="Freeform 61"/>
          <p:cNvSpPr>
            <a:spLocks/>
          </p:cNvSpPr>
          <p:nvPr/>
        </p:nvSpPr>
        <p:spPr bwMode="auto">
          <a:xfrm>
            <a:off x="6516688" y="2276475"/>
            <a:ext cx="1150937" cy="1584325"/>
          </a:xfrm>
          <a:custGeom>
            <a:avLst/>
            <a:gdLst>
              <a:gd name="T0" fmla="*/ 2147483646 w 725"/>
              <a:gd name="T1" fmla="*/ 0 h 953"/>
              <a:gd name="T2" fmla="*/ 2147483646 w 725"/>
              <a:gd name="T3" fmla="*/ 0 h 953"/>
              <a:gd name="T4" fmla="*/ 0 w 725"/>
              <a:gd name="T5" fmla="*/ 2147483646 h 953"/>
              <a:gd name="T6" fmla="*/ 0 60000 65536"/>
              <a:gd name="T7" fmla="*/ 0 60000 65536"/>
              <a:gd name="T8" fmla="*/ 0 60000 65536"/>
            </a:gdLst>
            <a:ahLst/>
            <a:cxnLst>
              <a:cxn ang="T6">
                <a:pos x="T0" y="T1"/>
              </a:cxn>
              <a:cxn ang="T7">
                <a:pos x="T2" y="T3"/>
              </a:cxn>
              <a:cxn ang="T8">
                <a:pos x="T4" y="T5"/>
              </a:cxn>
            </a:cxnLst>
            <a:rect l="0" t="0" r="r" b="b"/>
            <a:pathLst>
              <a:path w="725" h="953">
                <a:moveTo>
                  <a:pt x="725" y="0"/>
                </a:moveTo>
                <a:lnTo>
                  <a:pt x="317" y="0"/>
                </a:lnTo>
                <a:lnTo>
                  <a:pt x="0" y="953"/>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Freeform 62"/>
          <p:cNvSpPr>
            <a:spLocks/>
          </p:cNvSpPr>
          <p:nvPr/>
        </p:nvSpPr>
        <p:spPr bwMode="auto">
          <a:xfrm>
            <a:off x="1547813" y="2420938"/>
            <a:ext cx="6119812" cy="1944687"/>
          </a:xfrm>
          <a:custGeom>
            <a:avLst/>
            <a:gdLst>
              <a:gd name="T0" fmla="*/ 2147483646 w 3855"/>
              <a:gd name="T1" fmla="*/ 0 h 1043"/>
              <a:gd name="T2" fmla="*/ 2147483646 w 3855"/>
              <a:gd name="T3" fmla="*/ 0 h 1043"/>
              <a:gd name="T4" fmla="*/ 0 w 3855"/>
              <a:gd name="T5" fmla="*/ 2147483646 h 1043"/>
              <a:gd name="T6" fmla="*/ 0 60000 65536"/>
              <a:gd name="T7" fmla="*/ 0 60000 65536"/>
              <a:gd name="T8" fmla="*/ 0 60000 65536"/>
            </a:gdLst>
            <a:ahLst/>
            <a:cxnLst>
              <a:cxn ang="T6">
                <a:pos x="T0" y="T1"/>
              </a:cxn>
              <a:cxn ang="T7">
                <a:pos x="T2" y="T3"/>
              </a:cxn>
              <a:cxn ang="T8">
                <a:pos x="T4" y="T5"/>
              </a:cxn>
            </a:cxnLst>
            <a:rect l="0" t="0" r="r" b="b"/>
            <a:pathLst>
              <a:path w="3855" h="1043">
                <a:moveTo>
                  <a:pt x="3855" y="0"/>
                </a:moveTo>
                <a:lnTo>
                  <a:pt x="3493" y="0"/>
                </a:lnTo>
                <a:lnTo>
                  <a:pt x="0" y="1043"/>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Freeform 63"/>
          <p:cNvSpPr>
            <a:spLocks/>
          </p:cNvSpPr>
          <p:nvPr/>
        </p:nvSpPr>
        <p:spPr bwMode="auto">
          <a:xfrm>
            <a:off x="3563938" y="2565400"/>
            <a:ext cx="4103687" cy="1871663"/>
          </a:xfrm>
          <a:custGeom>
            <a:avLst/>
            <a:gdLst>
              <a:gd name="T0" fmla="*/ 2147483646 w 2585"/>
              <a:gd name="T1" fmla="*/ 0 h 1179"/>
              <a:gd name="T2" fmla="*/ 2147483646 w 2585"/>
              <a:gd name="T3" fmla="*/ 0 h 1179"/>
              <a:gd name="T4" fmla="*/ 0 w 2585"/>
              <a:gd name="T5" fmla="*/ 2147483646 h 1179"/>
              <a:gd name="T6" fmla="*/ 0 60000 65536"/>
              <a:gd name="T7" fmla="*/ 0 60000 65536"/>
              <a:gd name="T8" fmla="*/ 0 60000 65536"/>
            </a:gdLst>
            <a:ahLst/>
            <a:cxnLst>
              <a:cxn ang="T6">
                <a:pos x="T0" y="T1"/>
              </a:cxn>
              <a:cxn ang="T7">
                <a:pos x="T2" y="T3"/>
              </a:cxn>
              <a:cxn ang="T8">
                <a:pos x="T4" y="T5"/>
              </a:cxn>
            </a:cxnLst>
            <a:rect l="0" t="0" r="r" b="b"/>
            <a:pathLst>
              <a:path w="2585" h="1179">
                <a:moveTo>
                  <a:pt x="2585" y="0"/>
                </a:moveTo>
                <a:lnTo>
                  <a:pt x="2359" y="0"/>
                </a:lnTo>
                <a:lnTo>
                  <a:pt x="0" y="1179"/>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 name="Freeform 64"/>
          <p:cNvSpPr>
            <a:spLocks/>
          </p:cNvSpPr>
          <p:nvPr/>
        </p:nvSpPr>
        <p:spPr bwMode="auto">
          <a:xfrm>
            <a:off x="4295775" y="2686050"/>
            <a:ext cx="3384550" cy="2881313"/>
          </a:xfrm>
          <a:custGeom>
            <a:avLst/>
            <a:gdLst>
              <a:gd name="T0" fmla="*/ 2147483646 w 2132"/>
              <a:gd name="T1" fmla="*/ 0 h 1815"/>
              <a:gd name="T2" fmla="*/ 2147483646 w 2132"/>
              <a:gd name="T3" fmla="*/ 0 h 1815"/>
              <a:gd name="T4" fmla="*/ 0 w 2132"/>
              <a:gd name="T5" fmla="*/ 2147483646 h 1815"/>
              <a:gd name="T6" fmla="*/ 0 60000 65536"/>
              <a:gd name="T7" fmla="*/ 0 60000 65536"/>
              <a:gd name="T8" fmla="*/ 0 60000 65536"/>
            </a:gdLst>
            <a:ahLst/>
            <a:cxnLst>
              <a:cxn ang="T6">
                <a:pos x="T0" y="T1"/>
              </a:cxn>
              <a:cxn ang="T7">
                <a:pos x="T2" y="T3"/>
              </a:cxn>
              <a:cxn ang="T8">
                <a:pos x="T4" y="T5"/>
              </a:cxn>
            </a:cxnLst>
            <a:rect l="0" t="0" r="r" b="b"/>
            <a:pathLst>
              <a:path w="2132" h="1815">
                <a:moveTo>
                  <a:pt x="2132" y="0"/>
                </a:moveTo>
                <a:lnTo>
                  <a:pt x="1860" y="0"/>
                </a:lnTo>
                <a:lnTo>
                  <a:pt x="0" y="1815"/>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6" name="Freeform 65"/>
          <p:cNvSpPr>
            <a:spLocks/>
          </p:cNvSpPr>
          <p:nvPr/>
        </p:nvSpPr>
        <p:spPr bwMode="auto">
          <a:xfrm>
            <a:off x="6000750" y="2903538"/>
            <a:ext cx="1727200" cy="431800"/>
          </a:xfrm>
          <a:custGeom>
            <a:avLst/>
            <a:gdLst>
              <a:gd name="T0" fmla="*/ 2147483646 w 1088"/>
              <a:gd name="T1" fmla="*/ 0 h 272"/>
              <a:gd name="T2" fmla="*/ 2147483646 w 1088"/>
              <a:gd name="T3" fmla="*/ 2147483646 h 272"/>
              <a:gd name="T4" fmla="*/ 0 w 1088"/>
              <a:gd name="T5" fmla="*/ 0 h 272"/>
              <a:gd name="T6" fmla="*/ 0 60000 65536"/>
              <a:gd name="T7" fmla="*/ 0 60000 65536"/>
              <a:gd name="T8" fmla="*/ 0 60000 65536"/>
            </a:gdLst>
            <a:ahLst/>
            <a:cxnLst>
              <a:cxn ang="T6">
                <a:pos x="T0" y="T1"/>
              </a:cxn>
              <a:cxn ang="T7">
                <a:pos x="T2" y="T3"/>
              </a:cxn>
              <a:cxn ang="T8">
                <a:pos x="T4" y="T5"/>
              </a:cxn>
            </a:cxnLst>
            <a:rect l="0" t="0" r="r" b="b"/>
            <a:pathLst>
              <a:path w="1088" h="272">
                <a:moveTo>
                  <a:pt x="1088" y="0"/>
                </a:moveTo>
                <a:lnTo>
                  <a:pt x="861" y="272"/>
                </a:lnTo>
                <a:lnTo>
                  <a:pt x="0" y="0"/>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4366626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ppt_x"/>
                                          </p:val>
                                        </p:tav>
                                        <p:tav tm="100000">
                                          <p:val>
                                            <p:strVal val="#ppt_x"/>
                                          </p:val>
                                        </p:tav>
                                      </p:tavLst>
                                    </p:anim>
                                    <p:anim calcmode="lin" valueType="num">
                                      <p:cBhvr additive="base">
                                        <p:cTn id="34" dur="50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ppt_x"/>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ppt_x"/>
                                          </p:val>
                                        </p:tav>
                                        <p:tav tm="100000">
                                          <p:val>
                                            <p:strVal val="#ppt_x"/>
                                          </p:val>
                                        </p:tav>
                                      </p:tavLst>
                                    </p:anim>
                                    <p:anim calcmode="lin" valueType="num">
                                      <p:cBhvr additive="base">
                                        <p:cTn id="46" dur="500" fill="hold"/>
                                        <p:tgtEl>
                                          <p:spTgt spid="3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500" fill="hold"/>
                                        <p:tgtEl>
                                          <p:spTgt spid="36"/>
                                        </p:tgtEl>
                                        <p:attrNameLst>
                                          <p:attrName>ppt_x</p:attrName>
                                        </p:attrNameLst>
                                      </p:cBhvr>
                                      <p:tavLst>
                                        <p:tav tm="0">
                                          <p:val>
                                            <p:strVal val="#ppt_x"/>
                                          </p:val>
                                        </p:tav>
                                        <p:tav tm="100000">
                                          <p:val>
                                            <p:strVal val="#ppt_x"/>
                                          </p:val>
                                        </p:tav>
                                      </p:tavLst>
                                    </p:anim>
                                    <p:anim calcmode="lin" valueType="num">
                                      <p:cBhvr additive="base">
                                        <p:cTn id="5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查询开设课程”控制类</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查询开设课程</a:t>
            </a:r>
            <a:r>
              <a:rPr lang="en-US" altLang="zh-CN" dirty="0" smtClean="0"/>
              <a:t>()</a:t>
            </a:r>
          </a:p>
          <a:p>
            <a:pPr eaLnBrk="1" hangingPunct="1">
              <a:buFont typeface="Wingdings" panose="05000000000000000000" pitchFamily="2" charset="2"/>
              <a:buNone/>
            </a:pP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List </a:t>
            </a:r>
            <a:r>
              <a:rPr lang="en-US" altLang="zh-CN" sz="18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QueryCourses</a:t>
            </a:r>
            <a:r>
              <a:rPr lang="en-US" altLang="zh-CN"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(String </a:t>
            </a:r>
            <a:r>
              <a:rPr lang="en-US" altLang="zh-CN" sz="18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TName</a:t>
            </a:r>
            <a:r>
              <a:rPr lang="en-US" altLang="zh-CN"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 </a:t>
            </a:r>
            <a:r>
              <a:rPr lang="en-US" altLang="zh-CN" sz="18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CName</a:t>
            </a:r>
            <a:r>
              <a:rPr lang="en-US" altLang="zh-CN"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eaLnBrk="1" hangingPunct="1">
              <a:buFont typeface="Wingdings" panose="05000000000000000000" pitchFamily="2" charset="2"/>
              <a:buNone/>
            </a:pPr>
            <a:r>
              <a:rPr lang="en-US" altLang="zh-CN"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连接数据库，从数据库中读取所有满足条件的课程；</a:t>
            </a:r>
          </a:p>
          <a:p>
            <a:pPr eaLnBrk="1" hangingPunct="1">
              <a:buFont typeface="Wingdings" panose="05000000000000000000" pitchFamily="2" charset="2"/>
              <a:buNone/>
            </a:pPr>
            <a:r>
              <a:rPr lang="zh-CN" altLang="en-US"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构造</a:t>
            </a:r>
            <a:r>
              <a:rPr lang="en-US" altLang="zh-CN"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List</a:t>
            </a:r>
            <a:r>
              <a:rPr lang="zh-CN" altLang="en-US"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，返回</a:t>
            </a:r>
            <a:r>
              <a:rPr lang="en-US" altLang="zh-CN"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UI</a:t>
            </a:r>
            <a:r>
              <a:rPr lang="zh-CN" altLang="en-US"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eaLnBrk="1" hangingPunct="1">
              <a:buFont typeface="Wingdings" panose="05000000000000000000" pitchFamily="2" charset="2"/>
              <a:buNone/>
            </a:pPr>
            <a:r>
              <a:rPr lang="zh-CN" altLang="en-US"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zh-CN" altLang="en-US" dirty="0" smtClean="0"/>
              <a:t>将课程加入选课单</a:t>
            </a:r>
            <a:r>
              <a:rPr lang="en-US" altLang="zh-CN" dirty="0" smtClean="0"/>
              <a:t>()</a:t>
            </a:r>
          </a:p>
          <a:p>
            <a:pPr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void </a:t>
            </a:r>
            <a:r>
              <a:rPr lang="en-US" altLang="zh-CN"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AddCourseToForm</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(Course c, Student s) {</a:t>
            </a:r>
          </a:p>
          <a:p>
            <a:pPr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构造“将课程加入选课单”控制类</a:t>
            </a:r>
            <a:r>
              <a:rPr lang="en-US" altLang="zh-CN"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addCourseCtrl</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addCourseCtrl</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AddCourseToForm</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 c);</a:t>
            </a:r>
          </a:p>
          <a:p>
            <a:pPr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r="8725"/>
          <a:stretch>
            <a:fillRect/>
          </a:stretch>
        </p:blipFill>
        <p:spPr bwMode="auto">
          <a:xfrm>
            <a:off x="7380288" y="260350"/>
            <a:ext cx="1727200"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507731"/>
      </p:ext>
    </p:extLst>
  </p:cSld>
  <p:clrMapOvr>
    <a:masterClrMapping/>
  </p:clrMapOvr>
  <p:transition spd="med">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将课程加入选课单”控制类</a:t>
            </a:r>
          </a:p>
        </p:txBody>
      </p:sp>
      <p:sp>
        <p:nvSpPr>
          <p:cNvPr id="4" name="Rectangle 3"/>
          <p:cNvSpPr txBox="1">
            <a:spLocks noChangeArrowheads="1"/>
          </p:cNvSpPr>
          <p:nvPr/>
        </p:nvSpPr>
        <p:spPr>
          <a:xfrm>
            <a:off x="611560"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将课程加入选课单</a:t>
            </a:r>
            <a:r>
              <a:rPr lang="en-US" altLang="zh-CN" dirty="0" smtClean="0"/>
              <a:t>()</a:t>
            </a:r>
          </a:p>
          <a:p>
            <a:pPr marL="228600" lvl="1" indent="-228600" eaLnBrk="1" hangingPunct="1">
              <a:spcBef>
                <a:spcPct val="35000"/>
              </a:spcBef>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AddCourseToForm</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(Student s, Course c) {</a:t>
            </a:r>
          </a:p>
          <a:p>
            <a:pPr marL="228600" lvl="1" indent="-228600" eaLnBrk="1" hangingPunct="1">
              <a:spcBef>
                <a:spcPct val="35000"/>
              </a:spcBef>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从数据库中查询学生</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的选课单信息；</a:t>
            </a:r>
          </a:p>
          <a:p>
            <a:pPr marL="228600" lvl="1" indent="-228600" eaLnBrk="1" hangingPunct="1">
              <a:spcBef>
                <a:spcPct val="35000"/>
              </a:spcBef>
              <a:buNone/>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根据这些信息，调用选课单类的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操作，构造选课单对象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form;</a:t>
            </a:r>
          </a:p>
          <a:p>
            <a:pPr marL="228600" lvl="1" indent="-228600" eaLnBrk="1" hangingPunct="1">
              <a:spcBef>
                <a:spcPct val="35000"/>
              </a:spcBef>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的“将课程加入选课单”操作，输入参数为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228600" lvl="1" indent="-228600" eaLnBrk="1" hangingPunct="1">
              <a:spcBef>
                <a:spcPct val="35000"/>
              </a:spcBef>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r="6853"/>
          <a:stretch>
            <a:fillRect/>
          </a:stretch>
        </p:blipFill>
        <p:spPr bwMode="auto">
          <a:xfrm>
            <a:off x="7164388" y="476250"/>
            <a:ext cx="1979612" cy="14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1108992"/>
      </p:ext>
    </p:extLst>
  </p:cSld>
  <p:clrMapOvr>
    <a:masterClrMapping/>
  </p:clrMapOvr>
  <p:transition spd="med">
    <p:rand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选课单”实体类</a:t>
            </a:r>
          </a:p>
        </p:txBody>
      </p:sp>
      <p:sp>
        <p:nvSpPr>
          <p:cNvPr id="4" name="Rectangle 3"/>
          <p:cNvSpPr txBox="1">
            <a:spLocks noChangeArrowheads="1"/>
          </p:cNvSpPr>
          <p:nvPr/>
        </p:nvSpPr>
        <p:spPr>
          <a:xfrm>
            <a:off x="611510"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判断某门课程已选</a:t>
            </a:r>
            <a:r>
              <a:rPr lang="en-US" altLang="zh-CN" dirty="0" smtClean="0"/>
              <a:t>()</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Boolean </a:t>
            </a:r>
            <a:r>
              <a:rPr lang="en-US" altLang="zh-CN" sz="16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isCourseSelected</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(Course course) {</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循环从选课项集合中逐一取出每一项</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item {</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(item.</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课程 </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course)</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true;</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false;</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zh-CN" altLang="en-US" dirty="0" smtClean="0"/>
              <a:t>将课程加入选课单</a:t>
            </a:r>
            <a:r>
              <a:rPr lang="en-US" altLang="zh-CN" dirty="0" smtClean="0"/>
              <a:t>()</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16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AddNewCourse</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(Course course) {</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Item </a:t>
            </a:r>
            <a:r>
              <a:rPr lang="en-US" altLang="zh-CN" sz="16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item</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new Item(course, </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当前日期</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item</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加入到</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self.</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选课项集合中</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r="11258"/>
          <a:stretch>
            <a:fillRect/>
          </a:stretch>
        </p:blipFill>
        <p:spPr bwMode="auto">
          <a:xfrm>
            <a:off x="5795963" y="2349500"/>
            <a:ext cx="1552575" cy="244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8383690"/>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1355</TotalTime>
  <Words>8923</Words>
  <Application>Microsoft Office PowerPoint</Application>
  <PresentationFormat>全屏显示(4:3)</PresentationFormat>
  <Paragraphs>1183</Paragraphs>
  <Slides>104</Slides>
  <Notes>104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104</vt:i4>
      </vt:variant>
    </vt:vector>
  </HeadingPairs>
  <TitlesOfParts>
    <vt:vector size="119" baseType="lpstr">
      <vt:lpstr>Frutiger 45 Light</vt:lpstr>
      <vt:lpstr>华文行楷</vt:lpstr>
      <vt:lpstr>华文新魏</vt:lpstr>
      <vt:lpstr>楷体</vt:lpstr>
      <vt:lpstr>楷体_GB2312</vt:lpstr>
      <vt:lpstr>宋体</vt:lpstr>
      <vt:lpstr>Arial</vt:lpstr>
      <vt:lpstr>Book Antiqua</vt:lpstr>
      <vt:lpstr>Calibri</vt:lpstr>
      <vt:lpstr>Times New Roman</vt:lpstr>
      <vt:lpstr>Wingdings</vt:lpstr>
      <vt:lpstr>1_CITRUS</vt:lpstr>
      <vt:lpstr>演示文稿</vt:lpstr>
      <vt:lpstr>Visio</vt:lpstr>
      <vt:lpstr>Microsoft Word 97 - 2003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hitfgx</cp:lastModifiedBy>
  <cp:revision>190</cp:revision>
  <dcterms:modified xsi:type="dcterms:W3CDTF">2020-11-15T06:31:12Z</dcterms:modified>
</cp:coreProperties>
</file>