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23" r:id="rId2"/>
    <p:sldId id="332" r:id="rId3"/>
    <p:sldId id="303" r:id="rId4"/>
    <p:sldId id="341" r:id="rId5"/>
    <p:sldId id="355" r:id="rId6"/>
    <p:sldId id="337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38" r:id="rId15"/>
    <p:sldId id="343" r:id="rId16"/>
    <p:sldId id="364" r:id="rId17"/>
    <p:sldId id="339" r:id="rId18"/>
    <p:sldId id="346" r:id="rId19"/>
    <p:sldId id="365" r:id="rId20"/>
    <p:sldId id="366" r:id="rId21"/>
    <p:sldId id="367" r:id="rId22"/>
    <p:sldId id="368" r:id="rId23"/>
    <p:sldId id="369" r:id="rId24"/>
    <p:sldId id="363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0957237C-6BDE-40F3-8944-1D645F377F08}">
          <p14:sldIdLst>
            <p14:sldId id="323"/>
          </p14:sldIdLst>
        </p14:section>
        <p14:section name="目录" id="{CB2CDF99-14BC-4A86-B0DD-3B8761A45410}">
          <p14:sldIdLst>
            <p14:sldId id="332"/>
          </p14:sldIdLst>
        </p14:section>
        <p14:section name="1 新增需求" id="{1AE56EC8-D35C-48BE-8F9D-E73D8A163FAE}">
          <p14:sldIdLst>
            <p14:sldId id="303"/>
            <p14:sldId id="341"/>
            <p14:sldId id="355"/>
          </p14:sldIdLst>
        </p14:section>
        <p14:section name="2 需求分析" id="{8922DA46-B549-4030-A8BA-ED1A3EB61F34}">
          <p14:sldIdLst>
            <p14:sldId id="337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3 系统设计" id="{EC1141C7-2638-48C6-83DA-79D1778D1B5E}">
          <p14:sldIdLst>
            <p14:sldId id="338"/>
            <p14:sldId id="343"/>
            <p14:sldId id="364"/>
          </p14:sldIdLst>
        </p14:section>
        <p14:section name="4 重构与优化" id="{C3EB073C-40F0-4F36-8657-DD2B2FCBB61D}">
          <p14:sldIdLst>
            <p14:sldId id="339"/>
            <p14:sldId id="346"/>
            <p14:sldId id="365"/>
            <p14:sldId id="366"/>
            <p14:sldId id="367"/>
            <p14:sldId id="368"/>
            <p14:sldId id="369"/>
          </p14:sldIdLst>
        </p14:section>
        <p14:section name="结束" id="{7E88C8BB-0C25-46EE-B380-1FC32E567953}">
          <p14:sldIdLst>
            <p14:sldId id="363"/>
          </p14:sldIdLst>
        </p14:section>
        <p14:section name="Addition" id="{253517D9-51B5-4079-8A28-471C9BC625F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F36"/>
    <a:srgbClr val="09101D"/>
    <a:srgbClr val="0F1A2F"/>
    <a:srgbClr val="080F1A"/>
    <a:srgbClr val="182948"/>
    <a:srgbClr val="F4F4F4"/>
    <a:srgbClr val="04070C"/>
    <a:srgbClr val="FA4D01"/>
    <a:srgbClr val="203864"/>
    <a:srgbClr val="006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0738" autoAdjust="0"/>
  </p:normalViewPr>
  <p:slideViewPr>
    <p:cSldViewPr snapToGrid="0">
      <p:cViewPr varScale="1">
        <p:scale>
          <a:sx n="72" d="100"/>
          <a:sy n="72" d="100"/>
        </p:scale>
        <p:origin x="8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51E5341-57F6-44CA-BD4D-39EE3F3098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3F1F94-617F-46C0-A395-E134EEB53CF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3AF86-F7E2-487C-BD43-F001A1590CFA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7657C97-CBB4-4848-9805-1C01737919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20522478-3250-4D16-9833-7AC3E0ACB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BC8861-D0D5-4D1D-801C-FC695D6311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6E901-43AF-4EAB-858A-95B10463A1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218A0-7144-4A33-A583-286FD59ED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5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16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28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19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95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277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956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421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618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38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97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85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057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142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061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19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490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3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35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1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26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60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660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114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D8240-3148-4746-BA4B-7B32B016B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1CC32A-496B-42D5-8EC6-30D10EB5C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25E7C-B1D9-4999-8D1F-ED84C4EE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A7BBD-E847-449A-AA53-B3DBD3F5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10074-A50B-4F6C-9D3A-997C1681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5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F3415-0A6E-4DE3-88B2-28E30208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31FD0E-70F4-4FE8-BC80-B6DA28E8B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27977-21C6-4B35-81A1-E9ACD684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C14C7-634C-47F0-B111-6D43CB09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A43F5-75A1-4409-ADD1-D790DF59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3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EA7536-D96F-400A-84FA-EE0431868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80802C-D1E2-4C80-BE8C-D027A1D80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BE6F8-219E-413C-B399-2A6399D6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9AEE5-26EE-4C85-8E5E-E8601177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8C42C-BCED-4376-A8E1-FBA47CCF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C8E0B0-E21F-4372-8D0F-E401BD7F0C7D}"/>
              </a:ext>
            </a:extLst>
          </p:cNvPr>
          <p:cNvSpPr txBox="1"/>
          <p:nvPr userDrawn="1"/>
        </p:nvSpPr>
        <p:spPr>
          <a:xfrm>
            <a:off x="4218317" y="2286000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www.tukuppt.com </a:t>
            </a:r>
            <a:r>
              <a:rPr lang="zh-CN" altLang="en-US" dirty="0">
                <a:solidFill>
                  <a:schemeClr val="bg1"/>
                </a:solidFill>
              </a:rPr>
              <a:t>熊猫办公 高效办公在熊猫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85526C-BB76-4590-B86E-39951DF37361}"/>
              </a:ext>
            </a:extLst>
          </p:cNvPr>
          <p:cNvSpPr txBox="1"/>
          <p:nvPr userDrawn="1"/>
        </p:nvSpPr>
        <p:spPr>
          <a:xfrm>
            <a:off x="4218316" y="3678129"/>
            <a:ext cx="550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该作品版权为熊猫办公所有，请勿盗版，否则我们将按照</a:t>
            </a:r>
            <a:r>
              <a:rPr lang="en-US" altLang="zh-CN" dirty="0">
                <a:solidFill>
                  <a:schemeClr val="bg1"/>
                </a:solidFill>
                <a:effectLst/>
              </a:rPr>
              <a:t>《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中华人民共和国著作权法</a:t>
            </a:r>
            <a:r>
              <a:rPr lang="en-US" altLang="zh-CN" dirty="0">
                <a:solidFill>
                  <a:schemeClr val="bg1"/>
                </a:solidFill>
                <a:effectLst/>
              </a:rPr>
              <a:t>》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进行维权工作。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1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06C8B-3FFA-465E-BBD4-66F625EA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2C06C-38E0-4052-90C3-34D76C49C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4FF9F-64CF-48F0-9865-817A3C67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FB08F-E192-48E0-9032-C1389CE0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55902-398F-4442-BFD8-731BAF5A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14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A5E3A-4A41-4F73-A3A1-EC72B090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9AFC29-6332-4492-9285-A0418B56B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3F6DF-3B49-481C-8199-D371B240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8FB59-4AA8-45EA-9B9E-82D9B84B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2A394-124D-4F37-9BD3-DD17561A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0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F11B9-A495-4E50-B767-C28445DE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66B8F-31CE-4C4A-BA93-E9868EAF5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0A5FB8-642F-4221-8862-0F7DC55DB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62E781-5F45-47EB-85D1-75BCC226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229F42-3063-4EC2-A927-2B503755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99879A-EFE9-4C35-8BC8-83B21551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42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99036-B6F6-4846-9EBC-2D1E2101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01D12E-4C54-40ED-BAD5-EA824CE69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456FEA-986E-44D7-8675-9006DB4F6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4BD64E-F292-41EA-A7CE-2DC890263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E11F10-D94A-4C55-9672-1DE9FA8F6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3CE2B1-BCED-4AF2-9798-454A9C47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E462DE-4C04-437B-9047-D94E6CB3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3BDB45-E029-4677-94CB-8A1A3DFA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7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1ED8-8C3F-4EB3-92C5-33A0EAF4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4D1BAF-403B-4803-86C6-1E3AD3AB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AA558D-D833-4A3D-AAC9-04655BB3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E9AE99-6EBB-4793-8E85-3D8E148B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4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222988-F7A5-40D8-93C2-FFC76DD6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9A7AB5-A93E-4BB9-B456-29E36D7D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6456C9-71B0-4254-B323-89F5CF60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3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D1FAB-B226-4561-BB40-89468751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EEBC1-5908-46CD-8BE4-D21430F3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A38BA2-129C-4C83-91E4-70AE5F4B0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F831B-A5D5-4402-B859-E8CC69FF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31C191-134A-47F1-A55C-C841FFD6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D292E3-562D-4157-963D-FA5B17C5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33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76ED4-9A28-4464-992D-FC79EF3E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F03FEC-A4CC-4EAF-8556-78DF6C6E3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9E19BE-2FE5-436F-9DEC-0CF409025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6F6EAA-3DF6-4EA4-9068-AEE5F78E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C1105-777B-4977-97DA-DF5E17BD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560B3E-6416-47DC-A8AE-3951B072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29047F-5DE1-40DA-AC24-00876ED9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65A70-6F68-4B83-92A0-6D80F28C9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EB68C-B904-4D82-949D-22E3B851D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AE24F-59F4-4360-AE82-7A8125C36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32B3F-6528-4220-A583-FE0D75546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1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A3CDF54-80EE-4B0F-8D63-2C947BC3A8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E02B48A-7809-4A84-BD63-5CDC20B59DDF}"/>
              </a:ext>
            </a:extLst>
          </p:cNvPr>
          <p:cNvSpPr/>
          <p:nvPr/>
        </p:nvSpPr>
        <p:spPr>
          <a:xfrm>
            <a:off x="3690463" y="1219199"/>
            <a:ext cx="4811074" cy="44196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57C85A-3C7D-4119-B8B3-A75C9ADF8089}"/>
              </a:ext>
            </a:extLst>
          </p:cNvPr>
          <p:cNvSpPr/>
          <p:nvPr/>
        </p:nvSpPr>
        <p:spPr>
          <a:xfrm>
            <a:off x="3690463" y="957006"/>
            <a:ext cx="4811074" cy="2621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C42628-AC6D-45EC-810A-2558C2C5E3E9}"/>
              </a:ext>
            </a:extLst>
          </p:cNvPr>
          <p:cNvSpPr/>
          <p:nvPr/>
        </p:nvSpPr>
        <p:spPr>
          <a:xfrm>
            <a:off x="5407297" y="1415811"/>
            <a:ext cx="137740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21C66A-64CD-4620-9978-FC90F05E4D1B}"/>
              </a:ext>
            </a:extLst>
          </p:cNvPr>
          <p:cNvSpPr/>
          <p:nvPr/>
        </p:nvSpPr>
        <p:spPr>
          <a:xfrm>
            <a:off x="5407297" y="5396470"/>
            <a:ext cx="137740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0251A0-5190-433E-969F-BC27399514ED}"/>
              </a:ext>
            </a:extLst>
          </p:cNvPr>
          <p:cNvSpPr/>
          <p:nvPr/>
        </p:nvSpPr>
        <p:spPr>
          <a:xfrm>
            <a:off x="3047279" y="2611881"/>
            <a:ext cx="6097441" cy="16312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GWARBMS</a:t>
            </a:r>
          </a:p>
          <a:p>
            <a:pPr algn="ctr"/>
            <a:r>
              <a:rPr lang="zh-CN" altLang="en-US" sz="36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项目总结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3F4E52-986B-4D57-8F67-8E8CF50C2C5C}"/>
              </a:ext>
            </a:extLst>
          </p:cNvPr>
          <p:cNvSpPr/>
          <p:nvPr/>
        </p:nvSpPr>
        <p:spPr>
          <a:xfrm>
            <a:off x="3047278" y="1481392"/>
            <a:ext cx="6097441" cy="110799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6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2021</a:t>
            </a:r>
            <a:endParaRPr lang="zh-CN" altLang="en-US" sz="6600" spc="-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57C2F4-2F53-42D4-908D-7DA69291B27F}"/>
              </a:ext>
            </a:extLst>
          </p:cNvPr>
          <p:cNvSpPr/>
          <p:nvPr/>
        </p:nvSpPr>
        <p:spPr>
          <a:xfrm>
            <a:off x="4309510" y="4794843"/>
            <a:ext cx="3572980" cy="246221"/>
          </a:xfrm>
          <a:prstGeom prst="rect">
            <a:avLst/>
          </a:prstGeom>
          <a:noFill/>
          <a:ln>
            <a:noFill/>
          </a:ln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许健 </a:t>
            </a:r>
            <a:r>
              <a:rPr lang="en-US" altLang="zh-CN" sz="1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梅智敏 </a:t>
            </a:r>
            <a:r>
              <a:rPr lang="en-US" altLang="zh-CN" sz="1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戴加佳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86F6ADC-4C57-43B8-9E23-930BC3B8FA99}"/>
              </a:ext>
            </a:extLst>
          </p:cNvPr>
          <p:cNvSpPr/>
          <p:nvPr/>
        </p:nvSpPr>
        <p:spPr>
          <a:xfrm>
            <a:off x="4309510" y="5076346"/>
            <a:ext cx="3572980" cy="246221"/>
          </a:xfrm>
          <a:prstGeom prst="rect">
            <a:avLst/>
          </a:prstGeom>
          <a:noFill/>
          <a:ln>
            <a:noFill/>
          </a:ln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许倩 </a:t>
            </a:r>
            <a:r>
              <a:rPr lang="en-US" altLang="zh-CN" sz="1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李沛森 </a:t>
            </a:r>
            <a:r>
              <a:rPr lang="en-US" altLang="zh-CN" sz="1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郭茁宁</a:t>
            </a:r>
          </a:p>
        </p:txBody>
      </p:sp>
    </p:spTree>
    <p:extLst>
      <p:ext uri="{BB962C8B-B14F-4D97-AF65-F5344CB8AC3E}">
        <p14:creationId xmlns:p14="http://schemas.microsoft.com/office/powerpoint/2010/main" val="2455857189"/>
      </p:ext>
    </p:extLst>
  </p:cSld>
  <p:clrMapOvr>
    <a:masterClrMapping/>
  </p:clrMapOvr>
  <p:transition spd="slow" advTm="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65805A-83BB-4F62-B1A8-9E558F2A41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9B7AD9-C932-4636-BD8B-17555031159E}"/>
              </a:ext>
            </a:extLst>
          </p:cNvPr>
          <p:cNvSpPr/>
          <p:nvPr/>
        </p:nvSpPr>
        <p:spPr>
          <a:xfrm>
            <a:off x="4567773" y="0"/>
            <a:ext cx="3056454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V3.0</a:t>
            </a:r>
            <a:r>
              <a:rPr lang="zh-CN" altLang="en-US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行为分析建模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B1EFEE8-E0E1-4E4C-A80F-EAD8E96B3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62" y="687045"/>
            <a:ext cx="5273675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3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random/>
      </p:transition>
    </mc:Choice>
    <mc:Fallback xmlns="">
      <p:transition spd="slow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65805A-83BB-4F62-B1A8-9E558F2A41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9B7AD9-C932-4636-BD8B-17555031159E}"/>
              </a:ext>
            </a:extLst>
          </p:cNvPr>
          <p:cNvSpPr/>
          <p:nvPr/>
        </p:nvSpPr>
        <p:spPr>
          <a:xfrm>
            <a:off x="4567773" y="0"/>
            <a:ext cx="3056454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V4.0</a:t>
            </a:r>
            <a:r>
              <a:rPr lang="zh-CN" altLang="en-US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用例分析建模</a:t>
            </a:r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818070CF-9B47-4C59-83C1-F9207524C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689" y="625291"/>
            <a:ext cx="7554621" cy="593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59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random/>
      </p:transition>
    </mc:Choice>
    <mc:Fallback xmlns="">
      <p:transition spd="slow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65805A-83BB-4F62-B1A8-9E558F2A41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9B7AD9-C932-4636-BD8B-17555031159E}"/>
              </a:ext>
            </a:extLst>
          </p:cNvPr>
          <p:cNvSpPr/>
          <p:nvPr/>
        </p:nvSpPr>
        <p:spPr>
          <a:xfrm>
            <a:off x="4567773" y="0"/>
            <a:ext cx="3056454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V4.0</a:t>
            </a:r>
            <a:r>
              <a:rPr lang="zh-CN" altLang="en-US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静态分析建模</a:t>
            </a:r>
          </a:p>
        </p:txBody>
      </p:sp>
      <p:pic>
        <p:nvPicPr>
          <p:cNvPr id="6146" name="图片 1">
            <a:extLst>
              <a:ext uri="{FF2B5EF4-FFF2-40B4-BE49-F238E27FC236}">
                <a16:creationId xmlns:a16="http://schemas.microsoft.com/office/drawing/2014/main" id="{A408BDDC-1CC2-471C-86FB-35AE3DA3B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48" y="533250"/>
            <a:ext cx="4624504" cy="614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9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random/>
      </p:transition>
    </mc:Choice>
    <mc:Fallback xmlns="">
      <p:transition spd="slow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65805A-83BB-4F62-B1A8-9E558F2A41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9B7AD9-C932-4636-BD8B-17555031159E}"/>
              </a:ext>
            </a:extLst>
          </p:cNvPr>
          <p:cNvSpPr/>
          <p:nvPr/>
        </p:nvSpPr>
        <p:spPr>
          <a:xfrm>
            <a:off x="4567773" y="0"/>
            <a:ext cx="3056454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V4.0</a:t>
            </a:r>
            <a:r>
              <a:rPr lang="zh-CN" altLang="en-US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行为分析建模</a:t>
            </a:r>
          </a:p>
        </p:txBody>
      </p:sp>
      <p:pic>
        <p:nvPicPr>
          <p:cNvPr id="7170" name="图片 1">
            <a:extLst>
              <a:ext uri="{FF2B5EF4-FFF2-40B4-BE49-F238E27FC236}">
                <a16:creationId xmlns:a16="http://schemas.microsoft.com/office/drawing/2014/main" id="{C4B3B105-AD00-4F38-BF99-3EFFB28EC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95" y="901479"/>
            <a:ext cx="8191296" cy="267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1">
            <a:extLst>
              <a:ext uri="{FF2B5EF4-FFF2-40B4-BE49-F238E27FC236}">
                <a16:creationId xmlns:a16="http://schemas.microsoft.com/office/drawing/2014/main" id="{DBB407C7-6324-439D-8591-1D4321D6A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81" y="4151938"/>
            <a:ext cx="9124085" cy="196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1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random/>
      </p:transition>
    </mc:Choice>
    <mc:Fallback xmlns="">
      <p:transition spd="slow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A61B42-9BAD-4F74-817D-E62124EAD0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65C54BF-0B4B-4A25-BD82-98271A67111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0" b="1"/>
          <a:stretch/>
        </p:blipFill>
        <p:spPr>
          <a:xfrm>
            <a:off x="0" y="0"/>
            <a:ext cx="12192000" cy="448444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82DC868-01A2-4B82-8EAB-FF24971BAFD6}"/>
              </a:ext>
            </a:extLst>
          </p:cNvPr>
          <p:cNvSpPr/>
          <p:nvPr/>
        </p:nvSpPr>
        <p:spPr>
          <a:xfrm>
            <a:off x="483239" y="1774209"/>
            <a:ext cx="3010588" cy="466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2E629E-B3B3-420A-A33A-735F8DAD970A}"/>
              </a:ext>
            </a:extLst>
          </p:cNvPr>
          <p:cNvSpPr/>
          <p:nvPr/>
        </p:nvSpPr>
        <p:spPr>
          <a:xfrm>
            <a:off x="3493827" y="4484440"/>
            <a:ext cx="8214934" cy="1959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42166D-A1B0-4CCA-90CD-5A4AFB6FE085}"/>
              </a:ext>
            </a:extLst>
          </p:cNvPr>
          <p:cNvSpPr/>
          <p:nvPr/>
        </p:nvSpPr>
        <p:spPr>
          <a:xfrm>
            <a:off x="460306" y="2779965"/>
            <a:ext cx="3056454" cy="1015663"/>
          </a:xfrm>
          <a:prstGeom prst="rect">
            <a:avLst/>
          </a:prstGeom>
          <a:noFill/>
          <a:ln>
            <a:noFill/>
          </a:ln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</a:t>
            </a:r>
            <a:r>
              <a:rPr lang="en-US" altLang="zh-CN" sz="6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B04A6B-C0C9-49B1-AAC7-DD1ACC8CA864}"/>
              </a:ext>
            </a:extLst>
          </p:cNvPr>
          <p:cNvSpPr/>
          <p:nvPr/>
        </p:nvSpPr>
        <p:spPr>
          <a:xfrm>
            <a:off x="1024166" y="4109113"/>
            <a:ext cx="1928733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CCE18B-4E14-4685-ADF7-BD50AA1DC87A}"/>
              </a:ext>
            </a:extLst>
          </p:cNvPr>
          <p:cNvSpPr/>
          <p:nvPr/>
        </p:nvSpPr>
        <p:spPr>
          <a:xfrm>
            <a:off x="3703648" y="4550436"/>
            <a:ext cx="7863533" cy="27699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iragino Sans GB W3" charset="-122"/>
              </a:rPr>
              <a:t>功能结构设计、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iragino Sans GB W3" charset="-122"/>
              </a:rPr>
              <a:t>UI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iragino Sans GB W3" charset="-122"/>
              </a:rPr>
              <a:t>设计（菜单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iragino Sans GB W3" charset="-122"/>
              </a:rPr>
              <a:t>UI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iragino Sans GB W3" charset="-122"/>
              </a:rPr>
              <a:t> 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iragino Sans GB W3" charset="-122"/>
              </a:rPr>
              <a:t>&amp; 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iragino Sans GB W3" charset="-122"/>
              </a:rPr>
              <a:t>主要交互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iragino Sans GB W3" charset="-122"/>
              </a:rPr>
              <a:t>UI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iragino Sans GB W3" charset="-122"/>
              </a:rPr>
              <a:t>）、数据结构设计</a:t>
            </a:r>
            <a:endParaRPr lang="zh-CN" altLang="en-US" sz="1200" spc="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4F9B2E-028A-4F74-B327-28D38677201C}"/>
              </a:ext>
            </a:extLst>
          </p:cNvPr>
          <p:cNvSpPr/>
          <p:nvPr/>
        </p:nvSpPr>
        <p:spPr>
          <a:xfrm>
            <a:off x="7968782" y="6111560"/>
            <a:ext cx="3572980" cy="246221"/>
          </a:xfrm>
          <a:prstGeom prst="rect">
            <a:avLst/>
          </a:prstGeom>
          <a:noFill/>
          <a:ln>
            <a:noFill/>
          </a:ln>
          <a:effectLst>
            <a:outerShdw blurRad="50800" dist="50800" dir="2400000" sx="1000" sy="1000" algn="ctr" rotWithShape="0">
              <a:srgbClr val="000000"/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软件过程与工具</a:t>
            </a:r>
            <a:r>
              <a:rPr lang="en-US" altLang="zh-CN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</a:p>
        </p:txBody>
      </p:sp>
    </p:spTree>
    <p:extLst>
      <p:ext uri="{BB962C8B-B14F-4D97-AF65-F5344CB8AC3E}">
        <p14:creationId xmlns:p14="http://schemas.microsoft.com/office/powerpoint/2010/main" val="158382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random/>
      </p:transition>
    </mc:Choice>
    <mc:Fallback xmlns="">
      <p:transition spd="slow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9511A896-AF75-4094-B0DC-9E7A01F29C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36E33B11-B31B-4671-B637-DDB5BAF8F9C2}"/>
              </a:ext>
            </a:extLst>
          </p:cNvPr>
          <p:cNvSpPr/>
          <p:nvPr/>
        </p:nvSpPr>
        <p:spPr>
          <a:xfrm>
            <a:off x="-1" y="901336"/>
            <a:ext cx="12192000" cy="5176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9B7AD9-C932-4636-BD8B-17555031159E}"/>
              </a:ext>
            </a:extLst>
          </p:cNvPr>
          <p:cNvSpPr/>
          <p:nvPr/>
        </p:nvSpPr>
        <p:spPr>
          <a:xfrm>
            <a:off x="4567773" y="0"/>
            <a:ext cx="3056454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功能结构设计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0BE169-D809-4F28-8A19-D9C49107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39" y="918984"/>
            <a:ext cx="10949720" cy="515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45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random/>
      </p:transition>
    </mc:Choice>
    <mc:Fallback xmlns="">
      <p:transition spd="slow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9511A896-AF75-4094-B0DC-9E7A01F29C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9B7AD9-C932-4636-BD8B-17555031159E}"/>
              </a:ext>
            </a:extLst>
          </p:cNvPr>
          <p:cNvSpPr/>
          <p:nvPr/>
        </p:nvSpPr>
        <p:spPr>
          <a:xfrm>
            <a:off x="4567773" y="0"/>
            <a:ext cx="3056454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</a:t>
            </a:r>
            <a:r>
              <a:rPr lang="en-US" altLang="zh-CN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C8EFE614-BEC6-41F6-B2D9-06D67F5F9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6" y="573122"/>
            <a:ext cx="6880055" cy="3042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1">
            <a:extLst>
              <a:ext uri="{FF2B5EF4-FFF2-40B4-BE49-F238E27FC236}">
                <a16:creationId xmlns:a16="http://schemas.microsoft.com/office/drawing/2014/main" id="{5A1CAD27-3C59-4B63-92A6-9D56ECD2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938" y="3732028"/>
            <a:ext cx="8175940" cy="290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914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/>
      </p:transition>
    </mc:Choice>
    <mc:Fallback>
      <p:transition spd="slow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A61B42-9BAD-4F74-817D-E62124EAD0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65C54BF-0B4B-4A25-BD82-98271A67111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0" b="1"/>
          <a:stretch/>
        </p:blipFill>
        <p:spPr>
          <a:xfrm>
            <a:off x="0" y="0"/>
            <a:ext cx="12192000" cy="448444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82DC868-01A2-4B82-8EAB-FF24971BAFD6}"/>
              </a:ext>
            </a:extLst>
          </p:cNvPr>
          <p:cNvSpPr/>
          <p:nvPr/>
        </p:nvSpPr>
        <p:spPr>
          <a:xfrm>
            <a:off x="483239" y="1774209"/>
            <a:ext cx="3010588" cy="466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2E629E-B3B3-420A-A33A-735F8DAD970A}"/>
              </a:ext>
            </a:extLst>
          </p:cNvPr>
          <p:cNvSpPr/>
          <p:nvPr/>
        </p:nvSpPr>
        <p:spPr>
          <a:xfrm>
            <a:off x="3493827" y="4484440"/>
            <a:ext cx="8214934" cy="1959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42166D-A1B0-4CCA-90CD-5A4AFB6FE085}"/>
              </a:ext>
            </a:extLst>
          </p:cNvPr>
          <p:cNvSpPr/>
          <p:nvPr/>
        </p:nvSpPr>
        <p:spPr>
          <a:xfrm>
            <a:off x="460306" y="2729357"/>
            <a:ext cx="3056454" cy="1015663"/>
          </a:xfrm>
          <a:prstGeom prst="rect">
            <a:avLst/>
          </a:prstGeom>
          <a:noFill/>
          <a:ln>
            <a:noFill/>
          </a:ln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</a:t>
            </a:r>
            <a:r>
              <a:rPr lang="en-US" altLang="zh-CN" sz="6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B04A6B-C0C9-49B1-AAC7-DD1ACC8CA864}"/>
              </a:ext>
            </a:extLst>
          </p:cNvPr>
          <p:cNvSpPr/>
          <p:nvPr/>
        </p:nvSpPr>
        <p:spPr>
          <a:xfrm>
            <a:off x="806158" y="4027216"/>
            <a:ext cx="2364750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重构与优化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CCE18B-4E14-4685-ADF7-BD50AA1DC87A}"/>
              </a:ext>
            </a:extLst>
          </p:cNvPr>
          <p:cNvSpPr/>
          <p:nvPr/>
        </p:nvSpPr>
        <p:spPr>
          <a:xfrm>
            <a:off x="3703648" y="4550436"/>
            <a:ext cx="7863533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iragino Sans GB W3" charset="-122"/>
              </a:rPr>
              <a:t>数据库结构重构设计、库存统计模块及其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iragino Sans GB W3" charset="-122"/>
              </a:rPr>
              <a:t>UI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iragino Sans GB W3" charset="-122"/>
              </a:rPr>
              <a:t>重构设计与编码、批发订单模块及其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iragino Sans GB W3" charset="-122"/>
              </a:rPr>
              <a:t>UI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iragino Sans GB W3" charset="-122"/>
              </a:rPr>
              <a:t>重构设计与编码、零售顶戴模块及其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iragino Sans GB W3" charset="-122"/>
              </a:rPr>
              <a:t>UI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iragino Sans GB W3" charset="-122"/>
              </a:rPr>
              <a:t>重构设计与编码</a:t>
            </a:r>
            <a:endParaRPr lang="zh-CN" altLang="en-US" sz="1200" spc="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4F9B2E-028A-4F74-B327-28D38677201C}"/>
              </a:ext>
            </a:extLst>
          </p:cNvPr>
          <p:cNvSpPr/>
          <p:nvPr/>
        </p:nvSpPr>
        <p:spPr>
          <a:xfrm>
            <a:off x="7968782" y="6111560"/>
            <a:ext cx="3572980" cy="246221"/>
          </a:xfrm>
          <a:prstGeom prst="rect">
            <a:avLst/>
          </a:prstGeom>
          <a:noFill/>
          <a:ln>
            <a:noFill/>
          </a:ln>
          <a:effectLst>
            <a:outerShdw blurRad="50800" dist="50800" dir="2400000" sx="1000" sy="1000" algn="ctr" rotWithShape="0">
              <a:srgbClr val="000000"/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软件过程与工具</a:t>
            </a:r>
            <a:r>
              <a:rPr lang="en-US" altLang="zh-CN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</a:p>
        </p:txBody>
      </p:sp>
    </p:spTree>
    <p:extLst>
      <p:ext uri="{BB962C8B-B14F-4D97-AF65-F5344CB8AC3E}">
        <p14:creationId xmlns:p14="http://schemas.microsoft.com/office/powerpoint/2010/main" val="261783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random/>
      </p:transition>
    </mc:Choice>
    <mc:Fallback xmlns="">
      <p:transition spd="slow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ED2F9954-4377-4FB3-B79D-1E10BF95FD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ECC0909A-4526-4573-9FC8-4F000E92D644}"/>
              </a:ext>
            </a:extLst>
          </p:cNvPr>
          <p:cNvSpPr/>
          <p:nvPr/>
        </p:nvSpPr>
        <p:spPr>
          <a:xfrm>
            <a:off x="-1" y="669980"/>
            <a:ext cx="12192000" cy="5805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9B7AD9-C932-4636-BD8B-17555031159E}"/>
              </a:ext>
            </a:extLst>
          </p:cNvPr>
          <p:cNvSpPr/>
          <p:nvPr/>
        </p:nvSpPr>
        <p:spPr>
          <a:xfrm>
            <a:off x="4567773" y="0"/>
            <a:ext cx="3056454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数据库结构重构设计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CFE50BA5-C7FB-4C25-80B0-FFC940FFF5AE}"/>
              </a:ext>
            </a:extLst>
          </p:cNvPr>
          <p:cNvGrpSpPr/>
          <p:nvPr/>
        </p:nvGrpSpPr>
        <p:grpSpPr>
          <a:xfrm>
            <a:off x="4293842" y="2996910"/>
            <a:ext cx="439849" cy="60520"/>
            <a:chOff x="4647977" y="2595263"/>
            <a:chExt cx="504373" cy="69398"/>
          </a:xfrm>
          <a:solidFill>
            <a:schemeClr val="bg1">
              <a:lumMod val="65000"/>
            </a:schemeClr>
          </a:solidFill>
        </p:grpSpPr>
        <p:sp>
          <p:nvSpPr>
            <p:cNvPr id="4" name="Oval 8">
              <a:extLst>
                <a:ext uri="{FF2B5EF4-FFF2-40B4-BE49-F238E27FC236}">
                  <a16:creationId xmlns:a16="http://schemas.microsoft.com/office/drawing/2014/main" id="{33BFDE09-F4B5-4578-BC27-633BA5506B3B}"/>
                </a:ext>
              </a:extLst>
            </p:cNvPr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158125D0-1878-4E16-BD3E-F99D8C579405}"/>
                </a:ext>
              </a:extLst>
            </p:cNvPr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828D37AD-0C6D-42BD-A4AB-17203D572FEB}"/>
                </a:ext>
              </a:extLst>
            </p:cNvPr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Group 11">
            <a:extLst>
              <a:ext uri="{FF2B5EF4-FFF2-40B4-BE49-F238E27FC236}">
                <a16:creationId xmlns:a16="http://schemas.microsoft.com/office/drawing/2014/main" id="{BCD4CACC-3457-4E21-B11B-BBD0506F2A72}"/>
              </a:ext>
            </a:extLst>
          </p:cNvPr>
          <p:cNvGrpSpPr/>
          <p:nvPr/>
        </p:nvGrpSpPr>
        <p:grpSpPr>
          <a:xfrm>
            <a:off x="7657793" y="2996910"/>
            <a:ext cx="439849" cy="60520"/>
            <a:chOff x="4647977" y="2595263"/>
            <a:chExt cx="504373" cy="69398"/>
          </a:xfrm>
          <a:solidFill>
            <a:schemeClr val="bg1">
              <a:lumMod val="65000"/>
            </a:schemeClr>
          </a:solidFill>
        </p:grpSpPr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A2A26E9D-7120-420B-9BE7-47FE10E1B693}"/>
                </a:ext>
              </a:extLst>
            </p:cNvPr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706A63BD-090B-4314-A31C-D643CE419EB3}"/>
                </a:ext>
              </a:extLst>
            </p:cNvPr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8679D3B0-E47A-49A6-8240-290BED8880D1}"/>
                </a:ext>
              </a:extLst>
            </p:cNvPr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8F5D27D7-EB7C-4051-A5F1-6D299E042CED}"/>
              </a:ext>
            </a:extLst>
          </p:cNvPr>
          <p:cNvSpPr/>
          <p:nvPr/>
        </p:nvSpPr>
        <p:spPr>
          <a:xfrm>
            <a:off x="1509801" y="4551882"/>
            <a:ext cx="2501951" cy="4033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仓库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货品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7129E2-8462-44D5-B7A6-98EFEFB86554}"/>
              </a:ext>
            </a:extLst>
          </p:cNvPr>
          <p:cNvSpPr/>
          <p:nvPr/>
        </p:nvSpPr>
        <p:spPr>
          <a:xfrm>
            <a:off x="4845024" y="4551882"/>
            <a:ext cx="2501951" cy="4033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零售订单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货品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DDC6D8F-BE3C-4597-9EAC-CED06C40992F}"/>
              </a:ext>
            </a:extLst>
          </p:cNvPr>
          <p:cNvSpPr/>
          <p:nvPr/>
        </p:nvSpPr>
        <p:spPr>
          <a:xfrm>
            <a:off x="8384374" y="4551882"/>
            <a:ext cx="2501951" cy="4033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客户表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4BA6785-EEF1-4F72-871B-E99992BCA6F2}"/>
              </a:ext>
            </a:extLst>
          </p:cNvPr>
          <p:cNvGrpSpPr/>
          <p:nvPr/>
        </p:nvGrpSpPr>
        <p:grpSpPr>
          <a:xfrm>
            <a:off x="1627791" y="1894184"/>
            <a:ext cx="2265972" cy="2265972"/>
            <a:chOff x="1830459" y="2096852"/>
            <a:chExt cx="1860636" cy="1860636"/>
          </a:xfrm>
        </p:grpSpPr>
        <p:sp>
          <p:nvSpPr>
            <p:cNvPr id="16" name="Oval 1">
              <a:extLst>
                <a:ext uri="{FF2B5EF4-FFF2-40B4-BE49-F238E27FC236}">
                  <a16:creationId xmlns:a16="http://schemas.microsoft.com/office/drawing/2014/main" id="{411A0DC6-0C04-4E69-B91C-E2D28FB6F8B7}"/>
                </a:ext>
              </a:extLst>
            </p:cNvPr>
            <p:cNvSpPr/>
            <p:nvPr/>
          </p:nvSpPr>
          <p:spPr>
            <a:xfrm>
              <a:off x="1830459" y="2096852"/>
              <a:ext cx="1860636" cy="1860636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b" anchorCtr="1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Arc 2">
              <a:extLst>
                <a:ext uri="{FF2B5EF4-FFF2-40B4-BE49-F238E27FC236}">
                  <a16:creationId xmlns:a16="http://schemas.microsoft.com/office/drawing/2014/main" id="{E7D0B776-B397-4B4A-80AB-A8A47C26254D}"/>
                </a:ext>
              </a:extLst>
            </p:cNvPr>
            <p:cNvSpPr/>
            <p:nvPr/>
          </p:nvSpPr>
          <p:spPr>
            <a:xfrm>
              <a:off x="1830459" y="2096852"/>
              <a:ext cx="1860636" cy="1860636"/>
            </a:xfrm>
            <a:prstGeom prst="arc">
              <a:avLst>
                <a:gd name="adj1" fmla="val 10529000"/>
                <a:gd name="adj2" fmla="val 15122297"/>
              </a:avLst>
            </a:prstGeom>
            <a:ln w="127000" cap="rnd">
              <a:solidFill>
                <a:schemeClr val="accent3">
                  <a:lumMod val="10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ED2AA20-C24F-40A1-92DB-0FB828BA1855}"/>
                </a:ext>
              </a:extLst>
            </p:cNvPr>
            <p:cNvSpPr/>
            <p:nvPr/>
          </p:nvSpPr>
          <p:spPr>
            <a:xfrm>
              <a:off x="2099019" y="2365183"/>
              <a:ext cx="1323974" cy="1323974"/>
            </a:xfrm>
            <a:prstGeom prst="ellipse">
              <a:avLst/>
            </a:prstGeom>
            <a:blipFill>
              <a:blip r:embed="rId4"/>
              <a:srcRect/>
              <a:stretch>
                <a:fillRect l="-24392" r="-2392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2A56685-C6FC-48CB-A20D-9F83E21D47BA}"/>
              </a:ext>
            </a:extLst>
          </p:cNvPr>
          <p:cNvGrpSpPr/>
          <p:nvPr/>
        </p:nvGrpSpPr>
        <p:grpSpPr>
          <a:xfrm>
            <a:off x="5042326" y="1894184"/>
            <a:ext cx="2265972" cy="2265972"/>
            <a:chOff x="5244994" y="2096852"/>
            <a:chExt cx="1860636" cy="1860636"/>
          </a:xfrm>
        </p:grpSpPr>
        <p:sp>
          <p:nvSpPr>
            <p:cNvPr id="20" name="Oval 3">
              <a:extLst>
                <a:ext uri="{FF2B5EF4-FFF2-40B4-BE49-F238E27FC236}">
                  <a16:creationId xmlns:a16="http://schemas.microsoft.com/office/drawing/2014/main" id="{779B22B8-1EE6-44C6-8070-45DBA17BFE9F}"/>
                </a:ext>
              </a:extLst>
            </p:cNvPr>
            <p:cNvSpPr/>
            <p:nvPr/>
          </p:nvSpPr>
          <p:spPr>
            <a:xfrm>
              <a:off x="5244994" y="2096852"/>
              <a:ext cx="1860636" cy="1860636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b" anchorCtr="1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Arc 4">
              <a:extLst>
                <a:ext uri="{FF2B5EF4-FFF2-40B4-BE49-F238E27FC236}">
                  <a16:creationId xmlns:a16="http://schemas.microsoft.com/office/drawing/2014/main" id="{56E08E81-2974-49F7-AC84-3B883ED7344E}"/>
                </a:ext>
              </a:extLst>
            </p:cNvPr>
            <p:cNvSpPr/>
            <p:nvPr/>
          </p:nvSpPr>
          <p:spPr>
            <a:xfrm>
              <a:off x="5244994" y="2096852"/>
              <a:ext cx="1860636" cy="1860636"/>
            </a:xfrm>
            <a:prstGeom prst="arc">
              <a:avLst>
                <a:gd name="adj1" fmla="val 19348155"/>
                <a:gd name="adj2" fmla="val 8179524"/>
              </a:avLst>
            </a:prstGeom>
            <a:ln w="127000" cap="rnd">
              <a:solidFill>
                <a:schemeClr val="dk1">
                  <a:lumMod val="10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C5174C4-C5C4-48AC-9B73-7607290DD80E}"/>
                </a:ext>
              </a:extLst>
            </p:cNvPr>
            <p:cNvSpPr/>
            <p:nvPr/>
          </p:nvSpPr>
          <p:spPr>
            <a:xfrm>
              <a:off x="5513325" y="2365183"/>
              <a:ext cx="1323974" cy="1323974"/>
            </a:xfrm>
            <a:prstGeom prst="ellipse">
              <a:avLst/>
            </a:prstGeom>
            <a:blipFill>
              <a:blip r:embed="rId5"/>
              <a:srcRect/>
              <a:stretch>
                <a:fillRect l="-25537" r="-250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9C1F6A4-707F-47C8-868F-746729ACCC60}"/>
              </a:ext>
            </a:extLst>
          </p:cNvPr>
          <p:cNvGrpSpPr/>
          <p:nvPr/>
        </p:nvGrpSpPr>
        <p:grpSpPr>
          <a:xfrm>
            <a:off x="8502364" y="1894184"/>
            <a:ext cx="2265972" cy="2265972"/>
            <a:chOff x="8705032" y="2096852"/>
            <a:chExt cx="1860636" cy="1860636"/>
          </a:xfrm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DA519C1F-ED9D-496E-990D-400F45937172}"/>
                </a:ext>
              </a:extLst>
            </p:cNvPr>
            <p:cNvSpPr/>
            <p:nvPr/>
          </p:nvSpPr>
          <p:spPr>
            <a:xfrm>
              <a:off x="8705032" y="2096852"/>
              <a:ext cx="1860636" cy="1860636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b" anchorCtr="1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Arc 6">
              <a:extLst>
                <a:ext uri="{FF2B5EF4-FFF2-40B4-BE49-F238E27FC236}">
                  <a16:creationId xmlns:a16="http://schemas.microsoft.com/office/drawing/2014/main" id="{CAC1E5C4-0EC6-4B94-A804-101FC32E97CF}"/>
                </a:ext>
              </a:extLst>
            </p:cNvPr>
            <p:cNvSpPr/>
            <p:nvPr/>
          </p:nvSpPr>
          <p:spPr>
            <a:xfrm>
              <a:off x="8705032" y="2096852"/>
              <a:ext cx="1860636" cy="1860636"/>
            </a:xfrm>
            <a:prstGeom prst="arc">
              <a:avLst>
                <a:gd name="adj1" fmla="val 16200000"/>
                <a:gd name="adj2" fmla="val 898106"/>
              </a:avLst>
            </a:prstGeom>
            <a:ln w="127000" cap="rnd">
              <a:solidFill>
                <a:schemeClr val="accent3">
                  <a:lumMod val="10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7DEAFEA-C3DE-426F-9C27-BFCDEA0C99CF}"/>
                </a:ext>
              </a:extLst>
            </p:cNvPr>
            <p:cNvSpPr/>
            <p:nvPr/>
          </p:nvSpPr>
          <p:spPr>
            <a:xfrm>
              <a:off x="8973362" y="2365183"/>
              <a:ext cx="1323974" cy="1323974"/>
            </a:xfrm>
            <a:prstGeom prst="ellipse">
              <a:avLst/>
            </a:prstGeom>
            <a:blipFill>
              <a:blip r:embed="rId6"/>
              <a:srcRect/>
              <a:stretch>
                <a:fillRect l="-25270" r="-247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39A5793F-AA89-420E-98A3-AE088A0EA42D}"/>
              </a:ext>
            </a:extLst>
          </p:cNvPr>
          <p:cNvSpPr txBox="1"/>
          <p:nvPr/>
        </p:nvSpPr>
        <p:spPr>
          <a:xfrm>
            <a:off x="1461180" y="4977815"/>
            <a:ext cx="2926530" cy="11319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仓库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-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货品关联表增加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2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个外键，以保证整个数据库各个表之间的一致性：</a:t>
            </a:r>
          </a:p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另外，新增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VALUE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字段，表示货品价格*库存数量，即适当增加冗余项以便于提高程序运行效率：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A4AA314-314E-4664-BFAB-C923E90F9EB3}"/>
              </a:ext>
            </a:extLst>
          </p:cNvPr>
          <p:cNvSpPr txBox="1"/>
          <p:nvPr/>
        </p:nvSpPr>
        <p:spPr>
          <a:xfrm>
            <a:off x="4632734" y="4977815"/>
            <a:ext cx="2926530" cy="50039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零售订单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-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货品关联表中增加了有关销售方式、折扣和销售数量的字段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291DB0F-446F-4DDF-9101-3603E5868020}"/>
              </a:ext>
            </a:extLst>
          </p:cNvPr>
          <p:cNvSpPr txBox="1"/>
          <p:nvPr/>
        </p:nvSpPr>
        <p:spPr>
          <a:xfrm>
            <a:off x="8172083" y="4977815"/>
            <a:ext cx="2926530" cy="2898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客户表新增了会员、积分、账户余额字段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2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random/>
      </p:transition>
    </mc:Choice>
    <mc:Fallback xmlns="">
      <p:transition spd="slow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AEA0CB4C-51D7-469C-A4EB-D8900061A5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0C19424F-34DE-4121-97A1-B332B2A5C3B8}"/>
              </a:ext>
            </a:extLst>
          </p:cNvPr>
          <p:cNvSpPr/>
          <p:nvPr/>
        </p:nvSpPr>
        <p:spPr>
          <a:xfrm>
            <a:off x="-1" y="669980"/>
            <a:ext cx="12192000" cy="5805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9B7AD9-C932-4636-BD8B-17555031159E}"/>
              </a:ext>
            </a:extLst>
          </p:cNvPr>
          <p:cNvSpPr/>
          <p:nvPr/>
        </p:nvSpPr>
        <p:spPr>
          <a:xfrm>
            <a:off x="4567773" y="0"/>
            <a:ext cx="3056454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库存统计重构设计</a:t>
            </a:r>
            <a:r>
              <a:rPr lang="en-US" altLang="zh-CN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5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7129E2-8462-44D5-B7A6-98EFEFB86554}"/>
              </a:ext>
            </a:extLst>
          </p:cNvPr>
          <p:cNvSpPr/>
          <p:nvPr/>
        </p:nvSpPr>
        <p:spPr>
          <a:xfrm>
            <a:off x="4845024" y="767057"/>
            <a:ext cx="2501951" cy="4033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联合查找模块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A4AA314-314E-4664-BFAB-C923E90F9EB3}"/>
              </a:ext>
            </a:extLst>
          </p:cNvPr>
          <p:cNvSpPr txBox="1"/>
          <p:nvPr/>
        </p:nvSpPr>
        <p:spPr>
          <a:xfrm>
            <a:off x="4845024" y="1113872"/>
            <a:ext cx="2926530" cy="2898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以库存记录部分为例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3A33BFCF-28C2-4088-AD87-27FF64BE6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501" y="1750575"/>
            <a:ext cx="7390736" cy="195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">
            <a:extLst>
              <a:ext uri="{FF2B5EF4-FFF2-40B4-BE49-F238E27FC236}">
                <a16:creationId xmlns:a16="http://schemas.microsoft.com/office/drawing/2014/main" id="{28173BDE-5559-42F8-A708-1B7012072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501" y="4053696"/>
            <a:ext cx="7386620" cy="203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170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/>
      </p:transition>
    </mc:Choice>
    <mc:Fallback>
      <p:transition spd="slow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8147505-492D-46C9-92F3-DA1355E229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EB7AB636-A2AA-4EF4-8E51-6DDE7021A277}"/>
              </a:ext>
            </a:extLst>
          </p:cNvPr>
          <p:cNvSpPr/>
          <p:nvPr/>
        </p:nvSpPr>
        <p:spPr>
          <a:xfrm>
            <a:off x="-1" y="2287137"/>
            <a:ext cx="4844955" cy="2283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891AE35-675C-4DC4-AC4D-96C8BD33DC46}"/>
              </a:ext>
            </a:extLst>
          </p:cNvPr>
          <p:cNvSpPr/>
          <p:nvPr/>
        </p:nvSpPr>
        <p:spPr>
          <a:xfrm>
            <a:off x="4844955" y="0"/>
            <a:ext cx="629161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A1E0645-9C31-4EAD-925B-07AFA459EC89}"/>
              </a:ext>
            </a:extLst>
          </p:cNvPr>
          <p:cNvSpPr/>
          <p:nvPr/>
        </p:nvSpPr>
        <p:spPr>
          <a:xfrm>
            <a:off x="1331612" y="2663940"/>
            <a:ext cx="2149647" cy="10926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500" spc="-300" dirty="0">
                <a:solidFill>
                  <a:schemeClr val="bg1"/>
                </a:solidFill>
                <a:latin typeface="+mn-ea"/>
              </a:rPr>
              <a:t>目录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16A551-7D7C-4969-BA35-0B7F1C067301}"/>
              </a:ext>
            </a:extLst>
          </p:cNvPr>
          <p:cNvSpPr/>
          <p:nvPr/>
        </p:nvSpPr>
        <p:spPr>
          <a:xfrm>
            <a:off x="1363696" y="3628211"/>
            <a:ext cx="2149647" cy="5539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000" dirty="0">
                <a:solidFill>
                  <a:schemeClr val="bg1"/>
                </a:solidFill>
                <a:latin typeface="+mn-ea"/>
              </a:rPr>
              <a:t>CONTENT</a:t>
            </a:r>
            <a:endParaRPr lang="zh-CN" altLang="en-US" sz="3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174DBBB-11F2-4E9F-813E-07432DA655E1}"/>
              </a:ext>
            </a:extLst>
          </p:cNvPr>
          <p:cNvSpPr/>
          <p:nvPr/>
        </p:nvSpPr>
        <p:spPr>
          <a:xfrm>
            <a:off x="5710336" y="1103388"/>
            <a:ext cx="648623" cy="4770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5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F2F7BD0-64F7-41A0-8266-E990A12CEFAB}"/>
              </a:ext>
            </a:extLst>
          </p:cNvPr>
          <p:cNvSpPr/>
          <p:nvPr/>
        </p:nvSpPr>
        <p:spPr>
          <a:xfrm>
            <a:off x="5710336" y="2414316"/>
            <a:ext cx="648624" cy="4770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5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9C42E77-DAA2-4BE8-AF82-AC95DD97BB8B}"/>
              </a:ext>
            </a:extLst>
          </p:cNvPr>
          <p:cNvSpPr/>
          <p:nvPr/>
        </p:nvSpPr>
        <p:spPr>
          <a:xfrm>
            <a:off x="5710336" y="3725244"/>
            <a:ext cx="648624" cy="4770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5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6940DA9-08A4-4A9A-B24F-83FA631F7EAB}"/>
              </a:ext>
            </a:extLst>
          </p:cNvPr>
          <p:cNvSpPr/>
          <p:nvPr/>
        </p:nvSpPr>
        <p:spPr>
          <a:xfrm>
            <a:off x="5710336" y="5036171"/>
            <a:ext cx="648623" cy="4770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5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2DE4670-2148-4AFC-B932-3959C016AACE}"/>
              </a:ext>
            </a:extLst>
          </p:cNvPr>
          <p:cNvSpPr/>
          <p:nvPr/>
        </p:nvSpPr>
        <p:spPr>
          <a:xfrm>
            <a:off x="6550794" y="1010324"/>
            <a:ext cx="1774845" cy="47705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5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新增需求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EED9F3F-48F0-4FE1-9109-26BB422392C9}"/>
              </a:ext>
            </a:extLst>
          </p:cNvPr>
          <p:cNvSpPr/>
          <p:nvPr/>
        </p:nvSpPr>
        <p:spPr>
          <a:xfrm>
            <a:off x="6590450" y="1375722"/>
            <a:ext cx="4020693" cy="27699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iragino Sans GB W3" charset="-122"/>
              </a:rPr>
              <a:t>Additional Requirement</a:t>
            </a:r>
            <a:endParaRPr lang="zh-CN" altLang="en-US" sz="1200" spc="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1814053-74AB-4197-81AE-3B6E725398DB}"/>
              </a:ext>
            </a:extLst>
          </p:cNvPr>
          <p:cNvSpPr/>
          <p:nvPr/>
        </p:nvSpPr>
        <p:spPr>
          <a:xfrm>
            <a:off x="6550794" y="2359724"/>
            <a:ext cx="1774845" cy="47705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5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124565A-A4CE-44D0-9088-352E10F4428B}"/>
              </a:ext>
            </a:extLst>
          </p:cNvPr>
          <p:cNvSpPr/>
          <p:nvPr/>
        </p:nvSpPr>
        <p:spPr>
          <a:xfrm>
            <a:off x="6590450" y="2725122"/>
            <a:ext cx="4020693" cy="27699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iragino Sans GB W3" charset="-122"/>
              </a:rPr>
              <a:t>Requirement Analysis</a:t>
            </a:r>
            <a:endParaRPr lang="zh-CN" altLang="en-US" sz="1200" spc="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8B7A864-4FB8-4D10-919B-F9E692854333}"/>
              </a:ext>
            </a:extLst>
          </p:cNvPr>
          <p:cNvSpPr/>
          <p:nvPr/>
        </p:nvSpPr>
        <p:spPr>
          <a:xfrm>
            <a:off x="6550794" y="3623040"/>
            <a:ext cx="1774845" cy="47705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5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8DC9FAC-0A79-4C36-AEA3-F3E3773F8F8C}"/>
              </a:ext>
            </a:extLst>
          </p:cNvPr>
          <p:cNvSpPr/>
          <p:nvPr/>
        </p:nvSpPr>
        <p:spPr>
          <a:xfrm>
            <a:off x="6590450" y="3988438"/>
            <a:ext cx="4020693" cy="27699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iragino Sans GB W3" charset="-122"/>
              </a:rPr>
              <a:t>System Designation</a:t>
            </a:r>
            <a:endParaRPr lang="zh-CN" altLang="en-US" sz="1200" spc="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B53ED20-BB75-4730-90A8-7BFBD031C6C6}"/>
              </a:ext>
            </a:extLst>
          </p:cNvPr>
          <p:cNvSpPr/>
          <p:nvPr/>
        </p:nvSpPr>
        <p:spPr>
          <a:xfrm>
            <a:off x="6550794" y="4961868"/>
            <a:ext cx="2172390" cy="47705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5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重构和优化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F5C31C8-1131-470F-A234-8F3EA23FBD80}"/>
              </a:ext>
            </a:extLst>
          </p:cNvPr>
          <p:cNvSpPr/>
          <p:nvPr/>
        </p:nvSpPr>
        <p:spPr>
          <a:xfrm>
            <a:off x="6590450" y="5327266"/>
            <a:ext cx="4020693" cy="27699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iragino Sans GB W3" charset="-122"/>
              </a:rPr>
              <a:t>Refractory &amp; Optimization</a:t>
            </a:r>
            <a:endParaRPr lang="zh-CN" altLang="en-US" sz="1200" spc="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31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B1BBD04A-30CA-4838-948F-DFD7717035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DDDEF86-5BF5-498E-BA35-C68002EB87C5}"/>
              </a:ext>
            </a:extLst>
          </p:cNvPr>
          <p:cNvSpPr/>
          <p:nvPr/>
        </p:nvSpPr>
        <p:spPr>
          <a:xfrm>
            <a:off x="-1" y="669980"/>
            <a:ext cx="12192000" cy="5805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9B7AD9-C932-4636-BD8B-17555031159E}"/>
              </a:ext>
            </a:extLst>
          </p:cNvPr>
          <p:cNvSpPr/>
          <p:nvPr/>
        </p:nvSpPr>
        <p:spPr>
          <a:xfrm>
            <a:off x="4567773" y="0"/>
            <a:ext cx="3056454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库存统计重构设计</a:t>
            </a:r>
            <a:r>
              <a:rPr lang="en-US" altLang="zh-CN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5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7129E2-8462-44D5-B7A6-98EFEFB86554}"/>
              </a:ext>
            </a:extLst>
          </p:cNvPr>
          <p:cNvSpPr/>
          <p:nvPr/>
        </p:nvSpPr>
        <p:spPr>
          <a:xfrm>
            <a:off x="4845024" y="767057"/>
            <a:ext cx="2501951" cy="4033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输入模块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A4AA314-314E-4664-BFAB-C923E90F9EB3}"/>
              </a:ext>
            </a:extLst>
          </p:cNvPr>
          <p:cNvSpPr txBox="1"/>
          <p:nvPr/>
        </p:nvSpPr>
        <p:spPr>
          <a:xfrm>
            <a:off x="4845024" y="1113872"/>
            <a:ext cx="2926530" cy="7109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以库存记录部分为例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通过下拉框的输入方式，可以避免“货品不存在”之类的异常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5B1D5C86-AF38-4D80-8855-F88C739C8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64" y="2171587"/>
            <a:ext cx="4922271" cy="169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>
            <a:extLst>
              <a:ext uri="{FF2B5EF4-FFF2-40B4-BE49-F238E27FC236}">
                <a16:creationId xmlns:a16="http://schemas.microsoft.com/office/drawing/2014/main" id="{17D25E11-D1B5-48B2-9D73-E4B6286A8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785" y="4226604"/>
            <a:ext cx="3780428" cy="1972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471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/>
      </p:transition>
    </mc:Choice>
    <mc:Fallback>
      <p:transition spd="slow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8C21ED7-2251-4569-B691-AA437AAAF6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FE4102-CED1-4571-99C4-6A23A70597B2}"/>
              </a:ext>
            </a:extLst>
          </p:cNvPr>
          <p:cNvSpPr/>
          <p:nvPr/>
        </p:nvSpPr>
        <p:spPr>
          <a:xfrm>
            <a:off x="-1" y="669980"/>
            <a:ext cx="12192000" cy="5805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9B7AD9-C932-4636-BD8B-17555031159E}"/>
              </a:ext>
            </a:extLst>
          </p:cNvPr>
          <p:cNvSpPr/>
          <p:nvPr/>
        </p:nvSpPr>
        <p:spPr>
          <a:xfrm>
            <a:off x="4567773" y="0"/>
            <a:ext cx="3056454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库存统计重构设计</a:t>
            </a:r>
            <a:r>
              <a:rPr lang="en-US" altLang="zh-CN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5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7129E2-8462-44D5-B7A6-98EFEFB86554}"/>
              </a:ext>
            </a:extLst>
          </p:cNvPr>
          <p:cNvSpPr/>
          <p:nvPr/>
        </p:nvSpPr>
        <p:spPr>
          <a:xfrm>
            <a:off x="4845024" y="767057"/>
            <a:ext cx="2501951" cy="4033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异常处理模块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A4AA314-314E-4664-BFAB-C923E90F9EB3}"/>
              </a:ext>
            </a:extLst>
          </p:cNvPr>
          <p:cNvSpPr txBox="1"/>
          <p:nvPr/>
        </p:nvSpPr>
        <p:spPr>
          <a:xfrm>
            <a:off x="4845024" y="1113872"/>
            <a:ext cx="2926530" cy="7109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以库存记录部分为例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对于各个导致异常的原因，会给出提示，以便于用户及时改正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123" name="图片 1">
            <a:extLst>
              <a:ext uri="{FF2B5EF4-FFF2-40B4-BE49-F238E27FC236}">
                <a16:creationId xmlns:a16="http://schemas.microsoft.com/office/drawing/2014/main" id="{E9EEA304-E340-4F11-B1FE-630DEA3D1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04" y="2099529"/>
            <a:ext cx="52736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图片 1">
            <a:extLst>
              <a:ext uri="{FF2B5EF4-FFF2-40B4-BE49-F238E27FC236}">
                <a16:creationId xmlns:a16="http://schemas.microsoft.com/office/drawing/2014/main" id="{CD381483-DEE7-419A-9882-84919EE46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389" y="3119143"/>
            <a:ext cx="5257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1">
            <a:extLst>
              <a:ext uri="{FF2B5EF4-FFF2-40B4-BE49-F238E27FC236}">
                <a16:creationId xmlns:a16="http://schemas.microsoft.com/office/drawing/2014/main" id="{77FFB0B9-E4A0-440B-9661-6BCEA9C80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21" y="2061429"/>
            <a:ext cx="52736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30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/>
      </p:transition>
    </mc:Choice>
    <mc:Fallback>
      <p:transition spd="slow" advTm="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8C21ED7-2251-4569-B691-AA437AAAF6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FE4102-CED1-4571-99C4-6A23A70597B2}"/>
              </a:ext>
            </a:extLst>
          </p:cNvPr>
          <p:cNvSpPr/>
          <p:nvPr/>
        </p:nvSpPr>
        <p:spPr>
          <a:xfrm>
            <a:off x="-1" y="669980"/>
            <a:ext cx="12192000" cy="5805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9B7AD9-C932-4636-BD8B-17555031159E}"/>
              </a:ext>
            </a:extLst>
          </p:cNvPr>
          <p:cNvSpPr/>
          <p:nvPr/>
        </p:nvSpPr>
        <p:spPr>
          <a:xfrm>
            <a:off x="4567773" y="0"/>
            <a:ext cx="3056454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批发订单重构设计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7129E2-8462-44D5-B7A6-98EFEFB86554}"/>
              </a:ext>
            </a:extLst>
          </p:cNvPr>
          <p:cNvSpPr/>
          <p:nvPr/>
        </p:nvSpPr>
        <p:spPr>
          <a:xfrm>
            <a:off x="4845024" y="767057"/>
            <a:ext cx="2501951" cy="4033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修改批发订单模块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A4AA314-314E-4664-BFAB-C923E90F9EB3}"/>
              </a:ext>
            </a:extLst>
          </p:cNvPr>
          <p:cNvSpPr txBox="1"/>
          <p:nvPr/>
        </p:nvSpPr>
        <p:spPr>
          <a:xfrm>
            <a:off x="4845024" y="1113872"/>
            <a:ext cx="2926530" cy="7109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新增批发订单模块根据客户姓名选择联系方式，若用户不存在可点击左上角进行添加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146" name="图片 45" descr="TLSL(6@5RIO4IWYTGQ4BL9S">
            <a:extLst>
              <a:ext uri="{FF2B5EF4-FFF2-40B4-BE49-F238E27FC236}">
                <a16:creationId xmlns:a16="http://schemas.microsoft.com/office/drawing/2014/main" id="{DE19EA8C-0AC3-447D-B2E2-2A2E09E79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" y="1840353"/>
            <a:ext cx="526573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52">
            <a:extLst>
              <a:ext uri="{FF2B5EF4-FFF2-40B4-BE49-F238E27FC236}">
                <a16:creationId xmlns:a16="http://schemas.microsoft.com/office/drawing/2014/main" id="{75648701-9895-49FE-9B65-95D5BBDA6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840353"/>
            <a:ext cx="5932498" cy="3811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图片 55">
            <a:extLst>
              <a:ext uri="{FF2B5EF4-FFF2-40B4-BE49-F238E27FC236}">
                <a16:creationId xmlns:a16="http://schemas.microsoft.com/office/drawing/2014/main" id="{F7F6692E-741F-4127-98EB-269AAB8A0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" y="4458956"/>
            <a:ext cx="5265737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16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/>
      </p:transition>
    </mc:Choice>
    <mc:Fallback>
      <p:transition spd="slow" advTm="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8C21ED7-2251-4569-B691-AA437AAAF6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FE4102-CED1-4571-99C4-6A23A70597B2}"/>
              </a:ext>
            </a:extLst>
          </p:cNvPr>
          <p:cNvSpPr/>
          <p:nvPr/>
        </p:nvSpPr>
        <p:spPr>
          <a:xfrm>
            <a:off x="-1" y="669980"/>
            <a:ext cx="12192000" cy="5805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9B7AD9-C932-4636-BD8B-17555031159E}"/>
              </a:ext>
            </a:extLst>
          </p:cNvPr>
          <p:cNvSpPr/>
          <p:nvPr/>
        </p:nvSpPr>
        <p:spPr>
          <a:xfrm>
            <a:off x="4567773" y="0"/>
            <a:ext cx="3056454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零售订单重构设计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7129E2-8462-44D5-B7A6-98EFEFB86554}"/>
              </a:ext>
            </a:extLst>
          </p:cNvPr>
          <p:cNvSpPr/>
          <p:nvPr/>
        </p:nvSpPr>
        <p:spPr>
          <a:xfrm>
            <a:off x="4845024" y="767057"/>
            <a:ext cx="2501951" cy="4033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修改零售订单模块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A4AA314-314E-4664-BFAB-C923E90F9EB3}"/>
              </a:ext>
            </a:extLst>
          </p:cNvPr>
          <p:cNvSpPr txBox="1"/>
          <p:nvPr/>
        </p:nvSpPr>
        <p:spPr>
          <a:xfrm>
            <a:off x="4845024" y="1113872"/>
            <a:ext cx="2926530" cy="2898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可以显示所添加的货品信息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170" name="图片 1">
            <a:extLst>
              <a:ext uri="{FF2B5EF4-FFF2-40B4-BE49-F238E27FC236}">
                <a16:creationId xmlns:a16="http://schemas.microsoft.com/office/drawing/2014/main" id="{FAB11409-BF58-4423-AA94-F8464DF64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036" y="1750575"/>
            <a:ext cx="8691928" cy="3767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051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/>
      </p:transition>
    </mc:Choice>
    <mc:Fallback>
      <p:transition spd="slow" advTm="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A3CDF54-80EE-4B0F-8D63-2C947BC3A8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E02B48A-7809-4A84-BD63-5CDC20B59DDF}"/>
              </a:ext>
            </a:extLst>
          </p:cNvPr>
          <p:cNvSpPr/>
          <p:nvPr/>
        </p:nvSpPr>
        <p:spPr>
          <a:xfrm>
            <a:off x="3690463" y="1219199"/>
            <a:ext cx="4811074" cy="44196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57C85A-3C7D-4119-B8B3-A75C9ADF8089}"/>
              </a:ext>
            </a:extLst>
          </p:cNvPr>
          <p:cNvSpPr/>
          <p:nvPr/>
        </p:nvSpPr>
        <p:spPr>
          <a:xfrm>
            <a:off x="3690463" y="957006"/>
            <a:ext cx="4811074" cy="2621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C42628-AC6D-45EC-810A-2558C2C5E3E9}"/>
              </a:ext>
            </a:extLst>
          </p:cNvPr>
          <p:cNvSpPr/>
          <p:nvPr/>
        </p:nvSpPr>
        <p:spPr>
          <a:xfrm>
            <a:off x="5407297" y="1415811"/>
            <a:ext cx="137740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21C66A-64CD-4620-9978-FC90F05E4D1B}"/>
              </a:ext>
            </a:extLst>
          </p:cNvPr>
          <p:cNvSpPr/>
          <p:nvPr/>
        </p:nvSpPr>
        <p:spPr>
          <a:xfrm>
            <a:off x="5407297" y="5396470"/>
            <a:ext cx="137740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0251A0-5190-433E-969F-BC27399514ED}"/>
              </a:ext>
            </a:extLst>
          </p:cNvPr>
          <p:cNvSpPr/>
          <p:nvPr/>
        </p:nvSpPr>
        <p:spPr>
          <a:xfrm>
            <a:off x="3047279" y="2611881"/>
            <a:ext cx="6097441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0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演示结束</a:t>
            </a:r>
            <a:endParaRPr lang="en-US" altLang="zh-CN" sz="60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zh-CN" altLang="en-US" sz="36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谢谢观看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3F4E52-986B-4D57-8F67-8E8CF50C2C5C}"/>
              </a:ext>
            </a:extLst>
          </p:cNvPr>
          <p:cNvSpPr/>
          <p:nvPr/>
        </p:nvSpPr>
        <p:spPr>
          <a:xfrm>
            <a:off x="3047278" y="1481392"/>
            <a:ext cx="6097441" cy="110799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6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2021</a:t>
            </a:r>
            <a:endParaRPr lang="zh-CN" altLang="en-US" sz="6600" spc="-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57C2F4-2F53-42D4-908D-7DA69291B27F}"/>
              </a:ext>
            </a:extLst>
          </p:cNvPr>
          <p:cNvSpPr/>
          <p:nvPr/>
        </p:nvSpPr>
        <p:spPr>
          <a:xfrm>
            <a:off x="4309510" y="4794843"/>
            <a:ext cx="3572980" cy="246221"/>
          </a:xfrm>
          <a:prstGeom prst="rect">
            <a:avLst/>
          </a:prstGeom>
          <a:noFill/>
          <a:ln>
            <a:noFill/>
          </a:ln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GWARBMS</a:t>
            </a:r>
            <a:endParaRPr lang="zh-CN" altLang="en-US" sz="1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86F6ADC-4C57-43B8-9E23-930BC3B8FA99}"/>
              </a:ext>
            </a:extLst>
          </p:cNvPr>
          <p:cNvSpPr/>
          <p:nvPr/>
        </p:nvSpPr>
        <p:spPr>
          <a:xfrm>
            <a:off x="4309510" y="5076346"/>
            <a:ext cx="3572980" cy="246221"/>
          </a:xfrm>
          <a:prstGeom prst="rect">
            <a:avLst/>
          </a:prstGeom>
          <a:noFill/>
          <a:ln>
            <a:noFill/>
          </a:ln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软件过程与工具</a:t>
            </a:r>
            <a:r>
              <a:rPr lang="en-US" altLang="zh-CN" sz="1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</a:p>
        </p:txBody>
      </p:sp>
    </p:spTree>
    <p:extLst>
      <p:ext uri="{BB962C8B-B14F-4D97-AF65-F5344CB8AC3E}">
        <p14:creationId xmlns:p14="http://schemas.microsoft.com/office/powerpoint/2010/main" val="840553097"/>
      </p:ext>
    </p:extLst>
  </p:cSld>
  <p:clrMapOvr>
    <a:masterClrMapping/>
  </p:clrMapOvr>
  <p:transition spd="slow"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A61B42-9BAD-4F74-817D-E62124EAD0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65C54BF-0B4B-4A25-BD82-98271A67111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0" b="1"/>
          <a:stretch/>
        </p:blipFill>
        <p:spPr>
          <a:xfrm>
            <a:off x="0" y="0"/>
            <a:ext cx="12192000" cy="448444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82DC868-01A2-4B82-8EAB-FF24971BAFD6}"/>
              </a:ext>
            </a:extLst>
          </p:cNvPr>
          <p:cNvSpPr/>
          <p:nvPr/>
        </p:nvSpPr>
        <p:spPr>
          <a:xfrm>
            <a:off x="483239" y="1774209"/>
            <a:ext cx="3010588" cy="466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2E629E-B3B3-420A-A33A-735F8DAD970A}"/>
              </a:ext>
            </a:extLst>
          </p:cNvPr>
          <p:cNvSpPr/>
          <p:nvPr/>
        </p:nvSpPr>
        <p:spPr>
          <a:xfrm>
            <a:off x="3493827" y="4484440"/>
            <a:ext cx="8214934" cy="1959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42166D-A1B0-4CCA-90CD-5A4AFB6FE085}"/>
              </a:ext>
            </a:extLst>
          </p:cNvPr>
          <p:cNvSpPr/>
          <p:nvPr/>
        </p:nvSpPr>
        <p:spPr>
          <a:xfrm>
            <a:off x="460306" y="2748887"/>
            <a:ext cx="3056454" cy="1015663"/>
          </a:xfrm>
          <a:prstGeom prst="rect">
            <a:avLst/>
          </a:prstGeom>
          <a:noFill/>
          <a:ln>
            <a:noFill/>
          </a:ln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</a:t>
            </a:r>
            <a:r>
              <a:rPr lang="en-US" altLang="zh-CN" sz="6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B04A6B-C0C9-49B1-AAC7-DD1ACC8CA864}"/>
              </a:ext>
            </a:extLst>
          </p:cNvPr>
          <p:cNvSpPr/>
          <p:nvPr/>
        </p:nvSpPr>
        <p:spPr>
          <a:xfrm>
            <a:off x="1024167" y="4109113"/>
            <a:ext cx="1928733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新增需求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CCE18B-4E14-4685-ADF7-BD50AA1DC87A}"/>
              </a:ext>
            </a:extLst>
          </p:cNvPr>
          <p:cNvSpPr/>
          <p:nvPr/>
        </p:nvSpPr>
        <p:spPr>
          <a:xfrm>
            <a:off x="3703648" y="4550436"/>
            <a:ext cx="7863533" cy="27699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iragino Sans GB W3" charset="-122"/>
              </a:rPr>
              <a:t>库存统计、销售统计、客户资金统计</a:t>
            </a:r>
            <a:endParaRPr lang="zh-CN" altLang="en-US" sz="1200" spc="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4F9B2E-028A-4F74-B327-28D38677201C}"/>
              </a:ext>
            </a:extLst>
          </p:cNvPr>
          <p:cNvSpPr/>
          <p:nvPr/>
        </p:nvSpPr>
        <p:spPr>
          <a:xfrm>
            <a:off x="7968782" y="6111560"/>
            <a:ext cx="3572980" cy="246221"/>
          </a:xfrm>
          <a:prstGeom prst="rect">
            <a:avLst/>
          </a:prstGeom>
          <a:noFill/>
          <a:ln>
            <a:noFill/>
          </a:ln>
          <a:effectLst>
            <a:outerShdw blurRad="50800" dist="50800" dir="2400000" sx="1000" sy="1000" algn="ctr" rotWithShape="0">
              <a:srgbClr val="000000"/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软件过程与工具</a:t>
            </a:r>
            <a:r>
              <a:rPr lang="en-US" altLang="zh-CN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</a:p>
        </p:txBody>
      </p:sp>
    </p:spTree>
    <p:extLst>
      <p:ext uri="{BB962C8B-B14F-4D97-AF65-F5344CB8AC3E}">
        <p14:creationId xmlns:p14="http://schemas.microsoft.com/office/powerpoint/2010/main" val="329457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random/>
      </p:transition>
    </mc:Choice>
    <mc:Fallback xmlns="">
      <p:transition spd="slow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65805A-83BB-4F62-B1A8-9E558F2A41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16358CB-3288-410D-91E7-62DA2E4DC67F}"/>
              </a:ext>
            </a:extLst>
          </p:cNvPr>
          <p:cNvSpPr/>
          <p:nvPr/>
        </p:nvSpPr>
        <p:spPr>
          <a:xfrm>
            <a:off x="2356403" y="0"/>
            <a:ext cx="89955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1DFE31-B3F5-4E6D-9084-75B7251DC5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3" t="8744" r="45854" b="-196"/>
          <a:stretch/>
        </p:blipFill>
        <p:spPr>
          <a:xfrm>
            <a:off x="735981" y="768450"/>
            <a:ext cx="3470292" cy="49865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9B7AD9-C932-4636-BD8B-17555031159E}"/>
              </a:ext>
            </a:extLst>
          </p:cNvPr>
          <p:cNvSpPr/>
          <p:nvPr/>
        </p:nvSpPr>
        <p:spPr>
          <a:xfrm>
            <a:off x="4567773" y="0"/>
            <a:ext cx="3056454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V3.0</a:t>
            </a:r>
            <a:r>
              <a:rPr lang="zh-CN" altLang="en-US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新增需求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5E0CD9-24A3-49E9-B906-6A635B11CC2A}"/>
              </a:ext>
            </a:extLst>
          </p:cNvPr>
          <p:cNvSpPr/>
          <p:nvPr/>
        </p:nvSpPr>
        <p:spPr>
          <a:xfrm>
            <a:off x="4501997" y="768450"/>
            <a:ext cx="131551" cy="49865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BD69CF-FA5F-4263-8C1E-55BC0A680F2E}"/>
              </a:ext>
            </a:extLst>
          </p:cNvPr>
          <p:cNvSpPr/>
          <p:nvPr/>
        </p:nvSpPr>
        <p:spPr>
          <a:xfrm>
            <a:off x="4752844" y="790751"/>
            <a:ext cx="2193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V3.1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库存统计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BAE1EC-7AD3-4121-959A-BDFBBDF59156}"/>
              </a:ext>
            </a:extLst>
          </p:cNvPr>
          <p:cNvSpPr/>
          <p:nvPr/>
        </p:nvSpPr>
        <p:spPr>
          <a:xfrm>
            <a:off x="4752844" y="1252416"/>
            <a:ext cx="5558627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含每个仓库的库存量、每个货品的积压资金额；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即能够以“仓库”和“货品”为查询条件，查询库存记录，并计算出货品的价值（价格*库存数量）。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BF4E8D-168F-4E22-B83E-561FD4CD538A}"/>
              </a:ext>
            </a:extLst>
          </p:cNvPr>
          <p:cNvSpPr/>
          <p:nvPr/>
        </p:nvSpPr>
        <p:spPr>
          <a:xfrm>
            <a:off x="4752844" y="2276158"/>
            <a:ext cx="2193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V3.2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销售统计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BF5B17-DDA9-4F80-81AF-42FDA9DFFC04}"/>
              </a:ext>
            </a:extLst>
          </p:cNvPr>
          <p:cNvSpPr/>
          <p:nvPr/>
        </p:nvSpPr>
        <p:spPr>
          <a:xfrm>
            <a:off x="4752843" y="2737823"/>
            <a:ext cx="5558627" cy="1351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以货品</a:t>
            </a:r>
            <a:r>
              <a:rPr lang="en-US" altLang="zh-CN" sz="14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客户等为索引，统计销售情况；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即能够以“货品”和“客户”为查询条件，查询销售单，进而分析出某个客户的购买习惯、某个货品的火爆程度等；另外，可以选择在某个时间段内进行分析，这样的统计在更有意义。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DC7403-D779-41B3-9676-014A4678B870}"/>
              </a:ext>
            </a:extLst>
          </p:cNvPr>
          <p:cNvSpPr/>
          <p:nvPr/>
        </p:nvSpPr>
        <p:spPr>
          <a:xfrm>
            <a:off x="4752844" y="4088834"/>
            <a:ext cx="2808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V3.3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客户资金统计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F0E8F5D-5785-4562-AB13-367E030F20B7}"/>
              </a:ext>
            </a:extLst>
          </p:cNvPr>
          <p:cNvSpPr/>
          <p:nvPr/>
        </p:nvSpPr>
        <p:spPr>
          <a:xfrm>
            <a:off x="4752842" y="4476975"/>
            <a:ext cx="5558627" cy="1351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根据销售单统计所有客户结款情况；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即能够以“客户”为查询条件，并支持选取时间段，通过对该客户在该时间段内的全部订单进行分析，统计出他的结款行为（是否有欠款？欠多少？）。</a:t>
            </a:r>
          </a:p>
        </p:txBody>
      </p:sp>
    </p:spTree>
    <p:extLst>
      <p:ext uri="{BB962C8B-B14F-4D97-AF65-F5344CB8AC3E}">
        <p14:creationId xmlns:p14="http://schemas.microsoft.com/office/powerpoint/2010/main" val="187365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random/>
      </p:transition>
    </mc:Choice>
    <mc:Fallback xmlns="">
      <p:transition spd="slow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65805A-83BB-4F62-B1A8-9E558F2A41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16358CB-3288-410D-91E7-62DA2E4DC67F}"/>
              </a:ext>
            </a:extLst>
          </p:cNvPr>
          <p:cNvSpPr/>
          <p:nvPr/>
        </p:nvSpPr>
        <p:spPr>
          <a:xfrm>
            <a:off x="2356403" y="0"/>
            <a:ext cx="89955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1DFE31-B3F5-4E6D-9084-75B7251DC5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3" t="8744" r="45854" b="-196"/>
          <a:stretch/>
        </p:blipFill>
        <p:spPr>
          <a:xfrm>
            <a:off x="735981" y="768450"/>
            <a:ext cx="3470292" cy="49865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9B7AD9-C932-4636-BD8B-17555031159E}"/>
              </a:ext>
            </a:extLst>
          </p:cNvPr>
          <p:cNvSpPr/>
          <p:nvPr/>
        </p:nvSpPr>
        <p:spPr>
          <a:xfrm>
            <a:off x="4567773" y="0"/>
            <a:ext cx="3056454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V4.0</a:t>
            </a:r>
            <a:r>
              <a:rPr lang="zh-CN" altLang="en-US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新增需求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5E0CD9-24A3-49E9-B906-6A635B11CC2A}"/>
              </a:ext>
            </a:extLst>
          </p:cNvPr>
          <p:cNvSpPr/>
          <p:nvPr/>
        </p:nvSpPr>
        <p:spPr>
          <a:xfrm>
            <a:off x="4501997" y="768450"/>
            <a:ext cx="131551" cy="49865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BD69CF-FA5F-4263-8C1E-55BC0A680F2E}"/>
              </a:ext>
            </a:extLst>
          </p:cNvPr>
          <p:cNvSpPr/>
          <p:nvPr/>
        </p:nvSpPr>
        <p:spPr>
          <a:xfrm>
            <a:off x="4779140" y="1364211"/>
            <a:ext cx="2808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V4.1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会员积分机制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BAE1EC-7AD3-4121-959A-BDFBBDF59156}"/>
              </a:ext>
            </a:extLst>
          </p:cNvPr>
          <p:cNvSpPr/>
          <p:nvPr/>
        </p:nvSpPr>
        <p:spPr>
          <a:xfrm>
            <a:off x="4779140" y="1825876"/>
            <a:ext cx="5558627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管理员可以设定积分规则</a:t>
            </a:r>
            <a:endParaRPr lang="en-US" altLang="zh-CN" sz="14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管理会员信息</a:t>
            </a:r>
            <a:endParaRPr lang="en-US" altLang="zh-CN" sz="14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会员资金充值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BF4E8D-168F-4E22-B83E-561FD4CD538A}"/>
              </a:ext>
            </a:extLst>
          </p:cNvPr>
          <p:cNvSpPr/>
          <p:nvPr/>
        </p:nvSpPr>
        <p:spPr>
          <a:xfrm>
            <a:off x="4779141" y="3429000"/>
            <a:ext cx="157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V4.2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BF5B17-DDA9-4F80-81AF-42FDA9DFFC04}"/>
              </a:ext>
            </a:extLst>
          </p:cNvPr>
          <p:cNvSpPr/>
          <p:nvPr/>
        </p:nvSpPr>
        <p:spPr>
          <a:xfrm>
            <a:off x="4779140" y="3890665"/>
            <a:ext cx="5558627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在零售时：</a:t>
            </a:r>
            <a:endParaRPr lang="en-US" altLang="zh-CN" sz="14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可以包含“赠送”条目</a:t>
            </a:r>
            <a:endParaRPr lang="en-US" altLang="zh-CN" sz="14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可以对零售商品增加折扣系数</a:t>
            </a:r>
          </a:p>
        </p:txBody>
      </p:sp>
    </p:spTree>
    <p:extLst>
      <p:ext uri="{BB962C8B-B14F-4D97-AF65-F5344CB8AC3E}">
        <p14:creationId xmlns:p14="http://schemas.microsoft.com/office/powerpoint/2010/main" val="130388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random/>
      </p:transition>
    </mc:Choice>
    <mc:Fallback xmlns="">
      <p:transition spd="slow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A61B42-9BAD-4F74-817D-E62124EAD0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65C54BF-0B4B-4A25-BD82-98271A67111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0" b="1"/>
          <a:stretch/>
        </p:blipFill>
        <p:spPr>
          <a:xfrm>
            <a:off x="0" y="0"/>
            <a:ext cx="12192000" cy="448444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82DC868-01A2-4B82-8EAB-FF24971BAFD6}"/>
              </a:ext>
            </a:extLst>
          </p:cNvPr>
          <p:cNvSpPr/>
          <p:nvPr/>
        </p:nvSpPr>
        <p:spPr>
          <a:xfrm>
            <a:off x="483239" y="1774209"/>
            <a:ext cx="3010588" cy="466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2E629E-B3B3-420A-A33A-735F8DAD970A}"/>
              </a:ext>
            </a:extLst>
          </p:cNvPr>
          <p:cNvSpPr/>
          <p:nvPr/>
        </p:nvSpPr>
        <p:spPr>
          <a:xfrm>
            <a:off x="3493827" y="4484440"/>
            <a:ext cx="8214934" cy="1959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42166D-A1B0-4CCA-90CD-5A4AFB6FE085}"/>
              </a:ext>
            </a:extLst>
          </p:cNvPr>
          <p:cNvSpPr/>
          <p:nvPr/>
        </p:nvSpPr>
        <p:spPr>
          <a:xfrm>
            <a:off x="460306" y="2729357"/>
            <a:ext cx="3056454" cy="1015663"/>
          </a:xfrm>
          <a:prstGeom prst="rect">
            <a:avLst/>
          </a:prstGeom>
          <a:noFill/>
          <a:ln>
            <a:noFill/>
          </a:ln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</a:t>
            </a:r>
            <a:r>
              <a:rPr lang="en-US" altLang="zh-CN" sz="6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B04A6B-C0C9-49B1-AAC7-DD1ACC8CA864}"/>
              </a:ext>
            </a:extLst>
          </p:cNvPr>
          <p:cNvSpPr/>
          <p:nvPr/>
        </p:nvSpPr>
        <p:spPr>
          <a:xfrm>
            <a:off x="1024166" y="4027216"/>
            <a:ext cx="1928733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CCE18B-4E14-4685-ADF7-BD50AA1DC87A}"/>
              </a:ext>
            </a:extLst>
          </p:cNvPr>
          <p:cNvSpPr/>
          <p:nvPr/>
        </p:nvSpPr>
        <p:spPr>
          <a:xfrm>
            <a:off x="3703648" y="4550436"/>
            <a:ext cx="7863533" cy="27699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用例分析建模、静态分析建模、行为分析建模</a:t>
            </a:r>
            <a:endParaRPr lang="zh-CN" altLang="en-US" sz="1200" spc="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4F9B2E-028A-4F74-B327-28D38677201C}"/>
              </a:ext>
            </a:extLst>
          </p:cNvPr>
          <p:cNvSpPr/>
          <p:nvPr/>
        </p:nvSpPr>
        <p:spPr>
          <a:xfrm>
            <a:off x="7968782" y="6111560"/>
            <a:ext cx="3572980" cy="246221"/>
          </a:xfrm>
          <a:prstGeom prst="rect">
            <a:avLst/>
          </a:prstGeom>
          <a:noFill/>
          <a:ln>
            <a:noFill/>
          </a:ln>
          <a:effectLst>
            <a:outerShdw blurRad="50800" dist="50800" dir="2400000" sx="1000" sy="1000" algn="ctr" rotWithShape="0">
              <a:srgbClr val="000000"/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软件过程与工具</a:t>
            </a:r>
            <a:r>
              <a:rPr lang="en-US" altLang="zh-CN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</a:p>
        </p:txBody>
      </p:sp>
    </p:spTree>
    <p:extLst>
      <p:ext uri="{BB962C8B-B14F-4D97-AF65-F5344CB8AC3E}">
        <p14:creationId xmlns:p14="http://schemas.microsoft.com/office/powerpoint/2010/main" val="390855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random/>
      </p:transition>
    </mc:Choice>
    <mc:Fallback xmlns="">
      <p:transition spd="slow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65805A-83BB-4F62-B1A8-9E558F2A41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9B7AD9-C932-4636-BD8B-17555031159E}"/>
              </a:ext>
            </a:extLst>
          </p:cNvPr>
          <p:cNvSpPr/>
          <p:nvPr/>
        </p:nvSpPr>
        <p:spPr>
          <a:xfrm>
            <a:off x="4567773" y="0"/>
            <a:ext cx="3056454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V3.0</a:t>
            </a:r>
            <a:r>
              <a:rPr lang="zh-CN" altLang="en-US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用例分析建模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CAEB2D0C-087B-4836-A961-A546BCF0B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918" y="601627"/>
            <a:ext cx="7374164" cy="597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3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random/>
      </p:transition>
    </mc:Choice>
    <mc:Fallback xmlns="">
      <p:transition spd="slow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65805A-83BB-4F62-B1A8-9E558F2A41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9B7AD9-C932-4636-BD8B-17555031159E}"/>
              </a:ext>
            </a:extLst>
          </p:cNvPr>
          <p:cNvSpPr/>
          <p:nvPr/>
        </p:nvSpPr>
        <p:spPr>
          <a:xfrm>
            <a:off x="4567773" y="0"/>
            <a:ext cx="3056454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V3.0</a:t>
            </a:r>
            <a:r>
              <a:rPr lang="zh-CN" altLang="en-US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静态分析建模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BE57DBC9-2493-41C3-8C51-D84426EC9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00" y="596428"/>
            <a:ext cx="4881757" cy="598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FA0FE1DD-4C1E-417E-860D-0ED010351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943" y="596428"/>
            <a:ext cx="5504471" cy="598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6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random/>
      </p:transition>
    </mc:Choice>
    <mc:Fallback xmlns=""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65805A-83BB-4F62-B1A8-9E558F2A41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9B7AD9-C932-4636-BD8B-17555031159E}"/>
              </a:ext>
            </a:extLst>
          </p:cNvPr>
          <p:cNvSpPr/>
          <p:nvPr/>
        </p:nvSpPr>
        <p:spPr>
          <a:xfrm>
            <a:off x="4567773" y="0"/>
            <a:ext cx="3056454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V3.0</a:t>
            </a:r>
            <a:r>
              <a:rPr lang="zh-CN" altLang="en-US" sz="1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行为分析建模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D8E48B9-8FC3-4C95-B919-5CF3925FD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91" y="774441"/>
            <a:ext cx="5638352" cy="351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186DE17D-591F-4923-94EC-D5E769B56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90" y="4595719"/>
            <a:ext cx="5646865" cy="1730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02DAD87-54B0-4C27-90CD-EFA90C16E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815" y="768898"/>
            <a:ext cx="5246594" cy="351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0F87D997-E6EA-4863-80F1-A12E6F0B4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815" y="4595719"/>
            <a:ext cx="5262395" cy="142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89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random/>
      </p:transition>
    </mc:Choice>
    <mc:Fallback xmlns="">
      <p:transition spd="slow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海报风述职报告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  <a:alpha val="50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618</Words>
  <Application>Microsoft Office PowerPoint</Application>
  <PresentationFormat>宽屏</PresentationFormat>
  <Paragraphs>117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等线 Light</vt:lpstr>
      <vt:lpstr>微软雅黑</vt:lpstr>
      <vt:lpstr>微软雅黑 Light</vt:lpstr>
      <vt:lpstr>Arial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Zhuoning Guo (FA Talent)</cp:lastModifiedBy>
  <cp:revision>86</cp:revision>
  <dcterms:created xsi:type="dcterms:W3CDTF">2018-04-18T06:17:00Z</dcterms:created>
  <dcterms:modified xsi:type="dcterms:W3CDTF">2021-01-13T16:38:45Z</dcterms:modified>
</cp:coreProperties>
</file>