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471" r:id="rId2"/>
    <p:sldId id="463" r:id="rId3"/>
    <p:sldId id="466" r:id="rId4"/>
    <p:sldId id="486" r:id="rId5"/>
    <p:sldId id="482" r:id="rId6"/>
    <p:sldId id="483" r:id="rId7"/>
    <p:sldId id="484" r:id="rId8"/>
    <p:sldId id="481" r:id="rId9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77777"/>
    <a:srgbClr val="66CC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5" autoAdjust="0"/>
    <p:restoredTop sz="92801" autoAdjust="0"/>
  </p:normalViewPr>
  <p:slideViewPr>
    <p:cSldViewPr>
      <p:cViewPr varScale="1">
        <p:scale>
          <a:sx n="78" d="100"/>
          <a:sy n="78" d="100"/>
        </p:scale>
        <p:origin x="195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6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EC28C68B-E62A-4C2D-831A-304DDA1F42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4E8A6FDD-0BB8-4544-94BC-4119D65B2D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/>
          </p:cNvSpPr>
          <p:nvPr userDrawn="1"/>
        </p:nvSpPr>
        <p:spPr bwMode="auto">
          <a:xfrm>
            <a:off x="767360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48E10B9D-D565-4C11-BA88-10AAF73A34CD}" type="datetime5">
              <a:rPr lang="zh-CN" altLang="en-US" sz="1400" smtClean="0">
                <a:solidFill>
                  <a:srgbClr val="CC0000"/>
                </a:solidFill>
                <a:ea typeface="楷体_GB2312" pitchFamily="49" charset="-122"/>
              </a:rPr>
              <a:pPr/>
              <a:t>2020/12/26</a:t>
            </a:fld>
            <a:endParaRPr lang="en-US" altLang="zh-CN" sz="1400" dirty="0" smtClean="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8" name="页脚占位符 4"/>
          <p:cNvSpPr txBox="1">
            <a:spLocks/>
          </p:cNvSpPr>
          <p:nvPr userDrawn="1"/>
        </p:nvSpPr>
        <p:spPr bwMode="auto">
          <a:xfrm>
            <a:off x="3281960" y="6580584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400" dirty="0" err="1" smtClean="0">
                <a:solidFill>
                  <a:srgbClr val="0000FF"/>
                </a:solidFill>
              </a:rPr>
              <a:t>哈工大</a:t>
            </a:r>
            <a:r>
              <a:rPr lang="zh-CN" altLang="en-US" sz="1400" dirty="0" smtClean="0">
                <a:solidFill>
                  <a:srgbClr val="0000FF"/>
                </a:solidFill>
              </a:rPr>
              <a:t>计算机</a:t>
            </a:r>
            <a:r>
              <a:rPr lang="en-US" altLang="zh-CN" sz="1400" dirty="0" smtClean="0">
                <a:solidFill>
                  <a:srgbClr val="0000FF"/>
                </a:solidFill>
              </a:rPr>
              <a:t>/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软件学院</a:t>
            </a:r>
            <a:endParaRPr lang="en-US" altLang="zh-CN" sz="1400" dirty="0" smtClean="0">
              <a:solidFill>
                <a:srgbClr val="0000FF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 bwMode="auto">
          <a:xfrm>
            <a:off x="6737948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F8D4963C-975C-41A8-A6C2-40000BC1F093}" type="slidenum">
              <a:rPr lang="en-US" altLang="zh-CN" sz="1400" smtClean="0">
                <a:solidFill>
                  <a:srgbClr val="FFCCCC"/>
                </a:solidFill>
              </a:rPr>
              <a:pPr/>
              <a:t>‹#›</a:t>
            </a:fld>
            <a:endParaRPr lang="en-US" altLang="zh-CN" sz="1400">
              <a:solidFill>
                <a:srgbClr val="FF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78917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200212301442778138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188"/>
            <a:ext cx="87376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4927" y="88904"/>
            <a:ext cx="2376488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《</a:t>
            </a:r>
            <a:r>
              <a:rPr lang="zh-CN" altLang="en-US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软件过程与工具</a:t>
            </a: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》</a:t>
            </a:r>
          </a:p>
          <a:p>
            <a:pPr algn="ctr" eaLnBrk="1" hangingPunct="1">
              <a:lnSpc>
                <a:spcPct val="60000"/>
              </a:lnSpc>
            </a:pPr>
            <a:r>
              <a:rPr lang="en-US" altLang="zh-CN" sz="1400" b="1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533400" y="765179"/>
            <a:ext cx="8142288" cy="548322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Line 11"/>
          <p:cNvSpPr>
            <a:spLocks noChangeShapeType="1"/>
          </p:cNvSpPr>
          <p:nvPr userDrawn="1"/>
        </p:nvSpPr>
        <p:spPr bwMode="auto">
          <a:xfrm>
            <a:off x="36513" y="476250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Line 12"/>
          <p:cNvSpPr>
            <a:spLocks noChangeShapeType="1"/>
          </p:cNvSpPr>
          <p:nvPr userDrawn="1"/>
        </p:nvSpPr>
        <p:spPr bwMode="auto">
          <a:xfrm>
            <a:off x="2411760" y="225112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Line 17"/>
          <p:cNvSpPr>
            <a:spLocks noChangeShapeType="1"/>
          </p:cNvSpPr>
          <p:nvPr userDrawn="1"/>
        </p:nvSpPr>
        <p:spPr bwMode="auto">
          <a:xfrm>
            <a:off x="36513" y="505125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445268" y="222148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实验目的与要求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288" y="1339999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学习软件测试的基本方法；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实践软件测试的基本过程；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掌握单元测试、集成测试的方法；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掌握白盒测试和黑盒测试的基本方法；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学习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的基本测评和用户体验；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本次实验要求主要由个人独立完成（个别内容分组配合完成，每组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人，自由组合）。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27784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实验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7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（作业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3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）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：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软件测试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7071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内容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31602" y="1052736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11560" y="1196752"/>
            <a:ext cx="7992888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indent="376238"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00100" algn="l"/>
              </a:tabLst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搭建测试环境；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00100" algn="l"/>
              </a:tabLst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实践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单元测试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，体现白盒测试的基本路径方法和循环结构方法；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00100" algn="l"/>
              </a:tabLst>
            </a:pPr>
            <a:r>
              <a:rPr kumimoji="0" lang="en-US" altLang="zh-CN" sz="2000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kumimoji="0" lang="zh-CN" altLang="en-US" sz="2000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实践</a:t>
            </a:r>
            <a:r>
              <a:rPr kumimoji="0" lang="zh-CN" altLang="en-US" sz="2000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集成</a:t>
            </a:r>
            <a:r>
              <a:rPr kumimoji="0" lang="en-US" altLang="zh-CN" sz="2000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0" lang="zh-CN" altLang="en-US" sz="2000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系统测试</a:t>
            </a:r>
            <a:r>
              <a:rPr kumimoji="0" lang="zh-CN" altLang="en-US" sz="2000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，体现黑盒测试的等价类划分方法和边界值分析方法；</a:t>
            </a:r>
            <a:endParaRPr kumimoji="0" lang="en-US" altLang="zh-CN" sz="2000" b="1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00100" algn="l"/>
              </a:tabLst>
            </a:pPr>
            <a:r>
              <a:rPr lang="en-US" altLang="zh-CN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实践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可用性测试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，体现缺省值、输入验证和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系统响应与信息反馈方面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的合理性和用户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体验；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00100" algn="l"/>
              </a:tabLst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根据已有的测试用例进行软件测试；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00100" algn="l"/>
              </a:tabLst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设计和编写测试用例并完成软件测试；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00100" algn="l"/>
              </a:tabLst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撰写实验报告。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27784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实验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7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（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作业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）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：软件测试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01477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实验步骤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502" y="1267991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eaLnBrk="1" hangingPunct="1">
              <a:spcAft>
                <a:spcPts val="600"/>
              </a:spcAft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搭建测试环境：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5113" indent="-265113"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）自主项目环境搭建（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实验内容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：单元测试）</a:t>
            </a:r>
            <a:endParaRPr lang="en-US" altLang="zh-CN" sz="18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65113" indent="-265113"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）指定系统（亿发智能批零管理系统早期版本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V3.5.8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）测试环境搭建（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实验内容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集成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系统测试、实验内容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 UI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可用性测试）：</a:t>
            </a:r>
            <a:endParaRPr lang="en-US" altLang="zh-CN" sz="18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65113" indent="-265113"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① 云端服务器测试环境，由老师统一搭建</a:t>
            </a:r>
            <a:endParaRPr lang="en-US" altLang="zh-CN" sz="18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65113" indent="-265113"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② 客户端测试环境搭建：</a:t>
            </a:r>
            <a:r>
              <a:rPr lang="en-US" altLang="zh-CN" sz="18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WindowsXP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Win10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8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NetFramework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4.0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AccessDatabaseEngine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(CHS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；上外网环境；</a:t>
            </a:r>
            <a:endParaRPr lang="en-US" altLang="zh-CN" sz="18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65113" indent="-265113"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③ 安装软件客户端：</a:t>
            </a:r>
            <a:endParaRPr lang="en-US" altLang="zh-CN" sz="18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8038" lvl="3" indent="-265113" eaLnBrk="1" hangingPunct="1">
              <a:spcBef>
                <a:spcPts val="600"/>
              </a:spcBef>
              <a:spcAft>
                <a:spcPts val="300"/>
              </a:spcAft>
            </a:pPr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安装亿发软件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V3.5.8 PC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端（安装包文件“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亿发超级版</a:t>
            </a:r>
            <a:r>
              <a:rPr lang="en-US" altLang="zh-CN" sz="1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_358</a:t>
            </a:r>
            <a:r>
              <a:rPr lang="zh-CN" altLang="en-US" sz="1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版本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客户端安装程序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).exe</a:t>
            </a:r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”）</a:t>
            </a:r>
            <a:endParaRPr lang="en-US" altLang="zh-CN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8038" lvl="3" indent="-265113" eaLnBrk="1" hangingPunct="1">
              <a:spcBef>
                <a:spcPts val="600"/>
              </a:spcBef>
              <a:spcAft>
                <a:spcPts val="300"/>
              </a:spcAft>
            </a:pPr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安装亿发软件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V3.5.8 POS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端（安装包文件“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亿发超级版</a:t>
            </a:r>
            <a:r>
              <a:rPr lang="en-US" altLang="zh-CN" sz="1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_358</a:t>
            </a:r>
            <a:r>
              <a:rPr lang="zh-CN" altLang="en-US" sz="1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版本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(POS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端安装程序</a:t>
            </a:r>
            <a:r>
              <a:rPr lang="en-US" altLang="zh-CN" sz="1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).exe</a:t>
            </a:r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”）</a:t>
            </a:r>
            <a:endParaRPr lang="en-US" altLang="zh-CN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8038" lvl="3" indent="-265113" eaLnBrk="1" hangingPunct="1">
              <a:spcBef>
                <a:spcPts val="600"/>
              </a:spcBef>
              <a:spcAft>
                <a:spcPts val="300"/>
              </a:spcAft>
            </a:pPr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安装亿发软件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V3.5.8.3</a:t>
            </a:r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安卓手机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APP</a:t>
            </a:r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（安装包文件“</a:t>
            </a:r>
            <a:r>
              <a:rPr lang="en-US" altLang="zh-CN" sz="1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APP_V3.5.8.3.110</a:t>
            </a:r>
            <a:br>
              <a:rPr lang="en-US" altLang="zh-CN" sz="1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1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apk</a:t>
            </a:r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”或者通过浏览器扫码在网上下载）</a:t>
            </a:r>
            <a:endParaRPr lang="en-US" altLang="zh-CN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8038" lvl="3" indent="-265113" eaLnBrk="1" hangingPunct="1">
              <a:spcBef>
                <a:spcPts val="600"/>
              </a:spcBef>
              <a:spcAft>
                <a:spcPts val="300"/>
              </a:spcAft>
            </a:pP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软件配置说明，见文件“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亿发软件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配置说明</a:t>
            </a:r>
            <a:r>
              <a:rPr lang="en-US" altLang="zh-CN" sz="1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V358for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哈工大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Test.docx</a:t>
            </a:r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endParaRPr lang="en-US" altLang="zh-CN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27784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实验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7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（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作业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）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：软件测试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833137"/>
      </p:ext>
    </p:extLst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实验步骤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502" y="1267991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marR="0" lvl="0" indent="-26511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ts val="6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搭建测试环境：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65113" marR="0" lvl="0" indent="-26511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④ 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如果软件启动不正常，则检查：</a:t>
            </a:r>
          </a:p>
          <a:p>
            <a:pPr marL="808038" marR="0" lvl="3" indent="-265113" defTabSz="91440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SzTx/>
              <a:tabLst/>
              <a:defRPr/>
            </a:pP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8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NetFramework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4.0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是否安装好，使用文件“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1_dotNetFx40_Full_x86_x64.exe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或“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2_dotNetFx40_Full_x86.exe”</a:t>
            </a:r>
          </a:p>
          <a:p>
            <a:pPr marL="808038" marR="0" lvl="3" indent="-265113" defTabSz="91440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SzTx/>
              <a:tabLst/>
              <a:defRPr/>
            </a:pP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Microsoft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Office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组件是否加载，运行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Excel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相关组件，在软件安装好的目录下的“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client\</a:t>
            </a:r>
            <a:r>
              <a:rPr lang="en-US" altLang="zh-CN" sz="18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AccessDatabaseEngine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(CHS).exe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</a:p>
          <a:p>
            <a:pPr marL="265113" lvl="0" indent="-265113" eaLnBrk="1" hangingPunct="1">
              <a:spcAft>
                <a:spcPts val="600"/>
              </a:spcAft>
              <a:buClr>
                <a:srgbClr val="FF822D"/>
              </a:buClr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进行白盒测试，完成程序中顺序、分支、循环结构代码测试：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5113" lvl="0" indent="-265113" eaLnBrk="1" hangingPunct="1">
              <a:spcBef>
                <a:spcPts val="0"/>
              </a:spcBef>
              <a:spcAft>
                <a:spcPts val="600"/>
              </a:spcAft>
              <a:buClr>
                <a:srgbClr val="FF822D"/>
              </a:buClr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18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测试对象：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从实验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或综合项目的实现代码中选取典型的含有顺序结构、分支结构（条件分支、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Switch/Case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分支等）、循环结构结构的函数、过程、方法、操作等或其中的代码片段；</a:t>
            </a:r>
            <a:endParaRPr lang="en-US" altLang="zh-CN" sz="18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65113" lvl="0" indent="-265113" eaLnBrk="1" hangingPunct="1">
              <a:spcBef>
                <a:spcPts val="0"/>
              </a:spcBef>
              <a:spcAft>
                <a:spcPts val="600"/>
              </a:spcAft>
              <a:buClr>
                <a:srgbClr val="FF822D"/>
              </a:buClr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）分别就这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种情况，设计、编制若干测试用例，尽可能覆盖所有路径；</a:t>
            </a:r>
            <a:endParaRPr lang="en-US" altLang="zh-CN" sz="18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65113" lvl="0" indent="-265113" eaLnBrk="1" hangingPunct="1">
              <a:spcBef>
                <a:spcPts val="0"/>
              </a:spcBef>
              <a:spcAft>
                <a:spcPts val="600"/>
              </a:spcAft>
              <a:buClr>
                <a:srgbClr val="FF822D"/>
              </a:buClr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）编写必要的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Driver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Stub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程序进行测试，并给出测试过程记录和测试结论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27784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：软件测试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96044"/>
      </p:ext>
    </p:extLst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实验步骤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502" y="1267991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eaLnBrk="1" hangingPunct="1">
              <a:spcAft>
                <a:spcPts val="600"/>
              </a:spcAft>
              <a:buClr>
                <a:srgbClr val="FF822D"/>
              </a:buClr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进行集成</a:t>
            </a:r>
            <a:r>
              <a:rPr lang="en-US" altLang="zh-CN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系统测试，完成给定</a:t>
            </a:r>
            <a:r>
              <a:rPr lang="zh-CN" altLang="en-US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系统部分功能的黑盒测试：</a:t>
            </a:r>
            <a:endParaRPr lang="en-US" altLang="zh-CN" dirty="0"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65113" indent="-265113" eaLnBrk="1" hangingPunct="1">
              <a:spcBef>
                <a:spcPts val="0"/>
              </a:spcBef>
              <a:spcAft>
                <a:spcPts val="600"/>
              </a:spcAft>
              <a:buClr>
                <a:srgbClr val="FF822D"/>
              </a:buClr>
              <a:buNone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18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测试对象：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亿发智能批零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管理系统（早期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版本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V3.5.8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）的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PC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客户端、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客户端；</a:t>
            </a:r>
            <a:endParaRPr lang="en-US" altLang="zh-CN" sz="18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65113" indent="-265113" eaLnBrk="1" hangingPunct="1">
              <a:spcBef>
                <a:spcPts val="0"/>
              </a:spcBef>
              <a:spcAft>
                <a:spcPts val="600"/>
              </a:spcAft>
              <a:buClr>
                <a:srgbClr val="FF822D"/>
              </a:buClr>
              <a:buNone/>
            </a:pP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（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）针对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PC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客户端，完成以下功能的黑盒测试：</a:t>
            </a:r>
          </a:p>
          <a:p>
            <a:pPr marL="265113" indent="-265113" eaLnBrk="1" hangingPunct="1">
              <a:spcBef>
                <a:spcPts val="0"/>
              </a:spcBef>
              <a:spcAft>
                <a:spcPts val="600"/>
              </a:spcAft>
              <a:buClr>
                <a:srgbClr val="FF822D"/>
              </a:buClr>
              <a:buNone/>
            </a:pP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① 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基本资料管理（货品资料、客户资料的增删改等，资料的批量导入、导出、批量修改等）；</a:t>
            </a:r>
          </a:p>
          <a:p>
            <a:pPr marL="265113" indent="-265113" eaLnBrk="1" hangingPunct="1">
              <a:spcBef>
                <a:spcPts val="0"/>
              </a:spcBef>
              <a:spcAft>
                <a:spcPts val="600"/>
              </a:spcAft>
              <a:buClr>
                <a:srgbClr val="FF822D"/>
              </a:buClr>
              <a:buNone/>
            </a:pP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② 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采购管理（采购入库、采购退货等）；</a:t>
            </a:r>
          </a:p>
          <a:p>
            <a:pPr marL="265113" indent="-265113" eaLnBrk="1" hangingPunct="1">
              <a:spcBef>
                <a:spcPts val="0"/>
              </a:spcBef>
              <a:spcAft>
                <a:spcPts val="600"/>
              </a:spcAft>
              <a:buClr>
                <a:srgbClr val="FF822D"/>
              </a:buClr>
              <a:buNone/>
            </a:pP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③ 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销售管理（销售开单、配货、退货等）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zh-CN" altLang="en-US" sz="18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65113" lvl="0" indent="-265113" eaLnBrk="1" hangingPunct="1">
              <a:spcBef>
                <a:spcPts val="0"/>
              </a:spcBef>
              <a:spcAft>
                <a:spcPts val="600"/>
              </a:spcAft>
              <a:buClr>
                <a:srgbClr val="FF822D"/>
              </a:buClr>
              <a:buNone/>
              <a:defRPr/>
            </a:pP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④ 财务管理（单笔销售单收款、批量销售单收款）；</a:t>
            </a:r>
          </a:p>
          <a:p>
            <a:pPr marL="265113" lvl="0" indent="-265113" eaLnBrk="1" hangingPunct="1">
              <a:spcBef>
                <a:spcPts val="0"/>
              </a:spcBef>
              <a:spcAft>
                <a:spcPts val="600"/>
              </a:spcAft>
              <a:buClr>
                <a:srgbClr val="FF822D"/>
              </a:buClr>
              <a:buNone/>
              <a:defRPr/>
            </a:pP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⑤ 库存管理（调拨、盘点等）；</a:t>
            </a:r>
          </a:p>
          <a:p>
            <a:pPr marL="265113" lvl="0" indent="-265113" eaLnBrk="1" hangingPunct="1">
              <a:spcBef>
                <a:spcPts val="0"/>
              </a:spcBef>
              <a:spcAft>
                <a:spcPts val="600"/>
              </a:spcAft>
              <a:buClr>
                <a:srgbClr val="FF822D"/>
              </a:buClr>
              <a:buNone/>
              <a:defRPr/>
            </a:pP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⑥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收银（常规收银、赠货、议价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打折）；</a:t>
            </a:r>
          </a:p>
          <a:p>
            <a:pPr marL="265113" lvl="0" indent="-265113" eaLnBrk="1" hangingPunct="1">
              <a:spcBef>
                <a:spcPts val="0"/>
              </a:spcBef>
              <a:spcAft>
                <a:spcPts val="600"/>
              </a:spcAft>
              <a:buClr>
                <a:srgbClr val="FF822D"/>
              </a:buClr>
              <a:buNone/>
              <a:defRPr/>
            </a:pP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⑦ 统计查询、高级查询（定制化的动态可配置查询）；</a:t>
            </a:r>
          </a:p>
          <a:p>
            <a:pPr marL="265113" lvl="0" indent="-265113" eaLnBrk="1" hangingPunct="1">
              <a:spcBef>
                <a:spcPts val="0"/>
              </a:spcBef>
              <a:spcAft>
                <a:spcPts val="600"/>
              </a:spcAft>
              <a:buClr>
                <a:srgbClr val="FF822D"/>
              </a:buClr>
              <a:buNone/>
              <a:defRPr/>
            </a:pP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⑧ 系统管理（用户管理、权限管理等）。</a:t>
            </a:r>
          </a:p>
          <a:p>
            <a:pPr marL="265113" lvl="0" indent="-265113" eaLnBrk="1" hangingPunct="1">
              <a:spcBef>
                <a:spcPts val="0"/>
              </a:spcBef>
              <a:spcAft>
                <a:spcPts val="600"/>
              </a:spcAft>
              <a:buClr>
                <a:srgbClr val="FF822D"/>
              </a:buClr>
              <a:buNone/>
              <a:defRPr/>
            </a:pP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（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）针对上述所有功能都要广泛尝试试用（越多越好），但需要选择至少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个功能点设计、编制测试用例（每个测试用例中至少包含至少有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个典型输入值或业务流程、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个非常规输入或流程），并给出测试过程记录和测试结论。</a:t>
            </a:r>
          </a:p>
          <a:p>
            <a:pPr marL="265113" lvl="0" indent="-265113" eaLnBrk="1" hangingPunct="1">
              <a:spcBef>
                <a:spcPts val="0"/>
              </a:spcBef>
              <a:buClr>
                <a:srgbClr val="FF822D"/>
              </a:buClr>
              <a:buNone/>
              <a:defRPr/>
            </a:pPr>
            <a:endParaRPr lang="en-US" altLang="zh-CN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65113" indent="-265113" eaLnBrk="1" hangingPunct="1">
              <a:spcBef>
                <a:spcPts val="0"/>
              </a:spcBef>
              <a:spcAft>
                <a:spcPts val="600"/>
              </a:spcAft>
              <a:buClr>
                <a:srgbClr val="FF822D"/>
              </a:buClr>
              <a:buNone/>
            </a:pP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27784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（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作业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）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：软件测试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701272"/>
      </p:ext>
    </p:extLst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实验步骤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502" y="1267991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marR="0" lvl="0" indent="-26511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ts val="6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进行集成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系统测试，完成给定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系统部分功能的黑盒测试和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UI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可用性测试：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65113" lvl="0" indent="-265113" eaLnBrk="1" hangingPunct="1">
              <a:spcBef>
                <a:spcPts val="0"/>
              </a:spcBef>
              <a:spcAft>
                <a:spcPts val="600"/>
              </a:spcAft>
              <a:buClr>
                <a:srgbClr val="FF822D"/>
              </a:buClr>
              <a:buNone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测试对象：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亿发智能批零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管理系统的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Android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手机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APP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（早期版本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V3.5.8.3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65113" lvl="0" indent="-265113" eaLnBrk="1" hangingPunct="1">
              <a:spcBef>
                <a:spcPts val="0"/>
              </a:spcBef>
              <a:spcAft>
                <a:spcPts val="600"/>
              </a:spcAft>
              <a:buClr>
                <a:srgbClr val="FF822D"/>
              </a:buClr>
              <a:buNone/>
            </a:pP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（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）完成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APP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销售开单（含其中的货品检索、客户检索）、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APP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库存盘点、经营状况统计等功能模块进行测试；</a:t>
            </a:r>
          </a:p>
          <a:p>
            <a:pPr marL="265113" lvl="0" indent="-265113" eaLnBrk="1" hangingPunct="1">
              <a:spcBef>
                <a:spcPts val="0"/>
              </a:spcBef>
              <a:spcAft>
                <a:spcPts val="600"/>
              </a:spcAft>
              <a:buClr>
                <a:srgbClr val="FF822D"/>
              </a:buClr>
              <a:buNone/>
            </a:pP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（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）设计、编制至少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个测试用例（每个测试用例中至少包含至少有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个典型输入值或业务流程、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个非常规输入或流程），并给出测试过程记录和测试结论；</a:t>
            </a:r>
          </a:p>
          <a:p>
            <a:pPr marL="265113" lvl="0" indent="-265113" eaLnBrk="1" hangingPunct="1">
              <a:spcBef>
                <a:spcPts val="0"/>
              </a:spcBef>
              <a:spcAft>
                <a:spcPts val="600"/>
              </a:spcAft>
              <a:buClr>
                <a:srgbClr val="FF822D"/>
              </a:buClr>
              <a:buNone/>
            </a:pP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（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）针对手机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APP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UI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静态设计、交互体验进行评价，包括缺省值、输入验证和系统响应与信息反馈方面的合理性和体验，给出至少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个你认为不尽合理的可用性和用户体验问题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27784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（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作业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）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：软件测试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818166"/>
      </p:ext>
    </p:extLst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实验步骤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502" y="1267991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lvl="0" indent="-265113" eaLnBrk="1" hangingPunct="1">
              <a:spcAft>
                <a:spcPts val="600"/>
              </a:spcAft>
              <a:buClr>
                <a:srgbClr val="FF822D"/>
              </a:buClr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进行系统并发和安全性测试：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5113" lvl="0" indent="-265113" eaLnBrk="1" hangingPunct="1">
              <a:spcBef>
                <a:spcPts val="0"/>
              </a:spcBef>
              <a:spcAft>
                <a:spcPts val="600"/>
              </a:spcAft>
              <a:buClr>
                <a:srgbClr val="FF822D"/>
              </a:buClr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18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测试对象</a:t>
            </a:r>
            <a:r>
              <a:rPr lang="zh-CN" altLang="en-US" sz="18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亿发智能批零管理系统的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Android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手机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APP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（早期版本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V3.5.8.3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marL="265113" lvl="0" indent="-265113" eaLnBrk="1" hangingPunct="1">
              <a:spcBef>
                <a:spcPts val="0"/>
              </a:spcBef>
              <a:spcAft>
                <a:spcPts val="600"/>
              </a:spcAft>
              <a:buClr>
                <a:srgbClr val="FF822D"/>
              </a:buClr>
              <a:buNone/>
              <a:defRPr/>
            </a:pP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18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并发性测试</a:t>
            </a:r>
            <a:r>
              <a:rPr lang="zh-CN" altLang="en-US" sz="18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针对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APP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销售开单，测试小组多个人同时销售同一个货品、同时删除同一个已有的销售单、同时盘点同一个货品的库存等等，并给出测试结果；</a:t>
            </a:r>
          </a:p>
          <a:p>
            <a:pPr marL="265113" lvl="0" indent="-265113" eaLnBrk="1" hangingPunct="1">
              <a:spcBef>
                <a:spcPts val="0"/>
              </a:spcBef>
              <a:spcAft>
                <a:spcPts val="600"/>
              </a:spcAft>
              <a:buClr>
                <a:srgbClr val="FF822D"/>
              </a:buClr>
              <a:buNone/>
              <a:defRPr/>
            </a:pP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18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安全性测试</a:t>
            </a:r>
            <a:r>
              <a:rPr lang="zh-CN" altLang="en-US" sz="18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测试小组共同开启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关闭组内同学用户的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APP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部分权限，测试是否达到权限的控制效果，并给出测试过程记录和测试结论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65113" lvl="0" indent="-265113" eaLnBrk="1" hangingPunct="1">
              <a:spcAft>
                <a:spcPts val="600"/>
              </a:spcAft>
              <a:buClr>
                <a:srgbClr val="FF822D"/>
              </a:buClr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撰写实验报告（即测试报告）：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5113" indent="-265113" eaLnBrk="1" hangingPunct="1">
              <a:spcBef>
                <a:spcPts val="0"/>
              </a:spcBef>
              <a:spcAft>
                <a:spcPts val="600"/>
              </a:spcAft>
              <a:buClr>
                <a:srgbClr val="FF822D"/>
              </a:buClr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按照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报告模板“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软件过程与工具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》</a:t>
            </a: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实验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报告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软件测试报告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学号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姓名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80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docx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撰写软件测试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报告。</a:t>
            </a:r>
            <a:endParaRPr lang="en-US" altLang="zh-CN" sz="18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27784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（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作业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）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：软件测试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622903"/>
      </p:ext>
    </p:extLst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提交方式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67494" y="1484784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>
                <a:srgbClr val="FF822D"/>
              </a:buClr>
            </a:pPr>
            <a:r>
              <a:rPr lang="zh-CN" altLang="en-US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提交文件：</a:t>
            </a:r>
            <a:endParaRPr lang="en-US" altLang="zh-CN" dirty="0" smtClean="0"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实验报告：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提交文件命名格式：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软件过程与工具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》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报告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软件测试报告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学号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姓名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docx</a:t>
            </a:r>
            <a:endPara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</a:pP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测试源文件：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测试过程中编写的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Driver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Stub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程序源文件和执行文件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保存到文件夹“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软件过程与工具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》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报告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软件测试报告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学号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姓名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或者“</a:t>
            </a: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软件过程与工具</a:t>
            </a:r>
            <a:r>
              <a:rPr lang="en-US" altLang="zh-CN" sz="1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》</a:t>
            </a:r>
            <a:r>
              <a:rPr lang="zh-CN" altLang="en-US" sz="1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作业</a:t>
            </a:r>
            <a:r>
              <a:rPr lang="en-US" altLang="zh-CN" sz="1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3-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软件测试报告</a:t>
            </a: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学号</a:t>
            </a: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姓名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中，压缩后提交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eaLnBrk="1" hangingPunct="1">
              <a:buClr>
                <a:srgbClr val="FF822D"/>
              </a:buClr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提交日期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：第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周周日（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2021.01.03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24:00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前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hangingPunct="1">
              <a:buClr>
                <a:srgbClr val="FF822D"/>
              </a:buClr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提交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方式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：提交到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Lab7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中，同时发到老师邮箱：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fgx@hit.edu.cn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（邮件主题：实验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报告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学号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姓名、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学号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姓名）。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27784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实验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7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（作业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）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：软件测试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060191"/>
      </p:ext>
    </p:extLst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Book Antiqua"/>
        <a:ea typeface="楷体_GB2312"/>
        <a:cs typeface="宋体"/>
      </a:majorFont>
      <a:minorFont>
        <a:latin typeface="Book Antiq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1663</TotalTime>
  <Words>1335</Words>
  <Application>Microsoft Office PowerPoint</Application>
  <PresentationFormat>全屏显示(4:3)</PresentationFormat>
  <Paragraphs>75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华文行楷</vt:lpstr>
      <vt:lpstr>华文新魏</vt:lpstr>
      <vt:lpstr>楷体</vt:lpstr>
      <vt:lpstr>楷体_GB2312</vt:lpstr>
      <vt:lpstr>宋体</vt:lpstr>
      <vt:lpstr>Arial</vt:lpstr>
      <vt:lpstr>Book Antiqua</vt:lpstr>
      <vt:lpstr>Times New Roman</vt:lpstr>
      <vt:lpstr>Wingdings</vt:lpstr>
      <vt:lpstr>1_CITRUS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 第一章 软件工程概论 1-1 软件工程概论</dc:title>
  <dc:creator>hitfgx</dc:creator>
  <cp:lastModifiedBy>hitfgx</cp:lastModifiedBy>
  <cp:revision>176</cp:revision>
  <dcterms:modified xsi:type="dcterms:W3CDTF">2020-12-26T05:22:04Z</dcterms:modified>
</cp:coreProperties>
</file>