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2.xml" ContentType="application/vnd.openxmlformats-officedocument.presentationml.tags+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6" r:id="rId2"/>
    <p:sldId id="258" r:id="rId3"/>
    <p:sldId id="289" r:id="rId4"/>
    <p:sldId id="262" r:id="rId5"/>
    <p:sldId id="286" r:id="rId6"/>
    <p:sldId id="287" r:id="rId7"/>
    <p:sldId id="265" r:id="rId8"/>
    <p:sldId id="288" r:id="rId9"/>
    <p:sldId id="266" r:id="rId10"/>
    <p:sldId id="282" r:id="rId11"/>
    <p:sldId id="260" r:id="rId12"/>
    <p:sldId id="290" r:id="rId13"/>
    <p:sldId id="291" r:id="rId14"/>
    <p:sldId id="283" r:id="rId15"/>
    <p:sldId id="261" r:id="rId16"/>
    <p:sldId id="292" r:id="rId17"/>
    <p:sldId id="293" r:id="rId18"/>
    <p:sldId id="294" r:id="rId19"/>
    <p:sldId id="284" r:id="rId20"/>
    <p:sldId id="278" r:id="rId21"/>
    <p:sldId id="295" r:id="rId22"/>
    <p:sldId id="299" r:id="rId23"/>
    <p:sldId id="296" r:id="rId24"/>
    <p:sldId id="297" r:id="rId25"/>
    <p:sldId id="298" r:id="rId26"/>
    <p:sldId id="285" r:id="rId27"/>
    <p:sldId id="300" r:id="rId28"/>
    <p:sldId id="301" r:id="rId29"/>
    <p:sldId id="302" r:id="rId30"/>
    <p:sldId id="303" r:id="rId31"/>
    <p:sldId id="304" r:id="rId32"/>
    <p:sldId id="305" r:id="rId33"/>
    <p:sldId id="306" r:id="rId34"/>
    <p:sldId id="307" r:id="rId35"/>
    <p:sldId id="308" r:id="rId36"/>
    <p:sldId id="281" r:id="rId37"/>
  </p:sldIdLst>
  <p:sldSz cx="12192000" cy="6858000"/>
  <p:notesSz cx="6858000" cy="9144000"/>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E79"/>
    <a:srgbClr val="F2F2F2"/>
    <a:srgbClr val="1D4E79"/>
    <a:srgbClr val="E7EAEC"/>
    <a:srgbClr val="C9D2DA"/>
    <a:srgbClr val="4679A7"/>
    <a:srgbClr val="89A0B6"/>
    <a:srgbClr val="BCC4D3"/>
    <a:srgbClr val="B8CDE8"/>
    <a:srgbClr val="DCE1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96" autoAdjust="0"/>
    <p:restoredTop sz="94660"/>
  </p:normalViewPr>
  <p:slideViewPr>
    <p:cSldViewPr snapToGrid="0">
      <p:cViewPr varScale="1">
        <p:scale>
          <a:sx n="89" d="100"/>
          <a:sy n="89" d="100"/>
        </p:scale>
        <p:origin x="4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1.wmf"/><Relationship Id="rId1" Type="http://schemas.openxmlformats.org/officeDocument/2006/relationships/image" Target="../media/image12.wmf"/><Relationship Id="rId4"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 Id="rId9" Type="http://schemas.openxmlformats.org/officeDocument/2006/relationships/image" Target="../media/image3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378D93-B2F5-414C-8B16-0FE8599C9B0D}" type="datetimeFigureOut">
              <a:rPr lang="zh-CN" altLang="en-US" smtClean="0"/>
              <a:t>2022/6/8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150F6-95C6-422D-8E88-741A4713EC02}" type="slidenum">
              <a:rPr lang="zh-CN" altLang="en-US" smtClean="0"/>
              <a:t>‹#›</a:t>
            </a:fld>
            <a:endParaRPr lang="zh-CN" altLang="en-US"/>
          </a:p>
        </p:txBody>
      </p:sp>
    </p:spTree>
    <p:extLst>
      <p:ext uri="{BB962C8B-B14F-4D97-AF65-F5344CB8AC3E}">
        <p14:creationId xmlns:p14="http://schemas.microsoft.com/office/powerpoint/2010/main" val="1217803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150F6-95C6-422D-8E88-741A4713EC02}" type="slidenum">
              <a:rPr lang="zh-CN" altLang="en-US" smtClean="0"/>
              <a:t>1</a:t>
            </a:fld>
            <a:endParaRPr lang="zh-CN" altLang="en-US"/>
          </a:p>
        </p:txBody>
      </p:sp>
    </p:spTree>
    <p:extLst>
      <p:ext uri="{BB962C8B-B14F-4D97-AF65-F5344CB8AC3E}">
        <p14:creationId xmlns:p14="http://schemas.microsoft.com/office/powerpoint/2010/main" val="3566311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150F6-95C6-422D-8E88-741A4713EC02}" type="slidenum">
              <a:rPr lang="zh-CN" altLang="en-US" smtClean="0"/>
              <a:t>10</a:t>
            </a:fld>
            <a:endParaRPr lang="zh-CN" altLang="en-US"/>
          </a:p>
        </p:txBody>
      </p:sp>
    </p:spTree>
    <p:extLst>
      <p:ext uri="{BB962C8B-B14F-4D97-AF65-F5344CB8AC3E}">
        <p14:creationId xmlns:p14="http://schemas.microsoft.com/office/powerpoint/2010/main" val="2494248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150F6-95C6-422D-8E88-741A4713EC02}" type="slidenum">
              <a:rPr lang="zh-CN" altLang="en-US" smtClean="0"/>
              <a:t>11</a:t>
            </a:fld>
            <a:endParaRPr lang="zh-CN" altLang="en-US"/>
          </a:p>
        </p:txBody>
      </p:sp>
    </p:spTree>
    <p:extLst>
      <p:ext uri="{BB962C8B-B14F-4D97-AF65-F5344CB8AC3E}">
        <p14:creationId xmlns:p14="http://schemas.microsoft.com/office/powerpoint/2010/main" val="2836000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150F6-95C6-422D-8E88-741A4713EC02}" type="slidenum">
              <a:rPr lang="zh-CN" altLang="en-US" smtClean="0"/>
              <a:t>12</a:t>
            </a:fld>
            <a:endParaRPr lang="zh-CN" altLang="en-US"/>
          </a:p>
        </p:txBody>
      </p:sp>
    </p:spTree>
    <p:extLst>
      <p:ext uri="{BB962C8B-B14F-4D97-AF65-F5344CB8AC3E}">
        <p14:creationId xmlns:p14="http://schemas.microsoft.com/office/powerpoint/2010/main" val="30290464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150F6-95C6-422D-8E88-741A4713EC02}" type="slidenum">
              <a:rPr lang="zh-CN" altLang="en-US" smtClean="0"/>
              <a:t>13</a:t>
            </a:fld>
            <a:endParaRPr lang="zh-CN" altLang="en-US"/>
          </a:p>
        </p:txBody>
      </p:sp>
    </p:spTree>
    <p:extLst>
      <p:ext uri="{BB962C8B-B14F-4D97-AF65-F5344CB8AC3E}">
        <p14:creationId xmlns:p14="http://schemas.microsoft.com/office/powerpoint/2010/main" val="2962447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150F6-95C6-422D-8E88-741A4713EC02}" type="slidenum">
              <a:rPr lang="zh-CN" altLang="en-US" smtClean="0"/>
              <a:t>14</a:t>
            </a:fld>
            <a:endParaRPr lang="zh-CN" altLang="en-US"/>
          </a:p>
        </p:txBody>
      </p:sp>
    </p:spTree>
    <p:extLst>
      <p:ext uri="{BB962C8B-B14F-4D97-AF65-F5344CB8AC3E}">
        <p14:creationId xmlns:p14="http://schemas.microsoft.com/office/powerpoint/2010/main" val="3266674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150F6-95C6-422D-8E88-741A4713EC02}" type="slidenum">
              <a:rPr lang="zh-CN" altLang="en-US" smtClean="0"/>
              <a:t>15</a:t>
            </a:fld>
            <a:endParaRPr lang="zh-CN" altLang="en-US"/>
          </a:p>
        </p:txBody>
      </p:sp>
    </p:spTree>
    <p:extLst>
      <p:ext uri="{BB962C8B-B14F-4D97-AF65-F5344CB8AC3E}">
        <p14:creationId xmlns:p14="http://schemas.microsoft.com/office/powerpoint/2010/main" val="355131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150F6-95C6-422D-8E88-741A4713EC02}" type="slidenum">
              <a:rPr lang="zh-CN" altLang="en-US" smtClean="0"/>
              <a:t>16</a:t>
            </a:fld>
            <a:endParaRPr lang="zh-CN" altLang="en-US"/>
          </a:p>
        </p:txBody>
      </p:sp>
    </p:spTree>
    <p:extLst>
      <p:ext uri="{BB962C8B-B14F-4D97-AF65-F5344CB8AC3E}">
        <p14:creationId xmlns:p14="http://schemas.microsoft.com/office/powerpoint/2010/main" val="1688852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150F6-95C6-422D-8E88-741A4713EC02}" type="slidenum">
              <a:rPr lang="zh-CN" altLang="en-US" smtClean="0"/>
              <a:t>17</a:t>
            </a:fld>
            <a:endParaRPr lang="zh-CN" altLang="en-US"/>
          </a:p>
        </p:txBody>
      </p:sp>
    </p:spTree>
    <p:extLst>
      <p:ext uri="{BB962C8B-B14F-4D97-AF65-F5344CB8AC3E}">
        <p14:creationId xmlns:p14="http://schemas.microsoft.com/office/powerpoint/2010/main" val="3954397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150F6-95C6-422D-8E88-741A4713EC02}" type="slidenum">
              <a:rPr lang="zh-CN" altLang="en-US" smtClean="0"/>
              <a:t>18</a:t>
            </a:fld>
            <a:endParaRPr lang="zh-CN" altLang="en-US"/>
          </a:p>
        </p:txBody>
      </p:sp>
    </p:spTree>
    <p:extLst>
      <p:ext uri="{BB962C8B-B14F-4D97-AF65-F5344CB8AC3E}">
        <p14:creationId xmlns:p14="http://schemas.microsoft.com/office/powerpoint/2010/main" val="1157217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150F6-95C6-422D-8E88-741A4713EC02}" type="slidenum">
              <a:rPr lang="zh-CN" altLang="en-US" smtClean="0"/>
              <a:t>19</a:t>
            </a:fld>
            <a:endParaRPr lang="zh-CN" altLang="en-US"/>
          </a:p>
        </p:txBody>
      </p:sp>
    </p:spTree>
    <p:extLst>
      <p:ext uri="{BB962C8B-B14F-4D97-AF65-F5344CB8AC3E}">
        <p14:creationId xmlns:p14="http://schemas.microsoft.com/office/powerpoint/2010/main" val="172321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28150F6-95C6-422D-8E88-741A4713EC02}" type="slidenum">
              <a:rPr lang="zh-CN" altLang="en-US" smtClean="0"/>
              <a:t>2</a:t>
            </a:fld>
            <a:endParaRPr lang="zh-CN" altLang="en-US"/>
          </a:p>
        </p:txBody>
      </p:sp>
    </p:spTree>
    <p:extLst>
      <p:ext uri="{BB962C8B-B14F-4D97-AF65-F5344CB8AC3E}">
        <p14:creationId xmlns:p14="http://schemas.microsoft.com/office/powerpoint/2010/main" val="21018946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150F6-95C6-422D-8E88-741A4713EC02}" type="slidenum">
              <a:rPr lang="zh-CN" altLang="en-US" smtClean="0"/>
              <a:t>20</a:t>
            </a:fld>
            <a:endParaRPr lang="zh-CN" altLang="en-US"/>
          </a:p>
        </p:txBody>
      </p:sp>
    </p:spTree>
    <p:extLst>
      <p:ext uri="{BB962C8B-B14F-4D97-AF65-F5344CB8AC3E}">
        <p14:creationId xmlns:p14="http://schemas.microsoft.com/office/powerpoint/2010/main" val="240801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150F6-95C6-422D-8E88-741A4713EC02}" type="slidenum">
              <a:rPr lang="zh-CN" altLang="en-US" smtClean="0"/>
              <a:t>21</a:t>
            </a:fld>
            <a:endParaRPr lang="zh-CN" altLang="en-US"/>
          </a:p>
        </p:txBody>
      </p:sp>
    </p:spTree>
    <p:extLst>
      <p:ext uri="{BB962C8B-B14F-4D97-AF65-F5344CB8AC3E}">
        <p14:creationId xmlns:p14="http://schemas.microsoft.com/office/powerpoint/2010/main" val="3078544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150F6-95C6-422D-8E88-741A4713EC02}" type="slidenum">
              <a:rPr lang="zh-CN" altLang="en-US" smtClean="0"/>
              <a:t>22</a:t>
            </a:fld>
            <a:endParaRPr lang="zh-CN" altLang="en-US"/>
          </a:p>
        </p:txBody>
      </p:sp>
    </p:spTree>
    <p:extLst>
      <p:ext uri="{BB962C8B-B14F-4D97-AF65-F5344CB8AC3E}">
        <p14:creationId xmlns:p14="http://schemas.microsoft.com/office/powerpoint/2010/main" val="32088900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150F6-95C6-422D-8E88-741A4713EC02}" type="slidenum">
              <a:rPr lang="zh-CN" altLang="en-US" smtClean="0"/>
              <a:t>23</a:t>
            </a:fld>
            <a:endParaRPr lang="zh-CN" altLang="en-US"/>
          </a:p>
        </p:txBody>
      </p:sp>
    </p:spTree>
    <p:extLst>
      <p:ext uri="{BB962C8B-B14F-4D97-AF65-F5344CB8AC3E}">
        <p14:creationId xmlns:p14="http://schemas.microsoft.com/office/powerpoint/2010/main" val="20112591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150F6-95C6-422D-8E88-741A4713EC02}" type="slidenum">
              <a:rPr lang="zh-CN" altLang="en-US" smtClean="0"/>
              <a:t>24</a:t>
            </a:fld>
            <a:endParaRPr lang="zh-CN" altLang="en-US"/>
          </a:p>
        </p:txBody>
      </p:sp>
    </p:spTree>
    <p:extLst>
      <p:ext uri="{BB962C8B-B14F-4D97-AF65-F5344CB8AC3E}">
        <p14:creationId xmlns:p14="http://schemas.microsoft.com/office/powerpoint/2010/main" val="33364729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150F6-95C6-422D-8E88-741A4713EC02}" type="slidenum">
              <a:rPr lang="zh-CN" altLang="en-US" smtClean="0"/>
              <a:t>25</a:t>
            </a:fld>
            <a:endParaRPr lang="zh-CN" altLang="en-US"/>
          </a:p>
        </p:txBody>
      </p:sp>
    </p:spTree>
    <p:extLst>
      <p:ext uri="{BB962C8B-B14F-4D97-AF65-F5344CB8AC3E}">
        <p14:creationId xmlns:p14="http://schemas.microsoft.com/office/powerpoint/2010/main" val="41021133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150F6-95C6-422D-8E88-741A4713EC02}" type="slidenum">
              <a:rPr lang="zh-CN" altLang="en-US" smtClean="0"/>
              <a:t>26</a:t>
            </a:fld>
            <a:endParaRPr lang="zh-CN" altLang="en-US"/>
          </a:p>
        </p:txBody>
      </p:sp>
    </p:spTree>
    <p:extLst>
      <p:ext uri="{BB962C8B-B14F-4D97-AF65-F5344CB8AC3E}">
        <p14:creationId xmlns:p14="http://schemas.microsoft.com/office/powerpoint/2010/main" val="1970757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150F6-95C6-422D-8E88-741A4713EC02}" type="slidenum">
              <a:rPr lang="zh-CN" altLang="en-US" smtClean="0"/>
              <a:t>27</a:t>
            </a:fld>
            <a:endParaRPr lang="zh-CN" altLang="en-US"/>
          </a:p>
        </p:txBody>
      </p:sp>
    </p:spTree>
    <p:extLst>
      <p:ext uri="{BB962C8B-B14F-4D97-AF65-F5344CB8AC3E}">
        <p14:creationId xmlns:p14="http://schemas.microsoft.com/office/powerpoint/2010/main" val="13274188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150F6-95C6-422D-8E88-741A4713EC02}" type="slidenum">
              <a:rPr lang="zh-CN" altLang="en-US" smtClean="0"/>
              <a:t>28</a:t>
            </a:fld>
            <a:endParaRPr lang="zh-CN" altLang="en-US"/>
          </a:p>
        </p:txBody>
      </p:sp>
    </p:spTree>
    <p:extLst>
      <p:ext uri="{BB962C8B-B14F-4D97-AF65-F5344CB8AC3E}">
        <p14:creationId xmlns:p14="http://schemas.microsoft.com/office/powerpoint/2010/main" val="29168368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150F6-95C6-422D-8E88-741A4713EC02}" type="slidenum">
              <a:rPr lang="zh-CN" altLang="en-US" smtClean="0"/>
              <a:t>29</a:t>
            </a:fld>
            <a:endParaRPr lang="zh-CN" altLang="en-US"/>
          </a:p>
        </p:txBody>
      </p:sp>
    </p:spTree>
    <p:extLst>
      <p:ext uri="{BB962C8B-B14F-4D97-AF65-F5344CB8AC3E}">
        <p14:creationId xmlns:p14="http://schemas.microsoft.com/office/powerpoint/2010/main" val="84817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150F6-95C6-422D-8E88-741A4713EC02}" type="slidenum">
              <a:rPr lang="zh-CN" altLang="en-US" smtClean="0"/>
              <a:t>3</a:t>
            </a:fld>
            <a:endParaRPr lang="zh-CN" altLang="en-US"/>
          </a:p>
        </p:txBody>
      </p:sp>
    </p:spTree>
    <p:extLst>
      <p:ext uri="{BB962C8B-B14F-4D97-AF65-F5344CB8AC3E}">
        <p14:creationId xmlns:p14="http://schemas.microsoft.com/office/powerpoint/2010/main" val="18285215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150F6-95C6-422D-8E88-741A4713EC02}" type="slidenum">
              <a:rPr lang="zh-CN" altLang="en-US" smtClean="0"/>
              <a:t>30</a:t>
            </a:fld>
            <a:endParaRPr lang="zh-CN" altLang="en-US"/>
          </a:p>
        </p:txBody>
      </p:sp>
    </p:spTree>
    <p:extLst>
      <p:ext uri="{BB962C8B-B14F-4D97-AF65-F5344CB8AC3E}">
        <p14:creationId xmlns:p14="http://schemas.microsoft.com/office/powerpoint/2010/main" val="26175062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150F6-95C6-422D-8E88-741A4713EC02}" type="slidenum">
              <a:rPr lang="zh-CN" altLang="en-US" smtClean="0"/>
              <a:t>31</a:t>
            </a:fld>
            <a:endParaRPr lang="zh-CN" altLang="en-US"/>
          </a:p>
        </p:txBody>
      </p:sp>
    </p:spTree>
    <p:extLst>
      <p:ext uri="{BB962C8B-B14F-4D97-AF65-F5344CB8AC3E}">
        <p14:creationId xmlns:p14="http://schemas.microsoft.com/office/powerpoint/2010/main" val="7083189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150F6-95C6-422D-8E88-741A4713EC02}" type="slidenum">
              <a:rPr lang="zh-CN" altLang="en-US" smtClean="0"/>
              <a:t>32</a:t>
            </a:fld>
            <a:endParaRPr lang="zh-CN" altLang="en-US"/>
          </a:p>
        </p:txBody>
      </p:sp>
    </p:spTree>
    <p:extLst>
      <p:ext uri="{BB962C8B-B14F-4D97-AF65-F5344CB8AC3E}">
        <p14:creationId xmlns:p14="http://schemas.microsoft.com/office/powerpoint/2010/main" val="21526425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150F6-95C6-422D-8E88-741A4713EC02}" type="slidenum">
              <a:rPr lang="zh-CN" altLang="en-US" smtClean="0"/>
              <a:t>33</a:t>
            </a:fld>
            <a:endParaRPr lang="zh-CN" altLang="en-US"/>
          </a:p>
        </p:txBody>
      </p:sp>
    </p:spTree>
    <p:extLst>
      <p:ext uri="{BB962C8B-B14F-4D97-AF65-F5344CB8AC3E}">
        <p14:creationId xmlns:p14="http://schemas.microsoft.com/office/powerpoint/2010/main" val="9423587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150F6-95C6-422D-8E88-741A4713EC02}" type="slidenum">
              <a:rPr lang="zh-CN" altLang="en-US" smtClean="0"/>
              <a:t>34</a:t>
            </a:fld>
            <a:endParaRPr lang="zh-CN" altLang="en-US"/>
          </a:p>
        </p:txBody>
      </p:sp>
    </p:spTree>
    <p:extLst>
      <p:ext uri="{BB962C8B-B14F-4D97-AF65-F5344CB8AC3E}">
        <p14:creationId xmlns:p14="http://schemas.microsoft.com/office/powerpoint/2010/main" val="30168473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150F6-95C6-422D-8E88-741A4713EC02}" type="slidenum">
              <a:rPr lang="zh-CN" altLang="en-US" smtClean="0"/>
              <a:t>35</a:t>
            </a:fld>
            <a:endParaRPr lang="zh-CN" altLang="en-US"/>
          </a:p>
        </p:txBody>
      </p:sp>
    </p:spTree>
    <p:extLst>
      <p:ext uri="{BB962C8B-B14F-4D97-AF65-F5344CB8AC3E}">
        <p14:creationId xmlns:p14="http://schemas.microsoft.com/office/powerpoint/2010/main" val="24003387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150F6-95C6-422D-8E88-741A4713EC02}" type="slidenum">
              <a:rPr lang="zh-CN" altLang="en-US" smtClean="0"/>
              <a:t>36</a:t>
            </a:fld>
            <a:endParaRPr lang="zh-CN" altLang="en-US"/>
          </a:p>
        </p:txBody>
      </p:sp>
    </p:spTree>
    <p:extLst>
      <p:ext uri="{BB962C8B-B14F-4D97-AF65-F5344CB8AC3E}">
        <p14:creationId xmlns:p14="http://schemas.microsoft.com/office/powerpoint/2010/main" val="441025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150F6-95C6-422D-8E88-741A4713EC02}" type="slidenum">
              <a:rPr lang="zh-CN" altLang="en-US" smtClean="0"/>
              <a:t>4</a:t>
            </a:fld>
            <a:endParaRPr lang="zh-CN" altLang="en-US"/>
          </a:p>
        </p:txBody>
      </p:sp>
    </p:spTree>
    <p:extLst>
      <p:ext uri="{BB962C8B-B14F-4D97-AF65-F5344CB8AC3E}">
        <p14:creationId xmlns:p14="http://schemas.microsoft.com/office/powerpoint/2010/main" val="1464237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150F6-95C6-422D-8E88-741A4713EC02}" type="slidenum">
              <a:rPr lang="zh-CN" altLang="en-US" smtClean="0"/>
              <a:t>5</a:t>
            </a:fld>
            <a:endParaRPr lang="zh-CN" altLang="en-US"/>
          </a:p>
        </p:txBody>
      </p:sp>
    </p:spTree>
    <p:extLst>
      <p:ext uri="{BB962C8B-B14F-4D97-AF65-F5344CB8AC3E}">
        <p14:creationId xmlns:p14="http://schemas.microsoft.com/office/powerpoint/2010/main" val="3631708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150F6-95C6-422D-8E88-741A4713EC02}" type="slidenum">
              <a:rPr lang="zh-CN" altLang="en-US" smtClean="0"/>
              <a:t>6</a:t>
            </a:fld>
            <a:endParaRPr lang="zh-CN" altLang="en-US"/>
          </a:p>
        </p:txBody>
      </p:sp>
    </p:spTree>
    <p:extLst>
      <p:ext uri="{BB962C8B-B14F-4D97-AF65-F5344CB8AC3E}">
        <p14:creationId xmlns:p14="http://schemas.microsoft.com/office/powerpoint/2010/main" val="2557153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150F6-95C6-422D-8E88-741A4713EC02}" type="slidenum">
              <a:rPr lang="zh-CN" altLang="en-US" smtClean="0"/>
              <a:t>7</a:t>
            </a:fld>
            <a:endParaRPr lang="zh-CN" altLang="en-US"/>
          </a:p>
        </p:txBody>
      </p:sp>
    </p:spTree>
    <p:extLst>
      <p:ext uri="{BB962C8B-B14F-4D97-AF65-F5344CB8AC3E}">
        <p14:creationId xmlns:p14="http://schemas.microsoft.com/office/powerpoint/2010/main" val="4290576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150F6-95C6-422D-8E88-741A4713EC02}" type="slidenum">
              <a:rPr lang="zh-CN" altLang="en-US" smtClean="0"/>
              <a:t>8</a:t>
            </a:fld>
            <a:endParaRPr lang="zh-CN" altLang="en-US"/>
          </a:p>
        </p:txBody>
      </p:sp>
    </p:spTree>
    <p:extLst>
      <p:ext uri="{BB962C8B-B14F-4D97-AF65-F5344CB8AC3E}">
        <p14:creationId xmlns:p14="http://schemas.microsoft.com/office/powerpoint/2010/main" val="3295303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150F6-95C6-422D-8E88-741A4713EC02}" type="slidenum">
              <a:rPr lang="zh-CN" altLang="en-US" smtClean="0"/>
              <a:t>9</a:t>
            </a:fld>
            <a:endParaRPr lang="zh-CN" altLang="en-US"/>
          </a:p>
        </p:txBody>
      </p:sp>
    </p:spTree>
    <p:extLst>
      <p:ext uri="{BB962C8B-B14F-4D97-AF65-F5344CB8AC3E}">
        <p14:creationId xmlns:p14="http://schemas.microsoft.com/office/powerpoint/2010/main" val="2536106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865118" y="205259"/>
            <a:ext cx="1705212" cy="43175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notesSlide" Target="../notesSlides/notesSlide11.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oleObject1.bin"/><Relationship Id="rId4" Type="http://schemas.openxmlformats.org/officeDocument/2006/relationships/image" Target="../media/image11.png"/><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2.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3.emf"/><Relationship Id="rId5" Type="http://schemas.openxmlformats.org/officeDocument/2006/relationships/image" Target="../media/image15.png"/><Relationship Id="rId10" Type="http://schemas.openxmlformats.org/officeDocument/2006/relationships/oleObject" Target="../embeddings/oleObject5.bin"/><Relationship Id="rId4" Type="http://schemas.openxmlformats.org/officeDocument/2006/relationships/image" Target="../media/image14.png"/><Relationship Id="rId9" Type="http://schemas.openxmlformats.org/officeDocument/2006/relationships/image" Target="../media/image12.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oleObject" Target="../embeddings/oleObject10.bin"/><Relationship Id="rId3" Type="http://schemas.openxmlformats.org/officeDocument/2006/relationships/notesSlide" Target="../notesSlides/notesSlide13.xml"/><Relationship Id="rId7" Type="http://schemas.openxmlformats.org/officeDocument/2006/relationships/image" Target="../media/image11.wmf"/><Relationship Id="rId12"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image" Target="../media/image18.png"/><Relationship Id="rId5" Type="http://schemas.openxmlformats.org/officeDocument/2006/relationships/image" Target="../media/image12.wmf"/><Relationship Id="rId10" Type="http://schemas.openxmlformats.org/officeDocument/2006/relationships/image" Target="../media/image16.emf"/><Relationship Id="rId4" Type="http://schemas.openxmlformats.org/officeDocument/2006/relationships/oleObject" Target="../embeddings/oleObject6.bin"/><Relationship Id="rId9" Type="http://schemas.openxmlformats.org/officeDocument/2006/relationships/oleObject" Target="../embeddings/oleObject9.bin"/><Relationship Id="rId14" Type="http://schemas.openxmlformats.org/officeDocument/2006/relationships/image" Target="../media/image17.emf"/></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5.emf"/><Relationship Id="rId5" Type="http://schemas.openxmlformats.org/officeDocument/2006/relationships/oleObject" Target="../embeddings/oleObject11.bin"/><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42.emf"/><Relationship Id="rId4" Type="http://schemas.openxmlformats.org/officeDocument/2006/relationships/oleObject" Target="../embeddings/oleObject12.bin"/></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5.emf"/><Relationship Id="rId5" Type="http://schemas.openxmlformats.org/officeDocument/2006/relationships/oleObject" Target="../embeddings/oleObject13.bin"/><Relationship Id="rId4" Type="http://schemas.openxmlformats.org/officeDocument/2006/relationships/image" Target="../media/image46.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47.emf"/><Relationship Id="rId4" Type="http://schemas.openxmlformats.org/officeDocument/2006/relationships/oleObject" Target="../embeddings/oleObject14.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4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矩形 87"/>
          <p:cNvSpPr/>
          <p:nvPr/>
        </p:nvSpPr>
        <p:spPr>
          <a:xfrm>
            <a:off x="7533900" y="2356996"/>
            <a:ext cx="1089175" cy="172705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标题 1"/>
          <p:cNvSpPr>
            <a:spLocks noGrp="1"/>
          </p:cNvSpPr>
          <p:nvPr>
            <p:ph type="ctrTitle" idx="4294967295" hasCustomPrompt="1"/>
          </p:nvPr>
        </p:nvSpPr>
        <p:spPr>
          <a:xfrm>
            <a:off x="1259302" y="3600500"/>
            <a:ext cx="9673395" cy="1288756"/>
          </a:xfrm>
          <a:prstGeom prst="rect">
            <a:avLst/>
          </a:prstGeom>
          <a:noFill/>
        </p:spPr>
        <p:txBody>
          <a:bodyPr anchor="ctr">
            <a:noAutofit/>
          </a:bodyPr>
          <a:lstStyle>
            <a:lvl1pPr algn="r">
              <a:defRPr sz="3600">
                <a:solidFill>
                  <a:schemeClr val="tx2"/>
                </a:solidFill>
              </a:defRPr>
            </a:lvl1pPr>
          </a:lstStyle>
          <a:p>
            <a:pPr algn="ctr">
              <a:lnSpc>
                <a:spcPct val="100000"/>
              </a:lnSpc>
            </a:pPr>
            <a:r>
              <a:rPr lang="zh-CN" altLang="en-US" sz="4400" b="1" dirty="0">
                <a:solidFill>
                  <a:schemeClr val="accent5">
                    <a:lumMod val="50000"/>
                  </a:schemeClr>
                </a:solidFill>
                <a:latin typeface="+mn-lt"/>
                <a:ea typeface="+mn-ea"/>
                <a:cs typeface="+mn-ea"/>
                <a:sym typeface="+mn-lt"/>
              </a:rPr>
              <a:t>高频交易下的股票涨跌预测</a:t>
            </a:r>
          </a:p>
        </p:txBody>
      </p:sp>
      <p:sp>
        <p:nvSpPr>
          <p:cNvPr id="3" name="矩形 2"/>
          <p:cNvSpPr/>
          <p:nvPr/>
        </p:nvSpPr>
        <p:spPr>
          <a:xfrm>
            <a:off x="9793539" y="130428"/>
            <a:ext cx="2190939" cy="65403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47441" y="922646"/>
            <a:ext cx="1400052" cy="1400052"/>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9872" y="2470436"/>
            <a:ext cx="3815018" cy="965951"/>
          </a:xfrm>
          <a:prstGeom prst="rect">
            <a:avLst/>
          </a:prstGeom>
        </p:spPr>
      </p:pic>
      <p:sp>
        <p:nvSpPr>
          <p:cNvPr id="63" name="文本框 62"/>
          <p:cNvSpPr txBox="1"/>
          <p:nvPr/>
        </p:nvSpPr>
        <p:spPr>
          <a:xfrm>
            <a:off x="4418171" y="5053369"/>
            <a:ext cx="4601138" cy="1569660"/>
          </a:xfrm>
          <a:prstGeom prst="rect">
            <a:avLst/>
          </a:prstGeom>
          <a:noFill/>
        </p:spPr>
        <p:txBody>
          <a:bodyPr wrap="square" rtlCol="0">
            <a:spAutoFit/>
          </a:bodyPr>
          <a:lstStyle/>
          <a:p>
            <a:r>
              <a:rPr lang="zh-CN" altLang="en-US" sz="2400" dirty="0">
                <a:solidFill>
                  <a:srgbClr val="1F4E79"/>
                </a:solidFill>
                <a:cs typeface="+mn-ea"/>
                <a:sym typeface="+mn-lt"/>
              </a:rPr>
              <a:t>答辩人：         梅智敏</a:t>
            </a:r>
          </a:p>
          <a:p>
            <a:r>
              <a:rPr lang="zh-CN" altLang="en-US" sz="2400" dirty="0">
                <a:solidFill>
                  <a:srgbClr val="1F4E79"/>
                </a:solidFill>
                <a:cs typeface="+mn-ea"/>
                <a:sym typeface="+mn-lt"/>
              </a:rPr>
              <a:t>学号：             </a:t>
            </a:r>
            <a:r>
              <a:rPr lang="en-US" altLang="zh-CN" sz="2400" dirty="0">
                <a:solidFill>
                  <a:srgbClr val="1F4E79"/>
                </a:solidFill>
                <a:cs typeface="+mn-ea"/>
                <a:sym typeface="+mn-lt"/>
              </a:rPr>
              <a:t>1183710118</a:t>
            </a:r>
          </a:p>
          <a:p>
            <a:r>
              <a:rPr lang="zh-CN" altLang="en-US" sz="2400" dirty="0">
                <a:solidFill>
                  <a:srgbClr val="1F4E79"/>
                </a:solidFill>
                <a:cs typeface="+mn-ea"/>
                <a:sym typeface="+mn-lt"/>
              </a:rPr>
              <a:t>指导老师：    张彦航</a:t>
            </a:r>
            <a:endParaRPr lang="en-US" altLang="zh-CN" sz="2400" dirty="0">
              <a:solidFill>
                <a:srgbClr val="1F4E79"/>
              </a:solidFill>
              <a:cs typeface="+mn-ea"/>
              <a:sym typeface="+mn-lt"/>
            </a:endParaRPr>
          </a:p>
          <a:p>
            <a:r>
              <a:rPr lang="zh-CN" altLang="en-US" sz="2400" dirty="0">
                <a:solidFill>
                  <a:srgbClr val="1F4E79"/>
                </a:solidFill>
                <a:cs typeface="+mn-ea"/>
                <a:sym typeface="+mn-lt"/>
              </a:rPr>
              <a:t>答辩日期：    </a:t>
            </a:r>
            <a:r>
              <a:rPr lang="en-US" altLang="zh-CN" sz="2400" dirty="0">
                <a:solidFill>
                  <a:srgbClr val="1F4E79"/>
                </a:solidFill>
                <a:cs typeface="+mn-ea"/>
                <a:sym typeface="+mn-lt"/>
              </a:rPr>
              <a:t>2022.06.09</a:t>
            </a:r>
            <a:endParaRPr lang="zh-CN" altLang="en-US" sz="2400" dirty="0">
              <a:solidFill>
                <a:srgbClr val="1F4E79"/>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wipe(left)">
                                      <p:cBhvr>
                                        <p:cTn id="11"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6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481" y="1971527"/>
            <a:ext cx="3586950" cy="2698351"/>
            <a:chOff x="-8481" y="1971527"/>
            <a:chExt cx="3586950" cy="2698351"/>
          </a:xfrm>
        </p:grpSpPr>
        <p:sp>
          <p:nvSpPr>
            <p:cNvPr id="50" name="Freeform 100"/>
            <p:cNvSpPr/>
            <p:nvPr/>
          </p:nvSpPr>
          <p:spPr bwMode="auto">
            <a:xfrm>
              <a:off x="-8481" y="1972340"/>
              <a:ext cx="1422748" cy="1310553"/>
            </a:xfrm>
            <a:custGeom>
              <a:avLst/>
              <a:gdLst>
                <a:gd name="T0" fmla="*/ 471 w 875"/>
                <a:gd name="T1" fmla="*/ 0 h 806"/>
                <a:gd name="T2" fmla="*/ 0 w 875"/>
                <a:gd name="T3" fmla="*/ 0 h 806"/>
                <a:gd name="T4" fmla="*/ 0 w 875"/>
                <a:gd name="T5" fmla="*/ 806 h 806"/>
                <a:gd name="T6" fmla="*/ 471 w 875"/>
                <a:gd name="T7" fmla="*/ 806 h 806"/>
                <a:gd name="T8" fmla="*/ 875 w 875"/>
                <a:gd name="T9" fmla="*/ 403 h 806"/>
                <a:gd name="T10" fmla="*/ 471 w 875"/>
                <a:gd name="T11" fmla="*/ 0 h 806"/>
              </a:gdLst>
              <a:ahLst/>
              <a:cxnLst>
                <a:cxn ang="0">
                  <a:pos x="T0" y="T1"/>
                </a:cxn>
                <a:cxn ang="0">
                  <a:pos x="T2" y="T3"/>
                </a:cxn>
                <a:cxn ang="0">
                  <a:pos x="T4" y="T5"/>
                </a:cxn>
                <a:cxn ang="0">
                  <a:pos x="T6" y="T7"/>
                </a:cxn>
                <a:cxn ang="0">
                  <a:pos x="T8" y="T9"/>
                </a:cxn>
                <a:cxn ang="0">
                  <a:pos x="T10" y="T11"/>
                </a:cxn>
              </a:cxnLst>
              <a:rect l="0" t="0" r="r" b="b"/>
              <a:pathLst>
                <a:path w="875" h="806">
                  <a:moveTo>
                    <a:pt x="471" y="0"/>
                  </a:moveTo>
                  <a:lnTo>
                    <a:pt x="0" y="0"/>
                  </a:lnTo>
                  <a:lnTo>
                    <a:pt x="0" y="806"/>
                  </a:lnTo>
                  <a:lnTo>
                    <a:pt x="471" y="806"/>
                  </a:lnTo>
                  <a:lnTo>
                    <a:pt x="875" y="403"/>
                  </a:lnTo>
                  <a:lnTo>
                    <a:pt x="471" y="0"/>
                  </a:lnTo>
                  <a:close/>
                </a:path>
              </a:pathLst>
            </a:custGeom>
            <a:solidFill>
              <a:schemeClr val="bg1">
                <a:lumMod val="85000"/>
                <a:alpha val="20000"/>
              </a:scheme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52" name="Freeform 102"/>
            <p:cNvSpPr/>
            <p:nvPr/>
          </p:nvSpPr>
          <p:spPr bwMode="auto">
            <a:xfrm>
              <a:off x="-8481" y="3357691"/>
              <a:ext cx="1422748" cy="1312181"/>
            </a:xfrm>
            <a:custGeom>
              <a:avLst/>
              <a:gdLst>
                <a:gd name="T0" fmla="*/ 471 w 875"/>
                <a:gd name="T1" fmla="*/ 807 h 807"/>
                <a:gd name="T2" fmla="*/ 0 w 875"/>
                <a:gd name="T3" fmla="*/ 807 h 807"/>
                <a:gd name="T4" fmla="*/ 0 w 875"/>
                <a:gd name="T5" fmla="*/ 0 h 807"/>
                <a:gd name="T6" fmla="*/ 471 w 875"/>
                <a:gd name="T7" fmla="*/ 0 h 807"/>
                <a:gd name="T8" fmla="*/ 875 w 875"/>
                <a:gd name="T9" fmla="*/ 404 h 807"/>
                <a:gd name="T10" fmla="*/ 471 w 875"/>
                <a:gd name="T11" fmla="*/ 807 h 807"/>
              </a:gdLst>
              <a:ahLst/>
              <a:cxnLst>
                <a:cxn ang="0">
                  <a:pos x="T0" y="T1"/>
                </a:cxn>
                <a:cxn ang="0">
                  <a:pos x="T2" y="T3"/>
                </a:cxn>
                <a:cxn ang="0">
                  <a:pos x="T4" y="T5"/>
                </a:cxn>
                <a:cxn ang="0">
                  <a:pos x="T6" y="T7"/>
                </a:cxn>
                <a:cxn ang="0">
                  <a:pos x="T8" y="T9"/>
                </a:cxn>
                <a:cxn ang="0">
                  <a:pos x="T10" y="T11"/>
                </a:cxn>
              </a:cxnLst>
              <a:rect l="0" t="0" r="r" b="b"/>
              <a:pathLst>
                <a:path w="875" h="807">
                  <a:moveTo>
                    <a:pt x="471" y="807"/>
                  </a:moveTo>
                  <a:lnTo>
                    <a:pt x="0" y="807"/>
                  </a:lnTo>
                  <a:lnTo>
                    <a:pt x="0" y="0"/>
                  </a:lnTo>
                  <a:lnTo>
                    <a:pt x="471" y="0"/>
                  </a:lnTo>
                  <a:lnTo>
                    <a:pt x="875" y="404"/>
                  </a:lnTo>
                  <a:lnTo>
                    <a:pt x="471"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61" name="Freeform 113"/>
            <p:cNvSpPr/>
            <p:nvPr/>
          </p:nvSpPr>
          <p:spPr bwMode="auto">
            <a:xfrm>
              <a:off x="871185" y="1972340"/>
              <a:ext cx="1310553" cy="1310553"/>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62" name="Freeform 114"/>
            <p:cNvSpPr/>
            <p:nvPr/>
          </p:nvSpPr>
          <p:spPr bwMode="auto">
            <a:xfrm>
              <a:off x="871185" y="1972340"/>
              <a:ext cx="1310553" cy="1310553"/>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1F4E79">
                <a:alpha val="5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63" name="Freeform 115"/>
            <p:cNvSpPr/>
            <p:nvPr/>
          </p:nvSpPr>
          <p:spPr bwMode="auto">
            <a:xfrm>
              <a:off x="2254907" y="1972340"/>
              <a:ext cx="1310553" cy="1310553"/>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64" name="Freeform 117"/>
            <p:cNvSpPr/>
            <p:nvPr/>
          </p:nvSpPr>
          <p:spPr bwMode="auto">
            <a:xfrm>
              <a:off x="2254907" y="3357691"/>
              <a:ext cx="1310553" cy="1312181"/>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65" name="Freeform 119"/>
            <p:cNvSpPr/>
            <p:nvPr/>
          </p:nvSpPr>
          <p:spPr bwMode="auto">
            <a:xfrm>
              <a:off x="871185" y="3359316"/>
              <a:ext cx="1310553" cy="1310553"/>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66" name="Freeform 120"/>
            <p:cNvSpPr/>
            <p:nvPr/>
          </p:nvSpPr>
          <p:spPr bwMode="auto">
            <a:xfrm>
              <a:off x="869557" y="3357691"/>
              <a:ext cx="1312180" cy="1312181"/>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DBDBDB">
                <a:alpha val="5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grpSp>
          <p:nvGrpSpPr>
            <p:cNvPr id="67" name="그룹 89"/>
            <p:cNvGrpSpPr/>
            <p:nvPr/>
          </p:nvGrpSpPr>
          <p:grpSpPr>
            <a:xfrm>
              <a:off x="1802880" y="3744685"/>
              <a:ext cx="378858" cy="925193"/>
              <a:chOff x="1812925" y="4535488"/>
              <a:chExt cx="369888" cy="903287"/>
            </a:xfrm>
            <a:solidFill>
              <a:schemeClr val="accent2">
                <a:lumMod val="50000"/>
              </a:schemeClr>
            </a:solidFill>
          </p:grpSpPr>
          <p:sp>
            <p:nvSpPr>
              <p:cNvPr id="81" name="Freeform 5"/>
              <p:cNvSpPr/>
              <p:nvPr/>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rgbClr val="0D0D0D">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82" name="Freeform 7"/>
              <p:cNvSpPr/>
              <p:nvPr/>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rgbClr val="0D0D0D">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grpSp>
        <p:sp>
          <p:nvSpPr>
            <p:cNvPr id="72" name="Freeform 118"/>
            <p:cNvSpPr/>
            <p:nvPr/>
          </p:nvSpPr>
          <p:spPr bwMode="auto">
            <a:xfrm>
              <a:off x="2254907" y="3357691"/>
              <a:ext cx="1310553" cy="1312181"/>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grpSp>
          <p:nvGrpSpPr>
            <p:cNvPr id="73" name="그룹 122"/>
            <p:cNvGrpSpPr/>
            <p:nvPr/>
          </p:nvGrpSpPr>
          <p:grpSpPr>
            <a:xfrm>
              <a:off x="2254907" y="3744678"/>
              <a:ext cx="416255" cy="925191"/>
              <a:chOff x="2209800" y="4519614"/>
              <a:chExt cx="406400" cy="903287"/>
            </a:xfrm>
            <a:solidFill>
              <a:schemeClr val="accent1">
                <a:lumMod val="50000"/>
              </a:schemeClr>
            </a:solidFill>
          </p:grpSpPr>
          <p:sp>
            <p:nvSpPr>
              <p:cNvPr id="79" name="Freeform 9"/>
              <p:cNvSpPr/>
              <p:nvPr/>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rgbClr val="0D0D0D">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80" name="Freeform 11"/>
              <p:cNvSpPr/>
              <p:nvPr/>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rgbClr val="0D0D0D">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grpSp>
        <p:sp>
          <p:nvSpPr>
            <p:cNvPr id="90" name="Freeform 118"/>
            <p:cNvSpPr/>
            <p:nvPr/>
          </p:nvSpPr>
          <p:spPr bwMode="auto">
            <a:xfrm flipV="1">
              <a:off x="2267915" y="1971527"/>
              <a:ext cx="1310554" cy="1312181"/>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grpSp>
      <p:cxnSp>
        <p:nvCxnSpPr>
          <p:cNvPr id="96" name="直接连接符 95"/>
          <p:cNvCxnSpPr/>
          <p:nvPr/>
        </p:nvCxnSpPr>
        <p:spPr>
          <a:xfrm>
            <a:off x="4517571" y="3310957"/>
            <a:ext cx="7674429"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4419108" y="2597763"/>
            <a:ext cx="5088653" cy="646331"/>
          </a:xfrm>
          <a:prstGeom prst="rect">
            <a:avLst/>
          </a:prstGeom>
          <a:noFill/>
        </p:spPr>
        <p:txBody>
          <a:bodyPr wrap="square" rtlCol="0">
            <a:spAutoFit/>
          </a:bodyPr>
          <a:lstStyle/>
          <a:p>
            <a:r>
              <a:rPr lang="zh-CN" altLang="en-US" sz="3600" b="1" spc="300" dirty="0">
                <a:solidFill>
                  <a:srgbClr val="1F4E79"/>
                </a:solidFill>
                <a:cs typeface="+mn-ea"/>
                <a:sym typeface="+mn-lt"/>
              </a:rPr>
              <a:t>准备工作</a:t>
            </a:r>
            <a:endParaRPr lang="zh-CN" altLang="en-US" sz="3600" spc="300" dirty="0">
              <a:solidFill>
                <a:srgbClr val="1F4E79"/>
              </a:solidFill>
              <a:cs typeface="+mn-ea"/>
              <a:sym typeface="+mn-lt"/>
            </a:endParaRPr>
          </a:p>
        </p:txBody>
      </p:sp>
      <p:sp>
        <p:nvSpPr>
          <p:cNvPr id="100" name="矩形 99"/>
          <p:cNvSpPr/>
          <p:nvPr/>
        </p:nvSpPr>
        <p:spPr>
          <a:xfrm>
            <a:off x="4510042" y="3517065"/>
            <a:ext cx="2762296" cy="515782"/>
          </a:xfrm>
          <a:prstGeom prst="rect">
            <a:avLst/>
          </a:prstGeom>
        </p:spPr>
        <p:txBody>
          <a:bodyPr wrap="square">
            <a:spAutoFit/>
          </a:bodyPr>
          <a:lstStyle/>
          <a:p>
            <a:pPr marL="285750" indent="-285750">
              <a:lnSpc>
                <a:spcPct val="200000"/>
              </a:lnSpc>
              <a:buFont typeface="Wingdings" panose="05000000000000000000" pitchFamily="2" charset="2"/>
              <a:buChar char="n"/>
            </a:pPr>
            <a:r>
              <a:rPr lang="zh-CN" altLang="en-US" sz="1600" b="1" spc="300" dirty="0">
                <a:solidFill>
                  <a:srgbClr val="1F4E79"/>
                </a:solidFill>
                <a:cs typeface="+mn-ea"/>
                <a:sym typeface="+mn-lt"/>
              </a:rPr>
              <a:t>问题形式化</a:t>
            </a:r>
            <a:endParaRPr lang="en-US" altLang="zh-CN" sz="1600" b="1" spc="300" dirty="0">
              <a:solidFill>
                <a:srgbClr val="1F4E79"/>
              </a:solidFill>
              <a:cs typeface="+mn-ea"/>
              <a:sym typeface="+mn-lt"/>
            </a:endParaRPr>
          </a:p>
        </p:txBody>
      </p:sp>
      <p:grpSp>
        <p:nvGrpSpPr>
          <p:cNvPr id="117" name="组合 116"/>
          <p:cNvGrpSpPr/>
          <p:nvPr/>
        </p:nvGrpSpPr>
        <p:grpSpPr>
          <a:xfrm>
            <a:off x="7602290" y="2445626"/>
            <a:ext cx="783189" cy="864237"/>
            <a:chOff x="9473648" y="1406690"/>
            <a:chExt cx="1107403" cy="1222002"/>
          </a:xfrm>
        </p:grpSpPr>
        <p:pic>
          <p:nvPicPr>
            <p:cNvPr id="114" name="图片 1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73648" y="1406690"/>
              <a:ext cx="589595" cy="874500"/>
            </a:xfrm>
            <a:prstGeom prst="rect">
              <a:avLst/>
            </a:prstGeom>
          </p:spPr>
        </p:pic>
        <p:pic>
          <p:nvPicPr>
            <p:cNvPr id="116" name="图片 1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1417749">
              <a:off x="9514159" y="1933688"/>
              <a:ext cx="1066892" cy="695004"/>
            </a:xfrm>
            <a:prstGeom prst="rect">
              <a:avLst/>
            </a:prstGeom>
          </p:spPr>
        </p:pic>
      </p:grpSp>
      <p:sp>
        <p:nvSpPr>
          <p:cNvPr id="26" name="矩形 25"/>
          <p:cNvSpPr/>
          <p:nvPr/>
        </p:nvSpPr>
        <p:spPr>
          <a:xfrm>
            <a:off x="7467614" y="3517065"/>
            <a:ext cx="2990836" cy="515782"/>
          </a:xfrm>
          <a:prstGeom prst="rect">
            <a:avLst/>
          </a:prstGeom>
        </p:spPr>
        <p:txBody>
          <a:bodyPr wrap="square">
            <a:spAutoFit/>
          </a:bodyPr>
          <a:lstStyle/>
          <a:p>
            <a:pPr marL="285750" indent="-285750">
              <a:lnSpc>
                <a:spcPct val="200000"/>
              </a:lnSpc>
              <a:buFont typeface="Wingdings" panose="05000000000000000000" pitchFamily="2" charset="2"/>
              <a:buChar char="n"/>
            </a:pPr>
            <a:r>
              <a:rPr lang="zh-CN" altLang="en-US" sz="1600" b="1" spc="300" dirty="0">
                <a:solidFill>
                  <a:srgbClr val="1F4E79"/>
                </a:solidFill>
                <a:cs typeface="+mn-ea"/>
                <a:sym typeface="+mn-lt"/>
              </a:rPr>
              <a:t>数据集描述</a:t>
            </a:r>
            <a:endParaRPr lang="en-US" altLang="zh-CN" sz="1600" b="1" spc="300" dirty="0">
              <a:solidFill>
                <a:srgbClr val="1F4E79"/>
              </a:solidFill>
              <a:cs typeface="+mn-ea"/>
              <a:sym typeface="+mn-lt"/>
            </a:endParaRPr>
          </a:p>
        </p:txBody>
      </p:sp>
      <p:sp>
        <p:nvSpPr>
          <p:cNvPr id="27" name="文本框 26"/>
          <p:cNvSpPr txBox="1"/>
          <p:nvPr/>
        </p:nvSpPr>
        <p:spPr>
          <a:xfrm>
            <a:off x="1379533" y="2603071"/>
            <a:ext cx="914400" cy="707886"/>
          </a:xfrm>
          <a:prstGeom prst="rect">
            <a:avLst/>
          </a:prstGeom>
          <a:noFill/>
        </p:spPr>
        <p:txBody>
          <a:bodyPr wrap="square" rtlCol="0">
            <a:spAutoFit/>
          </a:bodyPr>
          <a:lstStyle/>
          <a:p>
            <a:r>
              <a:rPr lang="en-US" altLang="zh-CN" sz="4000" b="1" dirty="0">
                <a:solidFill>
                  <a:schemeClr val="bg1"/>
                </a:solidFill>
                <a:cs typeface="+mn-ea"/>
                <a:sym typeface="+mn-lt"/>
              </a:rPr>
              <a:t>02</a:t>
            </a:r>
            <a:endParaRPr lang="zh-CN" altLang="en-US" sz="4000" b="1" dirty="0">
              <a:solidFill>
                <a:schemeClr val="bg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96"/>
                                        </p:tgtEl>
                                        <p:attrNameLst>
                                          <p:attrName>style.visibility</p:attrName>
                                        </p:attrNameLst>
                                      </p:cBhvr>
                                      <p:to>
                                        <p:strVal val="visible"/>
                                      </p:to>
                                    </p:set>
                                    <p:animEffect transition="in" filter="wipe(left)">
                                      <p:cBhvr>
                                        <p:cTn id="14" dur="500"/>
                                        <p:tgtEl>
                                          <p:spTgt spid="9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99"/>
                                        </p:tgtEl>
                                        <p:attrNameLst>
                                          <p:attrName>style.visibility</p:attrName>
                                        </p:attrNameLst>
                                      </p:cBhvr>
                                      <p:to>
                                        <p:strVal val="visible"/>
                                      </p:to>
                                    </p:set>
                                    <p:animEffect transition="in" filter="wipe(left)">
                                      <p:cBhvr>
                                        <p:cTn id="18" dur="500"/>
                                        <p:tgtEl>
                                          <p:spTgt spid="99"/>
                                        </p:tgtEl>
                                      </p:cBhvr>
                                    </p:animEffect>
                                  </p:childTnLst>
                                </p:cTn>
                              </p:par>
                              <p:par>
                                <p:cTn id="19" presetID="22" presetClass="entr" presetSubtype="8" fill="hold" nodeType="withEffect">
                                  <p:stCondLst>
                                    <p:cond delay="250"/>
                                  </p:stCondLst>
                                  <p:childTnLst>
                                    <p:set>
                                      <p:cBhvr>
                                        <p:cTn id="20" dur="1" fill="hold">
                                          <p:stCondLst>
                                            <p:cond delay="0"/>
                                          </p:stCondLst>
                                        </p:cTn>
                                        <p:tgtEl>
                                          <p:spTgt spid="117"/>
                                        </p:tgtEl>
                                        <p:attrNameLst>
                                          <p:attrName>style.visibility</p:attrName>
                                        </p:attrNameLst>
                                      </p:cBhvr>
                                      <p:to>
                                        <p:strVal val="visible"/>
                                      </p:to>
                                    </p:set>
                                    <p:animEffect transition="in" filter="wipe(left)">
                                      <p:cBhvr>
                                        <p:cTn id="21" dur="250"/>
                                        <p:tgtEl>
                                          <p:spTgt spid="117"/>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00"/>
                                        </p:tgtEl>
                                        <p:attrNameLst>
                                          <p:attrName>style.visibility</p:attrName>
                                        </p:attrNameLst>
                                      </p:cBhvr>
                                      <p:to>
                                        <p:strVal val="visible"/>
                                      </p:to>
                                    </p:set>
                                    <p:animEffect transition="in" filter="fade">
                                      <p:cBhvr>
                                        <p:cTn id="25" dur="500"/>
                                        <p:tgtEl>
                                          <p:spTgt spid="10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0" grpId="0"/>
      <p:bldP spid="26" grpId="0"/>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직사각형 45"/>
          <p:cNvSpPr/>
          <p:nvPr/>
        </p:nvSpPr>
        <p:spPr>
          <a:xfrm>
            <a:off x="1540920" y="660031"/>
            <a:ext cx="10650252" cy="870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cs typeface="+mn-ea"/>
              <a:sym typeface="+mn-lt"/>
            </a:endParaRPr>
          </a:p>
        </p:txBody>
      </p:sp>
      <p:sp>
        <p:nvSpPr>
          <p:cNvPr id="79" name="文本框 78"/>
          <p:cNvSpPr txBox="1"/>
          <p:nvPr/>
        </p:nvSpPr>
        <p:spPr>
          <a:xfrm>
            <a:off x="1420418" y="136811"/>
            <a:ext cx="4407787" cy="523220"/>
          </a:xfrm>
          <a:prstGeom prst="rect">
            <a:avLst/>
          </a:prstGeom>
          <a:noFill/>
        </p:spPr>
        <p:txBody>
          <a:bodyPr wrap="square" rtlCol="0">
            <a:spAutoFit/>
          </a:bodyPr>
          <a:lstStyle/>
          <a:p>
            <a:pPr marL="179705" lvl="0"/>
            <a:r>
              <a:rPr lang="zh-CN" altLang="en-US" sz="2800" b="1" spc="300" dirty="0">
                <a:solidFill>
                  <a:srgbClr val="1F4E79"/>
                </a:solidFill>
                <a:cs typeface="+mn-ea"/>
                <a:sym typeface="+mn-lt"/>
              </a:rPr>
              <a:t>准备工作：问题形式化</a:t>
            </a:r>
          </a:p>
        </p:txBody>
      </p:sp>
      <p:grpSp>
        <p:nvGrpSpPr>
          <p:cNvPr id="83" name="组合 82"/>
          <p:cNvGrpSpPr/>
          <p:nvPr/>
        </p:nvGrpSpPr>
        <p:grpSpPr>
          <a:xfrm>
            <a:off x="0" y="0"/>
            <a:ext cx="1376624" cy="1371254"/>
            <a:chOff x="0" y="0"/>
            <a:chExt cx="1376624" cy="1371254"/>
          </a:xfrm>
        </p:grpSpPr>
        <p:sp>
          <p:nvSpPr>
            <p:cNvPr id="84" name="Freeform 113"/>
            <p:cNvSpPr/>
            <p:nvPr/>
          </p:nvSpPr>
          <p:spPr bwMode="auto">
            <a:xfrm>
              <a:off x="828" y="413"/>
              <a:ext cx="666001" cy="666002"/>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85" name="Freeform 114"/>
            <p:cNvSpPr/>
            <p:nvPr/>
          </p:nvSpPr>
          <p:spPr bwMode="auto">
            <a:xfrm>
              <a:off x="828" y="413"/>
              <a:ext cx="666001" cy="666002"/>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86" name="Freeform 115"/>
            <p:cNvSpPr/>
            <p:nvPr/>
          </p:nvSpPr>
          <p:spPr bwMode="auto">
            <a:xfrm>
              <a:off x="704012" y="413"/>
              <a:ext cx="666001" cy="666002"/>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87" name="Freeform 117"/>
            <p:cNvSpPr/>
            <p:nvPr/>
          </p:nvSpPr>
          <p:spPr bwMode="auto">
            <a:xfrm>
              <a:off x="704012" y="704426"/>
              <a:ext cx="666001" cy="666828"/>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88" name="Freeform 120"/>
            <p:cNvSpPr/>
            <p:nvPr/>
          </p:nvSpPr>
          <p:spPr bwMode="auto">
            <a:xfrm>
              <a:off x="0" y="704426"/>
              <a:ext cx="666828" cy="666828"/>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89" name="Freeform 118"/>
            <p:cNvSpPr/>
            <p:nvPr/>
          </p:nvSpPr>
          <p:spPr bwMode="auto">
            <a:xfrm>
              <a:off x="704012" y="704426"/>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90" name="Freeform 118"/>
            <p:cNvSpPr/>
            <p:nvPr/>
          </p:nvSpPr>
          <p:spPr bwMode="auto">
            <a:xfrm flipV="1">
              <a:off x="710623" y="0"/>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5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grpSp>
      <mc:AlternateContent xmlns:mc="http://schemas.openxmlformats.org/markup-compatibility/2006" xmlns:a14="http://schemas.microsoft.com/office/drawing/2010/main">
        <mc:Choice Requires="a14">
          <p:graphicFrame>
            <p:nvGraphicFramePr>
              <p:cNvPr id="6" name="表格 5">
                <a:extLst>
                  <a:ext uri="{FF2B5EF4-FFF2-40B4-BE49-F238E27FC236}">
                    <a16:creationId xmlns:a16="http://schemas.microsoft.com/office/drawing/2014/main" id="{F015217D-047C-4AE1-93CA-4DF44F91E662}"/>
                  </a:ext>
                </a:extLst>
              </p:cNvPr>
              <p:cNvGraphicFramePr>
                <a:graphicFrameLocks noGrp="1"/>
              </p:cNvGraphicFramePr>
              <p:nvPr>
                <p:extLst>
                  <p:ext uri="{D42A27DB-BD31-4B8C-83A1-F6EECF244321}">
                    <p14:modId xmlns:p14="http://schemas.microsoft.com/office/powerpoint/2010/main" val="2426350802"/>
                  </p:ext>
                </p:extLst>
              </p:nvPr>
            </p:nvGraphicFramePr>
            <p:xfrm>
              <a:off x="710623" y="2513469"/>
              <a:ext cx="11159324" cy="2553652"/>
            </p:xfrm>
            <a:graphic>
              <a:graphicData uri="http://schemas.openxmlformats.org/drawingml/2006/table">
                <a:tbl>
                  <a:tblPr firstRow="1" bandRow="1">
                    <a:tableStyleId>{5C22544A-7EE6-4342-B048-85BDC9FD1C3A}</a:tableStyleId>
                  </a:tblPr>
                  <a:tblGrid>
                    <a:gridCol w="1609883">
                      <a:extLst>
                        <a:ext uri="{9D8B030D-6E8A-4147-A177-3AD203B41FA5}">
                          <a16:colId xmlns:a16="http://schemas.microsoft.com/office/drawing/2014/main" val="186677287"/>
                        </a:ext>
                      </a:extLst>
                    </a:gridCol>
                    <a:gridCol w="2484407">
                      <a:extLst>
                        <a:ext uri="{9D8B030D-6E8A-4147-A177-3AD203B41FA5}">
                          <a16:colId xmlns:a16="http://schemas.microsoft.com/office/drawing/2014/main" val="510317820"/>
                        </a:ext>
                      </a:extLst>
                    </a:gridCol>
                    <a:gridCol w="2405653">
                      <a:extLst>
                        <a:ext uri="{9D8B030D-6E8A-4147-A177-3AD203B41FA5}">
                          <a16:colId xmlns:a16="http://schemas.microsoft.com/office/drawing/2014/main" val="2387132446"/>
                        </a:ext>
                      </a:extLst>
                    </a:gridCol>
                    <a:gridCol w="1978244">
                      <a:extLst>
                        <a:ext uri="{9D8B030D-6E8A-4147-A177-3AD203B41FA5}">
                          <a16:colId xmlns:a16="http://schemas.microsoft.com/office/drawing/2014/main" val="995045880"/>
                        </a:ext>
                      </a:extLst>
                    </a:gridCol>
                    <a:gridCol w="2681137">
                      <a:extLst>
                        <a:ext uri="{9D8B030D-6E8A-4147-A177-3AD203B41FA5}">
                          <a16:colId xmlns:a16="http://schemas.microsoft.com/office/drawing/2014/main" val="178076197"/>
                        </a:ext>
                      </a:extLst>
                    </a:gridCol>
                  </a:tblGrid>
                  <a:tr h="1138470">
                    <a:tc>
                      <a:txBody>
                        <a:bodyPr/>
                        <a:lstStyle/>
                        <a:p>
                          <a:pPr algn="ctr"/>
                          <a:r>
                            <a:rPr lang="zh-CN" altLang="en-US" dirty="0">
                              <a:solidFill>
                                <a:schemeClr val="tx1"/>
                              </a:solidFill>
                            </a:rPr>
                            <a:t>当前样本点的</a:t>
                          </a:r>
                          <a:r>
                            <a:rPr lang="en-US" altLang="zh-CN" dirty="0" err="1">
                              <a:solidFill>
                                <a:schemeClr val="tx1"/>
                              </a:solidFill>
                            </a:rPr>
                            <a:t>midPrice</a:t>
                          </a:r>
                          <a:endParaRPr lang="zh-CN" altLang="en-US" dirty="0">
                            <a:solidFill>
                              <a:schemeClr val="tx1"/>
                            </a:solidFill>
                          </a:endParaRPr>
                        </a:p>
                      </a:txBody>
                      <a:tcPr anchor="ctr">
                        <a:solidFill>
                          <a:schemeClr val="accent5">
                            <a:lumMod val="60000"/>
                            <a:lumOff val="40000"/>
                          </a:schemeClr>
                        </a:solidFill>
                      </a:tcPr>
                    </a:tc>
                    <a:tc>
                      <a:txBody>
                        <a:bodyPr/>
                        <a:lstStyle/>
                        <a:p>
                          <a:pPr algn="ctr"/>
                          <a:r>
                            <a:rPr lang="zh-CN" altLang="en-US" dirty="0">
                              <a:solidFill>
                                <a:schemeClr val="tx1"/>
                              </a:solidFill>
                            </a:rPr>
                            <a:t>过去</a:t>
                          </a:r>
                          <a:r>
                            <a:rPr lang="en-US" altLang="zh-CN" dirty="0">
                              <a:solidFill>
                                <a:schemeClr val="tx1"/>
                              </a:solidFill>
                            </a:rPr>
                            <a:t>K</a:t>
                          </a:r>
                          <a:r>
                            <a:rPr lang="zh-CN" altLang="en-US" dirty="0">
                              <a:solidFill>
                                <a:schemeClr val="tx1"/>
                              </a:solidFill>
                            </a:rPr>
                            <a:t>个样本点</a:t>
                          </a:r>
                          <a:r>
                            <a:rPr lang="en-US" altLang="zh-CN" dirty="0">
                              <a:solidFill>
                                <a:schemeClr val="tx1"/>
                              </a:solidFill>
                            </a:rPr>
                            <a:t>(</a:t>
                          </a:r>
                          <a:r>
                            <a:rPr lang="zh-CN" altLang="en-US" dirty="0">
                              <a:solidFill>
                                <a:schemeClr val="tx1"/>
                              </a:solidFill>
                            </a:rPr>
                            <a:t>包含现在</a:t>
                          </a:r>
                          <a:r>
                            <a:rPr lang="en-US" altLang="zh-CN" dirty="0">
                              <a:solidFill>
                                <a:schemeClr val="tx1"/>
                              </a:solidFill>
                            </a:rPr>
                            <a:t>)</a:t>
                          </a:r>
                          <a:r>
                            <a:rPr lang="zh-CN" altLang="en-US" dirty="0">
                              <a:solidFill>
                                <a:schemeClr val="tx1"/>
                              </a:solidFill>
                            </a:rPr>
                            <a:t>的平均</a:t>
                          </a:r>
                          <a:r>
                            <a:rPr lang="en-US" altLang="zh-CN" dirty="0" err="1">
                              <a:solidFill>
                                <a:schemeClr val="tx1"/>
                              </a:solidFill>
                            </a:rPr>
                            <a:t>midPrice</a:t>
                          </a:r>
                          <a:endParaRPr lang="zh-CN" altLang="en-US" dirty="0">
                            <a:solidFill>
                              <a:schemeClr val="tx1"/>
                            </a:solidFill>
                          </a:endParaRPr>
                        </a:p>
                      </a:txBody>
                      <a:tcPr anchor="ctr">
                        <a:solidFill>
                          <a:schemeClr val="accent5">
                            <a:lumMod val="60000"/>
                            <a:lumOff val="40000"/>
                          </a:schemeClr>
                        </a:solidFill>
                      </a:tcPr>
                    </a:tc>
                    <a:tc>
                      <a:txBody>
                        <a:bodyPr/>
                        <a:lstStyle/>
                        <a:p>
                          <a:pPr algn="ctr"/>
                          <a:r>
                            <a:rPr lang="zh-CN" altLang="en-US" dirty="0">
                              <a:solidFill>
                                <a:schemeClr val="tx1"/>
                              </a:solidFill>
                            </a:rPr>
                            <a:t>未来</a:t>
                          </a:r>
                          <a:r>
                            <a:rPr lang="en-US" altLang="zh-CN" dirty="0">
                              <a:solidFill>
                                <a:schemeClr val="tx1"/>
                              </a:solidFill>
                            </a:rPr>
                            <a:t>K</a:t>
                          </a:r>
                          <a:r>
                            <a:rPr lang="zh-CN" altLang="en-US" dirty="0">
                              <a:solidFill>
                                <a:schemeClr val="tx1"/>
                              </a:solidFill>
                            </a:rPr>
                            <a:t>个样本点的平均</a:t>
                          </a:r>
                          <a:r>
                            <a:rPr lang="en-US" altLang="zh-CN" dirty="0" err="1">
                              <a:solidFill>
                                <a:schemeClr val="tx1"/>
                              </a:solidFill>
                            </a:rPr>
                            <a:t>midPrice</a:t>
                          </a:r>
                          <a:endParaRPr lang="zh-CN" altLang="en-US" dirty="0">
                            <a:solidFill>
                              <a:schemeClr val="tx1"/>
                            </a:solidFill>
                          </a:endParaRPr>
                        </a:p>
                      </a:txBody>
                      <a:tcPr anchor="ctr">
                        <a:solidFill>
                          <a:schemeClr val="accent5">
                            <a:lumMod val="60000"/>
                            <a:lumOff val="40000"/>
                          </a:schemeClr>
                        </a:solidFill>
                      </a:tcPr>
                    </a:tc>
                    <a:tc>
                      <a:txBody>
                        <a:bodyPr/>
                        <a:lstStyle/>
                        <a:p>
                          <a:pPr algn="ctr"/>
                          <a:r>
                            <a:rPr lang="zh-CN" altLang="en-US" dirty="0">
                              <a:solidFill>
                                <a:schemeClr val="tx1"/>
                              </a:solidFill>
                            </a:rPr>
                            <a:t>增长率</a:t>
                          </a:r>
                        </a:p>
                      </a:txBody>
                      <a:tcPr anchor="ctr">
                        <a:solidFill>
                          <a:schemeClr val="accent5">
                            <a:lumMod val="60000"/>
                            <a:lumOff val="40000"/>
                          </a:schemeClr>
                        </a:solidFill>
                      </a:tcPr>
                    </a:tc>
                    <a:tc>
                      <a:txBody>
                        <a:bodyPr/>
                        <a:lstStyle/>
                        <a:p>
                          <a:pPr algn="ctr"/>
                          <a:r>
                            <a:rPr lang="zh-CN" altLang="en-US" dirty="0">
                              <a:solidFill>
                                <a:schemeClr val="tx1"/>
                              </a:solidFill>
                            </a:rPr>
                            <a:t>标签（涨</a:t>
                          </a:r>
                          <a:r>
                            <a:rPr lang="en-US" altLang="zh-CN" dirty="0">
                              <a:solidFill>
                                <a:schemeClr val="tx1"/>
                              </a:solidFill>
                            </a:rPr>
                            <a:t>/</a:t>
                          </a:r>
                          <a:r>
                            <a:rPr lang="zh-CN" altLang="en-US" dirty="0">
                              <a:solidFill>
                                <a:schemeClr val="tx1"/>
                              </a:solidFill>
                            </a:rPr>
                            <a:t>跌</a:t>
                          </a:r>
                          <a:r>
                            <a:rPr lang="en-US" altLang="zh-CN" dirty="0">
                              <a:solidFill>
                                <a:schemeClr val="tx1"/>
                              </a:solidFill>
                            </a:rPr>
                            <a:t>/</a:t>
                          </a:r>
                          <a:r>
                            <a:rPr lang="zh-CN" altLang="en-US" dirty="0">
                              <a:solidFill>
                                <a:schemeClr val="tx1"/>
                              </a:solidFill>
                            </a:rPr>
                            <a:t>平稳）</a:t>
                          </a:r>
                        </a:p>
                      </a:txBody>
                      <a:tcPr anchor="ctr">
                        <a:solidFill>
                          <a:schemeClr val="accent5">
                            <a:lumMod val="60000"/>
                            <a:lumOff val="40000"/>
                          </a:schemeClr>
                        </a:solidFill>
                      </a:tcPr>
                    </a:tc>
                    <a:extLst>
                      <a:ext uri="{0D108BD9-81ED-4DB2-BD59-A6C34878D82A}">
                        <a16:rowId xmlns:a16="http://schemas.microsoft.com/office/drawing/2014/main" val="3162957909"/>
                      </a:ext>
                    </a:extLst>
                  </a:tr>
                  <a:tr h="1415182">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sub>
                                </m:sSub>
                              </m:oMath>
                            </m:oMathPara>
                          </a14:m>
                          <a:endParaRPr lang="en-US" altLang="zh-CN" b="0" dirty="0"/>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solidFill>
                                          <a:srgbClr val="836967"/>
                                        </a:solidFill>
                                        <a:latin typeface="Cambria Math" panose="02040503050406030204" pitchFamily="18" charset="0"/>
                                      </a:rPr>
                                    </m:ctrlPr>
                                  </m:sSubPr>
                                  <m:e>
                                    <m:r>
                                      <a:rPr lang="en-US" altLang="zh-CN" i="1" dirty="0" smtClean="0">
                                        <a:latin typeface="Cambria Math" panose="02040503050406030204" pitchFamily="18" charset="0"/>
                                      </a:rPr>
                                      <m:t>𝑚</m:t>
                                    </m:r>
                                  </m:e>
                                  <m:sub>
                                    <m:r>
                                      <a:rPr lang="en-US" altLang="zh-CN" i="0" dirty="0" smtClean="0">
                                        <a:latin typeface="Cambria Math" panose="02040503050406030204" pitchFamily="18" charset="0"/>
                                      </a:rPr>
                                      <m:t>−</m:t>
                                    </m:r>
                                  </m:sub>
                                </m:sSub>
                                <m:d>
                                  <m:dPr>
                                    <m:ctrlPr>
                                      <a:rPr lang="en-US" altLang="zh-CN" i="1" dirty="0" smtClean="0">
                                        <a:solidFill>
                                          <a:srgbClr val="836967"/>
                                        </a:solidFill>
                                        <a:latin typeface="Cambria Math" panose="02040503050406030204" pitchFamily="18" charset="0"/>
                                      </a:rPr>
                                    </m:ctrlPr>
                                  </m:dPr>
                                  <m:e>
                                    <m:r>
                                      <a:rPr lang="en-US" altLang="zh-CN" i="1" dirty="0" smtClean="0">
                                        <a:latin typeface="Cambria Math" panose="02040503050406030204" pitchFamily="18" charset="0"/>
                                      </a:rPr>
                                      <m:t>𝑡</m:t>
                                    </m:r>
                                  </m:e>
                                </m:d>
                                <m:r>
                                  <a:rPr lang="en-US" altLang="zh-CN" i="0" dirty="0" smtClean="0">
                                    <a:latin typeface="Cambria Math" panose="02040503050406030204" pitchFamily="18" charset="0"/>
                                  </a:rPr>
                                  <m:t>=</m:t>
                                </m:r>
                                <m:f>
                                  <m:fPr>
                                    <m:ctrlPr>
                                      <a:rPr lang="en-US" altLang="zh-CN" i="1" dirty="0" smtClean="0">
                                        <a:solidFill>
                                          <a:srgbClr val="836967"/>
                                        </a:solidFill>
                                        <a:latin typeface="Cambria Math" panose="02040503050406030204" pitchFamily="18" charset="0"/>
                                      </a:rPr>
                                    </m:ctrlPr>
                                  </m:fPr>
                                  <m:num>
                                    <m:r>
                                      <a:rPr lang="en-US" altLang="zh-CN" i="0" dirty="0" smtClean="0">
                                        <a:latin typeface="Cambria Math" panose="02040503050406030204" pitchFamily="18" charset="0"/>
                                      </a:rPr>
                                      <m:t>1</m:t>
                                    </m:r>
                                  </m:num>
                                  <m:den>
                                    <m:r>
                                      <a:rPr lang="en-US" altLang="zh-CN" i="1" dirty="0" smtClean="0">
                                        <a:latin typeface="Cambria Math" panose="02040503050406030204" pitchFamily="18" charset="0"/>
                                      </a:rPr>
                                      <m:t>𝑘</m:t>
                                    </m:r>
                                    <m:r>
                                      <a:rPr lang="en-US" altLang="zh-CN" b="0" i="1" dirty="0" smtClean="0">
                                        <a:latin typeface="Cambria Math" panose="02040503050406030204" pitchFamily="18" charset="0"/>
                                      </a:rPr>
                                      <m:t>+1</m:t>
                                    </m:r>
                                  </m:den>
                                </m:f>
                                <m:nary>
                                  <m:naryPr>
                                    <m:chr m:val="∑"/>
                                    <m:limLoc m:val="undOvr"/>
                                    <m:grow m:val="on"/>
                                    <m:ctrlPr>
                                      <a:rPr lang="en-US" altLang="zh-CN" i="1" dirty="0" smtClean="0">
                                        <a:latin typeface="Cambria Math" panose="02040503050406030204" pitchFamily="18" charset="0"/>
                                      </a:rPr>
                                    </m:ctrlPr>
                                  </m:naryPr>
                                  <m:sub>
                                    <m:r>
                                      <a:rPr lang="en-US" altLang="zh-CN" i="1" dirty="0" smtClean="0">
                                        <a:latin typeface="Cambria Math" panose="02040503050406030204" pitchFamily="18" charset="0"/>
                                      </a:rPr>
                                      <m:t>𝑖</m:t>
                                    </m:r>
                                    <m:r>
                                      <a:rPr lang="en-US" altLang="zh-CN" i="0" dirty="0" smtClean="0">
                                        <a:latin typeface="Cambria Math" panose="02040503050406030204" pitchFamily="18" charset="0"/>
                                      </a:rPr>
                                      <m:t>=0</m:t>
                                    </m:r>
                                  </m:sub>
                                  <m:sup>
                                    <m:r>
                                      <a:rPr lang="en-US" altLang="zh-CN" i="1" dirty="0" smtClean="0">
                                        <a:latin typeface="Cambria Math" panose="02040503050406030204" pitchFamily="18" charset="0"/>
                                      </a:rPr>
                                      <m:t>𝑘</m:t>
                                    </m:r>
                                  </m:sup>
                                  <m:e>
                                    <m:sSub>
                                      <m:sSubPr>
                                        <m:ctrlPr>
                                          <a:rPr lang="en-US" altLang="zh-CN" i="1" dirty="0" smtClean="0">
                                            <a:solidFill>
                                              <a:srgbClr val="836967"/>
                                            </a:solidFill>
                                            <a:latin typeface="Cambria Math" panose="02040503050406030204" pitchFamily="18" charset="0"/>
                                          </a:rPr>
                                        </m:ctrlPr>
                                      </m:sSubPr>
                                      <m:e>
                                        <m:r>
                                          <a:rPr lang="en-US" altLang="zh-CN" i="1" dirty="0" smtClean="0">
                                            <a:latin typeface="Cambria Math" panose="02040503050406030204" pitchFamily="18" charset="0"/>
                                          </a:rPr>
                                          <m:t>𝑝</m:t>
                                        </m:r>
                                      </m:e>
                                      <m:sub>
                                        <m:r>
                                          <a:rPr lang="en-US" altLang="zh-CN" i="1" dirty="0" smtClean="0">
                                            <a:latin typeface="Cambria Math" panose="02040503050406030204" pitchFamily="18" charset="0"/>
                                          </a:rPr>
                                          <m:t>𝑡</m:t>
                                        </m:r>
                                        <m:r>
                                          <a:rPr lang="en-US" altLang="zh-CN" i="0" dirty="0" smtClean="0">
                                            <a:latin typeface="Cambria Math" panose="02040503050406030204" pitchFamily="18" charset="0"/>
                                          </a:rPr>
                                          <m:t>−</m:t>
                                        </m:r>
                                        <m:r>
                                          <a:rPr lang="en-US" altLang="zh-CN" i="1" dirty="0" smtClean="0">
                                            <a:latin typeface="Cambria Math" panose="02040503050406030204" pitchFamily="18" charset="0"/>
                                          </a:rPr>
                                          <m:t>𝑖</m:t>
                                        </m:r>
                                      </m:sub>
                                    </m:sSub>
                                  </m:e>
                                </m:nary>
                              </m:oMath>
                            </m:oMathPara>
                          </a14:m>
                          <a:endParaRPr lang="en-US" altLang="zh-CN" dirty="0"/>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altLang="zh-CN" i="1" dirty="0" smtClean="0">
                                        <a:solidFill>
                                          <a:srgbClr val="836967"/>
                                        </a:solidFill>
                                        <a:latin typeface="Cambria Math" panose="02040503050406030204" pitchFamily="18" charset="0"/>
                                      </a:rPr>
                                    </m:ctrlPr>
                                  </m:sSubPr>
                                  <m:e>
                                    <m:r>
                                      <a:rPr lang="en-US" altLang="zh-CN" i="1" dirty="0" smtClean="0">
                                        <a:latin typeface="Cambria Math" panose="02040503050406030204" pitchFamily="18" charset="0"/>
                                      </a:rPr>
                                      <m:t>𝑚</m:t>
                                    </m:r>
                                  </m:e>
                                  <m:sub>
                                    <m:r>
                                      <a:rPr lang="en-US" altLang="zh-CN" b="0" i="0" dirty="0" smtClean="0">
                                        <a:latin typeface="Cambria Math" panose="02040503050406030204" pitchFamily="18" charset="0"/>
                                      </a:rPr>
                                      <m:t>+</m:t>
                                    </m:r>
                                  </m:sub>
                                </m:sSub>
                                <m:d>
                                  <m:dPr>
                                    <m:ctrlPr>
                                      <a:rPr lang="en-US" altLang="zh-CN" i="1" dirty="0" smtClean="0">
                                        <a:solidFill>
                                          <a:srgbClr val="836967"/>
                                        </a:solidFill>
                                        <a:latin typeface="Cambria Math" panose="02040503050406030204" pitchFamily="18" charset="0"/>
                                      </a:rPr>
                                    </m:ctrlPr>
                                  </m:dPr>
                                  <m:e>
                                    <m:r>
                                      <a:rPr lang="en-US" altLang="zh-CN" i="1" dirty="0" smtClean="0">
                                        <a:latin typeface="Cambria Math" panose="02040503050406030204" pitchFamily="18" charset="0"/>
                                      </a:rPr>
                                      <m:t>𝑡</m:t>
                                    </m:r>
                                  </m:e>
                                </m:d>
                                <m:r>
                                  <a:rPr lang="en-US" altLang="zh-CN" i="0" dirty="0" smtClean="0">
                                    <a:latin typeface="Cambria Math" panose="02040503050406030204" pitchFamily="18" charset="0"/>
                                  </a:rPr>
                                  <m:t>=</m:t>
                                </m:r>
                                <m:f>
                                  <m:fPr>
                                    <m:ctrlPr>
                                      <a:rPr lang="en-US" altLang="zh-CN" i="1" dirty="0" smtClean="0">
                                        <a:solidFill>
                                          <a:srgbClr val="836967"/>
                                        </a:solidFill>
                                        <a:latin typeface="Cambria Math" panose="02040503050406030204" pitchFamily="18" charset="0"/>
                                      </a:rPr>
                                    </m:ctrlPr>
                                  </m:fPr>
                                  <m:num>
                                    <m:r>
                                      <a:rPr lang="en-US" altLang="zh-CN" i="0" dirty="0" smtClean="0">
                                        <a:latin typeface="Cambria Math" panose="02040503050406030204" pitchFamily="18" charset="0"/>
                                      </a:rPr>
                                      <m:t>1</m:t>
                                    </m:r>
                                  </m:num>
                                  <m:den>
                                    <m:r>
                                      <a:rPr lang="en-US" altLang="zh-CN" i="1" dirty="0" smtClean="0">
                                        <a:latin typeface="Cambria Math" panose="02040503050406030204" pitchFamily="18" charset="0"/>
                                      </a:rPr>
                                      <m:t>𝑘</m:t>
                                    </m:r>
                                  </m:den>
                                </m:f>
                                <m:nary>
                                  <m:naryPr>
                                    <m:chr m:val="∑"/>
                                    <m:limLoc m:val="undOvr"/>
                                    <m:grow m:val="on"/>
                                    <m:ctrlPr>
                                      <a:rPr lang="en-US" altLang="zh-CN" i="1" dirty="0" smtClean="0">
                                        <a:latin typeface="Cambria Math" panose="02040503050406030204" pitchFamily="18" charset="0"/>
                                      </a:rPr>
                                    </m:ctrlPr>
                                  </m:naryPr>
                                  <m:sub>
                                    <m:r>
                                      <a:rPr lang="en-US" altLang="zh-CN" i="1" dirty="0" smtClean="0">
                                        <a:latin typeface="Cambria Math" panose="02040503050406030204" pitchFamily="18" charset="0"/>
                                      </a:rPr>
                                      <m:t>𝑖</m:t>
                                    </m:r>
                                    <m:r>
                                      <a:rPr lang="en-US" altLang="zh-CN" i="0" dirty="0" smtClean="0">
                                        <a:latin typeface="Cambria Math" panose="02040503050406030204" pitchFamily="18" charset="0"/>
                                      </a:rPr>
                                      <m:t>=</m:t>
                                    </m:r>
                                    <m:r>
                                      <a:rPr lang="en-US" altLang="zh-CN" b="0" i="1" dirty="0" smtClean="0">
                                        <a:latin typeface="Cambria Math" panose="02040503050406030204" pitchFamily="18" charset="0"/>
                                      </a:rPr>
                                      <m:t>1</m:t>
                                    </m:r>
                                  </m:sub>
                                  <m:sup>
                                    <m:r>
                                      <a:rPr lang="en-US" altLang="zh-CN" i="1" dirty="0" smtClean="0">
                                        <a:latin typeface="Cambria Math" panose="02040503050406030204" pitchFamily="18" charset="0"/>
                                      </a:rPr>
                                      <m:t>𝑘</m:t>
                                    </m:r>
                                  </m:sup>
                                  <m:e>
                                    <m:sSub>
                                      <m:sSubPr>
                                        <m:ctrlPr>
                                          <a:rPr lang="en-US" altLang="zh-CN" i="1" dirty="0" smtClean="0">
                                            <a:solidFill>
                                              <a:srgbClr val="836967"/>
                                            </a:solidFill>
                                            <a:latin typeface="Cambria Math" panose="02040503050406030204" pitchFamily="18" charset="0"/>
                                          </a:rPr>
                                        </m:ctrlPr>
                                      </m:sSubPr>
                                      <m:e>
                                        <m:r>
                                          <a:rPr lang="en-US" altLang="zh-CN" i="1" dirty="0" smtClean="0">
                                            <a:latin typeface="Cambria Math" panose="02040503050406030204" pitchFamily="18" charset="0"/>
                                          </a:rPr>
                                          <m:t>𝑝</m:t>
                                        </m:r>
                                      </m:e>
                                      <m:sub>
                                        <m:r>
                                          <a:rPr lang="en-US" altLang="zh-CN" i="1" dirty="0" smtClean="0">
                                            <a:latin typeface="Cambria Math" panose="02040503050406030204" pitchFamily="18" charset="0"/>
                                          </a:rPr>
                                          <m:t>𝑡</m:t>
                                        </m:r>
                                        <m:r>
                                          <a:rPr lang="en-US" altLang="zh-CN" b="0" i="0" dirty="0" smtClean="0">
                                            <a:latin typeface="Cambria Math" panose="02040503050406030204" pitchFamily="18" charset="0"/>
                                          </a:rPr>
                                          <m:t>+</m:t>
                                        </m:r>
                                        <m:r>
                                          <a:rPr lang="en-US" altLang="zh-CN" i="1" dirty="0" smtClean="0">
                                            <a:latin typeface="Cambria Math" panose="02040503050406030204" pitchFamily="18" charset="0"/>
                                          </a:rPr>
                                          <m:t>𝑖</m:t>
                                        </m:r>
                                      </m:sub>
                                    </m:sSub>
                                  </m:e>
                                </m:nary>
                              </m:oMath>
                            </m:oMathPara>
                          </a14:m>
                          <a:endParaRPr lang="zh-CN" altLang="en-US" dirty="0"/>
                        </a:p>
                      </a:txBody>
                      <a:tcPr anchor="ctr"/>
                    </a:tc>
                    <a:tc>
                      <a:txBody>
                        <a:bodyPr/>
                        <a:lstStyle/>
                        <a:p>
                          <a:endParaRPr lang="zh-CN" altLang="en-US" dirty="0"/>
                        </a:p>
                      </a:txBody>
                      <a:tcPr anchor="ctr"/>
                    </a:tc>
                    <a:tc>
                      <a:txBody>
                        <a:bodyPr/>
                        <a:lstStyle/>
                        <a:p>
                          <a:endParaRPr lang="zh-CN" altLang="en-US" dirty="0"/>
                        </a:p>
                      </a:txBody>
                      <a:tcPr anchor="ctr"/>
                    </a:tc>
                    <a:extLst>
                      <a:ext uri="{0D108BD9-81ED-4DB2-BD59-A6C34878D82A}">
                        <a16:rowId xmlns:a16="http://schemas.microsoft.com/office/drawing/2014/main" val="1144829131"/>
                      </a:ext>
                    </a:extLst>
                  </a:tr>
                </a:tbl>
              </a:graphicData>
            </a:graphic>
          </p:graphicFrame>
        </mc:Choice>
        <mc:Fallback xmlns="">
          <p:graphicFrame>
            <p:nvGraphicFramePr>
              <p:cNvPr id="6" name="表格 5">
                <a:extLst>
                  <a:ext uri="{FF2B5EF4-FFF2-40B4-BE49-F238E27FC236}">
                    <a16:creationId xmlns:a16="http://schemas.microsoft.com/office/drawing/2014/main" id="{F015217D-047C-4AE1-93CA-4DF44F91E662}"/>
                  </a:ext>
                </a:extLst>
              </p:cNvPr>
              <p:cNvGraphicFramePr>
                <a:graphicFrameLocks noGrp="1"/>
              </p:cNvGraphicFramePr>
              <p:nvPr>
                <p:extLst>
                  <p:ext uri="{D42A27DB-BD31-4B8C-83A1-F6EECF244321}">
                    <p14:modId xmlns:p14="http://schemas.microsoft.com/office/powerpoint/2010/main" val="2426350802"/>
                  </p:ext>
                </p:extLst>
              </p:nvPr>
            </p:nvGraphicFramePr>
            <p:xfrm>
              <a:off x="710623" y="2513469"/>
              <a:ext cx="11159324" cy="2553652"/>
            </p:xfrm>
            <a:graphic>
              <a:graphicData uri="http://schemas.openxmlformats.org/drawingml/2006/table">
                <a:tbl>
                  <a:tblPr firstRow="1" bandRow="1">
                    <a:tableStyleId>{5C22544A-7EE6-4342-B048-85BDC9FD1C3A}</a:tableStyleId>
                  </a:tblPr>
                  <a:tblGrid>
                    <a:gridCol w="1609883">
                      <a:extLst>
                        <a:ext uri="{9D8B030D-6E8A-4147-A177-3AD203B41FA5}">
                          <a16:colId xmlns:a16="http://schemas.microsoft.com/office/drawing/2014/main" val="186677287"/>
                        </a:ext>
                      </a:extLst>
                    </a:gridCol>
                    <a:gridCol w="2484407">
                      <a:extLst>
                        <a:ext uri="{9D8B030D-6E8A-4147-A177-3AD203B41FA5}">
                          <a16:colId xmlns:a16="http://schemas.microsoft.com/office/drawing/2014/main" val="510317820"/>
                        </a:ext>
                      </a:extLst>
                    </a:gridCol>
                    <a:gridCol w="2405653">
                      <a:extLst>
                        <a:ext uri="{9D8B030D-6E8A-4147-A177-3AD203B41FA5}">
                          <a16:colId xmlns:a16="http://schemas.microsoft.com/office/drawing/2014/main" val="2387132446"/>
                        </a:ext>
                      </a:extLst>
                    </a:gridCol>
                    <a:gridCol w="1978244">
                      <a:extLst>
                        <a:ext uri="{9D8B030D-6E8A-4147-A177-3AD203B41FA5}">
                          <a16:colId xmlns:a16="http://schemas.microsoft.com/office/drawing/2014/main" val="995045880"/>
                        </a:ext>
                      </a:extLst>
                    </a:gridCol>
                    <a:gridCol w="2681137">
                      <a:extLst>
                        <a:ext uri="{9D8B030D-6E8A-4147-A177-3AD203B41FA5}">
                          <a16:colId xmlns:a16="http://schemas.microsoft.com/office/drawing/2014/main" val="178076197"/>
                        </a:ext>
                      </a:extLst>
                    </a:gridCol>
                  </a:tblGrid>
                  <a:tr h="1138470">
                    <a:tc>
                      <a:txBody>
                        <a:bodyPr/>
                        <a:lstStyle/>
                        <a:p>
                          <a:pPr algn="ctr"/>
                          <a:r>
                            <a:rPr lang="zh-CN" altLang="en-US" dirty="0">
                              <a:solidFill>
                                <a:schemeClr val="tx1"/>
                              </a:solidFill>
                            </a:rPr>
                            <a:t>当前样本点的</a:t>
                          </a:r>
                          <a:r>
                            <a:rPr lang="en-US" altLang="zh-CN" dirty="0" err="1">
                              <a:solidFill>
                                <a:schemeClr val="tx1"/>
                              </a:solidFill>
                            </a:rPr>
                            <a:t>midPrice</a:t>
                          </a:r>
                          <a:endParaRPr lang="zh-CN" altLang="en-US" dirty="0">
                            <a:solidFill>
                              <a:schemeClr val="tx1"/>
                            </a:solidFill>
                          </a:endParaRPr>
                        </a:p>
                      </a:txBody>
                      <a:tcPr anchor="ctr">
                        <a:solidFill>
                          <a:schemeClr val="accent5">
                            <a:lumMod val="60000"/>
                            <a:lumOff val="40000"/>
                          </a:schemeClr>
                        </a:solidFill>
                      </a:tcPr>
                    </a:tc>
                    <a:tc>
                      <a:txBody>
                        <a:bodyPr/>
                        <a:lstStyle/>
                        <a:p>
                          <a:pPr algn="ctr"/>
                          <a:r>
                            <a:rPr lang="zh-CN" altLang="en-US" dirty="0">
                              <a:solidFill>
                                <a:schemeClr val="tx1"/>
                              </a:solidFill>
                            </a:rPr>
                            <a:t>过去</a:t>
                          </a:r>
                          <a:r>
                            <a:rPr lang="en-US" altLang="zh-CN" dirty="0">
                              <a:solidFill>
                                <a:schemeClr val="tx1"/>
                              </a:solidFill>
                            </a:rPr>
                            <a:t>K</a:t>
                          </a:r>
                          <a:r>
                            <a:rPr lang="zh-CN" altLang="en-US" dirty="0">
                              <a:solidFill>
                                <a:schemeClr val="tx1"/>
                              </a:solidFill>
                            </a:rPr>
                            <a:t>个样本点</a:t>
                          </a:r>
                          <a:r>
                            <a:rPr lang="en-US" altLang="zh-CN" dirty="0">
                              <a:solidFill>
                                <a:schemeClr val="tx1"/>
                              </a:solidFill>
                            </a:rPr>
                            <a:t>(</a:t>
                          </a:r>
                          <a:r>
                            <a:rPr lang="zh-CN" altLang="en-US" dirty="0">
                              <a:solidFill>
                                <a:schemeClr val="tx1"/>
                              </a:solidFill>
                            </a:rPr>
                            <a:t>包含现在</a:t>
                          </a:r>
                          <a:r>
                            <a:rPr lang="en-US" altLang="zh-CN" dirty="0">
                              <a:solidFill>
                                <a:schemeClr val="tx1"/>
                              </a:solidFill>
                            </a:rPr>
                            <a:t>)</a:t>
                          </a:r>
                          <a:r>
                            <a:rPr lang="zh-CN" altLang="en-US" dirty="0">
                              <a:solidFill>
                                <a:schemeClr val="tx1"/>
                              </a:solidFill>
                            </a:rPr>
                            <a:t>的平均</a:t>
                          </a:r>
                          <a:r>
                            <a:rPr lang="en-US" altLang="zh-CN" dirty="0" err="1">
                              <a:solidFill>
                                <a:schemeClr val="tx1"/>
                              </a:solidFill>
                            </a:rPr>
                            <a:t>midPrice</a:t>
                          </a:r>
                          <a:endParaRPr lang="zh-CN" altLang="en-US" dirty="0">
                            <a:solidFill>
                              <a:schemeClr val="tx1"/>
                            </a:solidFill>
                          </a:endParaRPr>
                        </a:p>
                      </a:txBody>
                      <a:tcPr anchor="ctr">
                        <a:solidFill>
                          <a:schemeClr val="accent5">
                            <a:lumMod val="60000"/>
                            <a:lumOff val="40000"/>
                          </a:schemeClr>
                        </a:solidFill>
                      </a:tcPr>
                    </a:tc>
                    <a:tc>
                      <a:txBody>
                        <a:bodyPr/>
                        <a:lstStyle/>
                        <a:p>
                          <a:pPr algn="ctr"/>
                          <a:r>
                            <a:rPr lang="zh-CN" altLang="en-US" dirty="0">
                              <a:solidFill>
                                <a:schemeClr val="tx1"/>
                              </a:solidFill>
                            </a:rPr>
                            <a:t>未来</a:t>
                          </a:r>
                          <a:r>
                            <a:rPr lang="en-US" altLang="zh-CN" dirty="0">
                              <a:solidFill>
                                <a:schemeClr val="tx1"/>
                              </a:solidFill>
                            </a:rPr>
                            <a:t>K</a:t>
                          </a:r>
                          <a:r>
                            <a:rPr lang="zh-CN" altLang="en-US" dirty="0">
                              <a:solidFill>
                                <a:schemeClr val="tx1"/>
                              </a:solidFill>
                            </a:rPr>
                            <a:t>个样本点的平均</a:t>
                          </a:r>
                          <a:r>
                            <a:rPr lang="en-US" altLang="zh-CN" dirty="0" err="1">
                              <a:solidFill>
                                <a:schemeClr val="tx1"/>
                              </a:solidFill>
                            </a:rPr>
                            <a:t>midPrice</a:t>
                          </a:r>
                          <a:endParaRPr lang="zh-CN" altLang="en-US" dirty="0">
                            <a:solidFill>
                              <a:schemeClr val="tx1"/>
                            </a:solidFill>
                          </a:endParaRPr>
                        </a:p>
                      </a:txBody>
                      <a:tcPr anchor="ctr">
                        <a:solidFill>
                          <a:schemeClr val="accent5">
                            <a:lumMod val="60000"/>
                            <a:lumOff val="40000"/>
                          </a:schemeClr>
                        </a:solidFill>
                      </a:tcPr>
                    </a:tc>
                    <a:tc>
                      <a:txBody>
                        <a:bodyPr/>
                        <a:lstStyle/>
                        <a:p>
                          <a:pPr algn="ctr"/>
                          <a:r>
                            <a:rPr lang="zh-CN" altLang="en-US" dirty="0">
                              <a:solidFill>
                                <a:schemeClr val="tx1"/>
                              </a:solidFill>
                            </a:rPr>
                            <a:t>增长率</a:t>
                          </a:r>
                        </a:p>
                      </a:txBody>
                      <a:tcPr anchor="ctr">
                        <a:solidFill>
                          <a:schemeClr val="accent5">
                            <a:lumMod val="60000"/>
                            <a:lumOff val="40000"/>
                          </a:schemeClr>
                        </a:solidFill>
                      </a:tcPr>
                    </a:tc>
                    <a:tc>
                      <a:txBody>
                        <a:bodyPr/>
                        <a:lstStyle/>
                        <a:p>
                          <a:pPr algn="ctr"/>
                          <a:r>
                            <a:rPr lang="zh-CN" altLang="en-US" dirty="0">
                              <a:solidFill>
                                <a:schemeClr val="tx1"/>
                              </a:solidFill>
                            </a:rPr>
                            <a:t>标签（涨</a:t>
                          </a:r>
                          <a:r>
                            <a:rPr lang="en-US" altLang="zh-CN" dirty="0">
                              <a:solidFill>
                                <a:schemeClr val="tx1"/>
                              </a:solidFill>
                            </a:rPr>
                            <a:t>/</a:t>
                          </a:r>
                          <a:r>
                            <a:rPr lang="zh-CN" altLang="en-US" dirty="0">
                              <a:solidFill>
                                <a:schemeClr val="tx1"/>
                              </a:solidFill>
                            </a:rPr>
                            <a:t>跌</a:t>
                          </a:r>
                          <a:r>
                            <a:rPr lang="en-US" altLang="zh-CN" dirty="0">
                              <a:solidFill>
                                <a:schemeClr val="tx1"/>
                              </a:solidFill>
                            </a:rPr>
                            <a:t>/</a:t>
                          </a:r>
                          <a:r>
                            <a:rPr lang="zh-CN" altLang="en-US" dirty="0">
                              <a:solidFill>
                                <a:schemeClr val="tx1"/>
                              </a:solidFill>
                            </a:rPr>
                            <a:t>平稳）</a:t>
                          </a:r>
                        </a:p>
                      </a:txBody>
                      <a:tcPr anchor="ctr">
                        <a:solidFill>
                          <a:schemeClr val="accent5">
                            <a:lumMod val="60000"/>
                            <a:lumOff val="40000"/>
                          </a:schemeClr>
                        </a:solidFill>
                      </a:tcPr>
                    </a:tc>
                    <a:extLst>
                      <a:ext uri="{0D108BD9-81ED-4DB2-BD59-A6C34878D82A}">
                        <a16:rowId xmlns:a16="http://schemas.microsoft.com/office/drawing/2014/main" val="3162957909"/>
                      </a:ext>
                    </a:extLst>
                  </a:tr>
                  <a:tr h="1415182">
                    <a:tc>
                      <a:txBody>
                        <a:bodyPr/>
                        <a:lstStyle/>
                        <a:p>
                          <a:endParaRPr lang="zh-CN"/>
                        </a:p>
                      </a:txBody>
                      <a:tcPr anchor="ctr">
                        <a:blipFill>
                          <a:blip r:embed="rId4"/>
                          <a:stretch>
                            <a:fillRect l="-379" t="-80687" r="-595455" b="-858"/>
                          </a:stretch>
                        </a:blipFill>
                      </a:tcPr>
                    </a:tc>
                    <a:tc>
                      <a:txBody>
                        <a:bodyPr/>
                        <a:lstStyle/>
                        <a:p>
                          <a:endParaRPr lang="zh-CN"/>
                        </a:p>
                      </a:txBody>
                      <a:tcPr anchor="ctr">
                        <a:blipFill>
                          <a:blip r:embed="rId4"/>
                          <a:stretch>
                            <a:fillRect l="-64951" t="-80687" r="-285294" b="-858"/>
                          </a:stretch>
                        </a:blipFill>
                      </a:tcPr>
                    </a:tc>
                    <a:tc>
                      <a:txBody>
                        <a:bodyPr/>
                        <a:lstStyle/>
                        <a:p>
                          <a:endParaRPr lang="zh-CN"/>
                        </a:p>
                      </a:txBody>
                      <a:tcPr anchor="ctr">
                        <a:blipFill>
                          <a:blip r:embed="rId4"/>
                          <a:stretch>
                            <a:fillRect l="-170380" t="-80687" r="-194684" b="-858"/>
                          </a:stretch>
                        </a:blipFill>
                      </a:tcPr>
                    </a:tc>
                    <a:tc>
                      <a:txBody>
                        <a:bodyPr/>
                        <a:lstStyle/>
                        <a:p>
                          <a:endParaRPr lang="zh-CN" altLang="en-US" dirty="0"/>
                        </a:p>
                      </a:txBody>
                      <a:tcPr anchor="ctr"/>
                    </a:tc>
                    <a:tc>
                      <a:txBody>
                        <a:bodyPr/>
                        <a:lstStyle/>
                        <a:p>
                          <a:endParaRPr lang="zh-CN" altLang="en-US" dirty="0"/>
                        </a:p>
                      </a:txBody>
                      <a:tcPr anchor="ctr"/>
                    </a:tc>
                    <a:extLst>
                      <a:ext uri="{0D108BD9-81ED-4DB2-BD59-A6C34878D82A}">
                        <a16:rowId xmlns:a16="http://schemas.microsoft.com/office/drawing/2014/main" val="1144829131"/>
                      </a:ext>
                    </a:extLst>
                  </a:tr>
                </a:tbl>
              </a:graphicData>
            </a:graphic>
          </p:graphicFrame>
        </mc:Fallback>
      </mc:AlternateContent>
      <p:sp>
        <p:nvSpPr>
          <p:cNvPr id="53" name="文本框 52">
            <a:extLst>
              <a:ext uri="{FF2B5EF4-FFF2-40B4-BE49-F238E27FC236}">
                <a16:creationId xmlns:a16="http://schemas.microsoft.com/office/drawing/2014/main" id="{8A3168AE-6F6E-4821-8910-E656630A5E70}"/>
              </a:ext>
            </a:extLst>
          </p:cNvPr>
          <p:cNvSpPr txBox="1"/>
          <p:nvPr/>
        </p:nvSpPr>
        <p:spPr>
          <a:xfrm>
            <a:off x="1370013" y="1371254"/>
            <a:ext cx="2100439" cy="518091"/>
          </a:xfrm>
          <a:prstGeom prst="rect">
            <a:avLst/>
          </a:prstGeom>
          <a:noFill/>
        </p:spPr>
        <p:txBody>
          <a:bodyPr wrap="square">
            <a:spAutoFit/>
          </a:bodyPr>
          <a:lstStyle/>
          <a:p>
            <a:pPr>
              <a:lnSpc>
                <a:spcPct val="125000"/>
              </a:lnSpc>
              <a:spcBef>
                <a:spcPts val="600"/>
              </a:spcBef>
              <a:spcAft>
                <a:spcPts val="600"/>
              </a:spcAft>
            </a:pPr>
            <a:r>
              <a:rPr lang="zh-CN" altLang="en-US" sz="2400" b="1" dirty="0">
                <a:solidFill>
                  <a:schemeClr val="tx1">
                    <a:lumMod val="65000"/>
                    <a:lumOff val="35000"/>
                  </a:schemeClr>
                </a:solidFill>
                <a:cs typeface="+mn-ea"/>
              </a:rPr>
              <a:t>符号解释</a:t>
            </a:r>
            <a:endParaRPr lang="zh-CN" altLang="zh-CN" sz="2400" b="1" dirty="0">
              <a:solidFill>
                <a:schemeClr val="tx1">
                  <a:lumMod val="65000"/>
                  <a:lumOff val="35000"/>
                </a:schemeClr>
              </a:solidFill>
              <a:cs typeface="+mn-ea"/>
            </a:endParaRPr>
          </a:p>
        </p:txBody>
      </p:sp>
      <p:graphicFrame>
        <p:nvGraphicFramePr>
          <p:cNvPr id="8" name="对象 7">
            <a:extLst>
              <a:ext uri="{FF2B5EF4-FFF2-40B4-BE49-F238E27FC236}">
                <a16:creationId xmlns:a16="http://schemas.microsoft.com/office/drawing/2014/main" id="{0965D6A4-1795-4344-B6B2-97BC3405B314}"/>
              </a:ext>
            </a:extLst>
          </p:cNvPr>
          <p:cNvGraphicFramePr>
            <a:graphicFrameLocks noChangeAspect="1"/>
          </p:cNvGraphicFramePr>
          <p:nvPr>
            <p:extLst>
              <p:ext uri="{D42A27DB-BD31-4B8C-83A1-F6EECF244321}">
                <p14:modId xmlns:p14="http://schemas.microsoft.com/office/powerpoint/2010/main" val="3814838012"/>
              </p:ext>
            </p:extLst>
          </p:nvPr>
        </p:nvGraphicFramePr>
        <p:xfrm>
          <a:off x="7296150" y="4102100"/>
          <a:ext cx="1851025" cy="641350"/>
        </p:xfrm>
        <a:graphic>
          <a:graphicData uri="http://schemas.openxmlformats.org/presentationml/2006/ole">
            <mc:AlternateContent xmlns:mc="http://schemas.openxmlformats.org/markup-compatibility/2006">
              <mc:Choice xmlns:v="urn:schemas-microsoft-com:vml" Requires="v">
                <p:oleObj spid="_x0000_s2105" name="Equation" r:id="rId5" imgW="1244520" imgH="431640" progId="Equation.DSMT4">
                  <p:embed/>
                </p:oleObj>
              </mc:Choice>
              <mc:Fallback>
                <p:oleObj name="Equation" r:id="rId5" imgW="1244520" imgH="431640" progId="Equation.DSMT4">
                  <p:embed/>
                  <p:pic>
                    <p:nvPicPr>
                      <p:cNvPr id="0" name=""/>
                      <p:cNvPicPr/>
                      <p:nvPr/>
                    </p:nvPicPr>
                    <p:blipFill>
                      <a:blip r:embed="rId6"/>
                      <a:stretch>
                        <a:fillRect/>
                      </a:stretch>
                    </p:blipFill>
                    <p:spPr>
                      <a:xfrm>
                        <a:off x="7296150" y="4102100"/>
                        <a:ext cx="1851025" cy="641350"/>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C5622B49-53F2-4B22-88E9-3B507E6111B8}"/>
              </a:ext>
            </a:extLst>
          </p:cNvPr>
          <p:cNvGraphicFramePr>
            <a:graphicFrameLocks noChangeAspect="1"/>
          </p:cNvGraphicFramePr>
          <p:nvPr>
            <p:extLst>
              <p:ext uri="{D42A27DB-BD31-4B8C-83A1-F6EECF244321}">
                <p14:modId xmlns:p14="http://schemas.microsoft.com/office/powerpoint/2010/main" val="2037405899"/>
              </p:ext>
            </p:extLst>
          </p:nvPr>
        </p:nvGraphicFramePr>
        <p:xfrm>
          <a:off x="9291638" y="3886200"/>
          <a:ext cx="2389187" cy="1012825"/>
        </p:xfrm>
        <a:graphic>
          <a:graphicData uri="http://schemas.openxmlformats.org/presentationml/2006/ole">
            <mc:AlternateContent xmlns:mc="http://schemas.openxmlformats.org/markup-compatibility/2006">
              <mc:Choice xmlns:v="urn:schemas-microsoft-com:vml" Requires="v">
                <p:oleObj spid="_x0000_s2106" name="Equation" r:id="rId7" imgW="1676160" imgH="711000" progId="Equation.DSMT4">
                  <p:embed/>
                </p:oleObj>
              </mc:Choice>
              <mc:Fallback>
                <p:oleObj name="Equation" r:id="rId7" imgW="1676160" imgH="711000" progId="Equation.DSMT4">
                  <p:embed/>
                  <p:pic>
                    <p:nvPicPr>
                      <p:cNvPr id="0" name=""/>
                      <p:cNvPicPr/>
                      <p:nvPr/>
                    </p:nvPicPr>
                    <p:blipFill>
                      <a:blip r:embed="rId8"/>
                      <a:stretch>
                        <a:fillRect/>
                      </a:stretch>
                    </p:blipFill>
                    <p:spPr>
                      <a:xfrm>
                        <a:off x="9291638" y="3886200"/>
                        <a:ext cx="2389187" cy="1012825"/>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3D168AE3-2104-4C5E-A132-61DCE5803D90}"/>
                  </a:ext>
                </a:extLst>
              </p:cNvPr>
              <p:cNvSpPr txBox="1"/>
              <p:nvPr/>
            </p:nvSpPr>
            <p:spPr>
              <a:xfrm>
                <a:off x="1420418" y="5520860"/>
                <a:ext cx="9854968" cy="1200329"/>
              </a:xfrm>
              <a:prstGeom prst="rect">
                <a:avLst/>
              </a:prstGeom>
              <a:noFill/>
            </p:spPr>
            <p:txBody>
              <a:bodyPr wrap="square" rtlCol="0">
                <a:spAutoFit/>
              </a:bodyPr>
              <a:lstStyle/>
              <a:p>
                <a:r>
                  <a:rPr lang="en-US" altLang="zh-CN" dirty="0">
                    <a:solidFill>
                      <a:srgbClr val="1F4E79"/>
                    </a:solidFill>
                  </a:rPr>
                  <a:t>K</a:t>
                </a:r>
                <a:r>
                  <a:rPr lang="zh-CN" altLang="en-US" dirty="0">
                    <a:solidFill>
                      <a:srgbClr val="1F4E79"/>
                    </a:solidFill>
                  </a:rPr>
                  <a:t>：预测范围，根据需要人为指定。本课题在实验中对</a:t>
                </a:r>
                <a:r>
                  <a:rPr lang="en-US" altLang="zh-CN" dirty="0">
                    <a:solidFill>
                      <a:srgbClr val="1F4E79"/>
                    </a:solidFill>
                  </a:rPr>
                  <a:t>K</a:t>
                </a:r>
                <a:r>
                  <a:rPr lang="zh-CN" altLang="en-US" dirty="0">
                    <a:solidFill>
                      <a:srgbClr val="1F4E79"/>
                    </a:solidFill>
                  </a:rPr>
                  <a:t>取</a:t>
                </a:r>
                <a:r>
                  <a:rPr lang="en-US" altLang="zh-CN" dirty="0">
                    <a:solidFill>
                      <a:srgbClr val="1F4E79"/>
                    </a:solidFill>
                  </a:rPr>
                  <a:t>10</a:t>
                </a:r>
                <a:r>
                  <a:rPr lang="zh-CN" altLang="en-US" dirty="0">
                    <a:solidFill>
                      <a:srgbClr val="1F4E79"/>
                    </a:solidFill>
                  </a:rPr>
                  <a:t>，</a:t>
                </a:r>
                <a:r>
                  <a:rPr lang="en-US" altLang="zh-CN" dirty="0">
                    <a:solidFill>
                      <a:srgbClr val="1F4E79"/>
                    </a:solidFill>
                  </a:rPr>
                  <a:t>15</a:t>
                </a:r>
                <a:r>
                  <a:rPr lang="zh-CN" altLang="en-US" dirty="0">
                    <a:solidFill>
                      <a:srgbClr val="1F4E79"/>
                    </a:solidFill>
                  </a:rPr>
                  <a:t>，</a:t>
                </a:r>
                <a:r>
                  <a:rPr lang="en-US" altLang="zh-CN" dirty="0">
                    <a:solidFill>
                      <a:srgbClr val="1F4E79"/>
                    </a:solidFill>
                  </a:rPr>
                  <a:t>20</a:t>
                </a:r>
                <a:r>
                  <a:rPr lang="zh-CN" altLang="en-US" dirty="0">
                    <a:solidFill>
                      <a:srgbClr val="1F4E79"/>
                    </a:solidFill>
                  </a:rPr>
                  <a:t>，</a:t>
                </a:r>
                <a:r>
                  <a:rPr lang="en-US" altLang="zh-CN" dirty="0">
                    <a:solidFill>
                      <a:srgbClr val="1F4E79"/>
                    </a:solidFill>
                  </a:rPr>
                  <a:t>25</a:t>
                </a:r>
                <a:r>
                  <a:rPr lang="zh-CN" altLang="en-US" dirty="0">
                    <a:solidFill>
                      <a:srgbClr val="1F4E79"/>
                    </a:solidFill>
                  </a:rPr>
                  <a:t>，</a:t>
                </a:r>
                <a:r>
                  <a:rPr lang="en-US" altLang="zh-CN" dirty="0">
                    <a:solidFill>
                      <a:srgbClr val="1F4E79"/>
                    </a:solidFill>
                  </a:rPr>
                  <a:t>30</a:t>
                </a:r>
              </a:p>
              <a:p>
                <a:endParaRPr lang="en-US" altLang="zh-CN" dirty="0">
                  <a:solidFill>
                    <a:srgbClr val="1F4E79"/>
                  </a:solidFill>
                </a:endParaRPr>
              </a:p>
              <a:p>
                <a14:m>
                  <m:oMath xmlns:m="http://schemas.openxmlformats.org/officeDocument/2006/math">
                    <m:r>
                      <a:rPr lang="zh-CN" altLang="en-US" dirty="0">
                        <a:solidFill>
                          <a:srgbClr val="1F4E79"/>
                        </a:solidFill>
                        <a:latin typeface="Cambria Math" panose="02040503050406030204" pitchFamily="18" charset="0"/>
                      </a:rPr>
                      <m:t>𝛼</m:t>
                    </m:r>
                    <m:r>
                      <a:rPr lang="zh-CN" altLang="en-US" dirty="0">
                        <a:solidFill>
                          <a:srgbClr val="1F4E79"/>
                        </a:solidFill>
                        <a:latin typeface="Cambria Math" panose="02040503050406030204" pitchFamily="18" charset="0"/>
                      </a:rPr>
                      <m:t>：</m:t>
                    </m:r>
                  </m:oMath>
                </a14:m>
                <a:r>
                  <a:rPr lang="zh-CN" altLang="en-US" dirty="0">
                    <a:solidFill>
                      <a:srgbClr val="1F4E79"/>
                    </a:solidFill>
                  </a:rPr>
                  <a:t>判定阈值，</a:t>
                </a:r>
                <a:r>
                  <a:rPr lang="zh-CN" altLang="zh-CN" dirty="0">
                    <a:solidFill>
                      <a:srgbClr val="1F4E79"/>
                    </a:solidFill>
                  </a:rPr>
                  <a:t>一般取</a:t>
                </a:r>
                <a:r>
                  <a:rPr lang="en-US" altLang="zh-CN" dirty="0">
                    <a:solidFill>
                      <a:srgbClr val="1F4E79"/>
                    </a:solidFill>
                  </a:rPr>
                  <a:t>0.001</a:t>
                </a:r>
                <a:r>
                  <a:rPr lang="zh-CN" altLang="zh-CN" dirty="0">
                    <a:solidFill>
                      <a:srgbClr val="1F4E79"/>
                    </a:solidFill>
                  </a:rPr>
                  <a:t>到</a:t>
                </a:r>
                <a:r>
                  <a:rPr lang="en-US" altLang="zh-CN" dirty="0">
                    <a:solidFill>
                      <a:srgbClr val="1F4E79"/>
                    </a:solidFill>
                  </a:rPr>
                  <a:t>0.002</a:t>
                </a:r>
                <a:r>
                  <a:rPr lang="zh-CN" altLang="zh-CN" dirty="0">
                    <a:solidFill>
                      <a:srgbClr val="1F4E79"/>
                    </a:solidFill>
                  </a:rPr>
                  <a:t>之间。在本课题中，沿用前人</a:t>
                </a:r>
                <a:r>
                  <a:rPr lang="zh-CN" altLang="en-US" dirty="0">
                    <a:solidFill>
                      <a:srgbClr val="1F4E79"/>
                    </a:solidFill>
                  </a:rPr>
                  <a:t>在 </a:t>
                </a:r>
                <a:r>
                  <a:rPr lang="en-US" altLang="zh-CN" dirty="0">
                    <a:solidFill>
                      <a:srgbClr val="00B0F0"/>
                    </a:solidFill>
                  </a:rPr>
                  <a:t>Forecasting stock prices from the limit order book using convolutional neural </a:t>
                </a:r>
                <a:r>
                  <a:rPr lang="zh-CN" altLang="zh-CN" dirty="0">
                    <a:solidFill>
                      <a:srgbClr val="1F4E79"/>
                    </a:solidFill>
                  </a:rPr>
                  <a:t>中的取值</a:t>
                </a:r>
                <a:r>
                  <a:rPr lang="en-US" altLang="zh-CN" dirty="0">
                    <a:solidFill>
                      <a:srgbClr val="1F4E79"/>
                    </a:solidFill>
                  </a:rPr>
                  <a:t>0.002</a:t>
                </a:r>
                <a:r>
                  <a:rPr lang="zh-CN" altLang="zh-CN" dirty="0">
                    <a:solidFill>
                      <a:srgbClr val="1F4E79"/>
                    </a:solidFill>
                  </a:rPr>
                  <a:t>。</a:t>
                </a:r>
                <a:endParaRPr lang="zh-CN" altLang="en-US" dirty="0">
                  <a:solidFill>
                    <a:srgbClr val="1F4E79"/>
                  </a:solidFill>
                </a:endParaRPr>
              </a:p>
            </p:txBody>
          </p:sp>
        </mc:Choice>
        <mc:Fallback xmlns="">
          <p:sp>
            <p:nvSpPr>
              <p:cNvPr id="71" name="文本框 70">
                <a:extLst>
                  <a:ext uri="{FF2B5EF4-FFF2-40B4-BE49-F238E27FC236}">
                    <a16:creationId xmlns:a16="http://schemas.microsoft.com/office/drawing/2014/main" id="{3D168AE3-2104-4C5E-A132-61DCE5803D90}"/>
                  </a:ext>
                </a:extLst>
              </p:cNvPr>
              <p:cNvSpPr txBox="1">
                <a:spLocks noRot="1" noChangeAspect="1" noMove="1" noResize="1" noEditPoints="1" noAdjustHandles="1" noChangeArrowheads="1" noChangeShapeType="1" noTextEdit="1"/>
              </p:cNvSpPr>
              <p:nvPr/>
            </p:nvSpPr>
            <p:spPr>
              <a:xfrm>
                <a:off x="1420418" y="5520860"/>
                <a:ext cx="9854968" cy="1200329"/>
              </a:xfrm>
              <a:prstGeom prst="rect">
                <a:avLst/>
              </a:prstGeom>
              <a:blipFill>
                <a:blip r:embed="rId9"/>
                <a:stretch>
                  <a:fillRect l="-495" t="-3553" b="-7107"/>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wipe(left)">
                                      <p:cBhvr>
                                        <p:cTn id="7" dur="500"/>
                                        <p:tgtEl>
                                          <p:spTgt spid="8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8"/>
                                        </p:tgtEl>
                                        <p:attrNameLst>
                                          <p:attrName>style.visibility</p:attrName>
                                        </p:attrNameLst>
                                      </p:cBhvr>
                                      <p:to>
                                        <p:strVal val="visible"/>
                                      </p:to>
                                    </p:set>
                                    <p:animEffect transition="in" filter="wipe(left)">
                                      <p:cBhvr>
                                        <p:cTn id="11" dur="500"/>
                                        <p:tgtEl>
                                          <p:spTgt spid="7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9"/>
                                        </p:tgtEl>
                                        <p:attrNameLst>
                                          <p:attrName>style.visibility</p:attrName>
                                        </p:attrNameLst>
                                      </p:cBhvr>
                                      <p:to>
                                        <p:strVal val="visible"/>
                                      </p:to>
                                    </p:set>
                                    <p:animEffect transition="in" filter="wipe(left)">
                                      <p:cBhvr>
                                        <p:cTn id="15"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직사각형 45"/>
          <p:cNvSpPr/>
          <p:nvPr/>
        </p:nvSpPr>
        <p:spPr>
          <a:xfrm>
            <a:off x="1540920" y="660031"/>
            <a:ext cx="10650252" cy="870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cs typeface="+mn-ea"/>
              <a:sym typeface="+mn-lt"/>
            </a:endParaRPr>
          </a:p>
        </p:txBody>
      </p:sp>
      <p:sp>
        <p:nvSpPr>
          <p:cNvPr id="79" name="文本框 78"/>
          <p:cNvSpPr txBox="1"/>
          <p:nvPr/>
        </p:nvSpPr>
        <p:spPr>
          <a:xfrm>
            <a:off x="1420418" y="136811"/>
            <a:ext cx="4407787" cy="523220"/>
          </a:xfrm>
          <a:prstGeom prst="rect">
            <a:avLst/>
          </a:prstGeom>
          <a:noFill/>
        </p:spPr>
        <p:txBody>
          <a:bodyPr wrap="square" rtlCol="0">
            <a:spAutoFit/>
          </a:bodyPr>
          <a:lstStyle/>
          <a:p>
            <a:pPr marL="179705" lvl="0"/>
            <a:r>
              <a:rPr lang="zh-CN" altLang="en-US" sz="2800" b="1" spc="300" dirty="0">
                <a:solidFill>
                  <a:srgbClr val="1F4E79"/>
                </a:solidFill>
                <a:cs typeface="+mn-ea"/>
                <a:sym typeface="+mn-lt"/>
              </a:rPr>
              <a:t>准备工作：问题形式化</a:t>
            </a:r>
          </a:p>
        </p:txBody>
      </p:sp>
      <p:grpSp>
        <p:nvGrpSpPr>
          <p:cNvPr id="83" name="组合 82"/>
          <p:cNvGrpSpPr/>
          <p:nvPr/>
        </p:nvGrpSpPr>
        <p:grpSpPr>
          <a:xfrm>
            <a:off x="0" y="0"/>
            <a:ext cx="1376624" cy="1371254"/>
            <a:chOff x="0" y="0"/>
            <a:chExt cx="1376624" cy="1371254"/>
          </a:xfrm>
        </p:grpSpPr>
        <p:sp>
          <p:nvSpPr>
            <p:cNvPr id="84" name="Freeform 113"/>
            <p:cNvSpPr/>
            <p:nvPr/>
          </p:nvSpPr>
          <p:spPr bwMode="auto">
            <a:xfrm>
              <a:off x="828" y="413"/>
              <a:ext cx="666001" cy="666002"/>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85" name="Freeform 114"/>
            <p:cNvSpPr/>
            <p:nvPr/>
          </p:nvSpPr>
          <p:spPr bwMode="auto">
            <a:xfrm>
              <a:off x="828" y="413"/>
              <a:ext cx="666001" cy="666002"/>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86" name="Freeform 115"/>
            <p:cNvSpPr/>
            <p:nvPr/>
          </p:nvSpPr>
          <p:spPr bwMode="auto">
            <a:xfrm>
              <a:off x="704012" y="413"/>
              <a:ext cx="666001" cy="666002"/>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87" name="Freeform 117"/>
            <p:cNvSpPr/>
            <p:nvPr/>
          </p:nvSpPr>
          <p:spPr bwMode="auto">
            <a:xfrm>
              <a:off x="704012" y="704426"/>
              <a:ext cx="666001" cy="666828"/>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88" name="Freeform 120"/>
            <p:cNvSpPr/>
            <p:nvPr/>
          </p:nvSpPr>
          <p:spPr bwMode="auto">
            <a:xfrm>
              <a:off x="0" y="704426"/>
              <a:ext cx="666828" cy="666828"/>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89" name="Freeform 118"/>
            <p:cNvSpPr/>
            <p:nvPr/>
          </p:nvSpPr>
          <p:spPr bwMode="auto">
            <a:xfrm>
              <a:off x="704012" y="704426"/>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90" name="Freeform 118"/>
            <p:cNvSpPr/>
            <p:nvPr/>
          </p:nvSpPr>
          <p:spPr bwMode="auto">
            <a:xfrm flipV="1">
              <a:off x="710623" y="0"/>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5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grpSp>
      <p:pic>
        <p:nvPicPr>
          <p:cNvPr id="17" name="图片 16">
            <a:extLst>
              <a:ext uri="{FF2B5EF4-FFF2-40B4-BE49-F238E27FC236}">
                <a16:creationId xmlns:a16="http://schemas.microsoft.com/office/drawing/2014/main" id="{F7F4F432-2DAB-4CA3-81AF-216844C55F0A}"/>
              </a:ext>
            </a:extLst>
          </p:cNvPr>
          <p:cNvPicPr>
            <a:picLocks noChangeAspect="1"/>
          </p:cNvPicPr>
          <p:nvPr/>
        </p:nvPicPr>
        <p:blipFill>
          <a:blip r:embed="rId4"/>
          <a:stretch>
            <a:fillRect/>
          </a:stretch>
        </p:blipFill>
        <p:spPr>
          <a:xfrm>
            <a:off x="710622" y="4488578"/>
            <a:ext cx="7924091" cy="2232611"/>
          </a:xfrm>
          <a:prstGeom prst="rect">
            <a:avLst/>
          </a:prstGeom>
        </p:spPr>
      </p:pic>
      <p:pic>
        <p:nvPicPr>
          <p:cNvPr id="18" name="图片 17">
            <a:extLst>
              <a:ext uri="{FF2B5EF4-FFF2-40B4-BE49-F238E27FC236}">
                <a16:creationId xmlns:a16="http://schemas.microsoft.com/office/drawing/2014/main" id="{E1A0F3A3-C1ED-461C-833F-6DFF8C015974}"/>
              </a:ext>
            </a:extLst>
          </p:cNvPr>
          <p:cNvPicPr>
            <a:picLocks noChangeAspect="1"/>
          </p:cNvPicPr>
          <p:nvPr/>
        </p:nvPicPr>
        <p:blipFill>
          <a:blip r:embed="rId5"/>
          <a:stretch>
            <a:fillRect/>
          </a:stretch>
        </p:blipFill>
        <p:spPr>
          <a:xfrm>
            <a:off x="710622" y="1874247"/>
            <a:ext cx="7924091" cy="2299701"/>
          </a:xfrm>
          <a:prstGeom prst="rect">
            <a:avLst/>
          </a:prstGeom>
        </p:spPr>
      </p:pic>
      <p:sp>
        <p:nvSpPr>
          <p:cNvPr id="19" name="文本框 18">
            <a:extLst>
              <a:ext uri="{FF2B5EF4-FFF2-40B4-BE49-F238E27FC236}">
                <a16:creationId xmlns:a16="http://schemas.microsoft.com/office/drawing/2014/main" id="{7988C930-2D42-4D64-B190-0D06F8BAD90E}"/>
              </a:ext>
            </a:extLst>
          </p:cNvPr>
          <p:cNvSpPr txBox="1"/>
          <p:nvPr/>
        </p:nvSpPr>
        <p:spPr>
          <a:xfrm>
            <a:off x="8954419" y="2839431"/>
            <a:ext cx="3165694" cy="369332"/>
          </a:xfrm>
          <a:prstGeom prst="rect">
            <a:avLst/>
          </a:prstGeom>
          <a:noFill/>
        </p:spPr>
        <p:txBody>
          <a:bodyPr wrap="square" rtlCol="0">
            <a:spAutoFit/>
          </a:bodyPr>
          <a:lstStyle/>
          <a:p>
            <a:r>
              <a:rPr lang="zh-CN" altLang="en-US" dirty="0">
                <a:solidFill>
                  <a:srgbClr val="1F4E79"/>
                </a:solidFill>
              </a:rPr>
              <a:t>将</a:t>
            </a:r>
            <a:r>
              <a:rPr lang="en-US" altLang="zh-CN" dirty="0">
                <a:solidFill>
                  <a:srgbClr val="1F4E79"/>
                </a:solidFill>
              </a:rPr>
              <a:t>LOB</a:t>
            </a:r>
            <a:r>
              <a:rPr lang="zh-CN" altLang="en-US" dirty="0">
                <a:solidFill>
                  <a:srgbClr val="1F4E79"/>
                </a:solidFill>
              </a:rPr>
              <a:t>的状态抽象为向量</a:t>
            </a:r>
            <a:endParaRPr lang="en-US" altLang="zh-CN" dirty="0">
              <a:solidFill>
                <a:srgbClr val="1F4E79"/>
              </a:solidFill>
            </a:endParaRPr>
          </a:p>
        </p:txBody>
      </p:sp>
      <p:graphicFrame>
        <p:nvGraphicFramePr>
          <p:cNvPr id="20" name="对象 19">
            <a:extLst>
              <a:ext uri="{FF2B5EF4-FFF2-40B4-BE49-F238E27FC236}">
                <a16:creationId xmlns:a16="http://schemas.microsoft.com/office/drawing/2014/main" id="{08404054-4CA8-426C-B272-0882B9903834}"/>
              </a:ext>
            </a:extLst>
          </p:cNvPr>
          <p:cNvGraphicFramePr>
            <a:graphicFrameLocks noChangeAspect="1"/>
          </p:cNvGraphicFramePr>
          <p:nvPr>
            <p:extLst>
              <p:ext uri="{D42A27DB-BD31-4B8C-83A1-F6EECF244321}">
                <p14:modId xmlns:p14="http://schemas.microsoft.com/office/powerpoint/2010/main" val="1081341589"/>
              </p:ext>
            </p:extLst>
          </p:nvPr>
        </p:nvGraphicFramePr>
        <p:xfrm>
          <a:off x="11481378" y="2771760"/>
          <a:ext cx="310931" cy="466397"/>
        </p:xfrm>
        <a:graphic>
          <a:graphicData uri="http://schemas.openxmlformats.org/presentationml/2006/ole">
            <mc:AlternateContent xmlns:mc="http://schemas.openxmlformats.org/markup-compatibility/2006">
              <mc:Choice xmlns:v="urn:schemas-microsoft-com:vml" Requires="v">
                <p:oleObj spid="_x0000_s1112" name="Equation" r:id="rId6" imgW="152280" imgH="228600" progId="Equation.DSMT4">
                  <p:embed/>
                </p:oleObj>
              </mc:Choice>
              <mc:Fallback>
                <p:oleObj name="Equation" r:id="rId6" imgW="152280" imgH="228600" progId="Equation.DSMT4">
                  <p:embed/>
                  <p:pic>
                    <p:nvPicPr>
                      <p:cNvPr id="2" name="对象 1">
                        <a:extLst>
                          <a:ext uri="{FF2B5EF4-FFF2-40B4-BE49-F238E27FC236}">
                            <a16:creationId xmlns:a16="http://schemas.microsoft.com/office/drawing/2014/main" id="{7A449B0F-CDA7-427A-8AD1-45D00E9824C6}"/>
                          </a:ext>
                        </a:extLst>
                      </p:cNvPr>
                      <p:cNvPicPr/>
                      <p:nvPr/>
                    </p:nvPicPr>
                    <p:blipFill>
                      <a:blip r:embed="rId7"/>
                      <a:stretch>
                        <a:fillRect/>
                      </a:stretch>
                    </p:blipFill>
                    <p:spPr>
                      <a:xfrm>
                        <a:off x="11481378" y="2771760"/>
                        <a:ext cx="310931" cy="466397"/>
                      </a:xfrm>
                      <a:prstGeom prst="rect">
                        <a:avLst/>
                      </a:prstGeom>
                    </p:spPr>
                  </p:pic>
                </p:oleObj>
              </mc:Fallback>
            </mc:AlternateContent>
          </a:graphicData>
        </a:graphic>
      </p:graphicFrame>
      <p:sp>
        <p:nvSpPr>
          <p:cNvPr id="21" name="Rectangle 46">
            <a:extLst>
              <a:ext uri="{FF2B5EF4-FFF2-40B4-BE49-F238E27FC236}">
                <a16:creationId xmlns:a16="http://schemas.microsoft.com/office/drawing/2014/main" id="{29F21FB1-BEDD-412D-8ACD-40CFB52D927E}"/>
              </a:ext>
            </a:extLst>
          </p:cNvPr>
          <p:cNvSpPr>
            <a:spLocks noChangeArrowheads="1"/>
          </p:cNvSpPr>
          <p:nvPr/>
        </p:nvSpPr>
        <p:spPr bwMode="auto">
          <a:xfrm>
            <a:off x="8954419" y="5092265"/>
            <a:ext cx="331234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0" fontAlgn="base">
              <a:lnSpc>
                <a:spcPct val="100000"/>
              </a:lnSpc>
              <a:spcBef>
                <a:spcPct val="0"/>
              </a:spcBef>
              <a:spcAft>
                <a:spcPct val="0"/>
              </a:spcAft>
              <a:buClrTx/>
              <a:buSzTx/>
              <a:buFontTx/>
              <a:buNone/>
              <a:tabLst/>
            </a:pPr>
            <a:r>
              <a:rPr lang="zh-CN" altLang="en-US" dirty="0">
                <a:solidFill>
                  <a:srgbClr val="1F4E79"/>
                </a:solidFill>
              </a:rPr>
              <a:t>观察包含当前在内的共计</a:t>
            </a:r>
            <a:r>
              <a:rPr lang="en-US" altLang="zh-CN" dirty="0">
                <a:solidFill>
                  <a:srgbClr val="1F4E79"/>
                </a:solidFill>
              </a:rPr>
              <a:t>100</a:t>
            </a:r>
            <a:r>
              <a:rPr lang="zh-CN" altLang="en-US" dirty="0">
                <a:solidFill>
                  <a:srgbClr val="1F4E79"/>
                </a:solidFill>
              </a:rPr>
              <a:t>个历史数据点，为了控制输入向量的维度，每个   使用</a:t>
            </a:r>
            <a:r>
              <a:rPr lang="en-US" altLang="zh-CN" dirty="0">
                <a:solidFill>
                  <a:srgbClr val="1F4E79"/>
                </a:solidFill>
              </a:rPr>
              <a:t>Level-10</a:t>
            </a:r>
            <a:r>
              <a:rPr lang="zh-CN" altLang="en-US" dirty="0">
                <a:solidFill>
                  <a:srgbClr val="1F4E79"/>
                </a:solidFill>
              </a:rPr>
              <a:t>的信息，即包含</a:t>
            </a:r>
            <a:r>
              <a:rPr lang="en-US" altLang="zh-CN" dirty="0">
                <a:solidFill>
                  <a:srgbClr val="1F4E79"/>
                </a:solidFill>
              </a:rPr>
              <a:t>40</a:t>
            </a:r>
            <a:r>
              <a:rPr lang="zh-CN" altLang="en-US" dirty="0">
                <a:solidFill>
                  <a:srgbClr val="1F4E79"/>
                </a:solidFill>
              </a:rPr>
              <a:t>个特征。</a:t>
            </a:r>
          </a:p>
        </p:txBody>
      </p:sp>
      <p:graphicFrame>
        <p:nvGraphicFramePr>
          <p:cNvPr id="22" name="对象 21">
            <a:extLst>
              <a:ext uri="{FF2B5EF4-FFF2-40B4-BE49-F238E27FC236}">
                <a16:creationId xmlns:a16="http://schemas.microsoft.com/office/drawing/2014/main" id="{EE37DD20-6EC8-4F97-930E-564F600A0280}"/>
              </a:ext>
            </a:extLst>
          </p:cNvPr>
          <p:cNvGraphicFramePr>
            <a:graphicFrameLocks noChangeAspect="1"/>
          </p:cNvGraphicFramePr>
          <p:nvPr>
            <p:extLst>
              <p:ext uri="{D42A27DB-BD31-4B8C-83A1-F6EECF244321}">
                <p14:modId xmlns:p14="http://schemas.microsoft.com/office/powerpoint/2010/main" val="4155589648"/>
              </p:ext>
            </p:extLst>
          </p:nvPr>
        </p:nvGraphicFramePr>
        <p:xfrm>
          <a:off x="6566340" y="3813600"/>
          <a:ext cx="45719" cy="45719"/>
        </p:xfrm>
        <a:graphic>
          <a:graphicData uri="http://schemas.openxmlformats.org/presentationml/2006/ole">
            <mc:AlternateContent xmlns:mc="http://schemas.openxmlformats.org/markup-compatibility/2006">
              <mc:Choice xmlns:v="urn:schemas-microsoft-com:vml" Requires="v">
                <p:oleObj spid="_x0000_s1113" name="Equation" r:id="rId8" imgW="152334" imgH="228501" progId="Equation.DSMT4">
                  <p:embed/>
                </p:oleObj>
              </mc:Choice>
              <mc:Fallback>
                <p:oleObj name="Equation" r:id="rId8" imgW="152334" imgH="228501" progId="Equation.DSMT4">
                  <p:embed/>
                  <p:pic>
                    <p:nvPicPr>
                      <p:cNvPr id="79" name="对象 78">
                        <a:extLst>
                          <a:ext uri="{FF2B5EF4-FFF2-40B4-BE49-F238E27FC236}">
                            <a16:creationId xmlns:a16="http://schemas.microsoft.com/office/drawing/2014/main" id="{4FDCF2A5-5F36-4FF1-856E-95A347CBD13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66340" y="3813600"/>
                        <a:ext cx="45719" cy="45719"/>
                      </a:xfrm>
                      <a:prstGeom prst="rect">
                        <a:avLst/>
                      </a:prstGeom>
                      <a:noFill/>
                    </p:spPr>
                  </p:pic>
                </p:oleObj>
              </mc:Fallback>
            </mc:AlternateContent>
          </a:graphicData>
        </a:graphic>
      </p:graphicFrame>
      <p:graphicFrame>
        <p:nvGraphicFramePr>
          <p:cNvPr id="2" name="对象 1">
            <a:extLst>
              <a:ext uri="{FF2B5EF4-FFF2-40B4-BE49-F238E27FC236}">
                <a16:creationId xmlns:a16="http://schemas.microsoft.com/office/drawing/2014/main" id="{EC259E06-983F-4450-A51C-8E36271189E6}"/>
              </a:ext>
            </a:extLst>
          </p:cNvPr>
          <p:cNvGraphicFramePr>
            <a:graphicFrameLocks noChangeAspect="1"/>
          </p:cNvGraphicFramePr>
          <p:nvPr>
            <p:extLst>
              <p:ext uri="{D42A27DB-BD31-4B8C-83A1-F6EECF244321}">
                <p14:modId xmlns:p14="http://schemas.microsoft.com/office/powerpoint/2010/main" val="169082259"/>
              </p:ext>
            </p:extLst>
          </p:nvPr>
        </p:nvGraphicFramePr>
        <p:xfrm>
          <a:off x="10574172" y="5604883"/>
          <a:ext cx="311150" cy="466725"/>
        </p:xfrm>
        <a:graphic>
          <a:graphicData uri="http://schemas.openxmlformats.org/presentationml/2006/ole">
            <mc:AlternateContent xmlns:mc="http://schemas.openxmlformats.org/markup-compatibility/2006">
              <mc:Choice xmlns:v="urn:schemas-microsoft-com:vml" Requires="v">
                <p:oleObj spid="_x0000_s1114" name="Equation" r:id="rId10" imgW="310896" imgH="466508" progId="Equation.DSMT4">
                  <p:embed/>
                </p:oleObj>
              </mc:Choice>
              <mc:Fallback>
                <p:oleObj name="Equation" r:id="rId10" imgW="310896" imgH="466508" progId="Equation.DSMT4">
                  <p:embed/>
                  <p:pic>
                    <p:nvPicPr>
                      <p:cNvPr id="0" name=""/>
                      <p:cNvPicPr/>
                      <p:nvPr/>
                    </p:nvPicPr>
                    <p:blipFill>
                      <a:blip r:embed="rId11"/>
                      <a:stretch>
                        <a:fillRect/>
                      </a:stretch>
                    </p:blipFill>
                    <p:spPr>
                      <a:xfrm>
                        <a:off x="10574172" y="5604883"/>
                        <a:ext cx="311150" cy="466725"/>
                      </a:xfrm>
                      <a:prstGeom prst="rect">
                        <a:avLst/>
                      </a:prstGeom>
                    </p:spPr>
                  </p:pic>
                </p:oleObj>
              </mc:Fallback>
            </mc:AlternateContent>
          </a:graphicData>
        </a:graphic>
      </p:graphicFrame>
    </p:spTree>
    <p:extLst>
      <p:ext uri="{BB962C8B-B14F-4D97-AF65-F5344CB8AC3E}">
        <p14:creationId xmlns:p14="http://schemas.microsoft.com/office/powerpoint/2010/main" val="1948495677"/>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wipe(left)">
                                      <p:cBhvr>
                                        <p:cTn id="7" dur="500"/>
                                        <p:tgtEl>
                                          <p:spTgt spid="8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8"/>
                                        </p:tgtEl>
                                        <p:attrNameLst>
                                          <p:attrName>style.visibility</p:attrName>
                                        </p:attrNameLst>
                                      </p:cBhvr>
                                      <p:to>
                                        <p:strVal val="visible"/>
                                      </p:to>
                                    </p:set>
                                    <p:animEffect transition="in" filter="wipe(left)">
                                      <p:cBhvr>
                                        <p:cTn id="11" dur="500"/>
                                        <p:tgtEl>
                                          <p:spTgt spid="7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9"/>
                                        </p:tgtEl>
                                        <p:attrNameLst>
                                          <p:attrName>style.visibility</p:attrName>
                                        </p:attrNameLst>
                                      </p:cBhvr>
                                      <p:to>
                                        <p:strVal val="visible"/>
                                      </p:to>
                                    </p:set>
                                    <p:animEffect transition="in" filter="wipe(left)">
                                      <p:cBhvr>
                                        <p:cTn id="15"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직사각형 45"/>
          <p:cNvSpPr/>
          <p:nvPr/>
        </p:nvSpPr>
        <p:spPr>
          <a:xfrm>
            <a:off x="1540920" y="660031"/>
            <a:ext cx="10650252" cy="870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cs typeface="+mn-ea"/>
              <a:sym typeface="+mn-lt"/>
            </a:endParaRPr>
          </a:p>
        </p:txBody>
      </p:sp>
      <p:sp>
        <p:nvSpPr>
          <p:cNvPr id="79" name="文本框 78"/>
          <p:cNvSpPr txBox="1"/>
          <p:nvPr/>
        </p:nvSpPr>
        <p:spPr>
          <a:xfrm>
            <a:off x="1420418" y="136811"/>
            <a:ext cx="4407787" cy="523220"/>
          </a:xfrm>
          <a:prstGeom prst="rect">
            <a:avLst/>
          </a:prstGeom>
          <a:noFill/>
        </p:spPr>
        <p:txBody>
          <a:bodyPr wrap="square" rtlCol="0">
            <a:spAutoFit/>
          </a:bodyPr>
          <a:lstStyle/>
          <a:p>
            <a:pPr marL="179705" lvl="0"/>
            <a:r>
              <a:rPr lang="zh-CN" altLang="en-US" sz="2800" b="1" spc="300" dirty="0">
                <a:solidFill>
                  <a:srgbClr val="1F4E79"/>
                </a:solidFill>
                <a:cs typeface="+mn-ea"/>
                <a:sym typeface="+mn-lt"/>
              </a:rPr>
              <a:t>准备工作：数据集描述</a:t>
            </a:r>
          </a:p>
        </p:txBody>
      </p:sp>
      <p:grpSp>
        <p:nvGrpSpPr>
          <p:cNvPr id="83" name="组合 82"/>
          <p:cNvGrpSpPr/>
          <p:nvPr/>
        </p:nvGrpSpPr>
        <p:grpSpPr>
          <a:xfrm>
            <a:off x="0" y="0"/>
            <a:ext cx="1376624" cy="1371254"/>
            <a:chOff x="0" y="0"/>
            <a:chExt cx="1376624" cy="1371254"/>
          </a:xfrm>
        </p:grpSpPr>
        <p:sp>
          <p:nvSpPr>
            <p:cNvPr id="84" name="Freeform 113"/>
            <p:cNvSpPr/>
            <p:nvPr/>
          </p:nvSpPr>
          <p:spPr bwMode="auto">
            <a:xfrm>
              <a:off x="828" y="413"/>
              <a:ext cx="666001" cy="666002"/>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85" name="Freeform 114"/>
            <p:cNvSpPr/>
            <p:nvPr/>
          </p:nvSpPr>
          <p:spPr bwMode="auto">
            <a:xfrm>
              <a:off x="828" y="413"/>
              <a:ext cx="666001" cy="666002"/>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86" name="Freeform 115"/>
            <p:cNvSpPr/>
            <p:nvPr/>
          </p:nvSpPr>
          <p:spPr bwMode="auto">
            <a:xfrm>
              <a:off x="704012" y="413"/>
              <a:ext cx="666001" cy="666002"/>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87" name="Freeform 117"/>
            <p:cNvSpPr/>
            <p:nvPr/>
          </p:nvSpPr>
          <p:spPr bwMode="auto">
            <a:xfrm>
              <a:off x="704012" y="704426"/>
              <a:ext cx="666001" cy="666828"/>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88" name="Freeform 120"/>
            <p:cNvSpPr/>
            <p:nvPr/>
          </p:nvSpPr>
          <p:spPr bwMode="auto">
            <a:xfrm>
              <a:off x="0" y="704426"/>
              <a:ext cx="666828" cy="666828"/>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89" name="Freeform 118"/>
            <p:cNvSpPr/>
            <p:nvPr/>
          </p:nvSpPr>
          <p:spPr bwMode="auto">
            <a:xfrm>
              <a:off x="704012" y="704426"/>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90" name="Freeform 118"/>
            <p:cNvSpPr/>
            <p:nvPr/>
          </p:nvSpPr>
          <p:spPr bwMode="auto">
            <a:xfrm flipV="1">
              <a:off x="710623" y="0"/>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5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grpSp>
      <p:graphicFrame>
        <p:nvGraphicFramePr>
          <p:cNvPr id="22" name="对象 21">
            <a:extLst>
              <a:ext uri="{FF2B5EF4-FFF2-40B4-BE49-F238E27FC236}">
                <a16:creationId xmlns:a16="http://schemas.microsoft.com/office/drawing/2014/main" id="{EE37DD20-6EC8-4F97-930E-564F600A0280}"/>
              </a:ext>
            </a:extLst>
          </p:cNvPr>
          <p:cNvGraphicFramePr>
            <a:graphicFrameLocks noChangeAspect="1"/>
          </p:cNvGraphicFramePr>
          <p:nvPr/>
        </p:nvGraphicFramePr>
        <p:xfrm>
          <a:off x="6566340" y="3813600"/>
          <a:ext cx="45719" cy="45719"/>
        </p:xfrm>
        <a:graphic>
          <a:graphicData uri="http://schemas.openxmlformats.org/presentationml/2006/ole">
            <mc:AlternateContent xmlns:mc="http://schemas.openxmlformats.org/markup-compatibility/2006">
              <mc:Choice xmlns:v="urn:schemas-microsoft-com:vml" Requires="v">
                <p:oleObj spid="_x0000_s3216" name="Equation" r:id="rId4" imgW="152334" imgH="228501" progId="Equation.DSMT4">
                  <p:embed/>
                </p:oleObj>
              </mc:Choice>
              <mc:Fallback>
                <p:oleObj name="Equation" r:id="rId4" imgW="152334" imgH="228501" progId="Equation.DSMT4">
                  <p:embed/>
                  <p:pic>
                    <p:nvPicPr>
                      <p:cNvPr id="22" name="对象 21">
                        <a:extLst>
                          <a:ext uri="{FF2B5EF4-FFF2-40B4-BE49-F238E27FC236}">
                            <a16:creationId xmlns:a16="http://schemas.microsoft.com/office/drawing/2014/main" id="{EE37DD20-6EC8-4F97-930E-564F600A02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6340" y="3813600"/>
                        <a:ext cx="45719" cy="45719"/>
                      </a:xfrm>
                      <a:prstGeom prst="rect">
                        <a:avLst/>
                      </a:prstGeom>
                      <a:noFill/>
                    </p:spPr>
                  </p:pic>
                </p:oleObj>
              </mc:Fallback>
            </mc:AlternateContent>
          </a:graphicData>
        </a:graphic>
      </p:graphicFrame>
      <p:graphicFrame>
        <p:nvGraphicFramePr>
          <p:cNvPr id="23" name="对象 22">
            <a:extLst>
              <a:ext uri="{FF2B5EF4-FFF2-40B4-BE49-F238E27FC236}">
                <a16:creationId xmlns:a16="http://schemas.microsoft.com/office/drawing/2014/main" id="{FD116AED-8BF5-421D-A1EC-2DCACC88C223}"/>
              </a:ext>
            </a:extLst>
          </p:cNvPr>
          <p:cNvGraphicFramePr>
            <a:graphicFrameLocks noChangeAspect="1"/>
          </p:cNvGraphicFramePr>
          <p:nvPr>
            <p:extLst>
              <p:ext uri="{D42A27DB-BD31-4B8C-83A1-F6EECF244321}">
                <p14:modId xmlns:p14="http://schemas.microsoft.com/office/powerpoint/2010/main" val="3793676279"/>
              </p:ext>
            </p:extLst>
          </p:nvPr>
        </p:nvGraphicFramePr>
        <p:xfrm>
          <a:off x="9630642" y="1981757"/>
          <a:ext cx="263353" cy="395029"/>
        </p:xfrm>
        <a:graphic>
          <a:graphicData uri="http://schemas.openxmlformats.org/presentationml/2006/ole">
            <mc:AlternateContent xmlns:mc="http://schemas.openxmlformats.org/markup-compatibility/2006">
              <mc:Choice xmlns:v="urn:schemas-microsoft-com:vml" Requires="v">
                <p:oleObj spid="_x0000_s3217" name="Equation" r:id="rId6" imgW="152280" imgH="228600" progId="Equation.DSMT4">
                  <p:embed/>
                </p:oleObj>
              </mc:Choice>
              <mc:Fallback>
                <p:oleObj name="Equation" r:id="rId6" imgW="152280" imgH="228600" progId="Equation.DSMT4">
                  <p:embed/>
                  <p:pic>
                    <p:nvPicPr>
                      <p:cNvPr id="2" name="对象 1">
                        <a:extLst>
                          <a:ext uri="{FF2B5EF4-FFF2-40B4-BE49-F238E27FC236}">
                            <a16:creationId xmlns:a16="http://schemas.microsoft.com/office/drawing/2014/main" id="{7A449B0F-CDA7-427A-8AD1-45D00E9824C6}"/>
                          </a:ext>
                        </a:extLst>
                      </p:cNvPr>
                      <p:cNvPicPr/>
                      <p:nvPr/>
                    </p:nvPicPr>
                    <p:blipFill>
                      <a:blip r:embed="rId7"/>
                      <a:stretch>
                        <a:fillRect/>
                      </a:stretch>
                    </p:blipFill>
                    <p:spPr>
                      <a:xfrm>
                        <a:off x="9630642" y="1981757"/>
                        <a:ext cx="263353" cy="395029"/>
                      </a:xfrm>
                      <a:prstGeom prst="rect">
                        <a:avLst/>
                      </a:prstGeom>
                    </p:spPr>
                  </p:pic>
                </p:oleObj>
              </mc:Fallback>
            </mc:AlternateContent>
          </a:graphicData>
        </a:graphic>
      </p:graphicFrame>
      <p:graphicFrame>
        <p:nvGraphicFramePr>
          <p:cNvPr id="24" name="对象 23">
            <a:extLst>
              <a:ext uri="{FF2B5EF4-FFF2-40B4-BE49-F238E27FC236}">
                <a16:creationId xmlns:a16="http://schemas.microsoft.com/office/drawing/2014/main" id="{F72668CF-558E-4663-85FC-EA9F05B27B05}"/>
              </a:ext>
            </a:extLst>
          </p:cNvPr>
          <p:cNvGraphicFramePr>
            <a:graphicFrameLocks noChangeAspect="1"/>
          </p:cNvGraphicFramePr>
          <p:nvPr>
            <p:extLst>
              <p:ext uri="{D42A27DB-BD31-4B8C-83A1-F6EECF244321}">
                <p14:modId xmlns:p14="http://schemas.microsoft.com/office/powerpoint/2010/main" val="556190309"/>
              </p:ext>
            </p:extLst>
          </p:nvPr>
        </p:nvGraphicFramePr>
        <p:xfrm>
          <a:off x="6247162" y="2898392"/>
          <a:ext cx="53282" cy="53282"/>
        </p:xfrm>
        <a:graphic>
          <a:graphicData uri="http://schemas.openxmlformats.org/presentationml/2006/ole">
            <mc:AlternateContent xmlns:mc="http://schemas.openxmlformats.org/markup-compatibility/2006">
              <mc:Choice xmlns:v="urn:schemas-microsoft-com:vml" Requires="v">
                <p:oleObj spid="_x0000_s3218" name="Equation" r:id="rId8" imgW="152334" imgH="228501" progId="Equation.DSMT4">
                  <p:embed/>
                </p:oleObj>
              </mc:Choice>
              <mc:Fallback>
                <p:oleObj name="Equation" r:id="rId8" imgW="152334" imgH="228501" progId="Equation.DSMT4">
                  <p:embed/>
                  <p:pic>
                    <p:nvPicPr>
                      <p:cNvPr id="79" name="对象 78">
                        <a:extLst>
                          <a:ext uri="{FF2B5EF4-FFF2-40B4-BE49-F238E27FC236}">
                            <a16:creationId xmlns:a16="http://schemas.microsoft.com/office/drawing/2014/main" id="{4FDCF2A5-5F36-4FF1-856E-95A347CBD1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7162" y="2898392"/>
                        <a:ext cx="53282" cy="53282"/>
                      </a:xfrm>
                      <a:prstGeom prst="rect">
                        <a:avLst/>
                      </a:prstGeom>
                      <a:noFill/>
                    </p:spPr>
                  </p:pic>
                </p:oleObj>
              </mc:Fallback>
            </mc:AlternateContent>
          </a:graphicData>
        </a:graphic>
      </p:graphicFrame>
      <p:sp>
        <p:nvSpPr>
          <p:cNvPr id="25" name="文本框 24">
            <a:extLst>
              <a:ext uri="{FF2B5EF4-FFF2-40B4-BE49-F238E27FC236}">
                <a16:creationId xmlns:a16="http://schemas.microsoft.com/office/drawing/2014/main" id="{5EEDB9FE-EF60-4167-B1CE-A934C77AF9B5}"/>
              </a:ext>
            </a:extLst>
          </p:cNvPr>
          <p:cNvSpPr txBox="1"/>
          <p:nvPr/>
        </p:nvSpPr>
        <p:spPr>
          <a:xfrm>
            <a:off x="1361063" y="1509835"/>
            <a:ext cx="10650251" cy="1294585"/>
          </a:xfrm>
          <a:prstGeom prst="rect">
            <a:avLst/>
          </a:prstGeom>
          <a:noFill/>
        </p:spPr>
        <p:txBody>
          <a:bodyPr wrap="square" rtlCol="0">
            <a:spAutoFit/>
          </a:bodyPr>
          <a:lstStyle/>
          <a:p>
            <a:pPr>
              <a:lnSpc>
                <a:spcPct val="150000"/>
              </a:lnSpc>
            </a:pPr>
            <a:r>
              <a:rPr lang="zh-CN" altLang="zh-CN" dirty="0">
                <a:solidFill>
                  <a:srgbClr val="1F4E79"/>
                </a:solidFill>
              </a:rPr>
              <a:t>本课题使用数据集是一个公开数据集，名为FI-2010。它来源于纳斯达克北欧金融市场，共包含五只股票在连续10个交易日内的大约400万个市场行情快照，即400万个LOB状态点</a:t>
            </a:r>
            <a:r>
              <a:rPr lang="en-US" altLang="zh-CN" dirty="0">
                <a:solidFill>
                  <a:srgbClr val="1F4E79"/>
                </a:solidFill>
              </a:rPr>
              <a:t>     </a:t>
            </a:r>
            <a:r>
              <a:rPr lang="zh-CN" altLang="en-US" dirty="0">
                <a:solidFill>
                  <a:srgbClr val="1F4E79"/>
                </a:solidFill>
              </a:rPr>
              <a:t>，这些    按照</a:t>
            </a:r>
            <a:r>
              <a:rPr lang="zh-CN" altLang="zh-CN" dirty="0">
                <a:solidFill>
                  <a:srgbClr val="1F4E79"/>
                </a:solidFill>
              </a:rPr>
              <a:t>更新的时间顺序排列且五只股票分开记录。</a:t>
            </a:r>
          </a:p>
        </p:txBody>
      </p:sp>
      <p:graphicFrame>
        <p:nvGraphicFramePr>
          <p:cNvPr id="26" name="对象 25">
            <a:extLst>
              <a:ext uri="{FF2B5EF4-FFF2-40B4-BE49-F238E27FC236}">
                <a16:creationId xmlns:a16="http://schemas.microsoft.com/office/drawing/2014/main" id="{DD8867BE-B2BE-45C0-BA4C-37A387B76E42}"/>
              </a:ext>
            </a:extLst>
          </p:cNvPr>
          <p:cNvGraphicFramePr>
            <a:graphicFrameLocks noChangeAspect="1"/>
          </p:cNvGraphicFramePr>
          <p:nvPr>
            <p:extLst>
              <p:ext uri="{D42A27DB-BD31-4B8C-83A1-F6EECF244321}">
                <p14:modId xmlns:p14="http://schemas.microsoft.com/office/powerpoint/2010/main" val="1550366570"/>
              </p:ext>
            </p:extLst>
          </p:nvPr>
        </p:nvGraphicFramePr>
        <p:xfrm>
          <a:off x="8697967" y="1991129"/>
          <a:ext cx="262718" cy="394076"/>
        </p:xfrm>
        <a:graphic>
          <a:graphicData uri="http://schemas.openxmlformats.org/presentationml/2006/ole">
            <mc:AlternateContent xmlns:mc="http://schemas.openxmlformats.org/markup-compatibility/2006">
              <mc:Choice xmlns:v="urn:schemas-microsoft-com:vml" Requires="v">
                <p:oleObj spid="_x0000_s3219" name="Equation" r:id="rId9" imgW="225616" imgH="338525" progId="Equation.DSMT4">
                  <p:embed/>
                </p:oleObj>
              </mc:Choice>
              <mc:Fallback>
                <p:oleObj name="Equation" r:id="rId9" imgW="225616" imgH="338525" progId="Equation.DSMT4">
                  <p:embed/>
                  <p:pic>
                    <p:nvPicPr>
                      <p:cNvPr id="14" name="对象 13">
                        <a:extLst>
                          <a:ext uri="{FF2B5EF4-FFF2-40B4-BE49-F238E27FC236}">
                            <a16:creationId xmlns:a16="http://schemas.microsoft.com/office/drawing/2014/main" id="{7E13F4AE-311B-4CF6-8E26-46D7DE647094}"/>
                          </a:ext>
                        </a:extLst>
                      </p:cNvPr>
                      <p:cNvPicPr/>
                      <p:nvPr/>
                    </p:nvPicPr>
                    <p:blipFill>
                      <a:blip r:embed="rId10"/>
                      <a:stretch>
                        <a:fillRect/>
                      </a:stretch>
                    </p:blipFill>
                    <p:spPr>
                      <a:xfrm>
                        <a:off x="8697967" y="1991129"/>
                        <a:ext cx="262718" cy="394076"/>
                      </a:xfrm>
                      <a:prstGeom prst="rect">
                        <a:avLst/>
                      </a:prstGeom>
                    </p:spPr>
                  </p:pic>
                </p:oleObj>
              </mc:Fallback>
            </mc:AlternateContent>
          </a:graphicData>
        </a:graphic>
      </p:graphicFrame>
      <p:pic>
        <p:nvPicPr>
          <p:cNvPr id="27" name="图片 26">
            <a:extLst>
              <a:ext uri="{FF2B5EF4-FFF2-40B4-BE49-F238E27FC236}">
                <a16:creationId xmlns:a16="http://schemas.microsoft.com/office/drawing/2014/main" id="{35468787-EBC9-4E66-9052-445F2D161E02}"/>
              </a:ext>
            </a:extLst>
          </p:cNvPr>
          <p:cNvPicPr>
            <a:picLocks noChangeAspect="1"/>
          </p:cNvPicPr>
          <p:nvPr/>
        </p:nvPicPr>
        <p:blipFill>
          <a:blip r:embed="rId11"/>
          <a:stretch>
            <a:fillRect/>
          </a:stretch>
        </p:blipFill>
        <p:spPr>
          <a:xfrm>
            <a:off x="408280" y="4442387"/>
            <a:ext cx="6277909" cy="2072034"/>
          </a:xfrm>
          <a:prstGeom prst="rect">
            <a:avLst/>
          </a:prstGeom>
        </p:spPr>
      </p:pic>
      <p:sp>
        <p:nvSpPr>
          <p:cNvPr id="28" name="文本框 27">
            <a:extLst>
              <a:ext uri="{FF2B5EF4-FFF2-40B4-BE49-F238E27FC236}">
                <a16:creationId xmlns:a16="http://schemas.microsoft.com/office/drawing/2014/main" id="{09235478-472E-4867-AD0C-9307C9BAAAC9}"/>
              </a:ext>
            </a:extLst>
          </p:cNvPr>
          <p:cNvSpPr txBox="1"/>
          <p:nvPr/>
        </p:nvSpPr>
        <p:spPr>
          <a:xfrm>
            <a:off x="2001160" y="3577413"/>
            <a:ext cx="2717487" cy="518091"/>
          </a:xfrm>
          <a:prstGeom prst="rect">
            <a:avLst/>
          </a:prstGeom>
          <a:noFill/>
        </p:spPr>
        <p:txBody>
          <a:bodyPr wrap="square">
            <a:spAutoFit/>
          </a:bodyPr>
          <a:lstStyle/>
          <a:p>
            <a:pPr indent="127000">
              <a:lnSpc>
                <a:spcPct val="125000"/>
              </a:lnSpc>
              <a:spcBef>
                <a:spcPts val="600"/>
              </a:spcBef>
              <a:spcAft>
                <a:spcPts val="600"/>
              </a:spcAft>
            </a:pPr>
            <a:r>
              <a:rPr lang="zh-CN" altLang="zh-CN" sz="2400" b="1" dirty="0">
                <a:solidFill>
                  <a:schemeClr val="tx1">
                    <a:lumMod val="65000"/>
                    <a:lumOff val="35000"/>
                  </a:schemeClr>
                </a:solidFill>
                <a:cs typeface="+mn-ea"/>
              </a:rPr>
              <a:t>五支股票信息 </a:t>
            </a:r>
          </a:p>
        </p:txBody>
      </p:sp>
      <p:pic>
        <p:nvPicPr>
          <p:cNvPr id="29" name="图片 28">
            <a:extLst>
              <a:ext uri="{FF2B5EF4-FFF2-40B4-BE49-F238E27FC236}">
                <a16:creationId xmlns:a16="http://schemas.microsoft.com/office/drawing/2014/main" id="{8DDE7988-5CB7-42F8-8765-86D78A13C1AF}"/>
              </a:ext>
            </a:extLst>
          </p:cNvPr>
          <p:cNvPicPr>
            <a:picLocks noChangeAspect="1"/>
          </p:cNvPicPr>
          <p:nvPr/>
        </p:nvPicPr>
        <p:blipFill>
          <a:blip r:embed="rId12"/>
          <a:stretch>
            <a:fillRect/>
          </a:stretch>
        </p:blipFill>
        <p:spPr>
          <a:xfrm>
            <a:off x="6840654" y="4199309"/>
            <a:ext cx="5056671" cy="2417768"/>
          </a:xfrm>
          <a:prstGeom prst="rect">
            <a:avLst/>
          </a:prstGeom>
        </p:spPr>
      </p:pic>
      <p:sp>
        <p:nvSpPr>
          <p:cNvPr id="30" name="文本框 29">
            <a:extLst>
              <a:ext uri="{FF2B5EF4-FFF2-40B4-BE49-F238E27FC236}">
                <a16:creationId xmlns:a16="http://schemas.microsoft.com/office/drawing/2014/main" id="{DC6A7F20-C3D0-4CE1-9D22-25FC9D27FA63}"/>
              </a:ext>
            </a:extLst>
          </p:cNvPr>
          <p:cNvSpPr txBox="1"/>
          <p:nvPr/>
        </p:nvSpPr>
        <p:spPr>
          <a:xfrm>
            <a:off x="8768124" y="3409558"/>
            <a:ext cx="1201730" cy="518091"/>
          </a:xfrm>
          <a:prstGeom prst="rect">
            <a:avLst/>
          </a:prstGeom>
          <a:noFill/>
        </p:spPr>
        <p:txBody>
          <a:bodyPr wrap="square">
            <a:spAutoFit/>
          </a:bodyPr>
          <a:lstStyle/>
          <a:p>
            <a:pPr indent="127000" algn="ctr">
              <a:lnSpc>
                <a:spcPct val="125000"/>
              </a:lnSpc>
            </a:pPr>
            <a:r>
              <a:rPr lang="zh-CN" altLang="en-US" sz="2400" b="1" dirty="0">
                <a:solidFill>
                  <a:schemeClr val="tx1">
                    <a:lumMod val="65000"/>
                    <a:lumOff val="35000"/>
                  </a:schemeClr>
                </a:solidFill>
                <a:cs typeface="+mn-ea"/>
              </a:rPr>
              <a:t>实例</a:t>
            </a:r>
            <a:endParaRPr lang="zh-CN" altLang="zh-CN" sz="2400" b="1" dirty="0">
              <a:solidFill>
                <a:schemeClr val="tx1">
                  <a:lumMod val="65000"/>
                  <a:lumOff val="35000"/>
                </a:schemeClr>
              </a:solidFill>
              <a:cs typeface="+mn-ea"/>
            </a:endParaRPr>
          </a:p>
        </p:txBody>
      </p:sp>
      <p:sp>
        <p:nvSpPr>
          <p:cNvPr id="35" name="文本框 34">
            <a:extLst>
              <a:ext uri="{FF2B5EF4-FFF2-40B4-BE49-F238E27FC236}">
                <a16:creationId xmlns:a16="http://schemas.microsoft.com/office/drawing/2014/main" id="{69766CDF-46F4-4CA2-AEC7-30836A5B51CF}"/>
              </a:ext>
            </a:extLst>
          </p:cNvPr>
          <p:cNvSpPr txBox="1"/>
          <p:nvPr/>
        </p:nvSpPr>
        <p:spPr>
          <a:xfrm>
            <a:off x="1361063" y="3006250"/>
            <a:ext cx="2391428" cy="369332"/>
          </a:xfrm>
          <a:prstGeom prst="rect">
            <a:avLst/>
          </a:prstGeom>
          <a:noFill/>
        </p:spPr>
        <p:txBody>
          <a:bodyPr wrap="square">
            <a:spAutoFit/>
          </a:bodyPr>
          <a:lstStyle/>
          <a:p>
            <a:r>
              <a:rPr lang="zh-CN" altLang="zh-CN" dirty="0">
                <a:solidFill>
                  <a:srgbClr val="1F4E79"/>
                </a:solidFill>
              </a:rPr>
              <a:t>该数据集</a:t>
            </a:r>
            <a:r>
              <a:rPr lang="zh-CN" altLang="en-US" dirty="0">
                <a:solidFill>
                  <a:srgbClr val="1F4E79"/>
                </a:solidFill>
              </a:rPr>
              <a:t>包含</a:t>
            </a:r>
            <a:r>
              <a:rPr lang="zh-CN" altLang="zh-CN" dirty="0">
                <a:solidFill>
                  <a:srgbClr val="1F4E79"/>
                </a:solidFill>
              </a:rPr>
              <a:t>5个标签</a:t>
            </a:r>
            <a:endParaRPr lang="zh-CN" altLang="en-US" dirty="0">
              <a:solidFill>
                <a:srgbClr val="1F4E79"/>
              </a:solidFill>
            </a:endParaRPr>
          </a:p>
        </p:txBody>
      </p:sp>
      <p:graphicFrame>
        <p:nvGraphicFramePr>
          <p:cNvPr id="11" name="对象 10">
            <a:extLst>
              <a:ext uri="{FF2B5EF4-FFF2-40B4-BE49-F238E27FC236}">
                <a16:creationId xmlns:a16="http://schemas.microsoft.com/office/drawing/2014/main" id="{024D870F-EEC0-43EC-891C-38558DBCFB06}"/>
              </a:ext>
            </a:extLst>
          </p:cNvPr>
          <p:cNvGraphicFramePr>
            <a:graphicFrameLocks noChangeAspect="1"/>
          </p:cNvGraphicFramePr>
          <p:nvPr>
            <p:extLst>
              <p:ext uri="{D42A27DB-BD31-4B8C-83A1-F6EECF244321}">
                <p14:modId xmlns:p14="http://schemas.microsoft.com/office/powerpoint/2010/main" val="1050210304"/>
              </p:ext>
            </p:extLst>
          </p:nvPr>
        </p:nvGraphicFramePr>
        <p:xfrm>
          <a:off x="3752491" y="2957530"/>
          <a:ext cx="2142516" cy="418052"/>
        </p:xfrm>
        <a:graphic>
          <a:graphicData uri="http://schemas.openxmlformats.org/presentationml/2006/ole">
            <mc:AlternateContent xmlns:mc="http://schemas.openxmlformats.org/markup-compatibility/2006">
              <mc:Choice xmlns:v="urn:schemas-microsoft-com:vml" Requires="v">
                <p:oleObj spid="_x0000_s3220" name="Equation" r:id="rId13" imgW="1171291" imgH="228576" progId="Equation.DSMT4">
                  <p:embed/>
                </p:oleObj>
              </mc:Choice>
              <mc:Fallback>
                <p:oleObj name="Equation" r:id="rId13" imgW="1171291" imgH="228576" progId="Equation.DSMT4">
                  <p:embed/>
                  <p:pic>
                    <p:nvPicPr>
                      <p:cNvPr id="0" name=""/>
                      <p:cNvPicPr/>
                      <p:nvPr/>
                    </p:nvPicPr>
                    <p:blipFill>
                      <a:blip r:embed="rId14"/>
                      <a:stretch>
                        <a:fillRect/>
                      </a:stretch>
                    </p:blipFill>
                    <p:spPr>
                      <a:xfrm>
                        <a:off x="3752491" y="2957530"/>
                        <a:ext cx="2142516" cy="418052"/>
                      </a:xfrm>
                      <a:prstGeom prst="rect">
                        <a:avLst/>
                      </a:prstGeom>
                    </p:spPr>
                  </p:pic>
                </p:oleObj>
              </mc:Fallback>
            </mc:AlternateContent>
          </a:graphicData>
        </a:graphic>
      </p:graphicFrame>
    </p:spTree>
    <p:extLst>
      <p:ext uri="{BB962C8B-B14F-4D97-AF65-F5344CB8AC3E}">
        <p14:creationId xmlns:p14="http://schemas.microsoft.com/office/powerpoint/2010/main" val="4117830359"/>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wipe(left)">
                                      <p:cBhvr>
                                        <p:cTn id="7" dur="500"/>
                                        <p:tgtEl>
                                          <p:spTgt spid="8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8"/>
                                        </p:tgtEl>
                                        <p:attrNameLst>
                                          <p:attrName>style.visibility</p:attrName>
                                        </p:attrNameLst>
                                      </p:cBhvr>
                                      <p:to>
                                        <p:strVal val="visible"/>
                                      </p:to>
                                    </p:set>
                                    <p:animEffect transition="in" filter="wipe(left)">
                                      <p:cBhvr>
                                        <p:cTn id="11" dur="500"/>
                                        <p:tgtEl>
                                          <p:spTgt spid="7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9"/>
                                        </p:tgtEl>
                                        <p:attrNameLst>
                                          <p:attrName>style.visibility</p:attrName>
                                        </p:attrNameLst>
                                      </p:cBhvr>
                                      <p:to>
                                        <p:strVal val="visible"/>
                                      </p:to>
                                    </p:set>
                                    <p:animEffect transition="in" filter="wipe(left)">
                                      <p:cBhvr>
                                        <p:cTn id="15"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481" y="1971527"/>
            <a:ext cx="3586950" cy="2698351"/>
            <a:chOff x="-8481" y="1971527"/>
            <a:chExt cx="3586950" cy="2698351"/>
          </a:xfrm>
        </p:grpSpPr>
        <p:sp>
          <p:nvSpPr>
            <p:cNvPr id="50" name="Freeform 100"/>
            <p:cNvSpPr/>
            <p:nvPr/>
          </p:nvSpPr>
          <p:spPr bwMode="auto">
            <a:xfrm>
              <a:off x="-8481" y="1972340"/>
              <a:ext cx="1422748" cy="1310553"/>
            </a:xfrm>
            <a:custGeom>
              <a:avLst/>
              <a:gdLst>
                <a:gd name="T0" fmla="*/ 471 w 875"/>
                <a:gd name="T1" fmla="*/ 0 h 806"/>
                <a:gd name="T2" fmla="*/ 0 w 875"/>
                <a:gd name="T3" fmla="*/ 0 h 806"/>
                <a:gd name="T4" fmla="*/ 0 w 875"/>
                <a:gd name="T5" fmla="*/ 806 h 806"/>
                <a:gd name="T6" fmla="*/ 471 w 875"/>
                <a:gd name="T7" fmla="*/ 806 h 806"/>
                <a:gd name="T8" fmla="*/ 875 w 875"/>
                <a:gd name="T9" fmla="*/ 403 h 806"/>
                <a:gd name="T10" fmla="*/ 471 w 875"/>
                <a:gd name="T11" fmla="*/ 0 h 806"/>
              </a:gdLst>
              <a:ahLst/>
              <a:cxnLst>
                <a:cxn ang="0">
                  <a:pos x="T0" y="T1"/>
                </a:cxn>
                <a:cxn ang="0">
                  <a:pos x="T2" y="T3"/>
                </a:cxn>
                <a:cxn ang="0">
                  <a:pos x="T4" y="T5"/>
                </a:cxn>
                <a:cxn ang="0">
                  <a:pos x="T6" y="T7"/>
                </a:cxn>
                <a:cxn ang="0">
                  <a:pos x="T8" y="T9"/>
                </a:cxn>
                <a:cxn ang="0">
                  <a:pos x="T10" y="T11"/>
                </a:cxn>
              </a:cxnLst>
              <a:rect l="0" t="0" r="r" b="b"/>
              <a:pathLst>
                <a:path w="875" h="806">
                  <a:moveTo>
                    <a:pt x="471" y="0"/>
                  </a:moveTo>
                  <a:lnTo>
                    <a:pt x="0" y="0"/>
                  </a:lnTo>
                  <a:lnTo>
                    <a:pt x="0" y="806"/>
                  </a:lnTo>
                  <a:lnTo>
                    <a:pt x="471" y="806"/>
                  </a:lnTo>
                  <a:lnTo>
                    <a:pt x="875" y="403"/>
                  </a:lnTo>
                  <a:lnTo>
                    <a:pt x="471" y="0"/>
                  </a:lnTo>
                  <a:close/>
                </a:path>
              </a:pathLst>
            </a:custGeom>
            <a:solidFill>
              <a:schemeClr val="bg1">
                <a:lumMod val="85000"/>
                <a:alpha val="20000"/>
              </a:scheme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52" name="Freeform 102"/>
            <p:cNvSpPr/>
            <p:nvPr/>
          </p:nvSpPr>
          <p:spPr bwMode="auto">
            <a:xfrm>
              <a:off x="-8481" y="3357691"/>
              <a:ext cx="1422748" cy="1312181"/>
            </a:xfrm>
            <a:custGeom>
              <a:avLst/>
              <a:gdLst>
                <a:gd name="T0" fmla="*/ 471 w 875"/>
                <a:gd name="T1" fmla="*/ 807 h 807"/>
                <a:gd name="T2" fmla="*/ 0 w 875"/>
                <a:gd name="T3" fmla="*/ 807 h 807"/>
                <a:gd name="T4" fmla="*/ 0 w 875"/>
                <a:gd name="T5" fmla="*/ 0 h 807"/>
                <a:gd name="T6" fmla="*/ 471 w 875"/>
                <a:gd name="T7" fmla="*/ 0 h 807"/>
                <a:gd name="T8" fmla="*/ 875 w 875"/>
                <a:gd name="T9" fmla="*/ 404 h 807"/>
                <a:gd name="T10" fmla="*/ 471 w 875"/>
                <a:gd name="T11" fmla="*/ 807 h 807"/>
              </a:gdLst>
              <a:ahLst/>
              <a:cxnLst>
                <a:cxn ang="0">
                  <a:pos x="T0" y="T1"/>
                </a:cxn>
                <a:cxn ang="0">
                  <a:pos x="T2" y="T3"/>
                </a:cxn>
                <a:cxn ang="0">
                  <a:pos x="T4" y="T5"/>
                </a:cxn>
                <a:cxn ang="0">
                  <a:pos x="T6" y="T7"/>
                </a:cxn>
                <a:cxn ang="0">
                  <a:pos x="T8" y="T9"/>
                </a:cxn>
                <a:cxn ang="0">
                  <a:pos x="T10" y="T11"/>
                </a:cxn>
              </a:cxnLst>
              <a:rect l="0" t="0" r="r" b="b"/>
              <a:pathLst>
                <a:path w="875" h="807">
                  <a:moveTo>
                    <a:pt x="471" y="807"/>
                  </a:moveTo>
                  <a:lnTo>
                    <a:pt x="0" y="807"/>
                  </a:lnTo>
                  <a:lnTo>
                    <a:pt x="0" y="0"/>
                  </a:lnTo>
                  <a:lnTo>
                    <a:pt x="471" y="0"/>
                  </a:lnTo>
                  <a:lnTo>
                    <a:pt x="875" y="404"/>
                  </a:lnTo>
                  <a:lnTo>
                    <a:pt x="471"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61" name="Freeform 113"/>
            <p:cNvSpPr/>
            <p:nvPr/>
          </p:nvSpPr>
          <p:spPr bwMode="auto">
            <a:xfrm>
              <a:off x="871185" y="1972340"/>
              <a:ext cx="1310553" cy="1310553"/>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62" name="Freeform 114"/>
            <p:cNvSpPr/>
            <p:nvPr/>
          </p:nvSpPr>
          <p:spPr bwMode="auto">
            <a:xfrm>
              <a:off x="871185" y="1972340"/>
              <a:ext cx="1310553" cy="1310553"/>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1F4E79">
                <a:alpha val="5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63" name="Freeform 115"/>
            <p:cNvSpPr/>
            <p:nvPr/>
          </p:nvSpPr>
          <p:spPr bwMode="auto">
            <a:xfrm>
              <a:off x="2254907" y="1972340"/>
              <a:ext cx="1310553" cy="1310553"/>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64" name="Freeform 117"/>
            <p:cNvSpPr/>
            <p:nvPr/>
          </p:nvSpPr>
          <p:spPr bwMode="auto">
            <a:xfrm>
              <a:off x="2254907" y="3357691"/>
              <a:ext cx="1310553" cy="1312181"/>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65" name="Freeform 119"/>
            <p:cNvSpPr/>
            <p:nvPr/>
          </p:nvSpPr>
          <p:spPr bwMode="auto">
            <a:xfrm>
              <a:off x="871185" y="3359316"/>
              <a:ext cx="1310553" cy="1310553"/>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66" name="Freeform 120"/>
            <p:cNvSpPr/>
            <p:nvPr/>
          </p:nvSpPr>
          <p:spPr bwMode="auto">
            <a:xfrm>
              <a:off x="869557" y="3357691"/>
              <a:ext cx="1312180" cy="1312181"/>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DBDBDB">
                <a:alpha val="5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grpSp>
          <p:nvGrpSpPr>
            <p:cNvPr id="67" name="그룹 89"/>
            <p:cNvGrpSpPr/>
            <p:nvPr/>
          </p:nvGrpSpPr>
          <p:grpSpPr>
            <a:xfrm>
              <a:off x="1802880" y="3744685"/>
              <a:ext cx="378858" cy="925193"/>
              <a:chOff x="1812925" y="4535488"/>
              <a:chExt cx="369888" cy="903287"/>
            </a:xfrm>
            <a:solidFill>
              <a:schemeClr val="accent2">
                <a:lumMod val="50000"/>
              </a:schemeClr>
            </a:solidFill>
          </p:grpSpPr>
          <p:sp>
            <p:nvSpPr>
              <p:cNvPr id="81" name="Freeform 5"/>
              <p:cNvSpPr/>
              <p:nvPr/>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rgbClr val="0D0D0D">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82" name="Freeform 7"/>
              <p:cNvSpPr/>
              <p:nvPr/>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rgbClr val="0D0D0D">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grpSp>
        <p:sp>
          <p:nvSpPr>
            <p:cNvPr id="72" name="Freeform 118"/>
            <p:cNvSpPr/>
            <p:nvPr/>
          </p:nvSpPr>
          <p:spPr bwMode="auto">
            <a:xfrm>
              <a:off x="2254907" y="3357691"/>
              <a:ext cx="1310553" cy="1312181"/>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grpSp>
          <p:nvGrpSpPr>
            <p:cNvPr id="73" name="그룹 122"/>
            <p:cNvGrpSpPr/>
            <p:nvPr/>
          </p:nvGrpSpPr>
          <p:grpSpPr>
            <a:xfrm>
              <a:off x="2254907" y="3744678"/>
              <a:ext cx="416255" cy="925191"/>
              <a:chOff x="2209800" y="4519614"/>
              <a:chExt cx="406400" cy="903287"/>
            </a:xfrm>
            <a:solidFill>
              <a:schemeClr val="accent1">
                <a:lumMod val="50000"/>
              </a:schemeClr>
            </a:solidFill>
          </p:grpSpPr>
          <p:sp>
            <p:nvSpPr>
              <p:cNvPr id="79" name="Freeform 9"/>
              <p:cNvSpPr/>
              <p:nvPr/>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rgbClr val="0D0D0D">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80" name="Freeform 11"/>
              <p:cNvSpPr/>
              <p:nvPr/>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rgbClr val="0D0D0D">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grpSp>
        <p:sp>
          <p:nvSpPr>
            <p:cNvPr id="90" name="Freeform 118"/>
            <p:cNvSpPr/>
            <p:nvPr/>
          </p:nvSpPr>
          <p:spPr bwMode="auto">
            <a:xfrm flipV="1">
              <a:off x="2267915" y="1971527"/>
              <a:ext cx="1310554" cy="1312181"/>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grpSp>
      <p:cxnSp>
        <p:nvCxnSpPr>
          <p:cNvPr id="96" name="直接连接符 95"/>
          <p:cNvCxnSpPr/>
          <p:nvPr/>
        </p:nvCxnSpPr>
        <p:spPr>
          <a:xfrm>
            <a:off x="4517571" y="3310957"/>
            <a:ext cx="7674429"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4419108" y="2597763"/>
            <a:ext cx="5088653" cy="646331"/>
          </a:xfrm>
          <a:prstGeom prst="rect">
            <a:avLst/>
          </a:prstGeom>
          <a:noFill/>
        </p:spPr>
        <p:txBody>
          <a:bodyPr wrap="square" rtlCol="0">
            <a:spAutoFit/>
          </a:bodyPr>
          <a:lstStyle/>
          <a:p>
            <a:r>
              <a:rPr lang="zh-CN" altLang="en-US" sz="3600" b="1" spc="300" dirty="0">
                <a:solidFill>
                  <a:srgbClr val="1F4E79"/>
                </a:solidFill>
                <a:cs typeface="+mn-ea"/>
                <a:sym typeface="+mn-lt"/>
              </a:rPr>
              <a:t>初版模型</a:t>
            </a:r>
            <a:r>
              <a:rPr lang="en-US" altLang="zh-CN" sz="3600" b="1" spc="300" dirty="0">
                <a:solidFill>
                  <a:srgbClr val="1F4E79"/>
                </a:solidFill>
                <a:cs typeface="+mn-ea"/>
                <a:sym typeface="+mn-lt"/>
              </a:rPr>
              <a:t>C3L</a:t>
            </a:r>
            <a:endParaRPr lang="zh-CN" altLang="en-US" sz="3600" spc="300" dirty="0">
              <a:solidFill>
                <a:srgbClr val="1F4E79"/>
              </a:solidFill>
              <a:cs typeface="+mn-ea"/>
              <a:sym typeface="+mn-lt"/>
            </a:endParaRPr>
          </a:p>
        </p:txBody>
      </p:sp>
      <p:sp>
        <p:nvSpPr>
          <p:cNvPr id="100" name="矩形 99"/>
          <p:cNvSpPr/>
          <p:nvPr/>
        </p:nvSpPr>
        <p:spPr>
          <a:xfrm>
            <a:off x="4510042" y="3517065"/>
            <a:ext cx="2762296" cy="1015663"/>
          </a:xfrm>
          <a:prstGeom prst="rect">
            <a:avLst/>
          </a:prstGeom>
        </p:spPr>
        <p:txBody>
          <a:bodyPr wrap="square">
            <a:spAutoFit/>
          </a:bodyPr>
          <a:lstStyle/>
          <a:p>
            <a:pPr marL="285750" indent="-285750">
              <a:lnSpc>
                <a:spcPct val="200000"/>
              </a:lnSpc>
              <a:buFont typeface="Wingdings" panose="05000000000000000000" pitchFamily="2" charset="2"/>
              <a:buChar char="n"/>
            </a:pPr>
            <a:r>
              <a:rPr lang="zh-CN" altLang="en-US" sz="1600" b="1" spc="300" dirty="0">
                <a:solidFill>
                  <a:srgbClr val="1F4E79"/>
                </a:solidFill>
                <a:cs typeface="+mn-ea"/>
                <a:sym typeface="+mn-lt"/>
              </a:rPr>
              <a:t>总览</a:t>
            </a:r>
            <a:endParaRPr lang="en-US" altLang="zh-CN" sz="1600" b="1" spc="300" dirty="0">
              <a:solidFill>
                <a:srgbClr val="1F4E79"/>
              </a:solidFill>
              <a:cs typeface="+mn-ea"/>
              <a:sym typeface="+mn-lt"/>
            </a:endParaRPr>
          </a:p>
          <a:p>
            <a:pPr marL="285750" indent="-285750">
              <a:lnSpc>
                <a:spcPct val="200000"/>
              </a:lnSpc>
              <a:buFont typeface="Wingdings" panose="05000000000000000000" pitchFamily="2" charset="2"/>
              <a:buChar char="n"/>
            </a:pPr>
            <a:r>
              <a:rPr lang="zh-CN" altLang="en-US" sz="1600" b="1" spc="300" dirty="0">
                <a:solidFill>
                  <a:srgbClr val="1F4E79"/>
                </a:solidFill>
                <a:cs typeface="+mn-ea"/>
                <a:sym typeface="+mn-lt"/>
              </a:rPr>
              <a:t>三通道部分</a:t>
            </a:r>
            <a:endParaRPr lang="en-US" altLang="zh-CN" sz="1600" b="1" spc="300" dirty="0">
              <a:solidFill>
                <a:srgbClr val="1F4E79"/>
              </a:solidFill>
              <a:cs typeface="+mn-ea"/>
              <a:sym typeface="+mn-lt"/>
            </a:endParaRPr>
          </a:p>
        </p:txBody>
      </p:sp>
      <p:grpSp>
        <p:nvGrpSpPr>
          <p:cNvPr id="117" name="组合 116"/>
          <p:cNvGrpSpPr/>
          <p:nvPr/>
        </p:nvGrpSpPr>
        <p:grpSpPr>
          <a:xfrm>
            <a:off x="7602290" y="2445626"/>
            <a:ext cx="783189" cy="864237"/>
            <a:chOff x="9473648" y="1406690"/>
            <a:chExt cx="1107403" cy="1222002"/>
          </a:xfrm>
        </p:grpSpPr>
        <p:pic>
          <p:nvPicPr>
            <p:cNvPr id="114" name="图片 1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73648" y="1406690"/>
              <a:ext cx="589595" cy="874500"/>
            </a:xfrm>
            <a:prstGeom prst="rect">
              <a:avLst/>
            </a:prstGeom>
          </p:spPr>
        </p:pic>
        <p:pic>
          <p:nvPicPr>
            <p:cNvPr id="116" name="图片 1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1417749">
              <a:off x="9514159" y="1933688"/>
              <a:ext cx="1066892" cy="695004"/>
            </a:xfrm>
            <a:prstGeom prst="rect">
              <a:avLst/>
            </a:prstGeom>
          </p:spPr>
        </p:pic>
      </p:grpSp>
      <p:sp>
        <p:nvSpPr>
          <p:cNvPr id="26" name="矩形 25"/>
          <p:cNvSpPr/>
          <p:nvPr/>
        </p:nvSpPr>
        <p:spPr>
          <a:xfrm>
            <a:off x="7467614" y="3517065"/>
            <a:ext cx="2990836" cy="1008225"/>
          </a:xfrm>
          <a:prstGeom prst="rect">
            <a:avLst/>
          </a:prstGeom>
        </p:spPr>
        <p:txBody>
          <a:bodyPr wrap="square">
            <a:spAutoFit/>
          </a:bodyPr>
          <a:lstStyle/>
          <a:p>
            <a:pPr marL="285750" indent="-285750">
              <a:lnSpc>
                <a:spcPct val="200000"/>
              </a:lnSpc>
              <a:buFont typeface="Wingdings" panose="05000000000000000000" pitchFamily="2" charset="2"/>
              <a:buChar char="n"/>
            </a:pPr>
            <a:r>
              <a:rPr lang="en-US" altLang="zh-CN" sz="1600" b="1" spc="300" dirty="0">
                <a:solidFill>
                  <a:srgbClr val="1F4E79"/>
                </a:solidFill>
                <a:cs typeface="+mn-ea"/>
                <a:sym typeface="+mn-lt"/>
              </a:rPr>
              <a:t>CNN</a:t>
            </a:r>
            <a:r>
              <a:rPr lang="zh-CN" altLang="en-US" sz="1600" b="1" spc="300" dirty="0">
                <a:solidFill>
                  <a:srgbClr val="1F4E79"/>
                </a:solidFill>
                <a:cs typeface="+mn-ea"/>
                <a:sym typeface="+mn-lt"/>
              </a:rPr>
              <a:t>部分</a:t>
            </a:r>
            <a:endParaRPr lang="en-US" altLang="zh-CN" sz="1600" b="1" spc="300" dirty="0">
              <a:solidFill>
                <a:srgbClr val="1F4E79"/>
              </a:solidFill>
              <a:cs typeface="+mn-ea"/>
              <a:sym typeface="+mn-lt"/>
            </a:endParaRPr>
          </a:p>
          <a:p>
            <a:pPr marL="285750" indent="-285750">
              <a:lnSpc>
                <a:spcPct val="200000"/>
              </a:lnSpc>
              <a:buFont typeface="Wingdings" panose="05000000000000000000" pitchFamily="2" charset="2"/>
              <a:buChar char="n"/>
            </a:pPr>
            <a:r>
              <a:rPr lang="en-US" altLang="zh-CN" sz="1600" b="1" spc="300" dirty="0">
                <a:solidFill>
                  <a:srgbClr val="1F4E79"/>
                </a:solidFill>
                <a:cs typeface="+mn-ea"/>
                <a:sym typeface="+mn-lt"/>
              </a:rPr>
              <a:t>LSTM</a:t>
            </a:r>
            <a:r>
              <a:rPr lang="zh-CN" altLang="en-US" sz="1600" b="1" spc="300" dirty="0">
                <a:solidFill>
                  <a:srgbClr val="1F4E79"/>
                </a:solidFill>
                <a:cs typeface="+mn-ea"/>
                <a:sym typeface="+mn-lt"/>
              </a:rPr>
              <a:t>部分</a:t>
            </a:r>
            <a:endParaRPr lang="en-US" altLang="zh-CN" sz="1600" b="1" spc="300" dirty="0">
              <a:solidFill>
                <a:srgbClr val="1F4E79"/>
              </a:solidFill>
              <a:cs typeface="+mn-ea"/>
              <a:sym typeface="+mn-lt"/>
            </a:endParaRPr>
          </a:p>
        </p:txBody>
      </p:sp>
      <p:sp>
        <p:nvSpPr>
          <p:cNvPr id="27" name="文本框 26"/>
          <p:cNvSpPr txBox="1"/>
          <p:nvPr/>
        </p:nvSpPr>
        <p:spPr>
          <a:xfrm>
            <a:off x="1379533" y="2603071"/>
            <a:ext cx="914400" cy="707886"/>
          </a:xfrm>
          <a:prstGeom prst="rect">
            <a:avLst/>
          </a:prstGeom>
          <a:noFill/>
        </p:spPr>
        <p:txBody>
          <a:bodyPr wrap="square" rtlCol="0">
            <a:spAutoFit/>
          </a:bodyPr>
          <a:lstStyle/>
          <a:p>
            <a:r>
              <a:rPr lang="en-US" altLang="zh-CN" sz="4000" b="1" dirty="0">
                <a:solidFill>
                  <a:schemeClr val="bg1"/>
                </a:solidFill>
                <a:cs typeface="+mn-ea"/>
                <a:sym typeface="+mn-lt"/>
              </a:rPr>
              <a:t>03</a:t>
            </a:r>
            <a:endParaRPr lang="zh-CN" altLang="en-US" sz="4000" b="1" dirty="0">
              <a:solidFill>
                <a:schemeClr val="bg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96"/>
                                        </p:tgtEl>
                                        <p:attrNameLst>
                                          <p:attrName>style.visibility</p:attrName>
                                        </p:attrNameLst>
                                      </p:cBhvr>
                                      <p:to>
                                        <p:strVal val="visible"/>
                                      </p:to>
                                    </p:set>
                                    <p:animEffect transition="in" filter="wipe(left)">
                                      <p:cBhvr>
                                        <p:cTn id="14" dur="500"/>
                                        <p:tgtEl>
                                          <p:spTgt spid="9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99"/>
                                        </p:tgtEl>
                                        <p:attrNameLst>
                                          <p:attrName>style.visibility</p:attrName>
                                        </p:attrNameLst>
                                      </p:cBhvr>
                                      <p:to>
                                        <p:strVal val="visible"/>
                                      </p:to>
                                    </p:set>
                                    <p:animEffect transition="in" filter="wipe(left)">
                                      <p:cBhvr>
                                        <p:cTn id="18" dur="500"/>
                                        <p:tgtEl>
                                          <p:spTgt spid="99"/>
                                        </p:tgtEl>
                                      </p:cBhvr>
                                    </p:animEffect>
                                  </p:childTnLst>
                                </p:cTn>
                              </p:par>
                              <p:par>
                                <p:cTn id="19" presetID="22" presetClass="entr" presetSubtype="8" fill="hold" nodeType="withEffect">
                                  <p:stCondLst>
                                    <p:cond delay="250"/>
                                  </p:stCondLst>
                                  <p:childTnLst>
                                    <p:set>
                                      <p:cBhvr>
                                        <p:cTn id="20" dur="1" fill="hold">
                                          <p:stCondLst>
                                            <p:cond delay="0"/>
                                          </p:stCondLst>
                                        </p:cTn>
                                        <p:tgtEl>
                                          <p:spTgt spid="117"/>
                                        </p:tgtEl>
                                        <p:attrNameLst>
                                          <p:attrName>style.visibility</p:attrName>
                                        </p:attrNameLst>
                                      </p:cBhvr>
                                      <p:to>
                                        <p:strVal val="visible"/>
                                      </p:to>
                                    </p:set>
                                    <p:animEffect transition="in" filter="wipe(left)">
                                      <p:cBhvr>
                                        <p:cTn id="21" dur="250"/>
                                        <p:tgtEl>
                                          <p:spTgt spid="117"/>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00"/>
                                        </p:tgtEl>
                                        <p:attrNameLst>
                                          <p:attrName>style.visibility</p:attrName>
                                        </p:attrNameLst>
                                      </p:cBhvr>
                                      <p:to>
                                        <p:strVal val="visible"/>
                                      </p:to>
                                    </p:set>
                                    <p:animEffect transition="in" filter="fade">
                                      <p:cBhvr>
                                        <p:cTn id="25" dur="500"/>
                                        <p:tgtEl>
                                          <p:spTgt spid="10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0" grpId="0"/>
      <p:bldP spid="26" grpId="0"/>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810281"/>
            <a:ext cx="1540920" cy="66600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23"/>
          <p:cNvSpPr/>
          <p:nvPr/>
        </p:nvSpPr>
        <p:spPr>
          <a:xfrm>
            <a:off x="6866046" y="909951"/>
            <a:ext cx="4908032" cy="5672004"/>
          </a:xfrm>
          <a:prstGeom prst="rect">
            <a:avLst/>
          </a:prstGeom>
          <a:noFill/>
          <a:ln>
            <a:solidFill>
              <a:srgbClr val="DCE1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p:cNvSpPr/>
          <p:nvPr/>
        </p:nvSpPr>
        <p:spPr>
          <a:xfrm>
            <a:off x="7089088" y="1011304"/>
            <a:ext cx="4232828" cy="518091"/>
          </a:xfrm>
          <a:prstGeom prst="rect">
            <a:avLst/>
          </a:prstGeom>
        </p:spPr>
        <p:txBody>
          <a:bodyPr wrap="square">
            <a:spAutoFit/>
          </a:bodyPr>
          <a:lstStyle/>
          <a:p>
            <a:pPr indent="-285750">
              <a:lnSpc>
                <a:spcPct val="125000"/>
              </a:lnSpc>
              <a:spcBef>
                <a:spcPts val="600"/>
              </a:spcBef>
              <a:spcAft>
                <a:spcPts val="600"/>
              </a:spcAft>
              <a:buFont typeface="Wingdings" panose="05000000000000000000" pitchFamily="2" charset="2"/>
              <a:buChar char="l"/>
            </a:pPr>
            <a:r>
              <a:rPr lang="zh-CN" altLang="en-US" sz="2400" b="1" dirty="0">
                <a:solidFill>
                  <a:schemeClr val="tx1">
                    <a:lumMod val="65000"/>
                    <a:lumOff val="35000"/>
                  </a:schemeClr>
                </a:solidFill>
                <a:cs typeface="+mn-ea"/>
                <a:sym typeface="+mn-lt"/>
              </a:rPr>
              <a:t>三个</a:t>
            </a:r>
            <a:r>
              <a:rPr lang="en-US" altLang="zh-CN" sz="2400" b="1" dirty="0">
                <a:solidFill>
                  <a:schemeClr val="tx1">
                    <a:lumMod val="65000"/>
                    <a:lumOff val="35000"/>
                  </a:schemeClr>
                </a:solidFill>
                <a:cs typeface="+mn-ea"/>
                <a:sym typeface="+mn-lt"/>
              </a:rPr>
              <a:t>CNN</a:t>
            </a:r>
            <a:r>
              <a:rPr lang="zh-CN" altLang="en-US" sz="2400" b="1" dirty="0">
                <a:solidFill>
                  <a:schemeClr val="tx1">
                    <a:lumMod val="65000"/>
                    <a:lumOff val="35000"/>
                  </a:schemeClr>
                </a:solidFill>
                <a:cs typeface="+mn-ea"/>
                <a:sym typeface="+mn-lt"/>
              </a:rPr>
              <a:t>层</a:t>
            </a:r>
          </a:p>
        </p:txBody>
      </p:sp>
      <p:sp>
        <p:nvSpPr>
          <p:cNvPr id="36" name="矩形 35"/>
          <p:cNvSpPr/>
          <p:nvPr/>
        </p:nvSpPr>
        <p:spPr>
          <a:xfrm>
            <a:off x="7089088" y="2534782"/>
            <a:ext cx="4232828" cy="587340"/>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2400" b="1" dirty="0">
                <a:solidFill>
                  <a:schemeClr val="tx1">
                    <a:lumMod val="65000"/>
                    <a:lumOff val="35000"/>
                  </a:schemeClr>
                </a:solidFill>
                <a:cs typeface="+mn-ea"/>
                <a:sym typeface="+mn-lt"/>
              </a:rPr>
              <a:t>三通道部分</a:t>
            </a:r>
          </a:p>
        </p:txBody>
      </p:sp>
      <p:sp>
        <p:nvSpPr>
          <p:cNvPr id="37" name="矩形 36"/>
          <p:cNvSpPr/>
          <p:nvPr/>
        </p:nvSpPr>
        <p:spPr>
          <a:xfrm>
            <a:off x="7089088" y="4058260"/>
            <a:ext cx="4232828" cy="587340"/>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sz="2400" b="1" dirty="0">
                <a:solidFill>
                  <a:schemeClr val="tx1">
                    <a:lumMod val="65000"/>
                    <a:lumOff val="35000"/>
                  </a:schemeClr>
                </a:solidFill>
                <a:cs typeface="+mn-ea"/>
                <a:sym typeface="+mn-lt"/>
              </a:rPr>
              <a:t>LSTM</a:t>
            </a:r>
            <a:r>
              <a:rPr lang="zh-CN" altLang="en-US" sz="2400" b="1" dirty="0">
                <a:solidFill>
                  <a:schemeClr val="tx1">
                    <a:lumMod val="65000"/>
                    <a:lumOff val="35000"/>
                  </a:schemeClr>
                </a:solidFill>
                <a:cs typeface="+mn-ea"/>
                <a:sym typeface="+mn-lt"/>
              </a:rPr>
              <a:t>部分</a:t>
            </a:r>
          </a:p>
        </p:txBody>
      </p:sp>
      <p:sp>
        <p:nvSpPr>
          <p:cNvPr id="22" name="직사각형 45"/>
          <p:cNvSpPr/>
          <p:nvPr/>
        </p:nvSpPr>
        <p:spPr>
          <a:xfrm>
            <a:off x="1540920" y="660031"/>
            <a:ext cx="10650252" cy="870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cs typeface="+mn-ea"/>
              <a:sym typeface="+mn-lt"/>
            </a:endParaRPr>
          </a:p>
        </p:txBody>
      </p:sp>
      <p:sp>
        <p:nvSpPr>
          <p:cNvPr id="38" name="文本框 37"/>
          <p:cNvSpPr txBox="1"/>
          <p:nvPr/>
        </p:nvSpPr>
        <p:spPr>
          <a:xfrm>
            <a:off x="1420418" y="136811"/>
            <a:ext cx="4407787" cy="523220"/>
          </a:xfrm>
          <a:prstGeom prst="rect">
            <a:avLst/>
          </a:prstGeom>
          <a:noFill/>
        </p:spPr>
        <p:txBody>
          <a:bodyPr wrap="square" rtlCol="0">
            <a:spAutoFit/>
          </a:bodyPr>
          <a:lstStyle/>
          <a:p>
            <a:pPr marL="179705" lvl="0"/>
            <a:r>
              <a:rPr lang="zh-CN" altLang="en-US" sz="2800" b="1" spc="300" dirty="0">
                <a:solidFill>
                  <a:srgbClr val="1F4E79"/>
                </a:solidFill>
                <a:cs typeface="+mn-ea"/>
                <a:sym typeface="+mn-lt"/>
              </a:rPr>
              <a:t>初版模型：总览</a:t>
            </a:r>
          </a:p>
        </p:txBody>
      </p:sp>
      <p:grpSp>
        <p:nvGrpSpPr>
          <p:cNvPr id="42" name="组合 41"/>
          <p:cNvGrpSpPr/>
          <p:nvPr/>
        </p:nvGrpSpPr>
        <p:grpSpPr>
          <a:xfrm>
            <a:off x="0" y="0"/>
            <a:ext cx="1376624" cy="1371254"/>
            <a:chOff x="0" y="0"/>
            <a:chExt cx="1376624" cy="1371254"/>
          </a:xfrm>
        </p:grpSpPr>
        <p:sp>
          <p:nvSpPr>
            <p:cNvPr id="43" name="Freeform 113"/>
            <p:cNvSpPr/>
            <p:nvPr/>
          </p:nvSpPr>
          <p:spPr bwMode="auto">
            <a:xfrm>
              <a:off x="828" y="413"/>
              <a:ext cx="666001" cy="666002"/>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44" name="Freeform 114"/>
            <p:cNvSpPr/>
            <p:nvPr/>
          </p:nvSpPr>
          <p:spPr bwMode="auto">
            <a:xfrm>
              <a:off x="828" y="413"/>
              <a:ext cx="666001" cy="666002"/>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45" name="Freeform 115"/>
            <p:cNvSpPr/>
            <p:nvPr/>
          </p:nvSpPr>
          <p:spPr bwMode="auto">
            <a:xfrm>
              <a:off x="704012" y="413"/>
              <a:ext cx="666001" cy="666002"/>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46" name="Freeform 117"/>
            <p:cNvSpPr/>
            <p:nvPr/>
          </p:nvSpPr>
          <p:spPr bwMode="auto">
            <a:xfrm>
              <a:off x="704012" y="704426"/>
              <a:ext cx="666001" cy="666828"/>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47" name="Freeform 120"/>
            <p:cNvSpPr/>
            <p:nvPr/>
          </p:nvSpPr>
          <p:spPr bwMode="auto">
            <a:xfrm>
              <a:off x="0" y="704426"/>
              <a:ext cx="666828" cy="666828"/>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48" name="Freeform 118"/>
            <p:cNvSpPr/>
            <p:nvPr/>
          </p:nvSpPr>
          <p:spPr bwMode="auto">
            <a:xfrm>
              <a:off x="704012" y="704426"/>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49" name="Freeform 118"/>
            <p:cNvSpPr/>
            <p:nvPr/>
          </p:nvSpPr>
          <p:spPr bwMode="auto">
            <a:xfrm flipV="1">
              <a:off x="710623" y="0"/>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5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grpSp>
      <p:pic>
        <p:nvPicPr>
          <p:cNvPr id="21" name="图片 20">
            <a:extLst>
              <a:ext uri="{FF2B5EF4-FFF2-40B4-BE49-F238E27FC236}">
                <a16:creationId xmlns:a16="http://schemas.microsoft.com/office/drawing/2014/main" id="{9F3744B2-D3C3-41AC-8C39-A06D4E626D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14128" y="909951"/>
            <a:ext cx="3127215" cy="5875200"/>
          </a:xfrm>
          <a:prstGeom prst="rect">
            <a:avLst/>
          </a:prstGeom>
        </p:spPr>
      </p:pic>
      <p:sp>
        <p:nvSpPr>
          <p:cNvPr id="25" name="文本框 24">
            <a:extLst>
              <a:ext uri="{FF2B5EF4-FFF2-40B4-BE49-F238E27FC236}">
                <a16:creationId xmlns:a16="http://schemas.microsoft.com/office/drawing/2014/main" id="{43F791AD-82D1-46A3-B275-2067AB67A1F9}"/>
              </a:ext>
            </a:extLst>
          </p:cNvPr>
          <p:cNvSpPr txBox="1"/>
          <p:nvPr/>
        </p:nvSpPr>
        <p:spPr>
          <a:xfrm>
            <a:off x="7391012" y="1802194"/>
            <a:ext cx="2847756" cy="369332"/>
          </a:xfrm>
          <a:prstGeom prst="rect">
            <a:avLst/>
          </a:prstGeom>
          <a:noFill/>
        </p:spPr>
        <p:txBody>
          <a:bodyPr wrap="square">
            <a:spAutoFit/>
          </a:bodyPr>
          <a:lstStyle/>
          <a:p>
            <a:r>
              <a:rPr lang="zh-CN" altLang="zh-CN" dirty="0">
                <a:solidFill>
                  <a:srgbClr val="1F4E79"/>
                </a:solidFill>
              </a:rPr>
              <a:t>提取不同粒度范围的特征</a:t>
            </a:r>
            <a:endParaRPr lang="zh-CN" altLang="en-US" dirty="0">
              <a:solidFill>
                <a:srgbClr val="1F4E79"/>
              </a:solidFill>
            </a:endParaRPr>
          </a:p>
        </p:txBody>
      </p:sp>
      <p:sp>
        <p:nvSpPr>
          <p:cNvPr id="26" name="文本框 25">
            <a:extLst>
              <a:ext uri="{FF2B5EF4-FFF2-40B4-BE49-F238E27FC236}">
                <a16:creationId xmlns:a16="http://schemas.microsoft.com/office/drawing/2014/main" id="{92BAC34F-E388-4C72-BD01-D4FB7B2B7F5D}"/>
              </a:ext>
            </a:extLst>
          </p:cNvPr>
          <p:cNvSpPr txBox="1"/>
          <p:nvPr/>
        </p:nvSpPr>
        <p:spPr>
          <a:xfrm>
            <a:off x="7391012" y="3304521"/>
            <a:ext cx="4305428" cy="646331"/>
          </a:xfrm>
          <a:prstGeom prst="rect">
            <a:avLst/>
          </a:prstGeom>
          <a:noFill/>
        </p:spPr>
        <p:txBody>
          <a:bodyPr wrap="square">
            <a:spAutoFit/>
          </a:bodyPr>
          <a:lstStyle/>
          <a:p>
            <a:r>
              <a:rPr lang="zh-CN" altLang="zh-CN" dirty="0">
                <a:solidFill>
                  <a:srgbClr val="1F4E79"/>
                </a:solidFill>
              </a:rPr>
              <a:t>对于源数据进行了多次探索，最后</a:t>
            </a:r>
            <a:r>
              <a:rPr lang="zh-CN" altLang="en-US" dirty="0">
                <a:solidFill>
                  <a:srgbClr val="1F4E79"/>
                </a:solidFill>
              </a:rPr>
              <a:t>进行</a:t>
            </a:r>
            <a:r>
              <a:rPr lang="zh-CN" altLang="zh-CN" dirty="0">
                <a:solidFill>
                  <a:srgbClr val="1F4E79"/>
                </a:solidFill>
              </a:rPr>
              <a:t>向量堆叠</a:t>
            </a:r>
            <a:r>
              <a:rPr lang="zh-CN" altLang="en-US" dirty="0">
                <a:solidFill>
                  <a:srgbClr val="1F4E79"/>
                </a:solidFill>
              </a:rPr>
              <a:t>以</a:t>
            </a:r>
            <a:r>
              <a:rPr lang="zh-CN" altLang="zh-CN" dirty="0">
                <a:solidFill>
                  <a:srgbClr val="1F4E79"/>
                </a:solidFill>
              </a:rPr>
              <a:t>汇总这些探索结果</a:t>
            </a:r>
            <a:endParaRPr lang="zh-CN" altLang="en-US" dirty="0">
              <a:solidFill>
                <a:srgbClr val="1F4E79"/>
              </a:solidFill>
            </a:endParaRPr>
          </a:p>
        </p:txBody>
      </p:sp>
      <p:sp>
        <p:nvSpPr>
          <p:cNvPr id="27" name="文本框 26">
            <a:extLst>
              <a:ext uri="{FF2B5EF4-FFF2-40B4-BE49-F238E27FC236}">
                <a16:creationId xmlns:a16="http://schemas.microsoft.com/office/drawing/2014/main" id="{06576B19-9EBC-45FD-A7E4-A4B08385B03D}"/>
              </a:ext>
            </a:extLst>
          </p:cNvPr>
          <p:cNvSpPr txBox="1"/>
          <p:nvPr/>
        </p:nvSpPr>
        <p:spPr>
          <a:xfrm>
            <a:off x="7391012" y="4920968"/>
            <a:ext cx="4305428" cy="369332"/>
          </a:xfrm>
          <a:prstGeom prst="rect">
            <a:avLst/>
          </a:prstGeom>
          <a:noFill/>
        </p:spPr>
        <p:txBody>
          <a:bodyPr wrap="square">
            <a:spAutoFit/>
          </a:bodyPr>
          <a:lstStyle/>
          <a:p>
            <a:r>
              <a:rPr lang="zh-CN" altLang="zh-CN" dirty="0">
                <a:solidFill>
                  <a:srgbClr val="1F4E79"/>
                </a:solidFill>
              </a:rPr>
              <a:t>捕获提取到的特征中存在的时序依赖关系</a:t>
            </a:r>
            <a:endParaRPr lang="zh-CN" altLang="en-US" dirty="0">
              <a:solidFill>
                <a:srgbClr val="1F4E79"/>
              </a:solidFill>
            </a:endParaRPr>
          </a:p>
        </p:txBody>
      </p:sp>
      <p:sp>
        <p:nvSpPr>
          <p:cNvPr id="3" name="文本框 2">
            <a:extLst>
              <a:ext uri="{FF2B5EF4-FFF2-40B4-BE49-F238E27FC236}">
                <a16:creationId xmlns:a16="http://schemas.microsoft.com/office/drawing/2014/main" id="{79242E26-3413-4D3D-96D5-E67D1D2154D0}"/>
              </a:ext>
            </a:extLst>
          </p:cNvPr>
          <p:cNvSpPr txBox="1"/>
          <p:nvPr/>
        </p:nvSpPr>
        <p:spPr>
          <a:xfrm>
            <a:off x="7598179" y="5737196"/>
            <a:ext cx="3443765" cy="523220"/>
          </a:xfrm>
          <a:prstGeom prst="rect">
            <a:avLst/>
          </a:prstGeom>
          <a:noFill/>
        </p:spPr>
        <p:txBody>
          <a:bodyPr wrap="square" rtlCol="0">
            <a:spAutoFit/>
          </a:bodyPr>
          <a:lstStyle/>
          <a:p>
            <a:r>
              <a:rPr lang="en-US" altLang="zh-CN" sz="2800" dirty="0">
                <a:solidFill>
                  <a:srgbClr val="FF0000"/>
                </a:solidFill>
              </a:rPr>
              <a:t>C</a:t>
            </a:r>
            <a:r>
              <a:rPr lang="en-US" altLang="zh-CN" sz="2800" dirty="0">
                <a:solidFill>
                  <a:srgbClr val="1F4E79"/>
                </a:solidFill>
              </a:rPr>
              <a:t>NN+</a:t>
            </a:r>
            <a:r>
              <a:rPr lang="en-US" altLang="zh-CN" sz="2800" dirty="0">
                <a:solidFill>
                  <a:srgbClr val="FF0000"/>
                </a:solidFill>
              </a:rPr>
              <a:t>3</a:t>
            </a:r>
            <a:r>
              <a:rPr lang="en-US" altLang="zh-CN" sz="2800" dirty="0">
                <a:solidFill>
                  <a:srgbClr val="1F4E79"/>
                </a:solidFill>
              </a:rPr>
              <a:t>channels+</a:t>
            </a:r>
            <a:r>
              <a:rPr lang="en-US" altLang="zh-CN" sz="2800" dirty="0">
                <a:solidFill>
                  <a:srgbClr val="FF0000"/>
                </a:solidFill>
              </a:rPr>
              <a:t>L</a:t>
            </a:r>
            <a:r>
              <a:rPr lang="en-US" altLang="zh-CN" sz="2800" dirty="0">
                <a:solidFill>
                  <a:srgbClr val="1F4E79"/>
                </a:solidFill>
              </a:rPr>
              <a:t>STM</a:t>
            </a:r>
            <a:endParaRPr lang="zh-CN" altLang="en-US" sz="2800" dirty="0">
              <a:solidFill>
                <a:srgbClr val="1F4E79"/>
              </a:solidFill>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500"/>
                                        <p:tgtEl>
                                          <p:spTgt spid="38"/>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up)">
                                      <p:cBhvr>
                                        <p:cTn id="18" dur="500"/>
                                        <p:tgtEl>
                                          <p:spTgt spid="24"/>
                                        </p:tgtEl>
                                      </p:cBhvr>
                                    </p:animEffect>
                                  </p:childTnLst>
                                </p:cTn>
                              </p:par>
                            </p:childTnLst>
                          </p:cTn>
                        </p:par>
                        <p:par>
                          <p:cTn id="19" fill="hold">
                            <p:stCondLst>
                              <p:cond delay="1500"/>
                            </p:stCondLst>
                            <p:childTnLst>
                              <p:par>
                                <p:cTn id="20" presetID="14" presetClass="entr" presetSubtype="1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randombar(horizontal)">
                                      <p:cBhvr>
                                        <p:cTn id="22" dur="500"/>
                                        <p:tgtEl>
                                          <p:spTgt spid="16"/>
                                        </p:tgtEl>
                                      </p:cBhvr>
                                    </p:animEffect>
                                  </p:childTnLst>
                                </p:cTn>
                              </p:par>
                            </p:childTnLst>
                          </p:cTn>
                        </p:par>
                        <p:par>
                          <p:cTn id="23" fill="hold">
                            <p:stCondLst>
                              <p:cond delay="2000"/>
                            </p:stCondLst>
                            <p:childTnLst>
                              <p:par>
                                <p:cTn id="24" presetID="14" presetClass="entr" presetSubtype="10"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randombar(horizontal)">
                                      <p:cBhvr>
                                        <p:cTn id="26" dur="500"/>
                                        <p:tgtEl>
                                          <p:spTgt spid="36"/>
                                        </p:tgtEl>
                                      </p:cBhvr>
                                    </p:animEffect>
                                  </p:childTnLst>
                                </p:cTn>
                              </p:par>
                            </p:childTnLst>
                          </p:cTn>
                        </p:par>
                        <p:par>
                          <p:cTn id="27" fill="hold">
                            <p:stCondLst>
                              <p:cond delay="2500"/>
                            </p:stCondLst>
                            <p:childTnLst>
                              <p:par>
                                <p:cTn id="28" presetID="14" presetClass="entr" presetSubtype="1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randombar(horizontal)">
                                      <p:cBhvr>
                                        <p:cTn id="3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6" grpId="0"/>
      <p:bldP spid="36" grpId="0"/>
      <p:bldP spid="37" grpId="0"/>
      <p:bldP spid="22" grpId="0" animBg="1"/>
      <p:bldP spid="3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810281"/>
            <a:ext cx="1540920" cy="66600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직사각형 45"/>
          <p:cNvSpPr/>
          <p:nvPr/>
        </p:nvSpPr>
        <p:spPr>
          <a:xfrm>
            <a:off x="1540920" y="660031"/>
            <a:ext cx="10650252" cy="870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cs typeface="+mn-ea"/>
              <a:sym typeface="+mn-lt"/>
            </a:endParaRPr>
          </a:p>
        </p:txBody>
      </p:sp>
      <p:sp>
        <p:nvSpPr>
          <p:cNvPr id="38" name="文本框 37"/>
          <p:cNvSpPr txBox="1"/>
          <p:nvPr/>
        </p:nvSpPr>
        <p:spPr>
          <a:xfrm>
            <a:off x="1420418" y="136811"/>
            <a:ext cx="4407787" cy="523220"/>
          </a:xfrm>
          <a:prstGeom prst="rect">
            <a:avLst/>
          </a:prstGeom>
          <a:noFill/>
        </p:spPr>
        <p:txBody>
          <a:bodyPr wrap="square" rtlCol="0">
            <a:spAutoFit/>
          </a:bodyPr>
          <a:lstStyle/>
          <a:p>
            <a:pPr marL="179705" lvl="0"/>
            <a:r>
              <a:rPr lang="zh-CN" altLang="en-US" sz="2800" b="1" spc="300" dirty="0">
                <a:solidFill>
                  <a:srgbClr val="1F4E79"/>
                </a:solidFill>
                <a:cs typeface="+mn-ea"/>
                <a:sym typeface="+mn-lt"/>
              </a:rPr>
              <a:t>初版模型：</a:t>
            </a:r>
            <a:r>
              <a:rPr lang="en-US" altLang="zh-CN" sz="2800" b="1" spc="300" dirty="0">
                <a:solidFill>
                  <a:srgbClr val="1F4E79"/>
                </a:solidFill>
                <a:cs typeface="+mn-ea"/>
                <a:sym typeface="+mn-lt"/>
              </a:rPr>
              <a:t>CNN</a:t>
            </a:r>
            <a:r>
              <a:rPr lang="zh-CN" altLang="en-US" sz="2800" b="1" spc="300" dirty="0">
                <a:solidFill>
                  <a:srgbClr val="1F4E79"/>
                </a:solidFill>
                <a:cs typeface="+mn-ea"/>
                <a:sym typeface="+mn-lt"/>
              </a:rPr>
              <a:t>部分</a:t>
            </a:r>
          </a:p>
        </p:txBody>
      </p:sp>
      <p:grpSp>
        <p:nvGrpSpPr>
          <p:cNvPr id="42" name="组合 41"/>
          <p:cNvGrpSpPr/>
          <p:nvPr/>
        </p:nvGrpSpPr>
        <p:grpSpPr>
          <a:xfrm>
            <a:off x="0" y="0"/>
            <a:ext cx="1376624" cy="1371254"/>
            <a:chOff x="0" y="0"/>
            <a:chExt cx="1376624" cy="1371254"/>
          </a:xfrm>
        </p:grpSpPr>
        <p:sp>
          <p:nvSpPr>
            <p:cNvPr id="43" name="Freeform 113"/>
            <p:cNvSpPr/>
            <p:nvPr/>
          </p:nvSpPr>
          <p:spPr bwMode="auto">
            <a:xfrm>
              <a:off x="828" y="413"/>
              <a:ext cx="666001" cy="666002"/>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44" name="Freeform 114"/>
            <p:cNvSpPr/>
            <p:nvPr/>
          </p:nvSpPr>
          <p:spPr bwMode="auto">
            <a:xfrm>
              <a:off x="828" y="413"/>
              <a:ext cx="666001" cy="666002"/>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45" name="Freeform 115"/>
            <p:cNvSpPr/>
            <p:nvPr/>
          </p:nvSpPr>
          <p:spPr bwMode="auto">
            <a:xfrm>
              <a:off x="704012" y="413"/>
              <a:ext cx="666001" cy="666002"/>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46" name="Freeform 117"/>
            <p:cNvSpPr/>
            <p:nvPr/>
          </p:nvSpPr>
          <p:spPr bwMode="auto">
            <a:xfrm>
              <a:off x="704012" y="704426"/>
              <a:ext cx="666001" cy="666828"/>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47" name="Freeform 120"/>
            <p:cNvSpPr/>
            <p:nvPr/>
          </p:nvSpPr>
          <p:spPr bwMode="auto">
            <a:xfrm>
              <a:off x="0" y="704426"/>
              <a:ext cx="666828" cy="666828"/>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48" name="Freeform 118"/>
            <p:cNvSpPr/>
            <p:nvPr/>
          </p:nvSpPr>
          <p:spPr bwMode="auto">
            <a:xfrm>
              <a:off x="704012" y="704426"/>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49" name="Freeform 118"/>
            <p:cNvSpPr/>
            <p:nvPr/>
          </p:nvSpPr>
          <p:spPr bwMode="auto">
            <a:xfrm flipV="1">
              <a:off x="710623" y="0"/>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5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grpSp>
      <p:pic>
        <p:nvPicPr>
          <p:cNvPr id="23" name="图片 22">
            <a:extLst>
              <a:ext uri="{FF2B5EF4-FFF2-40B4-BE49-F238E27FC236}">
                <a16:creationId xmlns:a16="http://schemas.microsoft.com/office/drawing/2014/main" id="{36AE1AA1-0A52-4D66-998F-37085F79B8B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0629" y="1476283"/>
            <a:ext cx="8830741" cy="5092421"/>
          </a:xfrm>
          <a:prstGeom prst="rect">
            <a:avLst/>
          </a:prstGeom>
        </p:spPr>
      </p:pic>
    </p:spTree>
    <p:extLst>
      <p:ext uri="{BB962C8B-B14F-4D97-AF65-F5344CB8AC3E}">
        <p14:creationId xmlns:p14="http://schemas.microsoft.com/office/powerpoint/2010/main" val="1539184360"/>
      </p:ext>
    </p:extLst>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810281"/>
            <a:ext cx="1540920" cy="66600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직사각형 45"/>
          <p:cNvSpPr/>
          <p:nvPr/>
        </p:nvSpPr>
        <p:spPr>
          <a:xfrm>
            <a:off x="1540920" y="660031"/>
            <a:ext cx="10650252" cy="870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cs typeface="+mn-ea"/>
              <a:sym typeface="+mn-lt"/>
            </a:endParaRPr>
          </a:p>
        </p:txBody>
      </p:sp>
      <p:sp>
        <p:nvSpPr>
          <p:cNvPr id="38" name="文本框 37"/>
          <p:cNvSpPr txBox="1"/>
          <p:nvPr/>
        </p:nvSpPr>
        <p:spPr>
          <a:xfrm>
            <a:off x="1420418" y="136811"/>
            <a:ext cx="4407787" cy="523220"/>
          </a:xfrm>
          <a:prstGeom prst="rect">
            <a:avLst/>
          </a:prstGeom>
          <a:noFill/>
        </p:spPr>
        <p:txBody>
          <a:bodyPr wrap="square" rtlCol="0">
            <a:spAutoFit/>
          </a:bodyPr>
          <a:lstStyle/>
          <a:p>
            <a:pPr marL="179705" lvl="0"/>
            <a:r>
              <a:rPr lang="zh-CN" altLang="en-US" sz="2800" b="1" spc="300" dirty="0">
                <a:solidFill>
                  <a:srgbClr val="1F4E79"/>
                </a:solidFill>
                <a:cs typeface="+mn-ea"/>
                <a:sym typeface="+mn-lt"/>
              </a:rPr>
              <a:t>初版模型：三通道部分</a:t>
            </a:r>
          </a:p>
        </p:txBody>
      </p:sp>
      <p:grpSp>
        <p:nvGrpSpPr>
          <p:cNvPr id="42" name="组合 41"/>
          <p:cNvGrpSpPr/>
          <p:nvPr/>
        </p:nvGrpSpPr>
        <p:grpSpPr>
          <a:xfrm>
            <a:off x="0" y="0"/>
            <a:ext cx="1376624" cy="1371254"/>
            <a:chOff x="0" y="0"/>
            <a:chExt cx="1376624" cy="1371254"/>
          </a:xfrm>
        </p:grpSpPr>
        <p:sp>
          <p:nvSpPr>
            <p:cNvPr id="43" name="Freeform 113"/>
            <p:cNvSpPr/>
            <p:nvPr/>
          </p:nvSpPr>
          <p:spPr bwMode="auto">
            <a:xfrm>
              <a:off x="828" y="413"/>
              <a:ext cx="666001" cy="666002"/>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44" name="Freeform 114"/>
            <p:cNvSpPr/>
            <p:nvPr/>
          </p:nvSpPr>
          <p:spPr bwMode="auto">
            <a:xfrm>
              <a:off x="828" y="413"/>
              <a:ext cx="666001" cy="666002"/>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45" name="Freeform 115"/>
            <p:cNvSpPr/>
            <p:nvPr/>
          </p:nvSpPr>
          <p:spPr bwMode="auto">
            <a:xfrm>
              <a:off x="704012" y="413"/>
              <a:ext cx="666001" cy="666002"/>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46" name="Freeform 117"/>
            <p:cNvSpPr/>
            <p:nvPr/>
          </p:nvSpPr>
          <p:spPr bwMode="auto">
            <a:xfrm>
              <a:off x="704012" y="704426"/>
              <a:ext cx="666001" cy="666828"/>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47" name="Freeform 120"/>
            <p:cNvSpPr/>
            <p:nvPr/>
          </p:nvSpPr>
          <p:spPr bwMode="auto">
            <a:xfrm>
              <a:off x="0" y="704426"/>
              <a:ext cx="666828" cy="666828"/>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48" name="Freeform 118"/>
            <p:cNvSpPr/>
            <p:nvPr/>
          </p:nvSpPr>
          <p:spPr bwMode="auto">
            <a:xfrm>
              <a:off x="704012" y="704426"/>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49" name="Freeform 118"/>
            <p:cNvSpPr/>
            <p:nvPr/>
          </p:nvSpPr>
          <p:spPr bwMode="auto">
            <a:xfrm flipV="1">
              <a:off x="710623" y="0"/>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5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grpSp>
      <p:pic>
        <p:nvPicPr>
          <p:cNvPr id="14" name="图片 13">
            <a:extLst>
              <a:ext uri="{FF2B5EF4-FFF2-40B4-BE49-F238E27FC236}">
                <a16:creationId xmlns:a16="http://schemas.microsoft.com/office/drawing/2014/main" id="{D3902F6A-F570-426B-8C3A-2C412FCEB2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7043" y="1023845"/>
            <a:ext cx="5977914" cy="5564777"/>
          </a:xfrm>
          <a:prstGeom prst="rect">
            <a:avLst/>
          </a:prstGeom>
        </p:spPr>
      </p:pic>
    </p:spTree>
    <p:extLst>
      <p:ext uri="{BB962C8B-B14F-4D97-AF65-F5344CB8AC3E}">
        <p14:creationId xmlns:p14="http://schemas.microsoft.com/office/powerpoint/2010/main" val="4257422361"/>
      </p:ext>
    </p:extLst>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810281"/>
            <a:ext cx="1540920" cy="66600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직사각형 45"/>
          <p:cNvSpPr/>
          <p:nvPr/>
        </p:nvSpPr>
        <p:spPr>
          <a:xfrm>
            <a:off x="1540920" y="660031"/>
            <a:ext cx="10650252" cy="870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cs typeface="+mn-ea"/>
              <a:sym typeface="+mn-lt"/>
            </a:endParaRPr>
          </a:p>
        </p:txBody>
      </p:sp>
      <p:sp>
        <p:nvSpPr>
          <p:cNvPr id="38" name="文本框 37"/>
          <p:cNvSpPr txBox="1"/>
          <p:nvPr/>
        </p:nvSpPr>
        <p:spPr>
          <a:xfrm>
            <a:off x="1420418" y="136811"/>
            <a:ext cx="4407787" cy="523220"/>
          </a:xfrm>
          <a:prstGeom prst="rect">
            <a:avLst/>
          </a:prstGeom>
          <a:noFill/>
        </p:spPr>
        <p:txBody>
          <a:bodyPr wrap="square" rtlCol="0">
            <a:spAutoFit/>
          </a:bodyPr>
          <a:lstStyle/>
          <a:p>
            <a:pPr marL="179705" lvl="0"/>
            <a:r>
              <a:rPr lang="zh-CN" altLang="en-US" sz="2800" b="1" spc="300" dirty="0">
                <a:solidFill>
                  <a:srgbClr val="1F4E79"/>
                </a:solidFill>
                <a:cs typeface="+mn-ea"/>
                <a:sym typeface="+mn-lt"/>
              </a:rPr>
              <a:t>初版模型：</a:t>
            </a:r>
            <a:r>
              <a:rPr lang="en-US" altLang="zh-CN" sz="2800" b="1" spc="300" dirty="0">
                <a:solidFill>
                  <a:srgbClr val="1F4E79"/>
                </a:solidFill>
                <a:cs typeface="+mn-ea"/>
                <a:sym typeface="+mn-lt"/>
              </a:rPr>
              <a:t>LSTM</a:t>
            </a:r>
            <a:r>
              <a:rPr lang="zh-CN" altLang="en-US" sz="2800" b="1" spc="300" dirty="0">
                <a:solidFill>
                  <a:srgbClr val="1F4E79"/>
                </a:solidFill>
                <a:cs typeface="+mn-ea"/>
                <a:sym typeface="+mn-lt"/>
              </a:rPr>
              <a:t>部分</a:t>
            </a:r>
          </a:p>
        </p:txBody>
      </p:sp>
      <p:grpSp>
        <p:nvGrpSpPr>
          <p:cNvPr id="42" name="组合 41"/>
          <p:cNvGrpSpPr/>
          <p:nvPr/>
        </p:nvGrpSpPr>
        <p:grpSpPr>
          <a:xfrm>
            <a:off x="0" y="0"/>
            <a:ext cx="1376624" cy="1371254"/>
            <a:chOff x="0" y="0"/>
            <a:chExt cx="1376624" cy="1371254"/>
          </a:xfrm>
        </p:grpSpPr>
        <p:sp>
          <p:nvSpPr>
            <p:cNvPr id="43" name="Freeform 113"/>
            <p:cNvSpPr/>
            <p:nvPr/>
          </p:nvSpPr>
          <p:spPr bwMode="auto">
            <a:xfrm>
              <a:off x="828" y="413"/>
              <a:ext cx="666001" cy="666002"/>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44" name="Freeform 114"/>
            <p:cNvSpPr/>
            <p:nvPr/>
          </p:nvSpPr>
          <p:spPr bwMode="auto">
            <a:xfrm>
              <a:off x="828" y="413"/>
              <a:ext cx="666001" cy="666002"/>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45" name="Freeform 115"/>
            <p:cNvSpPr/>
            <p:nvPr/>
          </p:nvSpPr>
          <p:spPr bwMode="auto">
            <a:xfrm>
              <a:off x="704012" y="413"/>
              <a:ext cx="666001" cy="666002"/>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46" name="Freeform 117"/>
            <p:cNvSpPr/>
            <p:nvPr/>
          </p:nvSpPr>
          <p:spPr bwMode="auto">
            <a:xfrm>
              <a:off x="704012" y="704426"/>
              <a:ext cx="666001" cy="666828"/>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47" name="Freeform 120"/>
            <p:cNvSpPr/>
            <p:nvPr/>
          </p:nvSpPr>
          <p:spPr bwMode="auto">
            <a:xfrm>
              <a:off x="0" y="704426"/>
              <a:ext cx="666828" cy="666828"/>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48" name="Freeform 118"/>
            <p:cNvSpPr/>
            <p:nvPr/>
          </p:nvSpPr>
          <p:spPr bwMode="auto">
            <a:xfrm>
              <a:off x="704012" y="704426"/>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49" name="Freeform 118"/>
            <p:cNvSpPr/>
            <p:nvPr/>
          </p:nvSpPr>
          <p:spPr bwMode="auto">
            <a:xfrm flipV="1">
              <a:off x="710623" y="0"/>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5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grpSp>
      <p:pic>
        <p:nvPicPr>
          <p:cNvPr id="15" name="图片 14">
            <a:extLst>
              <a:ext uri="{FF2B5EF4-FFF2-40B4-BE49-F238E27FC236}">
                <a16:creationId xmlns:a16="http://schemas.microsoft.com/office/drawing/2014/main" id="{6B99C658-BD73-40F7-B3A0-C93150CF4C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0171" y="2435617"/>
            <a:ext cx="10971658" cy="2628089"/>
          </a:xfrm>
          <a:prstGeom prst="rect">
            <a:avLst/>
          </a:prstGeom>
        </p:spPr>
      </p:pic>
    </p:spTree>
    <p:extLst>
      <p:ext uri="{BB962C8B-B14F-4D97-AF65-F5344CB8AC3E}">
        <p14:creationId xmlns:p14="http://schemas.microsoft.com/office/powerpoint/2010/main" val="3485683879"/>
      </p:ext>
    </p:extLst>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481" y="1971527"/>
            <a:ext cx="3586950" cy="2698351"/>
            <a:chOff x="-8481" y="1971527"/>
            <a:chExt cx="3586950" cy="2698351"/>
          </a:xfrm>
        </p:grpSpPr>
        <p:sp>
          <p:nvSpPr>
            <p:cNvPr id="50" name="Freeform 100"/>
            <p:cNvSpPr/>
            <p:nvPr/>
          </p:nvSpPr>
          <p:spPr bwMode="auto">
            <a:xfrm>
              <a:off x="-8481" y="1972340"/>
              <a:ext cx="1422748" cy="1310553"/>
            </a:xfrm>
            <a:custGeom>
              <a:avLst/>
              <a:gdLst>
                <a:gd name="T0" fmla="*/ 471 w 875"/>
                <a:gd name="T1" fmla="*/ 0 h 806"/>
                <a:gd name="T2" fmla="*/ 0 w 875"/>
                <a:gd name="T3" fmla="*/ 0 h 806"/>
                <a:gd name="T4" fmla="*/ 0 w 875"/>
                <a:gd name="T5" fmla="*/ 806 h 806"/>
                <a:gd name="T6" fmla="*/ 471 w 875"/>
                <a:gd name="T7" fmla="*/ 806 h 806"/>
                <a:gd name="T8" fmla="*/ 875 w 875"/>
                <a:gd name="T9" fmla="*/ 403 h 806"/>
                <a:gd name="T10" fmla="*/ 471 w 875"/>
                <a:gd name="T11" fmla="*/ 0 h 806"/>
              </a:gdLst>
              <a:ahLst/>
              <a:cxnLst>
                <a:cxn ang="0">
                  <a:pos x="T0" y="T1"/>
                </a:cxn>
                <a:cxn ang="0">
                  <a:pos x="T2" y="T3"/>
                </a:cxn>
                <a:cxn ang="0">
                  <a:pos x="T4" y="T5"/>
                </a:cxn>
                <a:cxn ang="0">
                  <a:pos x="T6" y="T7"/>
                </a:cxn>
                <a:cxn ang="0">
                  <a:pos x="T8" y="T9"/>
                </a:cxn>
                <a:cxn ang="0">
                  <a:pos x="T10" y="T11"/>
                </a:cxn>
              </a:cxnLst>
              <a:rect l="0" t="0" r="r" b="b"/>
              <a:pathLst>
                <a:path w="875" h="806">
                  <a:moveTo>
                    <a:pt x="471" y="0"/>
                  </a:moveTo>
                  <a:lnTo>
                    <a:pt x="0" y="0"/>
                  </a:lnTo>
                  <a:lnTo>
                    <a:pt x="0" y="806"/>
                  </a:lnTo>
                  <a:lnTo>
                    <a:pt x="471" y="806"/>
                  </a:lnTo>
                  <a:lnTo>
                    <a:pt x="875" y="403"/>
                  </a:lnTo>
                  <a:lnTo>
                    <a:pt x="471" y="0"/>
                  </a:lnTo>
                  <a:close/>
                </a:path>
              </a:pathLst>
            </a:custGeom>
            <a:solidFill>
              <a:schemeClr val="bg1">
                <a:lumMod val="85000"/>
                <a:alpha val="20000"/>
              </a:scheme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52" name="Freeform 102"/>
            <p:cNvSpPr/>
            <p:nvPr/>
          </p:nvSpPr>
          <p:spPr bwMode="auto">
            <a:xfrm>
              <a:off x="-8481" y="3357691"/>
              <a:ext cx="1422748" cy="1312181"/>
            </a:xfrm>
            <a:custGeom>
              <a:avLst/>
              <a:gdLst>
                <a:gd name="T0" fmla="*/ 471 w 875"/>
                <a:gd name="T1" fmla="*/ 807 h 807"/>
                <a:gd name="T2" fmla="*/ 0 w 875"/>
                <a:gd name="T3" fmla="*/ 807 h 807"/>
                <a:gd name="T4" fmla="*/ 0 w 875"/>
                <a:gd name="T5" fmla="*/ 0 h 807"/>
                <a:gd name="T6" fmla="*/ 471 w 875"/>
                <a:gd name="T7" fmla="*/ 0 h 807"/>
                <a:gd name="T8" fmla="*/ 875 w 875"/>
                <a:gd name="T9" fmla="*/ 404 h 807"/>
                <a:gd name="T10" fmla="*/ 471 w 875"/>
                <a:gd name="T11" fmla="*/ 807 h 807"/>
              </a:gdLst>
              <a:ahLst/>
              <a:cxnLst>
                <a:cxn ang="0">
                  <a:pos x="T0" y="T1"/>
                </a:cxn>
                <a:cxn ang="0">
                  <a:pos x="T2" y="T3"/>
                </a:cxn>
                <a:cxn ang="0">
                  <a:pos x="T4" y="T5"/>
                </a:cxn>
                <a:cxn ang="0">
                  <a:pos x="T6" y="T7"/>
                </a:cxn>
                <a:cxn ang="0">
                  <a:pos x="T8" y="T9"/>
                </a:cxn>
                <a:cxn ang="0">
                  <a:pos x="T10" y="T11"/>
                </a:cxn>
              </a:cxnLst>
              <a:rect l="0" t="0" r="r" b="b"/>
              <a:pathLst>
                <a:path w="875" h="807">
                  <a:moveTo>
                    <a:pt x="471" y="807"/>
                  </a:moveTo>
                  <a:lnTo>
                    <a:pt x="0" y="807"/>
                  </a:lnTo>
                  <a:lnTo>
                    <a:pt x="0" y="0"/>
                  </a:lnTo>
                  <a:lnTo>
                    <a:pt x="471" y="0"/>
                  </a:lnTo>
                  <a:lnTo>
                    <a:pt x="875" y="404"/>
                  </a:lnTo>
                  <a:lnTo>
                    <a:pt x="471"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61" name="Freeform 113"/>
            <p:cNvSpPr/>
            <p:nvPr/>
          </p:nvSpPr>
          <p:spPr bwMode="auto">
            <a:xfrm>
              <a:off x="871185" y="1972340"/>
              <a:ext cx="1310553" cy="1310553"/>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62" name="Freeform 114"/>
            <p:cNvSpPr/>
            <p:nvPr/>
          </p:nvSpPr>
          <p:spPr bwMode="auto">
            <a:xfrm>
              <a:off x="871185" y="1972340"/>
              <a:ext cx="1310553" cy="1310553"/>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1F4E79">
                <a:alpha val="5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63" name="Freeform 115"/>
            <p:cNvSpPr/>
            <p:nvPr/>
          </p:nvSpPr>
          <p:spPr bwMode="auto">
            <a:xfrm>
              <a:off x="2254907" y="1972340"/>
              <a:ext cx="1310553" cy="1310553"/>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64" name="Freeform 117"/>
            <p:cNvSpPr/>
            <p:nvPr/>
          </p:nvSpPr>
          <p:spPr bwMode="auto">
            <a:xfrm>
              <a:off x="2254907" y="3357691"/>
              <a:ext cx="1310553" cy="1312181"/>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65" name="Freeform 119"/>
            <p:cNvSpPr/>
            <p:nvPr/>
          </p:nvSpPr>
          <p:spPr bwMode="auto">
            <a:xfrm>
              <a:off x="871185" y="3359316"/>
              <a:ext cx="1310553" cy="1310553"/>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66" name="Freeform 120"/>
            <p:cNvSpPr/>
            <p:nvPr/>
          </p:nvSpPr>
          <p:spPr bwMode="auto">
            <a:xfrm>
              <a:off x="869557" y="3357691"/>
              <a:ext cx="1312180" cy="1312181"/>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DBDBDB">
                <a:alpha val="5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grpSp>
          <p:nvGrpSpPr>
            <p:cNvPr id="67" name="그룹 89"/>
            <p:cNvGrpSpPr/>
            <p:nvPr/>
          </p:nvGrpSpPr>
          <p:grpSpPr>
            <a:xfrm>
              <a:off x="1802880" y="3744685"/>
              <a:ext cx="378858" cy="925193"/>
              <a:chOff x="1812925" y="4535488"/>
              <a:chExt cx="369888" cy="903287"/>
            </a:xfrm>
            <a:solidFill>
              <a:schemeClr val="accent2">
                <a:lumMod val="50000"/>
              </a:schemeClr>
            </a:solidFill>
          </p:grpSpPr>
          <p:sp>
            <p:nvSpPr>
              <p:cNvPr id="81" name="Freeform 5"/>
              <p:cNvSpPr/>
              <p:nvPr/>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rgbClr val="0D0D0D">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82" name="Freeform 7"/>
              <p:cNvSpPr/>
              <p:nvPr/>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rgbClr val="0D0D0D">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grpSp>
        <p:sp>
          <p:nvSpPr>
            <p:cNvPr id="72" name="Freeform 118"/>
            <p:cNvSpPr/>
            <p:nvPr/>
          </p:nvSpPr>
          <p:spPr bwMode="auto">
            <a:xfrm>
              <a:off x="2254907" y="3357691"/>
              <a:ext cx="1310553" cy="1312181"/>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grpSp>
          <p:nvGrpSpPr>
            <p:cNvPr id="73" name="그룹 122"/>
            <p:cNvGrpSpPr/>
            <p:nvPr/>
          </p:nvGrpSpPr>
          <p:grpSpPr>
            <a:xfrm>
              <a:off x="2254907" y="3744678"/>
              <a:ext cx="416255" cy="925191"/>
              <a:chOff x="2209800" y="4519614"/>
              <a:chExt cx="406400" cy="903287"/>
            </a:xfrm>
            <a:solidFill>
              <a:schemeClr val="accent1">
                <a:lumMod val="50000"/>
              </a:schemeClr>
            </a:solidFill>
          </p:grpSpPr>
          <p:sp>
            <p:nvSpPr>
              <p:cNvPr id="79" name="Freeform 9"/>
              <p:cNvSpPr/>
              <p:nvPr/>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rgbClr val="0D0D0D">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80" name="Freeform 11"/>
              <p:cNvSpPr/>
              <p:nvPr/>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rgbClr val="0D0D0D">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grpSp>
        <p:sp>
          <p:nvSpPr>
            <p:cNvPr id="90" name="Freeform 118"/>
            <p:cNvSpPr/>
            <p:nvPr/>
          </p:nvSpPr>
          <p:spPr bwMode="auto">
            <a:xfrm flipV="1">
              <a:off x="2267915" y="1971527"/>
              <a:ext cx="1310554" cy="1312181"/>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grpSp>
      <p:cxnSp>
        <p:nvCxnSpPr>
          <p:cNvPr id="96" name="直接连接符 95"/>
          <p:cNvCxnSpPr/>
          <p:nvPr/>
        </p:nvCxnSpPr>
        <p:spPr>
          <a:xfrm>
            <a:off x="4517571" y="3310957"/>
            <a:ext cx="7674429"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4419108" y="2597763"/>
            <a:ext cx="5088653" cy="646331"/>
          </a:xfrm>
          <a:prstGeom prst="rect">
            <a:avLst/>
          </a:prstGeom>
          <a:noFill/>
        </p:spPr>
        <p:txBody>
          <a:bodyPr wrap="square" rtlCol="0">
            <a:spAutoFit/>
          </a:bodyPr>
          <a:lstStyle/>
          <a:p>
            <a:r>
              <a:rPr lang="zh-CN" altLang="en-US" sz="3600" b="1" spc="300" dirty="0">
                <a:solidFill>
                  <a:srgbClr val="1F4E79"/>
                </a:solidFill>
                <a:cs typeface="+mn-ea"/>
                <a:sym typeface="+mn-lt"/>
              </a:rPr>
              <a:t>改进版模型</a:t>
            </a:r>
            <a:r>
              <a:rPr lang="en-US" altLang="zh-CN" sz="3600" b="1" spc="300" dirty="0">
                <a:solidFill>
                  <a:srgbClr val="1F4E79"/>
                </a:solidFill>
                <a:cs typeface="+mn-ea"/>
                <a:sym typeface="+mn-lt"/>
              </a:rPr>
              <a:t>C3L-AED</a:t>
            </a:r>
            <a:endParaRPr lang="zh-CN" altLang="en-US" sz="3600" spc="300" dirty="0">
              <a:solidFill>
                <a:srgbClr val="1F4E79"/>
              </a:solidFill>
              <a:cs typeface="+mn-ea"/>
              <a:sym typeface="+mn-lt"/>
            </a:endParaRPr>
          </a:p>
        </p:txBody>
      </p:sp>
      <p:sp>
        <p:nvSpPr>
          <p:cNvPr id="100" name="矩形 99"/>
          <p:cNvSpPr/>
          <p:nvPr/>
        </p:nvSpPr>
        <p:spPr>
          <a:xfrm>
            <a:off x="4510042" y="3517065"/>
            <a:ext cx="2762296" cy="515782"/>
          </a:xfrm>
          <a:prstGeom prst="rect">
            <a:avLst/>
          </a:prstGeom>
        </p:spPr>
        <p:txBody>
          <a:bodyPr wrap="square">
            <a:spAutoFit/>
          </a:bodyPr>
          <a:lstStyle/>
          <a:p>
            <a:pPr marL="285750" indent="-285750">
              <a:lnSpc>
                <a:spcPct val="200000"/>
              </a:lnSpc>
              <a:buFont typeface="Wingdings" panose="05000000000000000000" pitchFamily="2" charset="2"/>
              <a:buChar char="n"/>
            </a:pPr>
            <a:r>
              <a:rPr lang="zh-CN" altLang="en-US" sz="1600" b="1" spc="300" dirty="0">
                <a:solidFill>
                  <a:srgbClr val="1F4E79"/>
                </a:solidFill>
                <a:cs typeface="+mn-ea"/>
                <a:sym typeface="+mn-lt"/>
              </a:rPr>
              <a:t>从模型角度改进</a:t>
            </a:r>
            <a:endParaRPr lang="en-US" altLang="zh-CN" sz="1600" b="1" spc="300" dirty="0">
              <a:solidFill>
                <a:srgbClr val="1F4E79"/>
              </a:solidFill>
              <a:cs typeface="+mn-ea"/>
              <a:sym typeface="+mn-lt"/>
            </a:endParaRPr>
          </a:p>
        </p:txBody>
      </p:sp>
      <p:grpSp>
        <p:nvGrpSpPr>
          <p:cNvPr id="117" name="组合 116"/>
          <p:cNvGrpSpPr/>
          <p:nvPr/>
        </p:nvGrpSpPr>
        <p:grpSpPr>
          <a:xfrm>
            <a:off x="9140896" y="2446720"/>
            <a:ext cx="783189" cy="864237"/>
            <a:chOff x="9473648" y="1406690"/>
            <a:chExt cx="1107403" cy="1222002"/>
          </a:xfrm>
        </p:grpSpPr>
        <p:pic>
          <p:nvPicPr>
            <p:cNvPr id="114" name="图片 1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73648" y="1406690"/>
              <a:ext cx="589595" cy="874500"/>
            </a:xfrm>
            <a:prstGeom prst="rect">
              <a:avLst/>
            </a:prstGeom>
          </p:spPr>
        </p:pic>
        <p:pic>
          <p:nvPicPr>
            <p:cNvPr id="116" name="图片 1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1417749">
              <a:off x="9514159" y="1933688"/>
              <a:ext cx="1066892" cy="695004"/>
            </a:xfrm>
            <a:prstGeom prst="rect">
              <a:avLst/>
            </a:prstGeom>
          </p:spPr>
        </p:pic>
      </p:grpSp>
      <p:sp>
        <p:nvSpPr>
          <p:cNvPr id="26" name="矩形 25"/>
          <p:cNvSpPr/>
          <p:nvPr/>
        </p:nvSpPr>
        <p:spPr>
          <a:xfrm>
            <a:off x="7467614" y="3517065"/>
            <a:ext cx="2990836" cy="515782"/>
          </a:xfrm>
          <a:prstGeom prst="rect">
            <a:avLst/>
          </a:prstGeom>
        </p:spPr>
        <p:txBody>
          <a:bodyPr wrap="square">
            <a:spAutoFit/>
          </a:bodyPr>
          <a:lstStyle/>
          <a:p>
            <a:pPr marL="285750" indent="-285750">
              <a:lnSpc>
                <a:spcPct val="200000"/>
              </a:lnSpc>
              <a:buFont typeface="Wingdings" panose="05000000000000000000" pitchFamily="2" charset="2"/>
              <a:buChar char="n"/>
            </a:pPr>
            <a:r>
              <a:rPr lang="zh-CN" altLang="en-US" sz="1600" b="1" spc="300" dirty="0">
                <a:solidFill>
                  <a:srgbClr val="1F4E79"/>
                </a:solidFill>
                <a:cs typeface="+mn-ea"/>
                <a:sym typeface="+mn-lt"/>
              </a:rPr>
              <a:t>从特征角度改进</a:t>
            </a:r>
            <a:endParaRPr lang="en-US" altLang="zh-CN" sz="1600" b="1" spc="300" dirty="0">
              <a:solidFill>
                <a:srgbClr val="1F4E79"/>
              </a:solidFill>
              <a:cs typeface="+mn-ea"/>
              <a:sym typeface="+mn-lt"/>
            </a:endParaRPr>
          </a:p>
        </p:txBody>
      </p:sp>
      <p:sp>
        <p:nvSpPr>
          <p:cNvPr id="27" name="文本框 26"/>
          <p:cNvSpPr txBox="1"/>
          <p:nvPr/>
        </p:nvSpPr>
        <p:spPr>
          <a:xfrm>
            <a:off x="1379533" y="2603071"/>
            <a:ext cx="914400" cy="707886"/>
          </a:xfrm>
          <a:prstGeom prst="rect">
            <a:avLst/>
          </a:prstGeom>
          <a:noFill/>
        </p:spPr>
        <p:txBody>
          <a:bodyPr wrap="square" rtlCol="0">
            <a:spAutoFit/>
          </a:bodyPr>
          <a:lstStyle/>
          <a:p>
            <a:r>
              <a:rPr lang="en-US" altLang="zh-CN" sz="4000" b="1" dirty="0">
                <a:solidFill>
                  <a:schemeClr val="bg1"/>
                </a:solidFill>
                <a:cs typeface="+mn-ea"/>
                <a:sym typeface="+mn-lt"/>
              </a:rPr>
              <a:t>04</a:t>
            </a:r>
            <a:endParaRPr lang="zh-CN" altLang="en-US" sz="4000" b="1" dirty="0">
              <a:solidFill>
                <a:schemeClr val="bg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96"/>
                                        </p:tgtEl>
                                        <p:attrNameLst>
                                          <p:attrName>style.visibility</p:attrName>
                                        </p:attrNameLst>
                                      </p:cBhvr>
                                      <p:to>
                                        <p:strVal val="visible"/>
                                      </p:to>
                                    </p:set>
                                    <p:animEffect transition="in" filter="wipe(left)">
                                      <p:cBhvr>
                                        <p:cTn id="14" dur="500"/>
                                        <p:tgtEl>
                                          <p:spTgt spid="9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99"/>
                                        </p:tgtEl>
                                        <p:attrNameLst>
                                          <p:attrName>style.visibility</p:attrName>
                                        </p:attrNameLst>
                                      </p:cBhvr>
                                      <p:to>
                                        <p:strVal val="visible"/>
                                      </p:to>
                                    </p:set>
                                    <p:animEffect transition="in" filter="wipe(left)">
                                      <p:cBhvr>
                                        <p:cTn id="18" dur="500"/>
                                        <p:tgtEl>
                                          <p:spTgt spid="99"/>
                                        </p:tgtEl>
                                      </p:cBhvr>
                                    </p:animEffect>
                                  </p:childTnLst>
                                </p:cTn>
                              </p:par>
                              <p:par>
                                <p:cTn id="19" presetID="22" presetClass="entr" presetSubtype="8" fill="hold" nodeType="withEffect">
                                  <p:stCondLst>
                                    <p:cond delay="250"/>
                                  </p:stCondLst>
                                  <p:childTnLst>
                                    <p:set>
                                      <p:cBhvr>
                                        <p:cTn id="20" dur="1" fill="hold">
                                          <p:stCondLst>
                                            <p:cond delay="0"/>
                                          </p:stCondLst>
                                        </p:cTn>
                                        <p:tgtEl>
                                          <p:spTgt spid="117"/>
                                        </p:tgtEl>
                                        <p:attrNameLst>
                                          <p:attrName>style.visibility</p:attrName>
                                        </p:attrNameLst>
                                      </p:cBhvr>
                                      <p:to>
                                        <p:strVal val="visible"/>
                                      </p:to>
                                    </p:set>
                                    <p:animEffect transition="in" filter="wipe(left)">
                                      <p:cBhvr>
                                        <p:cTn id="21" dur="250"/>
                                        <p:tgtEl>
                                          <p:spTgt spid="117"/>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00"/>
                                        </p:tgtEl>
                                        <p:attrNameLst>
                                          <p:attrName>style.visibility</p:attrName>
                                        </p:attrNameLst>
                                      </p:cBhvr>
                                      <p:to>
                                        <p:strVal val="visible"/>
                                      </p:to>
                                    </p:set>
                                    <p:animEffect transition="in" filter="fade">
                                      <p:cBhvr>
                                        <p:cTn id="25" dur="500"/>
                                        <p:tgtEl>
                                          <p:spTgt spid="10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0" grpId="0"/>
      <p:bldP spid="26" grpId="0"/>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754772" y="1083678"/>
            <a:ext cx="7726037" cy="840363"/>
            <a:chOff x="873821" y="1386975"/>
            <a:chExt cx="7536761" cy="540000"/>
          </a:xfrm>
        </p:grpSpPr>
        <p:sp>
          <p:nvSpPr>
            <p:cNvPr id="41" name="矩形 40"/>
            <p:cNvSpPr/>
            <p:nvPr/>
          </p:nvSpPr>
          <p:spPr>
            <a:xfrm>
              <a:off x="1793705" y="1386975"/>
              <a:ext cx="6616877" cy="540000"/>
            </a:xfrm>
            <a:prstGeom prst="rect">
              <a:avLst/>
            </a:prstGeom>
            <a:noFill/>
            <a:ln>
              <a:solidFill>
                <a:srgbClr val="467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0"/>
              <a:r>
                <a:rPr lang="zh-CN" altLang="en-US" sz="2400" b="1" spc="300" dirty="0">
                  <a:solidFill>
                    <a:srgbClr val="1D4E79"/>
                  </a:solidFill>
                  <a:cs typeface="+mn-ea"/>
                  <a:sym typeface="+mn-lt"/>
                </a:rPr>
                <a:t>概述：课题背景、任务及文献综述</a:t>
              </a:r>
            </a:p>
          </p:txBody>
        </p:sp>
        <p:sp>
          <p:nvSpPr>
            <p:cNvPr id="42" name="矩形 41"/>
            <p:cNvSpPr/>
            <p:nvPr/>
          </p:nvSpPr>
          <p:spPr>
            <a:xfrm>
              <a:off x="873822" y="1386975"/>
              <a:ext cx="919885" cy="540000"/>
            </a:xfrm>
            <a:prstGeom prst="rect">
              <a:avLst/>
            </a:prstGeom>
            <a:solidFill>
              <a:srgbClr val="467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3" name="等腰三角形 62"/>
            <p:cNvSpPr/>
            <p:nvPr/>
          </p:nvSpPr>
          <p:spPr>
            <a:xfrm>
              <a:off x="873821" y="1386975"/>
              <a:ext cx="919885" cy="540000"/>
            </a:xfrm>
            <a:prstGeom prst="triangle">
              <a:avLst>
                <a:gd name="adj" fmla="val 100000"/>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74" name="组合 73"/>
          <p:cNvGrpSpPr/>
          <p:nvPr/>
        </p:nvGrpSpPr>
        <p:grpSpPr>
          <a:xfrm>
            <a:off x="754772" y="2162674"/>
            <a:ext cx="7726037" cy="840363"/>
            <a:chOff x="873821" y="1386975"/>
            <a:chExt cx="7536761" cy="540000"/>
          </a:xfrm>
        </p:grpSpPr>
        <p:sp>
          <p:nvSpPr>
            <p:cNvPr id="75" name="矩形 74"/>
            <p:cNvSpPr/>
            <p:nvPr/>
          </p:nvSpPr>
          <p:spPr>
            <a:xfrm>
              <a:off x="1793706" y="1386975"/>
              <a:ext cx="6616876" cy="540000"/>
            </a:xfrm>
            <a:prstGeom prst="rect">
              <a:avLst/>
            </a:prstGeom>
            <a:noFill/>
            <a:ln>
              <a:solidFill>
                <a:srgbClr val="467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0"/>
              <a:r>
                <a:rPr lang="zh-CN" altLang="en-US" sz="2400" b="1" spc="300" dirty="0">
                  <a:solidFill>
                    <a:srgbClr val="1D4E79"/>
                  </a:solidFill>
                  <a:cs typeface="+mn-ea"/>
                  <a:sym typeface="+mn-lt"/>
                </a:rPr>
                <a:t>准备工作：形式化及数据集介绍</a:t>
              </a:r>
            </a:p>
          </p:txBody>
        </p:sp>
        <p:sp>
          <p:nvSpPr>
            <p:cNvPr id="76" name="矩形 75"/>
            <p:cNvSpPr/>
            <p:nvPr/>
          </p:nvSpPr>
          <p:spPr>
            <a:xfrm>
              <a:off x="873822" y="1386975"/>
              <a:ext cx="919885" cy="540000"/>
            </a:xfrm>
            <a:prstGeom prst="rect">
              <a:avLst/>
            </a:prstGeom>
            <a:solidFill>
              <a:srgbClr val="467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7" name="等腰三角形 76"/>
            <p:cNvSpPr/>
            <p:nvPr/>
          </p:nvSpPr>
          <p:spPr>
            <a:xfrm>
              <a:off x="873821" y="1386975"/>
              <a:ext cx="919885" cy="540000"/>
            </a:xfrm>
            <a:prstGeom prst="triangle">
              <a:avLst>
                <a:gd name="adj" fmla="val 100000"/>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8" name="矩形 77"/>
          <p:cNvSpPr/>
          <p:nvPr/>
        </p:nvSpPr>
        <p:spPr>
          <a:xfrm>
            <a:off x="9308330" y="3236877"/>
            <a:ext cx="2488182" cy="830997"/>
          </a:xfrm>
          <a:prstGeom prst="rect">
            <a:avLst/>
          </a:prstGeom>
        </p:spPr>
        <p:txBody>
          <a:bodyPr wrap="none">
            <a:spAutoFit/>
          </a:bodyPr>
          <a:lstStyle/>
          <a:p>
            <a:pPr>
              <a:spcBef>
                <a:spcPct val="0"/>
              </a:spcBef>
            </a:pPr>
            <a:r>
              <a:rPr lang="en-US" altLang="zh-CN" sz="4800" b="1" dirty="0">
                <a:solidFill>
                  <a:srgbClr val="1F4E79"/>
                </a:solidFill>
                <a:cs typeface="+mn-ea"/>
                <a:sym typeface="+mn-lt"/>
              </a:rPr>
              <a:t>Contents</a:t>
            </a:r>
          </a:p>
        </p:txBody>
      </p:sp>
      <p:grpSp>
        <p:nvGrpSpPr>
          <p:cNvPr id="60" name="组合 59"/>
          <p:cNvGrpSpPr/>
          <p:nvPr/>
        </p:nvGrpSpPr>
        <p:grpSpPr>
          <a:xfrm>
            <a:off x="754772" y="5399662"/>
            <a:ext cx="7726037" cy="840363"/>
            <a:chOff x="873821" y="1386975"/>
            <a:chExt cx="7536761" cy="540000"/>
          </a:xfrm>
        </p:grpSpPr>
        <p:sp>
          <p:nvSpPr>
            <p:cNvPr id="61" name="矩形 60"/>
            <p:cNvSpPr/>
            <p:nvPr/>
          </p:nvSpPr>
          <p:spPr>
            <a:xfrm>
              <a:off x="1793706" y="1386975"/>
              <a:ext cx="6616876" cy="540000"/>
            </a:xfrm>
            <a:prstGeom prst="rect">
              <a:avLst/>
            </a:prstGeom>
            <a:noFill/>
            <a:ln>
              <a:solidFill>
                <a:srgbClr val="467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0"/>
              <a:r>
                <a:rPr lang="zh-CN" altLang="en-US" sz="2400" b="1" spc="300" dirty="0">
                  <a:solidFill>
                    <a:srgbClr val="1D4E79"/>
                  </a:solidFill>
                  <a:cs typeface="+mn-ea"/>
                  <a:sym typeface="+mn-lt"/>
                </a:rPr>
                <a:t>实验：模型指标实验和回测盈亏</a:t>
              </a:r>
            </a:p>
          </p:txBody>
        </p:sp>
        <p:sp>
          <p:nvSpPr>
            <p:cNvPr id="62" name="矩形 61"/>
            <p:cNvSpPr/>
            <p:nvPr/>
          </p:nvSpPr>
          <p:spPr>
            <a:xfrm>
              <a:off x="873822" y="1386975"/>
              <a:ext cx="919885" cy="540000"/>
            </a:xfrm>
            <a:prstGeom prst="rect">
              <a:avLst/>
            </a:prstGeom>
            <a:solidFill>
              <a:srgbClr val="467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等腰三角形 63"/>
            <p:cNvSpPr/>
            <p:nvPr/>
          </p:nvSpPr>
          <p:spPr>
            <a:xfrm>
              <a:off x="873821" y="1386975"/>
              <a:ext cx="919885" cy="540000"/>
            </a:xfrm>
            <a:prstGeom prst="triangle">
              <a:avLst>
                <a:gd name="adj" fmla="val 100000"/>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79" name="组合 78">
            <a:extLst>
              <a:ext uri="{FF2B5EF4-FFF2-40B4-BE49-F238E27FC236}">
                <a16:creationId xmlns:a16="http://schemas.microsoft.com/office/drawing/2014/main" id="{4DEC4BC7-A9E9-4827-83EF-526BD1F2CC2E}"/>
              </a:ext>
            </a:extLst>
          </p:cNvPr>
          <p:cNvGrpSpPr/>
          <p:nvPr/>
        </p:nvGrpSpPr>
        <p:grpSpPr>
          <a:xfrm>
            <a:off x="754772" y="3241670"/>
            <a:ext cx="7726037" cy="840363"/>
            <a:chOff x="873821" y="1386975"/>
            <a:chExt cx="7536761" cy="540000"/>
          </a:xfrm>
        </p:grpSpPr>
        <p:sp>
          <p:nvSpPr>
            <p:cNvPr id="80" name="矩形 79">
              <a:extLst>
                <a:ext uri="{FF2B5EF4-FFF2-40B4-BE49-F238E27FC236}">
                  <a16:creationId xmlns:a16="http://schemas.microsoft.com/office/drawing/2014/main" id="{52288742-B4A7-4C91-98A6-9961F28DF07A}"/>
                </a:ext>
              </a:extLst>
            </p:cNvPr>
            <p:cNvSpPr/>
            <p:nvPr/>
          </p:nvSpPr>
          <p:spPr>
            <a:xfrm>
              <a:off x="1793706" y="1386975"/>
              <a:ext cx="6616876" cy="540000"/>
            </a:xfrm>
            <a:prstGeom prst="rect">
              <a:avLst/>
            </a:prstGeom>
            <a:noFill/>
            <a:ln>
              <a:solidFill>
                <a:srgbClr val="467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0"/>
              <a:r>
                <a:rPr lang="zh-CN" altLang="en-US" sz="2400" b="1" spc="300" dirty="0">
                  <a:solidFill>
                    <a:srgbClr val="1D4E79"/>
                  </a:solidFill>
                  <a:cs typeface="+mn-ea"/>
                  <a:sym typeface="+mn-lt"/>
                </a:rPr>
                <a:t>初版模型：</a:t>
              </a:r>
              <a:r>
                <a:rPr lang="en-US" altLang="zh-CN" sz="2400" b="1" spc="300" dirty="0">
                  <a:solidFill>
                    <a:srgbClr val="1D4E79"/>
                  </a:solidFill>
                  <a:cs typeface="+mn-ea"/>
                  <a:sym typeface="+mn-lt"/>
                </a:rPr>
                <a:t>C3L</a:t>
              </a:r>
              <a:endParaRPr lang="zh-CN" altLang="en-US" sz="2400" b="1" spc="300" dirty="0">
                <a:solidFill>
                  <a:srgbClr val="1D4E79"/>
                </a:solidFill>
                <a:cs typeface="+mn-ea"/>
                <a:sym typeface="+mn-lt"/>
              </a:endParaRPr>
            </a:p>
          </p:txBody>
        </p:sp>
        <p:sp>
          <p:nvSpPr>
            <p:cNvPr id="81" name="矩形 80">
              <a:extLst>
                <a:ext uri="{FF2B5EF4-FFF2-40B4-BE49-F238E27FC236}">
                  <a16:creationId xmlns:a16="http://schemas.microsoft.com/office/drawing/2014/main" id="{1DCC58A7-9907-41BE-A295-10BE400AFC91}"/>
                </a:ext>
              </a:extLst>
            </p:cNvPr>
            <p:cNvSpPr/>
            <p:nvPr/>
          </p:nvSpPr>
          <p:spPr>
            <a:xfrm>
              <a:off x="873822" y="1386975"/>
              <a:ext cx="919885" cy="540000"/>
            </a:xfrm>
            <a:prstGeom prst="rect">
              <a:avLst/>
            </a:prstGeom>
            <a:solidFill>
              <a:srgbClr val="467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5" name="等腰三角形 84">
              <a:extLst>
                <a:ext uri="{FF2B5EF4-FFF2-40B4-BE49-F238E27FC236}">
                  <a16:creationId xmlns:a16="http://schemas.microsoft.com/office/drawing/2014/main" id="{8A2B5851-306C-4064-A938-475B4B6F017F}"/>
                </a:ext>
              </a:extLst>
            </p:cNvPr>
            <p:cNvSpPr/>
            <p:nvPr/>
          </p:nvSpPr>
          <p:spPr>
            <a:xfrm>
              <a:off x="873821" y="1386975"/>
              <a:ext cx="919885" cy="540000"/>
            </a:xfrm>
            <a:prstGeom prst="triangle">
              <a:avLst>
                <a:gd name="adj" fmla="val 100000"/>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7" name="组合 86">
            <a:extLst>
              <a:ext uri="{FF2B5EF4-FFF2-40B4-BE49-F238E27FC236}">
                <a16:creationId xmlns:a16="http://schemas.microsoft.com/office/drawing/2014/main" id="{ED1E4EFF-0962-40E0-896B-643477B53917}"/>
              </a:ext>
            </a:extLst>
          </p:cNvPr>
          <p:cNvGrpSpPr/>
          <p:nvPr/>
        </p:nvGrpSpPr>
        <p:grpSpPr>
          <a:xfrm>
            <a:off x="754772" y="4320666"/>
            <a:ext cx="7726037" cy="840363"/>
            <a:chOff x="873821" y="1386975"/>
            <a:chExt cx="7536761" cy="540000"/>
          </a:xfrm>
        </p:grpSpPr>
        <p:sp>
          <p:nvSpPr>
            <p:cNvPr id="88" name="矩形 87">
              <a:extLst>
                <a:ext uri="{FF2B5EF4-FFF2-40B4-BE49-F238E27FC236}">
                  <a16:creationId xmlns:a16="http://schemas.microsoft.com/office/drawing/2014/main" id="{ECDE8ECE-13FC-4642-8C07-4249857B97A3}"/>
                </a:ext>
              </a:extLst>
            </p:cNvPr>
            <p:cNvSpPr/>
            <p:nvPr/>
          </p:nvSpPr>
          <p:spPr>
            <a:xfrm>
              <a:off x="1793706" y="1386975"/>
              <a:ext cx="6616876" cy="540000"/>
            </a:xfrm>
            <a:prstGeom prst="rect">
              <a:avLst/>
            </a:prstGeom>
            <a:noFill/>
            <a:ln>
              <a:solidFill>
                <a:srgbClr val="467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705" lvl="0"/>
              <a:r>
                <a:rPr lang="zh-CN" altLang="en-US" sz="2400" b="1" spc="300" dirty="0">
                  <a:solidFill>
                    <a:srgbClr val="1D4E79"/>
                  </a:solidFill>
                  <a:cs typeface="+mn-ea"/>
                  <a:sym typeface="+mn-lt"/>
                </a:rPr>
                <a:t>改进版模型：从模型和特征两个角度改进</a:t>
              </a:r>
            </a:p>
          </p:txBody>
        </p:sp>
        <p:sp>
          <p:nvSpPr>
            <p:cNvPr id="89" name="矩形 88">
              <a:extLst>
                <a:ext uri="{FF2B5EF4-FFF2-40B4-BE49-F238E27FC236}">
                  <a16:creationId xmlns:a16="http://schemas.microsoft.com/office/drawing/2014/main" id="{3EBA974B-896B-4C78-9705-EEC297B16420}"/>
                </a:ext>
              </a:extLst>
            </p:cNvPr>
            <p:cNvSpPr/>
            <p:nvPr/>
          </p:nvSpPr>
          <p:spPr>
            <a:xfrm>
              <a:off x="873822" y="1386975"/>
              <a:ext cx="919885" cy="540000"/>
            </a:xfrm>
            <a:prstGeom prst="rect">
              <a:avLst/>
            </a:prstGeom>
            <a:solidFill>
              <a:srgbClr val="467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0" name="等腰三角形 89">
              <a:extLst>
                <a:ext uri="{FF2B5EF4-FFF2-40B4-BE49-F238E27FC236}">
                  <a16:creationId xmlns:a16="http://schemas.microsoft.com/office/drawing/2014/main" id="{AD89E04B-0F5B-4DC9-9304-CAD85CB66B2E}"/>
                </a:ext>
              </a:extLst>
            </p:cNvPr>
            <p:cNvSpPr/>
            <p:nvPr/>
          </p:nvSpPr>
          <p:spPr>
            <a:xfrm>
              <a:off x="873821" y="1386975"/>
              <a:ext cx="919885" cy="540000"/>
            </a:xfrm>
            <a:prstGeom prst="triangle">
              <a:avLst>
                <a:gd name="adj" fmla="val 100000"/>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wipe(left)">
                                      <p:cBhvr>
                                        <p:cTn id="7" dur="500"/>
                                        <p:tgtEl>
                                          <p:spTgt spid="7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wipe(left)">
                                      <p:cBhvr>
                                        <p:cTn id="11" dur="500"/>
                                        <p:tgtEl>
                                          <p:spTgt spid="6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4"/>
                                        </p:tgtEl>
                                        <p:attrNameLst>
                                          <p:attrName>style.visibility</p:attrName>
                                        </p:attrNameLst>
                                      </p:cBhvr>
                                      <p:to>
                                        <p:strVal val="visible"/>
                                      </p:to>
                                    </p:set>
                                    <p:animEffect transition="in" filter="wipe(left)">
                                      <p:cBhvr>
                                        <p:cTn id="15" dur="500"/>
                                        <p:tgtEl>
                                          <p:spTgt spid="7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wipe(left)">
                                      <p:cBhvr>
                                        <p:cTn id="19" dur="500"/>
                                        <p:tgtEl>
                                          <p:spTgt spid="60"/>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79"/>
                                        </p:tgtEl>
                                        <p:attrNameLst>
                                          <p:attrName>style.visibility</p:attrName>
                                        </p:attrNameLst>
                                      </p:cBhvr>
                                      <p:to>
                                        <p:strVal val="visible"/>
                                      </p:to>
                                    </p:set>
                                    <p:animEffect transition="in" filter="wipe(left)">
                                      <p:cBhvr>
                                        <p:cTn id="23" dur="500"/>
                                        <p:tgtEl>
                                          <p:spTgt spid="79"/>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87"/>
                                        </p:tgtEl>
                                        <p:attrNameLst>
                                          <p:attrName>style.visibility</p:attrName>
                                        </p:attrNameLst>
                                      </p:cBhvr>
                                      <p:to>
                                        <p:strVal val="visible"/>
                                      </p:to>
                                    </p:set>
                                    <p:animEffect transition="in" filter="wipe(left)">
                                      <p:cBhvr>
                                        <p:cTn id="2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370013" y="1371254"/>
            <a:ext cx="4090508" cy="518091"/>
          </a:xfrm>
          <a:prstGeom prst="rect">
            <a:avLst/>
          </a:prstGeom>
          <a:noFill/>
        </p:spPr>
        <p:txBody>
          <a:bodyPr wrap="square" rtlCol="0">
            <a:spAutoFit/>
          </a:bodyPr>
          <a:lstStyle/>
          <a:p>
            <a:pPr lvl="0">
              <a:lnSpc>
                <a:spcPct val="125000"/>
              </a:lnSpc>
              <a:spcBef>
                <a:spcPts val="600"/>
              </a:spcBef>
              <a:spcAft>
                <a:spcPts val="600"/>
              </a:spcAft>
            </a:pPr>
            <a:r>
              <a:rPr lang="zh-CN" altLang="en-US" sz="2400" b="1" dirty="0">
                <a:solidFill>
                  <a:schemeClr val="tx1">
                    <a:lumMod val="65000"/>
                    <a:lumOff val="35000"/>
                  </a:schemeClr>
                </a:solidFill>
                <a:cs typeface="+mn-ea"/>
                <a:sym typeface="+mn-lt"/>
              </a:rPr>
              <a:t>引入</a:t>
            </a:r>
            <a:r>
              <a:rPr lang="en-US" altLang="zh-CN" sz="2400" b="1" dirty="0">
                <a:solidFill>
                  <a:schemeClr val="tx1">
                    <a:lumMod val="65000"/>
                    <a:lumOff val="35000"/>
                  </a:schemeClr>
                </a:solidFill>
                <a:cs typeface="+mn-ea"/>
                <a:sym typeface="+mn-lt"/>
              </a:rPr>
              <a:t>Encoder-Decoder</a:t>
            </a:r>
            <a:r>
              <a:rPr lang="zh-CN" altLang="en-US" sz="2400" b="1" dirty="0">
                <a:solidFill>
                  <a:schemeClr val="tx1">
                    <a:lumMod val="65000"/>
                    <a:lumOff val="35000"/>
                  </a:schemeClr>
                </a:solidFill>
                <a:cs typeface="+mn-ea"/>
                <a:sym typeface="+mn-lt"/>
              </a:rPr>
              <a:t>结构</a:t>
            </a:r>
          </a:p>
        </p:txBody>
      </p:sp>
      <p:sp>
        <p:nvSpPr>
          <p:cNvPr id="21" name="직사각형 45"/>
          <p:cNvSpPr/>
          <p:nvPr/>
        </p:nvSpPr>
        <p:spPr>
          <a:xfrm>
            <a:off x="1540920" y="660031"/>
            <a:ext cx="10650252" cy="870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cs typeface="+mn-ea"/>
              <a:sym typeface="+mn-lt"/>
            </a:endParaRPr>
          </a:p>
        </p:txBody>
      </p:sp>
      <p:sp>
        <p:nvSpPr>
          <p:cNvPr id="23" name="文本框 22"/>
          <p:cNvSpPr txBox="1"/>
          <p:nvPr/>
        </p:nvSpPr>
        <p:spPr>
          <a:xfrm>
            <a:off x="1420418" y="136811"/>
            <a:ext cx="4971756" cy="523220"/>
          </a:xfrm>
          <a:prstGeom prst="rect">
            <a:avLst/>
          </a:prstGeom>
          <a:noFill/>
        </p:spPr>
        <p:txBody>
          <a:bodyPr wrap="square" rtlCol="0">
            <a:spAutoFit/>
          </a:bodyPr>
          <a:lstStyle/>
          <a:p>
            <a:pPr marL="179705" lvl="0"/>
            <a:r>
              <a:rPr lang="en-US" altLang="zh-CN" sz="2800" b="1" spc="300" dirty="0">
                <a:solidFill>
                  <a:srgbClr val="1F4E79"/>
                </a:solidFill>
                <a:cs typeface="+mn-ea"/>
                <a:sym typeface="+mn-lt"/>
              </a:rPr>
              <a:t>C3L-AED</a:t>
            </a:r>
            <a:r>
              <a:rPr lang="zh-CN" altLang="en-US" sz="2800" b="1" spc="300" dirty="0">
                <a:solidFill>
                  <a:srgbClr val="1F4E79"/>
                </a:solidFill>
                <a:cs typeface="+mn-ea"/>
                <a:sym typeface="+mn-lt"/>
              </a:rPr>
              <a:t>：模型角度改进</a:t>
            </a:r>
          </a:p>
        </p:txBody>
      </p:sp>
      <p:grpSp>
        <p:nvGrpSpPr>
          <p:cNvPr id="32" name="组合 31"/>
          <p:cNvGrpSpPr/>
          <p:nvPr/>
        </p:nvGrpSpPr>
        <p:grpSpPr>
          <a:xfrm>
            <a:off x="0" y="0"/>
            <a:ext cx="1376624" cy="1371254"/>
            <a:chOff x="0" y="0"/>
            <a:chExt cx="1376624" cy="1371254"/>
          </a:xfrm>
        </p:grpSpPr>
        <p:sp>
          <p:nvSpPr>
            <p:cNvPr id="33" name="Freeform 113"/>
            <p:cNvSpPr/>
            <p:nvPr/>
          </p:nvSpPr>
          <p:spPr bwMode="auto">
            <a:xfrm>
              <a:off x="828" y="413"/>
              <a:ext cx="666001" cy="666002"/>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4" name="Freeform 114"/>
            <p:cNvSpPr/>
            <p:nvPr/>
          </p:nvSpPr>
          <p:spPr bwMode="auto">
            <a:xfrm>
              <a:off x="828" y="413"/>
              <a:ext cx="666001" cy="666002"/>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5" name="Freeform 115"/>
            <p:cNvSpPr/>
            <p:nvPr/>
          </p:nvSpPr>
          <p:spPr bwMode="auto">
            <a:xfrm>
              <a:off x="704012" y="413"/>
              <a:ext cx="666001" cy="666002"/>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6" name="Freeform 117"/>
            <p:cNvSpPr/>
            <p:nvPr/>
          </p:nvSpPr>
          <p:spPr bwMode="auto">
            <a:xfrm>
              <a:off x="704012" y="704426"/>
              <a:ext cx="666001" cy="666828"/>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37" name="Freeform 120"/>
            <p:cNvSpPr/>
            <p:nvPr/>
          </p:nvSpPr>
          <p:spPr bwMode="auto">
            <a:xfrm>
              <a:off x="0" y="704426"/>
              <a:ext cx="666828" cy="666828"/>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8" name="Freeform 118"/>
            <p:cNvSpPr/>
            <p:nvPr/>
          </p:nvSpPr>
          <p:spPr bwMode="auto">
            <a:xfrm>
              <a:off x="704012" y="704426"/>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39" name="Freeform 118"/>
            <p:cNvSpPr/>
            <p:nvPr/>
          </p:nvSpPr>
          <p:spPr bwMode="auto">
            <a:xfrm flipV="1">
              <a:off x="710623" y="0"/>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5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grpSp>
      <p:pic>
        <p:nvPicPr>
          <p:cNvPr id="40" name="图片 39">
            <a:extLst>
              <a:ext uri="{FF2B5EF4-FFF2-40B4-BE49-F238E27FC236}">
                <a16:creationId xmlns:a16="http://schemas.microsoft.com/office/drawing/2014/main" id="{0897256E-57F4-4E18-9530-71B04DB25D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0418" y="3154696"/>
            <a:ext cx="10135884" cy="3351612"/>
          </a:xfrm>
          <a:prstGeom prst="rect">
            <a:avLst/>
          </a:prstGeom>
        </p:spPr>
      </p:pic>
      <p:sp>
        <p:nvSpPr>
          <p:cNvPr id="6" name="文本框 5">
            <a:extLst>
              <a:ext uri="{FF2B5EF4-FFF2-40B4-BE49-F238E27FC236}">
                <a16:creationId xmlns:a16="http://schemas.microsoft.com/office/drawing/2014/main" id="{71B47B70-1827-4247-B4B2-15FBFA0DB31C}"/>
              </a:ext>
            </a:extLst>
          </p:cNvPr>
          <p:cNvSpPr txBox="1"/>
          <p:nvPr/>
        </p:nvSpPr>
        <p:spPr>
          <a:xfrm>
            <a:off x="1370013" y="2082477"/>
            <a:ext cx="10563330" cy="879087"/>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zh-CN" dirty="0">
                <a:solidFill>
                  <a:srgbClr val="1F4E79"/>
                </a:solidFill>
              </a:rPr>
              <a:t>让模型能够同时输出</a:t>
            </a:r>
            <a:r>
              <a:rPr lang="en-US" altLang="zh-CN" dirty="0">
                <a:solidFill>
                  <a:srgbClr val="1F4E79"/>
                </a:solidFill>
              </a:rPr>
              <a:t>K=10</a:t>
            </a:r>
            <a:r>
              <a:rPr lang="zh-CN" altLang="en-US" dirty="0">
                <a:solidFill>
                  <a:srgbClr val="1F4E79"/>
                </a:solidFill>
              </a:rPr>
              <a:t>，</a:t>
            </a:r>
            <a:r>
              <a:rPr lang="en-US" altLang="zh-CN" dirty="0">
                <a:solidFill>
                  <a:srgbClr val="1F4E79"/>
                </a:solidFill>
              </a:rPr>
              <a:t>15</a:t>
            </a:r>
            <a:r>
              <a:rPr lang="zh-CN" altLang="en-US" dirty="0">
                <a:solidFill>
                  <a:srgbClr val="1F4E79"/>
                </a:solidFill>
              </a:rPr>
              <a:t>，</a:t>
            </a:r>
            <a:r>
              <a:rPr lang="en-US" altLang="zh-CN" dirty="0">
                <a:solidFill>
                  <a:srgbClr val="1F4E79"/>
                </a:solidFill>
              </a:rPr>
              <a:t>20</a:t>
            </a:r>
            <a:r>
              <a:rPr lang="zh-CN" altLang="en-US" dirty="0">
                <a:solidFill>
                  <a:srgbClr val="1F4E79"/>
                </a:solidFill>
              </a:rPr>
              <a:t>，</a:t>
            </a:r>
            <a:r>
              <a:rPr lang="en-US" altLang="zh-CN" dirty="0">
                <a:solidFill>
                  <a:srgbClr val="1F4E79"/>
                </a:solidFill>
              </a:rPr>
              <a:t>25</a:t>
            </a:r>
            <a:r>
              <a:rPr lang="zh-CN" altLang="en-US" dirty="0">
                <a:solidFill>
                  <a:srgbClr val="1F4E79"/>
                </a:solidFill>
              </a:rPr>
              <a:t>，</a:t>
            </a:r>
            <a:r>
              <a:rPr lang="en-US" altLang="zh-CN" dirty="0">
                <a:solidFill>
                  <a:srgbClr val="1F4E79"/>
                </a:solidFill>
              </a:rPr>
              <a:t>30</a:t>
            </a:r>
            <a:r>
              <a:rPr lang="zh-CN" altLang="en-US" dirty="0">
                <a:solidFill>
                  <a:srgbClr val="1F4E79"/>
                </a:solidFill>
              </a:rPr>
              <a:t>时的预测结果</a:t>
            </a:r>
            <a:endParaRPr lang="en-US" altLang="zh-CN" dirty="0">
              <a:solidFill>
                <a:srgbClr val="1F4E79"/>
              </a:solidFill>
            </a:endParaRPr>
          </a:p>
          <a:p>
            <a:pPr marL="285750" indent="-285750">
              <a:lnSpc>
                <a:spcPct val="150000"/>
              </a:lnSpc>
              <a:buFont typeface="Wingdings" panose="05000000000000000000" pitchFamily="2" charset="2"/>
              <a:buChar char="l"/>
            </a:pPr>
            <a:r>
              <a:rPr lang="zh-CN" altLang="zh-CN" dirty="0">
                <a:solidFill>
                  <a:srgbClr val="1F4E79"/>
                </a:solidFill>
              </a:rPr>
              <a:t>decoder的前一个时间步的输出可以加入到后一个时间步的输入中从而帮助得到后一个时间步的输出</a:t>
            </a:r>
            <a:endParaRPr lang="zh-CN" altLang="en-US" dirty="0">
              <a:solidFill>
                <a:srgbClr val="1F4E79"/>
              </a:solidFill>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1" grpId="0" animBg="1"/>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370013" y="1371254"/>
            <a:ext cx="4090508" cy="518091"/>
          </a:xfrm>
          <a:prstGeom prst="rect">
            <a:avLst/>
          </a:prstGeom>
          <a:noFill/>
        </p:spPr>
        <p:txBody>
          <a:bodyPr wrap="square" rtlCol="0">
            <a:spAutoFit/>
          </a:bodyPr>
          <a:lstStyle/>
          <a:p>
            <a:pPr lvl="0">
              <a:lnSpc>
                <a:spcPct val="125000"/>
              </a:lnSpc>
              <a:spcBef>
                <a:spcPts val="600"/>
              </a:spcBef>
              <a:spcAft>
                <a:spcPts val="600"/>
              </a:spcAft>
            </a:pPr>
            <a:r>
              <a:rPr lang="en-US" altLang="zh-CN" sz="2400" b="1" dirty="0">
                <a:solidFill>
                  <a:schemeClr val="tx1">
                    <a:lumMod val="65000"/>
                    <a:lumOff val="35000"/>
                  </a:schemeClr>
                </a:solidFill>
                <a:cs typeface="+mn-ea"/>
                <a:sym typeface="+mn-lt"/>
              </a:rPr>
              <a:t>Cross-Attention</a:t>
            </a:r>
            <a:r>
              <a:rPr lang="zh-CN" altLang="en-US" sz="2400" b="1" dirty="0">
                <a:solidFill>
                  <a:schemeClr val="tx1">
                    <a:lumMod val="65000"/>
                    <a:lumOff val="35000"/>
                  </a:schemeClr>
                </a:solidFill>
                <a:cs typeface="+mn-ea"/>
                <a:sym typeface="+mn-lt"/>
              </a:rPr>
              <a:t>设计</a:t>
            </a:r>
          </a:p>
        </p:txBody>
      </p:sp>
      <p:sp>
        <p:nvSpPr>
          <p:cNvPr id="21" name="직사각형 45"/>
          <p:cNvSpPr/>
          <p:nvPr/>
        </p:nvSpPr>
        <p:spPr>
          <a:xfrm>
            <a:off x="1540920" y="660031"/>
            <a:ext cx="10650252" cy="870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cs typeface="+mn-ea"/>
              <a:sym typeface="+mn-lt"/>
            </a:endParaRPr>
          </a:p>
        </p:txBody>
      </p:sp>
      <p:sp>
        <p:nvSpPr>
          <p:cNvPr id="23" name="文本框 22"/>
          <p:cNvSpPr txBox="1"/>
          <p:nvPr/>
        </p:nvSpPr>
        <p:spPr>
          <a:xfrm>
            <a:off x="1420418" y="136811"/>
            <a:ext cx="4971756" cy="523220"/>
          </a:xfrm>
          <a:prstGeom prst="rect">
            <a:avLst/>
          </a:prstGeom>
          <a:noFill/>
        </p:spPr>
        <p:txBody>
          <a:bodyPr wrap="square" rtlCol="0">
            <a:spAutoFit/>
          </a:bodyPr>
          <a:lstStyle/>
          <a:p>
            <a:pPr marL="179705" lvl="0"/>
            <a:r>
              <a:rPr lang="en-US" altLang="zh-CN" sz="2800" b="1" spc="300" dirty="0">
                <a:solidFill>
                  <a:srgbClr val="1F4E79"/>
                </a:solidFill>
                <a:cs typeface="+mn-ea"/>
                <a:sym typeface="+mn-lt"/>
              </a:rPr>
              <a:t>C3L-AED</a:t>
            </a:r>
            <a:r>
              <a:rPr lang="zh-CN" altLang="en-US" sz="2800" b="1" spc="300" dirty="0">
                <a:solidFill>
                  <a:srgbClr val="1F4E79"/>
                </a:solidFill>
                <a:cs typeface="+mn-ea"/>
                <a:sym typeface="+mn-lt"/>
              </a:rPr>
              <a:t>：模型角度改进</a:t>
            </a:r>
          </a:p>
        </p:txBody>
      </p:sp>
      <p:grpSp>
        <p:nvGrpSpPr>
          <p:cNvPr id="32" name="组合 31"/>
          <p:cNvGrpSpPr/>
          <p:nvPr/>
        </p:nvGrpSpPr>
        <p:grpSpPr>
          <a:xfrm>
            <a:off x="0" y="0"/>
            <a:ext cx="1376624" cy="1371254"/>
            <a:chOff x="0" y="0"/>
            <a:chExt cx="1376624" cy="1371254"/>
          </a:xfrm>
        </p:grpSpPr>
        <p:sp>
          <p:nvSpPr>
            <p:cNvPr id="33" name="Freeform 113"/>
            <p:cNvSpPr/>
            <p:nvPr/>
          </p:nvSpPr>
          <p:spPr bwMode="auto">
            <a:xfrm>
              <a:off x="828" y="413"/>
              <a:ext cx="666001" cy="666002"/>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4" name="Freeform 114"/>
            <p:cNvSpPr/>
            <p:nvPr/>
          </p:nvSpPr>
          <p:spPr bwMode="auto">
            <a:xfrm>
              <a:off x="828" y="413"/>
              <a:ext cx="666001" cy="666002"/>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5" name="Freeform 115"/>
            <p:cNvSpPr/>
            <p:nvPr/>
          </p:nvSpPr>
          <p:spPr bwMode="auto">
            <a:xfrm>
              <a:off x="704012" y="413"/>
              <a:ext cx="666001" cy="666002"/>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6" name="Freeform 117"/>
            <p:cNvSpPr/>
            <p:nvPr/>
          </p:nvSpPr>
          <p:spPr bwMode="auto">
            <a:xfrm>
              <a:off x="704012" y="704426"/>
              <a:ext cx="666001" cy="666828"/>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37" name="Freeform 120"/>
            <p:cNvSpPr/>
            <p:nvPr/>
          </p:nvSpPr>
          <p:spPr bwMode="auto">
            <a:xfrm>
              <a:off x="0" y="704426"/>
              <a:ext cx="666828" cy="666828"/>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8" name="Freeform 118"/>
            <p:cNvSpPr/>
            <p:nvPr/>
          </p:nvSpPr>
          <p:spPr bwMode="auto">
            <a:xfrm>
              <a:off x="704012" y="704426"/>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39" name="Freeform 118"/>
            <p:cNvSpPr/>
            <p:nvPr/>
          </p:nvSpPr>
          <p:spPr bwMode="auto">
            <a:xfrm flipV="1">
              <a:off x="710623" y="0"/>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5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grpSp>
      <p:sp>
        <p:nvSpPr>
          <p:cNvPr id="6" name="文本框 5">
            <a:extLst>
              <a:ext uri="{FF2B5EF4-FFF2-40B4-BE49-F238E27FC236}">
                <a16:creationId xmlns:a16="http://schemas.microsoft.com/office/drawing/2014/main" id="{71B47B70-1827-4247-B4B2-15FBFA0DB31C}"/>
              </a:ext>
            </a:extLst>
          </p:cNvPr>
          <p:cNvSpPr txBox="1"/>
          <p:nvPr/>
        </p:nvSpPr>
        <p:spPr>
          <a:xfrm>
            <a:off x="1370013" y="1946478"/>
            <a:ext cx="10563330" cy="1294585"/>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zh-CN" dirty="0">
                <a:solidFill>
                  <a:srgbClr val="1F4E79"/>
                </a:solidFill>
              </a:rPr>
              <a:t>利用</a:t>
            </a:r>
            <a:r>
              <a:rPr lang="en-US" altLang="zh-CN" dirty="0">
                <a:solidFill>
                  <a:srgbClr val="1F4E79"/>
                </a:solidFill>
              </a:rPr>
              <a:t>Decoder</a:t>
            </a:r>
            <a:r>
              <a:rPr lang="zh-CN" altLang="zh-CN" dirty="0">
                <a:solidFill>
                  <a:srgbClr val="1F4E79"/>
                </a:solidFill>
              </a:rPr>
              <a:t>中的</a:t>
            </a:r>
            <a:r>
              <a:rPr lang="zh-CN" altLang="en-US" dirty="0">
                <a:solidFill>
                  <a:srgbClr val="1F4E79"/>
                </a:solidFill>
              </a:rPr>
              <a:t>隐状态与</a:t>
            </a:r>
            <a:r>
              <a:rPr lang="en-US" altLang="zh-CN" dirty="0">
                <a:solidFill>
                  <a:srgbClr val="1F4E79"/>
                </a:solidFill>
              </a:rPr>
              <a:t>Encoder</a:t>
            </a:r>
            <a:r>
              <a:rPr lang="zh-CN" altLang="en-US" dirty="0">
                <a:solidFill>
                  <a:srgbClr val="1F4E79"/>
                </a:solidFill>
              </a:rPr>
              <a:t>每个时间步的输出做</a:t>
            </a:r>
            <a:r>
              <a:rPr lang="en-US" altLang="zh-CN" dirty="0">
                <a:solidFill>
                  <a:srgbClr val="1F4E79"/>
                </a:solidFill>
              </a:rPr>
              <a:t>dot</a:t>
            </a:r>
            <a:r>
              <a:rPr lang="zh-CN" altLang="en-US" dirty="0">
                <a:solidFill>
                  <a:srgbClr val="1F4E79"/>
                </a:solidFill>
              </a:rPr>
              <a:t>计算相似性得到</a:t>
            </a:r>
            <a:r>
              <a:rPr lang="en-US" altLang="zh-CN" dirty="0">
                <a:solidFill>
                  <a:srgbClr val="1F4E79"/>
                </a:solidFill>
              </a:rPr>
              <a:t>Attention</a:t>
            </a:r>
            <a:r>
              <a:rPr lang="zh-CN" altLang="en-US" dirty="0">
                <a:solidFill>
                  <a:srgbClr val="1F4E79"/>
                </a:solidFill>
              </a:rPr>
              <a:t>分数</a:t>
            </a:r>
            <a:endParaRPr lang="en-US" altLang="zh-CN" dirty="0">
              <a:solidFill>
                <a:srgbClr val="1F4E79"/>
              </a:solidFill>
            </a:endParaRPr>
          </a:p>
          <a:p>
            <a:pPr marL="285750" indent="-285750">
              <a:lnSpc>
                <a:spcPct val="150000"/>
              </a:lnSpc>
              <a:buFont typeface="Wingdings" panose="05000000000000000000" pitchFamily="2" charset="2"/>
              <a:buChar char="l"/>
            </a:pPr>
            <a:r>
              <a:rPr lang="en-US" altLang="zh-CN" dirty="0">
                <a:solidFill>
                  <a:srgbClr val="1F4E79"/>
                </a:solidFill>
              </a:rPr>
              <a:t>Attention</a:t>
            </a:r>
            <a:r>
              <a:rPr lang="zh-CN" altLang="en-US" dirty="0">
                <a:solidFill>
                  <a:srgbClr val="1F4E79"/>
                </a:solidFill>
              </a:rPr>
              <a:t>分数与</a:t>
            </a:r>
            <a:r>
              <a:rPr lang="en-US" altLang="zh-CN" dirty="0">
                <a:solidFill>
                  <a:srgbClr val="1F4E79"/>
                </a:solidFill>
              </a:rPr>
              <a:t>Encoder</a:t>
            </a:r>
            <a:r>
              <a:rPr lang="zh-CN" altLang="en-US" dirty="0">
                <a:solidFill>
                  <a:srgbClr val="1F4E79"/>
                </a:solidFill>
              </a:rPr>
              <a:t>的输出做</a:t>
            </a:r>
            <a:r>
              <a:rPr lang="en-US" altLang="zh-CN" dirty="0">
                <a:solidFill>
                  <a:srgbClr val="1F4E79"/>
                </a:solidFill>
              </a:rPr>
              <a:t>dot</a:t>
            </a:r>
            <a:r>
              <a:rPr lang="zh-CN" altLang="en-US" dirty="0">
                <a:solidFill>
                  <a:srgbClr val="1F4E79"/>
                </a:solidFill>
              </a:rPr>
              <a:t>得到上下文向量</a:t>
            </a:r>
            <a:endParaRPr lang="en-US" altLang="zh-CN" dirty="0">
              <a:solidFill>
                <a:srgbClr val="1F4E79"/>
              </a:solidFill>
            </a:endParaRPr>
          </a:p>
          <a:p>
            <a:pPr marL="285750" indent="-285750">
              <a:lnSpc>
                <a:spcPct val="150000"/>
              </a:lnSpc>
              <a:buFont typeface="Wingdings" panose="05000000000000000000" pitchFamily="2" charset="2"/>
              <a:buChar char="l"/>
            </a:pPr>
            <a:r>
              <a:rPr lang="en-US" altLang="zh-CN" dirty="0">
                <a:solidFill>
                  <a:srgbClr val="1F4E79"/>
                </a:solidFill>
              </a:rPr>
              <a:t>Decoder</a:t>
            </a:r>
            <a:r>
              <a:rPr lang="zh-CN" altLang="en-US" dirty="0">
                <a:solidFill>
                  <a:srgbClr val="1F4E79"/>
                </a:solidFill>
              </a:rPr>
              <a:t>每个时间步的输出由三部分决定：</a:t>
            </a:r>
          </a:p>
        </p:txBody>
      </p:sp>
      <p:pic>
        <p:nvPicPr>
          <p:cNvPr id="15" name="图片 14">
            <a:extLst>
              <a:ext uri="{FF2B5EF4-FFF2-40B4-BE49-F238E27FC236}">
                <a16:creationId xmlns:a16="http://schemas.microsoft.com/office/drawing/2014/main" id="{B79CBE30-C33D-4B08-9208-7BF15821599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0771" y="3429000"/>
            <a:ext cx="9250457" cy="3286175"/>
          </a:xfrm>
          <a:prstGeom prst="rect">
            <a:avLst/>
          </a:prstGeom>
        </p:spPr>
      </p:pic>
      <p:graphicFrame>
        <p:nvGraphicFramePr>
          <p:cNvPr id="3" name="对象 2">
            <a:extLst>
              <a:ext uri="{FF2B5EF4-FFF2-40B4-BE49-F238E27FC236}">
                <a16:creationId xmlns:a16="http://schemas.microsoft.com/office/drawing/2014/main" id="{FF45EB37-3671-4B94-8E4A-298543EDB296}"/>
              </a:ext>
            </a:extLst>
          </p:cNvPr>
          <p:cNvGraphicFramePr>
            <a:graphicFrameLocks noChangeAspect="1"/>
          </p:cNvGraphicFramePr>
          <p:nvPr>
            <p:extLst>
              <p:ext uri="{D42A27DB-BD31-4B8C-83A1-F6EECF244321}">
                <p14:modId xmlns:p14="http://schemas.microsoft.com/office/powerpoint/2010/main" val="178637670"/>
              </p:ext>
            </p:extLst>
          </p:nvPr>
        </p:nvGraphicFramePr>
        <p:xfrm>
          <a:off x="5941032" y="2822752"/>
          <a:ext cx="2910747" cy="418311"/>
        </p:xfrm>
        <a:graphic>
          <a:graphicData uri="http://schemas.openxmlformats.org/presentationml/2006/ole">
            <mc:AlternateContent xmlns:mc="http://schemas.openxmlformats.org/markup-compatibility/2006">
              <mc:Choice xmlns:v="urn:schemas-microsoft-com:vml" Requires="v">
                <p:oleObj spid="_x0000_s5140" name="Equation" r:id="rId5" imgW="1590638" imgH="228576" progId="Equation.DSMT4">
                  <p:embed/>
                </p:oleObj>
              </mc:Choice>
              <mc:Fallback>
                <p:oleObj name="Equation" r:id="rId5" imgW="1590638" imgH="228576" progId="Equation.DSMT4">
                  <p:embed/>
                  <p:pic>
                    <p:nvPicPr>
                      <p:cNvPr id="0" name=""/>
                      <p:cNvPicPr/>
                      <p:nvPr/>
                    </p:nvPicPr>
                    <p:blipFill>
                      <a:blip r:embed="rId6"/>
                      <a:stretch>
                        <a:fillRect/>
                      </a:stretch>
                    </p:blipFill>
                    <p:spPr>
                      <a:xfrm>
                        <a:off x="5941032" y="2822752"/>
                        <a:ext cx="2910747" cy="418311"/>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634A3E89-FD8C-4CD6-BE34-C1E8E916A35B}"/>
              </a:ext>
            </a:extLst>
          </p:cNvPr>
          <p:cNvSpPr txBox="1"/>
          <p:nvPr/>
        </p:nvSpPr>
        <p:spPr>
          <a:xfrm>
            <a:off x="4658264" y="1418708"/>
            <a:ext cx="6996023" cy="461665"/>
          </a:xfrm>
          <a:prstGeom prst="rect">
            <a:avLst/>
          </a:prstGeom>
          <a:noFill/>
        </p:spPr>
        <p:txBody>
          <a:bodyPr wrap="square" rtlCol="0">
            <a:spAutoFit/>
          </a:bodyPr>
          <a:lstStyle/>
          <a:p>
            <a:r>
              <a:rPr lang="en-US" altLang="zh-CN" sz="2400" dirty="0">
                <a:solidFill>
                  <a:srgbClr val="FF0000"/>
                </a:solidFill>
              </a:rPr>
              <a:t>C</a:t>
            </a:r>
            <a:r>
              <a:rPr lang="en-US" altLang="zh-CN" sz="2400" dirty="0">
                <a:solidFill>
                  <a:srgbClr val="1F4E79"/>
                </a:solidFill>
              </a:rPr>
              <a:t>NN+</a:t>
            </a:r>
            <a:r>
              <a:rPr lang="en-US" altLang="zh-CN" sz="2400" dirty="0">
                <a:solidFill>
                  <a:srgbClr val="FF0000"/>
                </a:solidFill>
              </a:rPr>
              <a:t>3</a:t>
            </a:r>
            <a:r>
              <a:rPr lang="en-US" altLang="zh-CN" sz="2400" dirty="0">
                <a:solidFill>
                  <a:srgbClr val="1F4E79"/>
                </a:solidFill>
              </a:rPr>
              <a:t>channels+</a:t>
            </a:r>
            <a:r>
              <a:rPr lang="en-US" altLang="zh-CN" sz="2400" dirty="0">
                <a:solidFill>
                  <a:srgbClr val="FF0000"/>
                </a:solidFill>
              </a:rPr>
              <a:t>L</a:t>
            </a:r>
            <a:r>
              <a:rPr lang="en-US" altLang="zh-CN" sz="2400" dirty="0">
                <a:solidFill>
                  <a:srgbClr val="1F4E79"/>
                </a:solidFill>
              </a:rPr>
              <a:t>STM——</a:t>
            </a:r>
            <a:r>
              <a:rPr lang="en-US" altLang="zh-CN" sz="2400" dirty="0">
                <a:solidFill>
                  <a:srgbClr val="FF0000"/>
                </a:solidFill>
              </a:rPr>
              <a:t>A</a:t>
            </a:r>
            <a:r>
              <a:rPr lang="en-US" altLang="zh-CN" sz="2400" dirty="0">
                <a:solidFill>
                  <a:srgbClr val="1F4E79"/>
                </a:solidFill>
              </a:rPr>
              <a:t>ttentive </a:t>
            </a:r>
            <a:r>
              <a:rPr lang="en-US" altLang="zh-CN" sz="2400" dirty="0">
                <a:solidFill>
                  <a:srgbClr val="FF0000"/>
                </a:solidFill>
              </a:rPr>
              <a:t>E</a:t>
            </a:r>
            <a:r>
              <a:rPr lang="en-US" altLang="zh-CN" sz="2400" dirty="0">
                <a:solidFill>
                  <a:srgbClr val="1F4E79"/>
                </a:solidFill>
              </a:rPr>
              <a:t>ncoder-</a:t>
            </a:r>
            <a:r>
              <a:rPr lang="en-US" altLang="zh-CN" sz="2400" dirty="0">
                <a:solidFill>
                  <a:srgbClr val="FF0000"/>
                </a:solidFill>
              </a:rPr>
              <a:t>D</a:t>
            </a:r>
            <a:r>
              <a:rPr lang="en-US" altLang="zh-CN" sz="2400" dirty="0">
                <a:solidFill>
                  <a:srgbClr val="1F4E79"/>
                </a:solidFill>
              </a:rPr>
              <a:t>ecoder</a:t>
            </a:r>
            <a:endParaRPr lang="zh-CN" altLang="en-US" sz="2400" dirty="0">
              <a:solidFill>
                <a:srgbClr val="1F4E79"/>
              </a:solidFill>
            </a:endParaRPr>
          </a:p>
        </p:txBody>
      </p:sp>
    </p:spTree>
    <p:extLst>
      <p:ext uri="{BB962C8B-B14F-4D97-AF65-F5344CB8AC3E}">
        <p14:creationId xmlns:p14="http://schemas.microsoft.com/office/powerpoint/2010/main" val="3328460012"/>
      </p:ext>
    </p:extLst>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1" grpId="0" animBg="1"/>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370013" y="1371254"/>
            <a:ext cx="6333376" cy="518091"/>
          </a:xfrm>
          <a:prstGeom prst="rect">
            <a:avLst/>
          </a:prstGeom>
          <a:noFill/>
        </p:spPr>
        <p:txBody>
          <a:bodyPr wrap="square" rtlCol="0">
            <a:spAutoFit/>
          </a:bodyPr>
          <a:lstStyle/>
          <a:p>
            <a:pPr lvl="0">
              <a:lnSpc>
                <a:spcPct val="125000"/>
              </a:lnSpc>
              <a:spcBef>
                <a:spcPts val="600"/>
              </a:spcBef>
              <a:spcAft>
                <a:spcPts val="600"/>
              </a:spcAft>
            </a:pPr>
            <a:r>
              <a:rPr lang="en-US" altLang="zh-CN" sz="2400" b="1" dirty="0">
                <a:solidFill>
                  <a:schemeClr val="tx1">
                    <a:lumMod val="65000"/>
                    <a:lumOff val="35000"/>
                  </a:schemeClr>
                </a:solidFill>
                <a:cs typeface="+mn-ea"/>
                <a:sym typeface="+mn-lt"/>
              </a:rPr>
              <a:t>Attention</a:t>
            </a:r>
            <a:r>
              <a:rPr lang="zh-CN" altLang="en-US" sz="2400" b="1" dirty="0">
                <a:solidFill>
                  <a:schemeClr val="tx1">
                    <a:lumMod val="65000"/>
                    <a:lumOff val="35000"/>
                  </a:schemeClr>
                </a:solidFill>
                <a:cs typeface="+mn-ea"/>
                <a:sym typeface="+mn-lt"/>
              </a:rPr>
              <a:t>分布情况（仅展示最后</a:t>
            </a:r>
            <a:r>
              <a:rPr lang="en-US" altLang="zh-CN" sz="2400" b="1" dirty="0">
                <a:solidFill>
                  <a:schemeClr val="tx1">
                    <a:lumMod val="65000"/>
                    <a:lumOff val="35000"/>
                  </a:schemeClr>
                </a:solidFill>
                <a:cs typeface="+mn-ea"/>
                <a:sym typeface="+mn-lt"/>
              </a:rPr>
              <a:t>20</a:t>
            </a:r>
            <a:r>
              <a:rPr lang="zh-CN" altLang="en-US" sz="2400" b="1" dirty="0">
                <a:solidFill>
                  <a:schemeClr val="tx1">
                    <a:lumMod val="65000"/>
                    <a:lumOff val="35000"/>
                  </a:schemeClr>
                </a:solidFill>
                <a:cs typeface="+mn-ea"/>
                <a:sym typeface="+mn-lt"/>
              </a:rPr>
              <a:t>个时间步）</a:t>
            </a:r>
          </a:p>
        </p:txBody>
      </p:sp>
      <p:sp>
        <p:nvSpPr>
          <p:cNvPr id="21" name="직사각형 45"/>
          <p:cNvSpPr/>
          <p:nvPr/>
        </p:nvSpPr>
        <p:spPr>
          <a:xfrm>
            <a:off x="1540920" y="660031"/>
            <a:ext cx="10650252" cy="870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cs typeface="+mn-ea"/>
              <a:sym typeface="+mn-lt"/>
            </a:endParaRPr>
          </a:p>
        </p:txBody>
      </p:sp>
      <p:sp>
        <p:nvSpPr>
          <p:cNvPr id="23" name="文本框 22"/>
          <p:cNvSpPr txBox="1"/>
          <p:nvPr/>
        </p:nvSpPr>
        <p:spPr>
          <a:xfrm>
            <a:off x="1420418" y="136811"/>
            <a:ext cx="4971756" cy="523220"/>
          </a:xfrm>
          <a:prstGeom prst="rect">
            <a:avLst/>
          </a:prstGeom>
          <a:noFill/>
        </p:spPr>
        <p:txBody>
          <a:bodyPr wrap="square" rtlCol="0">
            <a:spAutoFit/>
          </a:bodyPr>
          <a:lstStyle/>
          <a:p>
            <a:pPr marL="179705" lvl="0"/>
            <a:r>
              <a:rPr lang="en-US" altLang="zh-CN" sz="2800" b="1" spc="300" dirty="0">
                <a:solidFill>
                  <a:srgbClr val="1F4E79"/>
                </a:solidFill>
                <a:cs typeface="+mn-ea"/>
                <a:sym typeface="+mn-lt"/>
              </a:rPr>
              <a:t>C3L-AED</a:t>
            </a:r>
            <a:r>
              <a:rPr lang="zh-CN" altLang="en-US" sz="2800" b="1" spc="300" dirty="0">
                <a:solidFill>
                  <a:srgbClr val="1F4E79"/>
                </a:solidFill>
                <a:cs typeface="+mn-ea"/>
                <a:sym typeface="+mn-lt"/>
              </a:rPr>
              <a:t>：模型角度改进</a:t>
            </a:r>
          </a:p>
        </p:txBody>
      </p:sp>
      <p:grpSp>
        <p:nvGrpSpPr>
          <p:cNvPr id="32" name="组合 31"/>
          <p:cNvGrpSpPr/>
          <p:nvPr/>
        </p:nvGrpSpPr>
        <p:grpSpPr>
          <a:xfrm>
            <a:off x="0" y="0"/>
            <a:ext cx="1376624" cy="1371254"/>
            <a:chOff x="0" y="0"/>
            <a:chExt cx="1376624" cy="1371254"/>
          </a:xfrm>
        </p:grpSpPr>
        <p:sp>
          <p:nvSpPr>
            <p:cNvPr id="33" name="Freeform 113"/>
            <p:cNvSpPr/>
            <p:nvPr/>
          </p:nvSpPr>
          <p:spPr bwMode="auto">
            <a:xfrm>
              <a:off x="828" y="413"/>
              <a:ext cx="666001" cy="666002"/>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4" name="Freeform 114"/>
            <p:cNvSpPr/>
            <p:nvPr/>
          </p:nvSpPr>
          <p:spPr bwMode="auto">
            <a:xfrm>
              <a:off x="828" y="413"/>
              <a:ext cx="666001" cy="666002"/>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5" name="Freeform 115"/>
            <p:cNvSpPr/>
            <p:nvPr/>
          </p:nvSpPr>
          <p:spPr bwMode="auto">
            <a:xfrm>
              <a:off x="704012" y="413"/>
              <a:ext cx="666001" cy="666002"/>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6" name="Freeform 117"/>
            <p:cNvSpPr/>
            <p:nvPr/>
          </p:nvSpPr>
          <p:spPr bwMode="auto">
            <a:xfrm>
              <a:off x="704012" y="704426"/>
              <a:ext cx="666001" cy="666828"/>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37" name="Freeform 120"/>
            <p:cNvSpPr/>
            <p:nvPr/>
          </p:nvSpPr>
          <p:spPr bwMode="auto">
            <a:xfrm>
              <a:off x="0" y="704426"/>
              <a:ext cx="666828" cy="666828"/>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8" name="Freeform 118"/>
            <p:cNvSpPr/>
            <p:nvPr/>
          </p:nvSpPr>
          <p:spPr bwMode="auto">
            <a:xfrm>
              <a:off x="704012" y="704426"/>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39" name="Freeform 118"/>
            <p:cNvSpPr/>
            <p:nvPr/>
          </p:nvSpPr>
          <p:spPr bwMode="auto">
            <a:xfrm flipV="1">
              <a:off x="710623" y="0"/>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5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grpSp>
      <p:pic>
        <p:nvPicPr>
          <p:cNvPr id="5" name="图片 4">
            <a:extLst>
              <a:ext uri="{FF2B5EF4-FFF2-40B4-BE49-F238E27FC236}">
                <a16:creationId xmlns:a16="http://schemas.microsoft.com/office/drawing/2014/main" id="{DB3BA757-4D8E-4D8F-BB88-3EDF906C6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1570" y="2600568"/>
            <a:ext cx="8848859" cy="4193263"/>
          </a:xfrm>
          <a:prstGeom prst="rect">
            <a:avLst/>
          </a:prstGeom>
        </p:spPr>
      </p:pic>
      <p:sp>
        <p:nvSpPr>
          <p:cNvPr id="10" name="文本框 9">
            <a:extLst>
              <a:ext uri="{FF2B5EF4-FFF2-40B4-BE49-F238E27FC236}">
                <a16:creationId xmlns:a16="http://schemas.microsoft.com/office/drawing/2014/main" id="{BD60172D-5B08-4D37-867C-D22FA5B6E74F}"/>
              </a:ext>
            </a:extLst>
          </p:cNvPr>
          <p:cNvSpPr txBox="1"/>
          <p:nvPr/>
        </p:nvSpPr>
        <p:spPr>
          <a:xfrm>
            <a:off x="1376624" y="2053584"/>
            <a:ext cx="8431216" cy="382744"/>
          </a:xfrm>
          <a:prstGeom prst="rect">
            <a:avLst/>
          </a:prstGeom>
          <a:noFill/>
        </p:spPr>
        <p:txBody>
          <a:bodyPr wrap="square" rtlCol="0">
            <a:spAutoFit/>
          </a:bodyPr>
          <a:lstStyle/>
          <a:p>
            <a:r>
              <a:rPr lang="zh-CN" altLang="en-US" dirty="0">
                <a:solidFill>
                  <a:srgbClr val="1F4E79"/>
                </a:solidFill>
              </a:rPr>
              <a:t>随着预测范围</a:t>
            </a:r>
            <a:r>
              <a:rPr lang="en-US" altLang="zh-CN" dirty="0">
                <a:solidFill>
                  <a:srgbClr val="1F4E79"/>
                </a:solidFill>
              </a:rPr>
              <a:t>K</a:t>
            </a:r>
            <a:r>
              <a:rPr lang="zh-CN" altLang="en-US" dirty="0">
                <a:solidFill>
                  <a:srgbClr val="1F4E79"/>
                </a:solidFill>
              </a:rPr>
              <a:t>的扩大，</a:t>
            </a:r>
            <a:r>
              <a:rPr lang="en-US" altLang="zh-CN" dirty="0">
                <a:solidFill>
                  <a:srgbClr val="1F4E79"/>
                </a:solidFill>
              </a:rPr>
              <a:t>Attention</a:t>
            </a:r>
            <a:r>
              <a:rPr lang="zh-CN" altLang="en-US" dirty="0">
                <a:solidFill>
                  <a:srgbClr val="1F4E79"/>
                </a:solidFill>
              </a:rPr>
              <a:t>的分布重心会逐渐往之前的时间步靠近</a:t>
            </a:r>
          </a:p>
        </p:txBody>
      </p:sp>
    </p:spTree>
    <p:extLst>
      <p:ext uri="{BB962C8B-B14F-4D97-AF65-F5344CB8AC3E}">
        <p14:creationId xmlns:p14="http://schemas.microsoft.com/office/powerpoint/2010/main" val="3107048997"/>
      </p:ext>
    </p:extLst>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1" grpId="0" animBg="1"/>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977050" y="1912073"/>
            <a:ext cx="4725987" cy="519822"/>
          </a:xfrm>
          <a:prstGeom prst="rect">
            <a:avLst/>
          </a:prstGeom>
          <a:noFill/>
        </p:spPr>
        <p:txBody>
          <a:bodyPr wrap="square" rtlCol="0">
            <a:spAutoFit/>
          </a:bodyPr>
          <a:lstStyle/>
          <a:p>
            <a:pPr>
              <a:lnSpc>
                <a:spcPct val="125000"/>
              </a:lnSpc>
              <a:spcBef>
                <a:spcPts val="600"/>
              </a:spcBef>
              <a:spcAft>
                <a:spcPts val="600"/>
              </a:spcAft>
            </a:pPr>
            <a:r>
              <a:rPr lang="en-US" altLang="zh-CN" sz="2400" b="1" dirty="0">
                <a:solidFill>
                  <a:schemeClr val="tx1">
                    <a:lumMod val="65000"/>
                    <a:lumOff val="35000"/>
                  </a:schemeClr>
                </a:solidFill>
                <a:cs typeface="+mn-ea"/>
              </a:rPr>
              <a:t>Volume Order </a:t>
            </a:r>
            <a:r>
              <a:rPr lang="en-US" altLang="zh-CN" sz="2400" b="1" dirty="0" err="1">
                <a:solidFill>
                  <a:schemeClr val="tx1">
                    <a:lumMod val="65000"/>
                    <a:lumOff val="35000"/>
                  </a:schemeClr>
                </a:solidFill>
                <a:cs typeface="+mn-ea"/>
              </a:rPr>
              <a:t>Imblance</a:t>
            </a:r>
            <a:r>
              <a:rPr lang="zh-CN" altLang="en-US" sz="2400" b="1" dirty="0">
                <a:solidFill>
                  <a:schemeClr val="tx1">
                    <a:lumMod val="65000"/>
                    <a:lumOff val="35000"/>
                  </a:schemeClr>
                </a:solidFill>
                <a:cs typeface="+mn-ea"/>
              </a:rPr>
              <a:t>（</a:t>
            </a:r>
            <a:r>
              <a:rPr lang="en-US" altLang="zh-CN" sz="2400" b="1" dirty="0">
                <a:solidFill>
                  <a:schemeClr val="tx1">
                    <a:lumMod val="65000"/>
                    <a:lumOff val="35000"/>
                  </a:schemeClr>
                </a:solidFill>
                <a:cs typeface="+mn-ea"/>
              </a:rPr>
              <a:t>VOI</a:t>
            </a:r>
            <a:r>
              <a:rPr lang="zh-CN" altLang="en-US" sz="2400" b="1" dirty="0">
                <a:solidFill>
                  <a:schemeClr val="tx1">
                    <a:lumMod val="65000"/>
                    <a:lumOff val="35000"/>
                  </a:schemeClr>
                </a:solidFill>
                <a:cs typeface="+mn-ea"/>
              </a:rPr>
              <a:t>）</a:t>
            </a:r>
            <a:endParaRPr lang="zh-CN" altLang="zh-CN" sz="2400" b="1" dirty="0">
              <a:solidFill>
                <a:schemeClr val="tx1">
                  <a:lumMod val="65000"/>
                  <a:lumOff val="35000"/>
                </a:schemeClr>
              </a:solidFill>
              <a:cs typeface="+mn-ea"/>
            </a:endParaRPr>
          </a:p>
        </p:txBody>
      </p:sp>
      <p:sp>
        <p:nvSpPr>
          <p:cNvPr id="21" name="직사각형 45"/>
          <p:cNvSpPr/>
          <p:nvPr/>
        </p:nvSpPr>
        <p:spPr>
          <a:xfrm>
            <a:off x="1540920" y="660031"/>
            <a:ext cx="10650252" cy="870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cs typeface="+mn-ea"/>
              <a:sym typeface="+mn-lt"/>
            </a:endParaRPr>
          </a:p>
        </p:txBody>
      </p:sp>
      <p:sp>
        <p:nvSpPr>
          <p:cNvPr id="23" name="文本框 22"/>
          <p:cNvSpPr txBox="1"/>
          <p:nvPr/>
        </p:nvSpPr>
        <p:spPr>
          <a:xfrm>
            <a:off x="1420418" y="136811"/>
            <a:ext cx="4971756" cy="523220"/>
          </a:xfrm>
          <a:prstGeom prst="rect">
            <a:avLst/>
          </a:prstGeom>
          <a:noFill/>
        </p:spPr>
        <p:txBody>
          <a:bodyPr wrap="square" rtlCol="0">
            <a:spAutoFit/>
          </a:bodyPr>
          <a:lstStyle/>
          <a:p>
            <a:pPr marL="179705" lvl="0"/>
            <a:r>
              <a:rPr lang="en-US" altLang="zh-CN" sz="2800" b="1" spc="300" dirty="0">
                <a:solidFill>
                  <a:srgbClr val="1F4E79"/>
                </a:solidFill>
                <a:cs typeface="+mn-ea"/>
                <a:sym typeface="+mn-lt"/>
              </a:rPr>
              <a:t>C3L-AED</a:t>
            </a:r>
            <a:r>
              <a:rPr lang="zh-CN" altLang="en-US" sz="2800" b="1" spc="300" dirty="0">
                <a:solidFill>
                  <a:srgbClr val="1F4E79"/>
                </a:solidFill>
                <a:cs typeface="+mn-ea"/>
                <a:sym typeface="+mn-lt"/>
              </a:rPr>
              <a:t>：特征角度改进</a:t>
            </a:r>
          </a:p>
        </p:txBody>
      </p:sp>
      <p:grpSp>
        <p:nvGrpSpPr>
          <p:cNvPr id="32" name="组合 31"/>
          <p:cNvGrpSpPr/>
          <p:nvPr/>
        </p:nvGrpSpPr>
        <p:grpSpPr>
          <a:xfrm>
            <a:off x="0" y="0"/>
            <a:ext cx="1376624" cy="1371254"/>
            <a:chOff x="0" y="0"/>
            <a:chExt cx="1376624" cy="1371254"/>
          </a:xfrm>
        </p:grpSpPr>
        <p:sp>
          <p:nvSpPr>
            <p:cNvPr id="33" name="Freeform 113"/>
            <p:cNvSpPr/>
            <p:nvPr/>
          </p:nvSpPr>
          <p:spPr bwMode="auto">
            <a:xfrm>
              <a:off x="828" y="413"/>
              <a:ext cx="666001" cy="666002"/>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4" name="Freeform 114"/>
            <p:cNvSpPr/>
            <p:nvPr/>
          </p:nvSpPr>
          <p:spPr bwMode="auto">
            <a:xfrm>
              <a:off x="828" y="413"/>
              <a:ext cx="666001" cy="666002"/>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5" name="Freeform 115"/>
            <p:cNvSpPr/>
            <p:nvPr/>
          </p:nvSpPr>
          <p:spPr bwMode="auto">
            <a:xfrm>
              <a:off x="704012" y="413"/>
              <a:ext cx="666001" cy="666002"/>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6" name="Freeform 117"/>
            <p:cNvSpPr/>
            <p:nvPr/>
          </p:nvSpPr>
          <p:spPr bwMode="auto">
            <a:xfrm>
              <a:off x="704012" y="704426"/>
              <a:ext cx="666001" cy="666828"/>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37" name="Freeform 120"/>
            <p:cNvSpPr/>
            <p:nvPr/>
          </p:nvSpPr>
          <p:spPr bwMode="auto">
            <a:xfrm>
              <a:off x="0" y="704426"/>
              <a:ext cx="666828" cy="666828"/>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8" name="Freeform 118"/>
            <p:cNvSpPr/>
            <p:nvPr/>
          </p:nvSpPr>
          <p:spPr bwMode="auto">
            <a:xfrm>
              <a:off x="704012" y="704426"/>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39" name="Freeform 118"/>
            <p:cNvSpPr/>
            <p:nvPr/>
          </p:nvSpPr>
          <p:spPr bwMode="auto">
            <a:xfrm flipV="1">
              <a:off x="710623" y="0"/>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5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grpSp>
      <p:sp>
        <p:nvSpPr>
          <p:cNvPr id="17" name="文本框 16">
            <a:extLst>
              <a:ext uri="{FF2B5EF4-FFF2-40B4-BE49-F238E27FC236}">
                <a16:creationId xmlns:a16="http://schemas.microsoft.com/office/drawing/2014/main" id="{3565ACDD-EFFE-444A-95DB-E1D27793A0C7}"/>
              </a:ext>
            </a:extLst>
          </p:cNvPr>
          <p:cNvSpPr txBox="1"/>
          <p:nvPr/>
        </p:nvSpPr>
        <p:spPr>
          <a:xfrm>
            <a:off x="1540920" y="878032"/>
            <a:ext cx="10242495" cy="879087"/>
          </a:xfrm>
          <a:prstGeom prst="rect">
            <a:avLst/>
          </a:prstGeom>
          <a:noFill/>
        </p:spPr>
        <p:txBody>
          <a:bodyPr wrap="square" rtlCol="0">
            <a:spAutoFit/>
          </a:bodyPr>
          <a:lstStyle/>
          <a:p>
            <a:pPr>
              <a:lnSpc>
                <a:spcPct val="150000"/>
              </a:lnSpc>
            </a:pPr>
            <a:r>
              <a:rPr lang="zh-CN" altLang="zh-CN" dirty="0">
                <a:solidFill>
                  <a:srgbClr val="1F4E79"/>
                </a:solidFill>
              </a:rPr>
              <a:t>一些已有的研究</a:t>
            </a:r>
            <a:r>
              <a:rPr lang="en-US" altLang="zh-CN" dirty="0">
                <a:solidFill>
                  <a:srgbClr val="1F4E79"/>
                </a:solidFill>
              </a:rPr>
              <a:t>[1][2]</a:t>
            </a:r>
            <a:r>
              <a:rPr lang="zh-CN" altLang="zh-CN" dirty="0">
                <a:solidFill>
                  <a:srgbClr val="1F4E79"/>
                </a:solidFill>
              </a:rPr>
              <a:t>表明</a:t>
            </a:r>
            <a:r>
              <a:rPr lang="en-US" altLang="zh-CN" dirty="0">
                <a:solidFill>
                  <a:srgbClr val="1F4E79"/>
                </a:solidFill>
              </a:rPr>
              <a:t>Volume Order </a:t>
            </a:r>
            <a:r>
              <a:rPr lang="en-US" altLang="zh-CN" dirty="0" err="1">
                <a:solidFill>
                  <a:srgbClr val="1F4E79"/>
                </a:solidFill>
              </a:rPr>
              <a:t>Imblance</a:t>
            </a:r>
            <a:r>
              <a:rPr lang="zh-CN" altLang="en-US" dirty="0">
                <a:solidFill>
                  <a:srgbClr val="1F4E79"/>
                </a:solidFill>
              </a:rPr>
              <a:t>和</a:t>
            </a:r>
            <a:r>
              <a:rPr lang="en-US" altLang="zh-CN" dirty="0">
                <a:solidFill>
                  <a:srgbClr val="1F4E79"/>
                </a:solidFill>
              </a:rPr>
              <a:t>Order </a:t>
            </a:r>
            <a:r>
              <a:rPr lang="en-US" altLang="zh-CN" dirty="0" err="1">
                <a:solidFill>
                  <a:srgbClr val="1F4E79"/>
                </a:solidFill>
              </a:rPr>
              <a:t>Imblance</a:t>
            </a:r>
            <a:r>
              <a:rPr lang="en-US" altLang="zh-CN" dirty="0">
                <a:solidFill>
                  <a:srgbClr val="1F4E79"/>
                </a:solidFill>
              </a:rPr>
              <a:t> Radio</a:t>
            </a:r>
            <a:r>
              <a:rPr lang="zh-CN" altLang="zh-CN" dirty="0">
                <a:solidFill>
                  <a:srgbClr val="1F4E79"/>
                </a:solidFill>
              </a:rPr>
              <a:t>对于预测</a:t>
            </a:r>
            <a:r>
              <a:rPr lang="en-US" altLang="zh-CN" dirty="0" err="1">
                <a:solidFill>
                  <a:srgbClr val="1F4E79"/>
                </a:solidFill>
              </a:rPr>
              <a:t>MidPrice</a:t>
            </a:r>
            <a:r>
              <a:rPr lang="zh-CN" altLang="zh-CN" dirty="0">
                <a:solidFill>
                  <a:srgbClr val="1F4E79"/>
                </a:solidFill>
              </a:rPr>
              <a:t>趋势有帮助，</a:t>
            </a:r>
            <a:r>
              <a:rPr lang="zh-CN" altLang="en-US" dirty="0">
                <a:solidFill>
                  <a:srgbClr val="1F4E79"/>
                </a:solidFill>
              </a:rPr>
              <a:t>它们可以</a:t>
            </a:r>
            <a:r>
              <a:rPr lang="zh-CN" altLang="zh-CN" dirty="0">
                <a:solidFill>
                  <a:srgbClr val="1F4E79"/>
                </a:solidFill>
              </a:rPr>
              <a:t>衡量当前市场中买卖双方的不同压力</a:t>
            </a:r>
            <a:r>
              <a:rPr lang="zh-CN" altLang="en-US" dirty="0">
                <a:solidFill>
                  <a:srgbClr val="1F4E79"/>
                </a:solidFill>
              </a:rPr>
              <a:t>。</a:t>
            </a:r>
          </a:p>
        </p:txBody>
      </p:sp>
      <p:pic>
        <p:nvPicPr>
          <p:cNvPr id="18" name="图片 17">
            <a:extLst>
              <a:ext uri="{FF2B5EF4-FFF2-40B4-BE49-F238E27FC236}">
                <a16:creationId xmlns:a16="http://schemas.microsoft.com/office/drawing/2014/main" id="{EA20DEB1-F7DA-444A-986F-47AB539657B0}"/>
              </a:ext>
            </a:extLst>
          </p:cNvPr>
          <p:cNvPicPr>
            <a:picLocks noChangeAspect="1"/>
          </p:cNvPicPr>
          <p:nvPr/>
        </p:nvPicPr>
        <p:blipFill>
          <a:blip r:embed="rId3"/>
          <a:stretch>
            <a:fillRect/>
          </a:stretch>
        </p:blipFill>
        <p:spPr>
          <a:xfrm>
            <a:off x="666827" y="2435774"/>
            <a:ext cx="7346432" cy="3441223"/>
          </a:xfrm>
          <a:prstGeom prst="rect">
            <a:avLst/>
          </a:prstGeom>
        </p:spPr>
      </p:pic>
      <p:pic>
        <p:nvPicPr>
          <p:cNvPr id="19" name="图片 18">
            <a:extLst>
              <a:ext uri="{FF2B5EF4-FFF2-40B4-BE49-F238E27FC236}">
                <a16:creationId xmlns:a16="http://schemas.microsoft.com/office/drawing/2014/main" id="{BC3951F1-4DFE-496D-8258-E91C8737FFD9}"/>
              </a:ext>
            </a:extLst>
          </p:cNvPr>
          <p:cNvPicPr>
            <a:picLocks noChangeAspect="1"/>
          </p:cNvPicPr>
          <p:nvPr/>
        </p:nvPicPr>
        <p:blipFill>
          <a:blip r:embed="rId4"/>
          <a:stretch>
            <a:fillRect/>
          </a:stretch>
        </p:blipFill>
        <p:spPr>
          <a:xfrm>
            <a:off x="9013822" y="3475522"/>
            <a:ext cx="2440732" cy="1161316"/>
          </a:xfrm>
          <a:prstGeom prst="rect">
            <a:avLst/>
          </a:prstGeom>
        </p:spPr>
      </p:pic>
      <p:sp>
        <p:nvSpPr>
          <p:cNvPr id="22" name="文本框 21">
            <a:extLst>
              <a:ext uri="{FF2B5EF4-FFF2-40B4-BE49-F238E27FC236}">
                <a16:creationId xmlns:a16="http://schemas.microsoft.com/office/drawing/2014/main" id="{AC9EC894-0D46-4737-8B4D-4D580F0AE765}"/>
              </a:ext>
            </a:extLst>
          </p:cNvPr>
          <p:cNvSpPr txBox="1"/>
          <p:nvPr/>
        </p:nvSpPr>
        <p:spPr>
          <a:xfrm>
            <a:off x="8277204" y="2779006"/>
            <a:ext cx="3913968" cy="461665"/>
          </a:xfrm>
          <a:prstGeom prst="rect">
            <a:avLst/>
          </a:prstGeom>
          <a:noFill/>
        </p:spPr>
        <p:txBody>
          <a:bodyPr wrap="square">
            <a:spAutoFit/>
          </a:bodyPr>
          <a:lstStyle/>
          <a:p>
            <a:r>
              <a:rPr lang="en-US" altLang="zh-CN" sz="2400" b="1" dirty="0">
                <a:solidFill>
                  <a:schemeClr val="tx1">
                    <a:lumMod val="65000"/>
                    <a:lumOff val="35000"/>
                  </a:schemeClr>
                </a:solidFill>
                <a:cs typeface="+mn-ea"/>
              </a:rPr>
              <a:t>Order </a:t>
            </a:r>
            <a:r>
              <a:rPr lang="en-US" altLang="zh-CN" sz="2400" b="1" dirty="0" err="1">
                <a:solidFill>
                  <a:schemeClr val="tx1">
                    <a:lumMod val="65000"/>
                    <a:lumOff val="35000"/>
                  </a:schemeClr>
                </a:solidFill>
                <a:cs typeface="+mn-ea"/>
              </a:rPr>
              <a:t>Imblance</a:t>
            </a:r>
            <a:r>
              <a:rPr lang="en-US" altLang="zh-CN" sz="2400" b="1" dirty="0">
                <a:solidFill>
                  <a:schemeClr val="tx1">
                    <a:lumMod val="65000"/>
                    <a:lumOff val="35000"/>
                  </a:schemeClr>
                </a:solidFill>
                <a:cs typeface="+mn-ea"/>
              </a:rPr>
              <a:t> Radio</a:t>
            </a:r>
            <a:r>
              <a:rPr lang="zh-CN" altLang="en-US" sz="2400" b="1" dirty="0">
                <a:solidFill>
                  <a:schemeClr val="tx1">
                    <a:lumMod val="65000"/>
                    <a:lumOff val="35000"/>
                  </a:schemeClr>
                </a:solidFill>
                <a:cs typeface="+mn-ea"/>
              </a:rPr>
              <a:t>（</a:t>
            </a:r>
            <a:r>
              <a:rPr lang="en-US" altLang="zh-CN" sz="2400" b="1" dirty="0">
                <a:solidFill>
                  <a:schemeClr val="tx1">
                    <a:lumMod val="65000"/>
                    <a:lumOff val="35000"/>
                  </a:schemeClr>
                </a:solidFill>
                <a:cs typeface="+mn-ea"/>
              </a:rPr>
              <a:t>OIR</a:t>
            </a:r>
            <a:r>
              <a:rPr lang="zh-CN" altLang="en-US" sz="2400" b="1" dirty="0">
                <a:solidFill>
                  <a:schemeClr val="tx1">
                    <a:lumMod val="65000"/>
                    <a:lumOff val="35000"/>
                  </a:schemeClr>
                </a:solidFill>
                <a:cs typeface="+mn-ea"/>
              </a:rPr>
              <a:t>）</a:t>
            </a:r>
          </a:p>
        </p:txBody>
      </p:sp>
      <p:sp>
        <p:nvSpPr>
          <p:cNvPr id="24" name="文本框 23">
            <a:extLst>
              <a:ext uri="{FF2B5EF4-FFF2-40B4-BE49-F238E27FC236}">
                <a16:creationId xmlns:a16="http://schemas.microsoft.com/office/drawing/2014/main" id="{B314EA43-55AD-4EBA-AA17-2656D3871851}"/>
              </a:ext>
            </a:extLst>
          </p:cNvPr>
          <p:cNvSpPr txBox="1"/>
          <p:nvPr/>
        </p:nvSpPr>
        <p:spPr>
          <a:xfrm>
            <a:off x="666827" y="6036649"/>
            <a:ext cx="10631288" cy="646331"/>
          </a:xfrm>
          <a:prstGeom prst="rect">
            <a:avLst/>
          </a:prstGeom>
          <a:noFill/>
        </p:spPr>
        <p:txBody>
          <a:bodyPr wrap="square" rtlCol="0">
            <a:spAutoFit/>
          </a:bodyPr>
          <a:lstStyle/>
          <a:p>
            <a:r>
              <a:rPr lang="en-US" altLang="zh-CN" dirty="0">
                <a:solidFill>
                  <a:srgbClr val="00B0F0"/>
                </a:solidFill>
              </a:rPr>
              <a:t>[1] Order imbalance and individual stock returns: Theory and evidence. </a:t>
            </a:r>
          </a:p>
          <a:p>
            <a:r>
              <a:rPr lang="en-US" altLang="zh-CN" dirty="0">
                <a:solidFill>
                  <a:srgbClr val="00B0F0"/>
                </a:solidFill>
              </a:rPr>
              <a:t>[2] The performance of imbalance-based trading strategy on tender order announcement day. </a:t>
            </a:r>
            <a:endParaRPr lang="zh-CN" altLang="zh-CN" dirty="0">
              <a:solidFill>
                <a:srgbClr val="00B0F0"/>
              </a:solidFill>
            </a:endParaRPr>
          </a:p>
        </p:txBody>
      </p:sp>
    </p:spTree>
    <p:extLst>
      <p:ext uri="{BB962C8B-B14F-4D97-AF65-F5344CB8AC3E}">
        <p14:creationId xmlns:p14="http://schemas.microsoft.com/office/powerpoint/2010/main" val="2547512239"/>
      </p:ext>
    </p:extLst>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1" grpId="0" animBg="1"/>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540920" y="1371254"/>
            <a:ext cx="4725987" cy="519822"/>
          </a:xfrm>
          <a:prstGeom prst="rect">
            <a:avLst/>
          </a:prstGeom>
          <a:noFill/>
        </p:spPr>
        <p:txBody>
          <a:bodyPr wrap="square" rtlCol="0">
            <a:spAutoFit/>
          </a:bodyPr>
          <a:lstStyle/>
          <a:p>
            <a:pPr>
              <a:lnSpc>
                <a:spcPct val="125000"/>
              </a:lnSpc>
              <a:spcBef>
                <a:spcPts val="600"/>
              </a:spcBef>
              <a:spcAft>
                <a:spcPts val="600"/>
              </a:spcAft>
            </a:pPr>
            <a:r>
              <a:rPr lang="zh-CN" altLang="en-US" sz="2400" b="1" dirty="0">
                <a:solidFill>
                  <a:schemeClr val="tx1">
                    <a:lumMod val="65000"/>
                    <a:lumOff val="35000"/>
                  </a:schemeClr>
                </a:solidFill>
                <a:cs typeface="+mn-ea"/>
              </a:rPr>
              <a:t>特征与标签之间相关性测试</a:t>
            </a:r>
            <a:endParaRPr lang="zh-CN" altLang="zh-CN" sz="2400" b="1" dirty="0">
              <a:solidFill>
                <a:schemeClr val="tx1">
                  <a:lumMod val="65000"/>
                  <a:lumOff val="35000"/>
                </a:schemeClr>
              </a:solidFill>
              <a:cs typeface="+mn-ea"/>
            </a:endParaRPr>
          </a:p>
        </p:txBody>
      </p:sp>
      <p:sp>
        <p:nvSpPr>
          <p:cNvPr id="21" name="직사각형 45"/>
          <p:cNvSpPr/>
          <p:nvPr/>
        </p:nvSpPr>
        <p:spPr>
          <a:xfrm>
            <a:off x="1540920" y="660031"/>
            <a:ext cx="10650252" cy="870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cs typeface="+mn-ea"/>
              <a:sym typeface="+mn-lt"/>
            </a:endParaRPr>
          </a:p>
        </p:txBody>
      </p:sp>
      <p:sp>
        <p:nvSpPr>
          <p:cNvPr id="23" name="文本框 22"/>
          <p:cNvSpPr txBox="1"/>
          <p:nvPr/>
        </p:nvSpPr>
        <p:spPr>
          <a:xfrm>
            <a:off x="1420418" y="136811"/>
            <a:ext cx="4971756" cy="523220"/>
          </a:xfrm>
          <a:prstGeom prst="rect">
            <a:avLst/>
          </a:prstGeom>
          <a:noFill/>
        </p:spPr>
        <p:txBody>
          <a:bodyPr wrap="square" rtlCol="0">
            <a:spAutoFit/>
          </a:bodyPr>
          <a:lstStyle/>
          <a:p>
            <a:pPr marL="179705" lvl="0"/>
            <a:r>
              <a:rPr lang="en-US" altLang="zh-CN" sz="2800" b="1" spc="300" dirty="0">
                <a:solidFill>
                  <a:srgbClr val="1F4E79"/>
                </a:solidFill>
                <a:cs typeface="+mn-ea"/>
                <a:sym typeface="+mn-lt"/>
              </a:rPr>
              <a:t>C3L-AED</a:t>
            </a:r>
            <a:r>
              <a:rPr lang="zh-CN" altLang="en-US" sz="2800" b="1" spc="300" dirty="0">
                <a:solidFill>
                  <a:srgbClr val="1F4E79"/>
                </a:solidFill>
                <a:cs typeface="+mn-ea"/>
                <a:sym typeface="+mn-lt"/>
              </a:rPr>
              <a:t>：特征角度改进</a:t>
            </a:r>
          </a:p>
        </p:txBody>
      </p:sp>
      <p:grpSp>
        <p:nvGrpSpPr>
          <p:cNvPr id="32" name="组合 31"/>
          <p:cNvGrpSpPr/>
          <p:nvPr/>
        </p:nvGrpSpPr>
        <p:grpSpPr>
          <a:xfrm>
            <a:off x="0" y="0"/>
            <a:ext cx="1376624" cy="1371254"/>
            <a:chOff x="0" y="0"/>
            <a:chExt cx="1376624" cy="1371254"/>
          </a:xfrm>
        </p:grpSpPr>
        <p:sp>
          <p:nvSpPr>
            <p:cNvPr id="33" name="Freeform 113"/>
            <p:cNvSpPr/>
            <p:nvPr/>
          </p:nvSpPr>
          <p:spPr bwMode="auto">
            <a:xfrm>
              <a:off x="828" y="413"/>
              <a:ext cx="666001" cy="666002"/>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4" name="Freeform 114"/>
            <p:cNvSpPr/>
            <p:nvPr/>
          </p:nvSpPr>
          <p:spPr bwMode="auto">
            <a:xfrm>
              <a:off x="828" y="413"/>
              <a:ext cx="666001" cy="666002"/>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5" name="Freeform 115"/>
            <p:cNvSpPr/>
            <p:nvPr/>
          </p:nvSpPr>
          <p:spPr bwMode="auto">
            <a:xfrm>
              <a:off x="704012" y="413"/>
              <a:ext cx="666001" cy="666002"/>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6" name="Freeform 117"/>
            <p:cNvSpPr/>
            <p:nvPr/>
          </p:nvSpPr>
          <p:spPr bwMode="auto">
            <a:xfrm>
              <a:off x="704012" y="704426"/>
              <a:ext cx="666001" cy="666828"/>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37" name="Freeform 120"/>
            <p:cNvSpPr/>
            <p:nvPr/>
          </p:nvSpPr>
          <p:spPr bwMode="auto">
            <a:xfrm>
              <a:off x="0" y="704426"/>
              <a:ext cx="666828" cy="666828"/>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8" name="Freeform 118"/>
            <p:cNvSpPr/>
            <p:nvPr/>
          </p:nvSpPr>
          <p:spPr bwMode="auto">
            <a:xfrm>
              <a:off x="704012" y="704426"/>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39" name="Freeform 118"/>
            <p:cNvSpPr/>
            <p:nvPr/>
          </p:nvSpPr>
          <p:spPr bwMode="auto">
            <a:xfrm flipV="1">
              <a:off x="710623" y="0"/>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5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grpSp>
      <p:sp>
        <p:nvSpPr>
          <p:cNvPr id="31" name="文本框 30">
            <a:extLst>
              <a:ext uri="{FF2B5EF4-FFF2-40B4-BE49-F238E27FC236}">
                <a16:creationId xmlns:a16="http://schemas.microsoft.com/office/drawing/2014/main" id="{625675E0-1E98-4525-91C7-C11DBA84B464}"/>
              </a:ext>
            </a:extLst>
          </p:cNvPr>
          <p:cNvSpPr txBox="1"/>
          <p:nvPr/>
        </p:nvSpPr>
        <p:spPr>
          <a:xfrm>
            <a:off x="1420418" y="5158606"/>
            <a:ext cx="9809821" cy="1294585"/>
          </a:xfrm>
          <a:prstGeom prst="rect">
            <a:avLst/>
          </a:prstGeom>
          <a:noFill/>
        </p:spPr>
        <p:txBody>
          <a:bodyPr wrap="square">
            <a:spAutoFit/>
          </a:bodyPr>
          <a:lstStyle/>
          <a:p>
            <a:pPr>
              <a:lnSpc>
                <a:spcPct val="150000"/>
              </a:lnSpc>
            </a:pPr>
            <a:r>
              <a:rPr lang="zh-CN" altLang="en-US" dirty="0">
                <a:solidFill>
                  <a:srgbClr val="1F4E79"/>
                </a:solidFill>
              </a:rPr>
              <a:t>初步证明</a:t>
            </a:r>
            <a:r>
              <a:rPr lang="zh-CN" altLang="zh-CN" dirty="0">
                <a:solidFill>
                  <a:srgbClr val="1F4E79"/>
                </a:solidFill>
              </a:rPr>
              <a:t>这两个指标对于预测MidPrice涨跌标签具备一定帮助的，单特征能够和最终的预测标签相关性达到0.2左右已经是相当不容易。标准化之后的指标相较于之前具有更强的相关性，这也证实了我们的标准化操作是具有实际意义的</a:t>
            </a:r>
            <a:r>
              <a:rPr lang="zh-CN" altLang="en-US" dirty="0">
                <a:solidFill>
                  <a:srgbClr val="1F4E79"/>
                </a:solidFill>
              </a:rPr>
              <a:t>。</a:t>
            </a:r>
          </a:p>
        </p:txBody>
      </p:sp>
      <p:pic>
        <p:nvPicPr>
          <p:cNvPr id="15" name="图片 14">
            <a:extLst>
              <a:ext uri="{FF2B5EF4-FFF2-40B4-BE49-F238E27FC236}">
                <a16:creationId xmlns:a16="http://schemas.microsoft.com/office/drawing/2014/main" id="{6384C5FE-E668-422C-A657-B614F2B1866B}"/>
              </a:ext>
            </a:extLst>
          </p:cNvPr>
          <p:cNvPicPr>
            <a:picLocks noChangeAspect="1"/>
          </p:cNvPicPr>
          <p:nvPr/>
        </p:nvPicPr>
        <p:blipFill>
          <a:blip r:embed="rId4"/>
          <a:stretch>
            <a:fillRect/>
          </a:stretch>
        </p:blipFill>
        <p:spPr>
          <a:xfrm>
            <a:off x="2395021" y="2113423"/>
            <a:ext cx="7994306" cy="2631154"/>
          </a:xfrm>
          <a:prstGeom prst="rect">
            <a:avLst/>
          </a:prstGeom>
        </p:spPr>
      </p:pic>
    </p:spTree>
    <p:extLst>
      <p:ext uri="{BB962C8B-B14F-4D97-AF65-F5344CB8AC3E}">
        <p14:creationId xmlns:p14="http://schemas.microsoft.com/office/powerpoint/2010/main" val="1981075856"/>
      </p:ext>
    </p:extLst>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1" grpId="0" animBg="1"/>
      <p:bldP spid="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540920" y="1370651"/>
            <a:ext cx="4725987" cy="519822"/>
          </a:xfrm>
          <a:prstGeom prst="rect">
            <a:avLst/>
          </a:prstGeom>
          <a:noFill/>
        </p:spPr>
        <p:txBody>
          <a:bodyPr wrap="square" rtlCol="0">
            <a:spAutoFit/>
          </a:bodyPr>
          <a:lstStyle/>
          <a:p>
            <a:pPr>
              <a:lnSpc>
                <a:spcPct val="125000"/>
              </a:lnSpc>
              <a:spcBef>
                <a:spcPts val="600"/>
              </a:spcBef>
              <a:spcAft>
                <a:spcPts val="600"/>
              </a:spcAft>
            </a:pPr>
            <a:r>
              <a:rPr lang="zh-CN" altLang="en-US" sz="2400" b="1" dirty="0">
                <a:solidFill>
                  <a:schemeClr val="tx1">
                    <a:lumMod val="65000"/>
                    <a:lumOff val="35000"/>
                  </a:schemeClr>
                </a:solidFill>
                <a:cs typeface="+mn-ea"/>
              </a:rPr>
              <a:t>特征自相关测试</a:t>
            </a:r>
            <a:endParaRPr lang="zh-CN" altLang="zh-CN" sz="2400" b="1" dirty="0">
              <a:solidFill>
                <a:schemeClr val="tx1">
                  <a:lumMod val="65000"/>
                  <a:lumOff val="35000"/>
                </a:schemeClr>
              </a:solidFill>
              <a:cs typeface="+mn-ea"/>
            </a:endParaRPr>
          </a:p>
        </p:txBody>
      </p:sp>
      <p:sp>
        <p:nvSpPr>
          <p:cNvPr id="21" name="직사각형 45"/>
          <p:cNvSpPr/>
          <p:nvPr/>
        </p:nvSpPr>
        <p:spPr>
          <a:xfrm>
            <a:off x="1540920" y="660031"/>
            <a:ext cx="10650252" cy="870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cs typeface="+mn-ea"/>
              <a:sym typeface="+mn-lt"/>
            </a:endParaRPr>
          </a:p>
        </p:txBody>
      </p:sp>
      <p:sp>
        <p:nvSpPr>
          <p:cNvPr id="23" name="文本框 22"/>
          <p:cNvSpPr txBox="1"/>
          <p:nvPr/>
        </p:nvSpPr>
        <p:spPr>
          <a:xfrm>
            <a:off x="1420418" y="136811"/>
            <a:ext cx="4971756" cy="523220"/>
          </a:xfrm>
          <a:prstGeom prst="rect">
            <a:avLst/>
          </a:prstGeom>
          <a:noFill/>
        </p:spPr>
        <p:txBody>
          <a:bodyPr wrap="square" rtlCol="0">
            <a:spAutoFit/>
          </a:bodyPr>
          <a:lstStyle/>
          <a:p>
            <a:pPr marL="179705" lvl="0"/>
            <a:r>
              <a:rPr lang="en-US" altLang="zh-CN" sz="2800" b="1" spc="300" dirty="0">
                <a:solidFill>
                  <a:srgbClr val="1F4E79"/>
                </a:solidFill>
                <a:cs typeface="+mn-ea"/>
                <a:sym typeface="+mn-lt"/>
              </a:rPr>
              <a:t>C3L-AED</a:t>
            </a:r>
            <a:r>
              <a:rPr lang="zh-CN" altLang="en-US" sz="2800" b="1" spc="300" dirty="0">
                <a:solidFill>
                  <a:srgbClr val="1F4E79"/>
                </a:solidFill>
                <a:cs typeface="+mn-ea"/>
                <a:sym typeface="+mn-lt"/>
              </a:rPr>
              <a:t>：特征角度改进</a:t>
            </a:r>
          </a:p>
        </p:txBody>
      </p:sp>
      <p:grpSp>
        <p:nvGrpSpPr>
          <p:cNvPr id="32" name="组合 31"/>
          <p:cNvGrpSpPr/>
          <p:nvPr/>
        </p:nvGrpSpPr>
        <p:grpSpPr>
          <a:xfrm>
            <a:off x="0" y="0"/>
            <a:ext cx="1376624" cy="1371254"/>
            <a:chOff x="0" y="0"/>
            <a:chExt cx="1376624" cy="1371254"/>
          </a:xfrm>
        </p:grpSpPr>
        <p:sp>
          <p:nvSpPr>
            <p:cNvPr id="33" name="Freeform 113"/>
            <p:cNvSpPr/>
            <p:nvPr/>
          </p:nvSpPr>
          <p:spPr bwMode="auto">
            <a:xfrm>
              <a:off x="828" y="413"/>
              <a:ext cx="666001" cy="666002"/>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4" name="Freeform 114"/>
            <p:cNvSpPr/>
            <p:nvPr/>
          </p:nvSpPr>
          <p:spPr bwMode="auto">
            <a:xfrm>
              <a:off x="828" y="413"/>
              <a:ext cx="666001" cy="666002"/>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5" name="Freeform 115"/>
            <p:cNvSpPr/>
            <p:nvPr/>
          </p:nvSpPr>
          <p:spPr bwMode="auto">
            <a:xfrm>
              <a:off x="704012" y="413"/>
              <a:ext cx="666001" cy="666002"/>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6" name="Freeform 117"/>
            <p:cNvSpPr/>
            <p:nvPr/>
          </p:nvSpPr>
          <p:spPr bwMode="auto">
            <a:xfrm>
              <a:off x="704012" y="704426"/>
              <a:ext cx="666001" cy="666828"/>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37" name="Freeform 120"/>
            <p:cNvSpPr/>
            <p:nvPr/>
          </p:nvSpPr>
          <p:spPr bwMode="auto">
            <a:xfrm>
              <a:off x="0" y="704426"/>
              <a:ext cx="666828" cy="666828"/>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8" name="Freeform 118"/>
            <p:cNvSpPr/>
            <p:nvPr/>
          </p:nvSpPr>
          <p:spPr bwMode="auto">
            <a:xfrm>
              <a:off x="704012" y="704426"/>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39" name="Freeform 118"/>
            <p:cNvSpPr/>
            <p:nvPr/>
          </p:nvSpPr>
          <p:spPr bwMode="auto">
            <a:xfrm flipV="1">
              <a:off x="710623" y="0"/>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5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grpSp>
      <p:sp>
        <p:nvSpPr>
          <p:cNvPr id="31" name="文本框 30">
            <a:extLst>
              <a:ext uri="{FF2B5EF4-FFF2-40B4-BE49-F238E27FC236}">
                <a16:creationId xmlns:a16="http://schemas.microsoft.com/office/drawing/2014/main" id="{625675E0-1E98-4525-91C7-C11DBA84B464}"/>
              </a:ext>
            </a:extLst>
          </p:cNvPr>
          <p:cNvSpPr txBox="1"/>
          <p:nvPr/>
        </p:nvSpPr>
        <p:spPr>
          <a:xfrm>
            <a:off x="1420418" y="5676192"/>
            <a:ext cx="10545082" cy="879087"/>
          </a:xfrm>
          <a:prstGeom prst="rect">
            <a:avLst/>
          </a:prstGeom>
          <a:noFill/>
        </p:spPr>
        <p:txBody>
          <a:bodyPr wrap="square">
            <a:spAutoFit/>
          </a:bodyPr>
          <a:lstStyle/>
          <a:p>
            <a:pPr>
              <a:lnSpc>
                <a:spcPct val="150000"/>
              </a:lnSpc>
            </a:pPr>
            <a:r>
              <a:rPr lang="zh-CN" altLang="zh-CN" dirty="0">
                <a:solidFill>
                  <a:srgbClr val="1F4E79"/>
                </a:solidFill>
              </a:rPr>
              <a:t>对于时序数据而言，若想借用历史数据来预测未来数据则它必须具备一定程度上的“时序稳定性”，否则的话借用历史数据是没有意义的。</a:t>
            </a:r>
            <a:r>
              <a:rPr lang="zh-CN" altLang="en-US" dirty="0">
                <a:solidFill>
                  <a:srgbClr val="1F4E79"/>
                </a:solidFill>
              </a:rPr>
              <a:t>自相关测试结果初步证明这两个特征</a:t>
            </a:r>
            <a:r>
              <a:rPr lang="zh-CN" altLang="zh-CN" dirty="0">
                <a:solidFill>
                  <a:srgbClr val="1F4E79"/>
                </a:solidFill>
              </a:rPr>
              <a:t>具备</a:t>
            </a:r>
            <a:r>
              <a:rPr lang="zh-CN" altLang="en-US" dirty="0">
                <a:solidFill>
                  <a:srgbClr val="1F4E79"/>
                </a:solidFill>
              </a:rPr>
              <a:t>一定程度的</a:t>
            </a:r>
            <a:r>
              <a:rPr lang="zh-CN" altLang="zh-CN" dirty="0">
                <a:solidFill>
                  <a:srgbClr val="1F4E79"/>
                </a:solidFill>
              </a:rPr>
              <a:t>“时序稳定性”。</a:t>
            </a:r>
            <a:endParaRPr lang="zh-CN" altLang="en-US" dirty="0">
              <a:solidFill>
                <a:srgbClr val="1F4E79"/>
              </a:solidFill>
            </a:endParaRPr>
          </a:p>
        </p:txBody>
      </p:sp>
      <p:pic>
        <p:nvPicPr>
          <p:cNvPr id="24" name="图片 23">
            <a:extLst>
              <a:ext uri="{FF2B5EF4-FFF2-40B4-BE49-F238E27FC236}">
                <a16:creationId xmlns:a16="http://schemas.microsoft.com/office/drawing/2014/main" id="{745E89F0-C8BB-4138-809D-C309034162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0920" y="2146130"/>
            <a:ext cx="4339626" cy="3188140"/>
          </a:xfrm>
          <a:prstGeom prst="rect">
            <a:avLst/>
          </a:prstGeom>
        </p:spPr>
      </p:pic>
      <p:pic>
        <p:nvPicPr>
          <p:cNvPr id="26" name="图片 25">
            <a:extLst>
              <a:ext uri="{FF2B5EF4-FFF2-40B4-BE49-F238E27FC236}">
                <a16:creationId xmlns:a16="http://schemas.microsoft.com/office/drawing/2014/main" id="{396D79AE-6A70-4E6D-A1E2-728FE2B248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3637" y="2146733"/>
            <a:ext cx="4339626" cy="3187537"/>
          </a:xfrm>
          <a:prstGeom prst="rect">
            <a:avLst/>
          </a:prstGeom>
        </p:spPr>
      </p:pic>
    </p:spTree>
    <p:extLst>
      <p:ext uri="{BB962C8B-B14F-4D97-AF65-F5344CB8AC3E}">
        <p14:creationId xmlns:p14="http://schemas.microsoft.com/office/powerpoint/2010/main" val="1775961525"/>
      </p:ext>
    </p:extLst>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1" grpId="0" animBg="1"/>
      <p:bldP spid="2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481" y="1971527"/>
            <a:ext cx="3586950" cy="2698351"/>
            <a:chOff x="-8481" y="1971527"/>
            <a:chExt cx="3586950" cy="2698351"/>
          </a:xfrm>
        </p:grpSpPr>
        <p:sp>
          <p:nvSpPr>
            <p:cNvPr id="50" name="Freeform 100"/>
            <p:cNvSpPr/>
            <p:nvPr/>
          </p:nvSpPr>
          <p:spPr bwMode="auto">
            <a:xfrm>
              <a:off x="-8481" y="1972340"/>
              <a:ext cx="1422748" cy="1310553"/>
            </a:xfrm>
            <a:custGeom>
              <a:avLst/>
              <a:gdLst>
                <a:gd name="T0" fmla="*/ 471 w 875"/>
                <a:gd name="T1" fmla="*/ 0 h 806"/>
                <a:gd name="T2" fmla="*/ 0 w 875"/>
                <a:gd name="T3" fmla="*/ 0 h 806"/>
                <a:gd name="T4" fmla="*/ 0 w 875"/>
                <a:gd name="T5" fmla="*/ 806 h 806"/>
                <a:gd name="T6" fmla="*/ 471 w 875"/>
                <a:gd name="T7" fmla="*/ 806 h 806"/>
                <a:gd name="T8" fmla="*/ 875 w 875"/>
                <a:gd name="T9" fmla="*/ 403 h 806"/>
                <a:gd name="T10" fmla="*/ 471 w 875"/>
                <a:gd name="T11" fmla="*/ 0 h 806"/>
              </a:gdLst>
              <a:ahLst/>
              <a:cxnLst>
                <a:cxn ang="0">
                  <a:pos x="T0" y="T1"/>
                </a:cxn>
                <a:cxn ang="0">
                  <a:pos x="T2" y="T3"/>
                </a:cxn>
                <a:cxn ang="0">
                  <a:pos x="T4" y="T5"/>
                </a:cxn>
                <a:cxn ang="0">
                  <a:pos x="T6" y="T7"/>
                </a:cxn>
                <a:cxn ang="0">
                  <a:pos x="T8" y="T9"/>
                </a:cxn>
                <a:cxn ang="0">
                  <a:pos x="T10" y="T11"/>
                </a:cxn>
              </a:cxnLst>
              <a:rect l="0" t="0" r="r" b="b"/>
              <a:pathLst>
                <a:path w="875" h="806">
                  <a:moveTo>
                    <a:pt x="471" y="0"/>
                  </a:moveTo>
                  <a:lnTo>
                    <a:pt x="0" y="0"/>
                  </a:lnTo>
                  <a:lnTo>
                    <a:pt x="0" y="806"/>
                  </a:lnTo>
                  <a:lnTo>
                    <a:pt x="471" y="806"/>
                  </a:lnTo>
                  <a:lnTo>
                    <a:pt x="875" y="403"/>
                  </a:lnTo>
                  <a:lnTo>
                    <a:pt x="471" y="0"/>
                  </a:lnTo>
                  <a:close/>
                </a:path>
              </a:pathLst>
            </a:custGeom>
            <a:solidFill>
              <a:schemeClr val="bg1">
                <a:lumMod val="85000"/>
                <a:alpha val="20000"/>
              </a:scheme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52" name="Freeform 102"/>
            <p:cNvSpPr/>
            <p:nvPr/>
          </p:nvSpPr>
          <p:spPr bwMode="auto">
            <a:xfrm>
              <a:off x="-8481" y="3357691"/>
              <a:ext cx="1422748" cy="1312181"/>
            </a:xfrm>
            <a:custGeom>
              <a:avLst/>
              <a:gdLst>
                <a:gd name="T0" fmla="*/ 471 w 875"/>
                <a:gd name="T1" fmla="*/ 807 h 807"/>
                <a:gd name="T2" fmla="*/ 0 w 875"/>
                <a:gd name="T3" fmla="*/ 807 h 807"/>
                <a:gd name="T4" fmla="*/ 0 w 875"/>
                <a:gd name="T5" fmla="*/ 0 h 807"/>
                <a:gd name="T6" fmla="*/ 471 w 875"/>
                <a:gd name="T7" fmla="*/ 0 h 807"/>
                <a:gd name="T8" fmla="*/ 875 w 875"/>
                <a:gd name="T9" fmla="*/ 404 h 807"/>
                <a:gd name="T10" fmla="*/ 471 w 875"/>
                <a:gd name="T11" fmla="*/ 807 h 807"/>
              </a:gdLst>
              <a:ahLst/>
              <a:cxnLst>
                <a:cxn ang="0">
                  <a:pos x="T0" y="T1"/>
                </a:cxn>
                <a:cxn ang="0">
                  <a:pos x="T2" y="T3"/>
                </a:cxn>
                <a:cxn ang="0">
                  <a:pos x="T4" y="T5"/>
                </a:cxn>
                <a:cxn ang="0">
                  <a:pos x="T6" y="T7"/>
                </a:cxn>
                <a:cxn ang="0">
                  <a:pos x="T8" y="T9"/>
                </a:cxn>
                <a:cxn ang="0">
                  <a:pos x="T10" y="T11"/>
                </a:cxn>
              </a:cxnLst>
              <a:rect l="0" t="0" r="r" b="b"/>
              <a:pathLst>
                <a:path w="875" h="807">
                  <a:moveTo>
                    <a:pt x="471" y="807"/>
                  </a:moveTo>
                  <a:lnTo>
                    <a:pt x="0" y="807"/>
                  </a:lnTo>
                  <a:lnTo>
                    <a:pt x="0" y="0"/>
                  </a:lnTo>
                  <a:lnTo>
                    <a:pt x="471" y="0"/>
                  </a:lnTo>
                  <a:lnTo>
                    <a:pt x="875" y="404"/>
                  </a:lnTo>
                  <a:lnTo>
                    <a:pt x="471"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61" name="Freeform 113"/>
            <p:cNvSpPr/>
            <p:nvPr/>
          </p:nvSpPr>
          <p:spPr bwMode="auto">
            <a:xfrm>
              <a:off x="871185" y="1972340"/>
              <a:ext cx="1310553" cy="1310553"/>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62" name="Freeform 114"/>
            <p:cNvSpPr/>
            <p:nvPr/>
          </p:nvSpPr>
          <p:spPr bwMode="auto">
            <a:xfrm>
              <a:off x="871185" y="1972340"/>
              <a:ext cx="1310553" cy="1310553"/>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1F4E79">
                <a:alpha val="5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63" name="Freeform 115"/>
            <p:cNvSpPr/>
            <p:nvPr/>
          </p:nvSpPr>
          <p:spPr bwMode="auto">
            <a:xfrm>
              <a:off x="2254907" y="1972340"/>
              <a:ext cx="1310553" cy="1310553"/>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64" name="Freeform 117"/>
            <p:cNvSpPr/>
            <p:nvPr/>
          </p:nvSpPr>
          <p:spPr bwMode="auto">
            <a:xfrm>
              <a:off x="2254907" y="3357691"/>
              <a:ext cx="1310553" cy="1312181"/>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65" name="Freeform 119"/>
            <p:cNvSpPr/>
            <p:nvPr/>
          </p:nvSpPr>
          <p:spPr bwMode="auto">
            <a:xfrm>
              <a:off x="871185" y="3359316"/>
              <a:ext cx="1310553" cy="1310553"/>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66" name="Freeform 120"/>
            <p:cNvSpPr/>
            <p:nvPr/>
          </p:nvSpPr>
          <p:spPr bwMode="auto">
            <a:xfrm>
              <a:off x="869557" y="3357691"/>
              <a:ext cx="1312180" cy="1312181"/>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DBDBDB">
                <a:alpha val="5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grpSp>
          <p:nvGrpSpPr>
            <p:cNvPr id="67" name="그룹 89"/>
            <p:cNvGrpSpPr/>
            <p:nvPr/>
          </p:nvGrpSpPr>
          <p:grpSpPr>
            <a:xfrm>
              <a:off x="1802880" y="3744685"/>
              <a:ext cx="378858" cy="925193"/>
              <a:chOff x="1812925" y="4535488"/>
              <a:chExt cx="369888" cy="903287"/>
            </a:xfrm>
            <a:solidFill>
              <a:schemeClr val="accent2">
                <a:lumMod val="50000"/>
              </a:schemeClr>
            </a:solidFill>
          </p:grpSpPr>
          <p:sp>
            <p:nvSpPr>
              <p:cNvPr id="81" name="Freeform 5"/>
              <p:cNvSpPr/>
              <p:nvPr/>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rgbClr val="0D0D0D">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82" name="Freeform 7"/>
              <p:cNvSpPr/>
              <p:nvPr/>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rgbClr val="0D0D0D">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grpSp>
        <p:sp>
          <p:nvSpPr>
            <p:cNvPr id="72" name="Freeform 118"/>
            <p:cNvSpPr/>
            <p:nvPr/>
          </p:nvSpPr>
          <p:spPr bwMode="auto">
            <a:xfrm>
              <a:off x="2254907" y="3357691"/>
              <a:ext cx="1310553" cy="1312181"/>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grpSp>
          <p:nvGrpSpPr>
            <p:cNvPr id="73" name="그룹 122"/>
            <p:cNvGrpSpPr/>
            <p:nvPr/>
          </p:nvGrpSpPr>
          <p:grpSpPr>
            <a:xfrm>
              <a:off x="2254907" y="3744678"/>
              <a:ext cx="416255" cy="925191"/>
              <a:chOff x="2209800" y="4519614"/>
              <a:chExt cx="406400" cy="903287"/>
            </a:xfrm>
            <a:solidFill>
              <a:schemeClr val="accent1">
                <a:lumMod val="50000"/>
              </a:schemeClr>
            </a:solidFill>
          </p:grpSpPr>
          <p:sp>
            <p:nvSpPr>
              <p:cNvPr id="79" name="Freeform 9"/>
              <p:cNvSpPr/>
              <p:nvPr/>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rgbClr val="0D0D0D">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80" name="Freeform 11"/>
              <p:cNvSpPr/>
              <p:nvPr/>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rgbClr val="0D0D0D">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grpSp>
        <p:sp>
          <p:nvSpPr>
            <p:cNvPr id="90" name="Freeform 118"/>
            <p:cNvSpPr/>
            <p:nvPr/>
          </p:nvSpPr>
          <p:spPr bwMode="auto">
            <a:xfrm flipV="1">
              <a:off x="2267915" y="1971527"/>
              <a:ext cx="1310554" cy="1312181"/>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grpSp>
      <p:cxnSp>
        <p:nvCxnSpPr>
          <p:cNvPr id="96" name="直接连接符 95"/>
          <p:cNvCxnSpPr/>
          <p:nvPr/>
        </p:nvCxnSpPr>
        <p:spPr>
          <a:xfrm>
            <a:off x="4517571" y="3310957"/>
            <a:ext cx="7674429"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4419108" y="2597763"/>
            <a:ext cx="5088653" cy="646331"/>
          </a:xfrm>
          <a:prstGeom prst="rect">
            <a:avLst/>
          </a:prstGeom>
          <a:noFill/>
        </p:spPr>
        <p:txBody>
          <a:bodyPr wrap="square" rtlCol="0">
            <a:spAutoFit/>
          </a:bodyPr>
          <a:lstStyle/>
          <a:p>
            <a:r>
              <a:rPr lang="zh-CN" altLang="en-US" sz="3600" b="1" spc="300" dirty="0">
                <a:solidFill>
                  <a:srgbClr val="1F4E79"/>
                </a:solidFill>
                <a:cs typeface="+mn-ea"/>
                <a:sym typeface="+mn-lt"/>
              </a:rPr>
              <a:t>实验</a:t>
            </a:r>
            <a:endParaRPr lang="zh-CN" altLang="en-US" sz="3600" spc="300" dirty="0">
              <a:solidFill>
                <a:srgbClr val="1F4E79"/>
              </a:solidFill>
              <a:cs typeface="+mn-ea"/>
              <a:sym typeface="+mn-lt"/>
            </a:endParaRPr>
          </a:p>
        </p:txBody>
      </p:sp>
      <p:sp>
        <p:nvSpPr>
          <p:cNvPr id="100" name="矩形 99"/>
          <p:cNvSpPr/>
          <p:nvPr/>
        </p:nvSpPr>
        <p:spPr>
          <a:xfrm>
            <a:off x="4510042" y="3517065"/>
            <a:ext cx="2762296" cy="515782"/>
          </a:xfrm>
          <a:prstGeom prst="rect">
            <a:avLst/>
          </a:prstGeom>
        </p:spPr>
        <p:txBody>
          <a:bodyPr wrap="square">
            <a:spAutoFit/>
          </a:bodyPr>
          <a:lstStyle/>
          <a:p>
            <a:pPr marL="285750" indent="-285750">
              <a:lnSpc>
                <a:spcPct val="200000"/>
              </a:lnSpc>
              <a:buFont typeface="Wingdings" panose="05000000000000000000" pitchFamily="2" charset="2"/>
              <a:buChar char="n"/>
            </a:pPr>
            <a:r>
              <a:rPr lang="zh-CN" altLang="en-US" sz="1600" b="1" spc="300" dirty="0">
                <a:solidFill>
                  <a:srgbClr val="1F4E79"/>
                </a:solidFill>
                <a:cs typeface="+mn-ea"/>
                <a:sym typeface="+mn-lt"/>
              </a:rPr>
              <a:t>模型指标实验</a:t>
            </a:r>
            <a:endParaRPr lang="en-US" altLang="zh-CN" sz="1600" b="1" spc="300" dirty="0">
              <a:solidFill>
                <a:srgbClr val="1F4E79"/>
              </a:solidFill>
              <a:cs typeface="+mn-ea"/>
              <a:sym typeface="+mn-lt"/>
            </a:endParaRPr>
          </a:p>
        </p:txBody>
      </p:sp>
      <p:grpSp>
        <p:nvGrpSpPr>
          <p:cNvPr id="117" name="组合 116"/>
          <p:cNvGrpSpPr/>
          <p:nvPr/>
        </p:nvGrpSpPr>
        <p:grpSpPr>
          <a:xfrm>
            <a:off x="7381075" y="2494666"/>
            <a:ext cx="783189" cy="864237"/>
            <a:chOff x="9473648" y="1406690"/>
            <a:chExt cx="1107403" cy="1222002"/>
          </a:xfrm>
        </p:grpSpPr>
        <p:pic>
          <p:nvPicPr>
            <p:cNvPr id="114" name="图片 1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73648" y="1406690"/>
              <a:ext cx="589595" cy="874500"/>
            </a:xfrm>
            <a:prstGeom prst="rect">
              <a:avLst/>
            </a:prstGeom>
          </p:spPr>
        </p:pic>
        <p:pic>
          <p:nvPicPr>
            <p:cNvPr id="116" name="图片 1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1417749">
              <a:off x="9514159" y="1933688"/>
              <a:ext cx="1066892" cy="695004"/>
            </a:xfrm>
            <a:prstGeom prst="rect">
              <a:avLst/>
            </a:prstGeom>
          </p:spPr>
        </p:pic>
      </p:grpSp>
      <p:sp>
        <p:nvSpPr>
          <p:cNvPr id="26" name="矩形 25"/>
          <p:cNvSpPr/>
          <p:nvPr/>
        </p:nvSpPr>
        <p:spPr>
          <a:xfrm>
            <a:off x="7467614" y="3517065"/>
            <a:ext cx="2990836" cy="515782"/>
          </a:xfrm>
          <a:prstGeom prst="rect">
            <a:avLst/>
          </a:prstGeom>
        </p:spPr>
        <p:txBody>
          <a:bodyPr wrap="square">
            <a:spAutoFit/>
          </a:bodyPr>
          <a:lstStyle/>
          <a:p>
            <a:pPr marL="285750" indent="-285750">
              <a:lnSpc>
                <a:spcPct val="200000"/>
              </a:lnSpc>
              <a:buFont typeface="Wingdings" panose="05000000000000000000" pitchFamily="2" charset="2"/>
              <a:buChar char="n"/>
            </a:pPr>
            <a:r>
              <a:rPr lang="zh-CN" altLang="en-US" sz="1600" b="1" spc="300" dirty="0">
                <a:solidFill>
                  <a:srgbClr val="1F4E79"/>
                </a:solidFill>
                <a:cs typeface="+mn-ea"/>
                <a:sym typeface="+mn-lt"/>
              </a:rPr>
              <a:t>回测盈亏实验</a:t>
            </a:r>
            <a:endParaRPr lang="en-US" altLang="zh-CN" sz="1600" b="1" spc="300" dirty="0">
              <a:solidFill>
                <a:srgbClr val="1F4E79"/>
              </a:solidFill>
              <a:cs typeface="+mn-ea"/>
              <a:sym typeface="+mn-lt"/>
            </a:endParaRPr>
          </a:p>
        </p:txBody>
      </p:sp>
      <p:sp>
        <p:nvSpPr>
          <p:cNvPr id="27" name="文本框 26"/>
          <p:cNvSpPr txBox="1"/>
          <p:nvPr/>
        </p:nvSpPr>
        <p:spPr>
          <a:xfrm>
            <a:off x="1379533" y="2603071"/>
            <a:ext cx="914400" cy="707886"/>
          </a:xfrm>
          <a:prstGeom prst="rect">
            <a:avLst/>
          </a:prstGeom>
          <a:noFill/>
        </p:spPr>
        <p:txBody>
          <a:bodyPr wrap="square" rtlCol="0">
            <a:spAutoFit/>
          </a:bodyPr>
          <a:lstStyle/>
          <a:p>
            <a:r>
              <a:rPr lang="en-US" altLang="zh-CN" sz="4000" b="1" dirty="0">
                <a:solidFill>
                  <a:schemeClr val="bg1"/>
                </a:solidFill>
                <a:cs typeface="+mn-ea"/>
                <a:sym typeface="+mn-lt"/>
              </a:rPr>
              <a:t>05</a:t>
            </a:r>
            <a:endParaRPr lang="zh-CN" altLang="en-US" sz="4000" b="1" dirty="0">
              <a:solidFill>
                <a:schemeClr val="bg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96"/>
                                        </p:tgtEl>
                                        <p:attrNameLst>
                                          <p:attrName>style.visibility</p:attrName>
                                        </p:attrNameLst>
                                      </p:cBhvr>
                                      <p:to>
                                        <p:strVal val="visible"/>
                                      </p:to>
                                    </p:set>
                                    <p:animEffect transition="in" filter="wipe(left)">
                                      <p:cBhvr>
                                        <p:cTn id="14" dur="500"/>
                                        <p:tgtEl>
                                          <p:spTgt spid="9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99"/>
                                        </p:tgtEl>
                                        <p:attrNameLst>
                                          <p:attrName>style.visibility</p:attrName>
                                        </p:attrNameLst>
                                      </p:cBhvr>
                                      <p:to>
                                        <p:strVal val="visible"/>
                                      </p:to>
                                    </p:set>
                                    <p:animEffect transition="in" filter="wipe(left)">
                                      <p:cBhvr>
                                        <p:cTn id="18" dur="500"/>
                                        <p:tgtEl>
                                          <p:spTgt spid="99"/>
                                        </p:tgtEl>
                                      </p:cBhvr>
                                    </p:animEffect>
                                  </p:childTnLst>
                                </p:cTn>
                              </p:par>
                              <p:par>
                                <p:cTn id="19" presetID="22" presetClass="entr" presetSubtype="8" fill="hold" nodeType="withEffect">
                                  <p:stCondLst>
                                    <p:cond delay="250"/>
                                  </p:stCondLst>
                                  <p:childTnLst>
                                    <p:set>
                                      <p:cBhvr>
                                        <p:cTn id="20" dur="1" fill="hold">
                                          <p:stCondLst>
                                            <p:cond delay="0"/>
                                          </p:stCondLst>
                                        </p:cTn>
                                        <p:tgtEl>
                                          <p:spTgt spid="117"/>
                                        </p:tgtEl>
                                        <p:attrNameLst>
                                          <p:attrName>style.visibility</p:attrName>
                                        </p:attrNameLst>
                                      </p:cBhvr>
                                      <p:to>
                                        <p:strVal val="visible"/>
                                      </p:to>
                                    </p:set>
                                    <p:animEffect transition="in" filter="wipe(left)">
                                      <p:cBhvr>
                                        <p:cTn id="21" dur="250"/>
                                        <p:tgtEl>
                                          <p:spTgt spid="117"/>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00"/>
                                        </p:tgtEl>
                                        <p:attrNameLst>
                                          <p:attrName>style.visibility</p:attrName>
                                        </p:attrNameLst>
                                      </p:cBhvr>
                                      <p:to>
                                        <p:strVal val="visible"/>
                                      </p:to>
                                    </p:set>
                                    <p:animEffect transition="in" filter="fade">
                                      <p:cBhvr>
                                        <p:cTn id="25" dur="500"/>
                                        <p:tgtEl>
                                          <p:spTgt spid="10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0" grpId="0"/>
      <p:bldP spid="26" grpId="0"/>
      <p:bldP spid="2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직사각형 45"/>
          <p:cNvSpPr/>
          <p:nvPr/>
        </p:nvSpPr>
        <p:spPr>
          <a:xfrm>
            <a:off x="1540920" y="660031"/>
            <a:ext cx="10650252" cy="870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cs typeface="+mn-ea"/>
              <a:sym typeface="+mn-lt"/>
            </a:endParaRPr>
          </a:p>
        </p:txBody>
      </p:sp>
      <p:sp>
        <p:nvSpPr>
          <p:cNvPr id="23" name="文本框 22"/>
          <p:cNvSpPr txBox="1"/>
          <p:nvPr/>
        </p:nvSpPr>
        <p:spPr>
          <a:xfrm>
            <a:off x="1420418" y="136811"/>
            <a:ext cx="4971756" cy="523220"/>
          </a:xfrm>
          <a:prstGeom prst="rect">
            <a:avLst/>
          </a:prstGeom>
          <a:noFill/>
        </p:spPr>
        <p:txBody>
          <a:bodyPr wrap="square" rtlCol="0">
            <a:spAutoFit/>
          </a:bodyPr>
          <a:lstStyle/>
          <a:p>
            <a:pPr marL="179705" lvl="0"/>
            <a:r>
              <a:rPr lang="zh-CN" altLang="en-US" sz="2800" b="1" spc="300" dirty="0">
                <a:solidFill>
                  <a:srgbClr val="1F4E79"/>
                </a:solidFill>
                <a:cs typeface="+mn-ea"/>
                <a:sym typeface="+mn-lt"/>
              </a:rPr>
              <a:t>实验：模型指标实验</a:t>
            </a:r>
          </a:p>
        </p:txBody>
      </p:sp>
      <p:grpSp>
        <p:nvGrpSpPr>
          <p:cNvPr id="32" name="组合 31"/>
          <p:cNvGrpSpPr/>
          <p:nvPr/>
        </p:nvGrpSpPr>
        <p:grpSpPr>
          <a:xfrm>
            <a:off x="0" y="0"/>
            <a:ext cx="1376624" cy="1371254"/>
            <a:chOff x="0" y="0"/>
            <a:chExt cx="1376624" cy="1371254"/>
          </a:xfrm>
        </p:grpSpPr>
        <p:sp>
          <p:nvSpPr>
            <p:cNvPr id="33" name="Freeform 113"/>
            <p:cNvSpPr/>
            <p:nvPr/>
          </p:nvSpPr>
          <p:spPr bwMode="auto">
            <a:xfrm>
              <a:off x="828" y="413"/>
              <a:ext cx="666001" cy="666002"/>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4" name="Freeform 114"/>
            <p:cNvSpPr/>
            <p:nvPr/>
          </p:nvSpPr>
          <p:spPr bwMode="auto">
            <a:xfrm>
              <a:off x="828" y="413"/>
              <a:ext cx="666001" cy="666002"/>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5" name="Freeform 115"/>
            <p:cNvSpPr/>
            <p:nvPr/>
          </p:nvSpPr>
          <p:spPr bwMode="auto">
            <a:xfrm>
              <a:off x="704012" y="413"/>
              <a:ext cx="666001" cy="666002"/>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6" name="Freeform 117"/>
            <p:cNvSpPr/>
            <p:nvPr/>
          </p:nvSpPr>
          <p:spPr bwMode="auto">
            <a:xfrm>
              <a:off x="704012" y="704426"/>
              <a:ext cx="666001" cy="666828"/>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37" name="Freeform 120"/>
            <p:cNvSpPr/>
            <p:nvPr/>
          </p:nvSpPr>
          <p:spPr bwMode="auto">
            <a:xfrm>
              <a:off x="0" y="704426"/>
              <a:ext cx="666828" cy="666828"/>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8" name="Freeform 118"/>
            <p:cNvSpPr/>
            <p:nvPr/>
          </p:nvSpPr>
          <p:spPr bwMode="auto">
            <a:xfrm>
              <a:off x="704012" y="704426"/>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39" name="Freeform 118"/>
            <p:cNvSpPr/>
            <p:nvPr/>
          </p:nvSpPr>
          <p:spPr bwMode="auto">
            <a:xfrm flipV="1">
              <a:off x="710623" y="0"/>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5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grpSp>
      <p:sp>
        <p:nvSpPr>
          <p:cNvPr id="17" name="文本框 16">
            <a:extLst>
              <a:ext uri="{FF2B5EF4-FFF2-40B4-BE49-F238E27FC236}">
                <a16:creationId xmlns:a16="http://schemas.microsoft.com/office/drawing/2014/main" id="{3C6B61AD-213C-494E-9B6C-CC829B793D13}"/>
              </a:ext>
            </a:extLst>
          </p:cNvPr>
          <p:cNvSpPr txBox="1"/>
          <p:nvPr/>
        </p:nvSpPr>
        <p:spPr>
          <a:xfrm>
            <a:off x="1540920" y="935663"/>
            <a:ext cx="10501555" cy="1663917"/>
          </a:xfrm>
          <a:prstGeom prst="rect">
            <a:avLst/>
          </a:prstGeom>
          <a:noFill/>
        </p:spPr>
        <p:txBody>
          <a:bodyPr wrap="square">
            <a:spAutoFit/>
          </a:bodyPr>
          <a:lstStyle/>
          <a:p>
            <a:r>
              <a:rPr lang="zh-CN" altLang="en-US" sz="2400" b="1" dirty="0">
                <a:solidFill>
                  <a:schemeClr val="tx1">
                    <a:lumMod val="65000"/>
                    <a:lumOff val="35000"/>
                  </a:schemeClr>
                </a:solidFill>
                <a:cs typeface="+mn-ea"/>
              </a:rPr>
              <a:t>思路：</a:t>
            </a:r>
            <a:endParaRPr lang="en-US" altLang="zh-CN" sz="2400" b="1" dirty="0">
              <a:solidFill>
                <a:schemeClr val="tx1">
                  <a:lumMod val="65000"/>
                  <a:lumOff val="35000"/>
                </a:schemeClr>
              </a:solidFill>
              <a:cs typeface="+mn-ea"/>
            </a:endParaRPr>
          </a:p>
          <a:p>
            <a:pPr marL="285750" indent="-285750">
              <a:lnSpc>
                <a:spcPct val="150000"/>
              </a:lnSpc>
              <a:buFont typeface="Wingdings" panose="05000000000000000000" pitchFamily="2" charset="2"/>
              <a:buChar char="l"/>
            </a:pPr>
            <a:r>
              <a:rPr lang="en-US" altLang="zh-CN" dirty="0">
                <a:solidFill>
                  <a:srgbClr val="1F4E79"/>
                </a:solidFill>
              </a:rPr>
              <a:t> </a:t>
            </a:r>
            <a:r>
              <a:rPr lang="zh-CN" altLang="en-US" dirty="0">
                <a:solidFill>
                  <a:srgbClr val="1F4E79"/>
                </a:solidFill>
              </a:rPr>
              <a:t>将数据集进行划分，前</a:t>
            </a:r>
            <a:r>
              <a:rPr lang="en-US" altLang="zh-CN" dirty="0">
                <a:solidFill>
                  <a:srgbClr val="1F4E79"/>
                </a:solidFill>
              </a:rPr>
              <a:t>6</a:t>
            </a:r>
            <a:r>
              <a:rPr lang="zh-CN" altLang="en-US" dirty="0">
                <a:solidFill>
                  <a:srgbClr val="1F4E79"/>
                </a:solidFill>
              </a:rPr>
              <a:t>天的数据作为训练集，</a:t>
            </a:r>
            <a:r>
              <a:rPr lang="en-US" altLang="zh-CN" dirty="0">
                <a:solidFill>
                  <a:srgbClr val="1F4E79"/>
                </a:solidFill>
              </a:rPr>
              <a:t>1</a:t>
            </a:r>
            <a:r>
              <a:rPr lang="zh-CN" altLang="en-US" dirty="0">
                <a:solidFill>
                  <a:srgbClr val="1F4E79"/>
                </a:solidFill>
              </a:rPr>
              <a:t>天的数据作为验证集，最后</a:t>
            </a:r>
            <a:r>
              <a:rPr lang="en-US" altLang="zh-CN" dirty="0">
                <a:solidFill>
                  <a:srgbClr val="1F4E79"/>
                </a:solidFill>
              </a:rPr>
              <a:t>3</a:t>
            </a:r>
            <a:r>
              <a:rPr lang="zh-CN" altLang="en-US" dirty="0">
                <a:solidFill>
                  <a:srgbClr val="1F4E79"/>
                </a:solidFill>
              </a:rPr>
              <a:t>天的数据作为测试集。</a:t>
            </a:r>
            <a:endParaRPr lang="en-US" altLang="zh-CN" dirty="0">
              <a:solidFill>
                <a:srgbClr val="1F4E79"/>
              </a:solidFill>
            </a:endParaRPr>
          </a:p>
          <a:p>
            <a:pPr marL="285750" indent="-285750">
              <a:lnSpc>
                <a:spcPct val="150000"/>
              </a:lnSpc>
              <a:buFont typeface="Wingdings" panose="05000000000000000000" pitchFamily="2" charset="2"/>
              <a:buChar char="l"/>
            </a:pPr>
            <a:r>
              <a:rPr lang="zh-CN" altLang="en-US" dirty="0">
                <a:solidFill>
                  <a:srgbClr val="1F4E79"/>
                </a:solidFill>
              </a:rPr>
              <a:t>针对前面提到的预测范围</a:t>
            </a:r>
            <a:r>
              <a:rPr lang="en-US" altLang="zh-CN" dirty="0">
                <a:solidFill>
                  <a:srgbClr val="1F4E79"/>
                </a:solidFill>
              </a:rPr>
              <a:t>K</a:t>
            </a:r>
            <a:r>
              <a:rPr lang="zh-CN" altLang="en-US" dirty="0">
                <a:solidFill>
                  <a:srgbClr val="1F4E79"/>
                </a:solidFill>
              </a:rPr>
              <a:t>，此处分为</a:t>
            </a:r>
            <a:r>
              <a:rPr lang="en-US" altLang="zh-CN" dirty="0">
                <a:solidFill>
                  <a:srgbClr val="1F4E79"/>
                </a:solidFill>
              </a:rPr>
              <a:t>5</a:t>
            </a:r>
            <a:r>
              <a:rPr lang="zh-CN" altLang="en-US" dirty="0">
                <a:solidFill>
                  <a:srgbClr val="1F4E79"/>
                </a:solidFill>
              </a:rPr>
              <a:t>组测试：</a:t>
            </a:r>
            <a:r>
              <a:rPr lang="en-US" altLang="zh-CN" dirty="0">
                <a:solidFill>
                  <a:srgbClr val="1F4E79"/>
                </a:solidFill>
              </a:rPr>
              <a:t>K=10</a:t>
            </a:r>
            <a:r>
              <a:rPr lang="zh-CN" altLang="en-US" dirty="0">
                <a:solidFill>
                  <a:srgbClr val="1F4E79"/>
                </a:solidFill>
              </a:rPr>
              <a:t>，</a:t>
            </a:r>
            <a:r>
              <a:rPr lang="en-US" altLang="zh-CN" dirty="0">
                <a:solidFill>
                  <a:srgbClr val="1F4E79"/>
                </a:solidFill>
              </a:rPr>
              <a:t>K=15</a:t>
            </a:r>
            <a:r>
              <a:rPr lang="zh-CN" altLang="en-US" dirty="0">
                <a:solidFill>
                  <a:srgbClr val="1F4E79"/>
                </a:solidFill>
              </a:rPr>
              <a:t>，</a:t>
            </a:r>
            <a:r>
              <a:rPr lang="en-US" altLang="zh-CN" dirty="0">
                <a:solidFill>
                  <a:srgbClr val="1F4E79"/>
                </a:solidFill>
              </a:rPr>
              <a:t>K=20</a:t>
            </a:r>
            <a:r>
              <a:rPr lang="zh-CN" altLang="en-US" dirty="0">
                <a:solidFill>
                  <a:srgbClr val="1F4E79"/>
                </a:solidFill>
              </a:rPr>
              <a:t>，</a:t>
            </a:r>
            <a:r>
              <a:rPr lang="en-US" altLang="zh-CN" dirty="0">
                <a:solidFill>
                  <a:srgbClr val="1F4E79"/>
                </a:solidFill>
              </a:rPr>
              <a:t>K=25</a:t>
            </a:r>
            <a:r>
              <a:rPr lang="zh-CN" altLang="en-US" dirty="0">
                <a:solidFill>
                  <a:srgbClr val="1F4E79"/>
                </a:solidFill>
              </a:rPr>
              <a:t>，</a:t>
            </a:r>
            <a:r>
              <a:rPr lang="en-US" altLang="zh-CN" dirty="0">
                <a:solidFill>
                  <a:srgbClr val="1F4E79"/>
                </a:solidFill>
              </a:rPr>
              <a:t>K=30; </a:t>
            </a:r>
            <a:r>
              <a:rPr lang="zh-CN" altLang="en-US" dirty="0">
                <a:solidFill>
                  <a:srgbClr val="1F4E79"/>
                </a:solidFill>
              </a:rPr>
              <a:t>判定阈值</a:t>
            </a:r>
            <a:r>
              <a:rPr lang="en-US" altLang="zh-CN" dirty="0">
                <a:solidFill>
                  <a:srgbClr val="1F4E79"/>
                </a:solidFill>
              </a:rPr>
              <a:t>ɑ=0.002</a:t>
            </a:r>
            <a:r>
              <a:rPr lang="zh-CN" altLang="en-US" dirty="0">
                <a:solidFill>
                  <a:srgbClr val="1F4E79"/>
                </a:solidFill>
              </a:rPr>
              <a:t>；得到的结果为在五支股票上的平均数据。</a:t>
            </a:r>
            <a:endParaRPr lang="en-US" altLang="zh-CN" dirty="0">
              <a:solidFill>
                <a:srgbClr val="1F4E79"/>
              </a:solidFill>
            </a:endParaRPr>
          </a:p>
        </p:txBody>
      </p:sp>
      <p:graphicFrame>
        <p:nvGraphicFramePr>
          <p:cNvPr id="4" name="表格 3">
            <a:extLst>
              <a:ext uri="{FF2B5EF4-FFF2-40B4-BE49-F238E27FC236}">
                <a16:creationId xmlns:a16="http://schemas.microsoft.com/office/drawing/2014/main" id="{CEEC9009-4227-4778-A668-CA4E7B0E8132}"/>
              </a:ext>
            </a:extLst>
          </p:cNvPr>
          <p:cNvGraphicFramePr>
            <a:graphicFrameLocks noGrp="1"/>
          </p:cNvGraphicFramePr>
          <p:nvPr>
            <p:extLst>
              <p:ext uri="{D42A27DB-BD31-4B8C-83A1-F6EECF244321}">
                <p14:modId xmlns:p14="http://schemas.microsoft.com/office/powerpoint/2010/main" val="3234216124"/>
              </p:ext>
            </p:extLst>
          </p:nvPr>
        </p:nvGraphicFramePr>
        <p:xfrm>
          <a:off x="1746862" y="2824400"/>
          <a:ext cx="10377553" cy="3933076"/>
        </p:xfrm>
        <a:graphic>
          <a:graphicData uri="http://schemas.openxmlformats.org/drawingml/2006/table">
            <a:tbl>
              <a:tblPr firstRow="1" firstCol="1" bandRow="1">
                <a:tableStyleId>{5C22544A-7EE6-4342-B048-85BDC9FD1C3A}</a:tableStyleId>
              </a:tblPr>
              <a:tblGrid>
                <a:gridCol w="1220315">
                  <a:extLst>
                    <a:ext uri="{9D8B030D-6E8A-4147-A177-3AD203B41FA5}">
                      <a16:colId xmlns:a16="http://schemas.microsoft.com/office/drawing/2014/main" val="2963783111"/>
                    </a:ext>
                  </a:extLst>
                </a:gridCol>
                <a:gridCol w="1267907">
                  <a:extLst>
                    <a:ext uri="{9D8B030D-6E8A-4147-A177-3AD203B41FA5}">
                      <a16:colId xmlns:a16="http://schemas.microsoft.com/office/drawing/2014/main" val="2798398302"/>
                    </a:ext>
                  </a:extLst>
                </a:gridCol>
                <a:gridCol w="1574205">
                  <a:extLst>
                    <a:ext uri="{9D8B030D-6E8A-4147-A177-3AD203B41FA5}">
                      <a16:colId xmlns:a16="http://schemas.microsoft.com/office/drawing/2014/main" val="964537550"/>
                    </a:ext>
                  </a:extLst>
                </a:gridCol>
                <a:gridCol w="1284990">
                  <a:extLst>
                    <a:ext uri="{9D8B030D-6E8A-4147-A177-3AD203B41FA5}">
                      <a16:colId xmlns:a16="http://schemas.microsoft.com/office/drawing/2014/main" val="1596103381"/>
                    </a:ext>
                  </a:extLst>
                </a:gridCol>
                <a:gridCol w="1071436">
                  <a:extLst>
                    <a:ext uri="{9D8B030D-6E8A-4147-A177-3AD203B41FA5}">
                      <a16:colId xmlns:a16="http://schemas.microsoft.com/office/drawing/2014/main" val="912066963"/>
                    </a:ext>
                  </a:extLst>
                </a:gridCol>
                <a:gridCol w="1587629">
                  <a:extLst>
                    <a:ext uri="{9D8B030D-6E8A-4147-A177-3AD203B41FA5}">
                      <a16:colId xmlns:a16="http://schemas.microsoft.com/office/drawing/2014/main" val="1805803990"/>
                    </a:ext>
                  </a:extLst>
                </a:gridCol>
                <a:gridCol w="1292313">
                  <a:extLst>
                    <a:ext uri="{9D8B030D-6E8A-4147-A177-3AD203B41FA5}">
                      <a16:colId xmlns:a16="http://schemas.microsoft.com/office/drawing/2014/main" val="2285988954"/>
                    </a:ext>
                  </a:extLst>
                </a:gridCol>
                <a:gridCol w="1078758">
                  <a:extLst>
                    <a:ext uri="{9D8B030D-6E8A-4147-A177-3AD203B41FA5}">
                      <a16:colId xmlns:a16="http://schemas.microsoft.com/office/drawing/2014/main" val="451779684"/>
                    </a:ext>
                  </a:extLst>
                </a:gridCol>
              </a:tblGrid>
              <a:tr h="561868">
                <a:tc>
                  <a:txBody>
                    <a:bodyPr/>
                    <a:lstStyle/>
                    <a:p>
                      <a:pPr indent="127000" algn="ctr">
                        <a:lnSpc>
                          <a:spcPct val="125000"/>
                        </a:lnSpc>
                      </a:pPr>
                      <a:r>
                        <a:rPr lang="en-US" sz="1800" kern="1200" dirty="0">
                          <a:solidFill>
                            <a:schemeClr val="bg1"/>
                          </a:solidFill>
                          <a:latin typeface="+mn-lt"/>
                          <a:ea typeface="+mn-ea"/>
                          <a:cs typeface="+mn-cs"/>
                        </a:rPr>
                        <a:t>K=10</a:t>
                      </a:r>
                      <a:endParaRPr lang="zh-CN" altLang="en-US" sz="1800" kern="1200" dirty="0">
                        <a:solidFill>
                          <a:schemeClr val="bg1"/>
                        </a:solidFill>
                        <a:latin typeface="+mn-lt"/>
                        <a:ea typeface="+mn-ea"/>
                        <a:cs typeface="+mn-cs"/>
                      </a:endParaRPr>
                    </a:p>
                  </a:txBody>
                  <a:tcPr marL="68580" marR="68580" marT="0" marB="0" anchor="ctr"/>
                </a:tc>
                <a:tc>
                  <a:txBody>
                    <a:bodyPr/>
                    <a:lstStyle/>
                    <a:p>
                      <a:pPr indent="127000" algn="ctr">
                        <a:lnSpc>
                          <a:spcPct val="125000"/>
                        </a:lnSpc>
                      </a:pPr>
                      <a:r>
                        <a:rPr lang="en-US" sz="1800" kern="1200" dirty="0">
                          <a:solidFill>
                            <a:schemeClr val="bg1"/>
                          </a:solidFill>
                          <a:latin typeface="+mn-lt"/>
                          <a:ea typeface="+mn-ea"/>
                          <a:cs typeface="+mn-cs"/>
                        </a:rPr>
                        <a:t>Accuracy</a:t>
                      </a:r>
                      <a:endParaRPr lang="zh-CN" altLang="en-US" sz="1800" kern="1200" dirty="0">
                        <a:solidFill>
                          <a:schemeClr val="bg1"/>
                        </a:solidFill>
                        <a:latin typeface="+mn-lt"/>
                        <a:ea typeface="+mn-ea"/>
                        <a:cs typeface="+mn-cs"/>
                      </a:endParaRPr>
                    </a:p>
                  </a:txBody>
                  <a:tcPr marL="68580" marR="68580" marT="0" marB="0" anchor="ctr"/>
                </a:tc>
                <a:tc>
                  <a:txBody>
                    <a:bodyPr/>
                    <a:lstStyle/>
                    <a:p>
                      <a:pPr indent="127000" algn="ctr">
                        <a:lnSpc>
                          <a:spcPct val="125000"/>
                        </a:lnSpc>
                      </a:pPr>
                      <a:r>
                        <a:rPr lang="en-US" sz="1800" kern="1200" dirty="0" err="1">
                          <a:solidFill>
                            <a:schemeClr val="bg1"/>
                          </a:solidFill>
                          <a:latin typeface="+mn-lt"/>
                          <a:ea typeface="+mn-ea"/>
                          <a:cs typeface="+mn-cs"/>
                        </a:rPr>
                        <a:t>M_Precision</a:t>
                      </a:r>
                      <a:endParaRPr lang="zh-CN" altLang="en-US" sz="1800" kern="1200" dirty="0">
                        <a:solidFill>
                          <a:schemeClr val="bg1"/>
                        </a:solidFill>
                        <a:latin typeface="+mn-lt"/>
                        <a:ea typeface="+mn-ea"/>
                        <a:cs typeface="+mn-cs"/>
                      </a:endParaRPr>
                    </a:p>
                  </a:txBody>
                  <a:tcPr marL="68580" marR="68580" marT="0" marB="0" anchor="ctr"/>
                </a:tc>
                <a:tc>
                  <a:txBody>
                    <a:bodyPr/>
                    <a:lstStyle/>
                    <a:p>
                      <a:pPr indent="127000" algn="ctr">
                        <a:lnSpc>
                          <a:spcPct val="125000"/>
                        </a:lnSpc>
                      </a:pPr>
                      <a:r>
                        <a:rPr lang="en-US" sz="1800" kern="1200" dirty="0" err="1">
                          <a:solidFill>
                            <a:schemeClr val="bg1"/>
                          </a:solidFill>
                          <a:latin typeface="+mn-lt"/>
                          <a:ea typeface="+mn-ea"/>
                          <a:cs typeface="+mn-cs"/>
                        </a:rPr>
                        <a:t>M_Recall</a:t>
                      </a:r>
                      <a:endParaRPr lang="zh-CN" altLang="en-US" sz="1800" kern="1200" dirty="0">
                        <a:solidFill>
                          <a:schemeClr val="bg1"/>
                        </a:solidFill>
                        <a:latin typeface="+mn-lt"/>
                        <a:ea typeface="+mn-ea"/>
                        <a:cs typeface="+mn-cs"/>
                      </a:endParaRPr>
                    </a:p>
                  </a:txBody>
                  <a:tcPr marL="68580" marR="68580" marT="0" marB="0" anchor="ctr"/>
                </a:tc>
                <a:tc>
                  <a:txBody>
                    <a:bodyPr/>
                    <a:lstStyle/>
                    <a:p>
                      <a:pPr indent="127000" algn="ctr">
                        <a:lnSpc>
                          <a:spcPct val="125000"/>
                        </a:lnSpc>
                      </a:pPr>
                      <a:r>
                        <a:rPr lang="en-US" sz="1800" kern="1200" dirty="0">
                          <a:solidFill>
                            <a:schemeClr val="bg1"/>
                          </a:solidFill>
                          <a:latin typeface="+mn-lt"/>
                          <a:ea typeface="+mn-ea"/>
                          <a:cs typeface="+mn-cs"/>
                        </a:rPr>
                        <a:t>M_F1</a:t>
                      </a:r>
                      <a:endParaRPr lang="zh-CN" altLang="en-US" sz="1800" kern="1200" dirty="0">
                        <a:solidFill>
                          <a:schemeClr val="bg1"/>
                        </a:solidFill>
                        <a:latin typeface="+mn-lt"/>
                        <a:ea typeface="+mn-ea"/>
                        <a:cs typeface="+mn-cs"/>
                      </a:endParaRPr>
                    </a:p>
                  </a:txBody>
                  <a:tcPr marL="68580" marR="68580" marT="0" marB="0" anchor="ctr"/>
                </a:tc>
                <a:tc>
                  <a:txBody>
                    <a:bodyPr/>
                    <a:lstStyle/>
                    <a:p>
                      <a:pPr indent="127000" algn="ctr">
                        <a:lnSpc>
                          <a:spcPct val="125000"/>
                        </a:lnSpc>
                      </a:pPr>
                      <a:r>
                        <a:rPr lang="en-US" sz="1800" kern="1200" dirty="0" err="1">
                          <a:solidFill>
                            <a:schemeClr val="bg1"/>
                          </a:solidFill>
                          <a:latin typeface="+mn-lt"/>
                          <a:ea typeface="+mn-ea"/>
                          <a:cs typeface="+mn-cs"/>
                        </a:rPr>
                        <a:t>W_Precision</a:t>
                      </a:r>
                      <a:endParaRPr lang="zh-CN" altLang="en-US" sz="1800" kern="1200" dirty="0">
                        <a:solidFill>
                          <a:schemeClr val="bg1"/>
                        </a:solidFill>
                        <a:latin typeface="+mn-lt"/>
                        <a:ea typeface="+mn-ea"/>
                        <a:cs typeface="+mn-cs"/>
                      </a:endParaRPr>
                    </a:p>
                  </a:txBody>
                  <a:tcPr marL="68580" marR="68580" marT="0" marB="0" anchor="ctr"/>
                </a:tc>
                <a:tc>
                  <a:txBody>
                    <a:bodyPr/>
                    <a:lstStyle/>
                    <a:p>
                      <a:pPr indent="127000" algn="ctr">
                        <a:lnSpc>
                          <a:spcPct val="125000"/>
                        </a:lnSpc>
                      </a:pPr>
                      <a:r>
                        <a:rPr lang="en-US" sz="1800" kern="1200" dirty="0" err="1">
                          <a:solidFill>
                            <a:schemeClr val="bg1"/>
                          </a:solidFill>
                          <a:latin typeface="+mn-lt"/>
                          <a:ea typeface="+mn-ea"/>
                          <a:cs typeface="+mn-cs"/>
                        </a:rPr>
                        <a:t>W_Recall</a:t>
                      </a:r>
                      <a:endParaRPr lang="zh-CN" altLang="en-US" sz="1800" kern="1200" dirty="0">
                        <a:solidFill>
                          <a:schemeClr val="bg1"/>
                        </a:solidFill>
                        <a:latin typeface="+mn-lt"/>
                        <a:ea typeface="+mn-ea"/>
                        <a:cs typeface="+mn-cs"/>
                      </a:endParaRPr>
                    </a:p>
                  </a:txBody>
                  <a:tcPr marL="68580" marR="68580" marT="0" marB="0" anchor="ctr"/>
                </a:tc>
                <a:tc>
                  <a:txBody>
                    <a:bodyPr/>
                    <a:lstStyle/>
                    <a:p>
                      <a:pPr indent="127000" algn="ctr">
                        <a:lnSpc>
                          <a:spcPct val="125000"/>
                        </a:lnSpc>
                      </a:pPr>
                      <a:r>
                        <a:rPr lang="en-US" sz="1800" kern="1200" dirty="0">
                          <a:solidFill>
                            <a:schemeClr val="bg1"/>
                          </a:solidFill>
                          <a:latin typeface="+mn-lt"/>
                          <a:ea typeface="+mn-ea"/>
                          <a:cs typeface="+mn-cs"/>
                        </a:rPr>
                        <a:t>W_F1</a:t>
                      </a:r>
                      <a:endParaRPr lang="zh-CN" altLang="en-US" sz="1800"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2457688120"/>
                  </a:ext>
                </a:extLst>
              </a:tr>
              <a:tr h="561868">
                <a:tc>
                  <a:txBody>
                    <a:bodyPr/>
                    <a:lstStyle/>
                    <a:p>
                      <a:pPr indent="127000" algn="ctr">
                        <a:lnSpc>
                          <a:spcPct val="125000"/>
                        </a:lnSpc>
                      </a:pPr>
                      <a:r>
                        <a:rPr lang="en-US" sz="1800" kern="1200" dirty="0">
                          <a:solidFill>
                            <a:schemeClr val="bg1"/>
                          </a:solidFill>
                          <a:latin typeface="+mn-lt"/>
                          <a:ea typeface="+mn-ea"/>
                          <a:cs typeface="+mn-cs"/>
                        </a:rPr>
                        <a:t>LC</a:t>
                      </a:r>
                      <a:endParaRPr lang="zh-CN" altLang="en-US" sz="1800" kern="1200" dirty="0">
                        <a:solidFill>
                          <a:schemeClr val="bg1"/>
                        </a:solidFill>
                        <a:latin typeface="+mn-lt"/>
                        <a:ea typeface="+mn-ea"/>
                        <a:cs typeface="+mn-cs"/>
                      </a:endParaRPr>
                    </a:p>
                  </a:txBody>
                  <a:tcPr marL="68580" marR="68580" marT="0" marB="0" anchor="ctr"/>
                </a:tc>
                <a:tc>
                  <a:txBody>
                    <a:bodyPr/>
                    <a:lstStyle/>
                    <a:p>
                      <a:pPr indent="127000" algn="ctr">
                        <a:lnSpc>
                          <a:spcPct val="125000"/>
                        </a:lnSpc>
                      </a:pPr>
                      <a:r>
                        <a:rPr lang="en-US" sz="1800" kern="1200" dirty="0">
                          <a:solidFill>
                            <a:srgbClr val="1F4E79"/>
                          </a:solidFill>
                          <a:latin typeface="+mn-lt"/>
                          <a:ea typeface="+mn-ea"/>
                          <a:cs typeface="+mn-cs"/>
                        </a:rPr>
                        <a:t>72.35</a:t>
                      </a:r>
                      <a:endParaRPr lang="zh-CN" altLang="en-US" sz="1800" kern="1200" dirty="0">
                        <a:solidFill>
                          <a:srgbClr val="1F4E79"/>
                        </a:solidFill>
                        <a:latin typeface="+mn-lt"/>
                        <a:ea typeface="+mn-ea"/>
                        <a:cs typeface="+mn-cs"/>
                      </a:endParaRPr>
                    </a:p>
                  </a:txBody>
                  <a:tcPr marL="68580" marR="68580" marT="0" marB="0" anchor="ctr"/>
                </a:tc>
                <a:tc>
                  <a:txBody>
                    <a:bodyPr/>
                    <a:lstStyle/>
                    <a:p>
                      <a:pPr indent="127000" algn="ctr">
                        <a:lnSpc>
                          <a:spcPct val="125000"/>
                        </a:lnSpc>
                      </a:pPr>
                      <a:r>
                        <a:rPr lang="en-US" sz="1800" kern="1200" dirty="0">
                          <a:solidFill>
                            <a:srgbClr val="1F4E79"/>
                          </a:solidFill>
                          <a:latin typeface="+mn-lt"/>
                          <a:ea typeface="+mn-ea"/>
                          <a:cs typeface="+mn-cs"/>
                        </a:rPr>
                        <a:t>24.12</a:t>
                      </a:r>
                      <a:endParaRPr lang="zh-CN" altLang="en-US" sz="1800" kern="1200" dirty="0">
                        <a:solidFill>
                          <a:srgbClr val="1F4E79"/>
                        </a:solidFill>
                        <a:latin typeface="+mn-lt"/>
                        <a:ea typeface="+mn-ea"/>
                        <a:cs typeface="+mn-cs"/>
                      </a:endParaRPr>
                    </a:p>
                  </a:txBody>
                  <a:tcPr marL="68580" marR="68580" marT="0" marB="0" anchor="ctr"/>
                </a:tc>
                <a:tc>
                  <a:txBody>
                    <a:bodyPr/>
                    <a:lstStyle/>
                    <a:p>
                      <a:pPr indent="127000" algn="ctr">
                        <a:lnSpc>
                          <a:spcPct val="125000"/>
                        </a:lnSpc>
                      </a:pPr>
                      <a:r>
                        <a:rPr lang="en-US" sz="1800" kern="1200">
                          <a:solidFill>
                            <a:srgbClr val="1F4E79"/>
                          </a:solidFill>
                          <a:latin typeface="+mn-lt"/>
                          <a:ea typeface="+mn-ea"/>
                          <a:cs typeface="+mn-cs"/>
                        </a:rPr>
                        <a:t>33.33</a:t>
                      </a:r>
                      <a:endParaRPr lang="zh-CN" altLang="en-US" sz="1800" kern="1200">
                        <a:solidFill>
                          <a:srgbClr val="1F4E79"/>
                        </a:solidFill>
                        <a:latin typeface="+mn-lt"/>
                        <a:ea typeface="+mn-ea"/>
                        <a:cs typeface="+mn-cs"/>
                      </a:endParaRPr>
                    </a:p>
                  </a:txBody>
                  <a:tcPr marL="68580" marR="68580" marT="0" marB="0" anchor="ctr"/>
                </a:tc>
                <a:tc>
                  <a:txBody>
                    <a:bodyPr/>
                    <a:lstStyle/>
                    <a:p>
                      <a:pPr indent="127000" algn="ctr">
                        <a:lnSpc>
                          <a:spcPct val="125000"/>
                        </a:lnSpc>
                      </a:pPr>
                      <a:r>
                        <a:rPr lang="en-US" sz="1800" kern="1200">
                          <a:solidFill>
                            <a:srgbClr val="1F4E79"/>
                          </a:solidFill>
                          <a:latin typeface="+mn-lt"/>
                          <a:ea typeface="+mn-ea"/>
                          <a:cs typeface="+mn-cs"/>
                        </a:rPr>
                        <a:t>27.99</a:t>
                      </a:r>
                      <a:endParaRPr lang="zh-CN" altLang="en-US" sz="1800" kern="1200">
                        <a:solidFill>
                          <a:srgbClr val="1F4E79"/>
                        </a:solidFill>
                        <a:latin typeface="+mn-lt"/>
                        <a:ea typeface="+mn-ea"/>
                        <a:cs typeface="+mn-cs"/>
                      </a:endParaRPr>
                    </a:p>
                  </a:txBody>
                  <a:tcPr marL="68580" marR="68580" marT="0" marB="0" anchor="ctr"/>
                </a:tc>
                <a:tc>
                  <a:txBody>
                    <a:bodyPr/>
                    <a:lstStyle/>
                    <a:p>
                      <a:pPr indent="127000" algn="ctr">
                        <a:lnSpc>
                          <a:spcPct val="125000"/>
                        </a:lnSpc>
                      </a:pPr>
                      <a:r>
                        <a:rPr lang="en-US" sz="1800" kern="1200">
                          <a:solidFill>
                            <a:srgbClr val="1F4E79"/>
                          </a:solidFill>
                          <a:latin typeface="+mn-lt"/>
                          <a:ea typeface="+mn-ea"/>
                          <a:cs typeface="+mn-cs"/>
                        </a:rPr>
                        <a:t>52.34</a:t>
                      </a:r>
                      <a:endParaRPr lang="zh-CN" altLang="en-US" sz="1800" kern="1200">
                        <a:solidFill>
                          <a:srgbClr val="1F4E79"/>
                        </a:solidFill>
                        <a:latin typeface="+mn-lt"/>
                        <a:ea typeface="+mn-ea"/>
                        <a:cs typeface="+mn-cs"/>
                      </a:endParaRPr>
                    </a:p>
                  </a:txBody>
                  <a:tcPr marL="68580" marR="68580" marT="0" marB="0" anchor="ctr"/>
                </a:tc>
                <a:tc>
                  <a:txBody>
                    <a:bodyPr/>
                    <a:lstStyle/>
                    <a:p>
                      <a:pPr indent="127000" algn="ctr">
                        <a:lnSpc>
                          <a:spcPct val="125000"/>
                        </a:lnSpc>
                      </a:pPr>
                      <a:r>
                        <a:rPr lang="en-US" sz="1800" kern="1200">
                          <a:solidFill>
                            <a:srgbClr val="1F4E79"/>
                          </a:solidFill>
                          <a:latin typeface="+mn-lt"/>
                          <a:ea typeface="+mn-ea"/>
                          <a:cs typeface="+mn-cs"/>
                        </a:rPr>
                        <a:t>72.35</a:t>
                      </a:r>
                      <a:endParaRPr lang="zh-CN" altLang="en-US" sz="1800" kern="1200">
                        <a:solidFill>
                          <a:srgbClr val="1F4E79"/>
                        </a:solidFill>
                        <a:latin typeface="+mn-lt"/>
                        <a:ea typeface="+mn-ea"/>
                        <a:cs typeface="+mn-cs"/>
                      </a:endParaRPr>
                    </a:p>
                  </a:txBody>
                  <a:tcPr marL="68580" marR="68580" marT="0" marB="0" anchor="ctr"/>
                </a:tc>
                <a:tc>
                  <a:txBody>
                    <a:bodyPr/>
                    <a:lstStyle/>
                    <a:p>
                      <a:pPr indent="127000" algn="ctr">
                        <a:lnSpc>
                          <a:spcPct val="125000"/>
                        </a:lnSpc>
                      </a:pPr>
                      <a:r>
                        <a:rPr lang="en-US" sz="1800" kern="1200">
                          <a:solidFill>
                            <a:srgbClr val="1F4E79"/>
                          </a:solidFill>
                          <a:latin typeface="+mn-lt"/>
                          <a:ea typeface="+mn-ea"/>
                          <a:cs typeface="+mn-cs"/>
                        </a:rPr>
                        <a:t>60.74</a:t>
                      </a:r>
                      <a:endParaRPr lang="zh-CN" altLang="en-US" sz="1800" kern="1200">
                        <a:solidFill>
                          <a:srgbClr val="1F4E79"/>
                        </a:solidFill>
                        <a:latin typeface="+mn-lt"/>
                        <a:ea typeface="+mn-ea"/>
                        <a:cs typeface="+mn-cs"/>
                      </a:endParaRPr>
                    </a:p>
                  </a:txBody>
                  <a:tcPr marL="68580" marR="68580" marT="0" marB="0" anchor="ctr"/>
                </a:tc>
                <a:extLst>
                  <a:ext uri="{0D108BD9-81ED-4DB2-BD59-A6C34878D82A}">
                    <a16:rowId xmlns:a16="http://schemas.microsoft.com/office/drawing/2014/main" val="3778853418"/>
                  </a:ext>
                </a:extLst>
              </a:tr>
              <a:tr h="561868">
                <a:tc>
                  <a:txBody>
                    <a:bodyPr/>
                    <a:lstStyle/>
                    <a:p>
                      <a:pPr indent="127000" algn="ctr">
                        <a:lnSpc>
                          <a:spcPct val="125000"/>
                        </a:lnSpc>
                      </a:pPr>
                      <a:r>
                        <a:rPr lang="en-US" sz="1800" kern="1200" dirty="0">
                          <a:solidFill>
                            <a:schemeClr val="bg1"/>
                          </a:solidFill>
                          <a:latin typeface="+mn-lt"/>
                          <a:ea typeface="+mn-ea"/>
                          <a:cs typeface="+mn-cs"/>
                        </a:rPr>
                        <a:t>MLP</a:t>
                      </a:r>
                      <a:endParaRPr lang="zh-CN" altLang="en-US" sz="1800" kern="1200" dirty="0">
                        <a:solidFill>
                          <a:schemeClr val="bg1"/>
                        </a:solidFill>
                        <a:latin typeface="+mn-lt"/>
                        <a:ea typeface="+mn-ea"/>
                        <a:cs typeface="+mn-cs"/>
                      </a:endParaRPr>
                    </a:p>
                  </a:txBody>
                  <a:tcPr marL="68580" marR="68580" marT="0" marB="0" anchor="ctr"/>
                </a:tc>
                <a:tc>
                  <a:txBody>
                    <a:bodyPr/>
                    <a:lstStyle/>
                    <a:p>
                      <a:pPr indent="127000" algn="ctr">
                        <a:lnSpc>
                          <a:spcPct val="125000"/>
                        </a:lnSpc>
                      </a:pPr>
                      <a:r>
                        <a:rPr lang="en-US" sz="1800" kern="1200">
                          <a:solidFill>
                            <a:srgbClr val="1F4E79"/>
                          </a:solidFill>
                          <a:latin typeface="+mn-lt"/>
                          <a:ea typeface="+mn-ea"/>
                          <a:cs typeface="+mn-cs"/>
                        </a:rPr>
                        <a:t>61.47</a:t>
                      </a:r>
                      <a:endParaRPr lang="zh-CN" altLang="en-US" sz="1800" kern="1200">
                        <a:solidFill>
                          <a:srgbClr val="1F4E79"/>
                        </a:solidFill>
                        <a:latin typeface="+mn-lt"/>
                        <a:ea typeface="+mn-ea"/>
                        <a:cs typeface="+mn-cs"/>
                      </a:endParaRPr>
                    </a:p>
                  </a:txBody>
                  <a:tcPr marL="68580" marR="68580" marT="0" marB="0" anchor="ctr"/>
                </a:tc>
                <a:tc>
                  <a:txBody>
                    <a:bodyPr/>
                    <a:lstStyle/>
                    <a:p>
                      <a:pPr indent="127000" algn="ctr">
                        <a:lnSpc>
                          <a:spcPct val="125000"/>
                        </a:lnSpc>
                      </a:pPr>
                      <a:r>
                        <a:rPr lang="en-US" sz="1800" kern="1200" dirty="0">
                          <a:solidFill>
                            <a:srgbClr val="1F4E79"/>
                          </a:solidFill>
                          <a:latin typeface="+mn-lt"/>
                          <a:ea typeface="+mn-ea"/>
                          <a:cs typeface="+mn-cs"/>
                        </a:rPr>
                        <a:t>20.49</a:t>
                      </a:r>
                      <a:endParaRPr lang="zh-CN" altLang="en-US" sz="1800" kern="1200" dirty="0">
                        <a:solidFill>
                          <a:srgbClr val="1F4E79"/>
                        </a:solidFill>
                        <a:latin typeface="+mn-lt"/>
                        <a:ea typeface="+mn-ea"/>
                        <a:cs typeface="+mn-cs"/>
                      </a:endParaRPr>
                    </a:p>
                  </a:txBody>
                  <a:tcPr marL="68580" marR="68580" marT="0" marB="0" anchor="ctr"/>
                </a:tc>
                <a:tc>
                  <a:txBody>
                    <a:bodyPr/>
                    <a:lstStyle/>
                    <a:p>
                      <a:pPr indent="127000" algn="ctr">
                        <a:lnSpc>
                          <a:spcPct val="125000"/>
                        </a:lnSpc>
                      </a:pPr>
                      <a:r>
                        <a:rPr lang="en-US" sz="1800" kern="1200" dirty="0">
                          <a:solidFill>
                            <a:srgbClr val="1F4E79"/>
                          </a:solidFill>
                          <a:latin typeface="+mn-lt"/>
                          <a:ea typeface="+mn-ea"/>
                          <a:cs typeface="+mn-cs"/>
                        </a:rPr>
                        <a:t>33.33</a:t>
                      </a:r>
                      <a:endParaRPr lang="zh-CN" altLang="en-US" sz="1800" kern="1200" dirty="0">
                        <a:solidFill>
                          <a:srgbClr val="1F4E79"/>
                        </a:solidFill>
                        <a:latin typeface="+mn-lt"/>
                        <a:ea typeface="+mn-ea"/>
                        <a:cs typeface="+mn-cs"/>
                      </a:endParaRPr>
                    </a:p>
                  </a:txBody>
                  <a:tcPr marL="68580" marR="68580" marT="0" marB="0" anchor="ctr"/>
                </a:tc>
                <a:tc>
                  <a:txBody>
                    <a:bodyPr/>
                    <a:lstStyle/>
                    <a:p>
                      <a:pPr indent="127000" algn="ctr">
                        <a:lnSpc>
                          <a:spcPct val="125000"/>
                        </a:lnSpc>
                      </a:pPr>
                      <a:r>
                        <a:rPr lang="en-US" sz="1800" kern="1200">
                          <a:solidFill>
                            <a:srgbClr val="1F4E79"/>
                          </a:solidFill>
                          <a:latin typeface="+mn-lt"/>
                          <a:ea typeface="+mn-ea"/>
                          <a:cs typeface="+mn-cs"/>
                        </a:rPr>
                        <a:t>25.38</a:t>
                      </a:r>
                      <a:endParaRPr lang="zh-CN" altLang="en-US" sz="1800" kern="1200">
                        <a:solidFill>
                          <a:srgbClr val="1F4E79"/>
                        </a:solidFill>
                        <a:latin typeface="+mn-lt"/>
                        <a:ea typeface="+mn-ea"/>
                        <a:cs typeface="+mn-cs"/>
                      </a:endParaRPr>
                    </a:p>
                  </a:txBody>
                  <a:tcPr marL="68580" marR="68580" marT="0" marB="0" anchor="ctr"/>
                </a:tc>
                <a:tc>
                  <a:txBody>
                    <a:bodyPr/>
                    <a:lstStyle/>
                    <a:p>
                      <a:pPr indent="127000" algn="ctr">
                        <a:lnSpc>
                          <a:spcPct val="125000"/>
                        </a:lnSpc>
                      </a:pPr>
                      <a:r>
                        <a:rPr lang="en-US" sz="1800" kern="1200">
                          <a:solidFill>
                            <a:srgbClr val="1F4E79"/>
                          </a:solidFill>
                          <a:latin typeface="+mn-lt"/>
                          <a:ea typeface="+mn-ea"/>
                          <a:cs typeface="+mn-cs"/>
                        </a:rPr>
                        <a:t>37.79</a:t>
                      </a:r>
                      <a:endParaRPr lang="zh-CN" altLang="en-US" sz="1800" kern="1200">
                        <a:solidFill>
                          <a:srgbClr val="1F4E79"/>
                        </a:solidFill>
                        <a:latin typeface="+mn-lt"/>
                        <a:ea typeface="+mn-ea"/>
                        <a:cs typeface="+mn-cs"/>
                      </a:endParaRPr>
                    </a:p>
                  </a:txBody>
                  <a:tcPr marL="68580" marR="68580" marT="0" marB="0" anchor="ctr"/>
                </a:tc>
                <a:tc>
                  <a:txBody>
                    <a:bodyPr/>
                    <a:lstStyle/>
                    <a:p>
                      <a:pPr indent="127000" algn="ctr">
                        <a:lnSpc>
                          <a:spcPct val="125000"/>
                        </a:lnSpc>
                      </a:pPr>
                      <a:r>
                        <a:rPr lang="en-US" sz="1800" kern="1200">
                          <a:solidFill>
                            <a:srgbClr val="1F4E79"/>
                          </a:solidFill>
                          <a:latin typeface="+mn-lt"/>
                          <a:ea typeface="+mn-ea"/>
                          <a:cs typeface="+mn-cs"/>
                        </a:rPr>
                        <a:t>61.47</a:t>
                      </a:r>
                      <a:endParaRPr lang="zh-CN" altLang="en-US" sz="1800" kern="1200">
                        <a:solidFill>
                          <a:srgbClr val="1F4E79"/>
                        </a:solidFill>
                        <a:latin typeface="+mn-lt"/>
                        <a:ea typeface="+mn-ea"/>
                        <a:cs typeface="+mn-cs"/>
                      </a:endParaRPr>
                    </a:p>
                  </a:txBody>
                  <a:tcPr marL="68580" marR="68580" marT="0" marB="0" anchor="ctr"/>
                </a:tc>
                <a:tc>
                  <a:txBody>
                    <a:bodyPr/>
                    <a:lstStyle/>
                    <a:p>
                      <a:pPr indent="127000" algn="ctr">
                        <a:lnSpc>
                          <a:spcPct val="125000"/>
                        </a:lnSpc>
                      </a:pPr>
                      <a:r>
                        <a:rPr lang="en-US" sz="1800" kern="1200">
                          <a:solidFill>
                            <a:srgbClr val="1F4E79"/>
                          </a:solidFill>
                          <a:latin typeface="+mn-lt"/>
                          <a:ea typeface="+mn-ea"/>
                          <a:cs typeface="+mn-cs"/>
                        </a:rPr>
                        <a:t>46.81</a:t>
                      </a:r>
                      <a:endParaRPr lang="zh-CN" altLang="en-US" sz="1800" kern="1200">
                        <a:solidFill>
                          <a:srgbClr val="1F4E79"/>
                        </a:solidFill>
                        <a:latin typeface="+mn-lt"/>
                        <a:ea typeface="+mn-ea"/>
                        <a:cs typeface="+mn-cs"/>
                      </a:endParaRPr>
                    </a:p>
                  </a:txBody>
                  <a:tcPr marL="68580" marR="68580" marT="0" marB="0" anchor="ctr"/>
                </a:tc>
                <a:extLst>
                  <a:ext uri="{0D108BD9-81ED-4DB2-BD59-A6C34878D82A}">
                    <a16:rowId xmlns:a16="http://schemas.microsoft.com/office/drawing/2014/main" val="3776354445"/>
                  </a:ext>
                </a:extLst>
              </a:tr>
              <a:tr h="561868">
                <a:tc>
                  <a:txBody>
                    <a:bodyPr/>
                    <a:lstStyle/>
                    <a:p>
                      <a:pPr indent="127000" algn="ctr">
                        <a:lnSpc>
                          <a:spcPct val="125000"/>
                        </a:lnSpc>
                      </a:pPr>
                      <a:r>
                        <a:rPr lang="en-US" sz="1800" kern="1200" dirty="0">
                          <a:solidFill>
                            <a:schemeClr val="bg1"/>
                          </a:solidFill>
                          <a:latin typeface="+mn-lt"/>
                          <a:ea typeface="+mn-ea"/>
                          <a:cs typeface="+mn-cs"/>
                        </a:rPr>
                        <a:t>CNN</a:t>
                      </a:r>
                      <a:endParaRPr lang="zh-CN" altLang="en-US" sz="1800" kern="1200" dirty="0">
                        <a:solidFill>
                          <a:schemeClr val="bg1"/>
                        </a:solidFill>
                        <a:latin typeface="+mn-lt"/>
                        <a:ea typeface="+mn-ea"/>
                        <a:cs typeface="+mn-cs"/>
                      </a:endParaRPr>
                    </a:p>
                  </a:txBody>
                  <a:tcPr marL="68580" marR="68580" marT="0" marB="0" anchor="ctr"/>
                </a:tc>
                <a:tc>
                  <a:txBody>
                    <a:bodyPr/>
                    <a:lstStyle/>
                    <a:p>
                      <a:pPr indent="127000" algn="ctr">
                        <a:lnSpc>
                          <a:spcPct val="125000"/>
                        </a:lnSpc>
                      </a:pPr>
                      <a:r>
                        <a:rPr lang="en-US" sz="1800" kern="1200">
                          <a:solidFill>
                            <a:srgbClr val="1F4E79"/>
                          </a:solidFill>
                          <a:latin typeface="+mn-lt"/>
                          <a:ea typeface="+mn-ea"/>
                          <a:cs typeface="+mn-cs"/>
                        </a:rPr>
                        <a:t>75.14</a:t>
                      </a:r>
                      <a:endParaRPr lang="zh-CN" altLang="en-US" sz="1800" kern="1200">
                        <a:solidFill>
                          <a:srgbClr val="1F4E79"/>
                        </a:solidFill>
                        <a:latin typeface="+mn-lt"/>
                        <a:ea typeface="+mn-ea"/>
                        <a:cs typeface="+mn-cs"/>
                      </a:endParaRPr>
                    </a:p>
                  </a:txBody>
                  <a:tcPr marL="68580" marR="68580" marT="0" marB="0" anchor="ctr"/>
                </a:tc>
                <a:tc>
                  <a:txBody>
                    <a:bodyPr/>
                    <a:lstStyle/>
                    <a:p>
                      <a:pPr indent="127000" algn="ctr">
                        <a:lnSpc>
                          <a:spcPct val="125000"/>
                        </a:lnSpc>
                      </a:pPr>
                      <a:r>
                        <a:rPr lang="en-US" sz="1800" kern="1200">
                          <a:solidFill>
                            <a:srgbClr val="1F4E79"/>
                          </a:solidFill>
                          <a:latin typeface="+mn-lt"/>
                          <a:ea typeface="+mn-ea"/>
                          <a:cs typeface="+mn-cs"/>
                        </a:rPr>
                        <a:t>44.34</a:t>
                      </a:r>
                      <a:endParaRPr lang="zh-CN" altLang="en-US" sz="1800" kern="1200">
                        <a:solidFill>
                          <a:srgbClr val="1F4E79"/>
                        </a:solidFill>
                        <a:latin typeface="+mn-lt"/>
                        <a:ea typeface="+mn-ea"/>
                        <a:cs typeface="+mn-cs"/>
                      </a:endParaRPr>
                    </a:p>
                  </a:txBody>
                  <a:tcPr marL="68580" marR="68580" marT="0" marB="0" anchor="ctr"/>
                </a:tc>
                <a:tc>
                  <a:txBody>
                    <a:bodyPr/>
                    <a:lstStyle/>
                    <a:p>
                      <a:pPr indent="127000" algn="ctr">
                        <a:lnSpc>
                          <a:spcPct val="125000"/>
                        </a:lnSpc>
                      </a:pPr>
                      <a:r>
                        <a:rPr lang="en-US" sz="1800" kern="1200" dirty="0">
                          <a:solidFill>
                            <a:srgbClr val="1F4E79"/>
                          </a:solidFill>
                          <a:latin typeface="+mn-lt"/>
                          <a:ea typeface="+mn-ea"/>
                          <a:cs typeface="+mn-cs"/>
                        </a:rPr>
                        <a:t>36.89</a:t>
                      </a:r>
                      <a:endParaRPr lang="zh-CN" altLang="en-US" sz="1800" kern="1200" dirty="0">
                        <a:solidFill>
                          <a:srgbClr val="1F4E79"/>
                        </a:solidFill>
                        <a:latin typeface="+mn-lt"/>
                        <a:ea typeface="+mn-ea"/>
                        <a:cs typeface="+mn-cs"/>
                      </a:endParaRPr>
                    </a:p>
                  </a:txBody>
                  <a:tcPr marL="68580" marR="68580" marT="0" marB="0" anchor="ctr"/>
                </a:tc>
                <a:tc>
                  <a:txBody>
                    <a:bodyPr/>
                    <a:lstStyle/>
                    <a:p>
                      <a:pPr indent="127000" algn="ctr">
                        <a:lnSpc>
                          <a:spcPct val="125000"/>
                        </a:lnSpc>
                      </a:pPr>
                      <a:r>
                        <a:rPr lang="en-US" sz="1800" kern="1200" dirty="0">
                          <a:solidFill>
                            <a:srgbClr val="1F4E79"/>
                          </a:solidFill>
                          <a:latin typeface="+mn-lt"/>
                          <a:ea typeface="+mn-ea"/>
                          <a:cs typeface="+mn-cs"/>
                        </a:rPr>
                        <a:t>36.62</a:t>
                      </a:r>
                      <a:endParaRPr lang="zh-CN" altLang="en-US" sz="1800" kern="1200" dirty="0">
                        <a:solidFill>
                          <a:srgbClr val="1F4E79"/>
                        </a:solidFill>
                        <a:latin typeface="+mn-lt"/>
                        <a:ea typeface="+mn-ea"/>
                        <a:cs typeface="+mn-cs"/>
                      </a:endParaRPr>
                    </a:p>
                  </a:txBody>
                  <a:tcPr marL="68580" marR="68580" marT="0" marB="0" anchor="ctr"/>
                </a:tc>
                <a:tc>
                  <a:txBody>
                    <a:bodyPr/>
                    <a:lstStyle/>
                    <a:p>
                      <a:pPr indent="127000" algn="ctr">
                        <a:lnSpc>
                          <a:spcPct val="125000"/>
                        </a:lnSpc>
                      </a:pPr>
                      <a:r>
                        <a:rPr lang="en-US" sz="1800" kern="1200" dirty="0">
                          <a:solidFill>
                            <a:srgbClr val="1F4E79"/>
                          </a:solidFill>
                          <a:latin typeface="+mn-lt"/>
                          <a:ea typeface="+mn-ea"/>
                          <a:cs typeface="+mn-cs"/>
                        </a:rPr>
                        <a:t>66.46</a:t>
                      </a:r>
                      <a:endParaRPr lang="zh-CN" altLang="en-US" sz="1800" kern="1200" dirty="0">
                        <a:solidFill>
                          <a:srgbClr val="1F4E79"/>
                        </a:solidFill>
                        <a:latin typeface="+mn-lt"/>
                        <a:ea typeface="+mn-ea"/>
                        <a:cs typeface="+mn-cs"/>
                      </a:endParaRPr>
                    </a:p>
                  </a:txBody>
                  <a:tcPr marL="68580" marR="68580" marT="0" marB="0" anchor="ctr"/>
                </a:tc>
                <a:tc>
                  <a:txBody>
                    <a:bodyPr/>
                    <a:lstStyle/>
                    <a:p>
                      <a:pPr indent="127000" algn="ctr">
                        <a:lnSpc>
                          <a:spcPct val="125000"/>
                        </a:lnSpc>
                      </a:pPr>
                      <a:r>
                        <a:rPr lang="en-US" sz="1800" kern="1200">
                          <a:solidFill>
                            <a:srgbClr val="1F4E79"/>
                          </a:solidFill>
                          <a:latin typeface="+mn-lt"/>
                          <a:ea typeface="+mn-ea"/>
                          <a:cs typeface="+mn-cs"/>
                        </a:rPr>
                        <a:t>75.14</a:t>
                      </a:r>
                      <a:endParaRPr lang="zh-CN" altLang="en-US" sz="1800" kern="1200">
                        <a:solidFill>
                          <a:srgbClr val="1F4E79"/>
                        </a:solidFill>
                        <a:latin typeface="+mn-lt"/>
                        <a:ea typeface="+mn-ea"/>
                        <a:cs typeface="+mn-cs"/>
                      </a:endParaRPr>
                    </a:p>
                  </a:txBody>
                  <a:tcPr marL="68580" marR="68580" marT="0" marB="0" anchor="ctr"/>
                </a:tc>
                <a:tc>
                  <a:txBody>
                    <a:bodyPr/>
                    <a:lstStyle/>
                    <a:p>
                      <a:pPr indent="127000" algn="ctr">
                        <a:lnSpc>
                          <a:spcPct val="125000"/>
                        </a:lnSpc>
                      </a:pPr>
                      <a:r>
                        <a:rPr lang="en-US" sz="1800" kern="1200">
                          <a:solidFill>
                            <a:srgbClr val="1F4E79"/>
                          </a:solidFill>
                          <a:latin typeface="+mn-lt"/>
                          <a:ea typeface="+mn-ea"/>
                          <a:cs typeface="+mn-cs"/>
                        </a:rPr>
                        <a:t>68.88</a:t>
                      </a:r>
                      <a:endParaRPr lang="zh-CN" altLang="en-US" sz="1800" kern="1200">
                        <a:solidFill>
                          <a:srgbClr val="1F4E79"/>
                        </a:solidFill>
                        <a:latin typeface="+mn-lt"/>
                        <a:ea typeface="+mn-ea"/>
                        <a:cs typeface="+mn-cs"/>
                      </a:endParaRPr>
                    </a:p>
                  </a:txBody>
                  <a:tcPr marL="68580" marR="68580" marT="0" marB="0" anchor="ctr"/>
                </a:tc>
                <a:extLst>
                  <a:ext uri="{0D108BD9-81ED-4DB2-BD59-A6C34878D82A}">
                    <a16:rowId xmlns:a16="http://schemas.microsoft.com/office/drawing/2014/main" val="3455367030"/>
                  </a:ext>
                </a:extLst>
              </a:tr>
              <a:tr h="561868">
                <a:tc>
                  <a:txBody>
                    <a:bodyPr/>
                    <a:lstStyle/>
                    <a:p>
                      <a:pPr indent="127000" algn="ctr">
                        <a:lnSpc>
                          <a:spcPct val="125000"/>
                        </a:lnSpc>
                      </a:pPr>
                      <a:r>
                        <a:rPr lang="en-US" sz="1800" kern="1200" dirty="0">
                          <a:solidFill>
                            <a:schemeClr val="bg1"/>
                          </a:solidFill>
                          <a:latin typeface="+mn-lt"/>
                          <a:ea typeface="+mn-ea"/>
                          <a:cs typeface="+mn-cs"/>
                        </a:rPr>
                        <a:t>LSTM</a:t>
                      </a:r>
                      <a:endParaRPr lang="zh-CN" altLang="en-US" sz="1800" kern="1200" dirty="0">
                        <a:solidFill>
                          <a:schemeClr val="bg1"/>
                        </a:solidFill>
                        <a:latin typeface="+mn-lt"/>
                        <a:ea typeface="+mn-ea"/>
                        <a:cs typeface="+mn-cs"/>
                      </a:endParaRPr>
                    </a:p>
                  </a:txBody>
                  <a:tcPr marL="68580" marR="68580" marT="0" marB="0" anchor="ctr"/>
                </a:tc>
                <a:tc>
                  <a:txBody>
                    <a:bodyPr/>
                    <a:lstStyle/>
                    <a:p>
                      <a:pPr indent="127000" algn="ctr">
                        <a:lnSpc>
                          <a:spcPct val="125000"/>
                        </a:lnSpc>
                      </a:pPr>
                      <a:r>
                        <a:rPr lang="en-US" sz="1800" kern="1200">
                          <a:solidFill>
                            <a:srgbClr val="1F4E79"/>
                          </a:solidFill>
                          <a:latin typeface="+mn-lt"/>
                          <a:ea typeface="+mn-ea"/>
                          <a:cs typeface="+mn-cs"/>
                        </a:rPr>
                        <a:t>76.37</a:t>
                      </a:r>
                      <a:endParaRPr lang="zh-CN" altLang="en-US" sz="1800" kern="1200">
                        <a:solidFill>
                          <a:srgbClr val="1F4E79"/>
                        </a:solidFill>
                        <a:latin typeface="+mn-lt"/>
                        <a:ea typeface="+mn-ea"/>
                        <a:cs typeface="+mn-cs"/>
                      </a:endParaRPr>
                    </a:p>
                  </a:txBody>
                  <a:tcPr marL="68580" marR="68580" marT="0" marB="0" anchor="ctr"/>
                </a:tc>
                <a:tc>
                  <a:txBody>
                    <a:bodyPr/>
                    <a:lstStyle/>
                    <a:p>
                      <a:pPr indent="127000" algn="ctr">
                        <a:lnSpc>
                          <a:spcPct val="125000"/>
                        </a:lnSpc>
                      </a:pPr>
                      <a:r>
                        <a:rPr lang="en-US" sz="1800" kern="1200">
                          <a:solidFill>
                            <a:srgbClr val="1F4E79"/>
                          </a:solidFill>
                          <a:latin typeface="+mn-lt"/>
                          <a:ea typeface="+mn-ea"/>
                          <a:cs typeface="+mn-cs"/>
                        </a:rPr>
                        <a:t>61.53</a:t>
                      </a:r>
                      <a:endParaRPr lang="zh-CN" altLang="en-US" sz="1800" kern="1200">
                        <a:solidFill>
                          <a:srgbClr val="1F4E79"/>
                        </a:solidFill>
                        <a:latin typeface="+mn-lt"/>
                        <a:ea typeface="+mn-ea"/>
                        <a:cs typeface="+mn-cs"/>
                      </a:endParaRPr>
                    </a:p>
                  </a:txBody>
                  <a:tcPr marL="68580" marR="68580" marT="0" marB="0" anchor="ctr"/>
                </a:tc>
                <a:tc>
                  <a:txBody>
                    <a:bodyPr/>
                    <a:lstStyle/>
                    <a:p>
                      <a:pPr indent="127000" algn="ctr">
                        <a:lnSpc>
                          <a:spcPct val="125000"/>
                        </a:lnSpc>
                      </a:pPr>
                      <a:r>
                        <a:rPr lang="en-US" sz="1800" kern="1200">
                          <a:solidFill>
                            <a:srgbClr val="1F4E79"/>
                          </a:solidFill>
                          <a:latin typeface="+mn-lt"/>
                          <a:ea typeface="+mn-ea"/>
                          <a:cs typeface="+mn-cs"/>
                        </a:rPr>
                        <a:t>54.48</a:t>
                      </a:r>
                      <a:endParaRPr lang="zh-CN" altLang="en-US" sz="1800" kern="1200">
                        <a:solidFill>
                          <a:srgbClr val="1F4E79"/>
                        </a:solidFill>
                        <a:latin typeface="+mn-lt"/>
                        <a:ea typeface="+mn-ea"/>
                        <a:cs typeface="+mn-cs"/>
                      </a:endParaRPr>
                    </a:p>
                  </a:txBody>
                  <a:tcPr marL="68580" marR="68580" marT="0" marB="0" anchor="ctr"/>
                </a:tc>
                <a:tc>
                  <a:txBody>
                    <a:bodyPr/>
                    <a:lstStyle/>
                    <a:p>
                      <a:pPr indent="127000" algn="ctr">
                        <a:lnSpc>
                          <a:spcPct val="125000"/>
                        </a:lnSpc>
                      </a:pPr>
                      <a:r>
                        <a:rPr lang="en-US" sz="1800" kern="1200" dirty="0">
                          <a:solidFill>
                            <a:srgbClr val="1F4E79"/>
                          </a:solidFill>
                          <a:latin typeface="+mn-lt"/>
                          <a:ea typeface="+mn-ea"/>
                          <a:cs typeface="+mn-cs"/>
                        </a:rPr>
                        <a:t>57.02</a:t>
                      </a:r>
                      <a:endParaRPr lang="zh-CN" altLang="en-US" sz="1800" kern="1200" dirty="0">
                        <a:solidFill>
                          <a:srgbClr val="1F4E79"/>
                        </a:solidFill>
                        <a:latin typeface="+mn-lt"/>
                        <a:ea typeface="+mn-ea"/>
                        <a:cs typeface="+mn-cs"/>
                      </a:endParaRPr>
                    </a:p>
                  </a:txBody>
                  <a:tcPr marL="68580" marR="68580" marT="0" marB="0" anchor="ctr"/>
                </a:tc>
                <a:tc>
                  <a:txBody>
                    <a:bodyPr/>
                    <a:lstStyle/>
                    <a:p>
                      <a:pPr indent="127000" algn="ctr">
                        <a:lnSpc>
                          <a:spcPct val="125000"/>
                        </a:lnSpc>
                      </a:pPr>
                      <a:r>
                        <a:rPr lang="en-US" sz="1800" kern="1200" dirty="0">
                          <a:solidFill>
                            <a:srgbClr val="1F4E79"/>
                          </a:solidFill>
                          <a:latin typeface="+mn-lt"/>
                          <a:ea typeface="+mn-ea"/>
                          <a:cs typeface="+mn-cs"/>
                        </a:rPr>
                        <a:t>73.77</a:t>
                      </a:r>
                      <a:endParaRPr lang="zh-CN" altLang="en-US" sz="1800" kern="1200" dirty="0">
                        <a:solidFill>
                          <a:srgbClr val="1F4E79"/>
                        </a:solidFill>
                        <a:latin typeface="+mn-lt"/>
                        <a:ea typeface="+mn-ea"/>
                        <a:cs typeface="+mn-cs"/>
                      </a:endParaRPr>
                    </a:p>
                  </a:txBody>
                  <a:tcPr marL="68580" marR="68580" marT="0" marB="0" anchor="ctr"/>
                </a:tc>
                <a:tc>
                  <a:txBody>
                    <a:bodyPr/>
                    <a:lstStyle/>
                    <a:p>
                      <a:pPr indent="127000" algn="ctr">
                        <a:lnSpc>
                          <a:spcPct val="125000"/>
                        </a:lnSpc>
                      </a:pPr>
                      <a:r>
                        <a:rPr lang="en-US" sz="1800" kern="1200" dirty="0">
                          <a:solidFill>
                            <a:srgbClr val="1F4E79"/>
                          </a:solidFill>
                          <a:latin typeface="+mn-lt"/>
                          <a:ea typeface="+mn-ea"/>
                          <a:cs typeface="+mn-cs"/>
                        </a:rPr>
                        <a:t>76.37</a:t>
                      </a:r>
                      <a:endParaRPr lang="zh-CN" altLang="en-US" sz="1800" kern="1200" dirty="0">
                        <a:solidFill>
                          <a:srgbClr val="1F4E79"/>
                        </a:solidFill>
                        <a:latin typeface="+mn-lt"/>
                        <a:ea typeface="+mn-ea"/>
                        <a:cs typeface="+mn-cs"/>
                      </a:endParaRPr>
                    </a:p>
                  </a:txBody>
                  <a:tcPr marL="68580" marR="68580" marT="0" marB="0" anchor="ctr"/>
                </a:tc>
                <a:tc>
                  <a:txBody>
                    <a:bodyPr/>
                    <a:lstStyle/>
                    <a:p>
                      <a:pPr indent="127000" algn="ctr">
                        <a:lnSpc>
                          <a:spcPct val="125000"/>
                        </a:lnSpc>
                      </a:pPr>
                      <a:r>
                        <a:rPr lang="en-US" sz="1800" kern="1200">
                          <a:solidFill>
                            <a:srgbClr val="1F4E79"/>
                          </a:solidFill>
                          <a:latin typeface="+mn-lt"/>
                          <a:ea typeface="+mn-ea"/>
                          <a:cs typeface="+mn-cs"/>
                        </a:rPr>
                        <a:t>74.51</a:t>
                      </a:r>
                      <a:endParaRPr lang="zh-CN" altLang="en-US" sz="1800" kern="1200">
                        <a:solidFill>
                          <a:srgbClr val="1F4E79"/>
                        </a:solidFill>
                        <a:latin typeface="+mn-lt"/>
                        <a:ea typeface="+mn-ea"/>
                        <a:cs typeface="+mn-cs"/>
                      </a:endParaRPr>
                    </a:p>
                  </a:txBody>
                  <a:tcPr marL="68580" marR="68580" marT="0" marB="0" anchor="ctr"/>
                </a:tc>
                <a:extLst>
                  <a:ext uri="{0D108BD9-81ED-4DB2-BD59-A6C34878D82A}">
                    <a16:rowId xmlns:a16="http://schemas.microsoft.com/office/drawing/2014/main" val="2077389802"/>
                  </a:ext>
                </a:extLst>
              </a:tr>
              <a:tr h="561868">
                <a:tc>
                  <a:txBody>
                    <a:bodyPr/>
                    <a:lstStyle/>
                    <a:p>
                      <a:pPr indent="127000" algn="ctr">
                        <a:lnSpc>
                          <a:spcPct val="125000"/>
                        </a:lnSpc>
                      </a:pPr>
                      <a:r>
                        <a:rPr lang="en-US" sz="1800" kern="1200" dirty="0">
                          <a:solidFill>
                            <a:schemeClr val="bg1"/>
                          </a:solidFill>
                          <a:latin typeface="+mn-lt"/>
                          <a:ea typeface="+mn-ea"/>
                          <a:cs typeface="+mn-cs"/>
                        </a:rPr>
                        <a:t>C3L</a:t>
                      </a:r>
                      <a:endParaRPr lang="zh-CN" altLang="en-US" sz="1800" kern="1200" dirty="0">
                        <a:solidFill>
                          <a:schemeClr val="bg1"/>
                        </a:solidFill>
                        <a:latin typeface="+mn-lt"/>
                        <a:ea typeface="+mn-ea"/>
                        <a:cs typeface="+mn-cs"/>
                      </a:endParaRPr>
                    </a:p>
                  </a:txBody>
                  <a:tcPr marL="68580" marR="68580" marT="0" marB="0" anchor="ctr"/>
                </a:tc>
                <a:tc>
                  <a:txBody>
                    <a:bodyPr/>
                    <a:lstStyle/>
                    <a:p>
                      <a:pPr indent="127000" algn="ctr">
                        <a:lnSpc>
                          <a:spcPct val="125000"/>
                        </a:lnSpc>
                      </a:pPr>
                      <a:r>
                        <a:rPr lang="en-US" sz="1800" kern="1200">
                          <a:solidFill>
                            <a:srgbClr val="1F4E79"/>
                          </a:solidFill>
                          <a:latin typeface="+mn-lt"/>
                          <a:ea typeface="+mn-ea"/>
                          <a:cs typeface="+mn-cs"/>
                        </a:rPr>
                        <a:t>81.82</a:t>
                      </a:r>
                      <a:endParaRPr lang="zh-CN" altLang="en-US" sz="1800" kern="1200">
                        <a:solidFill>
                          <a:srgbClr val="1F4E79"/>
                        </a:solidFill>
                        <a:latin typeface="+mn-lt"/>
                        <a:ea typeface="+mn-ea"/>
                        <a:cs typeface="+mn-cs"/>
                      </a:endParaRPr>
                    </a:p>
                  </a:txBody>
                  <a:tcPr marL="68580" marR="68580" marT="0" marB="0" anchor="ctr"/>
                </a:tc>
                <a:tc>
                  <a:txBody>
                    <a:bodyPr/>
                    <a:lstStyle/>
                    <a:p>
                      <a:pPr indent="127000" algn="ctr">
                        <a:lnSpc>
                          <a:spcPct val="125000"/>
                        </a:lnSpc>
                      </a:pPr>
                      <a:r>
                        <a:rPr lang="en-US" sz="1800" kern="1200">
                          <a:solidFill>
                            <a:srgbClr val="1F4E79"/>
                          </a:solidFill>
                          <a:latin typeface="+mn-lt"/>
                          <a:ea typeface="+mn-ea"/>
                          <a:cs typeface="+mn-cs"/>
                        </a:rPr>
                        <a:t>75.35</a:t>
                      </a:r>
                      <a:endParaRPr lang="zh-CN" altLang="en-US" sz="1800" kern="1200">
                        <a:solidFill>
                          <a:srgbClr val="1F4E79"/>
                        </a:solidFill>
                        <a:latin typeface="+mn-lt"/>
                        <a:ea typeface="+mn-ea"/>
                        <a:cs typeface="+mn-cs"/>
                      </a:endParaRPr>
                    </a:p>
                  </a:txBody>
                  <a:tcPr marL="68580" marR="68580" marT="0" marB="0" anchor="ctr"/>
                </a:tc>
                <a:tc>
                  <a:txBody>
                    <a:bodyPr/>
                    <a:lstStyle/>
                    <a:p>
                      <a:pPr indent="127000" algn="ctr">
                        <a:lnSpc>
                          <a:spcPct val="125000"/>
                        </a:lnSpc>
                      </a:pPr>
                      <a:r>
                        <a:rPr lang="en-US" sz="1800" kern="1200">
                          <a:solidFill>
                            <a:srgbClr val="1F4E79"/>
                          </a:solidFill>
                          <a:latin typeface="+mn-lt"/>
                          <a:ea typeface="+mn-ea"/>
                          <a:cs typeface="+mn-cs"/>
                        </a:rPr>
                        <a:t>64.86</a:t>
                      </a:r>
                      <a:endParaRPr lang="zh-CN" altLang="en-US" sz="1800" kern="1200">
                        <a:solidFill>
                          <a:srgbClr val="1F4E79"/>
                        </a:solidFill>
                        <a:latin typeface="+mn-lt"/>
                        <a:ea typeface="+mn-ea"/>
                        <a:cs typeface="+mn-cs"/>
                      </a:endParaRPr>
                    </a:p>
                  </a:txBody>
                  <a:tcPr marL="68580" marR="68580" marT="0" marB="0" anchor="ctr"/>
                </a:tc>
                <a:tc>
                  <a:txBody>
                    <a:bodyPr/>
                    <a:lstStyle/>
                    <a:p>
                      <a:pPr indent="127000" algn="ctr">
                        <a:lnSpc>
                          <a:spcPct val="125000"/>
                        </a:lnSpc>
                      </a:pPr>
                      <a:r>
                        <a:rPr lang="en-US" sz="1800" kern="1200">
                          <a:solidFill>
                            <a:srgbClr val="1F4E79"/>
                          </a:solidFill>
                          <a:latin typeface="+mn-lt"/>
                          <a:ea typeface="+mn-ea"/>
                          <a:cs typeface="+mn-cs"/>
                        </a:rPr>
                        <a:t>68.76</a:t>
                      </a:r>
                      <a:endParaRPr lang="zh-CN" altLang="en-US" sz="1800" kern="1200">
                        <a:solidFill>
                          <a:srgbClr val="1F4E79"/>
                        </a:solidFill>
                        <a:latin typeface="+mn-lt"/>
                        <a:ea typeface="+mn-ea"/>
                        <a:cs typeface="+mn-cs"/>
                      </a:endParaRPr>
                    </a:p>
                  </a:txBody>
                  <a:tcPr marL="68580" marR="68580" marT="0" marB="0" anchor="ctr"/>
                </a:tc>
                <a:tc>
                  <a:txBody>
                    <a:bodyPr/>
                    <a:lstStyle/>
                    <a:p>
                      <a:pPr indent="127000" algn="ctr">
                        <a:lnSpc>
                          <a:spcPct val="125000"/>
                        </a:lnSpc>
                      </a:pPr>
                      <a:r>
                        <a:rPr lang="en-US" sz="1800" kern="1200" dirty="0">
                          <a:solidFill>
                            <a:srgbClr val="1F4E79"/>
                          </a:solidFill>
                          <a:latin typeface="+mn-lt"/>
                          <a:ea typeface="+mn-ea"/>
                          <a:cs typeface="+mn-cs"/>
                        </a:rPr>
                        <a:t>80.62</a:t>
                      </a:r>
                      <a:endParaRPr lang="zh-CN" altLang="en-US" sz="1800" kern="1200" dirty="0">
                        <a:solidFill>
                          <a:srgbClr val="1F4E79"/>
                        </a:solidFill>
                        <a:latin typeface="+mn-lt"/>
                        <a:ea typeface="+mn-ea"/>
                        <a:cs typeface="+mn-cs"/>
                      </a:endParaRPr>
                    </a:p>
                  </a:txBody>
                  <a:tcPr marL="68580" marR="68580" marT="0" marB="0" anchor="ctr"/>
                </a:tc>
                <a:tc>
                  <a:txBody>
                    <a:bodyPr/>
                    <a:lstStyle/>
                    <a:p>
                      <a:pPr indent="127000" algn="ctr">
                        <a:lnSpc>
                          <a:spcPct val="125000"/>
                        </a:lnSpc>
                      </a:pPr>
                      <a:r>
                        <a:rPr lang="en-US" sz="1800" kern="1200" dirty="0">
                          <a:solidFill>
                            <a:srgbClr val="1F4E79"/>
                          </a:solidFill>
                          <a:latin typeface="+mn-lt"/>
                          <a:ea typeface="+mn-ea"/>
                          <a:cs typeface="+mn-cs"/>
                        </a:rPr>
                        <a:t>81.82</a:t>
                      </a:r>
                      <a:endParaRPr lang="zh-CN" altLang="en-US" sz="1800" kern="1200" dirty="0">
                        <a:solidFill>
                          <a:srgbClr val="1F4E79"/>
                        </a:solidFill>
                        <a:latin typeface="+mn-lt"/>
                        <a:ea typeface="+mn-ea"/>
                        <a:cs typeface="+mn-cs"/>
                      </a:endParaRPr>
                    </a:p>
                  </a:txBody>
                  <a:tcPr marL="68580" marR="68580" marT="0" marB="0" anchor="ctr"/>
                </a:tc>
                <a:tc>
                  <a:txBody>
                    <a:bodyPr/>
                    <a:lstStyle/>
                    <a:p>
                      <a:pPr indent="127000" algn="ctr">
                        <a:lnSpc>
                          <a:spcPct val="125000"/>
                        </a:lnSpc>
                      </a:pPr>
                      <a:r>
                        <a:rPr lang="en-US" sz="1800" kern="1200" dirty="0">
                          <a:solidFill>
                            <a:srgbClr val="1F4E79"/>
                          </a:solidFill>
                          <a:latin typeface="+mn-lt"/>
                          <a:ea typeface="+mn-ea"/>
                          <a:cs typeface="+mn-cs"/>
                        </a:rPr>
                        <a:t>80.47</a:t>
                      </a:r>
                      <a:endParaRPr lang="zh-CN" altLang="en-US" sz="1800" kern="1200" dirty="0">
                        <a:solidFill>
                          <a:srgbClr val="1F4E79"/>
                        </a:solidFill>
                        <a:latin typeface="+mn-lt"/>
                        <a:ea typeface="+mn-ea"/>
                        <a:cs typeface="+mn-cs"/>
                      </a:endParaRPr>
                    </a:p>
                  </a:txBody>
                  <a:tcPr marL="68580" marR="68580" marT="0" marB="0" anchor="ctr"/>
                </a:tc>
                <a:extLst>
                  <a:ext uri="{0D108BD9-81ED-4DB2-BD59-A6C34878D82A}">
                    <a16:rowId xmlns:a16="http://schemas.microsoft.com/office/drawing/2014/main" val="1308634863"/>
                  </a:ext>
                </a:extLst>
              </a:tr>
              <a:tr h="561868">
                <a:tc>
                  <a:txBody>
                    <a:bodyPr/>
                    <a:lstStyle/>
                    <a:p>
                      <a:pPr indent="127000" algn="ctr">
                        <a:lnSpc>
                          <a:spcPct val="125000"/>
                        </a:lnSpc>
                      </a:pPr>
                      <a:r>
                        <a:rPr lang="en-US" sz="1800" kern="1200" dirty="0">
                          <a:solidFill>
                            <a:schemeClr val="bg1"/>
                          </a:solidFill>
                          <a:latin typeface="+mn-lt"/>
                          <a:ea typeface="+mn-ea"/>
                          <a:cs typeface="+mn-cs"/>
                        </a:rPr>
                        <a:t>C3L-AED</a:t>
                      </a:r>
                      <a:endParaRPr lang="zh-CN" altLang="en-US" sz="1800" kern="1200" dirty="0">
                        <a:solidFill>
                          <a:schemeClr val="bg1"/>
                        </a:solidFill>
                        <a:latin typeface="+mn-lt"/>
                        <a:ea typeface="+mn-ea"/>
                        <a:cs typeface="+mn-cs"/>
                      </a:endParaRPr>
                    </a:p>
                  </a:txBody>
                  <a:tcPr marL="68580" marR="68580" marT="0" marB="0" anchor="ctr"/>
                </a:tc>
                <a:tc>
                  <a:txBody>
                    <a:bodyPr/>
                    <a:lstStyle/>
                    <a:p>
                      <a:pPr indent="127000" algn="ctr">
                        <a:lnSpc>
                          <a:spcPct val="125000"/>
                        </a:lnSpc>
                      </a:pPr>
                      <a:r>
                        <a:rPr lang="en-US" sz="1800" kern="1200" dirty="0">
                          <a:solidFill>
                            <a:srgbClr val="FF0000"/>
                          </a:solidFill>
                          <a:latin typeface="+mn-lt"/>
                          <a:ea typeface="+mn-ea"/>
                          <a:cs typeface="+mn-cs"/>
                        </a:rPr>
                        <a:t>84.30</a:t>
                      </a:r>
                      <a:endParaRPr lang="zh-CN" altLang="en-US" sz="1800" kern="1200" dirty="0">
                        <a:solidFill>
                          <a:srgbClr val="FF0000"/>
                        </a:solidFill>
                        <a:latin typeface="+mn-lt"/>
                        <a:ea typeface="+mn-ea"/>
                        <a:cs typeface="+mn-cs"/>
                      </a:endParaRPr>
                    </a:p>
                  </a:txBody>
                  <a:tcPr marL="68580" marR="68580" marT="0" marB="0" anchor="ctr"/>
                </a:tc>
                <a:tc>
                  <a:txBody>
                    <a:bodyPr/>
                    <a:lstStyle/>
                    <a:p>
                      <a:pPr indent="127000" algn="ctr">
                        <a:lnSpc>
                          <a:spcPct val="125000"/>
                        </a:lnSpc>
                      </a:pPr>
                      <a:r>
                        <a:rPr lang="en-US" sz="1800" kern="1200" dirty="0">
                          <a:solidFill>
                            <a:srgbClr val="FF0000"/>
                          </a:solidFill>
                          <a:latin typeface="+mn-lt"/>
                          <a:ea typeface="+mn-ea"/>
                          <a:cs typeface="+mn-cs"/>
                        </a:rPr>
                        <a:t>81.33</a:t>
                      </a:r>
                      <a:endParaRPr lang="zh-CN" altLang="en-US" sz="1800" kern="1200" dirty="0">
                        <a:solidFill>
                          <a:srgbClr val="FF0000"/>
                        </a:solidFill>
                        <a:latin typeface="+mn-lt"/>
                        <a:ea typeface="+mn-ea"/>
                        <a:cs typeface="+mn-cs"/>
                      </a:endParaRPr>
                    </a:p>
                  </a:txBody>
                  <a:tcPr marL="68580" marR="68580" marT="0" marB="0" anchor="ctr"/>
                </a:tc>
                <a:tc>
                  <a:txBody>
                    <a:bodyPr/>
                    <a:lstStyle/>
                    <a:p>
                      <a:pPr indent="127000" algn="ctr">
                        <a:lnSpc>
                          <a:spcPct val="125000"/>
                        </a:lnSpc>
                      </a:pPr>
                      <a:r>
                        <a:rPr lang="en-US" sz="1800" kern="1200" dirty="0">
                          <a:solidFill>
                            <a:srgbClr val="FF0000"/>
                          </a:solidFill>
                          <a:latin typeface="+mn-lt"/>
                          <a:ea typeface="+mn-ea"/>
                          <a:cs typeface="+mn-cs"/>
                        </a:rPr>
                        <a:t>71.21</a:t>
                      </a:r>
                      <a:endParaRPr lang="zh-CN" altLang="en-US" sz="1800" kern="1200" dirty="0">
                        <a:solidFill>
                          <a:srgbClr val="FF0000"/>
                        </a:solidFill>
                        <a:latin typeface="+mn-lt"/>
                        <a:ea typeface="+mn-ea"/>
                        <a:cs typeface="+mn-cs"/>
                      </a:endParaRPr>
                    </a:p>
                  </a:txBody>
                  <a:tcPr marL="68580" marR="68580" marT="0" marB="0" anchor="ctr"/>
                </a:tc>
                <a:tc>
                  <a:txBody>
                    <a:bodyPr/>
                    <a:lstStyle/>
                    <a:p>
                      <a:pPr indent="127000" algn="ctr">
                        <a:lnSpc>
                          <a:spcPct val="125000"/>
                        </a:lnSpc>
                      </a:pPr>
                      <a:r>
                        <a:rPr lang="en-US" sz="1800" kern="1200" dirty="0">
                          <a:solidFill>
                            <a:srgbClr val="FF0000"/>
                          </a:solidFill>
                          <a:latin typeface="+mn-lt"/>
                          <a:ea typeface="+mn-ea"/>
                          <a:cs typeface="+mn-cs"/>
                        </a:rPr>
                        <a:t>75.22</a:t>
                      </a:r>
                      <a:endParaRPr lang="zh-CN" altLang="en-US" sz="1800" kern="1200" dirty="0">
                        <a:solidFill>
                          <a:srgbClr val="FF0000"/>
                        </a:solidFill>
                        <a:latin typeface="+mn-lt"/>
                        <a:ea typeface="+mn-ea"/>
                        <a:cs typeface="+mn-cs"/>
                      </a:endParaRPr>
                    </a:p>
                  </a:txBody>
                  <a:tcPr marL="68580" marR="68580" marT="0" marB="0" anchor="ctr"/>
                </a:tc>
                <a:tc>
                  <a:txBody>
                    <a:bodyPr/>
                    <a:lstStyle/>
                    <a:p>
                      <a:pPr indent="127000" algn="ctr">
                        <a:lnSpc>
                          <a:spcPct val="125000"/>
                        </a:lnSpc>
                      </a:pPr>
                      <a:r>
                        <a:rPr lang="en-US" sz="1800" kern="1200" dirty="0">
                          <a:solidFill>
                            <a:srgbClr val="FF0000"/>
                          </a:solidFill>
                          <a:latin typeface="+mn-lt"/>
                          <a:ea typeface="+mn-ea"/>
                          <a:cs typeface="+mn-cs"/>
                        </a:rPr>
                        <a:t>83.78</a:t>
                      </a:r>
                      <a:endParaRPr lang="zh-CN" altLang="en-US" sz="1800" kern="1200" dirty="0">
                        <a:solidFill>
                          <a:srgbClr val="FF0000"/>
                        </a:solidFill>
                        <a:latin typeface="+mn-lt"/>
                        <a:ea typeface="+mn-ea"/>
                        <a:cs typeface="+mn-cs"/>
                      </a:endParaRPr>
                    </a:p>
                  </a:txBody>
                  <a:tcPr marL="68580" marR="68580" marT="0" marB="0" anchor="ctr"/>
                </a:tc>
                <a:tc>
                  <a:txBody>
                    <a:bodyPr/>
                    <a:lstStyle/>
                    <a:p>
                      <a:pPr indent="127000" algn="ctr">
                        <a:lnSpc>
                          <a:spcPct val="125000"/>
                        </a:lnSpc>
                      </a:pPr>
                      <a:r>
                        <a:rPr lang="en-US" sz="1800" kern="1200" dirty="0">
                          <a:solidFill>
                            <a:srgbClr val="FF0000"/>
                          </a:solidFill>
                          <a:latin typeface="+mn-lt"/>
                          <a:ea typeface="+mn-ea"/>
                          <a:cs typeface="+mn-cs"/>
                        </a:rPr>
                        <a:t>84.30</a:t>
                      </a:r>
                      <a:endParaRPr lang="zh-CN" altLang="en-US" sz="1800" kern="1200" dirty="0">
                        <a:solidFill>
                          <a:srgbClr val="FF0000"/>
                        </a:solidFill>
                        <a:latin typeface="+mn-lt"/>
                        <a:ea typeface="+mn-ea"/>
                        <a:cs typeface="+mn-cs"/>
                      </a:endParaRPr>
                    </a:p>
                  </a:txBody>
                  <a:tcPr marL="68580" marR="68580" marT="0" marB="0" anchor="ctr"/>
                </a:tc>
                <a:tc>
                  <a:txBody>
                    <a:bodyPr/>
                    <a:lstStyle/>
                    <a:p>
                      <a:pPr indent="127000" algn="ctr">
                        <a:lnSpc>
                          <a:spcPct val="125000"/>
                        </a:lnSpc>
                      </a:pPr>
                      <a:r>
                        <a:rPr lang="en-US" sz="1800" kern="1200" dirty="0">
                          <a:solidFill>
                            <a:srgbClr val="FF0000"/>
                          </a:solidFill>
                          <a:latin typeface="+mn-lt"/>
                          <a:ea typeface="+mn-ea"/>
                          <a:cs typeface="+mn-cs"/>
                        </a:rPr>
                        <a:t>83.43</a:t>
                      </a:r>
                      <a:endParaRPr lang="zh-CN" altLang="en-US" sz="1800" kern="1200" dirty="0">
                        <a:solidFill>
                          <a:srgbClr val="FF0000"/>
                        </a:solidFill>
                        <a:latin typeface="+mn-lt"/>
                        <a:ea typeface="+mn-ea"/>
                        <a:cs typeface="+mn-cs"/>
                      </a:endParaRPr>
                    </a:p>
                  </a:txBody>
                  <a:tcPr marL="68580" marR="68580" marT="0" marB="0" anchor="ctr"/>
                </a:tc>
                <a:extLst>
                  <a:ext uri="{0D108BD9-81ED-4DB2-BD59-A6C34878D82A}">
                    <a16:rowId xmlns:a16="http://schemas.microsoft.com/office/drawing/2014/main" val="1820465672"/>
                  </a:ext>
                </a:extLst>
              </a:tr>
            </a:tbl>
          </a:graphicData>
        </a:graphic>
      </p:graphicFrame>
      <p:sp>
        <p:nvSpPr>
          <p:cNvPr id="5" name="文本框 4">
            <a:extLst>
              <a:ext uri="{FF2B5EF4-FFF2-40B4-BE49-F238E27FC236}">
                <a16:creationId xmlns:a16="http://schemas.microsoft.com/office/drawing/2014/main" id="{D8D7B5C0-D30F-4DE1-BA8D-1B66CE27D884}"/>
              </a:ext>
            </a:extLst>
          </p:cNvPr>
          <p:cNvSpPr txBox="1"/>
          <p:nvPr/>
        </p:nvSpPr>
        <p:spPr>
          <a:xfrm>
            <a:off x="347313" y="4498550"/>
            <a:ext cx="1207506" cy="584775"/>
          </a:xfrm>
          <a:prstGeom prst="rect">
            <a:avLst/>
          </a:prstGeom>
          <a:noFill/>
        </p:spPr>
        <p:txBody>
          <a:bodyPr wrap="square" rtlCol="0">
            <a:spAutoFit/>
          </a:bodyPr>
          <a:lstStyle/>
          <a:p>
            <a:r>
              <a:rPr lang="en-US" altLang="zh-CN" sz="3200" dirty="0"/>
              <a:t>K=10</a:t>
            </a:r>
            <a:endParaRPr lang="zh-CN" altLang="en-US" sz="3200" dirty="0"/>
          </a:p>
        </p:txBody>
      </p:sp>
    </p:spTree>
    <p:extLst>
      <p:ext uri="{BB962C8B-B14F-4D97-AF65-F5344CB8AC3E}">
        <p14:creationId xmlns:p14="http://schemas.microsoft.com/office/powerpoint/2010/main" val="1133839966"/>
      </p:ext>
    </p:extLst>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직사각형 45"/>
          <p:cNvSpPr/>
          <p:nvPr/>
        </p:nvSpPr>
        <p:spPr>
          <a:xfrm>
            <a:off x="1540920" y="660031"/>
            <a:ext cx="10650252" cy="870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cs typeface="+mn-ea"/>
              <a:sym typeface="+mn-lt"/>
            </a:endParaRPr>
          </a:p>
        </p:txBody>
      </p:sp>
      <p:sp>
        <p:nvSpPr>
          <p:cNvPr id="23" name="文本框 22"/>
          <p:cNvSpPr txBox="1"/>
          <p:nvPr/>
        </p:nvSpPr>
        <p:spPr>
          <a:xfrm>
            <a:off x="1420418" y="136811"/>
            <a:ext cx="4971756" cy="523220"/>
          </a:xfrm>
          <a:prstGeom prst="rect">
            <a:avLst/>
          </a:prstGeom>
          <a:noFill/>
        </p:spPr>
        <p:txBody>
          <a:bodyPr wrap="square" rtlCol="0">
            <a:spAutoFit/>
          </a:bodyPr>
          <a:lstStyle/>
          <a:p>
            <a:pPr marL="179705" lvl="0"/>
            <a:r>
              <a:rPr lang="zh-CN" altLang="en-US" sz="2800" b="1" spc="300" dirty="0">
                <a:solidFill>
                  <a:srgbClr val="1F4E79"/>
                </a:solidFill>
                <a:cs typeface="+mn-ea"/>
                <a:sym typeface="+mn-lt"/>
              </a:rPr>
              <a:t>实验：模型指标实验</a:t>
            </a:r>
          </a:p>
        </p:txBody>
      </p:sp>
      <p:grpSp>
        <p:nvGrpSpPr>
          <p:cNvPr id="32" name="组合 31"/>
          <p:cNvGrpSpPr/>
          <p:nvPr/>
        </p:nvGrpSpPr>
        <p:grpSpPr>
          <a:xfrm>
            <a:off x="0" y="0"/>
            <a:ext cx="1376624" cy="1371254"/>
            <a:chOff x="0" y="0"/>
            <a:chExt cx="1376624" cy="1371254"/>
          </a:xfrm>
        </p:grpSpPr>
        <p:sp>
          <p:nvSpPr>
            <p:cNvPr id="33" name="Freeform 113"/>
            <p:cNvSpPr/>
            <p:nvPr/>
          </p:nvSpPr>
          <p:spPr bwMode="auto">
            <a:xfrm>
              <a:off x="828" y="413"/>
              <a:ext cx="666001" cy="666002"/>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4" name="Freeform 114"/>
            <p:cNvSpPr/>
            <p:nvPr/>
          </p:nvSpPr>
          <p:spPr bwMode="auto">
            <a:xfrm>
              <a:off x="828" y="413"/>
              <a:ext cx="666001" cy="666002"/>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5" name="Freeform 115"/>
            <p:cNvSpPr/>
            <p:nvPr/>
          </p:nvSpPr>
          <p:spPr bwMode="auto">
            <a:xfrm>
              <a:off x="704012" y="413"/>
              <a:ext cx="666001" cy="666002"/>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6" name="Freeform 117"/>
            <p:cNvSpPr/>
            <p:nvPr/>
          </p:nvSpPr>
          <p:spPr bwMode="auto">
            <a:xfrm>
              <a:off x="704012" y="704426"/>
              <a:ext cx="666001" cy="666828"/>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37" name="Freeform 120"/>
            <p:cNvSpPr/>
            <p:nvPr/>
          </p:nvSpPr>
          <p:spPr bwMode="auto">
            <a:xfrm>
              <a:off x="0" y="704426"/>
              <a:ext cx="666828" cy="666828"/>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8" name="Freeform 118"/>
            <p:cNvSpPr/>
            <p:nvPr/>
          </p:nvSpPr>
          <p:spPr bwMode="auto">
            <a:xfrm>
              <a:off x="704012" y="704426"/>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39" name="Freeform 118"/>
            <p:cNvSpPr/>
            <p:nvPr/>
          </p:nvSpPr>
          <p:spPr bwMode="auto">
            <a:xfrm flipV="1">
              <a:off x="710623" y="0"/>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5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grpSp>
      <p:graphicFrame>
        <p:nvGraphicFramePr>
          <p:cNvPr id="4" name="表格 3">
            <a:extLst>
              <a:ext uri="{FF2B5EF4-FFF2-40B4-BE49-F238E27FC236}">
                <a16:creationId xmlns:a16="http://schemas.microsoft.com/office/drawing/2014/main" id="{CEEC9009-4227-4778-A668-CA4E7B0E8132}"/>
              </a:ext>
            </a:extLst>
          </p:cNvPr>
          <p:cNvGraphicFramePr>
            <a:graphicFrameLocks noGrp="1"/>
          </p:cNvGraphicFramePr>
          <p:nvPr>
            <p:extLst>
              <p:ext uri="{D42A27DB-BD31-4B8C-83A1-F6EECF244321}">
                <p14:modId xmlns:p14="http://schemas.microsoft.com/office/powerpoint/2010/main" val="376854678"/>
              </p:ext>
            </p:extLst>
          </p:nvPr>
        </p:nvGraphicFramePr>
        <p:xfrm>
          <a:off x="1677269" y="1948033"/>
          <a:ext cx="10377553" cy="3933076"/>
        </p:xfrm>
        <a:graphic>
          <a:graphicData uri="http://schemas.openxmlformats.org/drawingml/2006/table">
            <a:tbl>
              <a:tblPr firstRow="1" firstCol="1" bandRow="1">
                <a:tableStyleId>{5C22544A-7EE6-4342-B048-85BDC9FD1C3A}</a:tableStyleId>
              </a:tblPr>
              <a:tblGrid>
                <a:gridCol w="1220315">
                  <a:extLst>
                    <a:ext uri="{9D8B030D-6E8A-4147-A177-3AD203B41FA5}">
                      <a16:colId xmlns:a16="http://schemas.microsoft.com/office/drawing/2014/main" val="2963783111"/>
                    </a:ext>
                  </a:extLst>
                </a:gridCol>
                <a:gridCol w="1267907">
                  <a:extLst>
                    <a:ext uri="{9D8B030D-6E8A-4147-A177-3AD203B41FA5}">
                      <a16:colId xmlns:a16="http://schemas.microsoft.com/office/drawing/2014/main" val="2798398302"/>
                    </a:ext>
                  </a:extLst>
                </a:gridCol>
                <a:gridCol w="1574205">
                  <a:extLst>
                    <a:ext uri="{9D8B030D-6E8A-4147-A177-3AD203B41FA5}">
                      <a16:colId xmlns:a16="http://schemas.microsoft.com/office/drawing/2014/main" val="964537550"/>
                    </a:ext>
                  </a:extLst>
                </a:gridCol>
                <a:gridCol w="1284990">
                  <a:extLst>
                    <a:ext uri="{9D8B030D-6E8A-4147-A177-3AD203B41FA5}">
                      <a16:colId xmlns:a16="http://schemas.microsoft.com/office/drawing/2014/main" val="1596103381"/>
                    </a:ext>
                  </a:extLst>
                </a:gridCol>
                <a:gridCol w="1071436">
                  <a:extLst>
                    <a:ext uri="{9D8B030D-6E8A-4147-A177-3AD203B41FA5}">
                      <a16:colId xmlns:a16="http://schemas.microsoft.com/office/drawing/2014/main" val="912066963"/>
                    </a:ext>
                  </a:extLst>
                </a:gridCol>
                <a:gridCol w="1587629">
                  <a:extLst>
                    <a:ext uri="{9D8B030D-6E8A-4147-A177-3AD203B41FA5}">
                      <a16:colId xmlns:a16="http://schemas.microsoft.com/office/drawing/2014/main" val="1805803990"/>
                    </a:ext>
                  </a:extLst>
                </a:gridCol>
                <a:gridCol w="1292313">
                  <a:extLst>
                    <a:ext uri="{9D8B030D-6E8A-4147-A177-3AD203B41FA5}">
                      <a16:colId xmlns:a16="http://schemas.microsoft.com/office/drawing/2014/main" val="2285988954"/>
                    </a:ext>
                  </a:extLst>
                </a:gridCol>
                <a:gridCol w="1078758">
                  <a:extLst>
                    <a:ext uri="{9D8B030D-6E8A-4147-A177-3AD203B41FA5}">
                      <a16:colId xmlns:a16="http://schemas.microsoft.com/office/drawing/2014/main" val="451779684"/>
                    </a:ext>
                  </a:extLst>
                </a:gridCol>
              </a:tblGrid>
              <a:tr h="561868">
                <a:tc>
                  <a:txBody>
                    <a:bodyPr/>
                    <a:lstStyle/>
                    <a:p>
                      <a:pPr indent="127000" algn="ctr">
                        <a:lnSpc>
                          <a:spcPct val="125000"/>
                        </a:lnSpc>
                      </a:pPr>
                      <a:r>
                        <a:rPr lang="en-US" sz="1800" kern="1200" dirty="0">
                          <a:solidFill>
                            <a:schemeClr val="bg1"/>
                          </a:solidFill>
                          <a:latin typeface="+mn-lt"/>
                          <a:ea typeface="+mn-ea"/>
                          <a:cs typeface="+mn-cs"/>
                        </a:rPr>
                        <a:t>K=10</a:t>
                      </a:r>
                      <a:endParaRPr lang="zh-CN" altLang="en-US" sz="1800" kern="1200" dirty="0">
                        <a:solidFill>
                          <a:schemeClr val="bg1"/>
                        </a:solidFill>
                        <a:latin typeface="+mn-lt"/>
                        <a:ea typeface="+mn-ea"/>
                        <a:cs typeface="+mn-cs"/>
                      </a:endParaRPr>
                    </a:p>
                  </a:txBody>
                  <a:tcPr marL="68580" marR="68580" marT="0" marB="0" anchor="ctr"/>
                </a:tc>
                <a:tc>
                  <a:txBody>
                    <a:bodyPr/>
                    <a:lstStyle/>
                    <a:p>
                      <a:pPr indent="127000" algn="ctr">
                        <a:lnSpc>
                          <a:spcPct val="125000"/>
                        </a:lnSpc>
                      </a:pPr>
                      <a:r>
                        <a:rPr lang="en-US" sz="1800" kern="1200" dirty="0">
                          <a:solidFill>
                            <a:schemeClr val="bg1"/>
                          </a:solidFill>
                          <a:latin typeface="+mn-lt"/>
                          <a:ea typeface="+mn-ea"/>
                          <a:cs typeface="+mn-cs"/>
                        </a:rPr>
                        <a:t>Accuracy</a:t>
                      </a:r>
                      <a:endParaRPr lang="zh-CN" altLang="en-US" sz="1800" kern="1200" dirty="0">
                        <a:solidFill>
                          <a:schemeClr val="bg1"/>
                        </a:solidFill>
                        <a:latin typeface="+mn-lt"/>
                        <a:ea typeface="+mn-ea"/>
                        <a:cs typeface="+mn-cs"/>
                      </a:endParaRPr>
                    </a:p>
                  </a:txBody>
                  <a:tcPr marL="68580" marR="68580" marT="0" marB="0" anchor="ctr"/>
                </a:tc>
                <a:tc>
                  <a:txBody>
                    <a:bodyPr/>
                    <a:lstStyle/>
                    <a:p>
                      <a:pPr indent="127000" algn="ctr">
                        <a:lnSpc>
                          <a:spcPct val="125000"/>
                        </a:lnSpc>
                      </a:pPr>
                      <a:r>
                        <a:rPr lang="en-US" sz="1800" kern="1200" dirty="0" err="1">
                          <a:solidFill>
                            <a:schemeClr val="bg1"/>
                          </a:solidFill>
                          <a:latin typeface="+mn-lt"/>
                          <a:ea typeface="+mn-ea"/>
                          <a:cs typeface="+mn-cs"/>
                        </a:rPr>
                        <a:t>M_Precision</a:t>
                      </a:r>
                      <a:endParaRPr lang="zh-CN" altLang="en-US" sz="1800" kern="1200" dirty="0">
                        <a:solidFill>
                          <a:schemeClr val="bg1"/>
                        </a:solidFill>
                        <a:latin typeface="+mn-lt"/>
                        <a:ea typeface="+mn-ea"/>
                        <a:cs typeface="+mn-cs"/>
                      </a:endParaRPr>
                    </a:p>
                  </a:txBody>
                  <a:tcPr marL="68580" marR="68580" marT="0" marB="0" anchor="ctr"/>
                </a:tc>
                <a:tc>
                  <a:txBody>
                    <a:bodyPr/>
                    <a:lstStyle/>
                    <a:p>
                      <a:pPr indent="127000" algn="ctr">
                        <a:lnSpc>
                          <a:spcPct val="125000"/>
                        </a:lnSpc>
                      </a:pPr>
                      <a:r>
                        <a:rPr lang="en-US" sz="1800" kern="1200" dirty="0" err="1">
                          <a:solidFill>
                            <a:schemeClr val="bg1"/>
                          </a:solidFill>
                          <a:latin typeface="+mn-lt"/>
                          <a:ea typeface="+mn-ea"/>
                          <a:cs typeface="+mn-cs"/>
                        </a:rPr>
                        <a:t>M_Recall</a:t>
                      </a:r>
                      <a:endParaRPr lang="zh-CN" altLang="en-US" sz="1800" kern="1200" dirty="0">
                        <a:solidFill>
                          <a:schemeClr val="bg1"/>
                        </a:solidFill>
                        <a:latin typeface="+mn-lt"/>
                        <a:ea typeface="+mn-ea"/>
                        <a:cs typeface="+mn-cs"/>
                      </a:endParaRPr>
                    </a:p>
                  </a:txBody>
                  <a:tcPr marL="68580" marR="68580" marT="0" marB="0" anchor="ctr"/>
                </a:tc>
                <a:tc>
                  <a:txBody>
                    <a:bodyPr/>
                    <a:lstStyle/>
                    <a:p>
                      <a:pPr indent="127000" algn="ctr">
                        <a:lnSpc>
                          <a:spcPct val="125000"/>
                        </a:lnSpc>
                      </a:pPr>
                      <a:r>
                        <a:rPr lang="en-US" sz="1800" kern="1200" dirty="0">
                          <a:solidFill>
                            <a:schemeClr val="bg1"/>
                          </a:solidFill>
                          <a:latin typeface="+mn-lt"/>
                          <a:ea typeface="+mn-ea"/>
                          <a:cs typeface="+mn-cs"/>
                        </a:rPr>
                        <a:t>M_F1</a:t>
                      </a:r>
                      <a:endParaRPr lang="zh-CN" altLang="en-US" sz="1800" kern="1200" dirty="0">
                        <a:solidFill>
                          <a:schemeClr val="bg1"/>
                        </a:solidFill>
                        <a:latin typeface="+mn-lt"/>
                        <a:ea typeface="+mn-ea"/>
                        <a:cs typeface="+mn-cs"/>
                      </a:endParaRPr>
                    </a:p>
                  </a:txBody>
                  <a:tcPr marL="68580" marR="68580" marT="0" marB="0" anchor="ctr"/>
                </a:tc>
                <a:tc>
                  <a:txBody>
                    <a:bodyPr/>
                    <a:lstStyle/>
                    <a:p>
                      <a:pPr indent="127000" algn="ctr">
                        <a:lnSpc>
                          <a:spcPct val="125000"/>
                        </a:lnSpc>
                      </a:pPr>
                      <a:r>
                        <a:rPr lang="en-US" sz="1800" kern="1200" dirty="0" err="1">
                          <a:solidFill>
                            <a:schemeClr val="bg1"/>
                          </a:solidFill>
                          <a:latin typeface="+mn-lt"/>
                          <a:ea typeface="+mn-ea"/>
                          <a:cs typeface="+mn-cs"/>
                        </a:rPr>
                        <a:t>W_Precision</a:t>
                      </a:r>
                      <a:endParaRPr lang="zh-CN" altLang="en-US" sz="1800" kern="1200" dirty="0">
                        <a:solidFill>
                          <a:schemeClr val="bg1"/>
                        </a:solidFill>
                        <a:latin typeface="+mn-lt"/>
                        <a:ea typeface="+mn-ea"/>
                        <a:cs typeface="+mn-cs"/>
                      </a:endParaRPr>
                    </a:p>
                  </a:txBody>
                  <a:tcPr marL="68580" marR="68580" marT="0" marB="0" anchor="ctr"/>
                </a:tc>
                <a:tc>
                  <a:txBody>
                    <a:bodyPr/>
                    <a:lstStyle/>
                    <a:p>
                      <a:pPr indent="127000" algn="ctr">
                        <a:lnSpc>
                          <a:spcPct val="125000"/>
                        </a:lnSpc>
                      </a:pPr>
                      <a:r>
                        <a:rPr lang="en-US" sz="1800" kern="1200" dirty="0" err="1">
                          <a:solidFill>
                            <a:schemeClr val="bg1"/>
                          </a:solidFill>
                          <a:latin typeface="+mn-lt"/>
                          <a:ea typeface="+mn-ea"/>
                          <a:cs typeface="+mn-cs"/>
                        </a:rPr>
                        <a:t>W_Recall</a:t>
                      </a:r>
                      <a:endParaRPr lang="zh-CN" altLang="en-US" sz="1800" kern="1200" dirty="0">
                        <a:solidFill>
                          <a:schemeClr val="bg1"/>
                        </a:solidFill>
                        <a:latin typeface="+mn-lt"/>
                        <a:ea typeface="+mn-ea"/>
                        <a:cs typeface="+mn-cs"/>
                      </a:endParaRPr>
                    </a:p>
                  </a:txBody>
                  <a:tcPr marL="68580" marR="68580" marT="0" marB="0" anchor="ctr"/>
                </a:tc>
                <a:tc>
                  <a:txBody>
                    <a:bodyPr/>
                    <a:lstStyle/>
                    <a:p>
                      <a:pPr indent="127000" algn="ctr">
                        <a:lnSpc>
                          <a:spcPct val="125000"/>
                        </a:lnSpc>
                      </a:pPr>
                      <a:r>
                        <a:rPr lang="en-US" sz="1800" kern="1200" dirty="0">
                          <a:solidFill>
                            <a:schemeClr val="bg1"/>
                          </a:solidFill>
                          <a:latin typeface="+mn-lt"/>
                          <a:ea typeface="+mn-ea"/>
                          <a:cs typeface="+mn-cs"/>
                        </a:rPr>
                        <a:t>W_F1</a:t>
                      </a:r>
                      <a:endParaRPr lang="zh-CN" altLang="en-US" sz="1800"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2457688120"/>
                  </a:ext>
                </a:extLst>
              </a:tr>
              <a:tr h="561868">
                <a:tc>
                  <a:txBody>
                    <a:bodyPr/>
                    <a:lstStyle/>
                    <a:p>
                      <a:pPr indent="127000" algn="ctr">
                        <a:lnSpc>
                          <a:spcPct val="125000"/>
                        </a:lnSpc>
                      </a:pPr>
                      <a:r>
                        <a:rPr lang="en-US" sz="1800" kern="1200" dirty="0">
                          <a:solidFill>
                            <a:schemeClr val="bg1"/>
                          </a:solidFill>
                          <a:latin typeface="+mn-lt"/>
                          <a:ea typeface="+mn-ea"/>
                          <a:cs typeface="+mn-cs"/>
                        </a:rPr>
                        <a:t>LC</a:t>
                      </a:r>
                      <a:endParaRPr lang="zh-CN" altLang="en-US" sz="1800" kern="1200" dirty="0">
                        <a:solidFill>
                          <a:schemeClr val="bg1"/>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63.53</a:t>
                      </a:r>
                      <a:endParaRPr lang="zh-CN" altLang="en-US" sz="1800" kern="1200" dirty="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21.18</a:t>
                      </a:r>
                      <a:endParaRPr lang="zh-CN" altLang="en-US" sz="1800" kern="1200" dirty="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33.33</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25.90</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40.36</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63.53</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49.37</a:t>
                      </a:r>
                      <a:endParaRPr lang="zh-CN" altLang="en-US" sz="1800" kern="1200">
                        <a:solidFill>
                          <a:srgbClr val="1F4E79"/>
                        </a:solidFill>
                        <a:latin typeface="+mn-lt"/>
                        <a:ea typeface="+mn-ea"/>
                        <a:cs typeface="+mn-cs"/>
                      </a:endParaRPr>
                    </a:p>
                  </a:txBody>
                  <a:tcPr marL="68580" marR="68580" marT="0" marB="0" anchor="ctr"/>
                </a:tc>
                <a:extLst>
                  <a:ext uri="{0D108BD9-81ED-4DB2-BD59-A6C34878D82A}">
                    <a16:rowId xmlns:a16="http://schemas.microsoft.com/office/drawing/2014/main" val="3778853418"/>
                  </a:ext>
                </a:extLst>
              </a:tr>
              <a:tr h="561868">
                <a:tc>
                  <a:txBody>
                    <a:bodyPr/>
                    <a:lstStyle/>
                    <a:p>
                      <a:pPr indent="127000" algn="ctr">
                        <a:lnSpc>
                          <a:spcPct val="125000"/>
                        </a:lnSpc>
                      </a:pPr>
                      <a:r>
                        <a:rPr lang="en-US" sz="1800" kern="1200" dirty="0">
                          <a:solidFill>
                            <a:schemeClr val="bg1"/>
                          </a:solidFill>
                          <a:latin typeface="+mn-lt"/>
                          <a:ea typeface="+mn-ea"/>
                          <a:cs typeface="+mn-cs"/>
                        </a:rPr>
                        <a:t>MLP</a:t>
                      </a:r>
                      <a:endParaRPr lang="zh-CN" altLang="en-US" sz="1800" kern="1200" dirty="0">
                        <a:solidFill>
                          <a:schemeClr val="bg1"/>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48.93</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46.21</a:t>
                      </a:r>
                      <a:endParaRPr lang="zh-CN" altLang="en-US" sz="1800" kern="1200" dirty="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44.28</a:t>
                      </a:r>
                      <a:endParaRPr lang="zh-CN" altLang="en-US" sz="1800" kern="1200" dirty="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40.71</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50.72</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48.93</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46.43</a:t>
                      </a:r>
                      <a:endParaRPr lang="zh-CN" altLang="en-US" sz="1800" kern="1200">
                        <a:solidFill>
                          <a:srgbClr val="1F4E79"/>
                        </a:solidFill>
                        <a:latin typeface="+mn-lt"/>
                        <a:ea typeface="+mn-ea"/>
                        <a:cs typeface="+mn-cs"/>
                      </a:endParaRPr>
                    </a:p>
                  </a:txBody>
                  <a:tcPr marL="68580" marR="68580" marT="0" marB="0" anchor="ctr"/>
                </a:tc>
                <a:extLst>
                  <a:ext uri="{0D108BD9-81ED-4DB2-BD59-A6C34878D82A}">
                    <a16:rowId xmlns:a16="http://schemas.microsoft.com/office/drawing/2014/main" val="3776354445"/>
                  </a:ext>
                </a:extLst>
              </a:tr>
              <a:tr h="561868">
                <a:tc>
                  <a:txBody>
                    <a:bodyPr/>
                    <a:lstStyle/>
                    <a:p>
                      <a:pPr indent="127000" algn="ctr">
                        <a:lnSpc>
                          <a:spcPct val="125000"/>
                        </a:lnSpc>
                      </a:pPr>
                      <a:r>
                        <a:rPr lang="en-US" sz="1800" kern="1200" dirty="0">
                          <a:solidFill>
                            <a:schemeClr val="bg1"/>
                          </a:solidFill>
                          <a:latin typeface="+mn-lt"/>
                          <a:ea typeface="+mn-ea"/>
                          <a:cs typeface="+mn-cs"/>
                        </a:rPr>
                        <a:t>CNN</a:t>
                      </a:r>
                      <a:endParaRPr lang="zh-CN" altLang="en-US" sz="1800" kern="1200" dirty="0">
                        <a:solidFill>
                          <a:schemeClr val="bg1"/>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60.55 </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33.77</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33.90</a:t>
                      </a:r>
                      <a:endParaRPr lang="zh-CN" altLang="en-US" sz="1800" kern="1200" dirty="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33.02</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54.55</a:t>
                      </a:r>
                      <a:endParaRPr lang="zh-CN" altLang="en-US" sz="1800" kern="1200" dirty="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60.55</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56.96</a:t>
                      </a:r>
                      <a:endParaRPr lang="zh-CN" altLang="en-US" sz="1800" kern="1200">
                        <a:solidFill>
                          <a:srgbClr val="1F4E79"/>
                        </a:solidFill>
                        <a:latin typeface="+mn-lt"/>
                        <a:ea typeface="+mn-ea"/>
                        <a:cs typeface="+mn-cs"/>
                      </a:endParaRPr>
                    </a:p>
                  </a:txBody>
                  <a:tcPr marL="68580" marR="68580" marT="0" marB="0" anchor="ctr"/>
                </a:tc>
                <a:extLst>
                  <a:ext uri="{0D108BD9-81ED-4DB2-BD59-A6C34878D82A}">
                    <a16:rowId xmlns:a16="http://schemas.microsoft.com/office/drawing/2014/main" val="3455367030"/>
                  </a:ext>
                </a:extLst>
              </a:tr>
              <a:tr h="561868">
                <a:tc>
                  <a:txBody>
                    <a:bodyPr/>
                    <a:lstStyle/>
                    <a:p>
                      <a:pPr indent="127000" algn="ctr">
                        <a:lnSpc>
                          <a:spcPct val="125000"/>
                        </a:lnSpc>
                      </a:pPr>
                      <a:r>
                        <a:rPr lang="en-US" sz="1800" kern="1200" dirty="0">
                          <a:solidFill>
                            <a:schemeClr val="bg1"/>
                          </a:solidFill>
                          <a:latin typeface="+mn-lt"/>
                          <a:ea typeface="+mn-ea"/>
                          <a:cs typeface="+mn-cs"/>
                        </a:rPr>
                        <a:t>LSTM</a:t>
                      </a:r>
                      <a:endParaRPr lang="zh-CN" altLang="en-US" sz="1800" kern="1200" dirty="0">
                        <a:solidFill>
                          <a:schemeClr val="bg1"/>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63.89</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50.28</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43.46</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42.95</a:t>
                      </a:r>
                      <a:endParaRPr lang="zh-CN" altLang="en-US" sz="1800" kern="1200" dirty="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59.46</a:t>
                      </a:r>
                      <a:endParaRPr lang="zh-CN" altLang="en-US" sz="1800" kern="1200" dirty="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63.89</a:t>
                      </a:r>
                      <a:endParaRPr lang="zh-CN" altLang="en-US" sz="1800" kern="1200" dirty="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58.84</a:t>
                      </a:r>
                      <a:endParaRPr lang="zh-CN" altLang="en-US" sz="1800" kern="1200">
                        <a:solidFill>
                          <a:srgbClr val="1F4E79"/>
                        </a:solidFill>
                        <a:latin typeface="+mn-lt"/>
                        <a:ea typeface="+mn-ea"/>
                        <a:cs typeface="+mn-cs"/>
                      </a:endParaRPr>
                    </a:p>
                  </a:txBody>
                  <a:tcPr marL="68580" marR="68580" marT="0" marB="0" anchor="ctr"/>
                </a:tc>
                <a:extLst>
                  <a:ext uri="{0D108BD9-81ED-4DB2-BD59-A6C34878D82A}">
                    <a16:rowId xmlns:a16="http://schemas.microsoft.com/office/drawing/2014/main" val="2077389802"/>
                  </a:ext>
                </a:extLst>
              </a:tr>
              <a:tr h="561868">
                <a:tc>
                  <a:txBody>
                    <a:bodyPr/>
                    <a:lstStyle/>
                    <a:p>
                      <a:pPr indent="127000" algn="ctr">
                        <a:lnSpc>
                          <a:spcPct val="125000"/>
                        </a:lnSpc>
                      </a:pPr>
                      <a:r>
                        <a:rPr lang="en-US" sz="1800" kern="1200" dirty="0">
                          <a:solidFill>
                            <a:schemeClr val="bg1"/>
                          </a:solidFill>
                          <a:latin typeface="+mn-lt"/>
                          <a:ea typeface="+mn-ea"/>
                          <a:cs typeface="+mn-cs"/>
                        </a:rPr>
                        <a:t>C3L</a:t>
                      </a:r>
                      <a:endParaRPr lang="zh-CN" altLang="en-US" sz="1800" kern="1200" dirty="0">
                        <a:solidFill>
                          <a:schemeClr val="bg1"/>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72.06</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67.30</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57.89</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60.72</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71.02</a:t>
                      </a:r>
                      <a:endParaRPr lang="zh-CN" altLang="en-US" sz="1800" kern="1200" dirty="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72.76</a:t>
                      </a:r>
                      <a:endParaRPr lang="zh-CN" altLang="en-US" sz="1800" kern="1200" dirty="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70.48</a:t>
                      </a:r>
                      <a:endParaRPr lang="zh-CN" altLang="en-US" sz="1800" kern="1200" dirty="0">
                        <a:solidFill>
                          <a:srgbClr val="1F4E79"/>
                        </a:solidFill>
                        <a:latin typeface="+mn-lt"/>
                        <a:ea typeface="+mn-ea"/>
                        <a:cs typeface="+mn-cs"/>
                      </a:endParaRPr>
                    </a:p>
                  </a:txBody>
                  <a:tcPr marL="68580" marR="68580" marT="0" marB="0" anchor="ctr"/>
                </a:tc>
                <a:extLst>
                  <a:ext uri="{0D108BD9-81ED-4DB2-BD59-A6C34878D82A}">
                    <a16:rowId xmlns:a16="http://schemas.microsoft.com/office/drawing/2014/main" val="1308634863"/>
                  </a:ext>
                </a:extLst>
              </a:tr>
              <a:tr h="561868">
                <a:tc>
                  <a:txBody>
                    <a:bodyPr/>
                    <a:lstStyle/>
                    <a:p>
                      <a:pPr indent="127000" algn="ctr">
                        <a:lnSpc>
                          <a:spcPct val="125000"/>
                        </a:lnSpc>
                      </a:pPr>
                      <a:r>
                        <a:rPr lang="en-US" sz="1800" kern="1200" dirty="0">
                          <a:solidFill>
                            <a:schemeClr val="bg1"/>
                          </a:solidFill>
                          <a:latin typeface="+mn-lt"/>
                          <a:ea typeface="+mn-ea"/>
                          <a:cs typeface="+mn-cs"/>
                        </a:rPr>
                        <a:t>C3L-AED</a:t>
                      </a:r>
                      <a:endParaRPr lang="zh-CN" altLang="en-US" sz="1800" kern="1200" dirty="0">
                        <a:solidFill>
                          <a:schemeClr val="bg1"/>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FF0000"/>
                          </a:solidFill>
                          <a:latin typeface="+mn-lt"/>
                          <a:ea typeface="+mn-ea"/>
                          <a:cs typeface="+mn-cs"/>
                        </a:rPr>
                        <a:t>75.62</a:t>
                      </a:r>
                      <a:endParaRPr lang="zh-CN" altLang="en-US" sz="1800" kern="1200" dirty="0">
                        <a:solidFill>
                          <a:srgbClr val="FF0000"/>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FF0000"/>
                          </a:solidFill>
                          <a:latin typeface="+mn-lt"/>
                          <a:ea typeface="+mn-ea"/>
                          <a:cs typeface="+mn-cs"/>
                        </a:rPr>
                        <a:t>75.65</a:t>
                      </a:r>
                      <a:endParaRPr lang="zh-CN" altLang="en-US" sz="1800" kern="1200" dirty="0">
                        <a:solidFill>
                          <a:srgbClr val="FF0000"/>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FF0000"/>
                          </a:solidFill>
                          <a:latin typeface="+mn-lt"/>
                          <a:ea typeface="+mn-ea"/>
                          <a:cs typeface="+mn-cs"/>
                        </a:rPr>
                        <a:t>62.58</a:t>
                      </a:r>
                      <a:endParaRPr lang="zh-CN" altLang="en-US" sz="1800" kern="1200">
                        <a:solidFill>
                          <a:srgbClr val="FF0000"/>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FF0000"/>
                          </a:solidFill>
                          <a:latin typeface="+mn-lt"/>
                          <a:ea typeface="+mn-ea"/>
                          <a:cs typeface="+mn-cs"/>
                        </a:rPr>
                        <a:t>66.46</a:t>
                      </a:r>
                      <a:endParaRPr lang="zh-CN" altLang="en-US" sz="1800" kern="1200" dirty="0">
                        <a:solidFill>
                          <a:srgbClr val="FF0000"/>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FF0000"/>
                          </a:solidFill>
                          <a:latin typeface="+mn-lt"/>
                          <a:ea typeface="+mn-ea"/>
                          <a:cs typeface="+mn-cs"/>
                        </a:rPr>
                        <a:t>75.63</a:t>
                      </a:r>
                      <a:endParaRPr lang="zh-CN" altLang="en-US" sz="1800" kern="1200" dirty="0">
                        <a:solidFill>
                          <a:srgbClr val="FF0000"/>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FF0000"/>
                          </a:solidFill>
                          <a:latin typeface="+mn-lt"/>
                          <a:ea typeface="+mn-ea"/>
                          <a:cs typeface="+mn-cs"/>
                        </a:rPr>
                        <a:t>75.62</a:t>
                      </a:r>
                      <a:endParaRPr lang="zh-CN" altLang="en-US" sz="1800" kern="1200" dirty="0">
                        <a:solidFill>
                          <a:srgbClr val="FF0000"/>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FF0000"/>
                          </a:solidFill>
                          <a:latin typeface="+mn-lt"/>
                          <a:ea typeface="+mn-ea"/>
                          <a:cs typeface="+mn-cs"/>
                        </a:rPr>
                        <a:t>73.69</a:t>
                      </a:r>
                      <a:endParaRPr lang="zh-CN" altLang="en-US" sz="1800" kern="1200" dirty="0">
                        <a:solidFill>
                          <a:srgbClr val="FF0000"/>
                        </a:solidFill>
                        <a:latin typeface="+mn-lt"/>
                        <a:ea typeface="+mn-ea"/>
                        <a:cs typeface="+mn-cs"/>
                      </a:endParaRPr>
                    </a:p>
                  </a:txBody>
                  <a:tcPr marL="68580" marR="68580" marT="0" marB="0" anchor="ctr"/>
                </a:tc>
                <a:extLst>
                  <a:ext uri="{0D108BD9-81ED-4DB2-BD59-A6C34878D82A}">
                    <a16:rowId xmlns:a16="http://schemas.microsoft.com/office/drawing/2014/main" val="1820465672"/>
                  </a:ext>
                </a:extLst>
              </a:tr>
            </a:tbl>
          </a:graphicData>
        </a:graphic>
      </p:graphicFrame>
      <p:sp>
        <p:nvSpPr>
          <p:cNvPr id="5" name="文本框 4">
            <a:extLst>
              <a:ext uri="{FF2B5EF4-FFF2-40B4-BE49-F238E27FC236}">
                <a16:creationId xmlns:a16="http://schemas.microsoft.com/office/drawing/2014/main" id="{D8D7B5C0-D30F-4DE1-BA8D-1B66CE27D884}"/>
              </a:ext>
            </a:extLst>
          </p:cNvPr>
          <p:cNvSpPr txBox="1"/>
          <p:nvPr/>
        </p:nvSpPr>
        <p:spPr>
          <a:xfrm>
            <a:off x="333414" y="3622183"/>
            <a:ext cx="1207506" cy="584775"/>
          </a:xfrm>
          <a:prstGeom prst="rect">
            <a:avLst/>
          </a:prstGeom>
          <a:noFill/>
        </p:spPr>
        <p:txBody>
          <a:bodyPr wrap="square" rtlCol="0">
            <a:spAutoFit/>
          </a:bodyPr>
          <a:lstStyle/>
          <a:p>
            <a:r>
              <a:rPr lang="en-US" altLang="zh-CN" sz="3200" dirty="0"/>
              <a:t>K=15</a:t>
            </a:r>
            <a:endParaRPr lang="zh-CN" altLang="en-US" sz="3200" dirty="0"/>
          </a:p>
        </p:txBody>
      </p:sp>
    </p:spTree>
    <p:extLst>
      <p:ext uri="{BB962C8B-B14F-4D97-AF65-F5344CB8AC3E}">
        <p14:creationId xmlns:p14="http://schemas.microsoft.com/office/powerpoint/2010/main" val="2626993055"/>
      </p:ext>
    </p:extLst>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직사각형 45"/>
          <p:cNvSpPr/>
          <p:nvPr/>
        </p:nvSpPr>
        <p:spPr>
          <a:xfrm>
            <a:off x="1540920" y="660031"/>
            <a:ext cx="10650252" cy="870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cs typeface="+mn-ea"/>
              <a:sym typeface="+mn-lt"/>
            </a:endParaRPr>
          </a:p>
        </p:txBody>
      </p:sp>
      <p:sp>
        <p:nvSpPr>
          <p:cNvPr id="23" name="文本框 22"/>
          <p:cNvSpPr txBox="1"/>
          <p:nvPr/>
        </p:nvSpPr>
        <p:spPr>
          <a:xfrm>
            <a:off x="1420418" y="136811"/>
            <a:ext cx="4971756" cy="523220"/>
          </a:xfrm>
          <a:prstGeom prst="rect">
            <a:avLst/>
          </a:prstGeom>
          <a:noFill/>
        </p:spPr>
        <p:txBody>
          <a:bodyPr wrap="square" rtlCol="0">
            <a:spAutoFit/>
          </a:bodyPr>
          <a:lstStyle/>
          <a:p>
            <a:pPr marL="179705" lvl="0"/>
            <a:r>
              <a:rPr lang="zh-CN" altLang="en-US" sz="2800" b="1" spc="300" dirty="0">
                <a:solidFill>
                  <a:srgbClr val="1F4E79"/>
                </a:solidFill>
                <a:cs typeface="+mn-ea"/>
                <a:sym typeface="+mn-lt"/>
              </a:rPr>
              <a:t>实验：模型指标实验</a:t>
            </a:r>
          </a:p>
        </p:txBody>
      </p:sp>
      <p:grpSp>
        <p:nvGrpSpPr>
          <p:cNvPr id="32" name="组合 31"/>
          <p:cNvGrpSpPr/>
          <p:nvPr/>
        </p:nvGrpSpPr>
        <p:grpSpPr>
          <a:xfrm>
            <a:off x="0" y="0"/>
            <a:ext cx="1376624" cy="1371254"/>
            <a:chOff x="0" y="0"/>
            <a:chExt cx="1376624" cy="1371254"/>
          </a:xfrm>
        </p:grpSpPr>
        <p:sp>
          <p:nvSpPr>
            <p:cNvPr id="33" name="Freeform 113"/>
            <p:cNvSpPr/>
            <p:nvPr/>
          </p:nvSpPr>
          <p:spPr bwMode="auto">
            <a:xfrm>
              <a:off x="828" y="413"/>
              <a:ext cx="666001" cy="666002"/>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4" name="Freeform 114"/>
            <p:cNvSpPr/>
            <p:nvPr/>
          </p:nvSpPr>
          <p:spPr bwMode="auto">
            <a:xfrm>
              <a:off x="828" y="413"/>
              <a:ext cx="666001" cy="666002"/>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5" name="Freeform 115"/>
            <p:cNvSpPr/>
            <p:nvPr/>
          </p:nvSpPr>
          <p:spPr bwMode="auto">
            <a:xfrm>
              <a:off x="704012" y="413"/>
              <a:ext cx="666001" cy="666002"/>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6" name="Freeform 117"/>
            <p:cNvSpPr/>
            <p:nvPr/>
          </p:nvSpPr>
          <p:spPr bwMode="auto">
            <a:xfrm>
              <a:off x="704012" y="704426"/>
              <a:ext cx="666001" cy="666828"/>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37" name="Freeform 120"/>
            <p:cNvSpPr/>
            <p:nvPr/>
          </p:nvSpPr>
          <p:spPr bwMode="auto">
            <a:xfrm>
              <a:off x="0" y="704426"/>
              <a:ext cx="666828" cy="666828"/>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8" name="Freeform 118"/>
            <p:cNvSpPr/>
            <p:nvPr/>
          </p:nvSpPr>
          <p:spPr bwMode="auto">
            <a:xfrm>
              <a:off x="704012" y="704426"/>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39" name="Freeform 118"/>
            <p:cNvSpPr/>
            <p:nvPr/>
          </p:nvSpPr>
          <p:spPr bwMode="auto">
            <a:xfrm flipV="1">
              <a:off x="710623" y="0"/>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5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grpSp>
      <p:graphicFrame>
        <p:nvGraphicFramePr>
          <p:cNvPr id="4" name="表格 3">
            <a:extLst>
              <a:ext uri="{FF2B5EF4-FFF2-40B4-BE49-F238E27FC236}">
                <a16:creationId xmlns:a16="http://schemas.microsoft.com/office/drawing/2014/main" id="{CEEC9009-4227-4778-A668-CA4E7B0E8132}"/>
              </a:ext>
            </a:extLst>
          </p:cNvPr>
          <p:cNvGraphicFramePr>
            <a:graphicFrameLocks noGrp="1"/>
          </p:cNvGraphicFramePr>
          <p:nvPr>
            <p:extLst>
              <p:ext uri="{D42A27DB-BD31-4B8C-83A1-F6EECF244321}">
                <p14:modId xmlns:p14="http://schemas.microsoft.com/office/powerpoint/2010/main" val="2161240580"/>
              </p:ext>
            </p:extLst>
          </p:nvPr>
        </p:nvGraphicFramePr>
        <p:xfrm>
          <a:off x="1677269" y="1948033"/>
          <a:ext cx="10377553" cy="3933076"/>
        </p:xfrm>
        <a:graphic>
          <a:graphicData uri="http://schemas.openxmlformats.org/drawingml/2006/table">
            <a:tbl>
              <a:tblPr firstRow="1" firstCol="1" bandRow="1">
                <a:tableStyleId>{5C22544A-7EE6-4342-B048-85BDC9FD1C3A}</a:tableStyleId>
              </a:tblPr>
              <a:tblGrid>
                <a:gridCol w="1220315">
                  <a:extLst>
                    <a:ext uri="{9D8B030D-6E8A-4147-A177-3AD203B41FA5}">
                      <a16:colId xmlns:a16="http://schemas.microsoft.com/office/drawing/2014/main" val="2963783111"/>
                    </a:ext>
                  </a:extLst>
                </a:gridCol>
                <a:gridCol w="1267907">
                  <a:extLst>
                    <a:ext uri="{9D8B030D-6E8A-4147-A177-3AD203B41FA5}">
                      <a16:colId xmlns:a16="http://schemas.microsoft.com/office/drawing/2014/main" val="2798398302"/>
                    </a:ext>
                  </a:extLst>
                </a:gridCol>
                <a:gridCol w="1574205">
                  <a:extLst>
                    <a:ext uri="{9D8B030D-6E8A-4147-A177-3AD203B41FA5}">
                      <a16:colId xmlns:a16="http://schemas.microsoft.com/office/drawing/2014/main" val="964537550"/>
                    </a:ext>
                  </a:extLst>
                </a:gridCol>
                <a:gridCol w="1284990">
                  <a:extLst>
                    <a:ext uri="{9D8B030D-6E8A-4147-A177-3AD203B41FA5}">
                      <a16:colId xmlns:a16="http://schemas.microsoft.com/office/drawing/2014/main" val="1596103381"/>
                    </a:ext>
                  </a:extLst>
                </a:gridCol>
                <a:gridCol w="1071436">
                  <a:extLst>
                    <a:ext uri="{9D8B030D-6E8A-4147-A177-3AD203B41FA5}">
                      <a16:colId xmlns:a16="http://schemas.microsoft.com/office/drawing/2014/main" val="912066963"/>
                    </a:ext>
                  </a:extLst>
                </a:gridCol>
                <a:gridCol w="1587629">
                  <a:extLst>
                    <a:ext uri="{9D8B030D-6E8A-4147-A177-3AD203B41FA5}">
                      <a16:colId xmlns:a16="http://schemas.microsoft.com/office/drawing/2014/main" val="1805803990"/>
                    </a:ext>
                  </a:extLst>
                </a:gridCol>
                <a:gridCol w="1292313">
                  <a:extLst>
                    <a:ext uri="{9D8B030D-6E8A-4147-A177-3AD203B41FA5}">
                      <a16:colId xmlns:a16="http://schemas.microsoft.com/office/drawing/2014/main" val="2285988954"/>
                    </a:ext>
                  </a:extLst>
                </a:gridCol>
                <a:gridCol w="1078758">
                  <a:extLst>
                    <a:ext uri="{9D8B030D-6E8A-4147-A177-3AD203B41FA5}">
                      <a16:colId xmlns:a16="http://schemas.microsoft.com/office/drawing/2014/main" val="451779684"/>
                    </a:ext>
                  </a:extLst>
                </a:gridCol>
              </a:tblGrid>
              <a:tr h="561868">
                <a:tc>
                  <a:txBody>
                    <a:bodyPr/>
                    <a:lstStyle/>
                    <a:p>
                      <a:pPr indent="127000" algn="ctr">
                        <a:lnSpc>
                          <a:spcPct val="125000"/>
                        </a:lnSpc>
                      </a:pPr>
                      <a:r>
                        <a:rPr lang="en-US" sz="1800" kern="1200" dirty="0">
                          <a:solidFill>
                            <a:schemeClr val="bg1"/>
                          </a:solidFill>
                          <a:latin typeface="+mn-lt"/>
                          <a:ea typeface="+mn-ea"/>
                          <a:cs typeface="+mn-cs"/>
                        </a:rPr>
                        <a:t>K=10</a:t>
                      </a:r>
                      <a:endParaRPr lang="zh-CN" altLang="en-US" sz="1800" kern="1200" dirty="0">
                        <a:solidFill>
                          <a:schemeClr val="bg1"/>
                        </a:solidFill>
                        <a:latin typeface="+mn-lt"/>
                        <a:ea typeface="+mn-ea"/>
                        <a:cs typeface="+mn-cs"/>
                      </a:endParaRPr>
                    </a:p>
                  </a:txBody>
                  <a:tcPr marL="68580" marR="68580" marT="0" marB="0" anchor="ctr"/>
                </a:tc>
                <a:tc>
                  <a:txBody>
                    <a:bodyPr/>
                    <a:lstStyle/>
                    <a:p>
                      <a:pPr indent="127000" algn="ctr">
                        <a:lnSpc>
                          <a:spcPct val="125000"/>
                        </a:lnSpc>
                      </a:pPr>
                      <a:r>
                        <a:rPr lang="en-US" sz="1800" kern="1200" dirty="0">
                          <a:solidFill>
                            <a:schemeClr val="bg1"/>
                          </a:solidFill>
                          <a:latin typeface="+mn-lt"/>
                          <a:ea typeface="+mn-ea"/>
                          <a:cs typeface="+mn-cs"/>
                        </a:rPr>
                        <a:t>Accuracy</a:t>
                      </a:r>
                      <a:endParaRPr lang="zh-CN" altLang="en-US" sz="1800" kern="1200" dirty="0">
                        <a:solidFill>
                          <a:schemeClr val="bg1"/>
                        </a:solidFill>
                        <a:latin typeface="+mn-lt"/>
                        <a:ea typeface="+mn-ea"/>
                        <a:cs typeface="+mn-cs"/>
                      </a:endParaRPr>
                    </a:p>
                  </a:txBody>
                  <a:tcPr marL="68580" marR="68580" marT="0" marB="0" anchor="ctr"/>
                </a:tc>
                <a:tc>
                  <a:txBody>
                    <a:bodyPr/>
                    <a:lstStyle/>
                    <a:p>
                      <a:pPr indent="127000" algn="ctr">
                        <a:lnSpc>
                          <a:spcPct val="125000"/>
                        </a:lnSpc>
                      </a:pPr>
                      <a:r>
                        <a:rPr lang="en-US" sz="1800" kern="1200" dirty="0" err="1">
                          <a:solidFill>
                            <a:schemeClr val="bg1"/>
                          </a:solidFill>
                          <a:latin typeface="+mn-lt"/>
                          <a:ea typeface="+mn-ea"/>
                          <a:cs typeface="+mn-cs"/>
                        </a:rPr>
                        <a:t>M_Precision</a:t>
                      </a:r>
                      <a:endParaRPr lang="zh-CN" altLang="en-US" sz="1800" kern="1200" dirty="0">
                        <a:solidFill>
                          <a:schemeClr val="bg1"/>
                        </a:solidFill>
                        <a:latin typeface="+mn-lt"/>
                        <a:ea typeface="+mn-ea"/>
                        <a:cs typeface="+mn-cs"/>
                      </a:endParaRPr>
                    </a:p>
                  </a:txBody>
                  <a:tcPr marL="68580" marR="68580" marT="0" marB="0" anchor="ctr"/>
                </a:tc>
                <a:tc>
                  <a:txBody>
                    <a:bodyPr/>
                    <a:lstStyle/>
                    <a:p>
                      <a:pPr indent="127000" algn="ctr">
                        <a:lnSpc>
                          <a:spcPct val="125000"/>
                        </a:lnSpc>
                      </a:pPr>
                      <a:r>
                        <a:rPr lang="en-US" sz="1800" kern="1200" dirty="0" err="1">
                          <a:solidFill>
                            <a:schemeClr val="bg1"/>
                          </a:solidFill>
                          <a:latin typeface="+mn-lt"/>
                          <a:ea typeface="+mn-ea"/>
                          <a:cs typeface="+mn-cs"/>
                        </a:rPr>
                        <a:t>M_Recall</a:t>
                      </a:r>
                      <a:endParaRPr lang="zh-CN" altLang="en-US" sz="1800" kern="1200" dirty="0">
                        <a:solidFill>
                          <a:schemeClr val="bg1"/>
                        </a:solidFill>
                        <a:latin typeface="+mn-lt"/>
                        <a:ea typeface="+mn-ea"/>
                        <a:cs typeface="+mn-cs"/>
                      </a:endParaRPr>
                    </a:p>
                  </a:txBody>
                  <a:tcPr marL="68580" marR="68580" marT="0" marB="0" anchor="ctr"/>
                </a:tc>
                <a:tc>
                  <a:txBody>
                    <a:bodyPr/>
                    <a:lstStyle/>
                    <a:p>
                      <a:pPr indent="127000" algn="ctr">
                        <a:lnSpc>
                          <a:spcPct val="125000"/>
                        </a:lnSpc>
                      </a:pPr>
                      <a:r>
                        <a:rPr lang="en-US" sz="1800" kern="1200" dirty="0">
                          <a:solidFill>
                            <a:schemeClr val="bg1"/>
                          </a:solidFill>
                          <a:latin typeface="+mn-lt"/>
                          <a:ea typeface="+mn-ea"/>
                          <a:cs typeface="+mn-cs"/>
                        </a:rPr>
                        <a:t>M_F1</a:t>
                      </a:r>
                      <a:endParaRPr lang="zh-CN" altLang="en-US" sz="1800" kern="1200" dirty="0">
                        <a:solidFill>
                          <a:schemeClr val="bg1"/>
                        </a:solidFill>
                        <a:latin typeface="+mn-lt"/>
                        <a:ea typeface="+mn-ea"/>
                        <a:cs typeface="+mn-cs"/>
                      </a:endParaRPr>
                    </a:p>
                  </a:txBody>
                  <a:tcPr marL="68580" marR="68580" marT="0" marB="0" anchor="ctr"/>
                </a:tc>
                <a:tc>
                  <a:txBody>
                    <a:bodyPr/>
                    <a:lstStyle/>
                    <a:p>
                      <a:pPr indent="127000" algn="ctr">
                        <a:lnSpc>
                          <a:spcPct val="125000"/>
                        </a:lnSpc>
                      </a:pPr>
                      <a:r>
                        <a:rPr lang="en-US" sz="1800" kern="1200" dirty="0" err="1">
                          <a:solidFill>
                            <a:schemeClr val="bg1"/>
                          </a:solidFill>
                          <a:latin typeface="+mn-lt"/>
                          <a:ea typeface="+mn-ea"/>
                          <a:cs typeface="+mn-cs"/>
                        </a:rPr>
                        <a:t>W_Precision</a:t>
                      </a:r>
                      <a:endParaRPr lang="zh-CN" altLang="en-US" sz="1800" kern="1200" dirty="0">
                        <a:solidFill>
                          <a:schemeClr val="bg1"/>
                        </a:solidFill>
                        <a:latin typeface="+mn-lt"/>
                        <a:ea typeface="+mn-ea"/>
                        <a:cs typeface="+mn-cs"/>
                      </a:endParaRPr>
                    </a:p>
                  </a:txBody>
                  <a:tcPr marL="68580" marR="68580" marT="0" marB="0" anchor="ctr"/>
                </a:tc>
                <a:tc>
                  <a:txBody>
                    <a:bodyPr/>
                    <a:lstStyle/>
                    <a:p>
                      <a:pPr indent="127000" algn="ctr">
                        <a:lnSpc>
                          <a:spcPct val="125000"/>
                        </a:lnSpc>
                      </a:pPr>
                      <a:r>
                        <a:rPr lang="en-US" sz="1800" kern="1200" dirty="0" err="1">
                          <a:solidFill>
                            <a:schemeClr val="bg1"/>
                          </a:solidFill>
                          <a:latin typeface="+mn-lt"/>
                          <a:ea typeface="+mn-ea"/>
                          <a:cs typeface="+mn-cs"/>
                        </a:rPr>
                        <a:t>W_Recall</a:t>
                      </a:r>
                      <a:endParaRPr lang="zh-CN" altLang="en-US" sz="1800" kern="1200" dirty="0">
                        <a:solidFill>
                          <a:schemeClr val="bg1"/>
                        </a:solidFill>
                        <a:latin typeface="+mn-lt"/>
                        <a:ea typeface="+mn-ea"/>
                        <a:cs typeface="+mn-cs"/>
                      </a:endParaRPr>
                    </a:p>
                  </a:txBody>
                  <a:tcPr marL="68580" marR="68580" marT="0" marB="0" anchor="ctr"/>
                </a:tc>
                <a:tc>
                  <a:txBody>
                    <a:bodyPr/>
                    <a:lstStyle/>
                    <a:p>
                      <a:pPr indent="127000" algn="ctr">
                        <a:lnSpc>
                          <a:spcPct val="125000"/>
                        </a:lnSpc>
                      </a:pPr>
                      <a:r>
                        <a:rPr lang="en-US" sz="1800" kern="1200" dirty="0">
                          <a:solidFill>
                            <a:schemeClr val="bg1"/>
                          </a:solidFill>
                          <a:latin typeface="+mn-lt"/>
                          <a:ea typeface="+mn-ea"/>
                          <a:cs typeface="+mn-cs"/>
                        </a:rPr>
                        <a:t>W_F1</a:t>
                      </a:r>
                      <a:endParaRPr lang="zh-CN" altLang="en-US" sz="1800"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2457688120"/>
                  </a:ext>
                </a:extLst>
              </a:tr>
              <a:tr h="561868">
                <a:tc>
                  <a:txBody>
                    <a:bodyPr/>
                    <a:lstStyle/>
                    <a:p>
                      <a:pPr indent="127000" algn="ctr">
                        <a:lnSpc>
                          <a:spcPct val="125000"/>
                        </a:lnSpc>
                      </a:pPr>
                      <a:r>
                        <a:rPr lang="en-US" sz="1800" kern="1200" dirty="0">
                          <a:solidFill>
                            <a:schemeClr val="bg1"/>
                          </a:solidFill>
                          <a:latin typeface="+mn-lt"/>
                          <a:ea typeface="+mn-ea"/>
                          <a:cs typeface="+mn-cs"/>
                        </a:rPr>
                        <a:t>LC</a:t>
                      </a:r>
                      <a:endParaRPr lang="zh-CN" altLang="en-US" sz="1800" kern="1200" dirty="0">
                        <a:solidFill>
                          <a:schemeClr val="bg1"/>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57.76</a:t>
                      </a:r>
                      <a:endParaRPr lang="zh-CN" altLang="en-US" sz="1800" kern="1200" dirty="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19.25</a:t>
                      </a:r>
                      <a:endParaRPr lang="zh-CN" altLang="en-US" sz="1800" kern="1200" dirty="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33.33</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24.41</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33.36</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57.76</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42.30</a:t>
                      </a:r>
                      <a:endParaRPr lang="zh-CN" altLang="en-US" sz="1800" kern="1200">
                        <a:solidFill>
                          <a:srgbClr val="1F4E79"/>
                        </a:solidFill>
                        <a:latin typeface="+mn-lt"/>
                        <a:ea typeface="+mn-ea"/>
                        <a:cs typeface="+mn-cs"/>
                      </a:endParaRPr>
                    </a:p>
                  </a:txBody>
                  <a:tcPr marL="68580" marR="68580" marT="0" marB="0" anchor="ctr"/>
                </a:tc>
                <a:extLst>
                  <a:ext uri="{0D108BD9-81ED-4DB2-BD59-A6C34878D82A}">
                    <a16:rowId xmlns:a16="http://schemas.microsoft.com/office/drawing/2014/main" val="3778853418"/>
                  </a:ext>
                </a:extLst>
              </a:tr>
              <a:tr h="561868">
                <a:tc>
                  <a:txBody>
                    <a:bodyPr/>
                    <a:lstStyle/>
                    <a:p>
                      <a:pPr indent="127000" algn="ctr">
                        <a:lnSpc>
                          <a:spcPct val="125000"/>
                        </a:lnSpc>
                      </a:pPr>
                      <a:r>
                        <a:rPr lang="en-US" sz="1800" kern="1200" dirty="0">
                          <a:solidFill>
                            <a:schemeClr val="bg1"/>
                          </a:solidFill>
                          <a:latin typeface="+mn-lt"/>
                          <a:ea typeface="+mn-ea"/>
                          <a:cs typeface="+mn-cs"/>
                        </a:rPr>
                        <a:t>MLP</a:t>
                      </a:r>
                      <a:endParaRPr lang="zh-CN" altLang="en-US" sz="1800" kern="1200" dirty="0">
                        <a:solidFill>
                          <a:schemeClr val="bg1"/>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44.85</a:t>
                      </a:r>
                      <a:endParaRPr lang="zh-CN" altLang="en-US" sz="1800" kern="1200" dirty="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44.61</a:t>
                      </a:r>
                      <a:endParaRPr lang="zh-CN" altLang="en-US" sz="1800" kern="1200" dirty="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45.41</a:t>
                      </a:r>
                      <a:endParaRPr lang="zh-CN" altLang="en-US" sz="1800" kern="1200" dirty="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42.99</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47.10</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44.85</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44.19</a:t>
                      </a:r>
                      <a:endParaRPr lang="zh-CN" altLang="en-US" sz="1800" kern="1200">
                        <a:solidFill>
                          <a:srgbClr val="1F4E79"/>
                        </a:solidFill>
                        <a:latin typeface="+mn-lt"/>
                        <a:ea typeface="+mn-ea"/>
                        <a:cs typeface="+mn-cs"/>
                      </a:endParaRPr>
                    </a:p>
                  </a:txBody>
                  <a:tcPr marL="68580" marR="68580" marT="0" marB="0" anchor="ctr"/>
                </a:tc>
                <a:extLst>
                  <a:ext uri="{0D108BD9-81ED-4DB2-BD59-A6C34878D82A}">
                    <a16:rowId xmlns:a16="http://schemas.microsoft.com/office/drawing/2014/main" val="3776354445"/>
                  </a:ext>
                </a:extLst>
              </a:tr>
              <a:tr h="561868">
                <a:tc>
                  <a:txBody>
                    <a:bodyPr/>
                    <a:lstStyle/>
                    <a:p>
                      <a:pPr indent="127000" algn="ctr">
                        <a:lnSpc>
                          <a:spcPct val="125000"/>
                        </a:lnSpc>
                      </a:pPr>
                      <a:r>
                        <a:rPr lang="en-US" sz="1800" kern="1200" dirty="0">
                          <a:solidFill>
                            <a:schemeClr val="bg1"/>
                          </a:solidFill>
                          <a:latin typeface="+mn-lt"/>
                          <a:ea typeface="+mn-ea"/>
                          <a:cs typeface="+mn-cs"/>
                        </a:rPr>
                        <a:t>CNN</a:t>
                      </a:r>
                      <a:endParaRPr lang="zh-CN" altLang="en-US" sz="1800" kern="1200" dirty="0">
                        <a:solidFill>
                          <a:schemeClr val="bg1"/>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55.15</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40.62</a:t>
                      </a:r>
                      <a:endParaRPr lang="zh-CN" altLang="en-US" sz="1800" kern="1200" dirty="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40.98</a:t>
                      </a:r>
                      <a:endParaRPr lang="zh-CN" altLang="en-US" sz="1800" kern="1200" dirty="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40.43</a:t>
                      </a:r>
                      <a:endParaRPr lang="zh-CN" altLang="en-US" sz="1800" kern="1200" dirty="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56.77</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55.15</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55.76</a:t>
                      </a:r>
                      <a:endParaRPr lang="zh-CN" altLang="en-US" sz="1800" kern="1200">
                        <a:solidFill>
                          <a:srgbClr val="1F4E79"/>
                        </a:solidFill>
                        <a:latin typeface="+mn-lt"/>
                        <a:ea typeface="+mn-ea"/>
                        <a:cs typeface="+mn-cs"/>
                      </a:endParaRPr>
                    </a:p>
                  </a:txBody>
                  <a:tcPr marL="68580" marR="68580" marT="0" marB="0" anchor="ctr"/>
                </a:tc>
                <a:extLst>
                  <a:ext uri="{0D108BD9-81ED-4DB2-BD59-A6C34878D82A}">
                    <a16:rowId xmlns:a16="http://schemas.microsoft.com/office/drawing/2014/main" val="3455367030"/>
                  </a:ext>
                </a:extLst>
              </a:tr>
              <a:tr h="561868">
                <a:tc>
                  <a:txBody>
                    <a:bodyPr/>
                    <a:lstStyle/>
                    <a:p>
                      <a:pPr indent="127000" algn="ctr">
                        <a:lnSpc>
                          <a:spcPct val="125000"/>
                        </a:lnSpc>
                      </a:pPr>
                      <a:r>
                        <a:rPr lang="en-US" sz="1800" kern="1200" dirty="0">
                          <a:solidFill>
                            <a:schemeClr val="bg1"/>
                          </a:solidFill>
                          <a:latin typeface="+mn-lt"/>
                          <a:ea typeface="+mn-ea"/>
                          <a:cs typeface="+mn-cs"/>
                        </a:rPr>
                        <a:t>LSTM</a:t>
                      </a:r>
                      <a:endParaRPr lang="zh-CN" altLang="en-US" sz="1800" kern="1200" dirty="0">
                        <a:solidFill>
                          <a:schemeClr val="bg1"/>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69.00</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66.21</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62.37</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63.26</a:t>
                      </a:r>
                      <a:endParaRPr lang="zh-CN" altLang="en-US" sz="1800" kern="1200" dirty="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69.54</a:t>
                      </a:r>
                      <a:endParaRPr lang="zh-CN" altLang="en-US" sz="1800" kern="1200" dirty="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69.00</a:t>
                      </a:r>
                      <a:endParaRPr lang="zh-CN" altLang="en-US" sz="1800" kern="1200" dirty="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68.65</a:t>
                      </a:r>
                      <a:endParaRPr lang="zh-CN" altLang="en-US" sz="1800" kern="1200">
                        <a:solidFill>
                          <a:srgbClr val="1F4E79"/>
                        </a:solidFill>
                        <a:latin typeface="+mn-lt"/>
                        <a:ea typeface="+mn-ea"/>
                        <a:cs typeface="+mn-cs"/>
                      </a:endParaRPr>
                    </a:p>
                  </a:txBody>
                  <a:tcPr marL="68580" marR="68580" marT="0" marB="0" anchor="ctr"/>
                </a:tc>
                <a:extLst>
                  <a:ext uri="{0D108BD9-81ED-4DB2-BD59-A6C34878D82A}">
                    <a16:rowId xmlns:a16="http://schemas.microsoft.com/office/drawing/2014/main" val="2077389802"/>
                  </a:ext>
                </a:extLst>
              </a:tr>
              <a:tr h="561868">
                <a:tc>
                  <a:txBody>
                    <a:bodyPr/>
                    <a:lstStyle/>
                    <a:p>
                      <a:pPr indent="127000" algn="ctr">
                        <a:lnSpc>
                          <a:spcPct val="125000"/>
                        </a:lnSpc>
                      </a:pPr>
                      <a:r>
                        <a:rPr lang="en-US" sz="1800" kern="1200" dirty="0">
                          <a:solidFill>
                            <a:schemeClr val="bg1"/>
                          </a:solidFill>
                          <a:latin typeface="+mn-lt"/>
                          <a:ea typeface="+mn-ea"/>
                          <a:cs typeface="+mn-cs"/>
                        </a:rPr>
                        <a:t>C3L</a:t>
                      </a:r>
                      <a:endParaRPr lang="zh-CN" altLang="en-US" sz="1800" kern="1200" dirty="0">
                        <a:solidFill>
                          <a:schemeClr val="bg1"/>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74.05</a:t>
                      </a:r>
                      <a:endParaRPr lang="zh-CN" altLang="en-US" sz="1800" kern="1200" dirty="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70.30</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66.85</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68.20</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73.28</a:t>
                      </a:r>
                      <a:endParaRPr lang="zh-CN" altLang="en-US" sz="1800" kern="1200" dirty="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74.05</a:t>
                      </a:r>
                      <a:endParaRPr lang="zh-CN" altLang="en-US" sz="1800" kern="1200" dirty="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73.33</a:t>
                      </a:r>
                      <a:endParaRPr lang="zh-CN" altLang="en-US" sz="1800" kern="1200" dirty="0">
                        <a:solidFill>
                          <a:srgbClr val="1F4E79"/>
                        </a:solidFill>
                        <a:latin typeface="+mn-lt"/>
                        <a:ea typeface="+mn-ea"/>
                        <a:cs typeface="+mn-cs"/>
                      </a:endParaRPr>
                    </a:p>
                  </a:txBody>
                  <a:tcPr marL="68580" marR="68580" marT="0" marB="0" anchor="ctr"/>
                </a:tc>
                <a:extLst>
                  <a:ext uri="{0D108BD9-81ED-4DB2-BD59-A6C34878D82A}">
                    <a16:rowId xmlns:a16="http://schemas.microsoft.com/office/drawing/2014/main" val="1308634863"/>
                  </a:ext>
                </a:extLst>
              </a:tr>
              <a:tr h="561868">
                <a:tc>
                  <a:txBody>
                    <a:bodyPr/>
                    <a:lstStyle/>
                    <a:p>
                      <a:pPr indent="127000" algn="ctr">
                        <a:lnSpc>
                          <a:spcPct val="125000"/>
                        </a:lnSpc>
                      </a:pPr>
                      <a:r>
                        <a:rPr lang="en-US" sz="1800" kern="1200" dirty="0">
                          <a:solidFill>
                            <a:schemeClr val="bg1"/>
                          </a:solidFill>
                          <a:latin typeface="+mn-lt"/>
                          <a:ea typeface="+mn-ea"/>
                          <a:cs typeface="+mn-cs"/>
                        </a:rPr>
                        <a:t>C3L-AED</a:t>
                      </a:r>
                      <a:endParaRPr lang="zh-CN" altLang="en-US" sz="1800" kern="1200" dirty="0">
                        <a:solidFill>
                          <a:schemeClr val="bg1"/>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FF0000"/>
                          </a:solidFill>
                          <a:latin typeface="+mn-lt"/>
                          <a:ea typeface="+mn-ea"/>
                          <a:cs typeface="+mn-cs"/>
                        </a:rPr>
                        <a:t>78.20</a:t>
                      </a:r>
                      <a:endParaRPr lang="zh-CN" altLang="en-US" sz="1800" kern="1200" dirty="0">
                        <a:solidFill>
                          <a:srgbClr val="FF0000"/>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FF0000"/>
                          </a:solidFill>
                          <a:latin typeface="+mn-lt"/>
                          <a:ea typeface="+mn-ea"/>
                          <a:cs typeface="+mn-cs"/>
                        </a:rPr>
                        <a:t>78.85</a:t>
                      </a:r>
                      <a:endParaRPr lang="zh-CN" altLang="en-US" sz="1800" kern="1200" dirty="0">
                        <a:solidFill>
                          <a:srgbClr val="FF0000"/>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FF0000"/>
                          </a:solidFill>
                          <a:latin typeface="+mn-lt"/>
                          <a:ea typeface="+mn-ea"/>
                          <a:cs typeface="+mn-cs"/>
                        </a:rPr>
                        <a:t>72.33</a:t>
                      </a:r>
                      <a:endParaRPr lang="zh-CN" altLang="en-US" sz="1800" kern="1200" dirty="0">
                        <a:solidFill>
                          <a:srgbClr val="FF0000"/>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FF0000"/>
                          </a:solidFill>
                          <a:latin typeface="+mn-lt"/>
                          <a:ea typeface="+mn-ea"/>
                          <a:cs typeface="+mn-cs"/>
                        </a:rPr>
                        <a:t>74.67</a:t>
                      </a:r>
                      <a:endParaRPr lang="zh-CN" altLang="en-US" sz="1800" kern="1200" dirty="0">
                        <a:solidFill>
                          <a:srgbClr val="FF0000"/>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FF0000"/>
                          </a:solidFill>
                          <a:latin typeface="+mn-lt"/>
                          <a:ea typeface="+mn-ea"/>
                          <a:cs typeface="+mn-cs"/>
                        </a:rPr>
                        <a:t>78.42</a:t>
                      </a:r>
                      <a:endParaRPr lang="zh-CN" altLang="en-US" sz="1800" kern="1200" dirty="0">
                        <a:solidFill>
                          <a:srgbClr val="FF0000"/>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FF0000"/>
                          </a:solidFill>
                          <a:latin typeface="+mn-lt"/>
                          <a:ea typeface="+mn-ea"/>
                          <a:cs typeface="+mn-cs"/>
                        </a:rPr>
                        <a:t>78.20</a:t>
                      </a:r>
                      <a:endParaRPr lang="zh-CN" altLang="en-US" sz="1800" kern="1200" dirty="0">
                        <a:solidFill>
                          <a:srgbClr val="FF0000"/>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FF0000"/>
                          </a:solidFill>
                          <a:latin typeface="+mn-lt"/>
                          <a:ea typeface="+mn-ea"/>
                          <a:cs typeface="+mn-cs"/>
                        </a:rPr>
                        <a:t>77.48</a:t>
                      </a:r>
                      <a:endParaRPr lang="zh-CN" altLang="en-US" sz="1800" kern="1200" dirty="0">
                        <a:solidFill>
                          <a:srgbClr val="FF0000"/>
                        </a:solidFill>
                        <a:latin typeface="+mn-lt"/>
                        <a:ea typeface="+mn-ea"/>
                        <a:cs typeface="+mn-cs"/>
                      </a:endParaRPr>
                    </a:p>
                  </a:txBody>
                  <a:tcPr marL="68580" marR="68580" marT="0" marB="0" anchor="ctr"/>
                </a:tc>
                <a:extLst>
                  <a:ext uri="{0D108BD9-81ED-4DB2-BD59-A6C34878D82A}">
                    <a16:rowId xmlns:a16="http://schemas.microsoft.com/office/drawing/2014/main" val="1820465672"/>
                  </a:ext>
                </a:extLst>
              </a:tr>
            </a:tbl>
          </a:graphicData>
        </a:graphic>
      </p:graphicFrame>
      <p:sp>
        <p:nvSpPr>
          <p:cNvPr id="5" name="文本框 4">
            <a:extLst>
              <a:ext uri="{FF2B5EF4-FFF2-40B4-BE49-F238E27FC236}">
                <a16:creationId xmlns:a16="http://schemas.microsoft.com/office/drawing/2014/main" id="{D8D7B5C0-D30F-4DE1-BA8D-1B66CE27D884}"/>
              </a:ext>
            </a:extLst>
          </p:cNvPr>
          <p:cNvSpPr txBox="1"/>
          <p:nvPr/>
        </p:nvSpPr>
        <p:spPr>
          <a:xfrm>
            <a:off x="333414" y="3622183"/>
            <a:ext cx="1207506" cy="584775"/>
          </a:xfrm>
          <a:prstGeom prst="rect">
            <a:avLst/>
          </a:prstGeom>
          <a:noFill/>
        </p:spPr>
        <p:txBody>
          <a:bodyPr wrap="square" rtlCol="0">
            <a:spAutoFit/>
          </a:bodyPr>
          <a:lstStyle/>
          <a:p>
            <a:r>
              <a:rPr lang="en-US" altLang="zh-CN" sz="3200" dirty="0"/>
              <a:t>K=20</a:t>
            </a:r>
            <a:endParaRPr lang="zh-CN" altLang="en-US" sz="3200" dirty="0"/>
          </a:p>
        </p:txBody>
      </p:sp>
    </p:spTree>
    <p:extLst>
      <p:ext uri="{BB962C8B-B14F-4D97-AF65-F5344CB8AC3E}">
        <p14:creationId xmlns:p14="http://schemas.microsoft.com/office/powerpoint/2010/main" val="2835043400"/>
      </p:ext>
    </p:extLst>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481" y="1971527"/>
            <a:ext cx="3586950" cy="2698351"/>
            <a:chOff x="-8481" y="1971527"/>
            <a:chExt cx="3586950" cy="2698351"/>
          </a:xfrm>
        </p:grpSpPr>
        <p:sp>
          <p:nvSpPr>
            <p:cNvPr id="50" name="Freeform 100"/>
            <p:cNvSpPr/>
            <p:nvPr/>
          </p:nvSpPr>
          <p:spPr bwMode="auto">
            <a:xfrm>
              <a:off x="-8481" y="1972340"/>
              <a:ext cx="1422748" cy="1310553"/>
            </a:xfrm>
            <a:custGeom>
              <a:avLst/>
              <a:gdLst>
                <a:gd name="T0" fmla="*/ 471 w 875"/>
                <a:gd name="T1" fmla="*/ 0 h 806"/>
                <a:gd name="T2" fmla="*/ 0 w 875"/>
                <a:gd name="T3" fmla="*/ 0 h 806"/>
                <a:gd name="T4" fmla="*/ 0 w 875"/>
                <a:gd name="T5" fmla="*/ 806 h 806"/>
                <a:gd name="T6" fmla="*/ 471 w 875"/>
                <a:gd name="T7" fmla="*/ 806 h 806"/>
                <a:gd name="T8" fmla="*/ 875 w 875"/>
                <a:gd name="T9" fmla="*/ 403 h 806"/>
                <a:gd name="T10" fmla="*/ 471 w 875"/>
                <a:gd name="T11" fmla="*/ 0 h 806"/>
              </a:gdLst>
              <a:ahLst/>
              <a:cxnLst>
                <a:cxn ang="0">
                  <a:pos x="T0" y="T1"/>
                </a:cxn>
                <a:cxn ang="0">
                  <a:pos x="T2" y="T3"/>
                </a:cxn>
                <a:cxn ang="0">
                  <a:pos x="T4" y="T5"/>
                </a:cxn>
                <a:cxn ang="0">
                  <a:pos x="T6" y="T7"/>
                </a:cxn>
                <a:cxn ang="0">
                  <a:pos x="T8" y="T9"/>
                </a:cxn>
                <a:cxn ang="0">
                  <a:pos x="T10" y="T11"/>
                </a:cxn>
              </a:cxnLst>
              <a:rect l="0" t="0" r="r" b="b"/>
              <a:pathLst>
                <a:path w="875" h="806">
                  <a:moveTo>
                    <a:pt x="471" y="0"/>
                  </a:moveTo>
                  <a:lnTo>
                    <a:pt x="0" y="0"/>
                  </a:lnTo>
                  <a:lnTo>
                    <a:pt x="0" y="806"/>
                  </a:lnTo>
                  <a:lnTo>
                    <a:pt x="471" y="806"/>
                  </a:lnTo>
                  <a:lnTo>
                    <a:pt x="875" y="403"/>
                  </a:lnTo>
                  <a:lnTo>
                    <a:pt x="471" y="0"/>
                  </a:lnTo>
                  <a:close/>
                </a:path>
              </a:pathLst>
            </a:custGeom>
            <a:solidFill>
              <a:schemeClr val="bg1">
                <a:lumMod val="85000"/>
                <a:alpha val="20000"/>
              </a:scheme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52" name="Freeform 102"/>
            <p:cNvSpPr/>
            <p:nvPr/>
          </p:nvSpPr>
          <p:spPr bwMode="auto">
            <a:xfrm>
              <a:off x="-8481" y="3357691"/>
              <a:ext cx="1422748" cy="1312181"/>
            </a:xfrm>
            <a:custGeom>
              <a:avLst/>
              <a:gdLst>
                <a:gd name="T0" fmla="*/ 471 w 875"/>
                <a:gd name="T1" fmla="*/ 807 h 807"/>
                <a:gd name="T2" fmla="*/ 0 w 875"/>
                <a:gd name="T3" fmla="*/ 807 h 807"/>
                <a:gd name="T4" fmla="*/ 0 w 875"/>
                <a:gd name="T5" fmla="*/ 0 h 807"/>
                <a:gd name="T6" fmla="*/ 471 w 875"/>
                <a:gd name="T7" fmla="*/ 0 h 807"/>
                <a:gd name="T8" fmla="*/ 875 w 875"/>
                <a:gd name="T9" fmla="*/ 404 h 807"/>
                <a:gd name="T10" fmla="*/ 471 w 875"/>
                <a:gd name="T11" fmla="*/ 807 h 807"/>
              </a:gdLst>
              <a:ahLst/>
              <a:cxnLst>
                <a:cxn ang="0">
                  <a:pos x="T0" y="T1"/>
                </a:cxn>
                <a:cxn ang="0">
                  <a:pos x="T2" y="T3"/>
                </a:cxn>
                <a:cxn ang="0">
                  <a:pos x="T4" y="T5"/>
                </a:cxn>
                <a:cxn ang="0">
                  <a:pos x="T6" y="T7"/>
                </a:cxn>
                <a:cxn ang="0">
                  <a:pos x="T8" y="T9"/>
                </a:cxn>
                <a:cxn ang="0">
                  <a:pos x="T10" y="T11"/>
                </a:cxn>
              </a:cxnLst>
              <a:rect l="0" t="0" r="r" b="b"/>
              <a:pathLst>
                <a:path w="875" h="807">
                  <a:moveTo>
                    <a:pt x="471" y="807"/>
                  </a:moveTo>
                  <a:lnTo>
                    <a:pt x="0" y="807"/>
                  </a:lnTo>
                  <a:lnTo>
                    <a:pt x="0" y="0"/>
                  </a:lnTo>
                  <a:lnTo>
                    <a:pt x="471" y="0"/>
                  </a:lnTo>
                  <a:lnTo>
                    <a:pt x="875" y="404"/>
                  </a:lnTo>
                  <a:lnTo>
                    <a:pt x="471"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61" name="Freeform 113"/>
            <p:cNvSpPr/>
            <p:nvPr/>
          </p:nvSpPr>
          <p:spPr bwMode="auto">
            <a:xfrm>
              <a:off x="871185" y="1972340"/>
              <a:ext cx="1310553" cy="1310553"/>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62" name="Freeform 114"/>
            <p:cNvSpPr/>
            <p:nvPr/>
          </p:nvSpPr>
          <p:spPr bwMode="auto">
            <a:xfrm>
              <a:off x="871185" y="1972340"/>
              <a:ext cx="1310553" cy="1310553"/>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1F4E79">
                <a:alpha val="5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63" name="Freeform 115"/>
            <p:cNvSpPr/>
            <p:nvPr/>
          </p:nvSpPr>
          <p:spPr bwMode="auto">
            <a:xfrm>
              <a:off x="2254907" y="1972340"/>
              <a:ext cx="1310553" cy="1310553"/>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64" name="Freeform 117"/>
            <p:cNvSpPr/>
            <p:nvPr/>
          </p:nvSpPr>
          <p:spPr bwMode="auto">
            <a:xfrm>
              <a:off x="2254907" y="3357691"/>
              <a:ext cx="1310553" cy="1312181"/>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65" name="Freeform 119"/>
            <p:cNvSpPr/>
            <p:nvPr/>
          </p:nvSpPr>
          <p:spPr bwMode="auto">
            <a:xfrm>
              <a:off x="871185" y="3359316"/>
              <a:ext cx="1310553" cy="1310553"/>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66" name="Freeform 120"/>
            <p:cNvSpPr/>
            <p:nvPr/>
          </p:nvSpPr>
          <p:spPr bwMode="auto">
            <a:xfrm>
              <a:off x="869557" y="3357691"/>
              <a:ext cx="1312180" cy="1312181"/>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DBDBDB">
                <a:alpha val="5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grpSp>
          <p:nvGrpSpPr>
            <p:cNvPr id="67" name="그룹 89"/>
            <p:cNvGrpSpPr/>
            <p:nvPr/>
          </p:nvGrpSpPr>
          <p:grpSpPr>
            <a:xfrm>
              <a:off x="1802880" y="3744685"/>
              <a:ext cx="378858" cy="925193"/>
              <a:chOff x="1812925" y="4535488"/>
              <a:chExt cx="369888" cy="903287"/>
            </a:xfrm>
            <a:solidFill>
              <a:schemeClr val="accent2">
                <a:lumMod val="50000"/>
              </a:schemeClr>
            </a:solidFill>
          </p:grpSpPr>
          <p:sp>
            <p:nvSpPr>
              <p:cNvPr id="81" name="Freeform 5"/>
              <p:cNvSpPr/>
              <p:nvPr/>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rgbClr val="0D0D0D">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82" name="Freeform 7"/>
              <p:cNvSpPr/>
              <p:nvPr/>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rgbClr val="0D0D0D">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grpSp>
        <p:sp>
          <p:nvSpPr>
            <p:cNvPr id="72" name="Freeform 118"/>
            <p:cNvSpPr/>
            <p:nvPr/>
          </p:nvSpPr>
          <p:spPr bwMode="auto">
            <a:xfrm>
              <a:off x="2254907" y="3357691"/>
              <a:ext cx="1310553" cy="1312181"/>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grpSp>
          <p:nvGrpSpPr>
            <p:cNvPr id="73" name="그룹 122"/>
            <p:cNvGrpSpPr/>
            <p:nvPr/>
          </p:nvGrpSpPr>
          <p:grpSpPr>
            <a:xfrm>
              <a:off x="2254907" y="3744678"/>
              <a:ext cx="416255" cy="925191"/>
              <a:chOff x="2209800" y="4519614"/>
              <a:chExt cx="406400" cy="903287"/>
            </a:xfrm>
            <a:solidFill>
              <a:schemeClr val="accent1">
                <a:lumMod val="50000"/>
              </a:schemeClr>
            </a:solidFill>
          </p:grpSpPr>
          <p:sp>
            <p:nvSpPr>
              <p:cNvPr id="79" name="Freeform 9"/>
              <p:cNvSpPr/>
              <p:nvPr/>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rgbClr val="0D0D0D">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80" name="Freeform 11"/>
              <p:cNvSpPr/>
              <p:nvPr/>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rgbClr val="0D0D0D">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grpSp>
        <p:sp>
          <p:nvSpPr>
            <p:cNvPr id="90" name="Freeform 118"/>
            <p:cNvSpPr/>
            <p:nvPr/>
          </p:nvSpPr>
          <p:spPr bwMode="auto">
            <a:xfrm flipV="1">
              <a:off x="2267915" y="1971527"/>
              <a:ext cx="1310554" cy="1312181"/>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grpSp>
      <p:cxnSp>
        <p:nvCxnSpPr>
          <p:cNvPr id="96" name="直接连接符 95"/>
          <p:cNvCxnSpPr/>
          <p:nvPr/>
        </p:nvCxnSpPr>
        <p:spPr>
          <a:xfrm>
            <a:off x="4517571" y="3310957"/>
            <a:ext cx="7674429"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4419108" y="2597763"/>
            <a:ext cx="5088653" cy="646331"/>
          </a:xfrm>
          <a:prstGeom prst="rect">
            <a:avLst/>
          </a:prstGeom>
          <a:noFill/>
        </p:spPr>
        <p:txBody>
          <a:bodyPr wrap="square" rtlCol="0">
            <a:spAutoFit/>
          </a:bodyPr>
          <a:lstStyle/>
          <a:p>
            <a:r>
              <a:rPr lang="zh-CN" altLang="en-US" sz="3600" b="1" spc="300" dirty="0">
                <a:solidFill>
                  <a:srgbClr val="1F4E79"/>
                </a:solidFill>
                <a:cs typeface="+mn-ea"/>
                <a:sym typeface="+mn-lt"/>
              </a:rPr>
              <a:t>概述</a:t>
            </a:r>
            <a:endParaRPr lang="zh-CN" altLang="en-US" sz="3600" spc="300" dirty="0">
              <a:solidFill>
                <a:srgbClr val="1F4E79"/>
              </a:solidFill>
              <a:cs typeface="+mn-ea"/>
              <a:sym typeface="+mn-lt"/>
            </a:endParaRPr>
          </a:p>
        </p:txBody>
      </p:sp>
      <p:sp>
        <p:nvSpPr>
          <p:cNvPr id="100" name="矩形 99"/>
          <p:cNvSpPr/>
          <p:nvPr/>
        </p:nvSpPr>
        <p:spPr>
          <a:xfrm>
            <a:off x="4510042" y="3517065"/>
            <a:ext cx="2762296" cy="1008225"/>
          </a:xfrm>
          <a:prstGeom prst="rect">
            <a:avLst/>
          </a:prstGeom>
        </p:spPr>
        <p:txBody>
          <a:bodyPr wrap="square">
            <a:spAutoFit/>
          </a:bodyPr>
          <a:lstStyle/>
          <a:p>
            <a:pPr marL="285750" indent="-285750">
              <a:lnSpc>
                <a:spcPct val="200000"/>
              </a:lnSpc>
              <a:buFont typeface="Wingdings" panose="05000000000000000000" pitchFamily="2" charset="2"/>
              <a:buChar char="n"/>
            </a:pPr>
            <a:r>
              <a:rPr lang="zh-CN" altLang="en-US" sz="1600" b="1" spc="300" dirty="0">
                <a:solidFill>
                  <a:srgbClr val="1F4E79"/>
                </a:solidFill>
                <a:cs typeface="+mn-ea"/>
                <a:sym typeface="+mn-lt"/>
              </a:rPr>
              <a:t>课题背景</a:t>
            </a:r>
            <a:endParaRPr lang="en-US" altLang="zh-CN" sz="1600" b="1" spc="300" dirty="0">
              <a:solidFill>
                <a:srgbClr val="1F4E79"/>
              </a:solidFill>
              <a:cs typeface="+mn-ea"/>
              <a:sym typeface="+mn-lt"/>
            </a:endParaRPr>
          </a:p>
          <a:p>
            <a:pPr marL="285750" indent="-285750">
              <a:lnSpc>
                <a:spcPct val="200000"/>
              </a:lnSpc>
              <a:buFont typeface="Wingdings" panose="05000000000000000000" pitchFamily="2" charset="2"/>
              <a:buChar char="n"/>
            </a:pPr>
            <a:r>
              <a:rPr lang="zh-CN" altLang="en-US" sz="1600" b="1" spc="300" dirty="0">
                <a:solidFill>
                  <a:srgbClr val="1F4E79"/>
                </a:solidFill>
                <a:cs typeface="+mn-ea"/>
                <a:sym typeface="+mn-lt"/>
              </a:rPr>
              <a:t>文献综述</a:t>
            </a:r>
            <a:endParaRPr lang="en-US" altLang="zh-CN" sz="1600" dirty="0">
              <a:solidFill>
                <a:srgbClr val="4679A7"/>
              </a:solidFill>
              <a:cs typeface="+mn-ea"/>
              <a:sym typeface="+mn-lt"/>
            </a:endParaRPr>
          </a:p>
        </p:txBody>
      </p:sp>
      <p:grpSp>
        <p:nvGrpSpPr>
          <p:cNvPr id="117" name="组合 116"/>
          <p:cNvGrpSpPr/>
          <p:nvPr/>
        </p:nvGrpSpPr>
        <p:grpSpPr>
          <a:xfrm>
            <a:off x="7602290" y="2445626"/>
            <a:ext cx="783189" cy="864237"/>
            <a:chOff x="9473648" y="1406690"/>
            <a:chExt cx="1107403" cy="1222002"/>
          </a:xfrm>
        </p:grpSpPr>
        <p:pic>
          <p:nvPicPr>
            <p:cNvPr id="114" name="图片 1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73648" y="1406690"/>
              <a:ext cx="589595" cy="874500"/>
            </a:xfrm>
            <a:prstGeom prst="rect">
              <a:avLst/>
            </a:prstGeom>
          </p:spPr>
        </p:pic>
        <p:pic>
          <p:nvPicPr>
            <p:cNvPr id="116" name="图片 1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1417749">
              <a:off x="9514159" y="1933688"/>
              <a:ext cx="1066892" cy="695004"/>
            </a:xfrm>
            <a:prstGeom prst="rect">
              <a:avLst/>
            </a:prstGeom>
          </p:spPr>
        </p:pic>
      </p:grpSp>
      <p:sp>
        <p:nvSpPr>
          <p:cNvPr id="26" name="矩形 25"/>
          <p:cNvSpPr/>
          <p:nvPr/>
        </p:nvSpPr>
        <p:spPr>
          <a:xfrm>
            <a:off x="7467614" y="3517065"/>
            <a:ext cx="2990836" cy="514628"/>
          </a:xfrm>
          <a:prstGeom prst="rect">
            <a:avLst/>
          </a:prstGeom>
        </p:spPr>
        <p:txBody>
          <a:bodyPr wrap="square">
            <a:spAutoFit/>
          </a:bodyPr>
          <a:lstStyle/>
          <a:p>
            <a:pPr marL="285750" indent="-285750">
              <a:lnSpc>
                <a:spcPct val="200000"/>
              </a:lnSpc>
              <a:buFont typeface="Wingdings" panose="05000000000000000000" pitchFamily="2" charset="2"/>
              <a:buChar char="n"/>
            </a:pPr>
            <a:r>
              <a:rPr lang="zh-CN" altLang="en-US" sz="1600" b="1" spc="300" dirty="0">
                <a:solidFill>
                  <a:srgbClr val="1F4E79"/>
                </a:solidFill>
                <a:cs typeface="+mn-ea"/>
                <a:sym typeface="+mn-lt"/>
              </a:rPr>
              <a:t>课题任务</a:t>
            </a:r>
            <a:endParaRPr lang="en-US" altLang="zh-CN" sz="1600" b="1" spc="300" dirty="0">
              <a:solidFill>
                <a:srgbClr val="1F4E79"/>
              </a:solidFill>
              <a:cs typeface="+mn-ea"/>
              <a:sym typeface="+mn-lt"/>
            </a:endParaRPr>
          </a:p>
        </p:txBody>
      </p:sp>
      <p:sp>
        <p:nvSpPr>
          <p:cNvPr id="27" name="文本框 26"/>
          <p:cNvSpPr txBox="1"/>
          <p:nvPr/>
        </p:nvSpPr>
        <p:spPr>
          <a:xfrm>
            <a:off x="1379533" y="2603071"/>
            <a:ext cx="914400" cy="707886"/>
          </a:xfrm>
          <a:prstGeom prst="rect">
            <a:avLst/>
          </a:prstGeom>
          <a:noFill/>
        </p:spPr>
        <p:txBody>
          <a:bodyPr wrap="square" rtlCol="0">
            <a:spAutoFit/>
          </a:bodyPr>
          <a:lstStyle/>
          <a:p>
            <a:r>
              <a:rPr lang="en-US" altLang="zh-CN" sz="4000" b="1" dirty="0">
                <a:solidFill>
                  <a:schemeClr val="bg1"/>
                </a:solidFill>
                <a:cs typeface="+mn-ea"/>
                <a:sym typeface="+mn-lt"/>
              </a:rPr>
              <a:t>01</a:t>
            </a:r>
            <a:endParaRPr lang="zh-CN" altLang="en-US" sz="4000" b="1" dirty="0">
              <a:solidFill>
                <a:schemeClr val="bg1"/>
              </a:solidFill>
              <a:cs typeface="+mn-ea"/>
              <a:sym typeface="+mn-lt"/>
            </a:endParaRPr>
          </a:p>
        </p:txBody>
      </p:sp>
    </p:spTree>
    <p:extLst>
      <p:ext uri="{BB962C8B-B14F-4D97-AF65-F5344CB8AC3E}">
        <p14:creationId xmlns:p14="http://schemas.microsoft.com/office/powerpoint/2010/main" val="1824578047"/>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96"/>
                                        </p:tgtEl>
                                        <p:attrNameLst>
                                          <p:attrName>style.visibility</p:attrName>
                                        </p:attrNameLst>
                                      </p:cBhvr>
                                      <p:to>
                                        <p:strVal val="visible"/>
                                      </p:to>
                                    </p:set>
                                    <p:animEffect transition="in" filter="wipe(left)">
                                      <p:cBhvr>
                                        <p:cTn id="14" dur="500"/>
                                        <p:tgtEl>
                                          <p:spTgt spid="9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99"/>
                                        </p:tgtEl>
                                        <p:attrNameLst>
                                          <p:attrName>style.visibility</p:attrName>
                                        </p:attrNameLst>
                                      </p:cBhvr>
                                      <p:to>
                                        <p:strVal val="visible"/>
                                      </p:to>
                                    </p:set>
                                    <p:animEffect transition="in" filter="wipe(left)">
                                      <p:cBhvr>
                                        <p:cTn id="18" dur="500"/>
                                        <p:tgtEl>
                                          <p:spTgt spid="99"/>
                                        </p:tgtEl>
                                      </p:cBhvr>
                                    </p:animEffect>
                                  </p:childTnLst>
                                </p:cTn>
                              </p:par>
                              <p:par>
                                <p:cTn id="19" presetID="22" presetClass="entr" presetSubtype="8" fill="hold" nodeType="withEffect">
                                  <p:stCondLst>
                                    <p:cond delay="250"/>
                                  </p:stCondLst>
                                  <p:childTnLst>
                                    <p:set>
                                      <p:cBhvr>
                                        <p:cTn id="20" dur="1" fill="hold">
                                          <p:stCondLst>
                                            <p:cond delay="0"/>
                                          </p:stCondLst>
                                        </p:cTn>
                                        <p:tgtEl>
                                          <p:spTgt spid="117"/>
                                        </p:tgtEl>
                                        <p:attrNameLst>
                                          <p:attrName>style.visibility</p:attrName>
                                        </p:attrNameLst>
                                      </p:cBhvr>
                                      <p:to>
                                        <p:strVal val="visible"/>
                                      </p:to>
                                    </p:set>
                                    <p:animEffect transition="in" filter="wipe(left)">
                                      <p:cBhvr>
                                        <p:cTn id="21" dur="250"/>
                                        <p:tgtEl>
                                          <p:spTgt spid="117"/>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00"/>
                                        </p:tgtEl>
                                        <p:attrNameLst>
                                          <p:attrName>style.visibility</p:attrName>
                                        </p:attrNameLst>
                                      </p:cBhvr>
                                      <p:to>
                                        <p:strVal val="visible"/>
                                      </p:to>
                                    </p:set>
                                    <p:animEffect transition="in" filter="fade">
                                      <p:cBhvr>
                                        <p:cTn id="25" dur="500"/>
                                        <p:tgtEl>
                                          <p:spTgt spid="10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0" grpId="0"/>
      <p:bldP spid="26" grpId="0"/>
      <p:bldP spid="2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직사각형 45"/>
          <p:cNvSpPr/>
          <p:nvPr/>
        </p:nvSpPr>
        <p:spPr>
          <a:xfrm>
            <a:off x="1540920" y="660031"/>
            <a:ext cx="10650252" cy="870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cs typeface="+mn-ea"/>
              <a:sym typeface="+mn-lt"/>
            </a:endParaRPr>
          </a:p>
        </p:txBody>
      </p:sp>
      <p:sp>
        <p:nvSpPr>
          <p:cNvPr id="23" name="文本框 22"/>
          <p:cNvSpPr txBox="1"/>
          <p:nvPr/>
        </p:nvSpPr>
        <p:spPr>
          <a:xfrm>
            <a:off x="1420418" y="136811"/>
            <a:ext cx="4971756" cy="523220"/>
          </a:xfrm>
          <a:prstGeom prst="rect">
            <a:avLst/>
          </a:prstGeom>
          <a:noFill/>
        </p:spPr>
        <p:txBody>
          <a:bodyPr wrap="square" rtlCol="0">
            <a:spAutoFit/>
          </a:bodyPr>
          <a:lstStyle/>
          <a:p>
            <a:pPr marL="179705" lvl="0"/>
            <a:r>
              <a:rPr lang="zh-CN" altLang="en-US" sz="2800" b="1" spc="300" dirty="0">
                <a:solidFill>
                  <a:srgbClr val="1F4E79"/>
                </a:solidFill>
                <a:cs typeface="+mn-ea"/>
                <a:sym typeface="+mn-lt"/>
              </a:rPr>
              <a:t>实验：模型指标实验</a:t>
            </a:r>
          </a:p>
        </p:txBody>
      </p:sp>
      <p:grpSp>
        <p:nvGrpSpPr>
          <p:cNvPr id="32" name="组合 31"/>
          <p:cNvGrpSpPr/>
          <p:nvPr/>
        </p:nvGrpSpPr>
        <p:grpSpPr>
          <a:xfrm>
            <a:off x="0" y="0"/>
            <a:ext cx="1376624" cy="1371254"/>
            <a:chOff x="0" y="0"/>
            <a:chExt cx="1376624" cy="1371254"/>
          </a:xfrm>
        </p:grpSpPr>
        <p:sp>
          <p:nvSpPr>
            <p:cNvPr id="33" name="Freeform 113"/>
            <p:cNvSpPr/>
            <p:nvPr/>
          </p:nvSpPr>
          <p:spPr bwMode="auto">
            <a:xfrm>
              <a:off x="828" y="413"/>
              <a:ext cx="666001" cy="666002"/>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4" name="Freeform 114"/>
            <p:cNvSpPr/>
            <p:nvPr/>
          </p:nvSpPr>
          <p:spPr bwMode="auto">
            <a:xfrm>
              <a:off x="828" y="413"/>
              <a:ext cx="666001" cy="666002"/>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5" name="Freeform 115"/>
            <p:cNvSpPr/>
            <p:nvPr/>
          </p:nvSpPr>
          <p:spPr bwMode="auto">
            <a:xfrm>
              <a:off x="704012" y="413"/>
              <a:ext cx="666001" cy="666002"/>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6" name="Freeform 117"/>
            <p:cNvSpPr/>
            <p:nvPr/>
          </p:nvSpPr>
          <p:spPr bwMode="auto">
            <a:xfrm>
              <a:off x="704012" y="704426"/>
              <a:ext cx="666001" cy="666828"/>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37" name="Freeform 120"/>
            <p:cNvSpPr/>
            <p:nvPr/>
          </p:nvSpPr>
          <p:spPr bwMode="auto">
            <a:xfrm>
              <a:off x="0" y="704426"/>
              <a:ext cx="666828" cy="666828"/>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8" name="Freeform 118"/>
            <p:cNvSpPr/>
            <p:nvPr/>
          </p:nvSpPr>
          <p:spPr bwMode="auto">
            <a:xfrm>
              <a:off x="704012" y="704426"/>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39" name="Freeform 118"/>
            <p:cNvSpPr/>
            <p:nvPr/>
          </p:nvSpPr>
          <p:spPr bwMode="auto">
            <a:xfrm flipV="1">
              <a:off x="710623" y="0"/>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5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grpSp>
      <p:graphicFrame>
        <p:nvGraphicFramePr>
          <p:cNvPr id="4" name="表格 3">
            <a:extLst>
              <a:ext uri="{FF2B5EF4-FFF2-40B4-BE49-F238E27FC236}">
                <a16:creationId xmlns:a16="http://schemas.microsoft.com/office/drawing/2014/main" id="{CEEC9009-4227-4778-A668-CA4E7B0E8132}"/>
              </a:ext>
            </a:extLst>
          </p:cNvPr>
          <p:cNvGraphicFramePr>
            <a:graphicFrameLocks noGrp="1"/>
          </p:cNvGraphicFramePr>
          <p:nvPr>
            <p:extLst>
              <p:ext uri="{D42A27DB-BD31-4B8C-83A1-F6EECF244321}">
                <p14:modId xmlns:p14="http://schemas.microsoft.com/office/powerpoint/2010/main" val="2711937141"/>
              </p:ext>
            </p:extLst>
          </p:nvPr>
        </p:nvGraphicFramePr>
        <p:xfrm>
          <a:off x="1677269" y="1948033"/>
          <a:ext cx="10377553" cy="3933076"/>
        </p:xfrm>
        <a:graphic>
          <a:graphicData uri="http://schemas.openxmlformats.org/drawingml/2006/table">
            <a:tbl>
              <a:tblPr firstRow="1" firstCol="1" bandRow="1">
                <a:tableStyleId>{5C22544A-7EE6-4342-B048-85BDC9FD1C3A}</a:tableStyleId>
              </a:tblPr>
              <a:tblGrid>
                <a:gridCol w="1220315">
                  <a:extLst>
                    <a:ext uri="{9D8B030D-6E8A-4147-A177-3AD203B41FA5}">
                      <a16:colId xmlns:a16="http://schemas.microsoft.com/office/drawing/2014/main" val="2963783111"/>
                    </a:ext>
                  </a:extLst>
                </a:gridCol>
                <a:gridCol w="1267907">
                  <a:extLst>
                    <a:ext uri="{9D8B030D-6E8A-4147-A177-3AD203B41FA5}">
                      <a16:colId xmlns:a16="http://schemas.microsoft.com/office/drawing/2014/main" val="2798398302"/>
                    </a:ext>
                  </a:extLst>
                </a:gridCol>
                <a:gridCol w="1574205">
                  <a:extLst>
                    <a:ext uri="{9D8B030D-6E8A-4147-A177-3AD203B41FA5}">
                      <a16:colId xmlns:a16="http://schemas.microsoft.com/office/drawing/2014/main" val="964537550"/>
                    </a:ext>
                  </a:extLst>
                </a:gridCol>
                <a:gridCol w="1284990">
                  <a:extLst>
                    <a:ext uri="{9D8B030D-6E8A-4147-A177-3AD203B41FA5}">
                      <a16:colId xmlns:a16="http://schemas.microsoft.com/office/drawing/2014/main" val="1596103381"/>
                    </a:ext>
                  </a:extLst>
                </a:gridCol>
                <a:gridCol w="1071436">
                  <a:extLst>
                    <a:ext uri="{9D8B030D-6E8A-4147-A177-3AD203B41FA5}">
                      <a16:colId xmlns:a16="http://schemas.microsoft.com/office/drawing/2014/main" val="912066963"/>
                    </a:ext>
                  </a:extLst>
                </a:gridCol>
                <a:gridCol w="1587629">
                  <a:extLst>
                    <a:ext uri="{9D8B030D-6E8A-4147-A177-3AD203B41FA5}">
                      <a16:colId xmlns:a16="http://schemas.microsoft.com/office/drawing/2014/main" val="1805803990"/>
                    </a:ext>
                  </a:extLst>
                </a:gridCol>
                <a:gridCol w="1292313">
                  <a:extLst>
                    <a:ext uri="{9D8B030D-6E8A-4147-A177-3AD203B41FA5}">
                      <a16:colId xmlns:a16="http://schemas.microsoft.com/office/drawing/2014/main" val="2285988954"/>
                    </a:ext>
                  </a:extLst>
                </a:gridCol>
                <a:gridCol w="1078758">
                  <a:extLst>
                    <a:ext uri="{9D8B030D-6E8A-4147-A177-3AD203B41FA5}">
                      <a16:colId xmlns:a16="http://schemas.microsoft.com/office/drawing/2014/main" val="451779684"/>
                    </a:ext>
                  </a:extLst>
                </a:gridCol>
              </a:tblGrid>
              <a:tr h="561868">
                <a:tc>
                  <a:txBody>
                    <a:bodyPr/>
                    <a:lstStyle/>
                    <a:p>
                      <a:pPr indent="127000" algn="ctr">
                        <a:lnSpc>
                          <a:spcPct val="125000"/>
                        </a:lnSpc>
                      </a:pPr>
                      <a:r>
                        <a:rPr lang="en-US" sz="1800" kern="1200" dirty="0">
                          <a:solidFill>
                            <a:schemeClr val="bg1"/>
                          </a:solidFill>
                          <a:latin typeface="+mn-lt"/>
                          <a:ea typeface="+mn-ea"/>
                          <a:cs typeface="+mn-cs"/>
                        </a:rPr>
                        <a:t>K=10</a:t>
                      </a:r>
                      <a:endParaRPr lang="zh-CN" altLang="en-US" sz="1800" kern="1200" dirty="0">
                        <a:solidFill>
                          <a:schemeClr val="bg1"/>
                        </a:solidFill>
                        <a:latin typeface="+mn-lt"/>
                        <a:ea typeface="+mn-ea"/>
                        <a:cs typeface="+mn-cs"/>
                      </a:endParaRPr>
                    </a:p>
                  </a:txBody>
                  <a:tcPr marL="68580" marR="68580" marT="0" marB="0" anchor="ctr"/>
                </a:tc>
                <a:tc>
                  <a:txBody>
                    <a:bodyPr/>
                    <a:lstStyle/>
                    <a:p>
                      <a:pPr indent="127000" algn="ctr">
                        <a:lnSpc>
                          <a:spcPct val="125000"/>
                        </a:lnSpc>
                      </a:pPr>
                      <a:r>
                        <a:rPr lang="en-US" sz="1800" kern="1200" dirty="0">
                          <a:solidFill>
                            <a:schemeClr val="bg1"/>
                          </a:solidFill>
                          <a:latin typeface="+mn-lt"/>
                          <a:ea typeface="+mn-ea"/>
                          <a:cs typeface="+mn-cs"/>
                        </a:rPr>
                        <a:t>Accuracy</a:t>
                      </a:r>
                      <a:endParaRPr lang="zh-CN" altLang="en-US" sz="1800" kern="1200" dirty="0">
                        <a:solidFill>
                          <a:schemeClr val="bg1"/>
                        </a:solidFill>
                        <a:latin typeface="+mn-lt"/>
                        <a:ea typeface="+mn-ea"/>
                        <a:cs typeface="+mn-cs"/>
                      </a:endParaRPr>
                    </a:p>
                  </a:txBody>
                  <a:tcPr marL="68580" marR="68580" marT="0" marB="0" anchor="ctr"/>
                </a:tc>
                <a:tc>
                  <a:txBody>
                    <a:bodyPr/>
                    <a:lstStyle/>
                    <a:p>
                      <a:pPr indent="127000" algn="ctr">
                        <a:lnSpc>
                          <a:spcPct val="125000"/>
                        </a:lnSpc>
                      </a:pPr>
                      <a:r>
                        <a:rPr lang="en-US" sz="1800" kern="1200" dirty="0" err="1">
                          <a:solidFill>
                            <a:schemeClr val="bg1"/>
                          </a:solidFill>
                          <a:latin typeface="+mn-lt"/>
                          <a:ea typeface="+mn-ea"/>
                          <a:cs typeface="+mn-cs"/>
                        </a:rPr>
                        <a:t>M_Precision</a:t>
                      </a:r>
                      <a:endParaRPr lang="zh-CN" altLang="en-US" sz="1800" kern="1200" dirty="0">
                        <a:solidFill>
                          <a:schemeClr val="bg1"/>
                        </a:solidFill>
                        <a:latin typeface="+mn-lt"/>
                        <a:ea typeface="+mn-ea"/>
                        <a:cs typeface="+mn-cs"/>
                      </a:endParaRPr>
                    </a:p>
                  </a:txBody>
                  <a:tcPr marL="68580" marR="68580" marT="0" marB="0" anchor="ctr"/>
                </a:tc>
                <a:tc>
                  <a:txBody>
                    <a:bodyPr/>
                    <a:lstStyle/>
                    <a:p>
                      <a:pPr indent="127000" algn="ctr">
                        <a:lnSpc>
                          <a:spcPct val="125000"/>
                        </a:lnSpc>
                      </a:pPr>
                      <a:r>
                        <a:rPr lang="en-US" sz="1800" kern="1200" dirty="0" err="1">
                          <a:solidFill>
                            <a:schemeClr val="bg1"/>
                          </a:solidFill>
                          <a:latin typeface="+mn-lt"/>
                          <a:ea typeface="+mn-ea"/>
                          <a:cs typeface="+mn-cs"/>
                        </a:rPr>
                        <a:t>M_Recall</a:t>
                      </a:r>
                      <a:endParaRPr lang="zh-CN" altLang="en-US" sz="1800" kern="1200" dirty="0">
                        <a:solidFill>
                          <a:schemeClr val="bg1"/>
                        </a:solidFill>
                        <a:latin typeface="+mn-lt"/>
                        <a:ea typeface="+mn-ea"/>
                        <a:cs typeface="+mn-cs"/>
                      </a:endParaRPr>
                    </a:p>
                  </a:txBody>
                  <a:tcPr marL="68580" marR="68580" marT="0" marB="0" anchor="ctr"/>
                </a:tc>
                <a:tc>
                  <a:txBody>
                    <a:bodyPr/>
                    <a:lstStyle/>
                    <a:p>
                      <a:pPr indent="127000" algn="ctr">
                        <a:lnSpc>
                          <a:spcPct val="125000"/>
                        </a:lnSpc>
                      </a:pPr>
                      <a:r>
                        <a:rPr lang="en-US" sz="1800" kern="1200" dirty="0">
                          <a:solidFill>
                            <a:schemeClr val="bg1"/>
                          </a:solidFill>
                          <a:latin typeface="+mn-lt"/>
                          <a:ea typeface="+mn-ea"/>
                          <a:cs typeface="+mn-cs"/>
                        </a:rPr>
                        <a:t>M_F1</a:t>
                      </a:r>
                      <a:endParaRPr lang="zh-CN" altLang="en-US" sz="1800" kern="1200" dirty="0">
                        <a:solidFill>
                          <a:schemeClr val="bg1"/>
                        </a:solidFill>
                        <a:latin typeface="+mn-lt"/>
                        <a:ea typeface="+mn-ea"/>
                        <a:cs typeface="+mn-cs"/>
                      </a:endParaRPr>
                    </a:p>
                  </a:txBody>
                  <a:tcPr marL="68580" marR="68580" marT="0" marB="0" anchor="ctr"/>
                </a:tc>
                <a:tc>
                  <a:txBody>
                    <a:bodyPr/>
                    <a:lstStyle/>
                    <a:p>
                      <a:pPr indent="127000" algn="ctr">
                        <a:lnSpc>
                          <a:spcPct val="125000"/>
                        </a:lnSpc>
                      </a:pPr>
                      <a:r>
                        <a:rPr lang="en-US" sz="1800" kern="1200" dirty="0" err="1">
                          <a:solidFill>
                            <a:schemeClr val="bg1"/>
                          </a:solidFill>
                          <a:latin typeface="+mn-lt"/>
                          <a:ea typeface="+mn-ea"/>
                          <a:cs typeface="+mn-cs"/>
                        </a:rPr>
                        <a:t>W_Precision</a:t>
                      </a:r>
                      <a:endParaRPr lang="zh-CN" altLang="en-US" sz="1800" kern="1200" dirty="0">
                        <a:solidFill>
                          <a:schemeClr val="bg1"/>
                        </a:solidFill>
                        <a:latin typeface="+mn-lt"/>
                        <a:ea typeface="+mn-ea"/>
                        <a:cs typeface="+mn-cs"/>
                      </a:endParaRPr>
                    </a:p>
                  </a:txBody>
                  <a:tcPr marL="68580" marR="68580" marT="0" marB="0" anchor="ctr"/>
                </a:tc>
                <a:tc>
                  <a:txBody>
                    <a:bodyPr/>
                    <a:lstStyle/>
                    <a:p>
                      <a:pPr indent="127000" algn="ctr">
                        <a:lnSpc>
                          <a:spcPct val="125000"/>
                        </a:lnSpc>
                      </a:pPr>
                      <a:r>
                        <a:rPr lang="en-US" sz="1800" kern="1200" dirty="0" err="1">
                          <a:solidFill>
                            <a:schemeClr val="bg1"/>
                          </a:solidFill>
                          <a:latin typeface="+mn-lt"/>
                          <a:ea typeface="+mn-ea"/>
                          <a:cs typeface="+mn-cs"/>
                        </a:rPr>
                        <a:t>W_Recall</a:t>
                      </a:r>
                      <a:endParaRPr lang="zh-CN" altLang="en-US" sz="1800" kern="1200" dirty="0">
                        <a:solidFill>
                          <a:schemeClr val="bg1"/>
                        </a:solidFill>
                        <a:latin typeface="+mn-lt"/>
                        <a:ea typeface="+mn-ea"/>
                        <a:cs typeface="+mn-cs"/>
                      </a:endParaRPr>
                    </a:p>
                  </a:txBody>
                  <a:tcPr marL="68580" marR="68580" marT="0" marB="0" anchor="ctr"/>
                </a:tc>
                <a:tc>
                  <a:txBody>
                    <a:bodyPr/>
                    <a:lstStyle/>
                    <a:p>
                      <a:pPr indent="127000" algn="ctr">
                        <a:lnSpc>
                          <a:spcPct val="125000"/>
                        </a:lnSpc>
                      </a:pPr>
                      <a:r>
                        <a:rPr lang="en-US" sz="1800" kern="1200" dirty="0">
                          <a:solidFill>
                            <a:schemeClr val="bg1"/>
                          </a:solidFill>
                          <a:latin typeface="+mn-lt"/>
                          <a:ea typeface="+mn-ea"/>
                          <a:cs typeface="+mn-cs"/>
                        </a:rPr>
                        <a:t>W_F1</a:t>
                      </a:r>
                      <a:endParaRPr lang="zh-CN" altLang="en-US" sz="1800"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2457688120"/>
                  </a:ext>
                </a:extLst>
              </a:tr>
              <a:tr h="561868">
                <a:tc>
                  <a:txBody>
                    <a:bodyPr/>
                    <a:lstStyle/>
                    <a:p>
                      <a:pPr indent="127000" algn="ctr">
                        <a:lnSpc>
                          <a:spcPct val="125000"/>
                        </a:lnSpc>
                      </a:pPr>
                      <a:r>
                        <a:rPr lang="en-US" sz="1800" kern="1200" dirty="0">
                          <a:solidFill>
                            <a:schemeClr val="bg1"/>
                          </a:solidFill>
                          <a:latin typeface="+mn-lt"/>
                          <a:ea typeface="+mn-ea"/>
                          <a:cs typeface="+mn-cs"/>
                        </a:rPr>
                        <a:t>LC</a:t>
                      </a:r>
                      <a:endParaRPr lang="zh-CN" altLang="en-US" sz="1800" kern="1200" dirty="0">
                        <a:solidFill>
                          <a:schemeClr val="bg1"/>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49.03</a:t>
                      </a:r>
                      <a:endParaRPr lang="zh-CN" altLang="en-US" sz="1800" kern="1200" dirty="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61.76</a:t>
                      </a:r>
                      <a:endParaRPr lang="zh-CN" altLang="en-US" sz="1800" kern="1200" dirty="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33.64</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22.83</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59.75</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49.03</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32.84</a:t>
                      </a:r>
                      <a:endParaRPr lang="zh-CN" altLang="en-US" sz="1800" kern="1200">
                        <a:solidFill>
                          <a:srgbClr val="1F4E79"/>
                        </a:solidFill>
                        <a:latin typeface="+mn-lt"/>
                        <a:ea typeface="+mn-ea"/>
                        <a:cs typeface="+mn-cs"/>
                      </a:endParaRPr>
                    </a:p>
                  </a:txBody>
                  <a:tcPr marL="68580" marR="68580" marT="0" marB="0" anchor="ctr"/>
                </a:tc>
                <a:extLst>
                  <a:ext uri="{0D108BD9-81ED-4DB2-BD59-A6C34878D82A}">
                    <a16:rowId xmlns:a16="http://schemas.microsoft.com/office/drawing/2014/main" val="3778853418"/>
                  </a:ext>
                </a:extLst>
              </a:tr>
              <a:tr h="561868">
                <a:tc>
                  <a:txBody>
                    <a:bodyPr/>
                    <a:lstStyle/>
                    <a:p>
                      <a:pPr indent="127000" algn="ctr">
                        <a:lnSpc>
                          <a:spcPct val="125000"/>
                        </a:lnSpc>
                      </a:pPr>
                      <a:r>
                        <a:rPr lang="en-US" sz="1800" kern="1200" dirty="0">
                          <a:solidFill>
                            <a:schemeClr val="bg1"/>
                          </a:solidFill>
                          <a:latin typeface="+mn-lt"/>
                          <a:ea typeface="+mn-ea"/>
                          <a:cs typeface="+mn-cs"/>
                        </a:rPr>
                        <a:t>MLP</a:t>
                      </a:r>
                      <a:endParaRPr lang="zh-CN" altLang="en-US" sz="1800" kern="1200" dirty="0">
                        <a:solidFill>
                          <a:schemeClr val="bg1"/>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40.77</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45.69</a:t>
                      </a:r>
                      <a:endParaRPr lang="zh-CN" altLang="en-US" sz="1800" kern="1200" dirty="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42.02</a:t>
                      </a:r>
                      <a:endParaRPr lang="zh-CN" altLang="en-US" sz="1800" kern="1200" dirty="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35.82</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45.90</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40.77</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35.19</a:t>
                      </a:r>
                      <a:endParaRPr lang="zh-CN" altLang="en-US" sz="1800" kern="1200">
                        <a:solidFill>
                          <a:srgbClr val="1F4E79"/>
                        </a:solidFill>
                        <a:latin typeface="+mn-lt"/>
                        <a:ea typeface="+mn-ea"/>
                        <a:cs typeface="+mn-cs"/>
                      </a:endParaRPr>
                    </a:p>
                  </a:txBody>
                  <a:tcPr marL="68580" marR="68580" marT="0" marB="0" anchor="ctr"/>
                </a:tc>
                <a:extLst>
                  <a:ext uri="{0D108BD9-81ED-4DB2-BD59-A6C34878D82A}">
                    <a16:rowId xmlns:a16="http://schemas.microsoft.com/office/drawing/2014/main" val="3776354445"/>
                  </a:ext>
                </a:extLst>
              </a:tr>
              <a:tr h="561868">
                <a:tc>
                  <a:txBody>
                    <a:bodyPr/>
                    <a:lstStyle/>
                    <a:p>
                      <a:pPr indent="127000" algn="ctr">
                        <a:lnSpc>
                          <a:spcPct val="125000"/>
                        </a:lnSpc>
                      </a:pPr>
                      <a:r>
                        <a:rPr lang="en-US" sz="1800" kern="1200" dirty="0">
                          <a:solidFill>
                            <a:schemeClr val="bg1"/>
                          </a:solidFill>
                          <a:latin typeface="+mn-lt"/>
                          <a:ea typeface="+mn-ea"/>
                          <a:cs typeface="+mn-cs"/>
                        </a:rPr>
                        <a:t>CNN</a:t>
                      </a:r>
                      <a:endParaRPr lang="zh-CN" altLang="en-US" sz="1800" kern="1200" dirty="0">
                        <a:solidFill>
                          <a:schemeClr val="bg1"/>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41.11</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43.61</a:t>
                      </a:r>
                      <a:endParaRPr lang="zh-CN" altLang="en-US" sz="1800" kern="1200" dirty="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43.59</a:t>
                      </a:r>
                      <a:endParaRPr lang="zh-CN" altLang="en-US" sz="1800" kern="1200" dirty="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36.95</a:t>
                      </a:r>
                      <a:endParaRPr lang="zh-CN" altLang="en-US" sz="1800" kern="1200" dirty="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57.87</a:t>
                      </a:r>
                      <a:endParaRPr lang="zh-CN" altLang="en-US" sz="1800" kern="1200" dirty="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41.11</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43.16</a:t>
                      </a:r>
                      <a:endParaRPr lang="zh-CN" altLang="en-US" sz="1800" kern="1200">
                        <a:solidFill>
                          <a:srgbClr val="1F4E79"/>
                        </a:solidFill>
                        <a:latin typeface="+mn-lt"/>
                        <a:ea typeface="+mn-ea"/>
                        <a:cs typeface="+mn-cs"/>
                      </a:endParaRPr>
                    </a:p>
                  </a:txBody>
                  <a:tcPr marL="68580" marR="68580" marT="0" marB="0" anchor="ctr"/>
                </a:tc>
                <a:extLst>
                  <a:ext uri="{0D108BD9-81ED-4DB2-BD59-A6C34878D82A}">
                    <a16:rowId xmlns:a16="http://schemas.microsoft.com/office/drawing/2014/main" val="3455367030"/>
                  </a:ext>
                </a:extLst>
              </a:tr>
              <a:tr h="561868">
                <a:tc>
                  <a:txBody>
                    <a:bodyPr/>
                    <a:lstStyle/>
                    <a:p>
                      <a:pPr indent="127000" algn="ctr">
                        <a:lnSpc>
                          <a:spcPct val="125000"/>
                        </a:lnSpc>
                      </a:pPr>
                      <a:r>
                        <a:rPr lang="en-US" sz="1800" kern="1200" dirty="0">
                          <a:solidFill>
                            <a:schemeClr val="bg1"/>
                          </a:solidFill>
                          <a:latin typeface="+mn-lt"/>
                          <a:ea typeface="+mn-ea"/>
                          <a:cs typeface="+mn-cs"/>
                        </a:rPr>
                        <a:t>LSTM</a:t>
                      </a:r>
                      <a:endParaRPr lang="zh-CN" altLang="en-US" sz="1800" kern="1200" dirty="0">
                        <a:solidFill>
                          <a:schemeClr val="bg1"/>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66.67</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65.15</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62.15</a:t>
                      </a:r>
                      <a:endParaRPr lang="zh-CN" altLang="en-US" sz="1800" kern="1200" dirty="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63.17</a:t>
                      </a:r>
                      <a:endParaRPr lang="zh-CN" altLang="en-US" sz="1800" kern="1200" dirty="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66.24</a:t>
                      </a:r>
                      <a:endParaRPr lang="zh-CN" altLang="en-US" sz="1800" kern="1200" dirty="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66.67</a:t>
                      </a:r>
                      <a:endParaRPr lang="zh-CN" altLang="en-US" sz="1800" kern="1200" dirty="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65.97</a:t>
                      </a:r>
                      <a:endParaRPr lang="zh-CN" altLang="en-US" sz="1800" kern="1200" dirty="0">
                        <a:solidFill>
                          <a:srgbClr val="1F4E79"/>
                        </a:solidFill>
                        <a:latin typeface="+mn-lt"/>
                        <a:ea typeface="+mn-ea"/>
                        <a:cs typeface="+mn-cs"/>
                      </a:endParaRPr>
                    </a:p>
                  </a:txBody>
                  <a:tcPr marL="68580" marR="68580" marT="0" marB="0" anchor="ctr"/>
                </a:tc>
                <a:extLst>
                  <a:ext uri="{0D108BD9-81ED-4DB2-BD59-A6C34878D82A}">
                    <a16:rowId xmlns:a16="http://schemas.microsoft.com/office/drawing/2014/main" val="2077389802"/>
                  </a:ext>
                </a:extLst>
              </a:tr>
              <a:tr h="561868">
                <a:tc>
                  <a:txBody>
                    <a:bodyPr/>
                    <a:lstStyle/>
                    <a:p>
                      <a:pPr indent="127000" algn="ctr">
                        <a:lnSpc>
                          <a:spcPct val="125000"/>
                        </a:lnSpc>
                      </a:pPr>
                      <a:r>
                        <a:rPr lang="en-US" sz="1800" kern="1200" dirty="0">
                          <a:solidFill>
                            <a:schemeClr val="bg1"/>
                          </a:solidFill>
                          <a:latin typeface="+mn-lt"/>
                          <a:ea typeface="+mn-ea"/>
                          <a:cs typeface="+mn-cs"/>
                        </a:rPr>
                        <a:t>C3L</a:t>
                      </a:r>
                      <a:endParaRPr lang="zh-CN" altLang="en-US" sz="1800" kern="1200" dirty="0">
                        <a:solidFill>
                          <a:schemeClr val="bg1"/>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74.74</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72.83</a:t>
                      </a:r>
                      <a:endParaRPr lang="zh-CN" altLang="en-US" sz="1800" kern="1200" dirty="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73.23</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73.01</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74.96</a:t>
                      </a:r>
                      <a:endParaRPr lang="zh-CN" altLang="en-US" sz="1800" kern="1200" dirty="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74.74</a:t>
                      </a:r>
                      <a:endParaRPr lang="zh-CN" altLang="en-US" sz="1800" kern="1200" dirty="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74.83</a:t>
                      </a:r>
                      <a:endParaRPr lang="zh-CN" altLang="en-US" sz="1800" kern="1200" dirty="0">
                        <a:solidFill>
                          <a:srgbClr val="1F4E79"/>
                        </a:solidFill>
                        <a:latin typeface="+mn-lt"/>
                        <a:ea typeface="+mn-ea"/>
                        <a:cs typeface="+mn-cs"/>
                      </a:endParaRPr>
                    </a:p>
                  </a:txBody>
                  <a:tcPr marL="68580" marR="68580" marT="0" marB="0" anchor="ctr"/>
                </a:tc>
                <a:extLst>
                  <a:ext uri="{0D108BD9-81ED-4DB2-BD59-A6C34878D82A}">
                    <a16:rowId xmlns:a16="http://schemas.microsoft.com/office/drawing/2014/main" val="1308634863"/>
                  </a:ext>
                </a:extLst>
              </a:tr>
              <a:tr h="561868">
                <a:tc>
                  <a:txBody>
                    <a:bodyPr/>
                    <a:lstStyle/>
                    <a:p>
                      <a:pPr indent="127000" algn="ctr">
                        <a:lnSpc>
                          <a:spcPct val="125000"/>
                        </a:lnSpc>
                      </a:pPr>
                      <a:r>
                        <a:rPr lang="en-US" sz="1800" kern="1200" dirty="0">
                          <a:solidFill>
                            <a:schemeClr val="bg1"/>
                          </a:solidFill>
                          <a:latin typeface="+mn-lt"/>
                          <a:ea typeface="+mn-ea"/>
                          <a:cs typeface="+mn-cs"/>
                        </a:rPr>
                        <a:t>C3L-AED</a:t>
                      </a:r>
                      <a:endParaRPr lang="zh-CN" altLang="en-US" sz="1800" kern="1200" dirty="0">
                        <a:solidFill>
                          <a:schemeClr val="bg1"/>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FF0000"/>
                          </a:solidFill>
                          <a:latin typeface="+mn-lt"/>
                          <a:ea typeface="+mn-ea"/>
                          <a:cs typeface="+mn-cs"/>
                        </a:rPr>
                        <a:t>81.23</a:t>
                      </a:r>
                      <a:endParaRPr lang="zh-CN" altLang="en-US" sz="1800" kern="1200" dirty="0">
                        <a:solidFill>
                          <a:srgbClr val="FF0000"/>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FF0000"/>
                          </a:solidFill>
                          <a:latin typeface="+mn-lt"/>
                          <a:ea typeface="+mn-ea"/>
                          <a:cs typeface="+mn-cs"/>
                        </a:rPr>
                        <a:t>81.47</a:t>
                      </a:r>
                      <a:endParaRPr lang="zh-CN" altLang="en-US" sz="1800" kern="1200" dirty="0">
                        <a:solidFill>
                          <a:srgbClr val="FF0000"/>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FF0000"/>
                          </a:solidFill>
                          <a:latin typeface="+mn-lt"/>
                          <a:ea typeface="+mn-ea"/>
                          <a:cs typeface="+mn-cs"/>
                        </a:rPr>
                        <a:t>79.50</a:t>
                      </a:r>
                      <a:endParaRPr lang="zh-CN" altLang="en-US" sz="1800" kern="1200" dirty="0">
                        <a:solidFill>
                          <a:srgbClr val="FF0000"/>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FF0000"/>
                          </a:solidFill>
                          <a:latin typeface="+mn-lt"/>
                          <a:ea typeface="+mn-ea"/>
                          <a:cs typeface="+mn-cs"/>
                        </a:rPr>
                        <a:t>80.23</a:t>
                      </a:r>
                      <a:endParaRPr lang="zh-CN" altLang="en-US" sz="1800" kern="1200" dirty="0">
                        <a:solidFill>
                          <a:srgbClr val="FF0000"/>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FF0000"/>
                          </a:solidFill>
                          <a:latin typeface="+mn-lt"/>
                          <a:ea typeface="+mn-ea"/>
                          <a:cs typeface="+mn-cs"/>
                        </a:rPr>
                        <a:t>81.31</a:t>
                      </a:r>
                      <a:endParaRPr lang="zh-CN" altLang="en-US" sz="1800" kern="1200" dirty="0">
                        <a:solidFill>
                          <a:srgbClr val="FF0000"/>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FF0000"/>
                          </a:solidFill>
                          <a:latin typeface="+mn-lt"/>
                          <a:ea typeface="+mn-ea"/>
                          <a:cs typeface="+mn-cs"/>
                        </a:rPr>
                        <a:t>81.23</a:t>
                      </a:r>
                      <a:endParaRPr lang="zh-CN" altLang="en-US" sz="1800" kern="1200" dirty="0">
                        <a:solidFill>
                          <a:srgbClr val="FF0000"/>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FF0000"/>
                          </a:solidFill>
                          <a:latin typeface="+mn-lt"/>
                          <a:ea typeface="+mn-ea"/>
                          <a:cs typeface="+mn-cs"/>
                        </a:rPr>
                        <a:t>81.02</a:t>
                      </a:r>
                      <a:endParaRPr lang="zh-CN" altLang="en-US" sz="1800" kern="1200" dirty="0">
                        <a:solidFill>
                          <a:srgbClr val="FF0000"/>
                        </a:solidFill>
                        <a:latin typeface="+mn-lt"/>
                        <a:ea typeface="+mn-ea"/>
                        <a:cs typeface="+mn-cs"/>
                      </a:endParaRPr>
                    </a:p>
                  </a:txBody>
                  <a:tcPr marL="68580" marR="68580" marT="0" marB="0" anchor="ctr"/>
                </a:tc>
                <a:extLst>
                  <a:ext uri="{0D108BD9-81ED-4DB2-BD59-A6C34878D82A}">
                    <a16:rowId xmlns:a16="http://schemas.microsoft.com/office/drawing/2014/main" val="1820465672"/>
                  </a:ext>
                </a:extLst>
              </a:tr>
            </a:tbl>
          </a:graphicData>
        </a:graphic>
      </p:graphicFrame>
      <p:sp>
        <p:nvSpPr>
          <p:cNvPr id="5" name="文本框 4">
            <a:extLst>
              <a:ext uri="{FF2B5EF4-FFF2-40B4-BE49-F238E27FC236}">
                <a16:creationId xmlns:a16="http://schemas.microsoft.com/office/drawing/2014/main" id="{D8D7B5C0-D30F-4DE1-BA8D-1B66CE27D884}"/>
              </a:ext>
            </a:extLst>
          </p:cNvPr>
          <p:cNvSpPr txBox="1"/>
          <p:nvPr/>
        </p:nvSpPr>
        <p:spPr>
          <a:xfrm>
            <a:off x="333414" y="3622183"/>
            <a:ext cx="1207506" cy="584775"/>
          </a:xfrm>
          <a:prstGeom prst="rect">
            <a:avLst/>
          </a:prstGeom>
          <a:noFill/>
        </p:spPr>
        <p:txBody>
          <a:bodyPr wrap="square" rtlCol="0">
            <a:spAutoFit/>
          </a:bodyPr>
          <a:lstStyle/>
          <a:p>
            <a:r>
              <a:rPr lang="en-US" altLang="zh-CN" sz="3200" dirty="0"/>
              <a:t>K=25</a:t>
            </a:r>
            <a:endParaRPr lang="zh-CN" altLang="en-US" sz="3200" dirty="0"/>
          </a:p>
        </p:txBody>
      </p:sp>
    </p:spTree>
    <p:extLst>
      <p:ext uri="{BB962C8B-B14F-4D97-AF65-F5344CB8AC3E}">
        <p14:creationId xmlns:p14="http://schemas.microsoft.com/office/powerpoint/2010/main" val="2101931409"/>
      </p:ext>
    </p:extLst>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직사각형 45"/>
          <p:cNvSpPr/>
          <p:nvPr/>
        </p:nvSpPr>
        <p:spPr>
          <a:xfrm>
            <a:off x="1540920" y="660031"/>
            <a:ext cx="10650252" cy="870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cs typeface="+mn-ea"/>
              <a:sym typeface="+mn-lt"/>
            </a:endParaRPr>
          </a:p>
        </p:txBody>
      </p:sp>
      <p:sp>
        <p:nvSpPr>
          <p:cNvPr id="23" name="文本框 22"/>
          <p:cNvSpPr txBox="1"/>
          <p:nvPr/>
        </p:nvSpPr>
        <p:spPr>
          <a:xfrm>
            <a:off x="1420418" y="136811"/>
            <a:ext cx="4971756" cy="523220"/>
          </a:xfrm>
          <a:prstGeom prst="rect">
            <a:avLst/>
          </a:prstGeom>
          <a:noFill/>
        </p:spPr>
        <p:txBody>
          <a:bodyPr wrap="square" rtlCol="0">
            <a:spAutoFit/>
          </a:bodyPr>
          <a:lstStyle/>
          <a:p>
            <a:pPr marL="179705" lvl="0"/>
            <a:r>
              <a:rPr lang="zh-CN" altLang="en-US" sz="2800" b="1" spc="300" dirty="0">
                <a:solidFill>
                  <a:srgbClr val="1F4E79"/>
                </a:solidFill>
                <a:cs typeface="+mn-ea"/>
                <a:sym typeface="+mn-lt"/>
              </a:rPr>
              <a:t>实验：模型指标实验</a:t>
            </a:r>
          </a:p>
        </p:txBody>
      </p:sp>
      <p:grpSp>
        <p:nvGrpSpPr>
          <p:cNvPr id="32" name="组合 31"/>
          <p:cNvGrpSpPr/>
          <p:nvPr/>
        </p:nvGrpSpPr>
        <p:grpSpPr>
          <a:xfrm>
            <a:off x="0" y="0"/>
            <a:ext cx="1376624" cy="1371254"/>
            <a:chOff x="0" y="0"/>
            <a:chExt cx="1376624" cy="1371254"/>
          </a:xfrm>
        </p:grpSpPr>
        <p:sp>
          <p:nvSpPr>
            <p:cNvPr id="33" name="Freeform 113"/>
            <p:cNvSpPr/>
            <p:nvPr/>
          </p:nvSpPr>
          <p:spPr bwMode="auto">
            <a:xfrm>
              <a:off x="828" y="413"/>
              <a:ext cx="666001" cy="666002"/>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4" name="Freeform 114"/>
            <p:cNvSpPr/>
            <p:nvPr/>
          </p:nvSpPr>
          <p:spPr bwMode="auto">
            <a:xfrm>
              <a:off x="828" y="413"/>
              <a:ext cx="666001" cy="666002"/>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5" name="Freeform 115"/>
            <p:cNvSpPr/>
            <p:nvPr/>
          </p:nvSpPr>
          <p:spPr bwMode="auto">
            <a:xfrm>
              <a:off x="704012" y="413"/>
              <a:ext cx="666001" cy="666002"/>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6" name="Freeform 117"/>
            <p:cNvSpPr/>
            <p:nvPr/>
          </p:nvSpPr>
          <p:spPr bwMode="auto">
            <a:xfrm>
              <a:off x="704012" y="704426"/>
              <a:ext cx="666001" cy="666828"/>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37" name="Freeform 120"/>
            <p:cNvSpPr/>
            <p:nvPr/>
          </p:nvSpPr>
          <p:spPr bwMode="auto">
            <a:xfrm>
              <a:off x="0" y="704426"/>
              <a:ext cx="666828" cy="666828"/>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8" name="Freeform 118"/>
            <p:cNvSpPr/>
            <p:nvPr/>
          </p:nvSpPr>
          <p:spPr bwMode="auto">
            <a:xfrm>
              <a:off x="704012" y="704426"/>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39" name="Freeform 118"/>
            <p:cNvSpPr/>
            <p:nvPr/>
          </p:nvSpPr>
          <p:spPr bwMode="auto">
            <a:xfrm flipV="1">
              <a:off x="710623" y="0"/>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5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grpSp>
      <p:graphicFrame>
        <p:nvGraphicFramePr>
          <p:cNvPr id="4" name="表格 3">
            <a:extLst>
              <a:ext uri="{FF2B5EF4-FFF2-40B4-BE49-F238E27FC236}">
                <a16:creationId xmlns:a16="http://schemas.microsoft.com/office/drawing/2014/main" id="{CEEC9009-4227-4778-A668-CA4E7B0E8132}"/>
              </a:ext>
            </a:extLst>
          </p:cNvPr>
          <p:cNvGraphicFramePr>
            <a:graphicFrameLocks noGrp="1"/>
          </p:cNvGraphicFramePr>
          <p:nvPr>
            <p:extLst>
              <p:ext uri="{D42A27DB-BD31-4B8C-83A1-F6EECF244321}">
                <p14:modId xmlns:p14="http://schemas.microsoft.com/office/powerpoint/2010/main" val="2598570748"/>
              </p:ext>
            </p:extLst>
          </p:nvPr>
        </p:nvGraphicFramePr>
        <p:xfrm>
          <a:off x="1677269" y="1948033"/>
          <a:ext cx="10377553" cy="3933076"/>
        </p:xfrm>
        <a:graphic>
          <a:graphicData uri="http://schemas.openxmlformats.org/drawingml/2006/table">
            <a:tbl>
              <a:tblPr firstRow="1" firstCol="1" bandRow="1">
                <a:tableStyleId>{5C22544A-7EE6-4342-B048-85BDC9FD1C3A}</a:tableStyleId>
              </a:tblPr>
              <a:tblGrid>
                <a:gridCol w="1220315">
                  <a:extLst>
                    <a:ext uri="{9D8B030D-6E8A-4147-A177-3AD203B41FA5}">
                      <a16:colId xmlns:a16="http://schemas.microsoft.com/office/drawing/2014/main" val="2963783111"/>
                    </a:ext>
                  </a:extLst>
                </a:gridCol>
                <a:gridCol w="1267907">
                  <a:extLst>
                    <a:ext uri="{9D8B030D-6E8A-4147-A177-3AD203B41FA5}">
                      <a16:colId xmlns:a16="http://schemas.microsoft.com/office/drawing/2014/main" val="2798398302"/>
                    </a:ext>
                  </a:extLst>
                </a:gridCol>
                <a:gridCol w="1574205">
                  <a:extLst>
                    <a:ext uri="{9D8B030D-6E8A-4147-A177-3AD203B41FA5}">
                      <a16:colId xmlns:a16="http://schemas.microsoft.com/office/drawing/2014/main" val="964537550"/>
                    </a:ext>
                  </a:extLst>
                </a:gridCol>
                <a:gridCol w="1284990">
                  <a:extLst>
                    <a:ext uri="{9D8B030D-6E8A-4147-A177-3AD203B41FA5}">
                      <a16:colId xmlns:a16="http://schemas.microsoft.com/office/drawing/2014/main" val="1596103381"/>
                    </a:ext>
                  </a:extLst>
                </a:gridCol>
                <a:gridCol w="1071436">
                  <a:extLst>
                    <a:ext uri="{9D8B030D-6E8A-4147-A177-3AD203B41FA5}">
                      <a16:colId xmlns:a16="http://schemas.microsoft.com/office/drawing/2014/main" val="912066963"/>
                    </a:ext>
                  </a:extLst>
                </a:gridCol>
                <a:gridCol w="1587629">
                  <a:extLst>
                    <a:ext uri="{9D8B030D-6E8A-4147-A177-3AD203B41FA5}">
                      <a16:colId xmlns:a16="http://schemas.microsoft.com/office/drawing/2014/main" val="1805803990"/>
                    </a:ext>
                  </a:extLst>
                </a:gridCol>
                <a:gridCol w="1292313">
                  <a:extLst>
                    <a:ext uri="{9D8B030D-6E8A-4147-A177-3AD203B41FA5}">
                      <a16:colId xmlns:a16="http://schemas.microsoft.com/office/drawing/2014/main" val="2285988954"/>
                    </a:ext>
                  </a:extLst>
                </a:gridCol>
                <a:gridCol w="1078758">
                  <a:extLst>
                    <a:ext uri="{9D8B030D-6E8A-4147-A177-3AD203B41FA5}">
                      <a16:colId xmlns:a16="http://schemas.microsoft.com/office/drawing/2014/main" val="451779684"/>
                    </a:ext>
                  </a:extLst>
                </a:gridCol>
              </a:tblGrid>
              <a:tr h="561868">
                <a:tc>
                  <a:txBody>
                    <a:bodyPr/>
                    <a:lstStyle/>
                    <a:p>
                      <a:pPr indent="127000" algn="ctr">
                        <a:lnSpc>
                          <a:spcPct val="125000"/>
                        </a:lnSpc>
                      </a:pPr>
                      <a:r>
                        <a:rPr lang="en-US" sz="1800" kern="1200" dirty="0">
                          <a:solidFill>
                            <a:schemeClr val="bg1"/>
                          </a:solidFill>
                          <a:latin typeface="+mn-lt"/>
                          <a:ea typeface="+mn-ea"/>
                          <a:cs typeface="+mn-cs"/>
                        </a:rPr>
                        <a:t>K=10</a:t>
                      </a:r>
                      <a:endParaRPr lang="zh-CN" altLang="en-US" sz="1800" kern="1200" dirty="0">
                        <a:solidFill>
                          <a:schemeClr val="bg1"/>
                        </a:solidFill>
                        <a:latin typeface="+mn-lt"/>
                        <a:ea typeface="+mn-ea"/>
                        <a:cs typeface="+mn-cs"/>
                      </a:endParaRPr>
                    </a:p>
                  </a:txBody>
                  <a:tcPr marL="68580" marR="68580" marT="0" marB="0" anchor="ctr"/>
                </a:tc>
                <a:tc>
                  <a:txBody>
                    <a:bodyPr/>
                    <a:lstStyle/>
                    <a:p>
                      <a:pPr indent="127000" algn="ctr">
                        <a:lnSpc>
                          <a:spcPct val="125000"/>
                        </a:lnSpc>
                      </a:pPr>
                      <a:r>
                        <a:rPr lang="en-US" sz="1800" kern="1200" dirty="0">
                          <a:solidFill>
                            <a:schemeClr val="bg1"/>
                          </a:solidFill>
                          <a:latin typeface="+mn-lt"/>
                          <a:ea typeface="+mn-ea"/>
                          <a:cs typeface="+mn-cs"/>
                        </a:rPr>
                        <a:t>Accuracy</a:t>
                      </a:r>
                      <a:endParaRPr lang="zh-CN" altLang="en-US" sz="1800" kern="1200" dirty="0">
                        <a:solidFill>
                          <a:schemeClr val="bg1"/>
                        </a:solidFill>
                        <a:latin typeface="+mn-lt"/>
                        <a:ea typeface="+mn-ea"/>
                        <a:cs typeface="+mn-cs"/>
                      </a:endParaRPr>
                    </a:p>
                  </a:txBody>
                  <a:tcPr marL="68580" marR="68580" marT="0" marB="0" anchor="ctr"/>
                </a:tc>
                <a:tc>
                  <a:txBody>
                    <a:bodyPr/>
                    <a:lstStyle/>
                    <a:p>
                      <a:pPr indent="127000" algn="ctr">
                        <a:lnSpc>
                          <a:spcPct val="125000"/>
                        </a:lnSpc>
                      </a:pPr>
                      <a:r>
                        <a:rPr lang="en-US" sz="1800" kern="1200" dirty="0" err="1">
                          <a:solidFill>
                            <a:schemeClr val="bg1"/>
                          </a:solidFill>
                          <a:latin typeface="+mn-lt"/>
                          <a:ea typeface="+mn-ea"/>
                          <a:cs typeface="+mn-cs"/>
                        </a:rPr>
                        <a:t>M_Precision</a:t>
                      </a:r>
                      <a:endParaRPr lang="zh-CN" altLang="en-US" sz="1800" kern="1200" dirty="0">
                        <a:solidFill>
                          <a:schemeClr val="bg1"/>
                        </a:solidFill>
                        <a:latin typeface="+mn-lt"/>
                        <a:ea typeface="+mn-ea"/>
                        <a:cs typeface="+mn-cs"/>
                      </a:endParaRPr>
                    </a:p>
                  </a:txBody>
                  <a:tcPr marL="68580" marR="68580" marT="0" marB="0" anchor="ctr"/>
                </a:tc>
                <a:tc>
                  <a:txBody>
                    <a:bodyPr/>
                    <a:lstStyle/>
                    <a:p>
                      <a:pPr indent="127000" algn="ctr">
                        <a:lnSpc>
                          <a:spcPct val="125000"/>
                        </a:lnSpc>
                      </a:pPr>
                      <a:r>
                        <a:rPr lang="en-US" sz="1800" kern="1200" dirty="0" err="1">
                          <a:solidFill>
                            <a:schemeClr val="bg1"/>
                          </a:solidFill>
                          <a:latin typeface="+mn-lt"/>
                          <a:ea typeface="+mn-ea"/>
                          <a:cs typeface="+mn-cs"/>
                        </a:rPr>
                        <a:t>M_Recall</a:t>
                      </a:r>
                      <a:endParaRPr lang="zh-CN" altLang="en-US" sz="1800" kern="1200" dirty="0">
                        <a:solidFill>
                          <a:schemeClr val="bg1"/>
                        </a:solidFill>
                        <a:latin typeface="+mn-lt"/>
                        <a:ea typeface="+mn-ea"/>
                        <a:cs typeface="+mn-cs"/>
                      </a:endParaRPr>
                    </a:p>
                  </a:txBody>
                  <a:tcPr marL="68580" marR="68580" marT="0" marB="0" anchor="ctr"/>
                </a:tc>
                <a:tc>
                  <a:txBody>
                    <a:bodyPr/>
                    <a:lstStyle/>
                    <a:p>
                      <a:pPr indent="127000" algn="ctr">
                        <a:lnSpc>
                          <a:spcPct val="125000"/>
                        </a:lnSpc>
                      </a:pPr>
                      <a:r>
                        <a:rPr lang="en-US" sz="1800" kern="1200" dirty="0">
                          <a:solidFill>
                            <a:schemeClr val="bg1"/>
                          </a:solidFill>
                          <a:latin typeface="+mn-lt"/>
                          <a:ea typeface="+mn-ea"/>
                          <a:cs typeface="+mn-cs"/>
                        </a:rPr>
                        <a:t>M_F1</a:t>
                      </a:r>
                      <a:endParaRPr lang="zh-CN" altLang="en-US" sz="1800" kern="1200" dirty="0">
                        <a:solidFill>
                          <a:schemeClr val="bg1"/>
                        </a:solidFill>
                        <a:latin typeface="+mn-lt"/>
                        <a:ea typeface="+mn-ea"/>
                        <a:cs typeface="+mn-cs"/>
                      </a:endParaRPr>
                    </a:p>
                  </a:txBody>
                  <a:tcPr marL="68580" marR="68580" marT="0" marB="0" anchor="ctr"/>
                </a:tc>
                <a:tc>
                  <a:txBody>
                    <a:bodyPr/>
                    <a:lstStyle/>
                    <a:p>
                      <a:pPr indent="127000" algn="ctr">
                        <a:lnSpc>
                          <a:spcPct val="125000"/>
                        </a:lnSpc>
                      </a:pPr>
                      <a:r>
                        <a:rPr lang="en-US" sz="1800" kern="1200" dirty="0" err="1">
                          <a:solidFill>
                            <a:schemeClr val="bg1"/>
                          </a:solidFill>
                          <a:latin typeface="+mn-lt"/>
                          <a:ea typeface="+mn-ea"/>
                          <a:cs typeface="+mn-cs"/>
                        </a:rPr>
                        <a:t>W_Precision</a:t>
                      </a:r>
                      <a:endParaRPr lang="zh-CN" altLang="en-US" sz="1800" kern="1200" dirty="0">
                        <a:solidFill>
                          <a:schemeClr val="bg1"/>
                        </a:solidFill>
                        <a:latin typeface="+mn-lt"/>
                        <a:ea typeface="+mn-ea"/>
                        <a:cs typeface="+mn-cs"/>
                      </a:endParaRPr>
                    </a:p>
                  </a:txBody>
                  <a:tcPr marL="68580" marR="68580" marT="0" marB="0" anchor="ctr"/>
                </a:tc>
                <a:tc>
                  <a:txBody>
                    <a:bodyPr/>
                    <a:lstStyle/>
                    <a:p>
                      <a:pPr indent="127000" algn="ctr">
                        <a:lnSpc>
                          <a:spcPct val="125000"/>
                        </a:lnSpc>
                      </a:pPr>
                      <a:r>
                        <a:rPr lang="en-US" sz="1800" kern="1200" dirty="0" err="1">
                          <a:solidFill>
                            <a:schemeClr val="bg1"/>
                          </a:solidFill>
                          <a:latin typeface="+mn-lt"/>
                          <a:ea typeface="+mn-ea"/>
                          <a:cs typeface="+mn-cs"/>
                        </a:rPr>
                        <a:t>W_Recall</a:t>
                      </a:r>
                      <a:endParaRPr lang="zh-CN" altLang="en-US" sz="1800" kern="1200" dirty="0">
                        <a:solidFill>
                          <a:schemeClr val="bg1"/>
                        </a:solidFill>
                        <a:latin typeface="+mn-lt"/>
                        <a:ea typeface="+mn-ea"/>
                        <a:cs typeface="+mn-cs"/>
                      </a:endParaRPr>
                    </a:p>
                  </a:txBody>
                  <a:tcPr marL="68580" marR="68580" marT="0" marB="0" anchor="ctr"/>
                </a:tc>
                <a:tc>
                  <a:txBody>
                    <a:bodyPr/>
                    <a:lstStyle/>
                    <a:p>
                      <a:pPr indent="127000" algn="ctr">
                        <a:lnSpc>
                          <a:spcPct val="125000"/>
                        </a:lnSpc>
                      </a:pPr>
                      <a:r>
                        <a:rPr lang="en-US" sz="1800" kern="1200" dirty="0">
                          <a:solidFill>
                            <a:schemeClr val="bg1"/>
                          </a:solidFill>
                          <a:latin typeface="+mn-lt"/>
                          <a:ea typeface="+mn-ea"/>
                          <a:cs typeface="+mn-cs"/>
                        </a:rPr>
                        <a:t>W_F1</a:t>
                      </a:r>
                      <a:endParaRPr lang="zh-CN" altLang="en-US" sz="1800"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2457688120"/>
                  </a:ext>
                </a:extLst>
              </a:tr>
              <a:tr h="561868">
                <a:tc>
                  <a:txBody>
                    <a:bodyPr/>
                    <a:lstStyle/>
                    <a:p>
                      <a:pPr indent="127000" algn="ctr">
                        <a:lnSpc>
                          <a:spcPct val="125000"/>
                        </a:lnSpc>
                      </a:pPr>
                      <a:r>
                        <a:rPr lang="en-US" sz="1800" kern="1200" dirty="0">
                          <a:solidFill>
                            <a:schemeClr val="bg1"/>
                          </a:solidFill>
                          <a:latin typeface="+mn-lt"/>
                          <a:ea typeface="+mn-ea"/>
                          <a:cs typeface="+mn-cs"/>
                        </a:rPr>
                        <a:t>LC</a:t>
                      </a:r>
                      <a:endParaRPr lang="zh-CN" altLang="en-US" sz="1800" kern="1200" dirty="0">
                        <a:solidFill>
                          <a:schemeClr val="bg1"/>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37.68</a:t>
                      </a:r>
                      <a:endParaRPr lang="zh-CN" altLang="en-US" sz="1800" kern="1200" dirty="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47.75</a:t>
                      </a:r>
                      <a:endParaRPr lang="zh-CN" altLang="en-US" sz="1800" kern="1200" dirty="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39.67</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31.22</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49.01</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37.68</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29.92</a:t>
                      </a:r>
                      <a:endParaRPr lang="zh-CN" altLang="en-US" sz="1800" kern="1200">
                        <a:solidFill>
                          <a:srgbClr val="1F4E79"/>
                        </a:solidFill>
                        <a:latin typeface="+mn-lt"/>
                        <a:ea typeface="+mn-ea"/>
                        <a:cs typeface="+mn-cs"/>
                      </a:endParaRPr>
                    </a:p>
                  </a:txBody>
                  <a:tcPr marL="68580" marR="68580" marT="0" marB="0" anchor="ctr"/>
                </a:tc>
                <a:extLst>
                  <a:ext uri="{0D108BD9-81ED-4DB2-BD59-A6C34878D82A}">
                    <a16:rowId xmlns:a16="http://schemas.microsoft.com/office/drawing/2014/main" val="3778853418"/>
                  </a:ext>
                </a:extLst>
              </a:tr>
              <a:tr h="561868">
                <a:tc>
                  <a:txBody>
                    <a:bodyPr/>
                    <a:lstStyle/>
                    <a:p>
                      <a:pPr indent="127000" algn="ctr">
                        <a:lnSpc>
                          <a:spcPct val="125000"/>
                        </a:lnSpc>
                      </a:pPr>
                      <a:r>
                        <a:rPr lang="en-US" sz="1800" kern="1200" dirty="0">
                          <a:solidFill>
                            <a:schemeClr val="bg1"/>
                          </a:solidFill>
                          <a:latin typeface="+mn-lt"/>
                          <a:ea typeface="+mn-ea"/>
                          <a:cs typeface="+mn-cs"/>
                        </a:rPr>
                        <a:t>MLP</a:t>
                      </a:r>
                      <a:endParaRPr lang="zh-CN" altLang="en-US" sz="1800" kern="1200" dirty="0">
                        <a:solidFill>
                          <a:schemeClr val="bg1"/>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50.67</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33.75</a:t>
                      </a:r>
                      <a:endParaRPr lang="zh-CN" altLang="en-US" sz="1800" kern="1200" dirty="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43.07</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37.83</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39.80</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50.67</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44.57</a:t>
                      </a:r>
                      <a:endParaRPr lang="zh-CN" altLang="en-US" sz="1800" kern="1200">
                        <a:solidFill>
                          <a:srgbClr val="1F4E79"/>
                        </a:solidFill>
                        <a:latin typeface="+mn-lt"/>
                        <a:ea typeface="+mn-ea"/>
                        <a:cs typeface="+mn-cs"/>
                      </a:endParaRPr>
                    </a:p>
                  </a:txBody>
                  <a:tcPr marL="68580" marR="68580" marT="0" marB="0" anchor="ctr"/>
                </a:tc>
                <a:extLst>
                  <a:ext uri="{0D108BD9-81ED-4DB2-BD59-A6C34878D82A}">
                    <a16:rowId xmlns:a16="http://schemas.microsoft.com/office/drawing/2014/main" val="3776354445"/>
                  </a:ext>
                </a:extLst>
              </a:tr>
              <a:tr h="561868">
                <a:tc>
                  <a:txBody>
                    <a:bodyPr/>
                    <a:lstStyle/>
                    <a:p>
                      <a:pPr indent="127000" algn="ctr">
                        <a:lnSpc>
                          <a:spcPct val="125000"/>
                        </a:lnSpc>
                      </a:pPr>
                      <a:r>
                        <a:rPr lang="en-US" sz="1800" kern="1200" dirty="0">
                          <a:solidFill>
                            <a:schemeClr val="bg1"/>
                          </a:solidFill>
                          <a:latin typeface="+mn-lt"/>
                          <a:ea typeface="+mn-ea"/>
                          <a:cs typeface="+mn-cs"/>
                        </a:rPr>
                        <a:t>CNN</a:t>
                      </a:r>
                      <a:endParaRPr lang="zh-CN" altLang="en-US" sz="1800" kern="1200" dirty="0">
                        <a:solidFill>
                          <a:schemeClr val="bg1"/>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44.55</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45.60</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46.27</a:t>
                      </a:r>
                      <a:endParaRPr lang="zh-CN" altLang="en-US" sz="1800" kern="1200" dirty="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43.82</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50.72</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44.55</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45.53</a:t>
                      </a:r>
                      <a:endParaRPr lang="zh-CN" altLang="en-US" sz="1800" kern="1200">
                        <a:solidFill>
                          <a:srgbClr val="1F4E79"/>
                        </a:solidFill>
                        <a:latin typeface="+mn-lt"/>
                        <a:ea typeface="+mn-ea"/>
                        <a:cs typeface="+mn-cs"/>
                      </a:endParaRPr>
                    </a:p>
                  </a:txBody>
                  <a:tcPr marL="68580" marR="68580" marT="0" marB="0" anchor="ctr"/>
                </a:tc>
                <a:extLst>
                  <a:ext uri="{0D108BD9-81ED-4DB2-BD59-A6C34878D82A}">
                    <a16:rowId xmlns:a16="http://schemas.microsoft.com/office/drawing/2014/main" val="3455367030"/>
                  </a:ext>
                </a:extLst>
              </a:tr>
              <a:tr h="561868">
                <a:tc>
                  <a:txBody>
                    <a:bodyPr/>
                    <a:lstStyle/>
                    <a:p>
                      <a:pPr indent="127000" algn="ctr">
                        <a:lnSpc>
                          <a:spcPct val="125000"/>
                        </a:lnSpc>
                      </a:pPr>
                      <a:r>
                        <a:rPr lang="en-US" sz="1800" kern="1200" dirty="0">
                          <a:solidFill>
                            <a:schemeClr val="bg1"/>
                          </a:solidFill>
                          <a:latin typeface="+mn-lt"/>
                          <a:ea typeface="+mn-ea"/>
                          <a:cs typeface="+mn-cs"/>
                        </a:rPr>
                        <a:t>LSTM</a:t>
                      </a:r>
                      <a:endParaRPr lang="zh-CN" altLang="en-US" sz="1800" kern="1200" dirty="0">
                        <a:solidFill>
                          <a:schemeClr val="bg1"/>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56.67</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62.62</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56.10</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55.54</a:t>
                      </a:r>
                      <a:endParaRPr lang="zh-CN" altLang="en-US" sz="1800" kern="1200" dirty="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62.81</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56.67</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55.76</a:t>
                      </a:r>
                      <a:endParaRPr lang="zh-CN" altLang="en-US" sz="1800" kern="1200">
                        <a:solidFill>
                          <a:srgbClr val="1F4E79"/>
                        </a:solidFill>
                        <a:latin typeface="+mn-lt"/>
                        <a:ea typeface="+mn-ea"/>
                        <a:cs typeface="+mn-cs"/>
                      </a:endParaRPr>
                    </a:p>
                  </a:txBody>
                  <a:tcPr marL="68580" marR="68580" marT="0" marB="0" anchor="ctr"/>
                </a:tc>
                <a:extLst>
                  <a:ext uri="{0D108BD9-81ED-4DB2-BD59-A6C34878D82A}">
                    <a16:rowId xmlns:a16="http://schemas.microsoft.com/office/drawing/2014/main" val="2077389802"/>
                  </a:ext>
                </a:extLst>
              </a:tr>
              <a:tr h="561868">
                <a:tc>
                  <a:txBody>
                    <a:bodyPr/>
                    <a:lstStyle/>
                    <a:p>
                      <a:pPr indent="127000" algn="ctr">
                        <a:lnSpc>
                          <a:spcPct val="125000"/>
                        </a:lnSpc>
                      </a:pPr>
                      <a:r>
                        <a:rPr lang="en-US" sz="1800" kern="1200" dirty="0">
                          <a:solidFill>
                            <a:schemeClr val="bg1"/>
                          </a:solidFill>
                          <a:latin typeface="+mn-lt"/>
                          <a:ea typeface="+mn-ea"/>
                          <a:cs typeface="+mn-cs"/>
                        </a:rPr>
                        <a:t>C3L</a:t>
                      </a:r>
                      <a:endParaRPr lang="zh-CN" altLang="en-US" sz="1800" kern="1200" dirty="0">
                        <a:solidFill>
                          <a:schemeClr val="bg1"/>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73.25</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73.72</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73.28</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73.28</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1F4E79"/>
                          </a:solidFill>
                          <a:latin typeface="+mn-lt"/>
                          <a:ea typeface="+mn-ea"/>
                          <a:cs typeface="+mn-cs"/>
                        </a:rPr>
                        <a:t>73.89</a:t>
                      </a:r>
                      <a:endParaRPr lang="zh-CN" altLang="en-US" sz="1800" kern="1200" dirty="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73.25</a:t>
                      </a:r>
                      <a:endParaRPr lang="zh-CN" altLang="en-US" sz="1800" kern="1200">
                        <a:solidFill>
                          <a:srgbClr val="1F4E79"/>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1F4E79"/>
                          </a:solidFill>
                          <a:latin typeface="+mn-lt"/>
                          <a:ea typeface="+mn-ea"/>
                          <a:cs typeface="+mn-cs"/>
                        </a:rPr>
                        <a:t>73.34</a:t>
                      </a:r>
                      <a:endParaRPr lang="zh-CN" altLang="en-US" sz="1800" kern="1200">
                        <a:solidFill>
                          <a:srgbClr val="1F4E79"/>
                        </a:solidFill>
                        <a:latin typeface="+mn-lt"/>
                        <a:ea typeface="+mn-ea"/>
                        <a:cs typeface="+mn-cs"/>
                      </a:endParaRPr>
                    </a:p>
                  </a:txBody>
                  <a:tcPr marL="68580" marR="68580" marT="0" marB="0" anchor="ctr"/>
                </a:tc>
                <a:extLst>
                  <a:ext uri="{0D108BD9-81ED-4DB2-BD59-A6C34878D82A}">
                    <a16:rowId xmlns:a16="http://schemas.microsoft.com/office/drawing/2014/main" val="1308634863"/>
                  </a:ext>
                </a:extLst>
              </a:tr>
              <a:tr h="561868">
                <a:tc>
                  <a:txBody>
                    <a:bodyPr/>
                    <a:lstStyle/>
                    <a:p>
                      <a:pPr indent="127000" algn="ctr">
                        <a:lnSpc>
                          <a:spcPct val="125000"/>
                        </a:lnSpc>
                      </a:pPr>
                      <a:r>
                        <a:rPr lang="en-US" sz="1800" kern="1200" dirty="0">
                          <a:solidFill>
                            <a:schemeClr val="bg1"/>
                          </a:solidFill>
                          <a:latin typeface="+mn-lt"/>
                          <a:ea typeface="+mn-ea"/>
                          <a:cs typeface="+mn-cs"/>
                        </a:rPr>
                        <a:t>C3L-AED</a:t>
                      </a:r>
                      <a:endParaRPr lang="zh-CN" altLang="en-US" sz="1800" kern="1200" dirty="0">
                        <a:solidFill>
                          <a:schemeClr val="bg1"/>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FF0000"/>
                          </a:solidFill>
                          <a:latin typeface="+mn-lt"/>
                          <a:ea typeface="+mn-ea"/>
                          <a:cs typeface="+mn-cs"/>
                        </a:rPr>
                        <a:t>82.59</a:t>
                      </a:r>
                      <a:endParaRPr lang="zh-CN" altLang="en-US" sz="1800" kern="1200" dirty="0">
                        <a:solidFill>
                          <a:srgbClr val="FF0000"/>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FF0000"/>
                          </a:solidFill>
                          <a:latin typeface="+mn-lt"/>
                          <a:ea typeface="+mn-ea"/>
                          <a:cs typeface="+mn-cs"/>
                        </a:rPr>
                        <a:t>82.81</a:t>
                      </a:r>
                      <a:endParaRPr lang="zh-CN" altLang="en-US" sz="1800" kern="1200" dirty="0">
                        <a:solidFill>
                          <a:srgbClr val="FF0000"/>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FF0000"/>
                          </a:solidFill>
                          <a:latin typeface="+mn-lt"/>
                          <a:ea typeface="+mn-ea"/>
                          <a:cs typeface="+mn-cs"/>
                        </a:rPr>
                        <a:t>82.78</a:t>
                      </a:r>
                      <a:endParaRPr lang="zh-CN" altLang="en-US" sz="1800" kern="1200" dirty="0">
                        <a:solidFill>
                          <a:srgbClr val="FF0000"/>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a:solidFill>
                            <a:srgbClr val="FF0000"/>
                          </a:solidFill>
                          <a:latin typeface="+mn-lt"/>
                          <a:ea typeface="+mn-ea"/>
                          <a:cs typeface="+mn-cs"/>
                        </a:rPr>
                        <a:t>82.76</a:t>
                      </a:r>
                      <a:endParaRPr lang="zh-CN" altLang="en-US" sz="1800" kern="1200">
                        <a:solidFill>
                          <a:srgbClr val="FF0000"/>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FF0000"/>
                          </a:solidFill>
                          <a:latin typeface="+mn-lt"/>
                          <a:ea typeface="+mn-ea"/>
                          <a:cs typeface="+mn-cs"/>
                        </a:rPr>
                        <a:t>82.71</a:t>
                      </a:r>
                      <a:endParaRPr lang="zh-CN" altLang="en-US" sz="1800" kern="1200" dirty="0">
                        <a:solidFill>
                          <a:srgbClr val="FF0000"/>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FF0000"/>
                          </a:solidFill>
                          <a:latin typeface="+mn-lt"/>
                          <a:ea typeface="+mn-ea"/>
                          <a:cs typeface="+mn-cs"/>
                        </a:rPr>
                        <a:t>82.59</a:t>
                      </a:r>
                      <a:endParaRPr lang="zh-CN" altLang="en-US" sz="1800" kern="1200" dirty="0">
                        <a:solidFill>
                          <a:srgbClr val="FF0000"/>
                        </a:solidFill>
                        <a:latin typeface="+mn-lt"/>
                        <a:ea typeface="+mn-ea"/>
                        <a:cs typeface="+mn-cs"/>
                      </a:endParaRPr>
                    </a:p>
                  </a:txBody>
                  <a:tcPr marL="68580" marR="68580" marT="0" marB="0" anchor="ctr"/>
                </a:tc>
                <a:tc>
                  <a:txBody>
                    <a:bodyPr/>
                    <a:lstStyle/>
                    <a:p>
                      <a:pPr marL="0" indent="127000" algn="ctr" defTabSz="914400" rtl="0" eaLnBrk="1" latinLnBrk="0" hangingPunct="1">
                        <a:lnSpc>
                          <a:spcPct val="125000"/>
                        </a:lnSpc>
                      </a:pPr>
                      <a:r>
                        <a:rPr lang="en-US" sz="1800" kern="1200" dirty="0">
                          <a:solidFill>
                            <a:srgbClr val="FF0000"/>
                          </a:solidFill>
                          <a:latin typeface="+mn-lt"/>
                          <a:ea typeface="+mn-ea"/>
                          <a:cs typeface="+mn-cs"/>
                        </a:rPr>
                        <a:t>82.62</a:t>
                      </a:r>
                      <a:endParaRPr lang="zh-CN" altLang="en-US" sz="1800" kern="1200" dirty="0">
                        <a:solidFill>
                          <a:srgbClr val="FF0000"/>
                        </a:solidFill>
                        <a:latin typeface="+mn-lt"/>
                        <a:ea typeface="+mn-ea"/>
                        <a:cs typeface="+mn-cs"/>
                      </a:endParaRPr>
                    </a:p>
                  </a:txBody>
                  <a:tcPr marL="68580" marR="68580" marT="0" marB="0" anchor="ctr"/>
                </a:tc>
                <a:extLst>
                  <a:ext uri="{0D108BD9-81ED-4DB2-BD59-A6C34878D82A}">
                    <a16:rowId xmlns:a16="http://schemas.microsoft.com/office/drawing/2014/main" val="1820465672"/>
                  </a:ext>
                </a:extLst>
              </a:tr>
            </a:tbl>
          </a:graphicData>
        </a:graphic>
      </p:graphicFrame>
      <p:sp>
        <p:nvSpPr>
          <p:cNvPr id="5" name="文本框 4">
            <a:extLst>
              <a:ext uri="{FF2B5EF4-FFF2-40B4-BE49-F238E27FC236}">
                <a16:creationId xmlns:a16="http://schemas.microsoft.com/office/drawing/2014/main" id="{D8D7B5C0-D30F-4DE1-BA8D-1B66CE27D884}"/>
              </a:ext>
            </a:extLst>
          </p:cNvPr>
          <p:cNvSpPr txBox="1"/>
          <p:nvPr/>
        </p:nvSpPr>
        <p:spPr>
          <a:xfrm>
            <a:off x="333414" y="3622183"/>
            <a:ext cx="1207506" cy="584775"/>
          </a:xfrm>
          <a:prstGeom prst="rect">
            <a:avLst/>
          </a:prstGeom>
          <a:noFill/>
        </p:spPr>
        <p:txBody>
          <a:bodyPr wrap="square" rtlCol="0">
            <a:spAutoFit/>
          </a:bodyPr>
          <a:lstStyle/>
          <a:p>
            <a:r>
              <a:rPr lang="en-US" altLang="zh-CN" sz="3200" dirty="0"/>
              <a:t>K=30</a:t>
            </a:r>
            <a:endParaRPr lang="zh-CN" altLang="en-US" sz="3200" dirty="0"/>
          </a:p>
        </p:txBody>
      </p:sp>
      <p:graphicFrame>
        <p:nvGraphicFramePr>
          <p:cNvPr id="3" name="对象 2">
            <a:extLst>
              <a:ext uri="{FF2B5EF4-FFF2-40B4-BE49-F238E27FC236}">
                <a16:creationId xmlns:a16="http://schemas.microsoft.com/office/drawing/2014/main" id="{76E5EAD5-6A88-49FE-9A64-4C5F69439743}"/>
              </a:ext>
            </a:extLst>
          </p:cNvPr>
          <p:cNvGraphicFramePr>
            <a:graphicFrameLocks noChangeAspect="1"/>
          </p:cNvGraphicFramePr>
          <p:nvPr>
            <p:extLst>
              <p:ext uri="{D42A27DB-BD31-4B8C-83A1-F6EECF244321}">
                <p14:modId xmlns:p14="http://schemas.microsoft.com/office/powerpoint/2010/main" val="2005591040"/>
              </p:ext>
            </p:extLst>
          </p:nvPr>
        </p:nvGraphicFramePr>
        <p:xfrm>
          <a:off x="4016944" y="1385994"/>
          <a:ext cx="6768056" cy="448357"/>
        </p:xfrm>
        <a:graphic>
          <a:graphicData uri="http://schemas.openxmlformats.org/presentationml/2006/ole">
            <mc:AlternateContent xmlns:mc="http://schemas.openxmlformats.org/markup-compatibility/2006">
              <mc:Choice xmlns:v="urn:schemas-microsoft-com:vml" Requires="v">
                <p:oleObj spid="_x0000_s11270" name="Equation" r:id="rId4" imgW="3018937" imgH="200139" progId="Equation.DSMT4">
                  <p:embed/>
                </p:oleObj>
              </mc:Choice>
              <mc:Fallback>
                <p:oleObj name="Equation" r:id="rId4" imgW="3018937" imgH="200139" progId="Equation.DSMT4">
                  <p:embed/>
                  <p:pic>
                    <p:nvPicPr>
                      <p:cNvPr id="0" name=""/>
                      <p:cNvPicPr/>
                      <p:nvPr/>
                    </p:nvPicPr>
                    <p:blipFill>
                      <a:blip r:embed="rId5"/>
                      <a:stretch>
                        <a:fillRect/>
                      </a:stretch>
                    </p:blipFill>
                    <p:spPr>
                      <a:xfrm>
                        <a:off x="4016944" y="1385994"/>
                        <a:ext cx="6768056" cy="448357"/>
                      </a:xfrm>
                      <a:prstGeom prst="rect">
                        <a:avLst/>
                      </a:prstGeom>
                    </p:spPr>
                  </p:pic>
                </p:oleObj>
              </mc:Fallback>
            </mc:AlternateContent>
          </a:graphicData>
        </a:graphic>
      </p:graphicFrame>
      <p:sp>
        <p:nvSpPr>
          <p:cNvPr id="6" name="文本框 5">
            <a:extLst>
              <a:ext uri="{FF2B5EF4-FFF2-40B4-BE49-F238E27FC236}">
                <a16:creationId xmlns:a16="http://schemas.microsoft.com/office/drawing/2014/main" id="{C0A9125A-EAC4-48C6-8A27-0138341AC17A}"/>
              </a:ext>
            </a:extLst>
          </p:cNvPr>
          <p:cNvSpPr txBox="1"/>
          <p:nvPr/>
        </p:nvSpPr>
        <p:spPr>
          <a:xfrm>
            <a:off x="1540920" y="1371254"/>
            <a:ext cx="2144233" cy="461665"/>
          </a:xfrm>
          <a:prstGeom prst="rect">
            <a:avLst/>
          </a:prstGeom>
          <a:noFill/>
        </p:spPr>
        <p:txBody>
          <a:bodyPr wrap="square" rtlCol="0">
            <a:spAutoFit/>
          </a:bodyPr>
          <a:lstStyle/>
          <a:p>
            <a:r>
              <a:rPr lang="zh-CN" altLang="en-US" sz="2400" b="1" dirty="0">
                <a:solidFill>
                  <a:schemeClr val="tx1">
                    <a:lumMod val="65000"/>
                    <a:lumOff val="35000"/>
                  </a:schemeClr>
                </a:solidFill>
                <a:cs typeface="+mn-ea"/>
              </a:rPr>
              <a:t>总体性能排序</a:t>
            </a:r>
          </a:p>
        </p:txBody>
      </p:sp>
    </p:spTree>
    <p:extLst>
      <p:ext uri="{BB962C8B-B14F-4D97-AF65-F5344CB8AC3E}">
        <p14:creationId xmlns:p14="http://schemas.microsoft.com/office/powerpoint/2010/main" val="3537209580"/>
      </p:ext>
    </p:extLst>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직사각형 45"/>
          <p:cNvSpPr/>
          <p:nvPr/>
        </p:nvSpPr>
        <p:spPr>
          <a:xfrm>
            <a:off x="1540920" y="660031"/>
            <a:ext cx="10650252" cy="870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cs typeface="+mn-ea"/>
              <a:sym typeface="+mn-lt"/>
            </a:endParaRPr>
          </a:p>
        </p:txBody>
      </p:sp>
      <p:sp>
        <p:nvSpPr>
          <p:cNvPr id="23" name="文本框 22"/>
          <p:cNvSpPr txBox="1"/>
          <p:nvPr/>
        </p:nvSpPr>
        <p:spPr>
          <a:xfrm>
            <a:off x="1420418" y="136811"/>
            <a:ext cx="4971756" cy="523220"/>
          </a:xfrm>
          <a:prstGeom prst="rect">
            <a:avLst/>
          </a:prstGeom>
          <a:noFill/>
        </p:spPr>
        <p:txBody>
          <a:bodyPr wrap="square" rtlCol="0">
            <a:spAutoFit/>
          </a:bodyPr>
          <a:lstStyle/>
          <a:p>
            <a:pPr marL="179705" lvl="0"/>
            <a:r>
              <a:rPr lang="zh-CN" altLang="en-US" sz="2800" b="1" spc="300" dirty="0">
                <a:solidFill>
                  <a:srgbClr val="1F4E79"/>
                </a:solidFill>
                <a:cs typeface="+mn-ea"/>
                <a:sym typeface="+mn-lt"/>
              </a:rPr>
              <a:t>实验：模型指标实验</a:t>
            </a:r>
          </a:p>
        </p:txBody>
      </p:sp>
      <p:grpSp>
        <p:nvGrpSpPr>
          <p:cNvPr id="32" name="组合 31"/>
          <p:cNvGrpSpPr/>
          <p:nvPr/>
        </p:nvGrpSpPr>
        <p:grpSpPr>
          <a:xfrm>
            <a:off x="0" y="0"/>
            <a:ext cx="1376624" cy="1371254"/>
            <a:chOff x="0" y="0"/>
            <a:chExt cx="1376624" cy="1371254"/>
          </a:xfrm>
        </p:grpSpPr>
        <p:sp>
          <p:nvSpPr>
            <p:cNvPr id="33" name="Freeform 113"/>
            <p:cNvSpPr/>
            <p:nvPr/>
          </p:nvSpPr>
          <p:spPr bwMode="auto">
            <a:xfrm>
              <a:off x="828" y="413"/>
              <a:ext cx="666001" cy="666002"/>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4" name="Freeform 114"/>
            <p:cNvSpPr/>
            <p:nvPr/>
          </p:nvSpPr>
          <p:spPr bwMode="auto">
            <a:xfrm>
              <a:off x="828" y="413"/>
              <a:ext cx="666001" cy="666002"/>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5" name="Freeform 115"/>
            <p:cNvSpPr/>
            <p:nvPr/>
          </p:nvSpPr>
          <p:spPr bwMode="auto">
            <a:xfrm>
              <a:off x="704012" y="413"/>
              <a:ext cx="666001" cy="666002"/>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6" name="Freeform 117"/>
            <p:cNvSpPr/>
            <p:nvPr/>
          </p:nvSpPr>
          <p:spPr bwMode="auto">
            <a:xfrm>
              <a:off x="704012" y="704426"/>
              <a:ext cx="666001" cy="666828"/>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37" name="Freeform 120"/>
            <p:cNvSpPr/>
            <p:nvPr/>
          </p:nvSpPr>
          <p:spPr bwMode="auto">
            <a:xfrm>
              <a:off x="0" y="704426"/>
              <a:ext cx="666828" cy="666828"/>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8" name="Freeform 118"/>
            <p:cNvSpPr/>
            <p:nvPr/>
          </p:nvSpPr>
          <p:spPr bwMode="auto">
            <a:xfrm>
              <a:off x="704012" y="704426"/>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39" name="Freeform 118"/>
            <p:cNvSpPr/>
            <p:nvPr/>
          </p:nvSpPr>
          <p:spPr bwMode="auto">
            <a:xfrm flipV="1">
              <a:off x="710623" y="0"/>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5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grpSp>
      <p:pic>
        <p:nvPicPr>
          <p:cNvPr id="14" name="图片 13">
            <a:extLst>
              <a:ext uri="{FF2B5EF4-FFF2-40B4-BE49-F238E27FC236}">
                <a16:creationId xmlns:a16="http://schemas.microsoft.com/office/drawing/2014/main" id="{7423A611-FB71-4207-9307-D7F1418234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0918" y="1629686"/>
            <a:ext cx="9173335" cy="5091503"/>
          </a:xfrm>
          <a:prstGeom prst="rect">
            <a:avLst/>
          </a:prstGeom>
        </p:spPr>
      </p:pic>
      <p:sp>
        <p:nvSpPr>
          <p:cNvPr id="17" name="文本框 16">
            <a:extLst>
              <a:ext uri="{FF2B5EF4-FFF2-40B4-BE49-F238E27FC236}">
                <a16:creationId xmlns:a16="http://schemas.microsoft.com/office/drawing/2014/main" id="{8576395B-617B-4777-978C-3D7161175803}"/>
              </a:ext>
            </a:extLst>
          </p:cNvPr>
          <p:cNvSpPr txBox="1"/>
          <p:nvPr/>
        </p:nvSpPr>
        <p:spPr>
          <a:xfrm>
            <a:off x="1540918" y="700630"/>
            <a:ext cx="9267979" cy="879087"/>
          </a:xfrm>
          <a:prstGeom prst="rect">
            <a:avLst/>
          </a:prstGeom>
          <a:noFill/>
        </p:spPr>
        <p:txBody>
          <a:bodyPr wrap="square">
            <a:spAutoFit/>
          </a:bodyPr>
          <a:lstStyle/>
          <a:p>
            <a:pPr>
              <a:lnSpc>
                <a:spcPct val="150000"/>
              </a:lnSpc>
            </a:pPr>
            <a:r>
              <a:rPr lang="zh-CN" altLang="zh-CN" dirty="0">
                <a:solidFill>
                  <a:srgbClr val="1F4E79"/>
                </a:solidFill>
              </a:rPr>
              <a:t>随着</a:t>
            </a:r>
            <a:r>
              <a:rPr lang="en-US" altLang="zh-CN" dirty="0">
                <a:solidFill>
                  <a:srgbClr val="1F4E79"/>
                </a:solidFill>
              </a:rPr>
              <a:t>K</a:t>
            </a:r>
            <a:r>
              <a:rPr lang="zh-CN" altLang="zh-CN" dirty="0">
                <a:solidFill>
                  <a:srgbClr val="1F4E79"/>
                </a:solidFill>
              </a:rPr>
              <a:t>的增大，各个模型的表现总体上是先下降后上升。下图展示了六个模型的</a:t>
            </a:r>
            <a:r>
              <a:rPr lang="en-US" altLang="zh-CN" dirty="0">
                <a:solidFill>
                  <a:srgbClr val="1F4E79"/>
                </a:solidFill>
              </a:rPr>
              <a:t>Accuracy</a:t>
            </a:r>
            <a:r>
              <a:rPr lang="zh-CN" altLang="zh-CN" dirty="0">
                <a:solidFill>
                  <a:srgbClr val="1F4E79"/>
                </a:solidFill>
              </a:rPr>
              <a:t>、</a:t>
            </a:r>
            <a:r>
              <a:rPr lang="en-US" altLang="zh-CN" dirty="0">
                <a:solidFill>
                  <a:srgbClr val="1F4E79"/>
                </a:solidFill>
              </a:rPr>
              <a:t>Macro F1-score</a:t>
            </a:r>
            <a:r>
              <a:rPr lang="zh-CN" altLang="zh-CN" dirty="0">
                <a:solidFill>
                  <a:srgbClr val="1F4E79"/>
                </a:solidFill>
              </a:rPr>
              <a:t>和</a:t>
            </a:r>
            <a:r>
              <a:rPr lang="en-US" altLang="zh-CN" dirty="0">
                <a:solidFill>
                  <a:srgbClr val="1F4E79"/>
                </a:solidFill>
              </a:rPr>
              <a:t>Weighted F1-score</a:t>
            </a:r>
            <a:r>
              <a:rPr lang="zh-CN" altLang="zh-CN" dirty="0">
                <a:solidFill>
                  <a:srgbClr val="1F4E79"/>
                </a:solidFill>
              </a:rPr>
              <a:t>随着</a:t>
            </a:r>
            <a:r>
              <a:rPr lang="en-US" altLang="zh-CN" dirty="0">
                <a:solidFill>
                  <a:srgbClr val="1F4E79"/>
                </a:solidFill>
              </a:rPr>
              <a:t>K</a:t>
            </a:r>
            <a:r>
              <a:rPr lang="zh-CN" altLang="zh-CN" dirty="0">
                <a:solidFill>
                  <a:srgbClr val="1F4E79"/>
                </a:solidFill>
              </a:rPr>
              <a:t>的变化情况</a:t>
            </a:r>
            <a:endParaRPr lang="zh-CN" altLang="en-US" dirty="0">
              <a:solidFill>
                <a:srgbClr val="1F4E79"/>
              </a:solidFill>
            </a:endParaRPr>
          </a:p>
        </p:txBody>
      </p:sp>
    </p:spTree>
    <p:extLst>
      <p:ext uri="{BB962C8B-B14F-4D97-AF65-F5344CB8AC3E}">
        <p14:creationId xmlns:p14="http://schemas.microsoft.com/office/powerpoint/2010/main" val="779707516"/>
      </p:ext>
    </p:extLst>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직사각형 45"/>
          <p:cNvSpPr/>
          <p:nvPr/>
        </p:nvSpPr>
        <p:spPr>
          <a:xfrm>
            <a:off x="1540920" y="660031"/>
            <a:ext cx="10650252" cy="870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cs typeface="+mn-ea"/>
              <a:sym typeface="+mn-lt"/>
            </a:endParaRPr>
          </a:p>
        </p:txBody>
      </p:sp>
      <p:sp>
        <p:nvSpPr>
          <p:cNvPr id="23" name="文本框 22"/>
          <p:cNvSpPr txBox="1"/>
          <p:nvPr/>
        </p:nvSpPr>
        <p:spPr>
          <a:xfrm>
            <a:off x="1420418" y="136811"/>
            <a:ext cx="4971756" cy="523220"/>
          </a:xfrm>
          <a:prstGeom prst="rect">
            <a:avLst/>
          </a:prstGeom>
          <a:noFill/>
        </p:spPr>
        <p:txBody>
          <a:bodyPr wrap="square" rtlCol="0">
            <a:spAutoFit/>
          </a:bodyPr>
          <a:lstStyle/>
          <a:p>
            <a:pPr marL="179705" lvl="0"/>
            <a:r>
              <a:rPr lang="zh-CN" altLang="en-US" sz="2800" b="1" spc="300" dirty="0">
                <a:solidFill>
                  <a:srgbClr val="1F4E79"/>
                </a:solidFill>
                <a:cs typeface="+mn-ea"/>
                <a:sym typeface="+mn-lt"/>
              </a:rPr>
              <a:t>实验：回测盈亏</a:t>
            </a:r>
          </a:p>
        </p:txBody>
      </p:sp>
      <p:grpSp>
        <p:nvGrpSpPr>
          <p:cNvPr id="32" name="组合 31"/>
          <p:cNvGrpSpPr/>
          <p:nvPr/>
        </p:nvGrpSpPr>
        <p:grpSpPr>
          <a:xfrm>
            <a:off x="0" y="0"/>
            <a:ext cx="1376624" cy="1371254"/>
            <a:chOff x="0" y="0"/>
            <a:chExt cx="1376624" cy="1371254"/>
          </a:xfrm>
        </p:grpSpPr>
        <p:sp>
          <p:nvSpPr>
            <p:cNvPr id="33" name="Freeform 113"/>
            <p:cNvSpPr/>
            <p:nvPr/>
          </p:nvSpPr>
          <p:spPr bwMode="auto">
            <a:xfrm>
              <a:off x="828" y="413"/>
              <a:ext cx="666001" cy="666002"/>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4" name="Freeform 114"/>
            <p:cNvSpPr/>
            <p:nvPr/>
          </p:nvSpPr>
          <p:spPr bwMode="auto">
            <a:xfrm>
              <a:off x="828" y="413"/>
              <a:ext cx="666001" cy="666002"/>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5" name="Freeform 115"/>
            <p:cNvSpPr/>
            <p:nvPr/>
          </p:nvSpPr>
          <p:spPr bwMode="auto">
            <a:xfrm>
              <a:off x="704012" y="413"/>
              <a:ext cx="666001" cy="666002"/>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6" name="Freeform 117"/>
            <p:cNvSpPr/>
            <p:nvPr/>
          </p:nvSpPr>
          <p:spPr bwMode="auto">
            <a:xfrm>
              <a:off x="704012" y="704426"/>
              <a:ext cx="666001" cy="666828"/>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37" name="Freeform 120"/>
            <p:cNvSpPr/>
            <p:nvPr/>
          </p:nvSpPr>
          <p:spPr bwMode="auto">
            <a:xfrm>
              <a:off x="0" y="704426"/>
              <a:ext cx="666828" cy="666828"/>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8" name="Freeform 118"/>
            <p:cNvSpPr/>
            <p:nvPr/>
          </p:nvSpPr>
          <p:spPr bwMode="auto">
            <a:xfrm>
              <a:off x="704012" y="704426"/>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39" name="Freeform 118"/>
            <p:cNvSpPr/>
            <p:nvPr/>
          </p:nvSpPr>
          <p:spPr bwMode="auto">
            <a:xfrm flipV="1">
              <a:off x="710623" y="0"/>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5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grpSp>
      <p:sp>
        <p:nvSpPr>
          <p:cNvPr id="17" name="文本框 16">
            <a:extLst>
              <a:ext uri="{FF2B5EF4-FFF2-40B4-BE49-F238E27FC236}">
                <a16:creationId xmlns:a16="http://schemas.microsoft.com/office/drawing/2014/main" id="{8576395B-617B-4777-978C-3D7161175803}"/>
              </a:ext>
            </a:extLst>
          </p:cNvPr>
          <p:cNvSpPr txBox="1"/>
          <p:nvPr/>
        </p:nvSpPr>
        <p:spPr>
          <a:xfrm>
            <a:off x="1540920" y="822590"/>
            <a:ext cx="9613035" cy="879087"/>
          </a:xfrm>
          <a:prstGeom prst="rect">
            <a:avLst/>
          </a:prstGeom>
          <a:noFill/>
        </p:spPr>
        <p:txBody>
          <a:bodyPr wrap="square">
            <a:spAutoFit/>
          </a:bodyPr>
          <a:lstStyle/>
          <a:p>
            <a:pPr>
              <a:lnSpc>
                <a:spcPct val="150000"/>
              </a:lnSpc>
            </a:pPr>
            <a:r>
              <a:rPr lang="zh-CN" altLang="zh-CN" dirty="0">
                <a:solidFill>
                  <a:srgbClr val="1F4E79"/>
                </a:solidFill>
              </a:rPr>
              <a:t>按照“滑动窗口”方式来进行，即每一次先读取历史100个时间步数据以预测未来K时间范围内走势，根据预测结果执行不同买卖动作；接着“窗口”向右滑动一段距离，重复同样的流程。</a:t>
            </a:r>
            <a:endParaRPr lang="zh-CN" altLang="en-US" dirty="0">
              <a:solidFill>
                <a:srgbClr val="1F4E79"/>
              </a:solidFill>
            </a:endParaRPr>
          </a:p>
        </p:txBody>
      </p:sp>
      <p:pic>
        <p:nvPicPr>
          <p:cNvPr id="15" name="图片 14">
            <a:extLst>
              <a:ext uri="{FF2B5EF4-FFF2-40B4-BE49-F238E27FC236}">
                <a16:creationId xmlns:a16="http://schemas.microsoft.com/office/drawing/2014/main" id="{20812628-124A-47FB-AC43-F70A23F6D4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6917" y="2304859"/>
            <a:ext cx="9330513" cy="4064125"/>
          </a:xfrm>
          <a:prstGeom prst="rect">
            <a:avLst/>
          </a:prstGeom>
        </p:spPr>
      </p:pic>
    </p:spTree>
    <p:extLst>
      <p:ext uri="{BB962C8B-B14F-4D97-AF65-F5344CB8AC3E}">
        <p14:creationId xmlns:p14="http://schemas.microsoft.com/office/powerpoint/2010/main" val="3450353303"/>
      </p:ext>
    </p:extLst>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직사각형 45"/>
          <p:cNvSpPr/>
          <p:nvPr/>
        </p:nvSpPr>
        <p:spPr>
          <a:xfrm>
            <a:off x="1540920" y="660031"/>
            <a:ext cx="10650252" cy="870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cs typeface="+mn-ea"/>
              <a:sym typeface="+mn-lt"/>
            </a:endParaRPr>
          </a:p>
        </p:txBody>
      </p:sp>
      <p:sp>
        <p:nvSpPr>
          <p:cNvPr id="23" name="文本框 22"/>
          <p:cNvSpPr txBox="1"/>
          <p:nvPr/>
        </p:nvSpPr>
        <p:spPr>
          <a:xfrm>
            <a:off x="1420418" y="136811"/>
            <a:ext cx="4971756" cy="523220"/>
          </a:xfrm>
          <a:prstGeom prst="rect">
            <a:avLst/>
          </a:prstGeom>
          <a:noFill/>
        </p:spPr>
        <p:txBody>
          <a:bodyPr wrap="square" rtlCol="0">
            <a:spAutoFit/>
          </a:bodyPr>
          <a:lstStyle/>
          <a:p>
            <a:pPr marL="179705" lvl="0"/>
            <a:r>
              <a:rPr lang="zh-CN" altLang="en-US" sz="2800" b="1" spc="300" dirty="0">
                <a:solidFill>
                  <a:srgbClr val="1F4E79"/>
                </a:solidFill>
                <a:cs typeface="+mn-ea"/>
                <a:sym typeface="+mn-lt"/>
              </a:rPr>
              <a:t>实验：回测盈亏</a:t>
            </a:r>
          </a:p>
        </p:txBody>
      </p:sp>
      <p:grpSp>
        <p:nvGrpSpPr>
          <p:cNvPr id="32" name="组合 31"/>
          <p:cNvGrpSpPr/>
          <p:nvPr/>
        </p:nvGrpSpPr>
        <p:grpSpPr>
          <a:xfrm>
            <a:off x="0" y="0"/>
            <a:ext cx="1376624" cy="1371254"/>
            <a:chOff x="0" y="0"/>
            <a:chExt cx="1376624" cy="1371254"/>
          </a:xfrm>
        </p:grpSpPr>
        <p:sp>
          <p:nvSpPr>
            <p:cNvPr id="33" name="Freeform 113"/>
            <p:cNvSpPr/>
            <p:nvPr/>
          </p:nvSpPr>
          <p:spPr bwMode="auto">
            <a:xfrm>
              <a:off x="828" y="413"/>
              <a:ext cx="666001" cy="666002"/>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4" name="Freeform 114"/>
            <p:cNvSpPr/>
            <p:nvPr/>
          </p:nvSpPr>
          <p:spPr bwMode="auto">
            <a:xfrm>
              <a:off x="828" y="413"/>
              <a:ext cx="666001" cy="666002"/>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5" name="Freeform 115"/>
            <p:cNvSpPr/>
            <p:nvPr/>
          </p:nvSpPr>
          <p:spPr bwMode="auto">
            <a:xfrm>
              <a:off x="704012" y="413"/>
              <a:ext cx="666001" cy="666002"/>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6" name="Freeform 117"/>
            <p:cNvSpPr/>
            <p:nvPr/>
          </p:nvSpPr>
          <p:spPr bwMode="auto">
            <a:xfrm>
              <a:off x="704012" y="704426"/>
              <a:ext cx="666001" cy="666828"/>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37" name="Freeform 120"/>
            <p:cNvSpPr/>
            <p:nvPr/>
          </p:nvSpPr>
          <p:spPr bwMode="auto">
            <a:xfrm>
              <a:off x="0" y="704426"/>
              <a:ext cx="666828" cy="666828"/>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8" name="Freeform 118"/>
            <p:cNvSpPr/>
            <p:nvPr/>
          </p:nvSpPr>
          <p:spPr bwMode="auto">
            <a:xfrm>
              <a:off x="704012" y="704426"/>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39" name="Freeform 118"/>
            <p:cNvSpPr/>
            <p:nvPr/>
          </p:nvSpPr>
          <p:spPr bwMode="auto">
            <a:xfrm flipV="1">
              <a:off x="710623" y="0"/>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5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grpSp>
      <p:pic>
        <p:nvPicPr>
          <p:cNvPr id="16" name="图片 15">
            <a:extLst>
              <a:ext uri="{FF2B5EF4-FFF2-40B4-BE49-F238E27FC236}">
                <a16:creationId xmlns:a16="http://schemas.microsoft.com/office/drawing/2014/main" id="{182B216F-6A08-4912-8A4F-50039891A02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6828" y="1371254"/>
            <a:ext cx="7891822" cy="5484565"/>
          </a:xfrm>
          <a:prstGeom prst="rect">
            <a:avLst/>
          </a:prstGeom>
        </p:spPr>
      </p:pic>
      <p:graphicFrame>
        <p:nvGraphicFramePr>
          <p:cNvPr id="3" name="对象 2">
            <a:extLst>
              <a:ext uri="{FF2B5EF4-FFF2-40B4-BE49-F238E27FC236}">
                <a16:creationId xmlns:a16="http://schemas.microsoft.com/office/drawing/2014/main" id="{155776BB-E698-4F34-B1A1-35BDEED13F30}"/>
              </a:ext>
            </a:extLst>
          </p:cNvPr>
          <p:cNvGraphicFramePr>
            <a:graphicFrameLocks noChangeAspect="1"/>
          </p:cNvGraphicFramePr>
          <p:nvPr>
            <p:extLst>
              <p:ext uri="{D42A27DB-BD31-4B8C-83A1-F6EECF244321}">
                <p14:modId xmlns:p14="http://schemas.microsoft.com/office/powerpoint/2010/main" val="2313337998"/>
              </p:ext>
            </p:extLst>
          </p:nvPr>
        </p:nvGraphicFramePr>
        <p:xfrm>
          <a:off x="8828663" y="3636033"/>
          <a:ext cx="3230696" cy="797943"/>
        </p:xfrm>
        <a:graphic>
          <a:graphicData uri="http://schemas.openxmlformats.org/presentationml/2006/ole">
            <mc:AlternateContent xmlns:mc="http://schemas.openxmlformats.org/markup-compatibility/2006">
              <mc:Choice xmlns:v="urn:schemas-microsoft-com:vml" Requires="v">
                <p:oleObj spid="_x0000_s13317" name="Equation" r:id="rId5" imgW="1580919" imgH="390558" progId="Equation.DSMT4">
                  <p:embed/>
                </p:oleObj>
              </mc:Choice>
              <mc:Fallback>
                <p:oleObj name="Equation" r:id="rId5" imgW="1580919" imgH="390558" progId="Equation.DSMT4">
                  <p:embed/>
                  <p:pic>
                    <p:nvPicPr>
                      <p:cNvPr id="0" name=""/>
                      <p:cNvPicPr/>
                      <p:nvPr/>
                    </p:nvPicPr>
                    <p:blipFill>
                      <a:blip r:embed="rId6"/>
                      <a:stretch>
                        <a:fillRect/>
                      </a:stretch>
                    </p:blipFill>
                    <p:spPr>
                      <a:xfrm>
                        <a:off x="8828663" y="3636033"/>
                        <a:ext cx="3230696" cy="797943"/>
                      </a:xfrm>
                      <a:prstGeom prst="rect">
                        <a:avLst/>
                      </a:prstGeom>
                    </p:spPr>
                  </p:pic>
                </p:oleObj>
              </mc:Fallback>
            </mc:AlternateContent>
          </a:graphicData>
        </a:graphic>
      </p:graphicFrame>
    </p:spTree>
    <p:extLst>
      <p:ext uri="{BB962C8B-B14F-4D97-AF65-F5344CB8AC3E}">
        <p14:creationId xmlns:p14="http://schemas.microsoft.com/office/powerpoint/2010/main" val="3985602790"/>
      </p:ext>
    </p:extLst>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직사각형 45"/>
          <p:cNvSpPr/>
          <p:nvPr/>
        </p:nvSpPr>
        <p:spPr>
          <a:xfrm>
            <a:off x="1540920" y="660031"/>
            <a:ext cx="10650252" cy="870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cs typeface="+mn-ea"/>
              <a:sym typeface="+mn-lt"/>
            </a:endParaRPr>
          </a:p>
        </p:txBody>
      </p:sp>
      <p:sp>
        <p:nvSpPr>
          <p:cNvPr id="23" name="文本框 22"/>
          <p:cNvSpPr txBox="1"/>
          <p:nvPr/>
        </p:nvSpPr>
        <p:spPr>
          <a:xfrm>
            <a:off x="1420418" y="136811"/>
            <a:ext cx="4971756" cy="523220"/>
          </a:xfrm>
          <a:prstGeom prst="rect">
            <a:avLst/>
          </a:prstGeom>
          <a:noFill/>
        </p:spPr>
        <p:txBody>
          <a:bodyPr wrap="square" rtlCol="0">
            <a:spAutoFit/>
          </a:bodyPr>
          <a:lstStyle/>
          <a:p>
            <a:pPr marL="179705" lvl="0"/>
            <a:r>
              <a:rPr lang="zh-CN" altLang="en-US" sz="2800" b="1" spc="300" dirty="0">
                <a:solidFill>
                  <a:srgbClr val="1F4E79"/>
                </a:solidFill>
                <a:cs typeface="+mn-ea"/>
                <a:sym typeface="+mn-lt"/>
              </a:rPr>
              <a:t>实验：回测盈亏</a:t>
            </a:r>
          </a:p>
        </p:txBody>
      </p:sp>
      <p:grpSp>
        <p:nvGrpSpPr>
          <p:cNvPr id="32" name="组合 31"/>
          <p:cNvGrpSpPr/>
          <p:nvPr/>
        </p:nvGrpSpPr>
        <p:grpSpPr>
          <a:xfrm>
            <a:off x="0" y="0"/>
            <a:ext cx="1376624" cy="1371254"/>
            <a:chOff x="0" y="0"/>
            <a:chExt cx="1376624" cy="1371254"/>
          </a:xfrm>
        </p:grpSpPr>
        <p:sp>
          <p:nvSpPr>
            <p:cNvPr id="33" name="Freeform 113"/>
            <p:cNvSpPr/>
            <p:nvPr/>
          </p:nvSpPr>
          <p:spPr bwMode="auto">
            <a:xfrm>
              <a:off x="828" y="413"/>
              <a:ext cx="666001" cy="666002"/>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4" name="Freeform 114"/>
            <p:cNvSpPr/>
            <p:nvPr/>
          </p:nvSpPr>
          <p:spPr bwMode="auto">
            <a:xfrm>
              <a:off x="828" y="413"/>
              <a:ext cx="666001" cy="666002"/>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5" name="Freeform 115"/>
            <p:cNvSpPr/>
            <p:nvPr/>
          </p:nvSpPr>
          <p:spPr bwMode="auto">
            <a:xfrm>
              <a:off x="704012" y="413"/>
              <a:ext cx="666001" cy="666002"/>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6" name="Freeform 117"/>
            <p:cNvSpPr/>
            <p:nvPr/>
          </p:nvSpPr>
          <p:spPr bwMode="auto">
            <a:xfrm>
              <a:off x="704012" y="704426"/>
              <a:ext cx="666001" cy="666828"/>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37" name="Freeform 120"/>
            <p:cNvSpPr/>
            <p:nvPr/>
          </p:nvSpPr>
          <p:spPr bwMode="auto">
            <a:xfrm>
              <a:off x="0" y="704426"/>
              <a:ext cx="666828" cy="666828"/>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38" name="Freeform 118"/>
            <p:cNvSpPr/>
            <p:nvPr/>
          </p:nvSpPr>
          <p:spPr bwMode="auto">
            <a:xfrm>
              <a:off x="704012" y="704426"/>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39" name="Freeform 118"/>
            <p:cNvSpPr/>
            <p:nvPr/>
          </p:nvSpPr>
          <p:spPr bwMode="auto">
            <a:xfrm flipV="1">
              <a:off x="710623" y="0"/>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5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grpSp>
      <p:graphicFrame>
        <p:nvGraphicFramePr>
          <p:cNvPr id="11" name="对象 10">
            <a:extLst>
              <a:ext uri="{FF2B5EF4-FFF2-40B4-BE49-F238E27FC236}">
                <a16:creationId xmlns:a16="http://schemas.microsoft.com/office/drawing/2014/main" id="{CD72A603-74C8-4D58-B9B7-8CD133FAF9C9}"/>
              </a:ext>
            </a:extLst>
          </p:cNvPr>
          <p:cNvGraphicFramePr>
            <a:graphicFrameLocks noChangeAspect="1"/>
          </p:cNvGraphicFramePr>
          <p:nvPr>
            <p:extLst>
              <p:ext uri="{D42A27DB-BD31-4B8C-83A1-F6EECF244321}">
                <p14:modId xmlns:p14="http://schemas.microsoft.com/office/powerpoint/2010/main" val="2132734997"/>
              </p:ext>
            </p:extLst>
          </p:nvPr>
        </p:nvGraphicFramePr>
        <p:xfrm>
          <a:off x="6009646" y="2042064"/>
          <a:ext cx="5575154" cy="369332"/>
        </p:xfrm>
        <a:graphic>
          <a:graphicData uri="http://schemas.openxmlformats.org/presentationml/2006/ole">
            <mc:AlternateContent xmlns:mc="http://schemas.openxmlformats.org/markup-compatibility/2006">
              <mc:Choice xmlns:v="urn:schemas-microsoft-com:vml" Requires="v">
                <p:oleObj spid="_x0000_s12306" name="Equation" r:id="rId4" imgW="3018937" imgH="200139" progId="Equation.DSMT4">
                  <p:embed/>
                </p:oleObj>
              </mc:Choice>
              <mc:Fallback>
                <p:oleObj name="Equation" r:id="rId4" imgW="3018937" imgH="200139" progId="Equation.DSMT4">
                  <p:embed/>
                  <p:pic>
                    <p:nvPicPr>
                      <p:cNvPr id="0" name=""/>
                      <p:cNvPicPr/>
                      <p:nvPr/>
                    </p:nvPicPr>
                    <p:blipFill>
                      <a:blip r:embed="rId5"/>
                      <a:stretch>
                        <a:fillRect/>
                      </a:stretch>
                    </p:blipFill>
                    <p:spPr>
                      <a:xfrm>
                        <a:off x="6009646" y="2042064"/>
                        <a:ext cx="5575154" cy="369332"/>
                      </a:xfrm>
                      <a:prstGeom prst="rect">
                        <a:avLst/>
                      </a:prstGeom>
                    </p:spPr>
                  </p:pic>
                </p:oleObj>
              </mc:Fallback>
            </mc:AlternateContent>
          </a:graphicData>
        </a:graphic>
      </p:graphicFrame>
      <p:sp>
        <p:nvSpPr>
          <p:cNvPr id="12" name="文本框 11">
            <a:extLst>
              <a:ext uri="{FF2B5EF4-FFF2-40B4-BE49-F238E27FC236}">
                <a16:creationId xmlns:a16="http://schemas.microsoft.com/office/drawing/2014/main" id="{E8277611-F031-42B6-B7B0-7802076403BB}"/>
              </a:ext>
            </a:extLst>
          </p:cNvPr>
          <p:cNvSpPr txBox="1"/>
          <p:nvPr/>
        </p:nvSpPr>
        <p:spPr>
          <a:xfrm>
            <a:off x="1540920" y="2018581"/>
            <a:ext cx="5426016" cy="369332"/>
          </a:xfrm>
          <a:prstGeom prst="rect">
            <a:avLst/>
          </a:prstGeom>
          <a:noFill/>
        </p:spPr>
        <p:txBody>
          <a:bodyPr wrap="square" rtlCol="0">
            <a:spAutoFit/>
          </a:bodyPr>
          <a:lstStyle/>
          <a:p>
            <a:r>
              <a:rPr lang="zh-CN" altLang="en-US" dirty="0">
                <a:solidFill>
                  <a:srgbClr val="1F4E79"/>
                </a:solidFill>
              </a:rPr>
              <a:t>回测盈亏，即模拟经营下，盈利能力排序为</a:t>
            </a:r>
          </a:p>
        </p:txBody>
      </p:sp>
      <p:sp>
        <p:nvSpPr>
          <p:cNvPr id="24" name="文本框 23">
            <a:extLst>
              <a:ext uri="{FF2B5EF4-FFF2-40B4-BE49-F238E27FC236}">
                <a16:creationId xmlns:a16="http://schemas.microsoft.com/office/drawing/2014/main" id="{41DEA703-BF30-481E-A4D2-6E083BD9B9B5}"/>
              </a:ext>
            </a:extLst>
          </p:cNvPr>
          <p:cNvSpPr txBox="1"/>
          <p:nvPr/>
        </p:nvSpPr>
        <p:spPr>
          <a:xfrm>
            <a:off x="1540920" y="1371254"/>
            <a:ext cx="2144233" cy="461665"/>
          </a:xfrm>
          <a:prstGeom prst="rect">
            <a:avLst/>
          </a:prstGeom>
          <a:noFill/>
        </p:spPr>
        <p:txBody>
          <a:bodyPr wrap="square" rtlCol="0">
            <a:spAutoFit/>
          </a:bodyPr>
          <a:lstStyle/>
          <a:p>
            <a:r>
              <a:rPr lang="zh-CN" altLang="en-US" sz="2400" b="1" dirty="0">
                <a:solidFill>
                  <a:schemeClr val="tx1">
                    <a:lumMod val="65000"/>
                    <a:lumOff val="35000"/>
                  </a:schemeClr>
                </a:solidFill>
                <a:cs typeface="+mn-ea"/>
              </a:rPr>
              <a:t>结果分析</a:t>
            </a:r>
          </a:p>
        </p:txBody>
      </p:sp>
      <p:sp>
        <p:nvSpPr>
          <p:cNvPr id="13" name="文本框 12">
            <a:extLst>
              <a:ext uri="{FF2B5EF4-FFF2-40B4-BE49-F238E27FC236}">
                <a16:creationId xmlns:a16="http://schemas.microsoft.com/office/drawing/2014/main" id="{69B742C8-4858-46D4-BDD3-9B77D9DA24FE}"/>
              </a:ext>
            </a:extLst>
          </p:cNvPr>
          <p:cNvSpPr txBox="1"/>
          <p:nvPr/>
        </p:nvSpPr>
        <p:spPr>
          <a:xfrm>
            <a:off x="1540920" y="2882822"/>
            <a:ext cx="10161917" cy="879087"/>
          </a:xfrm>
          <a:prstGeom prst="rect">
            <a:avLst/>
          </a:prstGeom>
          <a:noFill/>
        </p:spPr>
        <p:txBody>
          <a:bodyPr wrap="square" rtlCol="0">
            <a:spAutoFit/>
          </a:bodyPr>
          <a:lstStyle/>
          <a:p>
            <a:pPr>
              <a:lnSpc>
                <a:spcPct val="150000"/>
              </a:lnSpc>
            </a:pPr>
            <a:r>
              <a:rPr lang="en-US" altLang="zh-CN" dirty="0">
                <a:solidFill>
                  <a:srgbClr val="1F4E79"/>
                </a:solidFill>
              </a:rPr>
              <a:t>LC</a:t>
            </a:r>
            <a:r>
              <a:rPr lang="zh-CN" altLang="zh-CN" dirty="0">
                <a:solidFill>
                  <a:srgbClr val="1F4E79"/>
                </a:solidFill>
              </a:rPr>
              <a:t>与</a:t>
            </a:r>
            <a:r>
              <a:rPr lang="en-US" altLang="zh-CN" dirty="0">
                <a:solidFill>
                  <a:srgbClr val="1F4E79"/>
                </a:solidFill>
              </a:rPr>
              <a:t>MLP</a:t>
            </a:r>
            <a:r>
              <a:rPr lang="zh-CN" altLang="zh-CN" dirty="0">
                <a:solidFill>
                  <a:srgbClr val="1F4E79"/>
                </a:solidFill>
              </a:rPr>
              <a:t>很难盈利且从总体上看是呈现亏损趋势的；</a:t>
            </a:r>
            <a:r>
              <a:rPr lang="en-US" altLang="zh-CN" dirty="0">
                <a:solidFill>
                  <a:srgbClr val="1F4E79"/>
                </a:solidFill>
              </a:rPr>
              <a:t>CNN</a:t>
            </a:r>
            <a:r>
              <a:rPr lang="zh-CN" altLang="zh-CN" dirty="0">
                <a:solidFill>
                  <a:srgbClr val="1F4E79"/>
                </a:solidFill>
              </a:rPr>
              <a:t>勉强可以保证不亏损但是盈利能力十分有限，即便</a:t>
            </a:r>
            <a:r>
              <a:rPr lang="en-US" altLang="zh-CN" dirty="0">
                <a:solidFill>
                  <a:srgbClr val="1F4E79"/>
                </a:solidFill>
              </a:rPr>
              <a:t>N=1500</a:t>
            </a:r>
            <a:r>
              <a:rPr lang="zh-CN" altLang="zh-CN" dirty="0">
                <a:solidFill>
                  <a:srgbClr val="1F4E79"/>
                </a:solidFill>
              </a:rPr>
              <a:t>盈利也仅有</a:t>
            </a:r>
            <a:r>
              <a:rPr lang="en-US" altLang="zh-CN" dirty="0">
                <a:solidFill>
                  <a:srgbClr val="1F4E79"/>
                </a:solidFill>
              </a:rPr>
              <a:t>2%</a:t>
            </a:r>
            <a:r>
              <a:rPr lang="zh-CN" altLang="zh-CN" dirty="0">
                <a:solidFill>
                  <a:srgbClr val="1F4E79"/>
                </a:solidFill>
              </a:rPr>
              <a:t>左右</a:t>
            </a:r>
            <a:r>
              <a:rPr lang="zh-CN" altLang="en-US" dirty="0">
                <a:solidFill>
                  <a:srgbClr val="1F4E79"/>
                </a:solidFill>
              </a:rPr>
              <a:t>；</a:t>
            </a:r>
            <a:r>
              <a:rPr lang="en-US" altLang="zh-CN" dirty="0">
                <a:solidFill>
                  <a:srgbClr val="1F4E79"/>
                </a:solidFill>
              </a:rPr>
              <a:t>LSTM</a:t>
            </a:r>
            <a:r>
              <a:rPr lang="zh-CN" altLang="zh-CN" dirty="0">
                <a:solidFill>
                  <a:srgbClr val="1F4E79"/>
                </a:solidFill>
              </a:rPr>
              <a:t>的盈利能力有了较大提升</a:t>
            </a:r>
            <a:r>
              <a:rPr lang="zh-CN" altLang="en-US" dirty="0">
                <a:solidFill>
                  <a:srgbClr val="1F4E79"/>
                </a:solidFill>
              </a:rPr>
              <a:t>，当</a:t>
            </a:r>
            <a:r>
              <a:rPr lang="en-US" altLang="zh-CN" dirty="0">
                <a:solidFill>
                  <a:srgbClr val="1F4E79"/>
                </a:solidFill>
              </a:rPr>
              <a:t>N=1500</a:t>
            </a:r>
            <a:r>
              <a:rPr lang="zh-CN" altLang="en-US" dirty="0">
                <a:solidFill>
                  <a:srgbClr val="1F4E79"/>
                </a:solidFill>
              </a:rPr>
              <a:t>时，</a:t>
            </a:r>
            <a:r>
              <a:rPr lang="zh-CN" altLang="zh-CN" dirty="0">
                <a:solidFill>
                  <a:srgbClr val="1F4E79"/>
                </a:solidFill>
              </a:rPr>
              <a:t>盈利率达到了</a:t>
            </a:r>
            <a:r>
              <a:rPr lang="en-US" altLang="zh-CN" dirty="0">
                <a:solidFill>
                  <a:srgbClr val="1F4E79"/>
                </a:solidFill>
              </a:rPr>
              <a:t>5%</a:t>
            </a:r>
            <a:endParaRPr lang="zh-CN" altLang="en-US" dirty="0">
              <a:solidFill>
                <a:srgbClr val="1F4E79"/>
              </a:solidFill>
            </a:endParaRPr>
          </a:p>
        </p:txBody>
      </p:sp>
      <p:sp>
        <p:nvSpPr>
          <p:cNvPr id="19" name="文本框 18">
            <a:extLst>
              <a:ext uri="{FF2B5EF4-FFF2-40B4-BE49-F238E27FC236}">
                <a16:creationId xmlns:a16="http://schemas.microsoft.com/office/drawing/2014/main" id="{4A9E6C8D-32FC-4BE1-8F89-3DE2E2F0300C}"/>
              </a:ext>
            </a:extLst>
          </p:cNvPr>
          <p:cNvSpPr txBox="1"/>
          <p:nvPr/>
        </p:nvSpPr>
        <p:spPr>
          <a:xfrm>
            <a:off x="1540920" y="4256818"/>
            <a:ext cx="9980762" cy="1710084"/>
          </a:xfrm>
          <a:prstGeom prst="rect">
            <a:avLst/>
          </a:prstGeom>
          <a:noFill/>
        </p:spPr>
        <p:txBody>
          <a:bodyPr wrap="square" rtlCol="0">
            <a:spAutoFit/>
          </a:bodyPr>
          <a:lstStyle/>
          <a:p>
            <a:pPr>
              <a:lnSpc>
                <a:spcPct val="150000"/>
              </a:lnSpc>
            </a:pPr>
            <a:r>
              <a:rPr lang="zh-CN" altLang="zh-CN" dirty="0">
                <a:solidFill>
                  <a:srgbClr val="1F4E79"/>
                </a:solidFill>
              </a:rPr>
              <a:t>C3L相较于前</a:t>
            </a:r>
            <a:r>
              <a:rPr lang="en-US" altLang="zh-CN" dirty="0">
                <a:solidFill>
                  <a:srgbClr val="1F4E79"/>
                </a:solidFill>
              </a:rPr>
              <a:t>4</a:t>
            </a:r>
            <a:r>
              <a:rPr lang="zh-CN" altLang="zh-CN" dirty="0">
                <a:solidFill>
                  <a:srgbClr val="1F4E79"/>
                </a:solidFill>
              </a:rPr>
              <a:t>个模型具备明显更强的盈利能力，当滑动窗口数量为</a:t>
            </a:r>
            <a:r>
              <a:rPr lang="en-US" altLang="zh-CN" dirty="0">
                <a:solidFill>
                  <a:srgbClr val="1F4E79"/>
                </a:solidFill>
              </a:rPr>
              <a:t>1500</a:t>
            </a:r>
            <a:r>
              <a:rPr lang="zh-CN" altLang="zh-CN" dirty="0">
                <a:solidFill>
                  <a:srgbClr val="1F4E79"/>
                </a:solidFill>
              </a:rPr>
              <a:t>时，盈利率可以达到</a:t>
            </a:r>
            <a:r>
              <a:rPr lang="en-US" altLang="zh-CN" dirty="0">
                <a:solidFill>
                  <a:srgbClr val="1F4E79"/>
                </a:solidFill>
              </a:rPr>
              <a:t>14%</a:t>
            </a:r>
            <a:r>
              <a:rPr lang="zh-CN" altLang="zh-CN" dirty="0">
                <a:solidFill>
                  <a:srgbClr val="1F4E79"/>
                </a:solidFill>
              </a:rPr>
              <a:t>左右；C3L-AED则可以接近</a:t>
            </a:r>
            <a:r>
              <a:rPr lang="en-US" altLang="zh-CN" dirty="0">
                <a:solidFill>
                  <a:srgbClr val="1F4E79"/>
                </a:solidFill>
              </a:rPr>
              <a:t>20%</a:t>
            </a:r>
            <a:r>
              <a:rPr lang="zh-CN" altLang="zh-CN" dirty="0">
                <a:solidFill>
                  <a:srgbClr val="1F4E79"/>
                </a:solidFill>
              </a:rPr>
              <a:t>。细心比较</a:t>
            </a:r>
            <a:r>
              <a:rPr lang="en-US" altLang="zh-CN" dirty="0">
                <a:solidFill>
                  <a:srgbClr val="1F4E79"/>
                </a:solidFill>
              </a:rPr>
              <a:t>C3L</a:t>
            </a:r>
            <a:r>
              <a:rPr lang="zh-CN" altLang="zh-CN" dirty="0">
                <a:solidFill>
                  <a:srgbClr val="1F4E79"/>
                </a:solidFill>
              </a:rPr>
              <a:t>和</a:t>
            </a:r>
            <a:r>
              <a:rPr lang="en-US" altLang="zh-CN" dirty="0">
                <a:solidFill>
                  <a:srgbClr val="1F4E79"/>
                </a:solidFill>
              </a:rPr>
              <a:t>C3L-AED</a:t>
            </a:r>
            <a:r>
              <a:rPr lang="zh-CN" altLang="zh-CN" dirty="0">
                <a:solidFill>
                  <a:srgbClr val="1F4E79"/>
                </a:solidFill>
              </a:rPr>
              <a:t>模型的性能可以发现：当模拟交易时间较短</a:t>
            </a:r>
            <a:r>
              <a:rPr lang="zh-CN" altLang="en-US" dirty="0">
                <a:solidFill>
                  <a:srgbClr val="1F4E79"/>
                </a:solidFill>
              </a:rPr>
              <a:t>（</a:t>
            </a:r>
            <a:r>
              <a:rPr lang="en-US" altLang="zh-CN" dirty="0">
                <a:solidFill>
                  <a:srgbClr val="1F4E79"/>
                </a:solidFill>
              </a:rPr>
              <a:t>N&lt;200</a:t>
            </a:r>
            <a:r>
              <a:rPr lang="zh-CN" altLang="en-US" dirty="0">
                <a:solidFill>
                  <a:srgbClr val="1F4E79"/>
                </a:solidFill>
              </a:rPr>
              <a:t>）时，</a:t>
            </a:r>
            <a:r>
              <a:rPr lang="zh-CN" altLang="zh-CN" dirty="0">
                <a:solidFill>
                  <a:srgbClr val="1F4E79"/>
                </a:solidFill>
              </a:rPr>
              <a:t>他们的表现是相近的</a:t>
            </a:r>
            <a:r>
              <a:rPr lang="zh-CN" altLang="en-US" dirty="0">
                <a:solidFill>
                  <a:srgbClr val="1F4E79"/>
                </a:solidFill>
              </a:rPr>
              <a:t>。</a:t>
            </a:r>
            <a:r>
              <a:rPr lang="zh-CN" altLang="zh-CN" dirty="0">
                <a:solidFill>
                  <a:srgbClr val="1F4E79"/>
                </a:solidFill>
              </a:rPr>
              <a:t>但是当</a:t>
            </a:r>
            <a:r>
              <a:rPr lang="en-US" altLang="zh-CN" dirty="0">
                <a:solidFill>
                  <a:srgbClr val="1F4E79"/>
                </a:solidFill>
              </a:rPr>
              <a:t>N</a:t>
            </a:r>
            <a:r>
              <a:rPr lang="zh-CN" altLang="zh-CN" dirty="0">
                <a:solidFill>
                  <a:srgbClr val="1F4E79"/>
                </a:solidFill>
              </a:rPr>
              <a:t>继续增大时，</a:t>
            </a:r>
            <a:r>
              <a:rPr lang="en-US" altLang="zh-CN" dirty="0">
                <a:solidFill>
                  <a:srgbClr val="1F4E79"/>
                </a:solidFill>
              </a:rPr>
              <a:t>C3L-AED</a:t>
            </a:r>
            <a:r>
              <a:rPr lang="zh-CN" altLang="zh-CN" dirty="0">
                <a:solidFill>
                  <a:srgbClr val="1F4E79"/>
                </a:solidFill>
              </a:rPr>
              <a:t>的优势会变得逐渐明显，这从模拟经营的角度证明了对于</a:t>
            </a:r>
            <a:r>
              <a:rPr lang="en-US" altLang="zh-CN" dirty="0">
                <a:solidFill>
                  <a:srgbClr val="1F4E79"/>
                </a:solidFill>
              </a:rPr>
              <a:t>C3L</a:t>
            </a:r>
            <a:r>
              <a:rPr lang="zh-CN" altLang="zh-CN" dirty="0">
                <a:solidFill>
                  <a:srgbClr val="1F4E79"/>
                </a:solidFill>
              </a:rPr>
              <a:t>的改进是成功的。</a:t>
            </a:r>
          </a:p>
        </p:txBody>
      </p:sp>
    </p:spTree>
    <p:extLst>
      <p:ext uri="{BB962C8B-B14F-4D97-AF65-F5344CB8AC3E}">
        <p14:creationId xmlns:p14="http://schemas.microsoft.com/office/powerpoint/2010/main" val="2826673280"/>
      </p:ext>
    </p:extLst>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矩形 87"/>
          <p:cNvSpPr/>
          <p:nvPr/>
        </p:nvSpPr>
        <p:spPr>
          <a:xfrm>
            <a:off x="9391691" y="2356996"/>
            <a:ext cx="1089175" cy="135400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87" name="图片 86"/>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a:off x="3626787" y="1405834"/>
            <a:ext cx="3955698" cy="3955698"/>
          </a:xfrm>
          <a:prstGeom prst="rect">
            <a:avLst/>
          </a:prstGeom>
        </p:spPr>
      </p:pic>
      <p:grpSp>
        <p:nvGrpSpPr>
          <p:cNvPr id="92" name="组合 91"/>
          <p:cNvGrpSpPr/>
          <p:nvPr/>
        </p:nvGrpSpPr>
        <p:grpSpPr>
          <a:xfrm>
            <a:off x="9486462" y="4188708"/>
            <a:ext cx="2713101" cy="2722017"/>
            <a:chOff x="9486462" y="4188708"/>
            <a:chExt cx="2713101" cy="2722017"/>
          </a:xfrm>
        </p:grpSpPr>
        <p:sp>
          <p:nvSpPr>
            <p:cNvPr id="89" name="Freeform 109"/>
            <p:cNvSpPr/>
            <p:nvPr/>
          </p:nvSpPr>
          <p:spPr bwMode="auto">
            <a:xfrm>
              <a:off x="10881446" y="5600171"/>
              <a:ext cx="1310554" cy="1310554"/>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90" name="Freeform 111"/>
            <p:cNvSpPr/>
            <p:nvPr/>
          </p:nvSpPr>
          <p:spPr bwMode="auto">
            <a:xfrm>
              <a:off x="9486462" y="5598544"/>
              <a:ext cx="1310554" cy="1310554"/>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91" name="Freeform 111"/>
            <p:cNvSpPr/>
            <p:nvPr/>
          </p:nvSpPr>
          <p:spPr bwMode="auto">
            <a:xfrm>
              <a:off x="10889009" y="4188708"/>
              <a:ext cx="1310554" cy="1310554"/>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grpSp>
      <p:grpSp>
        <p:nvGrpSpPr>
          <p:cNvPr id="62" name="组合 61"/>
          <p:cNvGrpSpPr/>
          <p:nvPr/>
        </p:nvGrpSpPr>
        <p:grpSpPr>
          <a:xfrm>
            <a:off x="2501000" y="507291"/>
            <a:ext cx="7724179" cy="6407422"/>
            <a:chOff x="772940" y="2019461"/>
            <a:chExt cx="3752469" cy="3403013"/>
          </a:xfrm>
        </p:grpSpPr>
        <p:sp>
          <p:nvSpPr>
            <p:cNvPr id="63" name="菱形 62"/>
            <p:cNvSpPr/>
            <p:nvPr/>
          </p:nvSpPr>
          <p:spPr>
            <a:xfrm>
              <a:off x="907271" y="2019461"/>
              <a:ext cx="3438007" cy="3403013"/>
            </a:xfrm>
            <a:prstGeom prst="diamond">
              <a:avLst/>
            </a:prstGeom>
            <a:solidFill>
              <a:srgbClr val="DCE1E5">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nSpc>
                  <a:spcPct val="200000"/>
                </a:lnSpc>
              </a:pPr>
              <a:endParaRPr lang="zh-CN" altLang="en-US" sz="1600" dirty="0">
                <a:solidFill>
                  <a:schemeClr val="tx1">
                    <a:lumMod val="65000"/>
                    <a:lumOff val="35000"/>
                  </a:schemeClr>
                </a:solidFill>
                <a:cs typeface="+mn-ea"/>
                <a:sym typeface="+mn-lt"/>
              </a:endParaRPr>
            </a:p>
          </p:txBody>
        </p:sp>
        <p:sp>
          <p:nvSpPr>
            <p:cNvPr id="64" name="菱形 63"/>
            <p:cNvSpPr/>
            <p:nvPr/>
          </p:nvSpPr>
          <p:spPr>
            <a:xfrm>
              <a:off x="1244807" y="2047875"/>
              <a:ext cx="3280602" cy="3280602"/>
            </a:xfrm>
            <a:prstGeom prst="diamond">
              <a:avLst/>
            </a:prstGeom>
            <a:noFill/>
            <a:ln w="19050">
              <a:solidFill>
                <a:srgbClr val="C9D2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65" name="菱形 64"/>
            <p:cNvSpPr/>
            <p:nvPr/>
          </p:nvSpPr>
          <p:spPr>
            <a:xfrm>
              <a:off x="772940" y="2047875"/>
              <a:ext cx="3280602" cy="3280602"/>
            </a:xfrm>
            <a:prstGeom prst="diamond">
              <a:avLst/>
            </a:prstGeom>
            <a:noFill/>
            <a:ln w="19050">
              <a:solidFill>
                <a:srgbClr val="C9D2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66" name="MH_SubTitle_1"/>
            <p:cNvSpPr txBox="1">
              <a:spLocks noChangeArrowheads="1"/>
            </p:cNvSpPr>
            <p:nvPr>
              <p:custDataLst>
                <p:tags r:id="rId1"/>
              </p:custDataLst>
            </p:nvPr>
          </p:nvSpPr>
          <p:spPr bwMode="auto">
            <a:xfrm>
              <a:off x="1159439" y="3325956"/>
              <a:ext cx="3039971" cy="583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179705" lvl="0" algn="ctr">
                <a:lnSpc>
                  <a:spcPct val="150000"/>
                </a:lnSpc>
              </a:pPr>
              <a:r>
                <a:rPr lang="zh-CN" altLang="en-US" sz="6600" b="1" dirty="0">
                  <a:solidFill>
                    <a:srgbClr val="4679A7"/>
                  </a:solidFill>
                  <a:latin typeface="+mn-lt"/>
                  <a:ea typeface="+mn-ea"/>
                  <a:cs typeface="+mn-ea"/>
                  <a:sym typeface="+mn-lt"/>
                </a:rPr>
                <a:t>演示完毕</a:t>
              </a:r>
              <a:endParaRPr lang="en-US" altLang="zh-CN" sz="6600" b="1" dirty="0">
                <a:solidFill>
                  <a:srgbClr val="4679A7"/>
                </a:solidFill>
                <a:latin typeface="+mn-lt"/>
                <a:ea typeface="+mn-ea"/>
                <a:cs typeface="+mn-ea"/>
                <a:sym typeface="+mn-lt"/>
              </a:endParaRPr>
            </a:p>
            <a:p>
              <a:pPr marL="179705" lvl="0" algn="ctr">
                <a:lnSpc>
                  <a:spcPct val="150000"/>
                </a:lnSpc>
              </a:pPr>
              <a:r>
                <a:rPr lang="zh-CN" altLang="en-US" sz="6600" b="1" dirty="0">
                  <a:solidFill>
                    <a:srgbClr val="4679A7"/>
                  </a:solidFill>
                  <a:latin typeface="+mn-lt"/>
                  <a:ea typeface="+mn-ea"/>
                  <a:cs typeface="+mn-ea"/>
                  <a:sym typeface="+mn-lt"/>
                </a:rPr>
                <a:t>谢谢</a:t>
              </a:r>
              <a:endParaRPr lang="en-US" altLang="zh-CN" sz="6600" b="1" dirty="0">
                <a:solidFill>
                  <a:srgbClr val="4679A7"/>
                </a:solidFill>
                <a:latin typeface="+mn-lt"/>
                <a:ea typeface="+mn-ea"/>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wipe(up)">
                                      <p:cBhvr>
                                        <p:cTn id="7" dur="500"/>
                                        <p:tgtEl>
                                          <p:spTgt spid="92"/>
                                        </p:tgtEl>
                                      </p:cBhvr>
                                    </p:animEffect>
                                  </p:childTnLst>
                                </p:cTn>
                              </p:par>
                              <p:par>
                                <p:cTn id="8" presetID="22" presetClass="entr" presetSubtype="4" fill="hold" nodeType="withEffect">
                                  <p:stCondLst>
                                    <p:cond delay="0"/>
                                  </p:stCondLst>
                                  <p:childTnLst>
                                    <p:set>
                                      <p:cBhvr>
                                        <p:cTn id="9" dur="1" fill="hold">
                                          <p:stCondLst>
                                            <p:cond delay="0"/>
                                          </p:stCondLst>
                                        </p:cTn>
                                        <p:tgtEl>
                                          <p:spTgt spid="87"/>
                                        </p:tgtEl>
                                        <p:attrNameLst>
                                          <p:attrName>style.visibility</p:attrName>
                                        </p:attrNameLst>
                                      </p:cBhvr>
                                      <p:to>
                                        <p:strVal val="visible"/>
                                      </p:to>
                                    </p:set>
                                    <p:animEffect transition="in" filter="wipe(down)">
                                      <p:cBhvr>
                                        <p:cTn id="10" dur="500"/>
                                        <p:tgtEl>
                                          <p:spTgt spid="87"/>
                                        </p:tgtEl>
                                      </p:cBhvr>
                                    </p:animEffect>
                                  </p:childTnLst>
                                </p:cTn>
                              </p:par>
                              <p:par>
                                <p:cTn id="11" presetID="9" presetClass="entr" presetSubtype="0" fill="hold" nodeType="with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dissolve">
                                      <p:cBhvr>
                                        <p:cTn id="13"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743088"/>
            <a:ext cx="1540920" cy="66600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직사각형 45"/>
          <p:cNvSpPr/>
          <p:nvPr/>
        </p:nvSpPr>
        <p:spPr>
          <a:xfrm>
            <a:off x="1540920" y="660031"/>
            <a:ext cx="10650252" cy="870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cs typeface="+mn-ea"/>
              <a:sym typeface="+mn-lt"/>
            </a:endParaRPr>
          </a:p>
        </p:txBody>
      </p:sp>
      <p:sp>
        <p:nvSpPr>
          <p:cNvPr id="3" name="文本框 2"/>
          <p:cNvSpPr txBox="1"/>
          <p:nvPr/>
        </p:nvSpPr>
        <p:spPr>
          <a:xfrm>
            <a:off x="1420418" y="136811"/>
            <a:ext cx="4407787" cy="523220"/>
          </a:xfrm>
          <a:prstGeom prst="rect">
            <a:avLst/>
          </a:prstGeom>
          <a:noFill/>
        </p:spPr>
        <p:txBody>
          <a:bodyPr wrap="square" rtlCol="0">
            <a:spAutoFit/>
          </a:bodyPr>
          <a:lstStyle/>
          <a:p>
            <a:pPr marL="179705" lvl="0"/>
            <a:r>
              <a:rPr lang="zh-CN" altLang="en-US" sz="2800" b="1" spc="300" dirty="0">
                <a:solidFill>
                  <a:srgbClr val="1F4E79"/>
                </a:solidFill>
                <a:cs typeface="+mn-ea"/>
                <a:sym typeface="+mn-lt"/>
              </a:rPr>
              <a:t>概述：课题背景</a:t>
            </a:r>
          </a:p>
        </p:txBody>
      </p:sp>
      <p:grpSp>
        <p:nvGrpSpPr>
          <p:cNvPr id="7" name="组合 6"/>
          <p:cNvGrpSpPr/>
          <p:nvPr/>
        </p:nvGrpSpPr>
        <p:grpSpPr>
          <a:xfrm>
            <a:off x="0" y="0"/>
            <a:ext cx="1376624" cy="1371254"/>
            <a:chOff x="0" y="0"/>
            <a:chExt cx="1376624" cy="1371254"/>
          </a:xfrm>
        </p:grpSpPr>
        <p:sp>
          <p:nvSpPr>
            <p:cNvPr id="8" name="Freeform 113"/>
            <p:cNvSpPr/>
            <p:nvPr/>
          </p:nvSpPr>
          <p:spPr bwMode="auto">
            <a:xfrm>
              <a:off x="828" y="413"/>
              <a:ext cx="666001" cy="666002"/>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9" name="Freeform 114"/>
            <p:cNvSpPr/>
            <p:nvPr/>
          </p:nvSpPr>
          <p:spPr bwMode="auto">
            <a:xfrm>
              <a:off x="828" y="413"/>
              <a:ext cx="666001" cy="666002"/>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10" name="Freeform 115"/>
            <p:cNvSpPr/>
            <p:nvPr/>
          </p:nvSpPr>
          <p:spPr bwMode="auto">
            <a:xfrm>
              <a:off x="704012" y="413"/>
              <a:ext cx="666001" cy="666002"/>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11" name="Freeform 117"/>
            <p:cNvSpPr/>
            <p:nvPr/>
          </p:nvSpPr>
          <p:spPr bwMode="auto">
            <a:xfrm>
              <a:off x="704012" y="704426"/>
              <a:ext cx="666001" cy="666828"/>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12" name="Freeform 120"/>
            <p:cNvSpPr/>
            <p:nvPr/>
          </p:nvSpPr>
          <p:spPr bwMode="auto">
            <a:xfrm>
              <a:off x="0" y="704426"/>
              <a:ext cx="666828" cy="666828"/>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13" name="Freeform 118"/>
            <p:cNvSpPr/>
            <p:nvPr/>
          </p:nvSpPr>
          <p:spPr bwMode="auto">
            <a:xfrm>
              <a:off x="704012" y="704426"/>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14" name="Freeform 118"/>
            <p:cNvSpPr/>
            <p:nvPr/>
          </p:nvSpPr>
          <p:spPr bwMode="auto">
            <a:xfrm flipV="1">
              <a:off x="710623" y="0"/>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5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grpSp>
      <p:sp>
        <p:nvSpPr>
          <p:cNvPr id="25" name="文本框 24">
            <a:extLst>
              <a:ext uri="{FF2B5EF4-FFF2-40B4-BE49-F238E27FC236}">
                <a16:creationId xmlns:a16="http://schemas.microsoft.com/office/drawing/2014/main" id="{7996CF7F-B9F8-4465-A7D8-07B525B612D6}"/>
              </a:ext>
            </a:extLst>
          </p:cNvPr>
          <p:cNvSpPr txBox="1"/>
          <p:nvPr/>
        </p:nvSpPr>
        <p:spPr>
          <a:xfrm>
            <a:off x="1420418" y="1371254"/>
            <a:ext cx="2324498" cy="461665"/>
          </a:xfrm>
          <a:prstGeom prst="rect">
            <a:avLst/>
          </a:prstGeom>
          <a:noFill/>
        </p:spPr>
        <p:txBody>
          <a:bodyPr wrap="square">
            <a:spAutoFit/>
          </a:bodyPr>
          <a:lstStyle/>
          <a:p>
            <a:r>
              <a:rPr lang="zh-CN" altLang="en-US" sz="2400" b="1" dirty="0">
                <a:solidFill>
                  <a:schemeClr val="tx1">
                    <a:lumMod val="65000"/>
                    <a:lumOff val="35000"/>
                  </a:schemeClr>
                </a:solidFill>
                <a:cs typeface="+mn-ea"/>
                <a:sym typeface="+mn-lt"/>
              </a:rPr>
              <a:t>高频交易</a:t>
            </a:r>
            <a:endParaRPr lang="zh-CN" altLang="en-US" sz="2400" b="1" dirty="0"/>
          </a:p>
        </p:txBody>
      </p:sp>
      <p:sp>
        <p:nvSpPr>
          <p:cNvPr id="16" name="文本框 15">
            <a:extLst>
              <a:ext uri="{FF2B5EF4-FFF2-40B4-BE49-F238E27FC236}">
                <a16:creationId xmlns:a16="http://schemas.microsoft.com/office/drawing/2014/main" id="{33383F91-C53E-4698-BA4F-F7AB516F9AE1}"/>
              </a:ext>
            </a:extLst>
          </p:cNvPr>
          <p:cNvSpPr txBox="1"/>
          <p:nvPr/>
        </p:nvSpPr>
        <p:spPr>
          <a:xfrm>
            <a:off x="1420418" y="2053244"/>
            <a:ext cx="9776824" cy="1294585"/>
          </a:xfrm>
          <a:prstGeom prst="rect">
            <a:avLst/>
          </a:prstGeom>
          <a:noFill/>
        </p:spPr>
        <p:txBody>
          <a:bodyPr wrap="square" rtlCol="0">
            <a:spAutoFit/>
          </a:bodyPr>
          <a:lstStyle/>
          <a:p>
            <a:pPr>
              <a:lnSpc>
                <a:spcPct val="150000"/>
              </a:lnSpc>
            </a:pPr>
            <a:r>
              <a:rPr lang="zh-CN" altLang="en-US" dirty="0">
                <a:solidFill>
                  <a:srgbClr val="1F4E79"/>
                </a:solidFill>
              </a:rPr>
              <a:t>隶属于程序化交易，利用计算机程序来发掘金融市场中的获利机会并提交交易指令。学术界常常使用秒级数据，工业界常常使用毫秒级数据。</a:t>
            </a:r>
            <a:endParaRPr lang="en-US" altLang="zh-CN" dirty="0">
              <a:solidFill>
                <a:srgbClr val="1F4E79"/>
              </a:solidFill>
            </a:endParaRPr>
          </a:p>
          <a:p>
            <a:pPr>
              <a:lnSpc>
                <a:spcPct val="150000"/>
              </a:lnSpc>
            </a:pPr>
            <a:r>
              <a:rPr lang="zh-CN" altLang="en-US" dirty="0">
                <a:solidFill>
                  <a:srgbClr val="1F4E79"/>
                </a:solidFill>
              </a:rPr>
              <a:t>交易频繁，虽然</a:t>
            </a:r>
            <a:r>
              <a:rPr lang="zh-CN" altLang="zh-CN" dirty="0">
                <a:solidFill>
                  <a:srgbClr val="1F4E79"/>
                </a:solidFill>
              </a:rPr>
              <a:t>每笔交易获利不多，但是聚沙成塔同样可以获取高额利润</a:t>
            </a:r>
            <a:r>
              <a:rPr lang="zh-CN" altLang="en-US" dirty="0">
                <a:solidFill>
                  <a:srgbClr val="1F4E79"/>
                </a:solidFill>
              </a:rPr>
              <a:t>。</a:t>
            </a:r>
          </a:p>
        </p:txBody>
      </p:sp>
      <p:sp>
        <p:nvSpPr>
          <p:cNvPr id="29" name="文本框 28">
            <a:extLst>
              <a:ext uri="{FF2B5EF4-FFF2-40B4-BE49-F238E27FC236}">
                <a16:creationId xmlns:a16="http://schemas.microsoft.com/office/drawing/2014/main" id="{B75F4234-6C73-4F0A-A01C-20BB36B5E899}"/>
              </a:ext>
            </a:extLst>
          </p:cNvPr>
          <p:cNvSpPr txBox="1"/>
          <p:nvPr/>
        </p:nvSpPr>
        <p:spPr>
          <a:xfrm>
            <a:off x="1420418" y="3472951"/>
            <a:ext cx="3026891" cy="461665"/>
          </a:xfrm>
          <a:prstGeom prst="rect">
            <a:avLst/>
          </a:prstGeom>
          <a:noFill/>
        </p:spPr>
        <p:txBody>
          <a:bodyPr wrap="square">
            <a:spAutoFit/>
          </a:bodyPr>
          <a:lstStyle/>
          <a:p>
            <a:r>
              <a:rPr lang="en-US" altLang="zh-CN" sz="2400" b="1" dirty="0">
                <a:solidFill>
                  <a:schemeClr val="tx1">
                    <a:lumMod val="65000"/>
                    <a:lumOff val="35000"/>
                  </a:schemeClr>
                </a:solidFill>
                <a:cs typeface="+mn-ea"/>
                <a:sym typeface="+mn-lt"/>
              </a:rPr>
              <a:t>Limit Order Book</a:t>
            </a:r>
            <a:endParaRPr lang="zh-CN" altLang="en-US" sz="2400" b="1" dirty="0"/>
          </a:p>
        </p:txBody>
      </p:sp>
      <p:sp>
        <p:nvSpPr>
          <p:cNvPr id="21" name="文本框 20">
            <a:extLst>
              <a:ext uri="{FF2B5EF4-FFF2-40B4-BE49-F238E27FC236}">
                <a16:creationId xmlns:a16="http://schemas.microsoft.com/office/drawing/2014/main" id="{9B5F9FD5-73D0-41FA-B46D-EB479C2EC214}"/>
              </a:ext>
            </a:extLst>
          </p:cNvPr>
          <p:cNvSpPr txBox="1"/>
          <p:nvPr/>
        </p:nvSpPr>
        <p:spPr>
          <a:xfrm>
            <a:off x="1420419" y="4037197"/>
            <a:ext cx="9776825" cy="2126864"/>
          </a:xfrm>
          <a:prstGeom prst="rect">
            <a:avLst/>
          </a:prstGeom>
          <a:noFill/>
        </p:spPr>
        <p:txBody>
          <a:bodyPr wrap="square" rtlCol="0">
            <a:spAutoFit/>
          </a:bodyPr>
          <a:lstStyle/>
          <a:p>
            <a:pPr>
              <a:lnSpc>
                <a:spcPct val="150000"/>
              </a:lnSpc>
            </a:pPr>
            <a:r>
              <a:rPr lang="zh-CN" altLang="zh-CN" dirty="0">
                <a:solidFill>
                  <a:srgbClr val="1F4E79"/>
                </a:solidFill>
              </a:rPr>
              <a:t>世界各大</a:t>
            </a:r>
            <a:r>
              <a:rPr lang="zh-CN" altLang="en-US" dirty="0">
                <a:solidFill>
                  <a:srgbClr val="1F4E79"/>
                </a:solidFill>
              </a:rPr>
              <a:t>股票</a:t>
            </a:r>
            <a:r>
              <a:rPr lang="zh-CN" altLang="zh-CN" dirty="0">
                <a:solidFill>
                  <a:srgbClr val="1F4E79"/>
                </a:solidFill>
              </a:rPr>
              <a:t>交易普遍运用为</a:t>
            </a:r>
            <a:r>
              <a:rPr lang="en-US" altLang="zh-CN" dirty="0">
                <a:solidFill>
                  <a:srgbClr val="1F4E79"/>
                </a:solidFill>
              </a:rPr>
              <a:t>LOB</a:t>
            </a:r>
            <a:r>
              <a:rPr lang="zh-CN" altLang="en-US" dirty="0">
                <a:solidFill>
                  <a:srgbClr val="1F4E79"/>
                </a:solidFill>
              </a:rPr>
              <a:t>为</a:t>
            </a:r>
            <a:r>
              <a:rPr lang="zh-CN" altLang="zh-CN" dirty="0">
                <a:solidFill>
                  <a:srgbClr val="1F4E79"/>
                </a:solidFill>
              </a:rPr>
              <a:t>中心的双重拍卖机制来促进</a:t>
            </a:r>
            <a:r>
              <a:rPr lang="zh-CN" altLang="en-US" dirty="0">
                <a:solidFill>
                  <a:srgbClr val="1F4E79"/>
                </a:solidFill>
              </a:rPr>
              <a:t>交易，</a:t>
            </a:r>
            <a:r>
              <a:rPr lang="en-US" altLang="zh-CN" dirty="0">
                <a:solidFill>
                  <a:srgbClr val="1F4E79"/>
                </a:solidFill>
              </a:rPr>
              <a:t>LOB</a:t>
            </a:r>
            <a:r>
              <a:rPr lang="zh-CN" altLang="en-US" dirty="0">
                <a:solidFill>
                  <a:srgbClr val="1F4E79"/>
                </a:solidFill>
              </a:rPr>
              <a:t>本质上是当前金融市场的快照。交易者</a:t>
            </a:r>
            <a:r>
              <a:rPr lang="zh-CN" altLang="zh-CN" dirty="0">
                <a:solidFill>
                  <a:srgbClr val="1F4E79"/>
                </a:solidFill>
              </a:rPr>
              <a:t>提交给交易所的指令</a:t>
            </a:r>
            <a:r>
              <a:rPr lang="zh-CN" altLang="en-US" dirty="0">
                <a:solidFill>
                  <a:srgbClr val="1F4E79"/>
                </a:solidFill>
              </a:rPr>
              <a:t>可</a:t>
            </a:r>
            <a:r>
              <a:rPr lang="zh-CN" altLang="zh-CN" dirty="0">
                <a:solidFill>
                  <a:srgbClr val="1F4E79"/>
                </a:solidFill>
              </a:rPr>
              <a:t>分为</a:t>
            </a:r>
            <a:r>
              <a:rPr lang="zh-CN" altLang="en-US" dirty="0">
                <a:solidFill>
                  <a:srgbClr val="1F4E79"/>
                </a:solidFill>
              </a:rPr>
              <a:t>三</a:t>
            </a:r>
            <a:r>
              <a:rPr lang="zh-CN" altLang="zh-CN" dirty="0">
                <a:solidFill>
                  <a:srgbClr val="1F4E79"/>
                </a:solidFill>
              </a:rPr>
              <a:t>大类</a:t>
            </a:r>
            <a:r>
              <a:rPr lang="zh-CN" altLang="en-US" dirty="0">
                <a:solidFill>
                  <a:srgbClr val="1F4E79"/>
                </a:solidFill>
              </a:rPr>
              <a:t>：</a:t>
            </a:r>
            <a:endParaRPr lang="en-US" altLang="zh-CN" dirty="0">
              <a:solidFill>
                <a:srgbClr val="1F4E79"/>
              </a:solidFill>
            </a:endParaRPr>
          </a:p>
          <a:p>
            <a:pPr marL="285750" indent="-285750">
              <a:lnSpc>
                <a:spcPct val="150000"/>
              </a:lnSpc>
              <a:buFontTx/>
              <a:buChar char="-"/>
            </a:pPr>
            <a:r>
              <a:rPr lang="en-US" altLang="zh-CN" dirty="0">
                <a:solidFill>
                  <a:srgbClr val="1F4E79"/>
                </a:solidFill>
              </a:rPr>
              <a:t>Limit Order</a:t>
            </a:r>
            <a:r>
              <a:rPr lang="zh-CN" altLang="en-US" dirty="0">
                <a:solidFill>
                  <a:srgbClr val="1F4E79"/>
                </a:solidFill>
              </a:rPr>
              <a:t>：</a:t>
            </a:r>
            <a:r>
              <a:rPr lang="zh-CN" altLang="zh-CN" dirty="0">
                <a:solidFill>
                  <a:srgbClr val="1F4E79"/>
                </a:solidFill>
              </a:rPr>
              <a:t>要求该交易的成交价格必须好于或者等于所指定的值</a:t>
            </a:r>
            <a:r>
              <a:rPr lang="zh-CN" altLang="en-US" dirty="0">
                <a:solidFill>
                  <a:srgbClr val="1F4E79"/>
                </a:solidFill>
              </a:rPr>
              <a:t>，否则等待。</a:t>
            </a:r>
            <a:endParaRPr lang="en-US" altLang="zh-CN" dirty="0">
              <a:solidFill>
                <a:srgbClr val="1F4E79"/>
              </a:solidFill>
            </a:endParaRPr>
          </a:p>
          <a:p>
            <a:pPr marL="285750" indent="-285750">
              <a:lnSpc>
                <a:spcPct val="150000"/>
              </a:lnSpc>
              <a:buFontTx/>
              <a:buChar char="-"/>
            </a:pPr>
            <a:r>
              <a:rPr lang="en-US" altLang="zh-CN" dirty="0">
                <a:solidFill>
                  <a:srgbClr val="1F4E79"/>
                </a:solidFill>
              </a:rPr>
              <a:t>Market Order</a:t>
            </a:r>
            <a:r>
              <a:rPr lang="zh-CN" altLang="en-US" dirty="0">
                <a:solidFill>
                  <a:srgbClr val="1F4E79"/>
                </a:solidFill>
              </a:rPr>
              <a:t>：</a:t>
            </a:r>
            <a:r>
              <a:rPr lang="zh-CN" altLang="zh-CN" dirty="0">
                <a:solidFill>
                  <a:srgbClr val="1F4E79"/>
                </a:solidFill>
              </a:rPr>
              <a:t>立刻以当前市场中最好的价格来</a:t>
            </a:r>
            <a:r>
              <a:rPr lang="zh-CN" altLang="en-US" dirty="0">
                <a:solidFill>
                  <a:srgbClr val="1F4E79"/>
                </a:solidFill>
              </a:rPr>
              <a:t>执行指令（买或者卖股票）。</a:t>
            </a:r>
            <a:endParaRPr lang="en-US" altLang="zh-CN" dirty="0">
              <a:solidFill>
                <a:srgbClr val="1F4E79"/>
              </a:solidFill>
            </a:endParaRPr>
          </a:p>
          <a:p>
            <a:pPr marL="285750" indent="-285750">
              <a:lnSpc>
                <a:spcPct val="150000"/>
              </a:lnSpc>
              <a:buFontTx/>
              <a:buChar char="-"/>
            </a:pPr>
            <a:r>
              <a:rPr lang="en-US" altLang="zh-CN" dirty="0">
                <a:solidFill>
                  <a:srgbClr val="1F4E79"/>
                </a:solidFill>
              </a:rPr>
              <a:t>Cancel Order</a:t>
            </a:r>
            <a:r>
              <a:rPr lang="zh-CN" altLang="en-US" dirty="0">
                <a:solidFill>
                  <a:srgbClr val="1F4E79"/>
                </a:solidFill>
              </a:rPr>
              <a:t>：可以取消处于等待状态的</a:t>
            </a:r>
            <a:r>
              <a:rPr lang="en-US" altLang="zh-CN" dirty="0">
                <a:solidFill>
                  <a:srgbClr val="1F4E79"/>
                </a:solidFill>
              </a:rPr>
              <a:t>Limit Order</a:t>
            </a:r>
            <a:r>
              <a:rPr lang="zh-CN" altLang="en-US" dirty="0">
                <a:solidFill>
                  <a:srgbClr val="1F4E79"/>
                </a:solidFill>
              </a:rPr>
              <a:t>。</a:t>
            </a: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743088"/>
            <a:ext cx="1540920" cy="66600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직사각형 45"/>
          <p:cNvSpPr/>
          <p:nvPr/>
        </p:nvSpPr>
        <p:spPr>
          <a:xfrm>
            <a:off x="1540920" y="660031"/>
            <a:ext cx="10650252" cy="870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cs typeface="+mn-ea"/>
              <a:sym typeface="+mn-lt"/>
            </a:endParaRPr>
          </a:p>
        </p:txBody>
      </p:sp>
      <p:sp>
        <p:nvSpPr>
          <p:cNvPr id="3" name="文本框 2"/>
          <p:cNvSpPr txBox="1"/>
          <p:nvPr/>
        </p:nvSpPr>
        <p:spPr>
          <a:xfrm>
            <a:off x="1420418" y="136811"/>
            <a:ext cx="4407787" cy="523220"/>
          </a:xfrm>
          <a:prstGeom prst="rect">
            <a:avLst/>
          </a:prstGeom>
          <a:noFill/>
        </p:spPr>
        <p:txBody>
          <a:bodyPr wrap="square" rtlCol="0">
            <a:spAutoFit/>
          </a:bodyPr>
          <a:lstStyle/>
          <a:p>
            <a:pPr marL="179705" lvl="0"/>
            <a:r>
              <a:rPr lang="zh-CN" altLang="en-US" sz="2800" b="1" spc="300" dirty="0">
                <a:solidFill>
                  <a:srgbClr val="1F4E79"/>
                </a:solidFill>
                <a:cs typeface="+mn-ea"/>
                <a:sym typeface="+mn-lt"/>
              </a:rPr>
              <a:t>概述：课题背景</a:t>
            </a:r>
          </a:p>
        </p:txBody>
      </p:sp>
      <p:grpSp>
        <p:nvGrpSpPr>
          <p:cNvPr id="7" name="组合 6"/>
          <p:cNvGrpSpPr/>
          <p:nvPr/>
        </p:nvGrpSpPr>
        <p:grpSpPr>
          <a:xfrm>
            <a:off x="0" y="0"/>
            <a:ext cx="1376624" cy="1371254"/>
            <a:chOff x="0" y="0"/>
            <a:chExt cx="1376624" cy="1371254"/>
          </a:xfrm>
        </p:grpSpPr>
        <p:sp>
          <p:nvSpPr>
            <p:cNvPr id="8" name="Freeform 113"/>
            <p:cNvSpPr/>
            <p:nvPr/>
          </p:nvSpPr>
          <p:spPr bwMode="auto">
            <a:xfrm>
              <a:off x="828" y="413"/>
              <a:ext cx="666001" cy="666002"/>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9" name="Freeform 114"/>
            <p:cNvSpPr/>
            <p:nvPr/>
          </p:nvSpPr>
          <p:spPr bwMode="auto">
            <a:xfrm>
              <a:off x="828" y="413"/>
              <a:ext cx="666001" cy="666002"/>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10" name="Freeform 115"/>
            <p:cNvSpPr/>
            <p:nvPr/>
          </p:nvSpPr>
          <p:spPr bwMode="auto">
            <a:xfrm>
              <a:off x="704012" y="413"/>
              <a:ext cx="666001" cy="666002"/>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11" name="Freeform 117"/>
            <p:cNvSpPr/>
            <p:nvPr/>
          </p:nvSpPr>
          <p:spPr bwMode="auto">
            <a:xfrm>
              <a:off x="704012" y="704426"/>
              <a:ext cx="666001" cy="666828"/>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12" name="Freeform 120"/>
            <p:cNvSpPr/>
            <p:nvPr/>
          </p:nvSpPr>
          <p:spPr bwMode="auto">
            <a:xfrm>
              <a:off x="0" y="704426"/>
              <a:ext cx="666828" cy="666828"/>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13" name="Freeform 118"/>
            <p:cNvSpPr/>
            <p:nvPr/>
          </p:nvSpPr>
          <p:spPr bwMode="auto">
            <a:xfrm>
              <a:off x="704012" y="704426"/>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14" name="Freeform 118"/>
            <p:cNvSpPr/>
            <p:nvPr/>
          </p:nvSpPr>
          <p:spPr bwMode="auto">
            <a:xfrm flipV="1">
              <a:off x="710623" y="0"/>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5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grpSp>
      <p:pic>
        <p:nvPicPr>
          <p:cNvPr id="19" name="图片 18">
            <a:extLst>
              <a:ext uri="{FF2B5EF4-FFF2-40B4-BE49-F238E27FC236}">
                <a16:creationId xmlns:a16="http://schemas.microsoft.com/office/drawing/2014/main" id="{D5DCA1D2-2D99-476B-87C4-21ECABDCCB87}"/>
              </a:ext>
            </a:extLst>
          </p:cNvPr>
          <p:cNvPicPr>
            <a:picLocks noChangeAspect="1"/>
          </p:cNvPicPr>
          <p:nvPr/>
        </p:nvPicPr>
        <p:blipFill>
          <a:blip r:embed="rId3"/>
          <a:stretch>
            <a:fillRect/>
          </a:stretch>
        </p:blipFill>
        <p:spPr>
          <a:xfrm>
            <a:off x="971530" y="2208821"/>
            <a:ext cx="6618168" cy="4097970"/>
          </a:xfrm>
          <a:prstGeom prst="rect">
            <a:avLst/>
          </a:prstGeom>
        </p:spPr>
      </p:pic>
      <p:sp>
        <p:nvSpPr>
          <p:cNvPr id="22" name="文本框 21">
            <a:extLst>
              <a:ext uri="{FF2B5EF4-FFF2-40B4-BE49-F238E27FC236}">
                <a16:creationId xmlns:a16="http://schemas.microsoft.com/office/drawing/2014/main" id="{DFA230A4-1676-4F5F-801C-7ABED9E98401}"/>
              </a:ext>
            </a:extLst>
          </p:cNvPr>
          <p:cNvSpPr txBox="1"/>
          <p:nvPr/>
        </p:nvSpPr>
        <p:spPr>
          <a:xfrm>
            <a:off x="1037012" y="1467777"/>
            <a:ext cx="3534988" cy="461665"/>
          </a:xfrm>
          <a:prstGeom prst="rect">
            <a:avLst/>
          </a:prstGeom>
          <a:noFill/>
        </p:spPr>
        <p:txBody>
          <a:bodyPr wrap="square">
            <a:spAutoFit/>
          </a:bodyPr>
          <a:lstStyle/>
          <a:p>
            <a:r>
              <a:rPr lang="en-US" altLang="zh-CN" sz="2400" b="1" dirty="0">
                <a:solidFill>
                  <a:schemeClr val="tx1">
                    <a:lumMod val="65000"/>
                    <a:lumOff val="35000"/>
                  </a:schemeClr>
                </a:solidFill>
                <a:cs typeface="+mn-ea"/>
                <a:sym typeface="+mn-lt"/>
              </a:rPr>
              <a:t>Limit Order Book </a:t>
            </a:r>
            <a:r>
              <a:rPr lang="zh-CN" altLang="en-US" sz="2400" b="1" dirty="0">
                <a:solidFill>
                  <a:schemeClr val="tx1">
                    <a:lumMod val="65000"/>
                    <a:lumOff val="35000"/>
                  </a:schemeClr>
                </a:solidFill>
                <a:cs typeface="+mn-ea"/>
                <a:sym typeface="+mn-lt"/>
              </a:rPr>
              <a:t>状态</a:t>
            </a:r>
            <a:endParaRPr lang="zh-CN" altLang="en-US" sz="2400" b="1" dirty="0"/>
          </a:p>
        </p:txBody>
      </p:sp>
      <p:sp>
        <p:nvSpPr>
          <p:cNvPr id="23" name="文本框 22">
            <a:extLst>
              <a:ext uri="{FF2B5EF4-FFF2-40B4-BE49-F238E27FC236}">
                <a16:creationId xmlns:a16="http://schemas.microsoft.com/office/drawing/2014/main" id="{BC8D750A-AD8C-41C8-A4E5-9152E613D6D6}"/>
              </a:ext>
            </a:extLst>
          </p:cNvPr>
          <p:cNvSpPr txBox="1"/>
          <p:nvPr/>
        </p:nvSpPr>
        <p:spPr>
          <a:xfrm>
            <a:off x="7806663" y="2047586"/>
            <a:ext cx="3831154" cy="4247317"/>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solidFill>
                  <a:srgbClr val="1F4E79"/>
                </a:solidFill>
              </a:rPr>
              <a:t>每一支股票的 </a:t>
            </a:r>
            <a:r>
              <a:rPr lang="en-US" altLang="zh-CN" dirty="0">
                <a:solidFill>
                  <a:srgbClr val="1F4E79"/>
                </a:solidFill>
              </a:rPr>
              <a:t>LOB </a:t>
            </a:r>
            <a:r>
              <a:rPr lang="zh-CN" altLang="en-US" dirty="0">
                <a:solidFill>
                  <a:srgbClr val="1F4E79"/>
                </a:solidFill>
              </a:rPr>
              <a:t>数据分开统计</a:t>
            </a:r>
            <a:endParaRPr lang="en-US" altLang="zh-CN" dirty="0">
              <a:solidFill>
                <a:srgbClr val="1F4E79"/>
              </a:solidFill>
            </a:endParaRPr>
          </a:p>
          <a:p>
            <a:endParaRPr lang="en-US" altLang="zh-CN" dirty="0">
              <a:solidFill>
                <a:srgbClr val="1F4E79"/>
              </a:solidFill>
            </a:endParaRPr>
          </a:p>
          <a:p>
            <a:pPr marL="285750" indent="-285750">
              <a:buFont typeface="Wingdings" panose="05000000000000000000" pitchFamily="2" charset="2"/>
              <a:buChar char="l"/>
            </a:pPr>
            <a:r>
              <a:rPr lang="zh-CN" altLang="en-US" dirty="0">
                <a:solidFill>
                  <a:srgbClr val="1F4E79"/>
                </a:solidFill>
              </a:rPr>
              <a:t>买方与卖方：分别对应</a:t>
            </a:r>
            <a:r>
              <a:rPr lang="en-US" altLang="zh-CN" dirty="0">
                <a:solidFill>
                  <a:srgbClr val="1F4E79"/>
                </a:solidFill>
              </a:rPr>
              <a:t>Bid</a:t>
            </a:r>
            <a:r>
              <a:rPr lang="zh-CN" altLang="en-US" dirty="0">
                <a:solidFill>
                  <a:srgbClr val="1F4E79"/>
                </a:solidFill>
              </a:rPr>
              <a:t>与</a:t>
            </a:r>
            <a:r>
              <a:rPr lang="en-US" altLang="zh-CN" dirty="0">
                <a:solidFill>
                  <a:srgbClr val="1F4E79"/>
                </a:solidFill>
              </a:rPr>
              <a:t>Ask</a:t>
            </a:r>
          </a:p>
          <a:p>
            <a:pPr marL="285750" indent="-285750">
              <a:buFont typeface="Wingdings" panose="05000000000000000000" pitchFamily="2" charset="2"/>
              <a:buChar char="l"/>
            </a:pPr>
            <a:endParaRPr lang="en-US" altLang="zh-CN" dirty="0">
              <a:solidFill>
                <a:srgbClr val="1F4E79"/>
              </a:solidFill>
            </a:endParaRPr>
          </a:p>
          <a:p>
            <a:pPr marL="285750" indent="-285750">
              <a:buFont typeface="Wingdings" panose="05000000000000000000" pitchFamily="2" charset="2"/>
              <a:buChar char="l"/>
            </a:pPr>
            <a:r>
              <a:rPr lang="zh-CN" altLang="en-US" dirty="0">
                <a:solidFill>
                  <a:srgbClr val="1F4E79"/>
                </a:solidFill>
              </a:rPr>
              <a:t>价格与对应的数量（</a:t>
            </a:r>
            <a:r>
              <a:rPr lang="en-US" altLang="zh-CN" dirty="0">
                <a:solidFill>
                  <a:srgbClr val="1F4E79"/>
                </a:solidFill>
              </a:rPr>
              <a:t>Volume</a:t>
            </a:r>
            <a:r>
              <a:rPr lang="zh-CN" altLang="en-US" dirty="0">
                <a:solidFill>
                  <a:srgbClr val="1F4E79"/>
                </a:solidFill>
              </a:rPr>
              <a:t>）</a:t>
            </a:r>
            <a:endParaRPr lang="en-US" altLang="zh-CN" dirty="0">
              <a:solidFill>
                <a:srgbClr val="1F4E79"/>
              </a:solidFill>
            </a:endParaRPr>
          </a:p>
          <a:p>
            <a:pPr marL="285750" indent="-285750">
              <a:buFont typeface="Wingdings" panose="05000000000000000000" pitchFamily="2" charset="2"/>
              <a:buChar char="l"/>
            </a:pPr>
            <a:endParaRPr lang="en-US" altLang="zh-CN" dirty="0">
              <a:solidFill>
                <a:srgbClr val="1F4E79"/>
              </a:solidFill>
            </a:endParaRPr>
          </a:p>
          <a:p>
            <a:pPr marL="285750" indent="-285750">
              <a:buFont typeface="Wingdings" panose="05000000000000000000" pitchFamily="2" charset="2"/>
              <a:buChar char="l"/>
            </a:pPr>
            <a:r>
              <a:rPr lang="zh-CN" altLang="en-US" dirty="0">
                <a:solidFill>
                  <a:srgbClr val="1F4E79"/>
                </a:solidFill>
              </a:rPr>
              <a:t>双方不同的 </a:t>
            </a:r>
            <a:r>
              <a:rPr lang="en-US" altLang="zh-CN" dirty="0">
                <a:solidFill>
                  <a:srgbClr val="1F4E79"/>
                </a:solidFill>
              </a:rPr>
              <a:t>Level </a:t>
            </a:r>
            <a:r>
              <a:rPr lang="zh-CN" altLang="en-US" dirty="0">
                <a:solidFill>
                  <a:srgbClr val="1F4E79"/>
                </a:solidFill>
              </a:rPr>
              <a:t>：依据交易者的预期价格对他们提交的“交易需求”进行分级， </a:t>
            </a:r>
            <a:r>
              <a:rPr lang="en-US" altLang="zh-CN" dirty="0">
                <a:solidFill>
                  <a:srgbClr val="1F4E79"/>
                </a:solidFill>
              </a:rPr>
              <a:t>Level1 </a:t>
            </a:r>
            <a:r>
              <a:rPr lang="zh-CN" altLang="en-US" dirty="0">
                <a:solidFill>
                  <a:srgbClr val="1F4E79"/>
                </a:solidFill>
              </a:rPr>
              <a:t>是最高级，当</a:t>
            </a:r>
            <a:br>
              <a:rPr lang="zh-CN" altLang="en-US" dirty="0">
                <a:solidFill>
                  <a:srgbClr val="1F4E79"/>
                </a:solidFill>
              </a:rPr>
            </a:br>
            <a:r>
              <a:rPr lang="zh-CN" altLang="en-US" dirty="0">
                <a:solidFill>
                  <a:srgbClr val="1F4E79"/>
                </a:solidFill>
              </a:rPr>
              <a:t>市场中的交易发生时，会优先匹配高等级的“交易需求”。对于</a:t>
            </a:r>
            <a:r>
              <a:rPr lang="en-US" altLang="zh-CN" dirty="0">
                <a:solidFill>
                  <a:srgbClr val="1F4E79"/>
                </a:solidFill>
              </a:rPr>
              <a:t>Bid</a:t>
            </a:r>
            <a:r>
              <a:rPr lang="zh-CN" altLang="en-US" dirty="0">
                <a:solidFill>
                  <a:srgbClr val="1F4E79"/>
                </a:solidFill>
              </a:rPr>
              <a:t>方，价格越高则所处的等级越高 。</a:t>
            </a:r>
            <a:r>
              <a:rPr lang="en-US" altLang="zh-CN" dirty="0">
                <a:solidFill>
                  <a:srgbClr val="1F4E79"/>
                </a:solidFill>
              </a:rPr>
              <a:t>Ask</a:t>
            </a:r>
            <a:r>
              <a:rPr lang="zh-CN" altLang="en-US" dirty="0">
                <a:solidFill>
                  <a:srgbClr val="1F4E79"/>
                </a:solidFill>
              </a:rPr>
              <a:t>方则相反。</a:t>
            </a:r>
            <a:endParaRPr lang="en-US" altLang="zh-CN" dirty="0">
              <a:solidFill>
                <a:srgbClr val="1F4E79"/>
              </a:solidFill>
            </a:endParaRPr>
          </a:p>
          <a:p>
            <a:pPr marL="285750" indent="-285750">
              <a:buFont typeface="Wingdings" panose="05000000000000000000" pitchFamily="2" charset="2"/>
              <a:buChar char="l"/>
            </a:pPr>
            <a:endParaRPr lang="en-US" altLang="zh-CN" dirty="0">
              <a:solidFill>
                <a:srgbClr val="1F4E79"/>
              </a:solidFill>
            </a:endParaRPr>
          </a:p>
          <a:p>
            <a:pPr marL="285750" indent="-285750">
              <a:buFont typeface="Wingdings" panose="05000000000000000000" pitchFamily="2" charset="2"/>
              <a:buChar char="l"/>
            </a:pPr>
            <a:r>
              <a:rPr lang="en-US" altLang="zh-CN" dirty="0">
                <a:solidFill>
                  <a:srgbClr val="1F4E79"/>
                </a:solidFill>
              </a:rPr>
              <a:t>LOB </a:t>
            </a:r>
            <a:r>
              <a:rPr lang="zh-CN" altLang="en-US" dirty="0">
                <a:solidFill>
                  <a:srgbClr val="1F4E79"/>
                </a:solidFill>
              </a:rPr>
              <a:t>的更新 </a:t>
            </a:r>
            <a:endParaRPr lang="en-US" altLang="zh-CN" dirty="0">
              <a:solidFill>
                <a:srgbClr val="1F4E79"/>
              </a:solidFill>
            </a:endParaRPr>
          </a:p>
        </p:txBody>
      </p:sp>
    </p:spTree>
    <p:extLst>
      <p:ext uri="{BB962C8B-B14F-4D97-AF65-F5344CB8AC3E}">
        <p14:creationId xmlns:p14="http://schemas.microsoft.com/office/powerpoint/2010/main" val="800856872"/>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743088"/>
            <a:ext cx="1540920" cy="66600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직사각형 45"/>
          <p:cNvSpPr/>
          <p:nvPr/>
        </p:nvSpPr>
        <p:spPr>
          <a:xfrm>
            <a:off x="1540920" y="660031"/>
            <a:ext cx="10650252" cy="870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cs typeface="+mn-ea"/>
              <a:sym typeface="+mn-lt"/>
            </a:endParaRPr>
          </a:p>
        </p:txBody>
      </p:sp>
      <p:sp>
        <p:nvSpPr>
          <p:cNvPr id="3" name="文本框 2"/>
          <p:cNvSpPr txBox="1"/>
          <p:nvPr/>
        </p:nvSpPr>
        <p:spPr>
          <a:xfrm>
            <a:off x="1420418" y="136811"/>
            <a:ext cx="4407787" cy="523220"/>
          </a:xfrm>
          <a:prstGeom prst="rect">
            <a:avLst/>
          </a:prstGeom>
          <a:noFill/>
        </p:spPr>
        <p:txBody>
          <a:bodyPr wrap="square" rtlCol="0">
            <a:spAutoFit/>
          </a:bodyPr>
          <a:lstStyle/>
          <a:p>
            <a:pPr marL="179705" lvl="0"/>
            <a:r>
              <a:rPr lang="zh-CN" altLang="en-US" sz="2800" b="1" spc="300" dirty="0">
                <a:solidFill>
                  <a:srgbClr val="1F4E79"/>
                </a:solidFill>
                <a:cs typeface="+mn-ea"/>
                <a:sym typeface="+mn-lt"/>
              </a:rPr>
              <a:t>概述：课题背景</a:t>
            </a:r>
          </a:p>
        </p:txBody>
      </p:sp>
      <p:grpSp>
        <p:nvGrpSpPr>
          <p:cNvPr id="7" name="组合 6"/>
          <p:cNvGrpSpPr/>
          <p:nvPr/>
        </p:nvGrpSpPr>
        <p:grpSpPr>
          <a:xfrm>
            <a:off x="0" y="0"/>
            <a:ext cx="1376624" cy="1371254"/>
            <a:chOff x="0" y="0"/>
            <a:chExt cx="1376624" cy="1371254"/>
          </a:xfrm>
        </p:grpSpPr>
        <p:sp>
          <p:nvSpPr>
            <p:cNvPr id="8" name="Freeform 113"/>
            <p:cNvSpPr/>
            <p:nvPr/>
          </p:nvSpPr>
          <p:spPr bwMode="auto">
            <a:xfrm>
              <a:off x="828" y="413"/>
              <a:ext cx="666001" cy="666002"/>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9" name="Freeform 114"/>
            <p:cNvSpPr/>
            <p:nvPr/>
          </p:nvSpPr>
          <p:spPr bwMode="auto">
            <a:xfrm>
              <a:off x="828" y="413"/>
              <a:ext cx="666001" cy="666002"/>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10" name="Freeform 115"/>
            <p:cNvSpPr/>
            <p:nvPr/>
          </p:nvSpPr>
          <p:spPr bwMode="auto">
            <a:xfrm>
              <a:off x="704012" y="413"/>
              <a:ext cx="666001" cy="666002"/>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11" name="Freeform 117"/>
            <p:cNvSpPr/>
            <p:nvPr/>
          </p:nvSpPr>
          <p:spPr bwMode="auto">
            <a:xfrm>
              <a:off x="704012" y="704426"/>
              <a:ext cx="666001" cy="666828"/>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12" name="Freeform 120"/>
            <p:cNvSpPr/>
            <p:nvPr/>
          </p:nvSpPr>
          <p:spPr bwMode="auto">
            <a:xfrm>
              <a:off x="0" y="704426"/>
              <a:ext cx="666828" cy="666828"/>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13" name="Freeform 118"/>
            <p:cNvSpPr/>
            <p:nvPr/>
          </p:nvSpPr>
          <p:spPr bwMode="auto">
            <a:xfrm>
              <a:off x="704012" y="704426"/>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14" name="Freeform 118"/>
            <p:cNvSpPr/>
            <p:nvPr/>
          </p:nvSpPr>
          <p:spPr bwMode="auto">
            <a:xfrm flipV="1">
              <a:off x="710623" y="0"/>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5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grpSp>
      <p:sp>
        <p:nvSpPr>
          <p:cNvPr id="22" name="文本框 21">
            <a:extLst>
              <a:ext uri="{FF2B5EF4-FFF2-40B4-BE49-F238E27FC236}">
                <a16:creationId xmlns:a16="http://schemas.microsoft.com/office/drawing/2014/main" id="{DFA230A4-1676-4F5F-801C-7ABED9E98401}"/>
              </a:ext>
            </a:extLst>
          </p:cNvPr>
          <p:cNvSpPr txBox="1"/>
          <p:nvPr/>
        </p:nvSpPr>
        <p:spPr>
          <a:xfrm>
            <a:off x="1037012" y="1420528"/>
            <a:ext cx="5172595" cy="461665"/>
          </a:xfrm>
          <a:prstGeom prst="rect">
            <a:avLst/>
          </a:prstGeom>
          <a:noFill/>
        </p:spPr>
        <p:txBody>
          <a:bodyPr wrap="square">
            <a:spAutoFit/>
          </a:bodyPr>
          <a:lstStyle/>
          <a:p>
            <a:r>
              <a:rPr lang="en-US" altLang="zh-CN" sz="2400" b="1" dirty="0">
                <a:solidFill>
                  <a:schemeClr val="tx1">
                    <a:lumMod val="65000"/>
                    <a:lumOff val="35000"/>
                  </a:schemeClr>
                </a:solidFill>
                <a:cs typeface="+mn-ea"/>
                <a:sym typeface="+mn-lt"/>
              </a:rPr>
              <a:t>Limit Order Book </a:t>
            </a:r>
            <a:r>
              <a:rPr lang="zh-CN" altLang="en-US" sz="2400" b="1" dirty="0">
                <a:solidFill>
                  <a:schemeClr val="tx1">
                    <a:lumMod val="65000"/>
                    <a:lumOff val="35000"/>
                  </a:schemeClr>
                </a:solidFill>
                <a:cs typeface="+mn-ea"/>
                <a:sym typeface="+mn-lt"/>
              </a:rPr>
              <a:t>更新得到状态序列</a:t>
            </a:r>
            <a:endParaRPr lang="zh-CN" altLang="en-US" sz="2400" b="1" dirty="0"/>
          </a:p>
        </p:txBody>
      </p:sp>
      <p:pic>
        <p:nvPicPr>
          <p:cNvPr id="20" name="图片 19">
            <a:extLst>
              <a:ext uri="{FF2B5EF4-FFF2-40B4-BE49-F238E27FC236}">
                <a16:creationId xmlns:a16="http://schemas.microsoft.com/office/drawing/2014/main" id="{87FD3E0E-5CDE-452B-A645-B00915778111}"/>
              </a:ext>
            </a:extLst>
          </p:cNvPr>
          <p:cNvPicPr>
            <a:picLocks noChangeAspect="1"/>
          </p:cNvPicPr>
          <p:nvPr/>
        </p:nvPicPr>
        <p:blipFill>
          <a:blip r:embed="rId3"/>
          <a:stretch>
            <a:fillRect/>
          </a:stretch>
        </p:blipFill>
        <p:spPr>
          <a:xfrm>
            <a:off x="2086358" y="2512415"/>
            <a:ext cx="8404304" cy="3778838"/>
          </a:xfrm>
          <a:prstGeom prst="rect">
            <a:avLst/>
          </a:prstGeom>
        </p:spPr>
      </p:pic>
      <p:sp>
        <p:nvSpPr>
          <p:cNvPr id="21" name="文本框 20">
            <a:extLst>
              <a:ext uri="{FF2B5EF4-FFF2-40B4-BE49-F238E27FC236}">
                <a16:creationId xmlns:a16="http://schemas.microsoft.com/office/drawing/2014/main" id="{B6BC3E4C-8C28-4358-8DE9-EA2C5DB2EC1F}"/>
              </a:ext>
            </a:extLst>
          </p:cNvPr>
          <p:cNvSpPr txBox="1"/>
          <p:nvPr/>
        </p:nvSpPr>
        <p:spPr>
          <a:xfrm>
            <a:off x="1037012" y="1882193"/>
            <a:ext cx="9776824" cy="463588"/>
          </a:xfrm>
          <a:prstGeom prst="rect">
            <a:avLst/>
          </a:prstGeom>
          <a:noFill/>
        </p:spPr>
        <p:txBody>
          <a:bodyPr wrap="square" rtlCol="0">
            <a:spAutoFit/>
          </a:bodyPr>
          <a:lstStyle/>
          <a:p>
            <a:pPr>
              <a:lnSpc>
                <a:spcPct val="150000"/>
              </a:lnSpc>
            </a:pPr>
            <a:r>
              <a:rPr lang="zh-CN" altLang="en-US" dirty="0">
                <a:solidFill>
                  <a:srgbClr val="1F4E79"/>
                </a:solidFill>
              </a:rPr>
              <a:t>所有提交给交易所的指令都会引发</a:t>
            </a:r>
            <a:r>
              <a:rPr lang="en-US" altLang="zh-CN" dirty="0">
                <a:solidFill>
                  <a:srgbClr val="1F4E79"/>
                </a:solidFill>
              </a:rPr>
              <a:t>LOB</a:t>
            </a:r>
            <a:r>
              <a:rPr lang="zh-CN" altLang="en-US" dirty="0">
                <a:solidFill>
                  <a:srgbClr val="1F4E79"/>
                </a:solidFill>
              </a:rPr>
              <a:t>状态的更新，该更新会被交易所实时记录并对交易者公开</a:t>
            </a:r>
          </a:p>
        </p:txBody>
      </p:sp>
    </p:spTree>
    <p:extLst>
      <p:ext uri="{BB962C8B-B14F-4D97-AF65-F5344CB8AC3E}">
        <p14:creationId xmlns:p14="http://schemas.microsoft.com/office/powerpoint/2010/main" val="1569660379"/>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직사각형 45"/>
          <p:cNvSpPr/>
          <p:nvPr/>
        </p:nvSpPr>
        <p:spPr>
          <a:xfrm>
            <a:off x="1540920" y="660031"/>
            <a:ext cx="10650252" cy="870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cs typeface="+mn-ea"/>
              <a:sym typeface="+mn-lt"/>
            </a:endParaRPr>
          </a:p>
        </p:txBody>
      </p:sp>
      <p:sp>
        <p:nvSpPr>
          <p:cNvPr id="52" name="文本框 51"/>
          <p:cNvSpPr txBox="1"/>
          <p:nvPr/>
        </p:nvSpPr>
        <p:spPr>
          <a:xfrm>
            <a:off x="1420418" y="136811"/>
            <a:ext cx="4407787" cy="523220"/>
          </a:xfrm>
          <a:prstGeom prst="rect">
            <a:avLst/>
          </a:prstGeom>
          <a:noFill/>
        </p:spPr>
        <p:txBody>
          <a:bodyPr wrap="square" rtlCol="0">
            <a:spAutoFit/>
          </a:bodyPr>
          <a:lstStyle/>
          <a:p>
            <a:pPr marL="179705" lvl="0"/>
            <a:r>
              <a:rPr lang="zh-CN" altLang="en-US" sz="2800" b="1" spc="300" dirty="0">
                <a:solidFill>
                  <a:srgbClr val="1F4E79"/>
                </a:solidFill>
                <a:cs typeface="+mn-ea"/>
                <a:sym typeface="+mn-lt"/>
              </a:rPr>
              <a:t>概述：任务</a:t>
            </a:r>
          </a:p>
        </p:txBody>
      </p:sp>
      <p:grpSp>
        <p:nvGrpSpPr>
          <p:cNvPr id="56" name="组合 55"/>
          <p:cNvGrpSpPr/>
          <p:nvPr/>
        </p:nvGrpSpPr>
        <p:grpSpPr>
          <a:xfrm>
            <a:off x="0" y="0"/>
            <a:ext cx="1376624" cy="1371254"/>
            <a:chOff x="0" y="0"/>
            <a:chExt cx="1376624" cy="1371254"/>
          </a:xfrm>
        </p:grpSpPr>
        <p:sp>
          <p:nvSpPr>
            <p:cNvPr id="57" name="Freeform 113"/>
            <p:cNvSpPr/>
            <p:nvPr/>
          </p:nvSpPr>
          <p:spPr bwMode="auto">
            <a:xfrm>
              <a:off x="828" y="413"/>
              <a:ext cx="666001" cy="666002"/>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58" name="Freeform 114"/>
            <p:cNvSpPr/>
            <p:nvPr/>
          </p:nvSpPr>
          <p:spPr bwMode="auto">
            <a:xfrm>
              <a:off x="828" y="413"/>
              <a:ext cx="666001" cy="666002"/>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59" name="Freeform 115"/>
            <p:cNvSpPr/>
            <p:nvPr/>
          </p:nvSpPr>
          <p:spPr bwMode="auto">
            <a:xfrm>
              <a:off x="704012" y="413"/>
              <a:ext cx="666001" cy="666002"/>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60" name="Freeform 117"/>
            <p:cNvSpPr/>
            <p:nvPr/>
          </p:nvSpPr>
          <p:spPr bwMode="auto">
            <a:xfrm>
              <a:off x="704012" y="704426"/>
              <a:ext cx="666001" cy="666828"/>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61" name="Freeform 120"/>
            <p:cNvSpPr/>
            <p:nvPr/>
          </p:nvSpPr>
          <p:spPr bwMode="auto">
            <a:xfrm>
              <a:off x="0" y="704426"/>
              <a:ext cx="666828" cy="666828"/>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62" name="Freeform 118"/>
            <p:cNvSpPr/>
            <p:nvPr/>
          </p:nvSpPr>
          <p:spPr bwMode="auto">
            <a:xfrm>
              <a:off x="704012" y="704426"/>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63" name="Freeform 118"/>
            <p:cNvSpPr/>
            <p:nvPr/>
          </p:nvSpPr>
          <p:spPr bwMode="auto">
            <a:xfrm flipV="1">
              <a:off x="710623" y="0"/>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5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grpSp>
      <p:pic>
        <p:nvPicPr>
          <p:cNvPr id="24" name="图片 23">
            <a:extLst>
              <a:ext uri="{FF2B5EF4-FFF2-40B4-BE49-F238E27FC236}">
                <a16:creationId xmlns:a16="http://schemas.microsoft.com/office/drawing/2014/main" id="{B762B007-0ABE-4B2B-AF26-95B2841CE3E1}"/>
              </a:ext>
            </a:extLst>
          </p:cNvPr>
          <p:cNvPicPr>
            <a:picLocks noChangeAspect="1"/>
          </p:cNvPicPr>
          <p:nvPr/>
        </p:nvPicPr>
        <p:blipFill>
          <a:blip r:embed="rId3"/>
          <a:stretch>
            <a:fillRect/>
          </a:stretch>
        </p:blipFill>
        <p:spPr>
          <a:xfrm>
            <a:off x="1376624" y="2305988"/>
            <a:ext cx="10008904" cy="3546193"/>
          </a:xfrm>
          <a:prstGeom prst="rect">
            <a:avLst/>
          </a:prstGeom>
        </p:spPr>
      </p:pic>
      <p:pic>
        <p:nvPicPr>
          <p:cNvPr id="8" name="图片 7">
            <a:extLst>
              <a:ext uri="{FF2B5EF4-FFF2-40B4-BE49-F238E27FC236}">
                <a16:creationId xmlns:a16="http://schemas.microsoft.com/office/drawing/2014/main" id="{48AF14DB-D02B-412C-ABD8-43BC4A00B80B}"/>
              </a:ext>
            </a:extLst>
          </p:cNvPr>
          <p:cNvPicPr>
            <a:picLocks noChangeAspect="1"/>
          </p:cNvPicPr>
          <p:nvPr/>
        </p:nvPicPr>
        <p:blipFill>
          <a:blip r:embed="rId4"/>
          <a:stretch>
            <a:fillRect/>
          </a:stretch>
        </p:blipFill>
        <p:spPr>
          <a:xfrm>
            <a:off x="8697996" y="1257564"/>
            <a:ext cx="2693401" cy="826687"/>
          </a:xfrm>
          <a:prstGeom prst="rect">
            <a:avLst/>
          </a:prstGeom>
        </p:spPr>
      </p:pic>
      <p:sp>
        <p:nvSpPr>
          <p:cNvPr id="27" name="文本框 26">
            <a:extLst>
              <a:ext uri="{FF2B5EF4-FFF2-40B4-BE49-F238E27FC236}">
                <a16:creationId xmlns:a16="http://schemas.microsoft.com/office/drawing/2014/main" id="{04F0DAFB-44EB-4100-91AE-FB986B501419}"/>
              </a:ext>
            </a:extLst>
          </p:cNvPr>
          <p:cNvSpPr txBox="1"/>
          <p:nvPr/>
        </p:nvSpPr>
        <p:spPr>
          <a:xfrm>
            <a:off x="666828" y="1514204"/>
            <a:ext cx="7184274" cy="369332"/>
          </a:xfrm>
          <a:prstGeom prst="rect">
            <a:avLst/>
          </a:prstGeom>
          <a:noFill/>
        </p:spPr>
        <p:txBody>
          <a:bodyPr wrap="square">
            <a:spAutoFit/>
          </a:bodyPr>
          <a:lstStyle/>
          <a:p>
            <a:r>
              <a:rPr lang="en-US" altLang="zh-CN" dirty="0">
                <a:solidFill>
                  <a:srgbClr val="1F4E79"/>
                </a:solidFill>
              </a:rPr>
              <a:t>LOB</a:t>
            </a:r>
            <a:r>
              <a:rPr lang="zh-CN" altLang="en-US" dirty="0">
                <a:solidFill>
                  <a:srgbClr val="1F4E79"/>
                </a:solidFill>
              </a:rPr>
              <a:t>中的</a:t>
            </a:r>
            <a:r>
              <a:rPr lang="en-US" altLang="zh-CN" dirty="0" err="1">
                <a:solidFill>
                  <a:srgbClr val="1F4E79"/>
                </a:solidFill>
              </a:rPr>
              <a:t>MidPrice</a:t>
            </a:r>
            <a:r>
              <a:rPr lang="zh-CN" altLang="zh-CN" dirty="0">
                <a:solidFill>
                  <a:srgbClr val="1F4E79"/>
                </a:solidFill>
              </a:rPr>
              <a:t>是一项重要的指标，它可以表示资产的一般市场价值</a:t>
            </a:r>
            <a:r>
              <a:rPr lang="zh-CN" altLang="en-US" dirty="0">
                <a:solidFill>
                  <a:srgbClr val="1F4E79"/>
                </a:solidFill>
              </a:rPr>
              <a:t>：</a:t>
            </a:r>
          </a:p>
        </p:txBody>
      </p:sp>
      <p:sp>
        <p:nvSpPr>
          <p:cNvPr id="28" name="文本框 27">
            <a:extLst>
              <a:ext uri="{FF2B5EF4-FFF2-40B4-BE49-F238E27FC236}">
                <a16:creationId xmlns:a16="http://schemas.microsoft.com/office/drawing/2014/main" id="{0F8B5106-2B25-4155-A280-40A6104A4DEE}"/>
              </a:ext>
            </a:extLst>
          </p:cNvPr>
          <p:cNvSpPr txBox="1"/>
          <p:nvPr/>
        </p:nvSpPr>
        <p:spPr>
          <a:xfrm>
            <a:off x="704012" y="6153574"/>
            <a:ext cx="10578061" cy="369332"/>
          </a:xfrm>
          <a:prstGeom prst="rect">
            <a:avLst/>
          </a:prstGeom>
          <a:noFill/>
        </p:spPr>
        <p:txBody>
          <a:bodyPr wrap="square">
            <a:spAutoFit/>
          </a:bodyPr>
          <a:lstStyle/>
          <a:p>
            <a:r>
              <a:rPr lang="zh-CN" altLang="en-US" dirty="0">
                <a:solidFill>
                  <a:srgbClr val="1F4E79"/>
                </a:solidFill>
              </a:rPr>
              <a:t>利用一定长度的历史</a:t>
            </a:r>
            <a:r>
              <a:rPr lang="en-US" altLang="zh-CN" dirty="0">
                <a:solidFill>
                  <a:srgbClr val="1F4E79"/>
                </a:solidFill>
              </a:rPr>
              <a:t>LOB</a:t>
            </a:r>
            <a:r>
              <a:rPr lang="zh-CN" altLang="en-US" dirty="0">
                <a:solidFill>
                  <a:srgbClr val="1F4E79"/>
                </a:solidFill>
              </a:rPr>
              <a:t>状态序列来预测短期内</a:t>
            </a:r>
            <a:r>
              <a:rPr lang="en-US" altLang="zh-CN" dirty="0" err="1">
                <a:solidFill>
                  <a:srgbClr val="1F4E79"/>
                </a:solidFill>
              </a:rPr>
              <a:t>MidPrice</a:t>
            </a:r>
            <a:r>
              <a:rPr lang="zh-CN" altLang="en-US" dirty="0">
                <a:solidFill>
                  <a:srgbClr val="1F4E79"/>
                </a:solidFill>
              </a:rPr>
              <a:t>涨跌走势是近年来</a:t>
            </a:r>
            <a:r>
              <a:rPr lang="zh-CN" altLang="zh-CN" dirty="0">
                <a:solidFill>
                  <a:srgbClr val="1F4E79"/>
                </a:solidFill>
              </a:rPr>
              <a:t>量化金融</a:t>
            </a:r>
            <a:r>
              <a:rPr lang="zh-CN" altLang="en-US" dirty="0">
                <a:solidFill>
                  <a:srgbClr val="1F4E79"/>
                </a:solidFill>
              </a:rPr>
              <a:t>中的热点问题。</a:t>
            </a: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직사각형 45"/>
          <p:cNvSpPr/>
          <p:nvPr/>
        </p:nvSpPr>
        <p:spPr>
          <a:xfrm>
            <a:off x="1540920" y="660031"/>
            <a:ext cx="10650252" cy="870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cs typeface="+mn-ea"/>
              <a:sym typeface="+mn-lt"/>
            </a:endParaRPr>
          </a:p>
        </p:txBody>
      </p:sp>
      <p:sp>
        <p:nvSpPr>
          <p:cNvPr id="52" name="文本框 51"/>
          <p:cNvSpPr txBox="1"/>
          <p:nvPr/>
        </p:nvSpPr>
        <p:spPr>
          <a:xfrm>
            <a:off x="1420418" y="136811"/>
            <a:ext cx="4407787" cy="523220"/>
          </a:xfrm>
          <a:prstGeom prst="rect">
            <a:avLst/>
          </a:prstGeom>
          <a:noFill/>
        </p:spPr>
        <p:txBody>
          <a:bodyPr wrap="square" rtlCol="0">
            <a:spAutoFit/>
          </a:bodyPr>
          <a:lstStyle/>
          <a:p>
            <a:pPr marL="179705" lvl="0"/>
            <a:r>
              <a:rPr lang="zh-CN" altLang="en-US" sz="2800" b="1" spc="300" dirty="0">
                <a:solidFill>
                  <a:srgbClr val="1F4E79"/>
                </a:solidFill>
                <a:cs typeface="+mn-ea"/>
                <a:sym typeface="+mn-lt"/>
              </a:rPr>
              <a:t>概述：文献综述</a:t>
            </a:r>
          </a:p>
        </p:txBody>
      </p:sp>
      <p:grpSp>
        <p:nvGrpSpPr>
          <p:cNvPr id="56" name="组合 55"/>
          <p:cNvGrpSpPr/>
          <p:nvPr/>
        </p:nvGrpSpPr>
        <p:grpSpPr>
          <a:xfrm>
            <a:off x="0" y="0"/>
            <a:ext cx="1376624" cy="1371254"/>
            <a:chOff x="0" y="0"/>
            <a:chExt cx="1376624" cy="1371254"/>
          </a:xfrm>
        </p:grpSpPr>
        <p:sp>
          <p:nvSpPr>
            <p:cNvPr id="57" name="Freeform 113"/>
            <p:cNvSpPr/>
            <p:nvPr/>
          </p:nvSpPr>
          <p:spPr bwMode="auto">
            <a:xfrm>
              <a:off x="828" y="413"/>
              <a:ext cx="666001" cy="666002"/>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58" name="Freeform 114"/>
            <p:cNvSpPr/>
            <p:nvPr/>
          </p:nvSpPr>
          <p:spPr bwMode="auto">
            <a:xfrm>
              <a:off x="828" y="413"/>
              <a:ext cx="666001" cy="666002"/>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59" name="Freeform 115"/>
            <p:cNvSpPr/>
            <p:nvPr/>
          </p:nvSpPr>
          <p:spPr bwMode="auto">
            <a:xfrm>
              <a:off x="704012" y="413"/>
              <a:ext cx="666001" cy="666002"/>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60" name="Freeform 117"/>
            <p:cNvSpPr/>
            <p:nvPr/>
          </p:nvSpPr>
          <p:spPr bwMode="auto">
            <a:xfrm>
              <a:off x="704012" y="704426"/>
              <a:ext cx="666001" cy="666828"/>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61" name="Freeform 120"/>
            <p:cNvSpPr/>
            <p:nvPr/>
          </p:nvSpPr>
          <p:spPr bwMode="auto">
            <a:xfrm>
              <a:off x="0" y="704426"/>
              <a:ext cx="666828" cy="666828"/>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62" name="Freeform 118"/>
            <p:cNvSpPr/>
            <p:nvPr/>
          </p:nvSpPr>
          <p:spPr bwMode="auto">
            <a:xfrm>
              <a:off x="704012" y="704426"/>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63" name="Freeform 118"/>
            <p:cNvSpPr/>
            <p:nvPr/>
          </p:nvSpPr>
          <p:spPr bwMode="auto">
            <a:xfrm flipV="1">
              <a:off x="710623" y="0"/>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5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grpSp>
      <p:sp>
        <p:nvSpPr>
          <p:cNvPr id="18" name="文本框 17">
            <a:extLst>
              <a:ext uri="{FF2B5EF4-FFF2-40B4-BE49-F238E27FC236}">
                <a16:creationId xmlns:a16="http://schemas.microsoft.com/office/drawing/2014/main" id="{F3297F31-0CC2-4D95-8464-7480D8C0101B}"/>
              </a:ext>
            </a:extLst>
          </p:cNvPr>
          <p:cNvSpPr txBox="1"/>
          <p:nvPr/>
        </p:nvSpPr>
        <p:spPr>
          <a:xfrm>
            <a:off x="1370013" y="1371254"/>
            <a:ext cx="2100439" cy="518091"/>
          </a:xfrm>
          <a:prstGeom prst="rect">
            <a:avLst/>
          </a:prstGeom>
          <a:noFill/>
        </p:spPr>
        <p:txBody>
          <a:bodyPr wrap="square">
            <a:spAutoFit/>
          </a:bodyPr>
          <a:lstStyle/>
          <a:p>
            <a:pPr>
              <a:lnSpc>
                <a:spcPct val="125000"/>
              </a:lnSpc>
              <a:spcBef>
                <a:spcPts val="600"/>
              </a:spcBef>
              <a:spcAft>
                <a:spcPts val="600"/>
              </a:spcAft>
            </a:pPr>
            <a:r>
              <a:rPr lang="zh-CN" altLang="zh-CN" sz="2400" b="1" dirty="0">
                <a:solidFill>
                  <a:schemeClr val="tx1">
                    <a:lumMod val="65000"/>
                    <a:lumOff val="35000"/>
                  </a:schemeClr>
                </a:solidFill>
                <a:cs typeface="+mn-ea"/>
              </a:rPr>
              <a:t>基于统计模型</a:t>
            </a:r>
          </a:p>
        </p:txBody>
      </p:sp>
      <p:sp>
        <p:nvSpPr>
          <p:cNvPr id="19" name="文本框 18">
            <a:extLst>
              <a:ext uri="{FF2B5EF4-FFF2-40B4-BE49-F238E27FC236}">
                <a16:creationId xmlns:a16="http://schemas.microsoft.com/office/drawing/2014/main" id="{172BF644-274B-495C-BB96-52016C534240}"/>
              </a:ext>
            </a:extLst>
          </p:cNvPr>
          <p:cNvSpPr txBox="1"/>
          <p:nvPr/>
        </p:nvSpPr>
        <p:spPr>
          <a:xfrm>
            <a:off x="1376624" y="3761784"/>
            <a:ext cx="3014840" cy="518091"/>
          </a:xfrm>
          <a:prstGeom prst="rect">
            <a:avLst/>
          </a:prstGeom>
          <a:noFill/>
        </p:spPr>
        <p:txBody>
          <a:bodyPr wrap="square">
            <a:spAutoFit/>
          </a:bodyPr>
          <a:lstStyle/>
          <a:p>
            <a:pPr>
              <a:lnSpc>
                <a:spcPct val="125000"/>
              </a:lnSpc>
              <a:spcBef>
                <a:spcPts val="600"/>
              </a:spcBef>
              <a:spcAft>
                <a:spcPts val="600"/>
              </a:spcAft>
            </a:pPr>
            <a:r>
              <a:rPr lang="zh-CN" altLang="zh-CN" sz="2400" b="1" dirty="0">
                <a:solidFill>
                  <a:schemeClr val="tx1">
                    <a:lumMod val="65000"/>
                    <a:lumOff val="35000"/>
                  </a:schemeClr>
                </a:solidFill>
                <a:cs typeface="+mn-ea"/>
              </a:rPr>
              <a:t>基于</a:t>
            </a:r>
            <a:r>
              <a:rPr lang="zh-CN" altLang="en-US" sz="2400" b="1" dirty="0">
                <a:solidFill>
                  <a:schemeClr val="tx1">
                    <a:lumMod val="65000"/>
                    <a:lumOff val="35000"/>
                  </a:schemeClr>
                </a:solidFill>
                <a:cs typeface="+mn-ea"/>
              </a:rPr>
              <a:t>深度学习</a:t>
            </a:r>
            <a:r>
              <a:rPr lang="zh-CN" altLang="zh-CN" sz="2400" b="1" dirty="0">
                <a:solidFill>
                  <a:schemeClr val="tx1">
                    <a:lumMod val="65000"/>
                    <a:lumOff val="35000"/>
                  </a:schemeClr>
                </a:solidFill>
                <a:cs typeface="+mn-ea"/>
              </a:rPr>
              <a:t>模型</a:t>
            </a:r>
          </a:p>
        </p:txBody>
      </p:sp>
      <p:sp>
        <p:nvSpPr>
          <p:cNvPr id="20" name="文本框 19">
            <a:extLst>
              <a:ext uri="{FF2B5EF4-FFF2-40B4-BE49-F238E27FC236}">
                <a16:creationId xmlns:a16="http://schemas.microsoft.com/office/drawing/2014/main" id="{8266B6FF-F738-4F98-A24D-5AB294FB904B}"/>
              </a:ext>
            </a:extLst>
          </p:cNvPr>
          <p:cNvSpPr txBox="1"/>
          <p:nvPr/>
        </p:nvSpPr>
        <p:spPr>
          <a:xfrm>
            <a:off x="1370013" y="2178272"/>
            <a:ext cx="10474854" cy="1294585"/>
          </a:xfrm>
          <a:prstGeom prst="rect">
            <a:avLst/>
          </a:prstGeom>
          <a:noFill/>
        </p:spPr>
        <p:txBody>
          <a:bodyPr wrap="square" rtlCol="0">
            <a:spAutoFit/>
          </a:bodyPr>
          <a:lstStyle/>
          <a:p>
            <a:pPr>
              <a:lnSpc>
                <a:spcPct val="150000"/>
              </a:lnSpc>
            </a:pPr>
            <a:r>
              <a:rPr lang="en-US" altLang="zh-CN" dirty="0">
                <a:solidFill>
                  <a:srgbClr val="1F4E79"/>
                </a:solidFill>
              </a:rPr>
              <a:t>2015</a:t>
            </a:r>
            <a:r>
              <a:rPr lang="zh-CN" altLang="en-US" dirty="0">
                <a:solidFill>
                  <a:srgbClr val="1F4E79"/>
                </a:solidFill>
              </a:rPr>
              <a:t>年以前的主流方法，优点是不需要利用大量的数据来训练，复现较为简单；缺点是这类方法经常会对数据的分布进行一些和实际情况不相符合的假设，从而导致应用到实际的高随机性的股票数据时，预测效果往往不好。例如，有的学者在他们的工作中使用</a:t>
            </a:r>
            <a:r>
              <a:rPr lang="en-US" altLang="zh-CN" dirty="0">
                <a:solidFill>
                  <a:srgbClr val="1F4E79"/>
                </a:solidFill>
              </a:rPr>
              <a:t>VAR</a:t>
            </a:r>
            <a:r>
              <a:rPr lang="zh-CN" altLang="en-US" dirty="0">
                <a:solidFill>
                  <a:srgbClr val="1F4E79"/>
                </a:solidFill>
              </a:rPr>
              <a:t>、</a:t>
            </a:r>
            <a:r>
              <a:rPr lang="en-US" altLang="zh-CN" dirty="0">
                <a:solidFill>
                  <a:srgbClr val="1F4E79"/>
                </a:solidFill>
              </a:rPr>
              <a:t>ARIMA</a:t>
            </a:r>
            <a:r>
              <a:rPr lang="zh-CN" altLang="en-US" dirty="0">
                <a:solidFill>
                  <a:srgbClr val="1F4E79"/>
                </a:solidFill>
              </a:rPr>
              <a:t>以及复合泊松分布模型等。</a:t>
            </a:r>
          </a:p>
        </p:txBody>
      </p:sp>
      <p:sp>
        <p:nvSpPr>
          <p:cNvPr id="23" name="文本框 22">
            <a:extLst>
              <a:ext uri="{FF2B5EF4-FFF2-40B4-BE49-F238E27FC236}">
                <a16:creationId xmlns:a16="http://schemas.microsoft.com/office/drawing/2014/main" id="{AA6DCD04-39D3-4527-B26C-FBF1603C2899}"/>
              </a:ext>
            </a:extLst>
          </p:cNvPr>
          <p:cNvSpPr txBox="1"/>
          <p:nvPr/>
        </p:nvSpPr>
        <p:spPr>
          <a:xfrm>
            <a:off x="1420418" y="4568802"/>
            <a:ext cx="9121061" cy="463588"/>
          </a:xfrm>
          <a:prstGeom prst="rect">
            <a:avLst/>
          </a:prstGeom>
          <a:noFill/>
        </p:spPr>
        <p:txBody>
          <a:bodyPr wrap="square" rtlCol="0">
            <a:spAutoFit/>
          </a:bodyPr>
          <a:lstStyle/>
          <a:p>
            <a:pPr>
              <a:lnSpc>
                <a:spcPct val="150000"/>
              </a:lnSpc>
            </a:pPr>
            <a:r>
              <a:rPr lang="en-US" altLang="zh-CN" dirty="0">
                <a:solidFill>
                  <a:srgbClr val="1F4E79"/>
                </a:solidFill>
              </a:rPr>
              <a:t>2015</a:t>
            </a:r>
            <a:r>
              <a:rPr lang="zh-CN" altLang="en-US" dirty="0">
                <a:solidFill>
                  <a:srgbClr val="1F4E79"/>
                </a:solidFill>
              </a:rPr>
              <a:t>年之后大量涌现，数据驱动。</a:t>
            </a:r>
          </a:p>
        </p:txBody>
      </p:sp>
      <p:sp>
        <p:nvSpPr>
          <p:cNvPr id="26" name="文本框 25">
            <a:extLst>
              <a:ext uri="{FF2B5EF4-FFF2-40B4-BE49-F238E27FC236}">
                <a16:creationId xmlns:a16="http://schemas.microsoft.com/office/drawing/2014/main" id="{B78623F9-EA07-44B9-A8D8-79A277F935A8}"/>
              </a:ext>
            </a:extLst>
          </p:cNvPr>
          <p:cNvSpPr txBox="1"/>
          <p:nvPr/>
        </p:nvSpPr>
        <p:spPr>
          <a:xfrm>
            <a:off x="1420418" y="5214357"/>
            <a:ext cx="6094562" cy="1294585"/>
          </a:xfrm>
          <a:prstGeom prst="rect">
            <a:avLst/>
          </a:prstGeom>
          <a:noFill/>
        </p:spPr>
        <p:txBody>
          <a:bodyPr wrap="square">
            <a:spAutoFit/>
          </a:bodyPr>
          <a:lstStyle/>
          <a:p>
            <a:pPr marL="342900" indent="-342900">
              <a:lnSpc>
                <a:spcPct val="150000"/>
              </a:lnSpc>
              <a:buFont typeface="+mj-lt"/>
              <a:buAutoNum type="arabicPeriod"/>
            </a:pPr>
            <a:r>
              <a:rPr lang="zh-CN" altLang="zh-CN" dirty="0">
                <a:solidFill>
                  <a:srgbClr val="1F4E79"/>
                </a:solidFill>
              </a:rPr>
              <a:t>如何从</a:t>
            </a:r>
            <a:r>
              <a:rPr lang="en-US" altLang="zh-CN" dirty="0">
                <a:solidFill>
                  <a:srgbClr val="1F4E79"/>
                </a:solidFill>
              </a:rPr>
              <a:t>LOB</a:t>
            </a:r>
            <a:r>
              <a:rPr lang="zh-CN" altLang="zh-CN" dirty="0">
                <a:solidFill>
                  <a:srgbClr val="1F4E79"/>
                </a:solidFill>
              </a:rPr>
              <a:t>中提取合适的特征</a:t>
            </a:r>
            <a:endParaRPr lang="en-US" altLang="zh-CN" dirty="0">
              <a:solidFill>
                <a:srgbClr val="1F4E79"/>
              </a:solidFill>
            </a:endParaRPr>
          </a:p>
          <a:p>
            <a:pPr marL="342900" indent="-342900">
              <a:lnSpc>
                <a:spcPct val="150000"/>
              </a:lnSpc>
              <a:buFont typeface="+mj-lt"/>
              <a:buAutoNum type="arabicPeriod"/>
            </a:pPr>
            <a:r>
              <a:rPr lang="zh-CN" altLang="zh-CN" dirty="0">
                <a:solidFill>
                  <a:srgbClr val="1F4E79"/>
                </a:solidFill>
              </a:rPr>
              <a:t>如何从时间维度捕获</a:t>
            </a:r>
            <a:r>
              <a:rPr lang="en-US" altLang="zh-CN" dirty="0">
                <a:solidFill>
                  <a:srgbClr val="1F4E79"/>
                </a:solidFill>
              </a:rPr>
              <a:t>LOB</a:t>
            </a:r>
            <a:r>
              <a:rPr lang="zh-CN" altLang="zh-CN" dirty="0">
                <a:solidFill>
                  <a:srgbClr val="1F4E79"/>
                </a:solidFill>
              </a:rPr>
              <a:t>数据之间的依赖关系</a:t>
            </a:r>
            <a:endParaRPr lang="en-US" altLang="zh-CN" dirty="0">
              <a:solidFill>
                <a:srgbClr val="1F4E79"/>
              </a:solidFill>
            </a:endParaRPr>
          </a:p>
          <a:p>
            <a:pPr marL="342900" indent="-342900">
              <a:lnSpc>
                <a:spcPct val="150000"/>
              </a:lnSpc>
              <a:buFont typeface="+mj-lt"/>
              <a:buAutoNum type="arabicPeriod"/>
            </a:pPr>
            <a:r>
              <a:rPr lang="zh-CN" altLang="zh-CN" dirty="0">
                <a:solidFill>
                  <a:srgbClr val="1F4E79"/>
                </a:solidFill>
              </a:rPr>
              <a:t>如何让模型在不同大小的预测范围下仍保持良好的表现</a:t>
            </a:r>
          </a:p>
        </p:txBody>
      </p:sp>
      <p:sp>
        <p:nvSpPr>
          <p:cNvPr id="2" name="文本框 1">
            <a:extLst>
              <a:ext uri="{FF2B5EF4-FFF2-40B4-BE49-F238E27FC236}">
                <a16:creationId xmlns:a16="http://schemas.microsoft.com/office/drawing/2014/main" id="{F858B7C8-41F3-4071-9DB7-1B2BFCD6A6F3}"/>
              </a:ext>
            </a:extLst>
          </p:cNvPr>
          <p:cNvSpPr txBox="1"/>
          <p:nvPr/>
        </p:nvSpPr>
        <p:spPr>
          <a:xfrm>
            <a:off x="8350370" y="5398061"/>
            <a:ext cx="1578634" cy="461665"/>
          </a:xfrm>
          <a:prstGeom prst="rect">
            <a:avLst/>
          </a:prstGeom>
          <a:noFill/>
        </p:spPr>
        <p:txBody>
          <a:bodyPr wrap="square" rtlCol="0">
            <a:spAutoFit/>
          </a:bodyPr>
          <a:lstStyle/>
          <a:p>
            <a:r>
              <a:rPr lang="zh-CN" altLang="en-US" sz="2400" dirty="0">
                <a:solidFill>
                  <a:srgbClr val="FF0000"/>
                </a:solidFill>
              </a:rPr>
              <a:t>三大难点</a:t>
            </a:r>
          </a:p>
        </p:txBody>
      </p:sp>
    </p:spTree>
    <p:extLst>
      <p:ext uri="{BB962C8B-B14F-4D97-AF65-F5344CB8AC3E}">
        <p14:creationId xmlns:p14="http://schemas.microsoft.com/office/powerpoint/2010/main" val="1013943598"/>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직사각형 45"/>
          <p:cNvSpPr/>
          <p:nvPr/>
        </p:nvSpPr>
        <p:spPr>
          <a:xfrm>
            <a:off x="1540920" y="660031"/>
            <a:ext cx="10650252" cy="870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cs typeface="+mn-ea"/>
              <a:sym typeface="+mn-lt"/>
            </a:endParaRPr>
          </a:p>
        </p:txBody>
      </p:sp>
      <p:sp>
        <p:nvSpPr>
          <p:cNvPr id="36" name="文本框 35"/>
          <p:cNvSpPr txBox="1"/>
          <p:nvPr/>
        </p:nvSpPr>
        <p:spPr>
          <a:xfrm>
            <a:off x="1420418" y="136811"/>
            <a:ext cx="4407787" cy="523220"/>
          </a:xfrm>
          <a:prstGeom prst="rect">
            <a:avLst/>
          </a:prstGeom>
          <a:noFill/>
        </p:spPr>
        <p:txBody>
          <a:bodyPr wrap="square" rtlCol="0">
            <a:spAutoFit/>
          </a:bodyPr>
          <a:lstStyle/>
          <a:p>
            <a:pPr marL="179705" lvl="0"/>
            <a:r>
              <a:rPr lang="zh-CN" altLang="en-US" sz="2800" b="1" spc="300" dirty="0">
                <a:solidFill>
                  <a:srgbClr val="1F4E79"/>
                </a:solidFill>
                <a:cs typeface="+mn-ea"/>
                <a:sym typeface="+mn-lt"/>
              </a:rPr>
              <a:t>概述：文献综述</a:t>
            </a:r>
          </a:p>
        </p:txBody>
      </p:sp>
      <p:grpSp>
        <p:nvGrpSpPr>
          <p:cNvPr id="42" name="组合 41"/>
          <p:cNvGrpSpPr/>
          <p:nvPr/>
        </p:nvGrpSpPr>
        <p:grpSpPr>
          <a:xfrm>
            <a:off x="0" y="0"/>
            <a:ext cx="1376624" cy="1371254"/>
            <a:chOff x="0" y="0"/>
            <a:chExt cx="1376624" cy="1371254"/>
          </a:xfrm>
        </p:grpSpPr>
        <p:sp>
          <p:nvSpPr>
            <p:cNvPr id="43" name="Freeform 113"/>
            <p:cNvSpPr/>
            <p:nvPr/>
          </p:nvSpPr>
          <p:spPr bwMode="auto">
            <a:xfrm>
              <a:off x="828" y="413"/>
              <a:ext cx="666001" cy="666002"/>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44" name="Freeform 114"/>
            <p:cNvSpPr/>
            <p:nvPr/>
          </p:nvSpPr>
          <p:spPr bwMode="auto">
            <a:xfrm>
              <a:off x="828" y="413"/>
              <a:ext cx="666001" cy="666002"/>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50" name="Freeform 115"/>
            <p:cNvSpPr/>
            <p:nvPr/>
          </p:nvSpPr>
          <p:spPr bwMode="auto">
            <a:xfrm>
              <a:off x="704012" y="413"/>
              <a:ext cx="666001" cy="666002"/>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7F7F7F">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56" name="Freeform 117"/>
            <p:cNvSpPr/>
            <p:nvPr/>
          </p:nvSpPr>
          <p:spPr bwMode="auto">
            <a:xfrm>
              <a:off x="704012" y="704426"/>
              <a:ext cx="666001" cy="666828"/>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57" name="Freeform 120"/>
            <p:cNvSpPr/>
            <p:nvPr/>
          </p:nvSpPr>
          <p:spPr bwMode="auto">
            <a:xfrm>
              <a:off x="0" y="704426"/>
              <a:ext cx="666828" cy="666828"/>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sp>
          <p:nvSpPr>
            <p:cNvPr id="58" name="Freeform 118"/>
            <p:cNvSpPr/>
            <p:nvPr/>
          </p:nvSpPr>
          <p:spPr bwMode="auto">
            <a:xfrm>
              <a:off x="704012" y="704426"/>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1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cs typeface="+mn-ea"/>
                <a:sym typeface="+mn-lt"/>
              </a:endParaRPr>
            </a:p>
          </p:txBody>
        </p:sp>
        <p:sp>
          <p:nvSpPr>
            <p:cNvPr id="59" name="Freeform 118"/>
            <p:cNvSpPr/>
            <p:nvPr/>
          </p:nvSpPr>
          <p:spPr bwMode="auto">
            <a:xfrm flipV="1">
              <a:off x="710623" y="0"/>
              <a:ext cx="666001" cy="666828"/>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1F4E79">
                <a:alpha val="50196"/>
              </a:srgbClr>
            </a:solidFill>
            <a:ln>
              <a:noFill/>
            </a:ln>
          </p:spPr>
          <p:txBody>
            <a:bodyPr vert="horz" wrap="square" lIns="91440" tIns="45720" rIns="91440" bIns="45720" numCol="1" anchor="t"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cs typeface="+mn-ea"/>
                <a:sym typeface="+mn-lt"/>
              </a:endParaRPr>
            </a:p>
          </p:txBody>
        </p:sp>
      </p:grpSp>
      <p:sp>
        <p:nvSpPr>
          <p:cNvPr id="60" name="文本框 59">
            <a:extLst>
              <a:ext uri="{FF2B5EF4-FFF2-40B4-BE49-F238E27FC236}">
                <a16:creationId xmlns:a16="http://schemas.microsoft.com/office/drawing/2014/main" id="{AE5F9D99-C4F5-4973-8E53-7DEE2F6FC33B}"/>
              </a:ext>
            </a:extLst>
          </p:cNvPr>
          <p:cNvSpPr txBox="1"/>
          <p:nvPr/>
        </p:nvSpPr>
        <p:spPr>
          <a:xfrm>
            <a:off x="710623" y="1802575"/>
            <a:ext cx="11024755" cy="4524315"/>
          </a:xfrm>
          <a:prstGeom prst="rect">
            <a:avLst/>
          </a:prstGeom>
          <a:noFill/>
        </p:spPr>
        <p:txBody>
          <a:bodyPr wrap="square">
            <a:spAutoFit/>
          </a:bodyPr>
          <a:lstStyle/>
          <a:p>
            <a:pPr marL="285750" indent="-285750">
              <a:buFontTx/>
              <a:buChar char="-"/>
            </a:pPr>
            <a:r>
              <a:rPr lang="en-US" altLang="zh-CN" dirty="0">
                <a:solidFill>
                  <a:srgbClr val="1F4E79"/>
                </a:solidFill>
              </a:rPr>
              <a:t>SVM</a:t>
            </a:r>
            <a:r>
              <a:rPr lang="zh-CN" altLang="en-US" dirty="0">
                <a:solidFill>
                  <a:srgbClr val="1F4E79"/>
                </a:solidFill>
              </a:rPr>
              <a:t>：</a:t>
            </a:r>
            <a:r>
              <a:rPr lang="en-US" altLang="zh-CN" dirty="0">
                <a:solidFill>
                  <a:srgbClr val="00B0F0"/>
                </a:solidFill>
              </a:rPr>
              <a:t>Financial time series forecasting using independent component analysis and support vector regression</a:t>
            </a:r>
          </a:p>
          <a:p>
            <a:r>
              <a:rPr lang="en-US" altLang="zh-CN" dirty="0">
                <a:solidFill>
                  <a:srgbClr val="1F4E79"/>
                </a:solidFill>
              </a:rPr>
              <a:t>     </a:t>
            </a:r>
            <a:r>
              <a:rPr lang="zh-CN" altLang="en-US" dirty="0">
                <a:solidFill>
                  <a:srgbClr val="1F4E79"/>
                </a:solidFill>
              </a:rPr>
              <a:t>使用独立成分分析（</a:t>
            </a:r>
            <a:r>
              <a:rPr lang="en-US" altLang="zh-CN" dirty="0">
                <a:solidFill>
                  <a:srgbClr val="1F4E79"/>
                </a:solidFill>
              </a:rPr>
              <a:t>ICA</a:t>
            </a:r>
            <a:r>
              <a:rPr lang="zh-CN" altLang="en-US" dirty="0">
                <a:solidFill>
                  <a:srgbClr val="1F4E79"/>
                </a:solidFill>
              </a:rPr>
              <a:t>）和支持向量机的两阶段建模方法 。</a:t>
            </a:r>
            <a:endParaRPr lang="en-US" altLang="zh-CN" dirty="0">
              <a:solidFill>
                <a:srgbClr val="1F4E79"/>
              </a:solidFill>
            </a:endParaRPr>
          </a:p>
          <a:p>
            <a:endParaRPr lang="en-US" altLang="zh-CN" dirty="0">
              <a:solidFill>
                <a:srgbClr val="1F4E79"/>
              </a:solidFill>
            </a:endParaRPr>
          </a:p>
          <a:p>
            <a:pPr marL="285750" indent="-285750">
              <a:buFontTx/>
              <a:buChar char="-"/>
            </a:pPr>
            <a:r>
              <a:rPr lang="zh-CN" altLang="en-US" dirty="0">
                <a:solidFill>
                  <a:srgbClr val="1F4E79"/>
                </a:solidFill>
              </a:rPr>
              <a:t>利用</a:t>
            </a:r>
            <a:r>
              <a:rPr lang="en-US" altLang="zh-CN" dirty="0">
                <a:solidFill>
                  <a:srgbClr val="1F4E79"/>
                </a:solidFill>
              </a:rPr>
              <a:t>MLP</a:t>
            </a:r>
            <a:r>
              <a:rPr lang="zh-CN" altLang="en-US" dirty="0">
                <a:solidFill>
                  <a:srgbClr val="1F4E79"/>
                </a:solidFill>
              </a:rPr>
              <a:t>作为分类器</a:t>
            </a:r>
            <a:r>
              <a:rPr lang="en-US" altLang="zh-CN" dirty="0">
                <a:solidFill>
                  <a:srgbClr val="1F4E79"/>
                </a:solidFill>
              </a:rPr>
              <a:t>+</a:t>
            </a:r>
            <a:r>
              <a:rPr lang="zh-CN" altLang="en-US" dirty="0">
                <a:solidFill>
                  <a:srgbClr val="1F4E79"/>
                </a:solidFill>
              </a:rPr>
              <a:t>提供一个</a:t>
            </a:r>
            <a:r>
              <a:rPr lang="en-US" altLang="zh-CN" dirty="0">
                <a:solidFill>
                  <a:srgbClr val="1F4E79"/>
                </a:solidFill>
              </a:rPr>
              <a:t>benchmark</a:t>
            </a:r>
            <a:r>
              <a:rPr lang="zh-CN" altLang="en-US" dirty="0">
                <a:solidFill>
                  <a:srgbClr val="1F4E79"/>
                </a:solidFill>
              </a:rPr>
              <a:t>的数据集：</a:t>
            </a:r>
            <a:r>
              <a:rPr lang="en-US" altLang="zh-CN" dirty="0">
                <a:solidFill>
                  <a:srgbClr val="00B0F0"/>
                </a:solidFill>
              </a:rPr>
              <a:t>Benchmark dataset for mid-price prediction of limit order book data with machine learning methods</a:t>
            </a:r>
          </a:p>
          <a:p>
            <a:pPr marL="266700" indent="-266700"/>
            <a:r>
              <a:rPr lang="en-US" altLang="zh-CN" dirty="0">
                <a:solidFill>
                  <a:srgbClr val="1F4E79"/>
                </a:solidFill>
              </a:rPr>
              <a:t>     </a:t>
            </a:r>
            <a:r>
              <a:rPr lang="zh-CN" altLang="en-US" dirty="0">
                <a:solidFill>
                  <a:srgbClr val="1F4E79"/>
                </a:solidFill>
              </a:rPr>
              <a:t>连续</a:t>
            </a:r>
            <a:r>
              <a:rPr lang="en-US" altLang="zh-CN" dirty="0">
                <a:solidFill>
                  <a:srgbClr val="1F4E79"/>
                </a:solidFill>
              </a:rPr>
              <a:t>10</a:t>
            </a:r>
            <a:r>
              <a:rPr lang="zh-CN" altLang="en-US" dirty="0">
                <a:solidFill>
                  <a:srgbClr val="1F4E79"/>
                </a:solidFill>
              </a:rPr>
              <a:t>天从纳斯达克北欧股票市场中提取的五只股票的 </a:t>
            </a:r>
            <a:r>
              <a:rPr lang="en-US" altLang="zh-CN" dirty="0">
                <a:solidFill>
                  <a:srgbClr val="1F4E79"/>
                </a:solidFill>
              </a:rPr>
              <a:t>LOB </a:t>
            </a:r>
            <a:r>
              <a:rPr lang="zh-CN" altLang="en-US" dirty="0">
                <a:solidFill>
                  <a:srgbClr val="1F4E79"/>
                </a:solidFill>
              </a:rPr>
              <a:t>的标准化数据表示，包含约</a:t>
            </a:r>
            <a:r>
              <a:rPr lang="en-US" altLang="zh-CN" dirty="0">
                <a:solidFill>
                  <a:srgbClr val="1F4E79"/>
                </a:solidFill>
              </a:rPr>
              <a:t>4,00,000</a:t>
            </a:r>
            <a:r>
              <a:rPr lang="zh-CN" altLang="en-US" dirty="0">
                <a:solidFill>
                  <a:srgbClr val="1F4E79"/>
                </a:solidFill>
              </a:rPr>
              <a:t>个样本点，每个样本点之间的时间之差平均为</a:t>
            </a:r>
            <a:r>
              <a:rPr lang="en-US" altLang="zh-CN" dirty="0">
                <a:solidFill>
                  <a:srgbClr val="1F4E79"/>
                </a:solidFill>
              </a:rPr>
              <a:t>0.0019s</a:t>
            </a:r>
            <a:br>
              <a:rPr lang="zh-CN" altLang="en-US" dirty="0">
                <a:solidFill>
                  <a:srgbClr val="1F4E79"/>
                </a:solidFill>
              </a:rPr>
            </a:br>
            <a:endParaRPr lang="en-US" altLang="zh-CN" dirty="0">
              <a:solidFill>
                <a:srgbClr val="1F4E79"/>
              </a:solidFill>
            </a:endParaRPr>
          </a:p>
          <a:p>
            <a:pPr marL="285750" indent="-285750">
              <a:buFontTx/>
              <a:buChar char="-"/>
            </a:pPr>
            <a:r>
              <a:rPr lang="en-US" altLang="zh-CN" dirty="0">
                <a:solidFill>
                  <a:srgbClr val="1F4E79"/>
                </a:solidFill>
              </a:rPr>
              <a:t>CNN</a:t>
            </a:r>
            <a:r>
              <a:rPr lang="zh-CN" altLang="en-US" dirty="0">
                <a:solidFill>
                  <a:srgbClr val="1F4E79"/>
                </a:solidFill>
              </a:rPr>
              <a:t>：</a:t>
            </a:r>
            <a:r>
              <a:rPr lang="en-US" altLang="zh-CN" dirty="0">
                <a:solidFill>
                  <a:srgbClr val="00B0F0"/>
                </a:solidFill>
              </a:rPr>
              <a:t>Forecasting stock prices from the limit order book using convolutional neural networks</a:t>
            </a:r>
            <a:endParaRPr lang="en-US" altLang="zh-CN" dirty="0">
              <a:solidFill>
                <a:srgbClr val="1F4E79"/>
              </a:solidFill>
            </a:endParaRPr>
          </a:p>
          <a:p>
            <a:pPr marL="266700"/>
            <a:r>
              <a:rPr lang="zh-CN" altLang="en-US" dirty="0">
                <a:solidFill>
                  <a:srgbClr val="1F4E79"/>
                </a:solidFill>
              </a:rPr>
              <a:t>作者使用卷积神经网络 </a:t>
            </a:r>
            <a:r>
              <a:rPr lang="en-US" altLang="zh-CN" dirty="0">
                <a:solidFill>
                  <a:srgbClr val="1F4E79"/>
                </a:solidFill>
              </a:rPr>
              <a:t>(CNN) </a:t>
            </a:r>
            <a:r>
              <a:rPr lang="zh-CN" altLang="en-US" dirty="0">
                <a:solidFill>
                  <a:srgbClr val="1F4E79"/>
                </a:solidFill>
              </a:rPr>
              <a:t>来进行特征提取。后续跟一个简单的决策树分类器， 创新性地将该方法应         用到高频股票数据中；该方法使用来自金融交易所的大规模、高频 </a:t>
            </a:r>
            <a:r>
              <a:rPr lang="en-US" altLang="zh-CN" dirty="0">
                <a:solidFill>
                  <a:srgbClr val="1F4E79"/>
                </a:solidFill>
              </a:rPr>
              <a:t>LOB </a:t>
            </a:r>
            <a:r>
              <a:rPr lang="zh-CN" altLang="en-US" dirty="0">
                <a:solidFill>
                  <a:srgbClr val="1F4E79"/>
                </a:solidFill>
              </a:rPr>
              <a:t>数据作为输入来预测股票的价格走势。并且在实验中与其他方法（如 </a:t>
            </a:r>
            <a:r>
              <a:rPr lang="en-US" altLang="zh-CN" dirty="0">
                <a:solidFill>
                  <a:srgbClr val="1F4E79"/>
                </a:solidFill>
              </a:rPr>
              <a:t>MLP </a:t>
            </a:r>
            <a:r>
              <a:rPr lang="zh-CN" altLang="en-US" dirty="0">
                <a:solidFill>
                  <a:srgbClr val="1F4E79"/>
                </a:solidFill>
              </a:rPr>
              <a:t>和 </a:t>
            </a:r>
            <a:r>
              <a:rPr lang="en-US" altLang="zh-CN" dirty="0">
                <a:solidFill>
                  <a:srgbClr val="1F4E79"/>
                </a:solidFill>
              </a:rPr>
              <a:t>SVM</a:t>
            </a:r>
            <a:r>
              <a:rPr lang="zh-CN" altLang="en-US" dirty="0">
                <a:solidFill>
                  <a:srgbClr val="1F4E79"/>
                </a:solidFill>
              </a:rPr>
              <a:t>） 进行比较 。</a:t>
            </a:r>
            <a:endParaRPr lang="en-US" altLang="zh-CN" dirty="0">
              <a:solidFill>
                <a:srgbClr val="1F4E79"/>
              </a:solidFill>
            </a:endParaRPr>
          </a:p>
          <a:p>
            <a:endParaRPr lang="en-US" altLang="zh-CN" dirty="0">
              <a:solidFill>
                <a:srgbClr val="1F4E79"/>
              </a:solidFill>
            </a:endParaRPr>
          </a:p>
          <a:p>
            <a:pPr marL="285750" indent="-285750">
              <a:buFontTx/>
              <a:buChar char="-"/>
            </a:pPr>
            <a:r>
              <a:rPr lang="en-US" altLang="zh-CN" dirty="0">
                <a:solidFill>
                  <a:srgbClr val="1F4E79"/>
                </a:solidFill>
              </a:rPr>
              <a:t>LSTM</a:t>
            </a:r>
            <a:r>
              <a:rPr lang="zh-CN" altLang="en-US" dirty="0">
                <a:solidFill>
                  <a:srgbClr val="1F4E79"/>
                </a:solidFill>
              </a:rPr>
              <a:t>：</a:t>
            </a:r>
            <a:r>
              <a:rPr lang="en-US" altLang="zh-CN" dirty="0">
                <a:solidFill>
                  <a:srgbClr val="00B0F0"/>
                </a:solidFill>
              </a:rPr>
              <a:t>Universal features of price formation in financial markets: perspectives from deep learning</a:t>
            </a:r>
          </a:p>
          <a:p>
            <a:pPr marL="266700" indent="-266700"/>
            <a:r>
              <a:rPr lang="en-US" altLang="zh-CN" dirty="0">
                <a:solidFill>
                  <a:srgbClr val="1F4E79"/>
                </a:solidFill>
              </a:rPr>
              <a:t>     </a:t>
            </a:r>
            <a:r>
              <a:rPr lang="zh-CN" altLang="en-US" dirty="0">
                <a:solidFill>
                  <a:srgbClr val="1F4E79"/>
                </a:solidFill>
              </a:rPr>
              <a:t>作者使用 </a:t>
            </a:r>
            <a:r>
              <a:rPr lang="en-US" altLang="zh-CN" dirty="0">
                <a:solidFill>
                  <a:srgbClr val="1F4E79"/>
                </a:solidFill>
              </a:rPr>
              <a:t>LSTM </a:t>
            </a:r>
            <a:r>
              <a:rPr lang="zh-CN" altLang="en-US" dirty="0">
                <a:solidFill>
                  <a:srgbClr val="1F4E79"/>
                </a:solidFill>
              </a:rPr>
              <a:t>来抓取股票历史数据之间的“时序依赖信息”，实验中搭建了一个包含 </a:t>
            </a:r>
            <a:r>
              <a:rPr lang="en-US" altLang="zh-CN" dirty="0">
                <a:solidFill>
                  <a:srgbClr val="1F4E79"/>
                </a:solidFill>
              </a:rPr>
              <a:t>4 </a:t>
            </a:r>
            <a:r>
              <a:rPr lang="zh-CN" altLang="en-US" dirty="0">
                <a:solidFill>
                  <a:srgbClr val="1F4E79"/>
                </a:solidFill>
              </a:rPr>
              <a:t>个网络层  的 </a:t>
            </a:r>
            <a:r>
              <a:rPr lang="en-US" altLang="zh-CN" dirty="0">
                <a:solidFill>
                  <a:srgbClr val="1F4E79"/>
                </a:solidFill>
              </a:rPr>
              <a:t>LSTM </a:t>
            </a:r>
            <a:r>
              <a:rPr lang="zh-CN" altLang="en-US" dirty="0">
                <a:solidFill>
                  <a:srgbClr val="1F4E79"/>
                </a:solidFill>
              </a:rPr>
              <a:t>模型， 并且在 </a:t>
            </a:r>
            <a:r>
              <a:rPr lang="en-US" altLang="zh-CN" dirty="0">
                <a:solidFill>
                  <a:srgbClr val="1F4E79"/>
                </a:solidFill>
              </a:rPr>
              <a:t>100 </a:t>
            </a:r>
            <a:r>
              <a:rPr lang="zh-CN" altLang="en-US" dirty="0">
                <a:solidFill>
                  <a:srgbClr val="1F4E79"/>
                </a:solidFill>
              </a:rPr>
              <a:t>支不同股票的 </a:t>
            </a:r>
            <a:r>
              <a:rPr lang="en-US" altLang="zh-CN" dirty="0">
                <a:solidFill>
                  <a:srgbClr val="1F4E79"/>
                </a:solidFill>
              </a:rPr>
              <a:t>LOB </a:t>
            </a:r>
            <a:r>
              <a:rPr lang="zh-CN" altLang="en-US" dirty="0">
                <a:solidFill>
                  <a:srgbClr val="1F4E79"/>
                </a:solidFill>
              </a:rPr>
              <a:t>数据集上进行了测试。 </a:t>
            </a:r>
            <a:endParaRPr lang="en-US" altLang="zh-CN" dirty="0">
              <a:solidFill>
                <a:srgbClr val="1F4E79"/>
              </a:solidFill>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简约淡色系教学课件答辩PPT模板"/>
  <p:tag name="ISPRING_FIRST_PUBLISH" val="1"/>
</p:tagLst>
</file>

<file path=ppt/tags/tag2.xml><?xml version="1.0" encoding="utf-8"?>
<p:tagLst xmlns:a="http://schemas.openxmlformats.org/drawingml/2006/main" xmlns:r="http://schemas.openxmlformats.org/officeDocument/2006/relationships" xmlns:p="http://schemas.openxmlformats.org/presentationml/2006/main">
  <p:tag name="MH" val="20180626165814"/>
  <p:tag name="MH_LIBRARY" val="GRAPHIC"/>
  <p:tag name="MH_TYPE" val="SubTitle"/>
  <p:tag name="MH_ORDER"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qtbtigdm">
      <a:majorFont>
        <a:latin typeface="字魂59号-创粗黑"/>
        <a:ea typeface="字魂59号-创粗黑"/>
        <a:cs typeface=""/>
      </a:majorFont>
      <a:minorFont>
        <a:latin typeface="字魂59号-创粗黑"/>
        <a:ea typeface="字魂59号-创粗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TotalTime>
  <Words>2307</Words>
  <Application>Microsoft Office PowerPoint</Application>
  <PresentationFormat>宽屏</PresentationFormat>
  <Paragraphs>479</Paragraphs>
  <Slides>36</Slides>
  <Notes>36</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vt:i4>
      </vt:variant>
      <vt:variant>
        <vt:lpstr>幻灯片标题</vt:lpstr>
      </vt:variant>
      <vt:variant>
        <vt:i4>36</vt:i4>
      </vt:variant>
    </vt:vector>
  </HeadingPairs>
  <TitlesOfParts>
    <vt:vector size="44" baseType="lpstr">
      <vt:lpstr>等线</vt:lpstr>
      <vt:lpstr>字魂59号-创粗黑</vt:lpstr>
      <vt:lpstr>Arial</vt:lpstr>
      <vt:lpstr>Cambria Math</vt:lpstr>
      <vt:lpstr>Wingdings</vt:lpstr>
      <vt:lpstr>Office 主题​​</vt:lpstr>
      <vt:lpstr>Equation</vt:lpstr>
      <vt:lpstr>MathType 7.0 Equation</vt:lpstr>
      <vt:lpstr>高频交易下的股票涨跌预测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简约淡色系教学课件答辩PPT模板</dc:title>
  <dc:creator>刘 箐川</dc:creator>
  <cp:lastModifiedBy>MeiZhimin</cp:lastModifiedBy>
  <cp:revision>243</cp:revision>
  <dcterms:created xsi:type="dcterms:W3CDTF">2018-06-23T18:08:00Z</dcterms:created>
  <dcterms:modified xsi:type="dcterms:W3CDTF">2022-06-08T05:49:18Z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2052-11.1.0.8214</vt:lpwstr>
  </property>
</Properties>
</file>