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75" r:id="rId6"/>
    <p:sldId id="260" r:id="rId7"/>
    <p:sldId id="265" r:id="rId8"/>
    <p:sldId id="266" r:id="rId9"/>
    <p:sldId id="262" r:id="rId10"/>
    <p:sldId id="267" r:id="rId11"/>
    <p:sldId id="269" r:id="rId12"/>
    <p:sldId id="270" r:id="rId13"/>
    <p:sldId id="271" r:id="rId14"/>
    <p:sldId id="272" r:id="rId15"/>
    <p:sldId id="263" r:id="rId16"/>
    <p:sldId id="264" r:id="rId17"/>
    <p:sldId id="273" r:id="rId18"/>
    <p:sldId id="274" r:id="rId19"/>
    <p:sldId id="277"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DF9DCB-E958-4B84-BB37-556210AB33C0}" type="datetimeFigureOut">
              <a:rPr lang="en-US" smtClean="0"/>
              <a:pPr/>
              <a:t>10-Dec-19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EB8BA0F-8DB0-4FE0-93D4-6E873EA4D414}" type="slidenum">
              <a:rPr lang="en-US" smtClean="0"/>
              <a:pPr/>
              <a:t>‹#›</a:t>
            </a:fld>
            <a:endParaRPr lang="en-US"/>
          </a:p>
        </p:txBody>
      </p:sp>
    </p:spTree>
    <p:extLst>
      <p:ext uri="{BB962C8B-B14F-4D97-AF65-F5344CB8AC3E}">
        <p14:creationId xmlns:p14="http://schemas.microsoft.com/office/powerpoint/2010/main" val="98214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F9DCB-E958-4B84-BB37-556210AB33C0}" type="datetimeFigureOut">
              <a:rPr lang="en-US" smtClean="0"/>
              <a:pPr/>
              <a:t>10-Dec-19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B8BA0F-8DB0-4FE0-93D4-6E873EA4D414}" type="slidenum">
              <a:rPr lang="en-US" smtClean="0"/>
              <a:pPr/>
              <a:t>‹#›</a:t>
            </a:fld>
            <a:endParaRPr lang="en-US"/>
          </a:p>
        </p:txBody>
      </p:sp>
    </p:spTree>
    <p:extLst>
      <p:ext uri="{BB962C8B-B14F-4D97-AF65-F5344CB8AC3E}">
        <p14:creationId xmlns:p14="http://schemas.microsoft.com/office/powerpoint/2010/main" val="237795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F9DCB-E958-4B84-BB37-556210AB33C0}" type="datetimeFigureOut">
              <a:rPr lang="en-US" smtClean="0"/>
              <a:pPr/>
              <a:t>10-Dec-19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B8BA0F-8DB0-4FE0-93D4-6E873EA4D414}"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5697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DF9DCB-E958-4B84-BB37-556210AB33C0}" type="datetimeFigureOut">
              <a:rPr lang="en-US" smtClean="0"/>
              <a:pPr/>
              <a:t>10-Dec-19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B8BA0F-8DB0-4FE0-93D4-6E873EA4D414}" type="slidenum">
              <a:rPr lang="en-US" smtClean="0"/>
              <a:pPr/>
              <a:t>‹#›</a:t>
            </a:fld>
            <a:endParaRPr lang="en-US"/>
          </a:p>
        </p:txBody>
      </p:sp>
    </p:spTree>
    <p:extLst>
      <p:ext uri="{BB962C8B-B14F-4D97-AF65-F5344CB8AC3E}">
        <p14:creationId xmlns:p14="http://schemas.microsoft.com/office/powerpoint/2010/main" val="1934497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DF9DCB-E958-4B84-BB37-556210AB33C0}" type="datetimeFigureOut">
              <a:rPr lang="en-US" smtClean="0"/>
              <a:pPr/>
              <a:t>10-Dec-19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B8BA0F-8DB0-4FE0-93D4-6E873EA4D414}"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927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DF9DCB-E958-4B84-BB37-556210AB33C0}" type="datetimeFigureOut">
              <a:rPr lang="en-US" smtClean="0"/>
              <a:pPr/>
              <a:t>10-Dec-19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B8BA0F-8DB0-4FE0-93D4-6E873EA4D414}" type="slidenum">
              <a:rPr lang="en-US" smtClean="0"/>
              <a:pPr/>
              <a:t>‹#›</a:t>
            </a:fld>
            <a:endParaRPr lang="en-US"/>
          </a:p>
        </p:txBody>
      </p:sp>
    </p:spTree>
    <p:extLst>
      <p:ext uri="{BB962C8B-B14F-4D97-AF65-F5344CB8AC3E}">
        <p14:creationId xmlns:p14="http://schemas.microsoft.com/office/powerpoint/2010/main" val="1298357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F9DCB-E958-4B84-BB37-556210AB33C0}" type="datetimeFigureOut">
              <a:rPr lang="en-US" smtClean="0"/>
              <a:pPr/>
              <a:t>10-Dec-19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B8BA0F-8DB0-4FE0-93D4-6E873EA4D414}" type="slidenum">
              <a:rPr lang="en-US" smtClean="0"/>
              <a:pPr/>
              <a:t>‹#›</a:t>
            </a:fld>
            <a:endParaRPr lang="en-US"/>
          </a:p>
        </p:txBody>
      </p:sp>
    </p:spTree>
    <p:extLst>
      <p:ext uri="{BB962C8B-B14F-4D97-AF65-F5344CB8AC3E}">
        <p14:creationId xmlns:p14="http://schemas.microsoft.com/office/powerpoint/2010/main" val="1812241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F9DCB-E958-4B84-BB37-556210AB33C0}" type="datetimeFigureOut">
              <a:rPr lang="en-US" smtClean="0"/>
              <a:pPr/>
              <a:t>10-Dec-19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B8BA0F-8DB0-4FE0-93D4-6E873EA4D414}" type="slidenum">
              <a:rPr lang="en-US" smtClean="0"/>
              <a:pPr/>
              <a:t>‹#›</a:t>
            </a:fld>
            <a:endParaRPr lang="en-US"/>
          </a:p>
        </p:txBody>
      </p:sp>
    </p:spTree>
    <p:extLst>
      <p:ext uri="{BB962C8B-B14F-4D97-AF65-F5344CB8AC3E}">
        <p14:creationId xmlns:p14="http://schemas.microsoft.com/office/powerpoint/2010/main" val="3145610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F9DCB-E958-4B84-BB37-556210AB33C0}" type="datetimeFigureOut">
              <a:rPr lang="en-US" smtClean="0"/>
              <a:pPr/>
              <a:t>10-Dec-19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B8BA0F-8DB0-4FE0-93D4-6E873EA4D414}" type="slidenum">
              <a:rPr lang="en-US" smtClean="0"/>
              <a:pPr/>
              <a:t>‹#›</a:t>
            </a:fld>
            <a:endParaRPr lang="en-US"/>
          </a:p>
        </p:txBody>
      </p:sp>
    </p:spTree>
    <p:extLst>
      <p:ext uri="{BB962C8B-B14F-4D97-AF65-F5344CB8AC3E}">
        <p14:creationId xmlns:p14="http://schemas.microsoft.com/office/powerpoint/2010/main" val="265025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F9DCB-E958-4B84-BB37-556210AB33C0}" type="datetimeFigureOut">
              <a:rPr lang="en-US" smtClean="0"/>
              <a:pPr/>
              <a:t>10-Dec-19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B8BA0F-8DB0-4FE0-93D4-6E873EA4D414}" type="slidenum">
              <a:rPr lang="en-US" smtClean="0"/>
              <a:pPr/>
              <a:t>‹#›</a:t>
            </a:fld>
            <a:endParaRPr lang="en-US"/>
          </a:p>
        </p:txBody>
      </p:sp>
    </p:spTree>
    <p:extLst>
      <p:ext uri="{BB962C8B-B14F-4D97-AF65-F5344CB8AC3E}">
        <p14:creationId xmlns:p14="http://schemas.microsoft.com/office/powerpoint/2010/main" val="13541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DF9DCB-E958-4B84-BB37-556210AB33C0}" type="datetimeFigureOut">
              <a:rPr lang="en-US" smtClean="0"/>
              <a:pPr/>
              <a:t>10-Dec-19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EB8BA0F-8DB0-4FE0-93D4-6E873EA4D414}" type="slidenum">
              <a:rPr lang="en-US" smtClean="0"/>
              <a:pPr/>
              <a:t>‹#›</a:t>
            </a:fld>
            <a:endParaRPr lang="en-US"/>
          </a:p>
        </p:txBody>
      </p:sp>
    </p:spTree>
    <p:extLst>
      <p:ext uri="{BB962C8B-B14F-4D97-AF65-F5344CB8AC3E}">
        <p14:creationId xmlns:p14="http://schemas.microsoft.com/office/powerpoint/2010/main" val="656860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DF9DCB-E958-4B84-BB37-556210AB33C0}" type="datetimeFigureOut">
              <a:rPr lang="en-US" smtClean="0"/>
              <a:pPr/>
              <a:t>10-Dec-19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EB8BA0F-8DB0-4FE0-93D4-6E873EA4D414}" type="slidenum">
              <a:rPr lang="en-US" smtClean="0"/>
              <a:pPr/>
              <a:t>‹#›</a:t>
            </a:fld>
            <a:endParaRPr lang="en-US"/>
          </a:p>
        </p:txBody>
      </p:sp>
    </p:spTree>
    <p:extLst>
      <p:ext uri="{BB962C8B-B14F-4D97-AF65-F5344CB8AC3E}">
        <p14:creationId xmlns:p14="http://schemas.microsoft.com/office/powerpoint/2010/main" val="1408999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DF9DCB-E958-4B84-BB37-556210AB33C0}" type="datetimeFigureOut">
              <a:rPr lang="en-US" smtClean="0"/>
              <a:pPr/>
              <a:t>10-Dec-19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EB8BA0F-8DB0-4FE0-93D4-6E873EA4D414}" type="slidenum">
              <a:rPr lang="en-US" smtClean="0"/>
              <a:pPr/>
              <a:t>‹#›</a:t>
            </a:fld>
            <a:endParaRPr lang="en-US"/>
          </a:p>
        </p:txBody>
      </p:sp>
    </p:spTree>
    <p:extLst>
      <p:ext uri="{BB962C8B-B14F-4D97-AF65-F5344CB8AC3E}">
        <p14:creationId xmlns:p14="http://schemas.microsoft.com/office/powerpoint/2010/main" val="83398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F9DCB-E958-4B84-BB37-556210AB33C0}" type="datetimeFigureOut">
              <a:rPr lang="en-US" smtClean="0"/>
              <a:pPr/>
              <a:t>10-Dec-19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EB8BA0F-8DB0-4FE0-93D4-6E873EA4D414}" type="slidenum">
              <a:rPr lang="en-US" smtClean="0"/>
              <a:pPr/>
              <a:t>‹#›</a:t>
            </a:fld>
            <a:endParaRPr lang="en-US"/>
          </a:p>
        </p:txBody>
      </p:sp>
    </p:spTree>
    <p:extLst>
      <p:ext uri="{BB962C8B-B14F-4D97-AF65-F5344CB8AC3E}">
        <p14:creationId xmlns:p14="http://schemas.microsoft.com/office/powerpoint/2010/main" val="4008945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DF9DCB-E958-4B84-BB37-556210AB33C0}" type="datetimeFigureOut">
              <a:rPr lang="en-US" smtClean="0"/>
              <a:pPr/>
              <a:t>10-Dec-19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EB8BA0F-8DB0-4FE0-93D4-6E873EA4D414}" type="slidenum">
              <a:rPr lang="en-US" smtClean="0"/>
              <a:pPr/>
              <a:t>‹#›</a:t>
            </a:fld>
            <a:endParaRPr lang="en-US"/>
          </a:p>
        </p:txBody>
      </p:sp>
    </p:spTree>
    <p:extLst>
      <p:ext uri="{BB962C8B-B14F-4D97-AF65-F5344CB8AC3E}">
        <p14:creationId xmlns:p14="http://schemas.microsoft.com/office/powerpoint/2010/main" val="3959749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DF9DCB-E958-4B84-BB37-556210AB33C0}" type="datetimeFigureOut">
              <a:rPr lang="en-US" smtClean="0"/>
              <a:pPr/>
              <a:t>10-Dec-19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B8BA0F-8DB0-4FE0-93D4-6E873EA4D414}" type="slidenum">
              <a:rPr lang="en-US" smtClean="0"/>
              <a:pPr/>
              <a:t>‹#›</a:t>
            </a:fld>
            <a:endParaRPr lang="en-US"/>
          </a:p>
        </p:txBody>
      </p:sp>
    </p:spTree>
    <p:extLst>
      <p:ext uri="{BB962C8B-B14F-4D97-AF65-F5344CB8AC3E}">
        <p14:creationId xmlns:p14="http://schemas.microsoft.com/office/powerpoint/2010/main" val="1909167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3DF9DCB-E958-4B84-BB37-556210AB33C0}" type="datetimeFigureOut">
              <a:rPr lang="en-US" smtClean="0"/>
              <a:pPr/>
              <a:t>10-Dec-19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B8BA0F-8DB0-4FE0-93D4-6E873EA4D414}" type="slidenum">
              <a:rPr lang="en-US" smtClean="0"/>
              <a:pPr/>
              <a:t>‹#›</a:t>
            </a:fld>
            <a:endParaRPr lang="en-US"/>
          </a:p>
        </p:txBody>
      </p:sp>
    </p:spTree>
    <p:extLst>
      <p:ext uri="{BB962C8B-B14F-4D97-AF65-F5344CB8AC3E}">
        <p14:creationId xmlns:p14="http://schemas.microsoft.com/office/powerpoint/2010/main" val="14690187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odels/1.p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odels/2.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odels/3.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models/4.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odels/5.p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images/tree.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32" y="91440"/>
            <a:ext cx="11862976" cy="66751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204" y="1785911"/>
            <a:ext cx="7229592" cy="3286178"/>
          </a:xfrm>
          <a:prstGeom prst="rect">
            <a:avLst/>
          </a:prstGeom>
        </p:spPr>
      </p:pic>
    </p:spTree>
    <p:extLst>
      <p:ext uri="{BB962C8B-B14F-4D97-AF65-F5344CB8AC3E}">
        <p14:creationId xmlns:p14="http://schemas.microsoft.com/office/powerpoint/2010/main" val="40140101"/>
      </p:ext>
    </p:extLst>
  </p:cSld>
  <p:clrMapOvr>
    <a:masterClrMapping/>
  </p:clrMapOvr>
  <mc:AlternateContent xmlns:mc="http://schemas.openxmlformats.org/markup-compatibility/2006">
    <mc:Choice xmlns:p14="http://schemas.microsoft.com/office/powerpoint/2010/main" Requires="p14">
      <p:transition spd="slow" p14:dur="5000" advClick="0">
        <p:dissolve/>
      </p:transition>
    </mc:Choice>
    <mc:Fallback>
      <p:transition spd="slow" advClick="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heel(2)">
                                      <p:cBhvr>
                                        <p:cTn id="7"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7500"/>
          </a:xfrm>
        </p:spPr>
        <p:txBody>
          <a:bodyPr>
            <a:normAutofit/>
          </a:bodyPr>
          <a:lstStyle/>
          <a:p>
            <a:pPr algn="ctr"/>
            <a:r>
              <a:rPr lang="en-US" sz="4400" b="1" dirty="0">
                <a:latin typeface="Monotype Corsiva" panose="03010101010201010101" pitchFamily="66" charset="0"/>
              </a:rPr>
              <a:t>Motion towards the Project</a:t>
            </a:r>
          </a:p>
        </p:txBody>
      </p:sp>
      <p:sp>
        <p:nvSpPr>
          <p:cNvPr id="3" name="Content Placeholder 2"/>
          <p:cNvSpPr>
            <a:spLocks noGrp="1"/>
          </p:cNvSpPr>
          <p:nvPr>
            <p:ph idx="1"/>
          </p:nvPr>
        </p:nvSpPr>
        <p:spPr>
          <a:xfrm>
            <a:off x="3934325" y="1588770"/>
            <a:ext cx="7570285" cy="4322452"/>
          </a:xfrm>
        </p:spPr>
        <p:txBody>
          <a:bodyPr>
            <a:normAutofit/>
          </a:bodyPr>
          <a:lstStyle/>
          <a:p>
            <a:pPr>
              <a:buFont typeface="Wingdings" panose="05000000000000000000" pitchFamily="2" charset="2"/>
              <a:buChar char="q"/>
            </a:pPr>
            <a:r>
              <a:rPr lang="en-US" sz="2800" b="1" dirty="0">
                <a:latin typeface="Calibri" panose="020F0502020204030204" pitchFamily="34" charset="0"/>
              </a:rPr>
              <a:t>Network Architecture</a:t>
            </a:r>
            <a:endParaRPr lang="en-US" sz="2400" b="1" dirty="0">
              <a:latin typeface="Calibri" panose="020F0502020204030204" pitchFamily="34" charset="0"/>
            </a:endParaRPr>
          </a:p>
          <a:p>
            <a:pPr lvl="1" indent="-342900">
              <a:buFont typeface="Wingdings" panose="05000000000000000000" pitchFamily="2" charset="2"/>
              <a:buChar char="v"/>
            </a:pPr>
            <a:r>
              <a:rPr lang="en-US" sz="2400" b="1" dirty="0">
                <a:latin typeface="Calibri" panose="020F0502020204030204" pitchFamily="34" charset="0"/>
              </a:rPr>
              <a:t>Baseline model (my_model_baseline.py)</a:t>
            </a:r>
          </a:p>
          <a:p>
            <a:pPr lvl="2" indent="-342900">
              <a:buFont typeface="Courier New" panose="02070309020205020404" pitchFamily="49" charset="0"/>
              <a:buChar char="o"/>
            </a:pPr>
            <a:r>
              <a:rPr lang="en-US" sz="1800" dirty="0">
                <a:latin typeface="Calibri" panose="020F0502020204030204" pitchFamily="34" charset="0"/>
              </a:rPr>
              <a:t>200 batch size</a:t>
            </a:r>
          </a:p>
          <a:p>
            <a:pPr lvl="2" indent="-342900">
              <a:buFont typeface="Courier New" panose="02070309020205020404" pitchFamily="49" charset="0"/>
              <a:buChar char="o"/>
            </a:pPr>
            <a:r>
              <a:rPr lang="en-US" sz="1800" dirty="0">
                <a:latin typeface="Calibri" panose="020F0502020204030204" pitchFamily="34" charset="0"/>
              </a:rPr>
              <a:t>Sequential</a:t>
            </a:r>
          </a:p>
          <a:p>
            <a:pPr lvl="2" indent="-342900">
              <a:buFont typeface="Courier New" panose="02070309020205020404" pitchFamily="49" charset="0"/>
              <a:buChar char="o"/>
            </a:pPr>
            <a:r>
              <a:rPr lang="en-US" sz="1800" dirty="0">
                <a:latin typeface="Calibri" panose="020F0502020204030204" pitchFamily="34" charset="0"/>
              </a:rPr>
              <a:t>4 convolution &amp; 6 activation layers</a:t>
            </a:r>
          </a:p>
          <a:p>
            <a:pPr lvl="2" indent="-342900">
              <a:buFont typeface="Courier New" panose="02070309020205020404" pitchFamily="49" charset="0"/>
              <a:buChar char="o"/>
            </a:pPr>
            <a:r>
              <a:rPr lang="en-US" sz="1800" dirty="0">
                <a:latin typeface="Calibri" panose="020F0502020204030204" pitchFamily="34" charset="0"/>
              </a:rPr>
              <a:t>LeakyReLU(alpha=0.01) activation function</a:t>
            </a:r>
          </a:p>
          <a:p>
            <a:pPr lvl="2" indent="-342900">
              <a:buFont typeface="Courier New" panose="02070309020205020404" pitchFamily="49" charset="0"/>
              <a:buChar char="o"/>
            </a:pPr>
            <a:r>
              <a:rPr lang="en-US" sz="1800" dirty="0">
                <a:latin typeface="Calibri" panose="020F0502020204030204" pitchFamily="34" charset="0"/>
              </a:rPr>
              <a:t>[32, 32, 64, 64] filter size of conv2D (convolution layer)</a:t>
            </a:r>
          </a:p>
          <a:p>
            <a:pPr lvl="2" indent="-342900">
              <a:buFont typeface="Courier New" panose="02070309020205020404" pitchFamily="49" charset="0"/>
              <a:buChar char="o"/>
            </a:pPr>
            <a:r>
              <a:rPr lang="en-US" sz="1800" dirty="0">
                <a:latin typeface="Calibri" panose="020F0502020204030204" pitchFamily="34" charset="0"/>
              </a:rPr>
              <a:t>[0.20, 0.25, 0.30, 0.35] dropout</a:t>
            </a:r>
          </a:p>
        </p:txBody>
      </p:sp>
      <p:sp>
        <p:nvSpPr>
          <p:cNvPr id="4" name="TextBox 3"/>
          <p:cNvSpPr txBox="1"/>
          <p:nvPr/>
        </p:nvSpPr>
        <p:spPr>
          <a:xfrm>
            <a:off x="7543800" y="5943600"/>
            <a:ext cx="3806190" cy="369332"/>
          </a:xfrm>
          <a:prstGeom prst="rect">
            <a:avLst/>
          </a:prstGeom>
          <a:noFill/>
        </p:spPr>
        <p:txBody>
          <a:bodyPr wrap="square" rtlCol="0">
            <a:spAutoFit/>
          </a:bodyPr>
          <a:lstStyle/>
          <a:p>
            <a:pPr marL="0" lvl="1"/>
            <a:r>
              <a:rPr lang="en-US" b="1" dirty="0">
                <a:solidFill>
                  <a:schemeClr val="accent2">
                    <a:lumMod val="75000"/>
                  </a:schemeClr>
                </a:solidFill>
                <a:latin typeface="Calibri" panose="020F0502020204030204" pitchFamily="34" charset="0"/>
              </a:rPr>
              <a:t>[ 0. 81270 -- score in Kaggle ]</a:t>
            </a:r>
          </a:p>
        </p:txBody>
      </p:sp>
      <p:pic>
        <p:nvPicPr>
          <p:cNvPr id="6" name="Picture 5" descr="1.png">
            <a:hlinkClick r:id="rId2" action="ppaction://hlinkfile"/>
          </p:cNvPr>
          <p:cNvPicPr>
            <a:picLocks noChangeAspect="1"/>
          </p:cNvPicPr>
          <p:nvPr/>
        </p:nvPicPr>
        <p:blipFill>
          <a:blip r:embed="rId3"/>
          <a:stretch>
            <a:fillRect/>
          </a:stretch>
        </p:blipFill>
        <p:spPr>
          <a:xfrm>
            <a:off x="228597" y="1403001"/>
            <a:ext cx="3541206" cy="5406875"/>
          </a:xfrm>
          <a:prstGeom prst="rect">
            <a:avLst/>
          </a:prstGeom>
        </p:spPr>
      </p:pic>
    </p:spTree>
    <p:extLst>
      <p:ext uri="{BB962C8B-B14F-4D97-AF65-F5344CB8AC3E}">
        <p14:creationId xmlns:p14="http://schemas.microsoft.com/office/powerpoint/2010/main" val="1301515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7500"/>
          </a:xfrm>
        </p:spPr>
        <p:txBody>
          <a:bodyPr>
            <a:normAutofit/>
          </a:bodyPr>
          <a:lstStyle/>
          <a:p>
            <a:pPr algn="ctr"/>
            <a:r>
              <a:rPr lang="en-US" sz="4400" b="1" dirty="0">
                <a:latin typeface="Monotype Corsiva" panose="03010101010201010101" pitchFamily="66" charset="0"/>
              </a:rPr>
              <a:t>Motion towards the Project</a:t>
            </a:r>
          </a:p>
        </p:txBody>
      </p:sp>
      <p:sp>
        <p:nvSpPr>
          <p:cNvPr id="3" name="Content Placeholder 2"/>
          <p:cNvSpPr>
            <a:spLocks noGrp="1"/>
          </p:cNvSpPr>
          <p:nvPr>
            <p:ph idx="1"/>
          </p:nvPr>
        </p:nvSpPr>
        <p:spPr>
          <a:xfrm>
            <a:off x="3080084" y="1588770"/>
            <a:ext cx="8424527" cy="4322452"/>
          </a:xfrm>
        </p:spPr>
        <p:txBody>
          <a:bodyPr>
            <a:normAutofit/>
          </a:bodyPr>
          <a:lstStyle/>
          <a:p>
            <a:pPr>
              <a:buFont typeface="Wingdings" panose="05000000000000000000" pitchFamily="2" charset="2"/>
              <a:buChar char="q"/>
            </a:pPr>
            <a:r>
              <a:rPr lang="en-US" sz="2800" b="1" dirty="0">
                <a:latin typeface="Calibri" panose="020F0502020204030204" pitchFamily="34" charset="0"/>
              </a:rPr>
              <a:t>Network Architecture</a:t>
            </a:r>
            <a:endParaRPr lang="en-US" sz="2400" b="1" dirty="0">
              <a:latin typeface="Calibri" panose="020F0502020204030204" pitchFamily="34" charset="0"/>
            </a:endParaRPr>
          </a:p>
          <a:p>
            <a:pPr lvl="1" indent="-342900">
              <a:buFont typeface="Wingdings" panose="05000000000000000000" pitchFamily="2" charset="2"/>
              <a:buChar char="v"/>
            </a:pPr>
            <a:r>
              <a:rPr lang="en-US" sz="2000" b="1" dirty="0">
                <a:latin typeface="Calibri" panose="020F0502020204030204" pitchFamily="34" charset="0"/>
              </a:rPr>
              <a:t>Simple cnn 90%+	--v1 (my_model_90_des_861.py)</a:t>
            </a:r>
          </a:p>
          <a:p>
            <a:pPr lvl="2" indent="-342900">
              <a:buFont typeface="Courier New" panose="02070309020205020404" pitchFamily="49" charset="0"/>
              <a:buChar char="o"/>
            </a:pPr>
            <a:r>
              <a:rPr lang="en-US" sz="1800" dirty="0">
                <a:latin typeface="Calibri" panose="020F0502020204030204" pitchFamily="34" charset="0"/>
              </a:rPr>
              <a:t>200 batch size</a:t>
            </a:r>
          </a:p>
          <a:p>
            <a:pPr lvl="2" indent="-342900">
              <a:buFont typeface="Courier New" panose="02070309020205020404" pitchFamily="49" charset="0"/>
              <a:buChar char="o"/>
            </a:pPr>
            <a:r>
              <a:rPr lang="en-US" sz="1800" dirty="0">
                <a:latin typeface="Calibri" panose="020F0502020204030204" pitchFamily="34" charset="0"/>
              </a:rPr>
              <a:t>Sequential</a:t>
            </a:r>
          </a:p>
          <a:p>
            <a:pPr lvl="2" indent="-342900">
              <a:buFont typeface="Courier New" panose="02070309020205020404" pitchFamily="49" charset="0"/>
              <a:buChar char="o"/>
            </a:pPr>
            <a:r>
              <a:rPr lang="en-US" sz="1800" dirty="0">
                <a:latin typeface="Calibri" panose="020F0502020204030204" pitchFamily="34" charset="0"/>
              </a:rPr>
              <a:t>6 convolution, 8 activation, 6 batchnormalization, 3 Maxpooling(2,2) layers</a:t>
            </a:r>
          </a:p>
          <a:p>
            <a:pPr lvl="2" indent="-342900">
              <a:buFont typeface="Courier New" panose="02070309020205020404" pitchFamily="49" charset="0"/>
              <a:buChar char="o"/>
            </a:pPr>
            <a:r>
              <a:rPr lang="en-US" sz="1800" dirty="0">
                <a:latin typeface="Calibri" panose="020F0502020204030204" pitchFamily="34" charset="0"/>
              </a:rPr>
              <a:t>LeakyReLU (alpha=0.01) activation function</a:t>
            </a:r>
          </a:p>
          <a:p>
            <a:pPr lvl="2" indent="-342900">
              <a:buFont typeface="Courier New" panose="02070309020205020404" pitchFamily="49" charset="0"/>
              <a:buChar char="o"/>
            </a:pPr>
            <a:r>
              <a:rPr lang="en-US" sz="1800" dirty="0">
                <a:latin typeface="Calibri" panose="020F0502020204030204" pitchFamily="34" charset="0"/>
              </a:rPr>
              <a:t>Extra dense (384)</a:t>
            </a:r>
          </a:p>
          <a:p>
            <a:pPr lvl="2" indent="-342900">
              <a:buFont typeface="Courier New" panose="02070309020205020404" pitchFamily="49" charset="0"/>
              <a:buChar char="o"/>
            </a:pPr>
            <a:r>
              <a:rPr lang="en-US" sz="1800" dirty="0">
                <a:latin typeface="Calibri" panose="020F0502020204030204" pitchFamily="34" charset="0"/>
              </a:rPr>
              <a:t>[32, 32, 64, 64, 128, 128] filter size of conv2D (convolution layer)</a:t>
            </a:r>
          </a:p>
          <a:p>
            <a:pPr lvl="2" indent="-342900">
              <a:buFont typeface="Courier New" panose="02070309020205020404" pitchFamily="49" charset="0"/>
              <a:buChar char="o"/>
            </a:pPr>
            <a:r>
              <a:rPr lang="en-US" sz="1800" dirty="0">
                <a:latin typeface="Calibri" panose="020F0502020204030204" pitchFamily="34" charset="0"/>
              </a:rPr>
              <a:t>[0.20, 0.25, 0.30, 0.35] dropout</a:t>
            </a:r>
          </a:p>
          <a:p>
            <a:pPr lvl="2" indent="-342900">
              <a:buFont typeface="Courier New" panose="02070309020205020404" pitchFamily="49" charset="0"/>
              <a:buChar char="o"/>
            </a:pPr>
            <a:endParaRPr lang="en-US" sz="2200" b="1" dirty="0">
              <a:latin typeface="Calibri" panose="020F0502020204030204" pitchFamily="34" charset="0"/>
            </a:endParaRPr>
          </a:p>
        </p:txBody>
      </p:sp>
      <p:sp>
        <p:nvSpPr>
          <p:cNvPr id="4" name="TextBox 3"/>
          <p:cNvSpPr txBox="1"/>
          <p:nvPr/>
        </p:nvSpPr>
        <p:spPr>
          <a:xfrm>
            <a:off x="7543800" y="5943600"/>
            <a:ext cx="3806190" cy="369332"/>
          </a:xfrm>
          <a:prstGeom prst="rect">
            <a:avLst/>
          </a:prstGeom>
          <a:noFill/>
        </p:spPr>
        <p:txBody>
          <a:bodyPr wrap="square" rtlCol="0">
            <a:spAutoFit/>
          </a:bodyPr>
          <a:lstStyle/>
          <a:p>
            <a:pPr marL="0" lvl="1"/>
            <a:r>
              <a:rPr lang="en-US" b="1" dirty="0">
                <a:solidFill>
                  <a:schemeClr val="accent2">
                    <a:lumMod val="75000"/>
                  </a:schemeClr>
                </a:solidFill>
                <a:latin typeface="Calibri" panose="020F0502020204030204" pitchFamily="34" charset="0"/>
              </a:rPr>
              <a:t>[ 0. 86160 -- score in Kaggle ]</a:t>
            </a:r>
          </a:p>
        </p:txBody>
      </p:sp>
      <p:pic>
        <p:nvPicPr>
          <p:cNvPr id="5" name="Picture 4" descr="2.png">
            <a:hlinkClick r:id="rId2" action="ppaction://hlinkfile"/>
          </p:cNvPr>
          <p:cNvPicPr>
            <a:picLocks noChangeAspect="1"/>
          </p:cNvPicPr>
          <p:nvPr/>
        </p:nvPicPr>
        <p:blipFill>
          <a:blip r:embed="rId3"/>
          <a:stretch>
            <a:fillRect/>
          </a:stretch>
        </p:blipFill>
        <p:spPr>
          <a:xfrm>
            <a:off x="228599" y="1263314"/>
            <a:ext cx="2403058" cy="5558589"/>
          </a:xfrm>
          <a:prstGeom prst="rect">
            <a:avLst/>
          </a:prstGeom>
        </p:spPr>
      </p:pic>
    </p:spTree>
    <p:extLst>
      <p:ext uri="{BB962C8B-B14F-4D97-AF65-F5344CB8AC3E}">
        <p14:creationId xmlns:p14="http://schemas.microsoft.com/office/powerpoint/2010/main" val="93101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7500"/>
          </a:xfrm>
        </p:spPr>
        <p:txBody>
          <a:bodyPr>
            <a:normAutofit/>
          </a:bodyPr>
          <a:lstStyle/>
          <a:p>
            <a:pPr algn="ctr"/>
            <a:r>
              <a:rPr lang="en-US" sz="4400" b="1" dirty="0">
                <a:latin typeface="Monotype Corsiva" panose="03010101010201010101" pitchFamily="66" charset="0"/>
              </a:rPr>
              <a:t>Motion towards the Project</a:t>
            </a:r>
          </a:p>
        </p:txBody>
      </p:sp>
      <p:sp>
        <p:nvSpPr>
          <p:cNvPr id="3" name="Content Placeholder 2"/>
          <p:cNvSpPr>
            <a:spLocks noGrp="1"/>
          </p:cNvSpPr>
          <p:nvPr>
            <p:ph idx="1"/>
          </p:nvPr>
        </p:nvSpPr>
        <p:spPr>
          <a:xfrm>
            <a:off x="3140242" y="1588770"/>
            <a:ext cx="8364370" cy="4322452"/>
          </a:xfrm>
        </p:spPr>
        <p:txBody>
          <a:bodyPr>
            <a:normAutofit/>
          </a:bodyPr>
          <a:lstStyle/>
          <a:p>
            <a:pPr>
              <a:buFont typeface="Wingdings" panose="05000000000000000000" pitchFamily="2" charset="2"/>
              <a:buChar char="q"/>
            </a:pPr>
            <a:r>
              <a:rPr lang="en-US" sz="2800" b="1" dirty="0">
                <a:latin typeface="Calibri" panose="020F0502020204030204" pitchFamily="34" charset="0"/>
              </a:rPr>
              <a:t>Network Architecture</a:t>
            </a:r>
            <a:endParaRPr lang="en-US" sz="2400" b="1" dirty="0">
              <a:latin typeface="Calibri" panose="020F0502020204030204" pitchFamily="34" charset="0"/>
            </a:endParaRPr>
          </a:p>
          <a:p>
            <a:pPr lvl="1" indent="-342900">
              <a:buFont typeface="Wingdings" panose="05000000000000000000" pitchFamily="2" charset="2"/>
              <a:buChar char="v"/>
            </a:pPr>
            <a:r>
              <a:rPr lang="en-US" sz="2000" b="1" dirty="0">
                <a:latin typeface="Calibri" panose="020F0502020204030204" pitchFamily="34" charset="0"/>
              </a:rPr>
              <a:t>Simple cnn 90%+	--v2 (my_model_90_des-x_873.py)</a:t>
            </a:r>
          </a:p>
          <a:p>
            <a:pPr lvl="2" indent="-342900">
              <a:buFont typeface="Courier New" panose="02070309020205020404" pitchFamily="49" charset="0"/>
              <a:buChar char="o"/>
            </a:pPr>
            <a:r>
              <a:rPr lang="en-US" sz="1800" dirty="0">
                <a:latin typeface="Calibri" panose="020F0502020204030204" pitchFamily="34" charset="0"/>
              </a:rPr>
              <a:t>200 batch size</a:t>
            </a:r>
          </a:p>
          <a:p>
            <a:pPr lvl="2" indent="-342900">
              <a:buFont typeface="Courier New" panose="02070309020205020404" pitchFamily="49" charset="0"/>
              <a:buChar char="o"/>
            </a:pPr>
            <a:r>
              <a:rPr lang="en-US" sz="1800" dirty="0">
                <a:latin typeface="Calibri" panose="020F0502020204030204" pitchFamily="34" charset="0"/>
              </a:rPr>
              <a:t>Sequential</a:t>
            </a:r>
          </a:p>
          <a:p>
            <a:pPr lvl="2" indent="-342900">
              <a:buFont typeface="Courier New" panose="02070309020205020404" pitchFamily="49" charset="0"/>
              <a:buChar char="o"/>
            </a:pPr>
            <a:r>
              <a:rPr lang="en-US" sz="1800" dirty="0">
                <a:latin typeface="Calibri" panose="020F0502020204030204" pitchFamily="34" charset="0"/>
              </a:rPr>
              <a:t>6 convolution, 7 activation, 6 batchnormalization, 3 Maxpooling(2,2) layers</a:t>
            </a:r>
          </a:p>
          <a:p>
            <a:pPr lvl="2" indent="-342900">
              <a:buFont typeface="Courier New" panose="02070309020205020404" pitchFamily="49" charset="0"/>
              <a:buChar char="o"/>
            </a:pPr>
            <a:r>
              <a:rPr lang="en-US" sz="1800" dirty="0">
                <a:latin typeface="Calibri" panose="020F0502020204030204" pitchFamily="34" charset="0"/>
              </a:rPr>
              <a:t>LeakyReLU (alpha=0.01) activation function</a:t>
            </a:r>
          </a:p>
          <a:p>
            <a:pPr lvl="2" indent="-342900">
              <a:buFont typeface="Courier New" panose="02070309020205020404" pitchFamily="49" charset="0"/>
              <a:buChar char="o"/>
            </a:pPr>
            <a:r>
              <a:rPr lang="en-US" sz="1800" dirty="0">
                <a:latin typeface="Calibri" panose="020F0502020204030204" pitchFamily="34" charset="0"/>
              </a:rPr>
              <a:t>No extra dense </a:t>
            </a:r>
          </a:p>
          <a:p>
            <a:pPr lvl="2" indent="-342900">
              <a:buFont typeface="Courier New" panose="02070309020205020404" pitchFamily="49" charset="0"/>
              <a:buChar char="o"/>
            </a:pPr>
            <a:r>
              <a:rPr lang="en-US" sz="1800" dirty="0">
                <a:latin typeface="Calibri" panose="020F0502020204030204" pitchFamily="34" charset="0"/>
              </a:rPr>
              <a:t>[32, 32, 64, 64, 128, 128] filter size of conv2D (convolution layer)</a:t>
            </a:r>
          </a:p>
          <a:p>
            <a:pPr lvl="2" indent="-342900">
              <a:buFont typeface="Courier New" panose="02070309020205020404" pitchFamily="49" charset="0"/>
              <a:buChar char="o"/>
            </a:pPr>
            <a:r>
              <a:rPr lang="en-US" sz="1800" dirty="0">
                <a:latin typeface="Calibri" panose="020F0502020204030204" pitchFamily="34" charset="0"/>
              </a:rPr>
              <a:t>[0.15, 0.20, 0.25] dropout</a:t>
            </a:r>
          </a:p>
        </p:txBody>
      </p:sp>
      <p:sp>
        <p:nvSpPr>
          <p:cNvPr id="4" name="TextBox 3"/>
          <p:cNvSpPr txBox="1"/>
          <p:nvPr/>
        </p:nvSpPr>
        <p:spPr>
          <a:xfrm>
            <a:off x="7543800" y="5943600"/>
            <a:ext cx="3806190" cy="369332"/>
          </a:xfrm>
          <a:prstGeom prst="rect">
            <a:avLst/>
          </a:prstGeom>
          <a:noFill/>
        </p:spPr>
        <p:txBody>
          <a:bodyPr wrap="square" rtlCol="0">
            <a:spAutoFit/>
          </a:bodyPr>
          <a:lstStyle/>
          <a:p>
            <a:pPr marL="0" lvl="1"/>
            <a:r>
              <a:rPr lang="en-US" b="1" dirty="0">
                <a:solidFill>
                  <a:schemeClr val="accent2">
                    <a:lumMod val="75000"/>
                  </a:schemeClr>
                </a:solidFill>
                <a:latin typeface="Calibri" panose="020F0502020204030204" pitchFamily="34" charset="0"/>
              </a:rPr>
              <a:t>[ 0. 87390 -- score in Kaggle ]</a:t>
            </a:r>
          </a:p>
        </p:txBody>
      </p:sp>
      <p:pic>
        <p:nvPicPr>
          <p:cNvPr id="5" name="Picture 4" descr="3.png">
            <a:hlinkClick r:id="rId2" action="ppaction://hlinkfile"/>
          </p:cNvPr>
          <p:cNvPicPr>
            <a:picLocks noChangeAspect="1"/>
          </p:cNvPicPr>
          <p:nvPr/>
        </p:nvPicPr>
        <p:blipFill>
          <a:blip r:embed="rId3"/>
          <a:stretch>
            <a:fillRect/>
          </a:stretch>
        </p:blipFill>
        <p:spPr>
          <a:xfrm>
            <a:off x="225377" y="1252858"/>
            <a:ext cx="2734392" cy="5569045"/>
          </a:xfrm>
          <a:prstGeom prst="rect">
            <a:avLst/>
          </a:prstGeom>
        </p:spPr>
      </p:pic>
    </p:spTree>
    <p:extLst>
      <p:ext uri="{BB962C8B-B14F-4D97-AF65-F5344CB8AC3E}">
        <p14:creationId xmlns:p14="http://schemas.microsoft.com/office/powerpoint/2010/main" val="541449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7500"/>
          </a:xfrm>
        </p:spPr>
        <p:txBody>
          <a:bodyPr>
            <a:normAutofit/>
          </a:bodyPr>
          <a:lstStyle/>
          <a:p>
            <a:pPr algn="ctr"/>
            <a:r>
              <a:rPr lang="en-US" sz="4400" b="1" dirty="0">
                <a:latin typeface="Monotype Corsiva" panose="03010101010201010101" pitchFamily="66" charset="0"/>
              </a:rPr>
              <a:t>Motion towards the Project</a:t>
            </a:r>
          </a:p>
        </p:txBody>
      </p:sp>
      <p:sp>
        <p:nvSpPr>
          <p:cNvPr id="3" name="Content Placeholder 2"/>
          <p:cNvSpPr>
            <a:spLocks noGrp="1"/>
          </p:cNvSpPr>
          <p:nvPr>
            <p:ph idx="1"/>
          </p:nvPr>
        </p:nvSpPr>
        <p:spPr>
          <a:xfrm>
            <a:off x="4162926" y="1588770"/>
            <a:ext cx="7341684" cy="4709160"/>
          </a:xfrm>
        </p:spPr>
        <p:txBody>
          <a:bodyPr>
            <a:normAutofit fontScale="85000" lnSpcReduction="10000"/>
          </a:bodyPr>
          <a:lstStyle/>
          <a:p>
            <a:pPr>
              <a:buFont typeface="Wingdings" panose="05000000000000000000" pitchFamily="2" charset="2"/>
              <a:buChar char="q"/>
            </a:pPr>
            <a:r>
              <a:rPr lang="en-US" sz="3000" b="1" dirty="0">
                <a:latin typeface="Calibri" panose="020F0502020204030204" pitchFamily="34" charset="0"/>
              </a:rPr>
              <a:t>Network Architecture</a:t>
            </a:r>
          </a:p>
          <a:p>
            <a:pPr lvl="1" indent="-342900">
              <a:buFont typeface="Wingdings" panose="05000000000000000000" pitchFamily="2" charset="2"/>
              <a:buChar char="v"/>
            </a:pPr>
            <a:r>
              <a:rPr lang="en-US" sz="2400" b="1" dirty="0">
                <a:latin typeface="Calibri" panose="020F0502020204030204" pitchFamily="34" charset="0"/>
              </a:rPr>
              <a:t>Googlenet – Resnet concepts (my_model_marge_net.py)</a:t>
            </a:r>
          </a:p>
          <a:p>
            <a:pPr lvl="2" indent="-342900">
              <a:buFont typeface="Courier New" panose="02070309020205020404" pitchFamily="49" charset="0"/>
              <a:buChar char="o"/>
            </a:pPr>
            <a:r>
              <a:rPr lang="en-US" sz="1800" dirty="0">
                <a:latin typeface="Calibri" panose="020F0502020204030204" pitchFamily="34" charset="0"/>
              </a:rPr>
              <a:t>140 batch size</a:t>
            </a:r>
          </a:p>
          <a:p>
            <a:pPr lvl="2" indent="-342900">
              <a:buFont typeface="Courier New" panose="02070309020205020404" pitchFamily="49" charset="0"/>
              <a:buChar char="o"/>
            </a:pPr>
            <a:r>
              <a:rPr lang="en-US" sz="1800" dirty="0">
                <a:latin typeface="Calibri" panose="020F0502020204030204" pitchFamily="34" charset="0"/>
              </a:rPr>
              <a:t>Not Sequential &amp; the implementation form is </a:t>
            </a:r>
            <a:r>
              <a:rPr lang="en-US" sz="1800" b="1" dirty="0">
                <a:solidFill>
                  <a:schemeClr val="tx1"/>
                </a:solidFill>
                <a:latin typeface="Calibri" panose="020F0502020204030204" pitchFamily="34" charset="0"/>
              </a:rPr>
              <a:t>x = one layer’s work (x)</a:t>
            </a:r>
          </a:p>
          <a:p>
            <a:pPr lvl="2" indent="-342900">
              <a:buFont typeface="Courier New" panose="02070309020205020404" pitchFamily="49" charset="0"/>
              <a:buChar char="o"/>
            </a:pPr>
            <a:r>
              <a:rPr lang="en-US" sz="1800" dirty="0">
                <a:latin typeface="Calibri" panose="020F0502020204030204" pitchFamily="34" charset="0"/>
              </a:rPr>
              <a:t>10 convolution, 13 activation, 2 batchnormalization, 3 Maxpooling(3,3) layers</a:t>
            </a:r>
          </a:p>
          <a:p>
            <a:pPr lvl="2" indent="-342900">
              <a:buFont typeface="Courier New" panose="02070309020205020404" pitchFamily="49" charset="0"/>
              <a:buChar char="o"/>
            </a:pPr>
            <a:r>
              <a:rPr lang="en-US" sz="1800" b="1" dirty="0">
                <a:solidFill>
                  <a:schemeClr val="tx1"/>
                </a:solidFill>
                <a:latin typeface="Calibri" panose="020F0502020204030204" pitchFamily="34" charset="0"/>
              </a:rPr>
              <a:t>1 Pooling(n, n) later; can be Max / Average [We have used as Average(3,3)]</a:t>
            </a:r>
          </a:p>
          <a:p>
            <a:pPr lvl="2" indent="-342900">
              <a:buFont typeface="Courier New" panose="02070309020205020404" pitchFamily="49" charset="0"/>
              <a:buChar char="o"/>
            </a:pPr>
            <a:r>
              <a:rPr lang="en-US" sz="1800" dirty="0">
                <a:latin typeface="Calibri" panose="020F0502020204030204" pitchFamily="34" charset="0"/>
              </a:rPr>
              <a:t>2 LeakyReLU(alpha=0.01) activation function for main function block</a:t>
            </a:r>
          </a:p>
          <a:p>
            <a:pPr lvl="2" indent="-342900">
              <a:buFont typeface="Courier New" panose="02070309020205020404" pitchFamily="49" charset="0"/>
              <a:buChar char="o"/>
            </a:pPr>
            <a:r>
              <a:rPr lang="en-US" sz="1800" dirty="0">
                <a:latin typeface="Calibri" panose="020F0502020204030204" pitchFamily="34" charset="0"/>
              </a:rPr>
              <a:t>11 Relu activation function for resnet function block</a:t>
            </a:r>
          </a:p>
          <a:p>
            <a:pPr lvl="2" indent="-342900">
              <a:buFont typeface="Courier New" panose="02070309020205020404" pitchFamily="49" charset="0"/>
              <a:buChar char="o"/>
            </a:pPr>
            <a:r>
              <a:rPr lang="en-US" sz="1800" dirty="0">
                <a:latin typeface="Calibri" panose="020F0502020204030204" pitchFamily="34" charset="0"/>
              </a:rPr>
              <a:t>Use Googlenet concept to shape the Conv2D layers of resnet block.</a:t>
            </a:r>
          </a:p>
          <a:p>
            <a:pPr lvl="2" indent="-342900">
              <a:buFont typeface="Courier New" panose="02070309020205020404" pitchFamily="49" charset="0"/>
              <a:buChar char="o"/>
            </a:pPr>
            <a:r>
              <a:rPr lang="en-US" sz="1800" dirty="0">
                <a:latin typeface="Calibri" panose="020F0502020204030204" pitchFamily="34" charset="0"/>
              </a:rPr>
              <a:t>One epoch requires more than 30 minutes.</a:t>
            </a:r>
          </a:p>
          <a:p>
            <a:pPr lvl="2" indent="-342900">
              <a:buFont typeface="Courier New" panose="02070309020205020404" pitchFamily="49" charset="0"/>
              <a:buChar char="o"/>
            </a:pPr>
            <a:r>
              <a:rPr lang="en-US" sz="1800" dirty="0">
                <a:latin typeface="Calibri" panose="020F0502020204030204" pitchFamily="34" charset="0"/>
              </a:rPr>
              <a:t>[16, 32, 64] filter size of conv2D (convolution layer)</a:t>
            </a:r>
          </a:p>
          <a:p>
            <a:pPr lvl="2" indent="-342900">
              <a:buFont typeface="Courier New" panose="02070309020205020404" pitchFamily="49" charset="0"/>
              <a:buChar char="o"/>
            </a:pPr>
            <a:r>
              <a:rPr lang="en-US" sz="1800" dirty="0">
                <a:latin typeface="Calibri" panose="020F0502020204030204" pitchFamily="34" charset="0"/>
              </a:rPr>
              <a:t>[0.25, 0.30, 0.35] dropout</a:t>
            </a:r>
          </a:p>
        </p:txBody>
      </p:sp>
      <p:sp>
        <p:nvSpPr>
          <p:cNvPr id="4" name="TextBox 3"/>
          <p:cNvSpPr txBox="1"/>
          <p:nvPr/>
        </p:nvSpPr>
        <p:spPr>
          <a:xfrm>
            <a:off x="7543800" y="5943600"/>
            <a:ext cx="3806190" cy="369332"/>
          </a:xfrm>
          <a:prstGeom prst="rect">
            <a:avLst/>
          </a:prstGeom>
          <a:noFill/>
        </p:spPr>
        <p:txBody>
          <a:bodyPr wrap="square" rtlCol="0">
            <a:spAutoFit/>
          </a:bodyPr>
          <a:lstStyle/>
          <a:p>
            <a:pPr marL="0" lvl="1"/>
            <a:r>
              <a:rPr lang="en-US" b="1" dirty="0">
                <a:solidFill>
                  <a:schemeClr val="accent2">
                    <a:lumMod val="75000"/>
                  </a:schemeClr>
                </a:solidFill>
                <a:latin typeface="Calibri" panose="020F0502020204030204" pitchFamily="34" charset="0"/>
              </a:rPr>
              <a:t>[ 0. 86970 -- score in Kaggle ]</a:t>
            </a:r>
          </a:p>
        </p:txBody>
      </p:sp>
      <p:pic>
        <p:nvPicPr>
          <p:cNvPr id="5" name="Picture 4" descr="4.png">
            <a:hlinkClick r:id="rId2" action="ppaction://hlinkfile"/>
          </p:cNvPr>
          <p:cNvPicPr>
            <a:picLocks noChangeAspect="1"/>
          </p:cNvPicPr>
          <p:nvPr/>
        </p:nvPicPr>
        <p:blipFill>
          <a:blip r:embed="rId3"/>
          <a:stretch>
            <a:fillRect/>
          </a:stretch>
        </p:blipFill>
        <p:spPr>
          <a:xfrm>
            <a:off x="219883" y="1263314"/>
            <a:ext cx="3810873" cy="5558589"/>
          </a:xfrm>
          <a:prstGeom prst="rect">
            <a:avLst/>
          </a:prstGeom>
        </p:spPr>
      </p:pic>
    </p:spTree>
    <p:extLst>
      <p:ext uri="{BB962C8B-B14F-4D97-AF65-F5344CB8AC3E}">
        <p14:creationId xmlns:p14="http://schemas.microsoft.com/office/powerpoint/2010/main" val="264417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7500"/>
          </a:xfrm>
        </p:spPr>
        <p:txBody>
          <a:bodyPr>
            <a:normAutofit/>
          </a:bodyPr>
          <a:lstStyle/>
          <a:p>
            <a:pPr algn="ctr"/>
            <a:r>
              <a:rPr lang="en-US" sz="4400" b="1" dirty="0">
                <a:latin typeface="Monotype Corsiva" panose="03010101010201010101" pitchFamily="66" charset="0"/>
              </a:rPr>
              <a:t>Motion towards the Project</a:t>
            </a:r>
          </a:p>
        </p:txBody>
      </p:sp>
      <p:sp>
        <p:nvSpPr>
          <p:cNvPr id="3" name="Content Placeholder 2"/>
          <p:cNvSpPr>
            <a:spLocks noGrp="1"/>
          </p:cNvSpPr>
          <p:nvPr>
            <p:ph idx="1"/>
          </p:nvPr>
        </p:nvSpPr>
        <p:spPr>
          <a:xfrm>
            <a:off x="5089358" y="1588770"/>
            <a:ext cx="6415252" cy="4322452"/>
          </a:xfrm>
        </p:spPr>
        <p:txBody>
          <a:bodyPr>
            <a:normAutofit fontScale="92500"/>
          </a:bodyPr>
          <a:lstStyle/>
          <a:p>
            <a:pPr>
              <a:buFont typeface="Wingdings" panose="05000000000000000000" pitchFamily="2" charset="2"/>
              <a:buChar char="q"/>
            </a:pPr>
            <a:r>
              <a:rPr lang="en-US" sz="2800" b="1" dirty="0">
                <a:latin typeface="Calibri" panose="020F0502020204030204" pitchFamily="34" charset="0"/>
              </a:rPr>
              <a:t>Network Architecture</a:t>
            </a:r>
            <a:endParaRPr lang="en-US" sz="2400" b="1" dirty="0">
              <a:latin typeface="Calibri" panose="020F0502020204030204" pitchFamily="34" charset="0"/>
            </a:endParaRPr>
          </a:p>
          <a:p>
            <a:pPr lvl="1" indent="-342900">
              <a:buFont typeface="Wingdings" panose="05000000000000000000" pitchFamily="2" charset="2"/>
              <a:buChar char="v"/>
            </a:pPr>
            <a:r>
              <a:rPr lang="en-US" sz="2200" b="1" dirty="0">
                <a:latin typeface="Calibri" panose="020F0502020204030204" pitchFamily="34" charset="0"/>
              </a:rPr>
              <a:t>Approach of model-X (my_model_x_full_lrelu.py)</a:t>
            </a:r>
          </a:p>
          <a:p>
            <a:pPr lvl="2" indent="-342900">
              <a:buFont typeface="Courier New" panose="02070309020205020404" pitchFamily="49" charset="0"/>
              <a:buChar char="o"/>
            </a:pPr>
            <a:r>
              <a:rPr lang="en-US" sz="1800" dirty="0">
                <a:latin typeface="Calibri" panose="020F0502020204030204" pitchFamily="34" charset="0"/>
              </a:rPr>
              <a:t>140 batch size</a:t>
            </a:r>
          </a:p>
          <a:p>
            <a:pPr lvl="2" indent="-342900">
              <a:buFont typeface="Courier New" panose="02070309020205020404" pitchFamily="49" charset="0"/>
              <a:buChar char="o"/>
            </a:pPr>
            <a:r>
              <a:rPr lang="en-US" sz="1800" dirty="0">
                <a:latin typeface="Calibri" panose="020F0502020204030204" pitchFamily="34" charset="0"/>
              </a:rPr>
              <a:t>Not Sequential &amp; the implementation form is</a:t>
            </a:r>
          </a:p>
          <a:p>
            <a:pPr lvl="2" indent="-342900">
              <a:buNone/>
            </a:pPr>
            <a:r>
              <a:rPr lang="en-US" sz="1800" b="1" dirty="0">
                <a:solidFill>
                  <a:schemeClr val="tx1"/>
                </a:solidFill>
                <a:latin typeface="Calibri" panose="020F0502020204030204" pitchFamily="34" charset="0"/>
              </a:rPr>
              <a:t>				x = one layer’s work (x)</a:t>
            </a:r>
          </a:p>
          <a:p>
            <a:pPr lvl="2" indent="-342900">
              <a:buFont typeface="Courier New" panose="02070309020205020404" pitchFamily="49" charset="0"/>
              <a:buChar char="o"/>
            </a:pPr>
            <a:r>
              <a:rPr lang="en-US" sz="1800" dirty="0">
                <a:latin typeface="Calibri" panose="020F0502020204030204" pitchFamily="34" charset="0"/>
              </a:rPr>
              <a:t>6 convolution, 5 activation, 4 batchnormalization, 1 AveragePooling2D(8,8) layers</a:t>
            </a:r>
          </a:p>
          <a:p>
            <a:pPr lvl="2" indent="-342900">
              <a:buFont typeface="Courier New" panose="02070309020205020404" pitchFamily="49" charset="0"/>
              <a:buChar char="o"/>
            </a:pPr>
            <a:r>
              <a:rPr lang="en-US" sz="1800" dirty="0">
                <a:latin typeface="Calibri" panose="020F0502020204030204" pitchFamily="34" charset="0"/>
              </a:rPr>
              <a:t>LeakyReLU(alpha=0.01) activation function</a:t>
            </a:r>
          </a:p>
          <a:p>
            <a:pPr lvl="2" indent="-342900">
              <a:buFont typeface="Courier New" panose="02070309020205020404" pitchFamily="49" charset="0"/>
              <a:buChar char="o"/>
            </a:pPr>
            <a:r>
              <a:rPr lang="en-US" sz="1800" dirty="0">
                <a:latin typeface="Calibri" panose="020F0502020204030204" pitchFamily="34" charset="0"/>
              </a:rPr>
              <a:t>One epoch requires more than 29 minutes.</a:t>
            </a:r>
          </a:p>
          <a:p>
            <a:pPr lvl="2" indent="-342900">
              <a:buFont typeface="Courier New" panose="02070309020205020404" pitchFamily="49" charset="0"/>
              <a:buChar char="o"/>
            </a:pPr>
            <a:r>
              <a:rPr lang="en-US" sz="1800" dirty="0">
                <a:latin typeface="Calibri" panose="020F0502020204030204" pitchFamily="34" charset="0"/>
              </a:rPr>
              <a:t>[16, 32, 64] filter size of conv2D (convolution layer)</a:t>
            </a:r>
          </a:p>
          <a:p>
            <a:pPr lvl="2" indent="-342900">
              <a:buFont typeface="Courier New" panose="02070309020205020404" pitchFamily="49" charset="0"/>
              <a:buChar char="o"/>
            </a:pPr>
            <a:r>
              <a:rPr lang="en-US" sz="1800" dirty="0">
                <a:latin typeface="Calibri" panose="020F0502020204030204" pitchFamily="34" charset="0"/>
              </a:rPr>
              <a:t>[0.20, 0.25, 0.30] dropout.</a:t>
            </a:r>
          </a:p>
        </p:txBody>
      </p:sp>
      <p:pic>
        <p:nvPicPr>
          <p:cNvPr id="4" name="Picture 3" descr="5.png">
            <a:hlinkClick r:id="rId2" action="ppaction://hlinkfile"/>
          </p:cNvPr>
          <p:cNvPicPr>
            <a:picLocks noChangeAspect="1"/>
          </p:cNvPicPr>
          <p:nvPr/>
        </p:nvPicPr>
        <p:blipFill>
          <a:blip r:embed="rId3"/>
          <a:stretch>
            <a:fillRect/>
          </a:stretch>
        </p:blipFill>
        <p:spPr>
          <a:xfrm>
            <a:off x="204075" y="1251282"/>
            <a:ext cx="4852110" cy="5582653"/>
          </a:xfrm>
          <a:prstGeom prst="rect">
            <a:avLst/>
          </a:prstGeom>
        </p:spPr>
      </p:pic>
    </p:spTree>
    <p:extLst>
      <p:ext uri="{BB962C8B-B14F-4D97-AF65-F5344CB8AC3E}">
        <p14:creationId xmlns:p14="http://schemas.microsoft.com/office/powerpoint/2010/main" val="1202790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7500"/>
          </a:xfrm>
        </p:spPr>
        <p:txBody>
          <a:bodyPr>
            <a:normAutofit/>
          </a:bodyPr>
          <a:lstStyle/>
          <a:p>
            <a:pPr algn="ctr"/>
            <a:r>
              <a:rPr lang="en-US" sz="4400" b="1" dirty="0">
                <a:latin typeface="Monotype Corsiva" panose="03010101010201010101" pitchFamily="66" charset="0"/>
              </a:rPr>
              <a:t>Motion towards the Project</a:t>
            </a:r>
          </a:p>
        </p:txBody>
      </p:sp>
      <p:sp>
        <p:nvSpPr>
          <p:cNvPr id="3" name="Content Placeholder 2"/>
          <p:cNvSpPr>
            <a:spLocks noGrp="1"/>
          </p:cNvSpPr>
          <p:nvPr>
            <p:ph idx="1"/>
          </p:nvPr>
        </p:nvSpPr>
        <p:spPr>
          <a:xfrm>
            <a:off x="2589212" y="1588770"/>
            <a:ext cx="8915400" cy="4872188"/>
          </a:xfrm>
        </p:spPr>
        <p:txBody>
          <a:bodyPr>
            <a:normAutofit/>
          </a:bodyPr>
          <a:lstStyle/>
          <a:p>
            <a:pPr marL="0" indent="0">
              <a:buNone/>
            </a:pPr>
            <a:r>
              <a:rPr lang="en-US" sz="2400" b="1" dirty="0">
                <a:latin typeface="Monotype Corsiva" panose="03010101010201010101" pitchFamily="66" charset="0"/>
              </a:rPr>
              <a:t>Steps and works of us which we have taken already to make our project finished:</a:t>
            </a:r>
          </a:p>
          <a:p>
            <a:pPr lvl="1" indent="-342900">
              <a:buFont typeface="Wingdings" panose="05000000000000000000" pitchFamily="2" charset="2"/>
              <a:buChar char="q"/>
            </a:pPr>
            <a:r>
              <a:rPr lang="en-US" sz="2600" b="1" dirty="0">
                <a:latin typeface="Calibri" panose="020F0502020204030204" pitchFamily="34" charset="0"/>
              </a:rPr>
              <a:t>Training Procedure</a:t>
            </a:r>
          </a:p>
          <a:p>
            <a:pPr lvl="2" indent="-342900">
              <a:buFont typeface="Wingdings" panose="05000000000000000000" pitchFamily="2" charset="2"/>
              <a:buChar char="v"/>
            </a:pPr>
            <a:r>
              <a:rPr lang="en-US" sz="2400" b="1" dirty="0">
                <a:latin typeface="Calibri" panose="020F0502020204030204" pitchFamily="34" charset="0"/>
              </a:rPr>
              <a:t>Merge models (marge_models.py)</a:t>
            </a:r>
          </a:p>
          <a:p>
            <a:pPr lvl="3" indent="-342900">
              <a:buFont typeface="Wingdings" panose="05000000000000000000" pitchFamily="2" charset="2"/>
              <a:buChar char="§"/>
            </a:pPr>
            <a:r>
              <a:rPr lang="en-US" sz="1600" dirty="0">
                <a:latin typeface="Calibri" panose="020F0502020204030204" pitchFamily="34" charset="0"/>
              </a:rPr>
              <a:t>Merged our models using </a:t>
            </a:r>
            <a:r>
              <a:rPr lang="en-US" sz="1600" b="1" dirty="0">
                <a:latin typeface="Calibri" panose="020F0502020204030204" pitchFamily="34" charset="0"/>
              </a:rPr>
              <a:t>max voting.</a:t>
            </a:r>
          </a:p>
          <a:p>
            <a:pPr marL="1714500" lvl="4" indent="0">
              <a:buNone/>
            </a:pPr>
            <a:r>
              <a:rPr lang="en-US" sz="1600" b="1" dirty="0">
                <a:latin typeface="Calibri" panose="020F0502020204030204" pitchFamily="34" charset="0"/>
              </a:rPr>
              <a:t>“0. 86160 ", “0. 87390 ", “0. 86970 "; where default was “0. 87390 ” </a:t>
            </a:r>
          </a:p>
          <a:p>
            <a:pPr lvl="2" indent="-342900">
              <a:buFont typeface="Wingdings" panose="05000000000000000000" pitchFamily="2" charset="2"/>
              <a:buChar char="v"/>
            </a:pPr>
            <a:endParaRPr lang="en-US" sz="2400" b="1" dirty="0">
              <a:latin typeface="Calibri" panose="020F0502020204030204" pitchFamily="34" charset="0"/>
            </a:endParaRPr>
          </a:p>
          <a:p>
            <a:pPr lvl="2" indent="-342900">
              <a:buFont typeface="Wingdings" panose="05000000000000000000" pitchFamily="2" charset="2"/>
              <a:buChar char="v"/>
            </a:pPr>
            <a:r>
              <a:rPr lang="en-US" sz="2400" b="1" dirty="0">
                <a:latin typeface="Calibri" panose="020F0502020204030204" pitchFamily="34" charset="0"/>
              </a:rPr>
              <a:t>Merge Submissions (marge_submissions.py)</a:t>
            </a:r>
          </a:p>
          <a:p>
            <a:pPr lvl="3" indent="-342900">
              <a:buFont typeface="Wingdings" panose="05000000000000000000" pitchFamily="2" charset="2"/>
              <a:buChar char="§"/>
            </a:pPr>
            <a:r>
              <a:rPr lang="en-US" sz="1600" dirty="0">
                <a:latin typeface="Calibri" panose="020F0502020204030204" pitchFamily="34" charset="0"/>
              </a:rPr>
              <a:t>Merged our submissions using </a:t>
            </a:r>
            <a:r>
              <a:rPr lang="en-US" sz="1600" b="1" dirty="0">
                <a:latin typeface="Calibri" panose="020F0502020204030204" pitchFamily="34" charset="0"/>
              </a:rPr>
              <a:t>max voting.</a:t>
            </a:r>
          </a:p>
          <a:p>
            <a:pPr marL="1714500" lvl="4" indent="0">
              <a:buNone/>
            </a:pPr>
            <a:r>
              <a:rPr lang="en-US" sz="1600" b="1" dirty="0">
                <a:latin typeface="Calibri" panose="020F0502020204030204" pitchFamily="34" charset="0"/>
              </a:rPr>
              <a:t>"submission_mz.csv", “0. 87390 ", "0.88910"; where default was “0.88910”</a:t>
            </a:r>
          </a:p>
          <a:p>
            <a:pPr marL="1714500" lvl="4" indent="0">
              <a:buNone/>
            </a:pPr>
            <a:r>
              <a:rPr lang="en-US" sz="1600" dirty="0">
                <a:latin typeface="Calibri" panose="020F0502020204030204" pitchFamily="34" charset="0"/>
              </a:rPr>
              <a:t>Here, "submission_mz.csv“ is the submission file generated by model-X</a:t>
            </a:r>
          </a:p>
          <a:p>
            <a:pPr lvl="3" indent="-342900">
              <a:buFont typeface="Wingdings" panose="05000000000000000000" pitchFamily="2" charset="2"/>
              <a:buChar char="v"/>
            </a:pPr>
            <a:endParaRPr lang="en-US" sz="2200" b="1" dirty="0">
              <a:latin typeface="Calibri" panose="020F0502020204030204" pitchFamily="34" charset="0"/>
            </a:endParaRPr>
          </a:p>
        </p:txBody>
      </p:sp>
      <p:sp>
        <p:nvSpPr>
          <p:cNvPr id="4" name="TextBox 3"/>
          <p:cNvSpPr txBox="1"/>
          <p:nvPr/>
        </p:nvSpPr>
        <p:spPr>
          <a:xfrm>
            <a:off x="7543800" y="3749996"/>
            <a:ext cx="3806190" cy="369332"/>
          </a:xfrm>
          <a:prstGeom prst="rect">
            <a:avLst/>
          </a:prstGeom>
          <a:noFill/>
        </p:spPr>
        <p:txBody>
          <a:bodyPr wrap="square" rtlCol="0">
            <a:spAutoFit/>
          </a:bodyPr>
          <a:lstStyle/>
          <a:p>
            <a:pPr marL="0" lvl="1"/>
            <a:r>
              <a:rPr lang="en-US" b="1" dirty="0">
                <a:solidFill>
                  <a:schemeClr val="accent2">
                    <a:lumMod val="75000"/>
                  </a:schemeClr>
                </a:solidFill>
                <a:latin typeface="Calibri" panose="020F0502020204030204" pitchFamily="34" charset="0"/>
              </a:rPr>
              <a:t>[ </a:t>
            </a:r>
            <a:r>
              <a:rPr lang="en-US" b="1" dirty="0">
                <a:solidFill>
                  <a:srgbClr val="FF0000"/>
                </a:solidFill>
                <a:latin typeface="Calibri" panose="020F0502020204030204" pitchFamily="34" charset="0"/>
              </a:rPr>
              <a:t>0. 88910 </a:t>
            </a:r>
            <a:r>
              <a:rPr lang="en-US" b="1" dirty="0">
                <a:solidFill>
                  <a:schemeClr val="accent2">
                    <a:lumMod val="75000"/>
                  </a:schemeClr>
                </a:solidFill>
                <a:latin typeface="Calibri" panose="020F0502020204030204" pitchFamily="34" charset="0"/>
              </a:rPr>
              <a:t>-- score in Kaggle ]</a:t>
            </a:r>
          </a:p>
        </p:txBody>
      </p:sp>
      <p:sp>
        <p:nvSpPr>
          <p:cNvPr id="5" name="TextBox 4"/>
          <p:cNvSpPr txBox="1"/>
          <p:nvPr/>
        </p:nvSpPr>
        <p:spPr>
          <a:xfrm>
            <a:off x="7543800" y="5943600"/>
            <a:ext cx="3806190" cy="369332"/>
          </a:xfrm>
          <a:prstGeom prst="rect">
            <a:avLst/>
          </a:prstGeom>
          <a:noFill/>
        </p:spPr>
        <p:txBody>
          <a:bodyPr wrap="square" rtlCol="0">
            <a:spAutoFit/>
          </a:bodyPr>
          <a:lstStyle/>
          <a:p>
            <a:pPr marL="0" lvl="1"/>
            <a:r>
              <a:rPr lang="en-US" b="1" dirty="0">
                <a:solidFill>
                  <a:schemeClr val="accent2">
                    <a:lumMod val="75000"/>
                  </a:schemeClr>
                </a:solidFill>
                <a:latin typeface="Calibri" panose="020F0502020204030204" pitchFamily="34" charset="0"/>
              </a:rPr>
              <a:t>[ 0. 91440 -- score in Kaggle ]</a:t>
            </a:r>
          </a:p>
        </p:txBody>
      </p:sp>
    </p:spTree>
    <p:extLst>
      <p:ext uri="{BB962C8B-B14F-4D97-AF65-F5344CB8AC3E}">
        <p14:creationId xmlns:p14="http://schemas.microsoft.com/office/powerpoint/2010/main" val="3020602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7500"/>
          </a:xfrm>
        </p:spPr>
        <p:txBody>
          <a:bodyPr>
            <a:normAutofit/>
          </a:bodyPr>
          <a:lstStyle/>
          <a:p>
            <a:pPr algn="ctr"/>
            <a:r>
              <a:rPr lang="en-US" sz="4400" b="1" dirty="0">
                <a:latin typeface="Monotype Corsiva" panose="03010101010201010101" pitchFamily="66" charset="0"/>
              </a:rPr>
              <a:t>Result of our Project</a:t>
            </a:r>
          </a:p>
        </p:txBody>
      </p:sp>
      <p:sp>
        <p:nvSpPr>
          <p:cNvPr id="3" name="Content Placeholder 2"/>
          <p:cNvSpPr>
            <a:spLocks noGrp="1"/>
          </p:cNvSpPr>
          <p:nvPr>
            <p:ph idx="1"/>
          </p:nvPr>
        </p:nvSpPr>
        <p:spPr>
          <a:xfrm>
            <a:off x="2589212" y="1588770"/>
            <a:ext cx="8915400" cy="4710430"/>
          </a:xfrm>
        </p:spPr>
        <p:txBody>
          <a:bodyPr>
            <a:normAutofit/>
          </a:bodyPr>
          <a:lstStyle/>
          <a:p>
            <a:pPr marL="0" indent="0">
              <a:buNone/>
            </a:pPr>
            <a:r>
              <a:rPr lang="en-US" sz="2000" dirty="0">
                <a:latin typeface="Calibri" pitchFamily="34" charset="0"/>
                <a:cs typeface="Calibri" pitchFamily="34" charset="0"/>
              </a:rPr>
              <a:t>Result of our project is the highest score in Kaggle for it. But for  our competition the score must be achieved within the deadline. So, our score of the project for this competition is as:</a:t>
            </a:r>
          </a:p>
          <a:p>
            <a:pPr lvl="1" indent="-342900">
              <a:buFont typeface="Wingdings" panose="05000000000000000000" pitchFamily="2" charset="2"/>
              <a:buChar char="q"/>
            </a:pPr>
            <a:r>
              <a:rPr lang="en-US" sz="2400" b="1" dirty="0">
                <a:latin typeface="Calibri" panose="020F0502020204030204" pitchFamily="34" charset="0"/>
              </a:rPr>
              <a:t>Final Submission score of us: </a:t>
            </a:r>
            <a:r>
              <a:rPr lang="en-US" sz="2400" b="1" dirty="0">
                <a:solidFill>
                  <a:srgbClr val="FF0000"/>
                </a:solidFill>
                <a:latin typeface="Calibri" panose="020F0502020204030204" pitchFamily="34" charset="0"/>
              </a:rPr>
              <a:t>“0. 88910”</a:t>
            </a:r>
          </a:p>
          <a:p>
            <a:pPr lvl="1" indent="-342900">
              <a:buFont typeface="Wingdings" panose="05000000000000000000" pitchFamily="2" charset="2"/>
              <a:buChar char="q"/>
            </a:pPr>
            <a:r>
              <a:rPr lang="en-US" sz="2400" b="1" dirty="0">
                <a:latin typeface="Calibri" panose="020F0502020204030204" pitchFamily="34" charset="0"/>
              </a:rPr>
              <a:t>Total Submissions: </a:t>
            </a:r>
            <a:r>
              <a:rPr lang="en-US" sz="2400" b="1" dirty="0">
                <a:solidFill>
                  <a:srgbClr val="FF0000"/>
                </a:solidFill>
                <a:latin typeface="Calibri" panose="020F0502020204030204" pitchFamily="34" charset="0"/>
              </a:rPr>
              <a:t>21 times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6979"/>
          <a:stretch/>
        </p:blipFill>
        <p:spPr>
          <a:xfrm>
            <a:off x="2694531" y="4156500"/>
            <a:ext cx="8704762" cy="2142700"/>
          </a:xfrm>
          <a:prstGeom prst="rect">
            <a:avLst/>
          </a:prstGeom>
        </p:spPr>
      </p:pic>
    </p:spTree>
    <p:extLst>
      <p:ext uri="{BB962C8B-B14F-4D97-AF65-F5344CB8AC3E}">
        <p14:creationId xmlns:p14="http://schemas.microsoft.com/office/powerpoint/2010/main" val="1760904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29850"/>
            <a:ext cx="8911687" cy="884650"/>
          </a:xfrm>
        </p:spPr>
        <p:txBody>
          <a:bodyPr>
            <a:normAutofit/>
          </a:bodyPr>
          <a:lstStyle/>
          <a:p>
            <a:r>
              <a:rPr lang="en-US" b="1" dirty="0">
                <a:latin typeface="Monotype Corsiva" panose="03010101010201010101" pitchFamily="66" charset="0"/>
              </a:rPr>
              <a:t>Information about Operating System &amp; Environment</a:t>
            </a:r>
            <a:endParaRPr lang="en-US" dirty="0"/>
          </a:p>
        </p:txBody>
      </p:sp>
      <p:sp>
        <p:nvSpPr>
          <p:cNvPr id="3" name="Content Placeholder 2"/>
          <p:cNvSpPr>
            <a:spLocks noGrp="1"/>
          </p:cNvSpPr>
          <p:nvPr>
            <p:ph idx="1"/>
          </p:nvPr>
        </p:nvSpPr>
        <p:spPr>
          <a:xfrm>
            <a:off x="2589212" y="2042160"/>
            <a:ext cx="8915400" cy="3777622"/>
          </a:xfrm>
        </p:spPr>
        <p:txBody>
          <a:bodyPr>
            <a:normAutofit/>
          </a:bodyPr>
          <a:lstStyle/>
          <a:p>
            <a:pPr marL="0" indent="0">
              <a:buNone/>
            </a:pPr>
            <a:r>
              <a:rPr lang="en-US" dirty="0"/>
              <a:t>Our Project was run in one laptop only.</a:t>
            </a:r>
          </a:p>
          <a:p>
            <a:pPr marL="0" indent="0">
              <a:buNone/>
            </a:pPr>
            <a:r>
              <a:rPr lang="en-US" sz="1600" b="1" dirty="0"/>
              <a:t>PC model:		Acer Aspire V3-572P</a:t>
            </a:r>
            <a:endParaRPr lang="en-US" sz="1600" dirty="0"/>
          </a:p>
          <a:p>
            <a:pPr marL="0" indent="0">
              <a:buNone/>
            </a:pPr>
            <a:r>
              <a:rPr lang="en-US" sz="1600" b="1" dirty="0"/>
              <a:t>OS (Dual boot):	Windows_8.1 </a:t>
            </a:r>
            <a:r>
              <a:rPr lang="en-US" sz="1600" dirty="0"/>
              <a:t>&amp;</a:t>
            </a:r>
            <a:r>
              <a:rPr lang="en-US" sz="1600" b="1" dirty="0"/>
              <a:t> Kali-Linux_13.7</a:t>
            </a:r>
            <a:endParaRPr lang="en-US" sz="1600" dirty="0"/>
          </a:p>
          <a:p>
            <a:pPr marL="0" indent="0">
              <a:buNone/>
            </a:pPr>
            <a:r>
              <a:rPr lang="en-US" sz="1600" b="1" dirty="0"/>
              <a:t>Ram size:		6GB</a:t>
            </a:r>
            <a:endParaRPr lang="en-US" sz="1600" dirty="0"/>
          </a:p>
          <a:p>
            <a:pPr marL="0" indent="0" algn="ctr">
              <a:buNone/>
            </a:pPr>
            <a:r>
              <a:rPr lang="en-US" sz="1600" b="1" dirty="0"/>
              <a:t>====================================================================</a:t>
            </a:r>
          </a:p>
          <a:p>
            <a:pPr marL="0" indent="0">
              <a:buNone/>
            </a:pPr>
            <a:r>
              <a:rPr lang="en-US" sz="1600" b="1" dirty="0"/>
              <a:t>System Type:		64-bit both OS, x64-bit based Processor</a:t>
            </a:r>
            <a:endParaRPr lang="en-US" sz="1600" dirty="0"/>
          </a:p>
          <a:p>
            <a:pPr marL="0" indent="0">
              <a:buNone/>
            </a:pPr>
            <a:r>
              <a:rPr lang="en-US" sz="1600" b="1" dirty="0"/>
              <a:t>Linux Terminal:	Genome v-3.26.2</a:t>
            </a:r>
            <a:endParaRPr lang="en-US" sz="1600" dirty="0"/>
          </a:p>
          <a:p>
            <a:pPr marL="0" indent="0">
              <a:buNone/>
            </a:pPr>
            <a:r>
              <a:rPr lang="en-US" sz="1600" b="1" dirty="0"/>
              <a:t>P. Language:		Python - 3.6.3 </a:t>
            </a:r>
            <a:r>
              <a:rPr lang="en-US" sz="1600" dirty="0"/>
              <a:t>(Using virtualenv in Linux)</a:t>
            </a:r>
          </a:p>
          <a:p>
            <a:pPr marL="0" indent="0">
              <a:buNone/>
            </a:pPr>
            <a:r>
              <a:rPr lang="en-US" sz="1600" b="1" dirty="0"/>
              <a:t>Text Editor:		Sublime-text-3 </a:t>
            </a:r>
            <a:r>
              <a:rPr lang="en-US" sz="1600" dirty="0"/>
              <a:t>(In Win8.1)</a:t>
            </a:r>
            <a:r>
              <a:rPr lang="en-US" sz="1600" b="1" dirty="0"/>
              <a:t> </a:t>
            </a:r>
            <a:r>
              <a:rPr lang="en-US" sz="1600" dirty="0"/>
              <a:t>&amp;</a:t>
            </a:r>
            <a:r>
              <a:rPr lang="en-US" sz="1600" b="1" dirty="0"/>
              <a:t> VS-code </a:t>
            </a:r>
            <a:r>
              <a:rPr lang="en-US" sz="1600" dirty="0"/>
              <a:t>(In Linux)</a:t>
            </a:r>
          </a:p>
          <a:p>
            <a:pPr marL="0" indent="0">
              <a:buNone/>
            </a:pPr>
            <a:endParaRPr lang="en-US" dirty="0"/>
          </a:p>
        </p:txBody>
      </p:sp>
    </p:spTree>
    <p:extLst>
      <p:ext uri="{BB962C8B-B14F-4D97-AF65-F5344CB8AC3E}">
        <p14:creationId xmlns:p14="http://schemas.microsoft.com/office/powerpoint/2010/main" val="3412530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21290"/>
            <a:ext cx="8911687" cy="644620"/>
          </a:xfrm>
        </p:spPr>
        <p:txBody>
          <a:bodyPr/>
          <a:lstStyle/>
          <a:p>
            <a:pPr algn="ctr"/>
            <a:r>
              <a:rPr lang="en-US" b="1" dirty="0">
                <a:latin typeface="Monotype Corsiva" panose="03010101010201010101" pitchFamily="66" charset="0"/>
              </a:rPr>
              <a:t>Conclusion</a:t>
            </a:r>
          </a:p>
        </p:txBody>
      </p:sp>
      <p:sp>
        <p:nvSpPr>
          <p:cNvPr id="3" name="Content Placeholder 2"/>
          <p:cNvSpPr>
            <a:spLocks noGrp="1"/>
          </p:cNvSpPr>
          <p:nvPr>
            <p:ph idx="1"/>
          </p:nvPr>
        </p:nvSpPr>
        <p:spPr>
          <a:xfrm>
            <a:off x="2589212" y="1680210"/>
            <a:ext cx="8915400" cy="4674870"/>
          </a:xfrm>
        </p:spPr>
        <p:txBody>
          <a:bodyPr>
            <a:normAutofit/>
          </a:bodyPr>
          <a:lstStyle/>
          <a:p>
            <a:pPr marL="0" indent="0" algn="just">
              <a:buNone/>
            </a:pPr>
            <a:r>
              <a:rPr lang="en-US" dirty="0"/>
              <a:t>Some challenging situations we have faced on running those models :</a:t>
            </a:r>
          </a:p>
          <a:p>
            <a:pPr lvl="1" indent="-342900" algn="just">
              <a:buFont typeface="+mj-lt"/>
              <a:buAutoNum type="arabicPeriod"/>
            </a:pPr>
            <a:r>
              <a:rPr lang="en-US" b="1" dirty="0"/>
              <a:t>Using larger convolution layers reduces the speed of training with a big rate.</a:t>
            </a:r>
          </a:p>
          <a:p>
            <a:pPr lvl="1" indent="-342900" algn="just">
              <a:buFont typeface="+mj-lt"/>
              <a:buAutoNum type="arabicPeriod"/>
            </a:pPr>
            <a:r>
              <a:rPr lang="en-US" b="1" dirty="0"/>
              <a:t>Even using larger filter in convolution reduces speed of training but not as 1.</a:t>
            </a:r>
          </a:p>
          <a:p>
            <a:pPr lvl="1" indent="-342900" algn="just">
              <a:buFont typeface="+mj-lt"/>
              <a:buAutoNum type="arabicPeriod"/>
            </a:pPr>
            <a:r>
              <a:rPr lang="en-US" b="1" dirty="0"/>
              <a:t>Higher batch size gives better validation accuracy and less than 30 is danger.</a:t>
            </a:r>
          </a:p>
          <a:p>
            <a:pPr lvl="1" indent="-342900" algn="just">
              <a:buFont typeface="+mj-lt"/>
              <a:buAutoNum type="arabicPeriod"/>
            </a:pPr>
            <a:r>
              <a:rPr lang="en-US" b="1" dirty="0"/>
              <a:t>But using higher batch size makes higher ram use.</a:t>
            </a:r>
          </a:p>
          <a:p>
            <a:pPr marL="400050" lvl="1" indent="0" algn="just">
              <a:buNone/>
            </a:pPr>
            <a:endParaRPr lang="en-US" b="1" dirty="0"/>
          </a:p>
          <a:p>
            <a:pPr marL="0" indent="0" algn="just">
              <a:buNone/>
            </a:pPr>
            <a:r>
              <a:rPr lang="en-US" dirty="0"/>
              <a:t>Our notion after finishing this project:</a:t>
            </a:r>
          </a:p>
          <a:p>
            <a:pPr lvl="1">
              <a:buFont typeface="+mj-lt"/>
              <a:buAutoNum type="arabicPeriod"/>
            </a:pPr>
            <a:r>
              <a:rPr lang="en-US" b="1" dirty="0"/>
              <a:t>We have achieved a much knowledge and patience through this project.</a:t>
            </a:r>
          </a:p>
          <a:p>
            <a:pPr lvl="1">
              <a:buFont typeface="+mj-lt"/>
              <a:buAutoNum type="arabicPeriod"/>
            </a:pPr>
            <a:r>
              <a:rPr lang="en-US" b="1" dirty="0"/>
              <a:t>Through it we have introduced ourselves with the recent world and the heart of it.</a:t>
            </a:r>
          </a:p>
          <a:p>
            <a:pPr lvl="1">
              <a:buFont typeface="+mj-lt"/>
              <a:buAutoNum type="arabicPeriod"/>
            </a:pPr>
            <a:r>
              <a:rPr lang="en-US" sz="1600" b="1" dirty="0"/>
              <a:t>We should implement these achievements in our lives so that we can clarify our position in this race of creativity.</a:t>
            </a:r>
          </a:p>
        </p:txBody>
      </p:sp>
    </p:spTree>
    <p:extLst>
      <p:ext uri="{BB962C8B-B14F-4D97-AF65-F5344CB8AC3E}">
        <p14:creationId xmlns:p14="http://schemas.microsoft.com/office/powerpoint/2010/main" val="3965487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589213" y="2574757"/>
            <a:ext cx="8915399" cy="1264160"/>
          </a:xfrm>
        </p:spPr>
        <p:txBody>
          <a:bodyPr>
            <a:normAutofit/>
          </a:bodyPr>
          <a:lstStyle/>
          <a:p>
            <a:pPr algn="ctr"/>
            <a:r>
              <a:rPr lang="en-US" sz="7200" b="1" dirty="0">
                <a:latin typeface="Monotype Corsiva" pitchFamily="66" charset="0"/>
              </a:rPr>
              <a:t>Questions ?</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9212" y="1635840"/>
            <a:ext cx="8915399" cy="1468800"/>
          </a:xfrm>
        </p:spPr>
        <p:txBody>
          <a:bodyPr/>
          <a:lstStyle/>
          <a:p>
            <a:pPr algn="ctr"/>
            <a:r>
              <a:rPr lang="en-US" sz="7200" dirty="0">
                <a:latin typeface="Monotype Corsiva" panose="03010101010201010101" pitchFamily="66" charset="0"/>
              </a:rPr>
              <a:t>Cifar - 10</a:t>
            </a:r>
          </a:p>
        </p:txBody>
      </p:sp>
      <p:sp>
        <p:nvSpPr>
          <p:cNvPr id="3" name="Subtitle 2"/>
          <p:cNvSpPr>
            <a:spLocks noGrp="1"/>
          </p:cNvSpPr>
          <p:nvPr>
            <p:ph type="body" idx="1"/>
          </p:nvPr>
        </p:nvSpPr>
        <p:spPr/>
        <p:txBody>
          <a:bodyPr>
            <a:normAutofit fontScale="92500"/>
          </a:bodyPr>
          <a:lstStyle/>
          <a:p>
            <a:pPr algn="ctr"/>
            <a:r>
              <a:rPr lang="en-US" sz="4800" dirty="0"/>
              <a:t>Object Recognition in Images</a:t>
            </a:r>
          </a:p>
        </p:txBody>
      </p:sp>
    </p:spTree>
    <p:extLst>
      <p:ext uri="{BB962C8B-B14F-4D97-AF65-F5344CB8AC3E}">
        <p14:creationId xmlns:p14="http://schemas.microsoft.com/office/powerpoint/2010/main" val="2147967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9995"/>
          </a:xfrm>
        </p:spPr>
        <p:txBody>
          <a:bodyPr>
            <a:normAutofit/>
          </a:bodyPr>
          <a:lstStyle/>
          <a:p>
            <a:pPr algn="ctr"/>
            <a:r>
              <a:rPr lang="en-US" sz="4400" b="1" dirty="0">
                <a:latin typeface="Monotype Corsiva" pitchFamily="66" charset="0"/>
              </a:rPr>
              <a:t>Questions ?</a:t>
            </a:r>
          </a:p>
        </p:txBody>
      </p:sp>
      <p:sp>
        <p:nvSpPr>
          <p:cNvPr id="3" name="Content Placeholder 2"/>
          <p:cNvSpPr>
            <a:spLocks noGrp="1"/>
          </p:cNvSpPr>
          <p:nvPr>
            <p:ph idx="1"/>
          </p:nvPr>
        </p:nvSpPr>
        <p:spPr>
          <a:xfrm>
            <a:off x="2589212" y="1780674"/>
            <a:ext cx="8915400" cy="4130548"/>
          </a:xfrm>
        </p:spPr>
        <p:txBody>
          <a:bodyPr>
            <a:normAutofit/>
          </a:bodyPr>
          <a:lstStyle/>
          <a:p>
            <a:pPr>
              <a:buAutoNum type="arabicPeriod"/>
            </a:pPr>
            <a:r>
              <a:rPr lang="en-US" sz="2400" b="1" dirty="0">
                <a:latin typeface="Calibri" pitchFamily="34" charset="0"/>
                <a:cs typeface="Calibri" pitchFamily="34" charset="0"/>
              </a:rPr>
              <a:t>Why normalization?</a:t>
            </a:r>
          </a:p>
          <a:p>
            <a:pPr lvl="2">
              <a:buFont typeface="Arial" pitchFamily="34" charset="0"/>
              <a:buChar char="•"/>
            </a:pPr>
            <a:r>
              <a:rPr lang="en-US" sz="2000" dirty="0">
                <a:latin typeface="Calibri" pitchFamily="34" charset="0"/>
                <a:cs typeface="Calibri" pitchFamily="34" charset="0"/>
              </a:rPr>
              <a:t>To reduce operational cost.</a:t>
            </a:r>
          </a:p>
          <a:p>
            <a:pPr>
              <a:buAutoNum type="arabicPeriod"/>
            </a:pPr>
            <a:r>
              <a:rPr lang="en-US" sz="2400" b="1" dirty="0">
                <a:latin typeface="Calibri" pitchFamily="34" charset="0"/>
                <a:cs typeface="Calibri" pitchFamily="34" charset="0"/>
              </a:rPr>
              <a:t>Why augmentation?</a:t>
            </a:r>
          </a:p>
          <a:p>
            <a:pPr lvl="2">
              <a:buFont typeface="Arial" pitchFamily="34" charset="0"/>
              <a:buChar char="•"/>
            </a:pPr>
            <a:r>
              <a:rPr lang="en-US" sz="2000" dirty="0">
                <a:latin typeface="Calibri" pitchFamily="34" charset="0"/>
                <a:cs typeface="Calibri" pitchFamily="34" charset="0"/>
              </a:rPr>
              <a:t>To remove over fitting &amp; under fitting.</a:t>
            </a:r>
          </a:p>
          <a:p>
            <a:pPr>
              <a:buAutoNum type="arabicPeriod"/>
            </a:pPr>
            <a:r>
              <a:rPr lang="en-US" sz="2400" b="1" dirty="0">
                <a:latin typeface="Calibri" pitchFamily="34" charset="0"/>
                <a:cs typeface="Calibri" pitchFamily="34" charset="0"/>
              </a:rPr>
              <a:t>Why leakyReLU?</a:t>
            </a:r>
          </a:p>
          <a:p>
            <a:pPr lvl="2">
              <a:buFont typeface="Arial" pitchFamily="34" charset="0"/>
              <a:buChar char="•"/>
            </a:pPr>
            <a:r>
              <a:rPr lang="en-US" sz="2000" dirty="0">
                <a:latin typeface="Calibri" pitchFamily="34" charset="0"/>
                <a:cs typeface="Calibri" pitchFamily="34" charset="0"/>
              </a:rPr>
              <a:t>As it’s relevant with the data range(-1,1)</a:t>
            </a:r>
          </a:p>
          <a:p>
            <a:pPr>
              <a:buAutoNum type="arabicPeriod"/>
            </a:pPr>
            <a:r>
              <a:rPr lang="en-US" sz="2400" b="1" dirty="0">
                <a:latin typeface="Calibri" pitchFamily="34" charset="0"/>
                <a:cs typeface="Calibri" pitchFamily="34" charset="0"/>
              </a:rPr>
              <a:t>Why not ReLU?</a:t>
            </a:r>
          </a:p>
          <a:p>
            <a:pPr lvl="2">
              <a:buFont typeface="Arial" pitchFamily="34" charset="0"/>
              <a:buChar char="•"/>
            </a:pPr>
            <a:r>
              <a:rPr lang="en-US" sz="2000" dirty="0">
                <a:latin typeface="Calibri" pitchFamily="34" charset="0"/>
                <a:cs typeface="Calibri" pitchFamily="34" charset="0"/>
              </a:rPr>
              <a:t>It breaks data redundancy by removing the negative portion of 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585788"/>
            <a:ext cx="8915399" cy="1348381"/>
          </a:xfrm>
        </p:spPr>
        <p:txBody>
          <a:bodyPr>
            <a:normAutofit/>
          </a:bodyPr>
          <a:lstStyle/>
          <a:p>
            <a:pPr algn="ctr"/>
            <a:r>
              <a:rPr lang="en-US" sz="6000" b="1" u="sng" dirty="0">
                <a:latin typeface="Monotype Corsiva" panose="03010101010201010101" pitchFamily="66" charset="0"/>
              </a:rPr>
              <a:t>Team info</a:t>
            </a:r>
          </a:p>
        </p:txBody>
      </p:sp>
      <p:sp>
        <p:nvSpPr>
          <p:cNvPr id="3" name="Subtitle 2"/>
          <p:cNvSpPr>
            <a:spLocks noGrp="1"/>
          </p:cNvSpPr>
          <p:nvPr>
            <p:ph type="subTitle" idx="1"/>
          </p:nvPr>
        </p:nvSpPr>
        <p:spPr>
          <a:xfrm>
            <a:off x="2589212" y="1934169"/>
            <a:ext cx="8915399" cy="3912279"/>
          </a:xfrm>
        </p:spPr>
        <p:txBody>
          <a:bodyPr>
            <a:normAutofit/>
          </a:bodyPr>
          <a:lstStyle/>
          <a:p>
            <a:pPr algn="ctr"/>
            <a:r>
              <a:rPr lang="en-US" sz="4800" b="1" dirty="0">
                <a:latin typeface="Monotype Corsiva" panose="03010101010201010101" pitchFamily="66" charset="0"/>
              </a:rPr>
              <a:t>Friends</a:t>
            </a:r>
          </a:p>
          <a:p>
            <a:pPr algn="ctr"/>
            <a:endParaRPr lang="en-US" sz="4800" b="1" dirty="0">
              <a:latin typeface="Monotype Corsiva" panose="03010101010201010101" pitchFamily="66" charset="0"/>
            </a:endParaRPr>
          </a:p>
          <a:p>
            <a:pPr algn="ctr"/>
            <a:endParaRPr lang="en-US" sz="800" b="1" dirty="0">
              <a:latin typeface="Monotype Corsiva" panose="03010101010201010101" pitchFamily="66" charset="0"/>
            </a:endParaRPr>
          </a:p>
          <a:p>
            <a:pPr lvl="0" algn="ctr"/>
            <a:r>
              <a:rPr lang="en-US" sz="4000" b="1" u="sng" dirty="0">
                <a:solidFill>
                  <a:schemeClr val="tx1"/>
                </a:solidFill>
                <a:latin typeface="Monotype Corsiva" panose="03010101010201010101" pitchFamily="66" charset="0"/>
              </a:rPr>
              <a:t>Contestants Name</a:t>
            </a:r>
            <a:r>
              <a:rPr lang="en-US" sz="4000" b="1" dirty="0">
                <a:solidFill>
                  <a:schemeClr val="tx1"/>
                </a:solidFill>
                <a:latin typeface="Monotype Corsiva" panose="03010101010201010101" pitchFamily="66" charset="0"/>
              </a:rPr>
              <a:t>	</a:t>
            </a:r>
            <a:r>
              <a:rPr lang="en-US" sz="4000" b="1" dirty="0">
                <a:latin typeface="Monotype Corsiva" panose="03010101010201010101" pitchFamily="66" charset="0"/>
              </a:rPr>
              <a:t>&amp;</a:t>
            </a:r>
            <a:r>
              <a:rPr lang="en-US" sz="4000" b="1" dirty="0">
                <a:solidFill>
                  <a:schemeClr val="tx1"/>
                </a:solidFill>
                <a:latin typeface="Monotype Corsiva" panose="03010101010201010101" pitchFamily="66" charset="0"/>
              </a:rPr>
              <a:t>   	</a:t>
            </a:r>
            <a:r>
              <a:rPr lang="en-US" sz="4000" b="1" u="sng" dirty="0">
                <a:solidFill>
                  <a:schemeClr val="tx1"/>
                </a:solidFill>
                <a:latin typeface="Monotype Corsiva" panose="03010101010201010101" pitchFamily="66" charset="0"/>
              </a:rPr>
              <a:t>Student ID</a:t>
            </a:r>
          </a:p>
          <a:p>
            <a:pPr lvl="0" algn="ctr">
              <a:spcBef>
                <a:spcPts val="0"/>
              </a:spcBef>
            </a:pPr>
            <a:r>
              <a:rPr lang="en-US" sz="3200" b="1" dirty="0">
                <a:latin typeface="Monotype Corsiva" panose="03010101010201010101" pitchFamily="66" charset="0"/>
              </a:rPr>
              <a:t>Minhazul Zannat		 ::		1640CSE00_466</a:t>
            </a:r>
          </a:p>
          <a:p>
            <a:pPr lvl="0" algn="ctr">
              <a:spcBef>
                <a:spcPts val="0"/>
              </a:spcBef>
            </a:pPr>
            <a:r>
              <a:rPr lang="en-US" sz="3200" b="1" dirty="0">
                <a:latin typeface="Monotype Corsiva" panose="03010101010201010101" pitchFamily="66" charset="0"/>
              </a:rPr>
              <a:t>Ashrafujjaman 		 ::		1640CSE00_537 </a:t>
            </a:r>
          </a:p>
        </p:txBody>
      </p:sp>
      <p:sp>
        <p:nvSpPr>
          <p:cNvPr id="4" name="Rectangle 3"/>
          <p:cNvSpPr/>
          <p:nvPr/>
        </p:nvSpPr>
        <p:spPr>
          <a:xfrm>
            <a:off x="2589212" y="3236831"/>
            <a:ext cx="891539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43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0340"/>
          </a:xfrm>
        </p:spPr>
        <p:txBody>
          <a:bodyPr>
            <a:noAutofit/>
          </a:bodyPr>
          <a:lstStyle/>
          <a:p>
            <a:pPr algn="ctr"/>
            <a:r>
              <a:rPr lang="en-US" sz="4400" b="1" u="sng" dirty="0">
                <a:latin typeface="Monotype Corsiva" panose="03010101010201010101" pitchFamily="66" charset="0"/>
              </a:rPr>
              <a:t>Introduction</a:t>
            </a:r>
            <a:endParaRPr lang="en-US" sz="4400" dirty="0">
              <a:latin typeface="Monotype Corsiva" panose="03010101010201010101" pitchFamily="66" charset="0"/>
            </a:endParaRPr>
          </a:p>
        </p:txBody>
      </p:sp>
      <p:sp>
        <p:nvSpPr>
          <p:cNvPr id="3" name="Content Placeholder 2"/>
          <p:cNvSpPr>
            <a:spLocks noGrp="1"/>
          </p:cNvSpPr>
          <p:nvPr>
            <p:ph idx="1"/>
          </p:nvPr>
        </p:nvSpPr>
        <p:spPr>
          <a:xfrm>
            <a:off x="2592925" y="1611630"/>
            <a:ext cx="8915400" cy="4596772"/>
          </a:xfrm>
        </p:spPr>
        <p:txBody>
          <a:bodyPr>
            <a:normAutofit/>
          </a:bodyPr>
          <a:lstStyle/>
          <a:p>
            <a:pPr marL="0" indent="0" algn="just">
              <a:buNone/>
            </a:pPr>
            <a:r>
              <a:rPr lang="en-US" sz="2000" dirty="0"/>
              <a:t>It’s a collection of images that are commonly used to train computer vision algorithms and also one of the most widely used datasets for deep learning research. It contains 50,000 32x32 RGB color (3 color channels) images in 10 different classes where 5,000 images are from each class. Total test images 300,000 which levels we have to predict. </a:t>
            </a:r>
          </a:p>
          <a:p>
            <a:pPr marL="0" indent="0" algn="just">
              <a:buNone/>
            </a:pPr>
            <a:endParaRPr lang="en-US" sz="2000" dirty="0"/>
          </a:p>
          <a:p>
            <a:pPr marL="0" indent="0" algn="just">
              <a:buNone/>
            </a:pPr>
            <a:r>
              <a:rPr lang="en-US" sz="2000" b="1" dirty="0"/>
              <a:t>Why it?</a:t>
            </a:r>
          </a:p>
          <a:p>
            <a:pPr marL="0" indent="0" algn="just">
              <a:buNone/>
            </a:pPr>
            <a:r>
              <a:rPr lang="en-US" sz="2000" dirty="0"/>
              <a:t>It helps us to learn the way of deep learning and also image handling for that. Its goal is to introduce us with the computer vision algorithms and also with deep learning research as well as teach us the way to process data and handle them on model training so that the model can act what is desired to do.</a:t>
            </a:r>
          </a:p>
        </p:txBody>
      </p:sp>
    </p:spTree>
    <p:extLst>
      <p:ext uri="{BB962C8B-B14F-4D97-AF65-F5344CB8AC3E}">
        <p14:creationId xmlns:p14="http://schemas.microsoft.com/office/powerpoint/2010/main" val="46897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6050"/>
          </a:xfrm>
        </p:spPr>
        <p:txBody>
          <a:bodyPr>
            <a:noAutofit/>
          </a:bodyPr>
          <a:lstStyle/>
          <a:p>
            <a:pPr algn="ctr"/>
            <a:r>
              <a:rPr lang="en-US" sz="4400" b="1" dirty="0">
                <a:latin typeface="Monotype Corsiva" panose="03010101010201010101" pitchFamily="66" charset="0"/>
              </a:rPr>
              <a:t>Context</a:t>
            </a:r>
          </a:p>
        </p:txBody>
      </p:sp>
      <p:sp>
        <p:nvSpPr>
          <p:cNvPr id="3" name="Content Placeholder 2"/>
          <p:cNvSpPr>
            <a:spLocks noGrp="1"/>
          </p:cNvSpPr>
          <p:nvPr>
            <p:ph idx="1"/>
          </p:nvPr>
        </p:nvSpPr>
        <p:spPr>
          <a:xfrm>
            <a:off x="2592925" y="1531620"/>
            <a:ext cx="8915400" cy="4505332"/>
          </a:xfrm>
        </p:spPr>
        <p:txBody>
          <a:bodyPr/>
          <a:lstStyle/>
          <a:p>
            <a:pPr>
              <a:buFont typeface="Wingdings" pitchFamily="2" charset="2"/>
              <a:buChar char="Ø"/>
            </a:pPr>
            <a:r>
              <a:rPr lang="en-US" sz="2400" b="1" dirty="0"/>
              <a:t>Motion towards the project</a:t>
            </a:r>
          </a:p>
          <a:p>
            <a:pPr lvl="1">
              <a:buFont typeface="Courier New" pitchFamily="49" charset="0"/>
              <a:buChar char="o"/>
            </a:pPr>
            <a:r>
              <a:rPr lang="en-US" sz="1800" dirty="0"/>
              <a:t>Data Preprocessing</a:t>
            </a:r>
          </a:p>
          <a:p>
            <a:pPr lvl="1">
              <a:buFont typeface="Courier New" pitchFamily="49" charset="0"/>
              <a:buChar char="o"/>
            </a:pPr>
            <a:r>
              <a:rPr lang="en-US" sz="1800" dirty="0"/>
              <a:t>Network Architecture</a:t>
            </a:r>
          </a:p>
          <a:p>
            <a:pPr lvl="1">
              <a:buFont typeface="Courier New" pitchFamily="49" charset="0"/>
              <a:buChar char="o"/>
            </a:pPr>
            <a:r>
              <a:rPr lang="en-US" sz="1800" dirty="0"/>
              <a:t>Training Procedure</a:t>
            </a:r>
          </a:p>
          <a:p>
            <a:pPr>
              <a:buFont typeface="Wingdings" pitchFamily="2" charset="2"/>
              <a:buChar char="Ø"/>
            </a:pPr>
            <a:r>
              <a:rPr lang="en-US" sz="2400" b="1" dirty="0"/>
              <a:t>Result</a:t>
            </a:r>
          </a:p>
          <a:p>
            <a:pPr>
              <a:buFont typeface="Wingdings" pitchFamily="2" charset="2"/>
              <a:buChar char="Ø"/>
            </a:pPr>
            <a:r>
              <a:rPr lang="en-US" sz="2400" b="1" dirty="0"/>
              <a:t>OS &amp; Environment</a:t>
            </a:r>
          </a:p>
          <a:p>
            <a:pPr>
              <a:buFont typeface="Wingdings" pitchFamily="2" charset="2"/>
              <a:buChar char="Ø"/>
            </a:pPr>
            <a:r>
              <a:rPr lang="en-US" sz="2400" b="1" dirty="0"/>
              <a:t>Conclusion</a:t>
            </a:r>
          </a:p>
          <a:p>
            <a:pPr>
              <a:buFont typeface="Wingdings" pitchFamily="2" charset="2"/>
              <a:buChar char="Ø"/>
            </a:pPr>
            <a:endParaRPr lang="en-US" dirty="0"/>
          </a:p>
          <a:p>
            <a:pPr lvl="1">
              <a:buFont typeface="Wingdings" pitchFamily="2" charset="2"/>
              <a:buChar char="Ø"/>
            </a:pPr>
            <a:endParaRPr lang="en-US" dirty="0"/>
          </a:p>
          <a:p>
            <a:pPr lvl="1">
              <a:buFont typeface="Wingdings" pitchFamily="2" charset="2"/>
              <a:buChar char="Ø"/>
            </a:pPr>
            <a:endParaRPr lang="en-US" dirty="0"/>
          </a:p>
          <a:p>
            <a:pPr lvl="1">
              <a:buFont typeface="Wingdings" pitchFamily="2" charset="2"/>
              <a:buChar char="Ø"/>
            </a:pPr>
            <a:endParaRPr lang="en-US" dirty="0"/>
          </a:p>
        </p:txBody>
      </p:sp>
      <p:pic>
        <p:nvPicPr>
          <p:cNvPr id="4" name="Picture 3">
            <a:hlinkClick r:id="rId2" action="ppaction://hlinkfile"/>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3139" y="2043912"/>
            <a:ext cx="4995538" cy="4528363"/>
          </a:xfrm>
          <a:prstGeom prst="rect">
            <a:avLst/>
          </a:prstGeom>
        </p:spPr>
      </p:pic>
    </p:spTree>
    <p:extLst>
      <p:ext uri="{BB962C8B-B14F-4D97-AF65-F5344CB8AC3E}">
        <p14:creationId xmlns:p14="http://schemas.microsoft.com/office/powerpoint/2010/main" val="11618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7500"/>
          </a:xfrm>
        </p:spPr>
        <p:txBody>
          <a:bodyPr>
            <a:normAutofit/>
          </a:bodyPr>
          <a:lstStyle/>
          <a:p>
            <a:pPr algn="ctr"/>
            <a:r>
              <a:rPr lang="en-US" sz="4400" b="1" dirty="0">
                <a:latin typeface="Monotype Corsiva" panose="03010101010201010101" pitchFamily="66" charset="0"/>
              </a:rPr>
              <a:t>Motion towards the Project</a:t>
            </a:r>
          </a:p>
        </p:txBody>
      </p:sp>
      <p:sp>
        <p:nvSpPr>
          <p:cNvPr id="3" name="Content Placeholder 2"/>
          <p:cNvSpPr>
            <a:spLocks noGrp="1"/>
          </p:cNvSpPr>
          <p:nvPr>
            <p:ph idx="1"/>
          </p:nvPr>
        </p:nvSpPr>
        <p:spPr>
          <a:xfrm>
            <a:off x="2589212" y="1588770"/>
            <a:ext cx="8915400" cy="4322452"/>
          </a:xfrm>
        </p:spPr>
        <p:txBody>
          <a:bodyPr>
            <a:normAutofit lnSpcReduction="10000"/>
          </a:bodyPr>
          <a:lstStyle/>
          <a:p>
            <a:pPr marL="0" indent="0">
              <a:lnSpc>
                <a:spcPct val="110000"/>
              </a:lnSpc>
              <a:buNone/>
            </a:pPr>
            <a:r>
              <a:rPr lang="en-US" sz="2400" b="1" dirty="0">
                <a:latin typeface="Monotype Corsiva" panose="03010101010201010101" pitchFamily="66" charset="0"/>
              </a:rPr>
              <a:t>Steps and works of us which we have taken already to make our project finished:</a:t>
            </a:r>
          </a:p>
          <a:p>
            <a:pPr lvl="1" indent="-342900">
              <a:lnSpc>
                <a:spcPct val="110000"/>
              </a:lnSpc>
              <a:buFont typeface="Wingdings" panose="05000000000000000000" pitchFamily="2" charset="2"/>
              <a:buChar char="q"/>
            </a:pPr>
            <a:r>
              <a:rPr lang="en-US" sz="2600" b="1" dirty="0">
                <a:latin typeface="Calibri" panose="020F0502020204030204" pitchFamily="34" charset="0"/>
              </a:rPr>
              <a:t>Data Preprocessing</a:t>
            </a:r>
          </a:p>
          <a:p>
            <a:pPr lvl="2" indent="-342900">
              <a:buFont typeface="Wingdings" panose="05000000000000000000" pitchFamily="2" charset="2"/>
              <a:buChar char="v"/>
            </a:pPr>
            <a:r>
              <a:rPr lang="en-US" sz="2200" b="1" dirty="0">
                <a:latin typeface="Calibri" panose="020F0502020204030204" pitchFamily="34" charset="0"/>
              </a:rPr>
              <a:t>Normalization</a:t>
            </a:r>
          </a:p>
          <a:p>
            <a:pPr lvl="3" indent="-342900">
              <a:spcBef>
                <a:spcPts val="800"/>
              </a:spcBef>
              <a:buFont typeface="Wingdings" panose="05000000000000000000" pitchFamily="2" charset="2"/>
              <a:buChar char="ü"/>
            </a:pPr>
            <a:r>
              <a:rPr lang="en-US" sz="1800" dirty="0">
                <a:solidFill>
                  <a:schemeClr val="tx1"/>
                </a:solidFill>
                <a:latin typeface="Calibri" panose="020F0502020204030204" pitchFamily="34" charset="0"/>
              </a:rPr>
              <a:t>Reform pixel range :: from (0, 255) to (-1, 1)</a:t>
            </a:r>
          </a:p>
          <a:p>
            <a:pPr lvl="3" indent="-342900">
              <a:spcBef>
                <a:spcPts val="800"/>
              </a:spcBef>
              <a:buFont typeface="Wingdings" panose="05000000000000000000" pitchFamily="2" charset="2"/>
              <a:buChar char="ü"/>
            </a:pPr>
            <a:r>
              <a:rPr lang="en-US" sz="1800" dirty="0">
                <a:solidFill>
                  <a:schemeClr val="tx1"/>
                </a:solidFill>
                <a:latin typeface="Calibri" panose="020F0502020204030204" pitchFamily="34" charset="0"/>
              </a:rPr>
              <a:t>Pixel Operation using “mean” &amp; “standard deviation”</a:t>
            </a:r>
          </a:p>
          <a:p>
            <a:pPr lvl="2" indent="-342900">
              <a:buFont typeface="Wingdings" panose="05000000000000000000" pitchFamily="2" charset="2"/>
              <a:buChar char="v"/>
            </a:pPr>
            <a:r>
              <a:rPr lang="en-US" sz="2200" b="1" dirty="0">
                <a:latin typeface="Calibri" panose="020F0502020204030204" pitchFamily="34" charset="0"/>
              </a:rPr>
              <a:t>Augmentation</a:t>
            </a:r>
          </a:p>
          <a:p>
            <a:pPr lvl="3" indent="-342900">
              <a:spcBef>
                <a:spcPts val="800"/>
              </a:spcBef>
              <a:buFont typeface="Wingdings" panose="05000000000000000000" pitchFamily="2" charset="2"/>
              <a:buChar char="ü"/>
            </a:pPr>
            <a:r>
              <a:rPr lang="en-US" sz="1800" dirty="0">
                <a:latin typeface="Calibri" panose="020F0502020204030204" pitchFamily="34" charset="0"/>
              </a:rPr>
              <a:t>Shearing </a:t>
            </a:r>
          </a:p>
          <a:p>
            <a:pPr lvl="3" indent="-342900">
              <a:spcBef>
                <a:spcPts val="800"/>
              </a:spcBef>
              <a:buFont typeface="Wingdings" panose="05000000000000000000" pitchFamily="2" charset="2"/>
              <a:buChar char="ü"/>
            </a:pPr>
            <a:r>
              <a:rPr lang="en-US" sz="1800" dirty="0">
                <a:latin typeface="Calibri" panose="020F0502020204030204" pitchFamily="34" charset="0"/>
              </a:rPr>
              <a:t>Zooming</a:t>
            </a:r>
          </a:p>
          <a:p>
            <a:pPr lvl="3" indent="-342900">
              <a:spcBef>
                <a:spcPts val="800"/>
              </a:spcBef>
              <a:buFont typeface="Wingdings" panose="05000000000000000000" pitchFamily="2" charset="2"/>
              <a:buChar char="ü"/>
            </a:pPr>
            <a:r>
              <a:rPr lang="en-US" sz="1800" dirty="0">
                <a:latin typeface="Calibri" panose="020F0502020204030204" pitchFamily="34" charset="0"/>
              </a:rPr>
              <a:t>Rotating</a:t>
            </a:r>
          </a:p>
          <a:p>
            <a:pPr lvl="3" indent="-342900">
              <a:spcBef>
                <a:spcPts val="800"/>
              </a:spcBef>
              <a:buFont typeface="Wingdings" panose="05000000000000000000" pitchFamily="2" charset="2"/>
              <a:buChar char="ü"/>
            </a:pPr>
            <a:r>
              <a:rPr lang="en-US" sz="1800" dirty="0">
                <a:latin typeface="Calibri" panose="020F0502020204030204" pitchFamily="34" charset="0"/>
              </a:rPr>
              <a:t>Shifting (Towards: width &amp; height)</a:t>
            </a:r>
          </a:p>
          <a:p>
            <a:pPr lvl="3" indent="-342900">
              <a:spcBef>
                <a:spcPts val="800"/>
              </a:spcBef>
              <a:buFont typeface="Wingdings" panose="05000000000000000000" pitchFamily="2" charset="2"/>
              <a:buChar char="ü"/>
            </a:pPr>
            <a:r>
              <a:rPr lang="en-US" sz="1800" dirty="0">
                <a:latin typeface="Calibri" panose="020F0502020204030204" pitchFamily="34" charset="0"/>
              </a:rPr>
              <a:t>Flipping (Towards: horizontal)</a:t>
            </a:r>
          </a:p>
          <a:p>
            <a:pPr lvl="4" indent="-342900">
              <a:buFont typeface="Wingdings" panose="05000000000000000000" pitchFamily="2" charset="2"/>
              <a:buChar char="ü"/>
            </a:pPr>
            <a:endParaRPr lang="en-US" sz="2400" dirty="0">
              <a:latin typeface="Calibri" panose="020F0502020204030204" pitchFamily="34" charset="0"/>
            </a:endParaRPr>
          </a:p>
        </p:txBody>
      </p:sp>
    </p:spTree>
    <p:extLst>
      <p:ext uri="{BB962C8B-B14F-4D97-AF65-F5344CB8AC3E}">
        <p14:creationId xmlns:p14="http://schemas.microsoft.com/office/powerpoint/2010/main" val="299681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7500"/>
          </a:xfrm>
        </p:spPr>
        <p:txBody>
          <a:bodyPr>
            <a:normAutofit/>
          </a:bodyPr>
          <a:lstStyle/>
          <a:p>
            <a:pPr algn="ctr"/>
            <a:r>
              <a:rPr lang="en-US" sz="4400" b="1" dirty="0">
                <a:latin typeface="Monotype Corsiva" panose="03010101010201010101" pitchFamily="66" charset="0"/>
              </a:rPr>
              <a:t>Motion towards the Project</a:t>
            </a:r>
          </a:p>
        </p:txBody>
      </p:sp>
      <p:sp>
        <p:nvSpPr>
          <p:cNvPr id="3" name="Content Placeholder 2"/>
          <p:cNvSpPr>
            <a:spLocks noGrp="1"/>
          </p:cNvSpPr>
          <p:nvPr>
            <p:ph idx="1"/>
          </p:nvPr>
        </p:nvSpPr>
        <p:spPr>
          <a:xfrm>
            <a:off x="2589212" y="1588770"/>
            <a:ext cx="8915400" cy="4322452"/>
          </a:xfrm>
        </p:spPr>
        <p:txBody>
          <a:bodyPr>
            <a:normAutofit fontScale="92500" lnSpcReduction="10000"/>
          </a:bodyPr>
          <a:lstStyle/>
          <a:p>
            <a:pPr>
              <a:lnSpc>
                <a:spcPct val="110000"/>
              </a:lnSpc>
              <a:buFont typeface="Wingdings" panose="05000000000000000000" pitchFamily="2" charset="2"/>
              <a:buChar char="q"/>
            </a:pPr>
            <a:r>
              <a:rPr lang="en-US" sz="3000" b="1" dirty="0">
                <a:latin typeface="Calibri" panose="020F0502020204030204" pitchFamily="34" charset="0"/>
              </a:rPr>
              <a:t>Data Preprocessing</a:t>
            </a:r>
          </a:p>
          <a:p>
            <a:pPr lvl="1" indent="-342900">
              <a:buFont typeface="Wingdings" panose="05000000000000000000" pitchFamily="2" charset="2"/>
              <a:buChar char="v"/>
            </a:pPr>
            <a:r>
              <a:rPr lang="en-US" sz="2400" b="1" dirty="0">
                <a:latin typeface="Calibri" panose="020F0502020204030204" pitchFamily="34" charset="0"/>
              </a:rPr>
              <a:t>Normalization</a:t>
            </a:r>
          </a:p>
          <a:p>
            <a:pPr marL="800100" lvl="2" indent="0">
              <a:spcBef>
                <a:spcPts val="500"/>
              </a:spcBef>
              <a:buNone/>
            </a:pPr>
            <a:r>
              <a:rPr lang="en-US" sz="1700" dirty="0">
                <a:solidFill>
                  <a:srgbClr val="0070C0"/>
                </a:solidFill>
                <a:latin typeface="Calibri" panose="020F0502020204030204" pitchFamily="34" charset="0"/>
              </a:rPr>
              <a:t>To reduce data redundancy and dependency.</a:t>
            </a:r>
          </a:p>
          <a:p>
            <a:pPr marL="800100" lvl="2" indent="0">
              <a:spcBef>
                <a:spcPts val="500"/>
              </a:spcBef>
              <a:buNone/>
            </a:pPr>
            <a:r>
              <a:rPr lang="en-US" sz="1700" dirty="0">
                <a:solidFill>
                  <a:srgbClr val="0070C0"/>
                </a:solidFill>
                <a:latin typeface="Calibri" panose="020F0502020204030204" pitchFamily="34" charset="0"/>
              </a:rPr>
              <a:t>To reshape dataset into a common scale, without distorting differences in the ranges of values.</a:t>
            </a:r>
          </a:p>
          <a:p>
            <a:pPr marL="1085850" lvl="2" indent="-285750">
              <a:buFont typeface="Wingdings" panose="05000000000000000000" pitchFamily="2" charset="2"/>
              <a:buChar char="ü"/>
            </a:pPr>
            <a:r>
              <a:rPr lang="en-US" sz="2000" dirty="0">
                <a:solidFill>
                  <a:schemeClr val="tx1"/>
                </a:solidFill>
                <a:latin typeface="Calibri" panose="020F0502020204030204" pitchFamily="34" charset="0"/>
              </a:rPr>
              <a:t>Reform pixel range :: from (0, 255) to (-1, 1)</a:t>
            </a:r>
          </a:p>
          <a:p>
            <a:pPr marL="1257300" lvl="3" indent="0">
              <a:buNone/>
            </a:pPr>
            <a:r>
              <a:rPr lang="de-DE" sz="1700" dirty="0">
                <a:solidFill>
                  <a:srgbClr val="0070C0"/>
                </a:solidFill>
                <a:latin typeface="Calibri" panose="020F0502020204030204" pitchFamily="34" charset="0"/>
              </a:rPr>
              <a:t>Technique: ((pixel / 255) – 0.5) * 2.0</a:t>
            </a:r>
            <a:endParaRPr lang="en-US" sz="1700" dirty="0">
              <a:solidFill>
                <a:srgbClr val="0070C0"/>
              </a:solidFill>
              <a:latin typeface="Calibri" panose="020F0502020204030204" pitchFamily="34" charset="0"/>
            </a:endParaRPr>
          </a:p>
          <a:p>
            <a:pPr lvl="2" indent="-342900">
              <a:spcBef>
                <a:spcPts val="800"/>
              </a:spcBef>
              <a:buFont typeface="Wingdings" panose="05000000000000000000" pitchFamily="2" charset="2"/>
              <a:buChar char="ü"/>
            </a:pPr>
            <a:r>
              <a:rPr lang="en-US" sz="2000" dirty="0">
                <a:solidFill>
                  <a:schemeClr val="tx1"/>
                </a:solidFill>
                <a:latin typeface="Calibri" panose="020F0502020204030204" pitchFamily="34" charset="0"/>
              </a:rPr>
              <a:t>Pixel Operation using “mean” &amp; “standard deviation”</a:t>
            </a:r>
          </a:p>
          <a:p>
            <a:pPr marL="1257300" lvl="3" indent="0">
              <a:spcBef>
                <a:spcPts val="800"/>
              </a:spcBef>
              <a:buNone/>
            </a:pPr>
            <a:r>
              <a:rPr lang="de-DE" sz="1700" dirty="0">
                <a:solidFill>
                  <a:srgbClr val="0070C0"/>
                </a:solidFill>
                <a:latin typeface="Calibri" panose="020F0502020204030204" pitchFamily="34" charset="0"/>
              </a:rPr>
              <a:t>Technique</a:t>
            </a:r>
            <a:r>
              <a:rPr lang="en-US" sz="1700" dirty="0">
                <a:solidFill>
                  <a:srgbClr val="0070C0"/>
                </a:solidFill>
                <a:latin typeface="Calibri" panose="020F0502020204030204" pitchFamily="34" charset="0"/>
              </a:rPr>
              <a:t>: (data - mean)/ (std + 1e-7)</a:t>
            </a:r>
          </a:p>
          <a:p>
            <a:pPr marL="1714500" lvl="4" indent="0">
              <a:spcBef>
                <a:spcPts val="800"/>
              </a:spcBef>
              <a:buNone/>
            </a:pPr>
            <a:r>
              <a:rPr lang="en-US" sz="1700" dirty="0">
                <a:solidFill>
                  <a:srgbClr val="0070C0"/>
                </a:solidFill>
                <a:latin typeface="Calibri" panose="020F0502020204030204" pitchFamily="34" charset="0"/>
              </a:rPr>
              <a:t>	</a:t>
            </a:r>
            <a:r>
              <a:rPr lang="en-US" sz="1700" dirty="0">
                <a:solidFill>
                  <a:schemeClr val="tx1">
                    <a:lumMod val="50000"/>
                    <a:lumOff val="50000"/>
                  </a:schemeClr>
                </a:solidFill>
                <a:latin typeface="Calibri" panose="020F0502020204030204" pitchFamily="34" charset="0"/>
              </a:rPr>
              <a:t>Here,</a:t>
            </a:r>
          </a:p>
          <a:p>
            <a:pPr marL="1714500" lvl="4" indent="0">
              <a:spcBef>
                <a:spcPts val="800"/>
              </a:spcBef>
              <a:buNone/>
            </a:pPr>
            <a:r>
              <a:rPr lang="en-US" sz="1700" dirty="0">
                <a:solidFill>
                  <a:schemeClr val="tx1">
                    <a:lumMod val="50000"/>
                    <a:lumOff val="50000"/>
                  </a:schemeClr>
                </a:solidFill>
                <a:latin typeface="Calibri" panose="020F0502020204030204" pitchFamily="34" charset="0"/>
              </a:rPr>
              <a:t>		data	 =	train / test images</a:t>
            </a:r>
          </a:p>
          <a:p>
            <a:pPr marL="1714500" lvl="4" indent="0">
              <a:spcBef>
                <a:spcPts val="800"/>
              </a:spcBef>
              <a:buNone/>
            </a:pPr>
            <a:r>
              <a:rPr lang="en-US" sz="1700" dirty="0">
                <a:solidFill>
                  <a:schemeClr val="tx1">
                    <a:lumMod val="50000"/>
                    <a:lumOff val="50000"/>
                  </a:schemeClr>
                </a:solidFill>
                <a:latin typeface="Calibri" panose="020F0502020204030204" pitchFamily="34" charset="0"/>
              </a:rPr>
              <a:t>		mean =	mean of train images = -0.0444</a:t>
            </a:r>
          </a:p>
          <a:p>
            <a:pPr marL="1714500" lvl="4" indent="0">
              <a:spcBef>
                <a:spcPts val="800"/>
              </a:spcBef>
              <a:buNone/>
            </a:pPr>
            <a:r>
              <a:rPr lang="en-US" sz="1700" dirty="0">
                <a:solidFill>
                  <a:schemeClr val="tx1">
                    <a:lumMod val="50000"/>
                    <a:lumOff val="50000"/>
                  </a:schemeClr>
                </a:solidFill>
                <a:latin typeface="Calibri" panose="020F0502020204030204" pitchFamily="34" charset="0"/>
              </a:rPr>
              <a:t>		std	 =	standard deviation of train images = 0.4597</a:t>
            </a:r>
          </a:p>
          <a:p>
            <a:pPr marL="1257300" lvl="3" indent="0">
              <a:spcBef>
                <a:spcPts val="800"/>
              </a:spcBef>
              <a:buNone/>
            </a:pPr>
            <a:endParaRPr lang="en-US" sz="1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00452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7500"/>
          </a:xfrm>
        </p:spPr>
        <p:txBody>
          <a:bodyPr>
            <a:normAutofit/>
          </a:bodyPr>
          <a:lstStyle/>
          <a:p>
            <a:pPr algn="ctr"/>
            <a:r>
              <a:rPr lang="en-US" sz="4400" b="1">
                <a:latin typeface="Monotype Corsiva" panose="03010101010201010101" pitchFamily="66" charset="0"/>
              </a:rPr>
              <a:t>Motion towards the Project</a:t>
            </a:r>
            <a:endParaRPr lang="en-US" sz="4400" b="1" dirty="0">
              <a:latin typeface="Monotype Corsiva" panose="03010101010201010101" pitchFamily="66" charset="0"/>
            </a:endParaRPr>
          </a:p>
        </p:txBody>
      </p:sp>
      <p:sp>
        <p:nvSpPr>
          <p:cNvPr id="3" name="Content Placeholder 2"/>
          <p:cNvSpPr>
            <a:spLocks noGrp="1"/>
          </p:cNvSpPr>
          <p:nvPr>
            <p:ph idx="1"/>
          </p:nvPr>
        </p:nvSpPr>
        <p:spPr>
          <a:xfrm>
            <a:off x="2589212" y="1588770"/>
            <a:ext cx="8915400" cy="4322452"/>
          </a:xfrm>
        </p:spPr>
        <p:txBody>
          <a:bodyPr>
            <a:normAutofit lnSpcReduction="10000"/>
          </a:bodyPr>
          <a:lstStyle/>
          <a:p>
            <a:pPr>
              <a:lnSpc>
                <a:spcPct val="110000"/>
              </a:lnSpc>
              <a:buFont typeface="Wingdings" pitchFamily="2" charset="2"/>
              <a:buChar char="Ø"/>
            </a:pPr>
            <a:r>
              <a:rPr lang="en-US" sz="3000" b="1" dirty="0">
                <a:latin typeface="Calibri" panose="020F0502020204030204" pitchFamily="34" charset="0"/>
              </a:rPr>
              <a:t>Data Preprocessing</a:t>
            </a:r>
          </a:p>
          <a:p>
            <a:pPr lvl="1" indent="-342900">
              <a:buFont typeface="Wingdings" pitchFamily="2" charset="2"/>
              <a:buChar char="Ø"/>
            </a:pPr>
            <a:r>
              <a:rPr lang="en-US" sz="2400" b="1" dirty="0">
                <a:latin typeface="Calibri" panose="020F0502020204030204" pitchFamily="34" charset="0"/>
              </a:rPr>
              <a:t>Augmentation [Use dot(.) to identify %]</a:t>
            </a:r>
          </a:p>
          <a:p>
            <a:pPr marL="800100" lvl="2" indent="0">
              <a:buNone/>
            </a:pPr>
            <a:r>
              <a:rPr lang="en-US" sz="1600" dirty="0">
                <a:solidFill>
                  <a:srgbClr val="00B0F0"/>
                </a:solidFill>
                <a:latin typeface="Calibri" panose="020F0502020204030204" pitchFamily="34" charset="0"/>
              </a:rPr>
              <a:t>To artificially expand the size of a training dataset by creating modified versions of images.</a:t>
            </a:r>
          </a:p>
          <a:p>
            <a:pPr marL="800100" lvl="2" indent="0">
              <a:buNone/>
            </a:pPr>
            <a:r>
              <a:rPr lang="en-US" sz="1600" dirty="0">
                <a:solidFill>
                  <a:srgbClr val="00B0F0"/>
                </a:solidFill>
                <a:latin typeface="Calibri" panose="020F0502020204030204" pitchFamily="34" charset="0"/>
              </a:rPr>
              <a:t>To improve the performance and ability of the model to generalize.</a:t>
            </a:r>
          </a:p>
          <a:p>
            <a:pPr lvl="2">
              <a:buFont typeface="Wingdings" pitchFamily="2" charset="2"/>
              <a:buChar char="Ø"/>
            </a:pPr>
            <a:r>
              <a:rPr lang="en-US" sz="1600" b="1" dirty="0" err="1"/>
              <a:t>shear_range</a:t>
            </a:r>
            <a:r>
              <a:rPr lang="en-US" sz="1600" b="1" dirty="0"/>
              <a:t>=0.2, 	 -&gt; 20% Shearing on image</a:t>
            </a:r>
            <a:endParaRPr lang="en-US" sz="1600" dirty="0"/>
          </a:p>
          <a:p>
            <a:pPr lvl="2">
              <a:buFont typeface="Wingdings" pitchFamily="2" charset="2"/>
              <a:buChar char="Ø"/>
            </a:pPr>
            <a:r>
              <a:rPr lang="en-US" sz="1600" b="1" dirty="0" err="1"/>
              <a:t>zoom_range</a:t>
            </a:r>
            <a:r>
              <a:rPr lang="en-US" sz="1600" b="1" dirty="0"/>
              <a:t>=0.2, 	 -&gt; 20% Zooming on image</a:t>
            </a:r>
            <a:endParaRPr lang="en-US" sz="1600" dirty="0"/>
          </a:p>
          <a:p>
            <a:pPr lvl="2">
              <a:buFont typeface="Wingdings" pitchFamily="2" charset="2"/>
              <a:buChar char="Ø"/>
            </a:pPr>
            <a:r>
              <a:rPr lang="en-US" sz="1600" b="1" dirty="0" err="1"/>
              <a:t>rotation_range</a:t>
            </a:r>
            <a:r>
              <a:rPr lang="en-US" sz="1600" b="1" dirty="0"/>
              <a:t>=15, 	 -&gt; 15° Rotation of image</a:t>
            </a:r>
            <a:endParaRPr lang="en-US" sz="1600" dirty="0"/>
          </a:p>
          <a:p>
            <a:pPr lvl="2">
              <a:buFont typeface="Wingdings" pitchFamily="2" charset="2"/>
              <a:buChar char="Ø"/>
            </a:pPr>
            <a:r>
              <a:rPr lang="en-US" sz="1600" b="1" dirty="0" err="1"/>
              <a:t>width_shift_range</a:t>
            </a:r>
            <a:r>
              <a:rPr lang="en-US" sz="1600" b="1" dirty="0"/>
              <a:t>=0.1,  -&gt; 10% shifting of image towards width </a:t>
            </a:r>
            <a:endParaRPr lang="en-US" sz="1600" dirty="0"/>
          </a:p>
          <a:p>
            <a:pPr lvl="2">
              <a:buFont typeface="Wingdings" pitchFamily="2" charset="2"/>
              <a:buChar char="Ø"/>
            </a:pPr>
            <a:r>
              <a:rPr lang="en-US" sz="1600" b="1" dirty="0" err="1"/>
              <a:t>height_shift_range</a:t>
            </a:r>
            <a:r>
              <a:rPr lang="en-US" sz="1600" b="1" dirty="0"/>
              <a:t>=0.1, -&gt; 10% shifting of image towards height</a:t>
            </a:r>
            <a:endParaRPr lang="en-US" sz="1600" dirty="0"/>
          </a:p>
          <a:p>
            <a:pPr lvl="2">
              <a:buFont typeface="Wingdings" pitchFamily="2" charset="2"/>
              <a:buChar char="Ø"/>
            </a:pPr>
            <a:r>
              <a:rPr lang="en-US" sz="1600" b="1" dirty="0" err="1"/>
              <a:t>fill_mode</a:t>
            </a:r>
            <a:r>
              <a:rPr lang="en-US" sz="1600" b="1" dirty="0"/>
              <a:t>='nearest', 	  -&gt; Fill the null values by their nearest true pixel. </a:t>
            </a:r>
          </a:p>
          <a:p>
            <a:pPr lvl="2">
              <a:buFont typeface="Wingdings" pitchFamily="2" charset="2"/>
              <a:buChar char="Ø"/>
            </a:pPr>
            <a:r>
              <a:rPr lang="en-US" sz="1600" b="1" dirty="0" err="1"/>
              <a:t>horizontal_flip</a:t>
            </a:r>
            <a:r>
              <a:rPr lang="en-US" sz="1600" b="1" dirty="0"/>
              <a:t>=True,	  -&gt; Flip image horizontally	</a:t>
            </a:r>
            <a:endParaRPr lang="en-US" sz="1600" dirty="0"/>
          </a:p>
          <a:p>
            <a:pPr marL="1257300" lvl="3" indent="0">
              <a:spcBef>
                <a:spcPts val="800"/>
              </a:spcBef>
              <a:buFont typeface="Wingdings" pitchFamily="2" charset="2"/>
              <a:buChar char="Ø"/>
            </a:pPr>
            <a:endParaRPr lang="en-US" sz="1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27746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7500"/>
          </a:xfrm>
        </p:spPr>
        <p:txBody>
          <a:bodyPr>
            <a:normAutofit/>
          </a:bodyPr>
          <a:lstStyle/>
          <a:p>
            <a:pPr algn="ctr"/>
            <a:r>
              <a:rPr lang="en-US" sz="4400" b="1" dirty="0">
                <a:latin typeface="Monotype Corsiva" panose="03010101010201010101" pitchFamily="66" charset="0"/>
              </a:rPr>
              <a:t>Motion towards the Project</a:t>
            </a:r>
          </a:p>
        </p:txBody>
      </p:sp>
      <p:sp>
        <p:nvSpPr>
          <p:cNvPr id="3" name="Content Placeholder 2"/>
          <p:cNvSpPr>
            <a:spLocks noGrp="1"/>
          </p:cNvSpPr>
          <p:nvPr>
            <p:ph idx="1"/>
          </p:nvPr>
        </p:nvSpPr>
        <p:spPr>
          <a:xfrm>
            <a:off x="2589212" y="1588770"/>
            <a:ext cx="8915400" cy="4322452"/>
          </a:xfrm>
        </p:spPr>
        <p:txBody>
          <a:bodyPr>
            <a:normAutofit/>
          </a:bodyPr>
          <a:lstStyle/>
          <a:p>
            <a:pPr marL="0" indent="0">
              <a:buNone/>
            </a:pPr>
            <a:r>
              <a:rPr lang="en-US" sz="2400" b="1" dirty="0">
                <a:latin typeface="Monotype Corsiva" panose="03010101010201010101" pitchFamily="66" charset="0"/>
              </a:rPr>
              <a:t>Steps and works of us which we have taken already to make our project finished:</a:t>
            </a:r>
          </a:p>
          <a:p>
            <a:pPr lvl="1" indent="-342900">
              <a:buFont typeface="Wingdings" panose="05000000000000000000" pitchFamily="2" charset="2"/>
              <a:buChar char="q"/>
            </a:pPr>
            <a:r>
              <a:rPr lang="en-US" sz="2600" b="1" dirty="0">
                <a:latin typeface="Calibri" panose="020F0502020204030204" pitchFamily="34" charset="0"/>
              </a:rPr>
              <a:t>Network Architecture</a:t>
            </a:r>
            <a:endParaRPr lang="en-US" sz="2200" b="1" dirty="0">
              <a:latin typeface="Calibri" panose="020F0502020204030204" pitchFamily="34" charset="0"/>
            </a:endParaRPr>
          </a:p>
          <a:p>
            <a:pPr lvl="2" indent="-342900">
              <a:buFont typeface="Wingdings" panose="05000000000000000000" pitchFamily="2" charset="2"/>
              <a:buChar char="v"/>
            </a:pPr>
            <a:r>
              <a:rPr lang="en-US" sz="2200" b="1" dirty="0">
                <a:latin typeface="Calibri" panose="020F0502020204030204" pitchFamily="34" charset="0"/>
              </a:rPr>
              <a:t>Baseline model</a:t>
            </a:r>
          </a:p>
          <a:p>
            <a:pPr lvl="2" indent="-342900">
              <a:buFont typeface="Wingdings" panose="05000000000000000000" pitchFamily="2" charset="2"/>
              <a:buChar char="v"/>
            </a:pPr>
            <a:r>
              <a:rPr lang="en-US" sz="2200" b="1" dirty="0">
                <a:latin typeface="Calibri" panose="020F0502020204030204" pitchFamily="34" charset="0"/>
              </a:rPr>
              <a:t>Simple cnn 90%+</a:t>
            </a:r>
          </a:p>
          <a:p>
            <a:pPr lvl="2" indent="-342900">
              <a:buFont typeface="Wingdings" panose="05000000000000000000" pitchFamily="2" charset="2"/>
              <a:buChar char="v"/>
            </a:pPr>
            <a:r>
              <a:rPr lang="en-US" sz="2200" b="1" dirty="0">
                <a:latin typeface="Calibri" panose="020F0502020204030204" pitchFamily="34" charset="0"/>
              </a:rPr>
              <a:t>Googlenet – Resnet concepts</a:t>
            </a:r>
          </a:p>
          <a:p>
            <a:pPr lvl="2" indent="-342900">
              <a:buFont typeface="Wingdings" panose="05000000000000000000" pitchFamily="2" charset="2"/>
              <a:buChar char="v"/>
            </a:pPr>
            <a:r>
              <a:rPr lang="en-US" sz="2200" b="1" dirty="0">
                <a:latin typeface="Calibri" panose="020F0502020204030204" pitchFamily="34" charset="0"/>
              </a:rPr>
              <a:t>Approach of model-X</a:t>
            </a:r>
          </a:p>
        </p:txBody>
      </p:sp>
    </p:spTree>
    <p:extLst>
      <p:ext uri="{BB962C8B-B14F-4D97-AF65-F5344CB8AC3E}">
        <p14:creationId xmlns:p14="http://schemas.microsoft.com/office/powerpoint/2010/main" val="14503935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530</TotalTime>
  <Words>1520</Words>
  <Application>Microsoft Office PowerPoint</Application>
  <PresentationFormat>Widescreen</PresentationFormat>
  <Paragraphs>173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Century Gothic</vt:lpstr>
      <vt:lpstr>Courier New</vt:lpstr>
      <vt:lpstr>Monotype Corsiva</vt:lpstr>
      <vt:lpstr>Wingdings</vt:lpstr>
      <vt:lpstr>Wingdings 3</vt:lpstr>
      <vt:lpstr>Wisp</vt:lpstr>
      <vt:lpstr>PowerPoint Presentation</vt:lpstr>
      <vt:lpstr>Cifar - 10</vt:lpstr>
      <vt:lpstr>Team info</vt:lpstr>
      <vt:lpstr>Introduction</vt:lpstr>
      <vt:lpstr>Context</vt:lpstr>
      <vt:lpstr>Motion towards the Project</vt:lpstr>
      <vt:lpstr>Motion towards the Project</vt:lpstr>
      <vt:lpstr>Motion towards the Project</vt:lpstr>
      <vt:lpstr>Motion towards the Project</vt:lpstr>
      <vt:lpstr>Motion towards the Project</vt:lpstr>
      <vt:lpstr>Motion towards the Project</vt:lpstr>
      <vt:lpstr>Motion towards the Project</vt:lpstr>
      <vt:lpstr>Motion towards the Project</vt:lpstr>
      <vt:lpstr>Motion towards the Project</vt:lpstr>
      <vt:lpstr>Motion towards the Project</vt:lpstr>
      <vt:lpstr>Result of our Project</vt:lpstr>
      <vt:lpstr>Information about Operating System &amp; Environment</vt:lpstr>
      <vt:lpstr>Conclusion</vt:lpstr>
      <vt:lpstr>Questions ?</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MZ</dc:creator>
  <cp:lastModifiedBy>Rashed Alom</cp:lastModifiedBy>
  <cp:revision>265</cp:revision>
  <dcterms:created xsi:type="dcterms:W3CDTF">2019-12-09T10:20:57Z</dcterms:created>
  <dcterms:modified xsi:type="dcterms:W3CDTF">2019-12-10T07:11:38Z</dcterms:modified>
</cp:coreProperties>
</file>