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9" autoAdjust="0"/>
  </p:normalViewPr>
  <p:slideViewPr>
    <p:cSldViewPr>
      <p:cViewPr varScale="1">
        <p:scale>
          <a:sx n="75" d="100"/>
          <a:sy n="75" d="100"/>
        </p:scale>
        <p:origin x="12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ACCD3D-567F-47E0-8A93-54FD7CC71731}"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CCD3D-567F-47E0-8A93-54FD7CC71731}"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CCD3D-567F-47E0-8A93-54FD7CC71731}"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CCD3D-567F-47E0-8A93-54FD7CC71731}"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CCD3D-567F-47E0-8A93-54FD7CC71731}"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ACCD3D-567F-47E0-8A93-54FD7CC71731}"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CCD3D-567F-47E0-8A93-54FD7CC71731}"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ACCD3D-567F-47E0-8A93-54FD7CC71731}"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CCD3D-567F-47E0-8A93-54FD7CC71731}"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CCD3D-567F-47E0-8A93-54FD7CC71731}"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CCD3D-567F-47E0-8A93-54FD7CC71731}"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1E20A-27F5-4C4B-BEDF-50049CA6F8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CCD3D-567F-47E0-8A93-54FD7CC71731}" type="datetimeFigureOut">
              <a:rPr lang="en-US" smtClean="0"/>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1E20A-27F5-4C4B-BEDF-50049CA6F8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house-prices-advanced-regression-techniques/overview"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a:t>
            </a:r>
          </a:p>
        </p:txBody>
      </p:sp>
      <p:sp>
        <p:nvSpPr>
          <p:cNvPr id="3" name="Subtitle 2"/>
          <p:cNvSpPr>
            <a:spLocks noGrp="1"/>
          </p:cNvSpPr>
          <p:nvPr>
            <p:ph type="subTitle" idx="1"/>
          </p:nvPr>
        </p:nvSpPr>
        <p:spPr/>
        <p:txBody>
          <a:bodyPr/>
          <a:lstStyle/>
          <a:p>
            <a:r>
              <a:rPr lang="en-US" b="1" u="sng" dirty="0">
                <a:hlinkClick r:id="rId2"/>
              </a:rPr>
              <a:t>House Prices: Advanced Regression Techniques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Model Creation</a:t>
            </a:r>
          </a:p>
        </p:txBody>
      </p:sp>
      <p:sp>
        <p:nvSpPr>
          <p:cNvPr id="3" name="Content Placeholder 2"/>
          <p:cNvSpPr>
            <a:spLocks noGrp="1"/>
          </p:cNvSpPr>
          <p:nvPr>
            <p:ph idx="1"/>
          </p:nvPr>
        </p:nvSpPr>
        <p:spPr/>
        <p:txBody>
          <a:bodyPr>
            <a:normAutofit lnSpcReduction="10000"/>
          </a:bodyPr>
          <a:lstStyle/>
          <a:p>
            <a:r>
              <a:rPr lang="en-US" sz="2400" dirty="0"/>
              <a:t>We use multiple methods to make our model. Some of them:</a:t>
            </a:r>
          </a:p>
          <a:p>
            <a:pPr lvl="1"/>
            <a:r>
              <a:rPr lang="en-US" sz="2000" dirty="0" err="1"/>
              <a:t>RobustScaler</a:t>
            </a:r>
            <a:endParaRPr lang="en-US" sz="2000" dirty="0"/>
          </a:p>
          <a:p>
            <a:pPr lvl="1"/>
            <a:r>
              <a:rPr lang="en-US" sz="2000" dirty="0" err="1"/>
              <a:t>LassoCV</a:t>
            </a:r>
            <a:endParaRPr lang="en-US" sz="2000" dirty="0"/>
          </a:p>
          <a:p>
            <a:pPr lvl="1"/>
            <a:r>
              <a:rPr lang="en-US" sz="2000" dirty="0" err="1"/>
              <a:t>ElasticNetCV</a:t>
            </a:r>
            <a:endParaRPr lang="en-US" sz="2000" dirty="0"/>
          </a:p>
          <a:p>
            <a:pPr lvl="1"/>
            <a:r>
              <a:rPr lang="en-US" sz="2000" dirty="0"/>
              <a:t>SVM</a:t>
            </a:r>
          </a:p>
          <a:p>
            <a:endParaRPr lang="en-US" sz="2400" dirty="0"/>
          </a:p>
          <a:p>
            <a:r>
              <a:rPr lang="en-US" sz="2400" dirty="0"/>
              <a:t> We have used </a:t>
            </a:r>
            <a:r>
              <a:rPr lang="en-US" sz="2400" dirty="0" err="1"/>
              <a:t>KFold</a:t>
            </a:r>
            <a:r>
              <a:rPr lang="en-US" sz="2400" dirty="0"/>
              <a:t> as model selection and </a:t>
            </a:r>
            <a:r>
              <a:rPr lang="en-US" sz="2400" dirty="0" err="1"/>
              <a:t>n_splits</a:t>
            </a:r>
            <a:r>
              <a:rPr lang="en-US" sz="2400" dirty="0"/>
              <a:t>=10 as 10 subsets of the dataset while shuffle(random choice) is activated.</a:t>
            </a:r>
          </a:p>
          <a:p>
            <a:endParaRPr lang="en-US" sz="2400" dirty="0"/>
          </a:p>
          <a:p>
            <a:r>
              <a:rPr lang="en-US" sz="2400" dirty="0"/>
              <a:t>And also we use merge technique to merge the models results to get the final output.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Results &amp; Discussion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dirty="0"/>
              <a:t>we submit one result in our main account of </a:t>
            </a:r>
            <a:r>
              <a:rPr lang="en-US" sz="2400" u="sng" dirty="0" err="1">
                <a:hlinkClick r:id="rId2"/>
              </a:rPr>
              <a:t>kaggle</a:t>
            </a:r>
            <a:r>
              <a:rPr lang="en-US" sz="2400" dirty="0"/>
              <a:t> though we have submitted more than 64 times in our other accounts. We have to do that as a part of our model as we use neural network approach on our model. We keep record of our submissions and use them as nodes for our next output.</a:t>
            </a:r>
          </a:p>
          <a:p>
            <a:pPr algn="just"/>
            <a:endParaRPr lang="en-US" sz="2400" dirty="0"/>
          </a:p>
          <a:p>
            <a:pPr algn="just"/>
            <a:r>
              <a:rPr lang="en-US" sz="2400" dirty="0"/>
              <a:t>These are some examples of our results which are entering in the model as 4 nodes with specific weights to combine with the result output getting from current stage which has the weight as (1 – total weight of outer nodes).</a:t>
            </a:r>
          </a:p>
          <a:p>
            <a:pPr algn="just"/>
            <a:endParaRPr lang="en-US" sz="2400" dirty="0"/>
          </a:p>
          <a:p>
            <a:endParaRPr lang="en-US" dirty="0"/>
          </a:p>
          <a:p>
            <a:r>
              <a:rPr lang="en-US" dirty="0"/>
              <a:t>Submission result:  Position</a:t>
            </a:r>
            <a:r>
              <a:rPr lang="en-US"/>
              <a:t>: 8, </a:t>
            </a:r>
            <a:r>
              <a:rPr lang="en-US" dirty="0"/>
              <a:t>Score: 0.10375</a:t>
            </a:r>
          </a:p>
          <a:p>
            <a:pPr algn="just"/>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ABC6DD-54EC-4B3B-B7B6-257A220DC185}"/>
              </a:ext>
            </a:extLst>
          </p:cNvPr>
          <p:cNvPicPr>
            <a:picLocks noGrp="1"/>
          </p:cNvPicPr>
          <p:nvPr>
            <p:ph idx="1"/>
          </p:nvPr>
        </p:nvPicPr>
        <p:blipFill>
          <a:blip r:embed="rId2"/>
          <a:stretch>
            <a:fillRect/>
          </a:stretch>
        </p:blipFill>
        <p:spPr>
          <a:xfrm>
            <a:off x="612238" y="237785"/>
            <a:ext cx="7687748" cy="1219370"/>
          </a:xfrm>
          <a:prstGeom prst="rect">
            <a:avLst/>
          </a:prstGeom>
        </p:spPr>
      </p:pic>
      <p:sp>
        <p:nvSpPr>
          <p:cNvPr id="5" name="Oval 25">
            <a:extLst>
              <a:ext uri="{FF2B5EF4-FFF2-40B4-BE49-F238E27FC236}">
                <a16:creationId xmlns:a16="http://schemas.microsoft.com/office/drawing/2014/main" id="{00D3353D-37CF-4FCB-BFAF-E8FF9CC1C2F3}"/>
              </a:ext>
            </a:extLst>
          </p:cNvPr>
          <p:cNvSpPr>
            <a:spLocks noChangeArrowheads="1"/>
          </p:cNvSpPr>
          <p:nvPr/>
        </p:nvSpPr>
        <p:spPr bwMode="auto">
          <a:xfrm>
            <a:off x="1733550" y="2009946"/>
            <a:ext cx="393700" cy="382588"/>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6" name="Oval 24">
            <a:extLst>
              <a:ext uri="{FF2B5EF4-FFF2-40B4-BE49-F238E27FC236}">
                <a16:creationId xmlns:a16="http://schemas.microsoft.com/office/drawing/2014/main" id="{7CF3DB14-F53D-4AC9-97F3-A1325FC0FD98}"/>
              </a:ext>
            </a:extLst>
          </p:cNvPr>
          <p:cNvSpPr>
            <a:spLocks noChangeArrowheads="1"/>
          </p:cNvSpPr>
          <p:nvPr/>
        </p:nvSpPr>
        <p:spPr bwMode="auto">
          <a:xfrm>
            <a:off x="1733550" y="2705271"/>
            <a:ext cx="393700" cy="382588"/>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23">
            <a:extLst>
              <a:ext uri="{FF2B5EF4-FFF2-40B4-BE49-F238E27FC236}">
                <a16:creationId xmlns:a16="http://schemas.microsoft.com/office/drawing/2014/main" id="{8D1E705E-8EE6-4D2D-99B6-E683B565270E}"/>
              </a:ext>
            </a:extLst>
          </p:cNvPr>
          <p:cNvSpPr>
            <a:spLocks noChangeArrowheads="1"/>
          </p:cNvSpPr>
          <p:nvPr/>
        </p:nvSpPr>
        <p:spPr bwMode="auto">
          <a:xfrm>
            <a:off x="1733550" y="3321221"/>
            <a:ext cx="393700" cy="382588"/>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8" name="Oval 22">
            <a:extLst>
              <a:ext uri="{FF2B5EF4-FFF2-40B4-BE49-F238E27FC236}">
                <a16:creationId xmlns:a16="http://schemas.microsoft.com/office/drawing/2014/main" id="{F6A981F0-752D-43D1-9B4A-B7BA6BA909E3}"/>
              </a:ext>
            </a:extLst>
          </p:cNvPr>
          <p:cNvSpPr>
            <a:spLocks noChangeArrowheads="1"/>
          </p:cNvSpPr>
          <p:nvPr/>
        </p:nvSpPr>
        <p:spPr bwMode="auto">
          <a:xfrm>
            <a:off x="1733550" y="3933996"/>
            <a:ext cx="393700" cy="382588"/>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9" name="Oval 21">
            <a:extLst>
              <a:ext uri="{FF2B5EF4-FFF2-40B4-BE49-F238E27FC236}">
                <a16:creationId xmlns:a16="http://schemas.microsoft.com/office/drawing/2014/main" id="{9A10D2E2-5C55-4919-8A52-9CC15B6B1444}"/>
              </a:ext>
            </a:extLst>
          </p:cNvPr>
          <p:cNvSpPr>
            <a:spLocks noChangeArrowheads="1"/>
          </p:cNvSpPr>
          <p:nvPr/>
        </p:nvSpPr>
        <p:spPr bwMode="auto">
          <a:xfrm>
            <a:off x="3048000" y="2222671"/>
            <a:ext cx="350837" cy="414338"/>
          </a:xfrm>
          <a:prstGeom prst="ellipse">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AutoShape 20">
            <a:extLst>
              <a:ext uri="{FF2B5EF4-FFF2-40B4-BE49-F238E27FC236}">
                <a16:creationId xmlns:a16="http://schemas.microsoft.com/office/drawing/2014/main" id="{0C168AEE-6E5F-4CC8-B030-485577A5E0DA}"/>
              </a:ext>
            </a:extLst>
          </p:cNvPr>
          <p:cNvSpPr>
            <a:spLocks noChangeShapeType="1"/>
          </p:cNvSpPr>
          <p:nvPr/>
        </p:nvSpPr>
        <p:spPr bwMode="auto">
          <a:xfrm>
            <a:off x="2127250" y="2308396"/>
            <a:ext cx="868362" cy="6159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9">
            <a:extLst>
              <a:ext uri="{FF2B5EF4-FFF2-40B4-BE49-F238E27FC236}">
                <a16:creationId xmlns:a16="http://schemas.microsoft.com/office/drawing/2014/main" id="{7050D193-42B6-4D0B-B7EE-90E09D0094EA}"/>
              </a:ext>
            </a:extLst>
          </p:cNvPr>
          <p:cNvSpPr>
            <a:spLocks noChangeShapeType="1"/>
          </p:cNvSpPr>
          <p:nvPr/>
        </p:nvSpPr>
        <p:spPr bwMode="auto">
          <a:xfrm>
            <a:off x="2127250" y="2924346"/>
            <a:ext cx="868362" cy="85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8">
            <a:extLst>
              <a:ext uri="{FF2B5EF4-FFF2-40B4-BE49-F238E27FC236}">
                <a16:creationId xmlns:a16="http://schemas.microsoft.com/office/drawing/2014/main" id="{5B9A79F4-C55A-45AF-A09B-EDCAEC4E8A47}"/>
              </a:ext>
            </a:extLst>
          </p:cNvPr>
          <p:cNvSpPr>
            <a:spLocks noChangeShapeType="1"/>
          </p:cNvSpPr>
          <p:nvPr/>
        </p:nvSpPr>
        <p:spPr bwMode="auto">
          <a:xfrm flipV="1">
            <a:off x="2127250" y="3087859"/>
            <a:ext cx="868362" cy="431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a:extLst>
              <a:ext uri="{FF2B5EF4-FFF2-40B4-BE49-F238E27FC236}">
                <a16:creationId xmlns:a16="http://schemas.microsoft.com/office/drawing/2014/main" id="{3F2D059E-CF00-4C71-8579-A2FB7C0C8BC3}"/>
              </a:ext>
            </a:extLst>
          </p:cNvPr>
          <p:cNvSpPr>
            <a:spLocks noChangeShapeType="1"/>
          </p:cNvSpPr>
          <p:nvPr/>
        </p:nvSpPr>
        <p:spPr bwMode="auto">
          <a:xfrm flipV="1">
            <a:off x="2127250" y="3191046"/>
            <a:ext cx="868362"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6">
            <a:extLst>
              <a:ext uri="{FF2B5EF4-FFF2-40B4-BE49-F238E27FC236}">
                <a16:creationId xmlns:a16="http://schemas.microsoft.com/office/drawing/2014/main" id="{7962EFFD-D594-46FC-9812-97B5C981C838}"/>
              </a:ext>
            </a:extLst>
          </p:cNvPr>
          <p:cNvSpPr>
            <a:spLocks noChangeShapeType="1"/>
          </p:cNvSpPr>
          <p:nvPr/>
        </p:nvSpPr>
        <p:spPr bwMode="auto">
          <a:xfrm>
            <a:off x="3217862" y="2705271"/>
            <a:ext cx="0" cy="1666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a:extLst>
              <a:ext uri="{FF2B5EF4-FFF2-40B4-BE49-F238E27FC236}">
                <a16:creationId xmlns:a16="http://schemas.microsoft.com/office/drawing/2014/main" id="{AD10EFBF-6019-4AC6-AD10-61468F3E5762}"/>
              </a:ext>
            </a:extLst>
          </p:cNvPr>
          <p:cNvSpPr>
            <a:spLocks noChangeArrowheads="1"/>
          </p:cNvSpPr>
          <p:nvPr/>
        </p:nvSpPr>
        <p:spPr bwMode="auto">
          <a:xfrm>
            <a:off x="3048000" y="2924346"/>
            <a:ext cx="796925" cy="3968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Oval 11">
            <a:extLst>
              <a:ext uri="{FF2B5EF4-FFF2-40B4-BE49-F238E27FC236}">
                <a16:creationId xmlns:a16="http://schemas.microsoft.com/office/drawing/2014/main" id="{1078EB76-F728-4DDC-A359-32ACA142D926}"/>
              </a:ext>
            </a:extLst>
          </p:cNvPr>
          <p:cNvSpPr>
            <a:spLocks noChangeArrowheads="1"/>
          </p:cNvSpPr>
          <p:nvPr/>
        </p:nvSpPr>
        <p:spPr bwMode="auto">
          <a:xfrm>
            <a:off x="4335462" y="2924346"/>
            <a:ext cx="393700" cy="403225"/>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Oval 10">
            <a:extLst>
              <a:ext uri="{FF2B5EF4-FFF2-40B4-BE49-F238E27FC236}">
                <a16:creationId xmlns:a16="http://schemas.microsoft.com/office/drawing/2014/main" id="{46254B85-B20D-4F66-8604-D7DC0969AF9E}"/>
              </a:ext>
            </a:extLst>
          </p:cNvPr>
          <p:cNvSpPr>
            <a:spLocks noChangeArrowheads="1"/>
          </p:cNvSpPr>
          <p:nvPr/>
        </p:nvSpPr>
        <p:spPr bwMode="auto">
          <a:xfrm>
            <a:off x="4335462" y="2155996"/>
            <a:ext cx="393700" cy="403225"/>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Oval 9">
            <a:extLst>
              <a:ext uri="{FF2B5EF4-FFF2-40B4-BE49-F238E27FC236}">
                <a16:creationId xmlns:a16="http://schemas.microsoft.com/office/drawing/2014/main" id="{E351F0CA-8950-4B4C-A390-B81EB86EF689}"/>
              </a:ext>
            </a:extLst>
          </p:cNvPr>
          <p:cNvSpPr>
            <a:spLocks noChangeArrowheads="1"/>
          </p:cNvSpPr>
          <p:nvPr/>
        </p:nvSpPr>
        <p:spPr bwMode="auto">
          <a:xfrm>
            <a:off x="4335462" y="4122909"/>
            <a:ext cx="393700" cy="403225"/>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Oval 8">
            <a:extLst>
              <a:ext uri="{FF2B5EF4-FFF2-40B4-BE49-F238E27FC236}">
                <a16:creationId xmlns:a16="http://schemas.microsoft.com/office/drawing/2014/main" id="{A551DD05-E420-40EF-B251-7C0B7D9BC60A}"/>
              </a:ext>
            </a:extLst>
          </p:cNvPr>
          <p:cNvSpPr>
            <a:spLocks noChangeArrowheads="1"/>
          </p:cNvSpPr>
          <p:nvPr/>
        </p:nvSpPr>
        <p:spPr bwMode="auto">
          <a:xfrm>
            <a:off x="4335462" y="3533946"/>
            <a:ext cx="393700" cy="403225"/>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0C1D9B8-E58C-4702-A8F1-195F5244762F}"/>
              </a:ext>
            </a:extLst>
          </p:cNvPr>
          <p:cNvSpPr>
            <a:spLocks noChangeArrowheads="1"/>
          </p:cNvSpPr>
          <p:nvPr/>
        </p:nvSpPr>
        <p:spPr bwMode="auto">
          <a:xfrm>
            <a:off x="5275262" y="2302046"/>
            <a:ext cx="393700" cy="403225"/>
          </a:xfrm>
          <a:prstGeom prst="ellipse">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AutoShape 14">
            <a:extLst>
              <a:ext uri="{FF2B5EF4-FFF2-40B4-BE49-F238E27FC236}">
                <a16:creationId xmlns:a16="http://schemas.microsoft.com/office/drawing/2014/main" id="{2DA4364C-F723-4130-83F0-2A9313C2EA98}"/>
              </a:ext>
            </a:extLst>
          </p:cNvPr>
          <p:cNvSpPr>
            <a:spLocks noChangeShapeType="1"/>
          </p:cNvSpPr>
          <p:nvPr/>
        </p:nvSpPr>
        <p:spPr bwMode="auto">
          <a:xfrm>
            <a:off x="3846512" y="3087859"/>
            <a:ext cx="4143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6">
            <a:extLst>
              <a:ext uri="{FF2B5EF4-FFF2-40B4-BE49-F238E27FC236}">
                <a16:creationId xmlns:a16="http://schemas.microsoft.com/office/drawing/2014/main" id="{183EC83A-7DA4-4B3D-96F7-C9449E994055}"/>
              </a:ext>
            </a:extLst>
          </p:cNvPr>
          <p:cNvSpPr>
            <a:spLocks noChangeShapeType="1"/>
          </p:cNvSpPr>
          <p:nvPr/>
        </p:nvSpPr>
        <p:spPr bwMode="auto">
          <a:xfrm>
            <a:off x="4729162" y="2498896"/>
            <a:ext cx="546100" cy="5111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5">
            <a:extLst>
              <a:ext uri="{FF2B5EF4-FFF2-40B4-BE49-F238E27FC236}">
                <a16:creationId xmlns:a16="http://schemas.microsoft.com/office/drawing/2014/main" id="{33315EA3-C1C2-4C37-B6CB-48BE2869BB3F}"/>
              </a:ext>
            </a:extLst>
          </p:cNvPr>
          <p:cNvSpPr>
            <a:spLocks noChangeShapeType="1"/>
          </p:cNvSpPr>
          <p:nvPr/>
        </p:nvSpPr>
        <p:spPr bwMode="auto">
          <a:xfrm>
            <a:off x="5427662" y="2705271"/>
            <a:ext cx="0" cy="2190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4">
            <a:extLst>
              <a:ext uri="{FF2B5EF4-FFF2-40B4-BE49-F238E27FC236}">
                <a16:creationId xmlns:a16="http://schemas.microsoft.com/office/drawing/2014/main" id="{C17D6FCF-4E5A-4AD7-A1C4-1A669FE55504}"/>
              </a:ext>
            </a:extLst>
          </p:cNvPr>
          <p:cNvSpPr>
            <a:spLocks noChangeShapeType="1"/>
          </p:cNvSpPr>
          <p:nvPr/>
        </p:nvSpPr>
        <p:spPr bwMode="auto">
          <a:xfrm>
            <a:off x="4792662" y="3087859"/>
            <a:ext cx="339725" cy="746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3">
            <a:extLst>
              <a:ext uri="{FF2B5EF4-FFF2-40B4-BE49-F238E27FC236}">
                <a16:creationId xmlns:a16="http://schemas.microsoft.com/office/drawing/2014/main" id="{D728D981-51C5-43F5-9384-269D55EAF016}"/>
              </a:ext>
            </a:extLst>
          </p:cNvPr>
          <p:cNvSpPr>
            <a:spLocks noChangeShapeType="1"/>
          </p:cNvSpPr>
          <p:nvPr/>
        </p:nvSpPr>
        <p:spPr bwMode="auto">
          <a:xfrm flipV="1">
            <a:off x="4792662" y="3314871"/>
            <a:ext cx="403225" cy="3889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
            <a:extLst>
              <a:ext uri="{FF2B5EF4-FFF2-40B4-BE49-F238E27FC236}">
                <a16:creationId xmlns:a16="http://schemas.microsoft.com/office/drawing/2014/main" id="{E7B12B52-9282-4F72-8DE4-E64002A949E5}"/>
              </a:ext>
            </a:extLst>
          </p:cNvPr>
          <p:cNvSpPr>
            <a:spLocks noChangeShapeType="1"/>
          </p:cNvSpPr>
          <p:nvPr/>
        </p:nvSpPr>
        <p:spPr bwMode="auto">
          <a:xfrm flipV="1">
            <a:off x="4792662" y="3467271"/>
            <a:ext cx="546100" cy="8493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1">
            <a:extLst>
              <a:ext uri="{FF2B5EF4-FFF2-40B4-BE49-F238E27FC236}">
                <a16:creationId xmlns:a16="http://schemas.microsoft.com/office/drawing/2014/main" id="{24B7DF57-5E35-48F6-BE94-03F6780F6282}"/>
              </a:ext>
            </a:extLst>
          </p:cNvPr>
          <p:cNvSpPr>
            <a:spLocks noChangeArrowheads="1"/>
          </p:cNvSpPr>
          <p:nvPr/>
        </p:nvSpPr>
        <p:spPr bwMode="auto">
          <a:xfrm>
            <a:off x="5338762" y="2949746"/>
            <a:ext cx="879475" cy="379413"/>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AutoShape 13">
            <a:extLst>
              <a:ext uri="{FF2B5EF4-FFF2-40B4-BE49-F238E27FC236}">
                <a16:creationId xmlns:a16="http://schemas.microsoft.com/office/drawing/2014/main" id="{05A03123-A16A-4FBE-9175-326FAB4CAD37}"/>
              </a:ext>
            </a:extLst>
          </p:cNvPr>
          <p:cNvSpPr>
            <a:spLocks noChangeShapeType="1"/>
          </p:cNvSpPr>
          <p:nvPr/>
        </p:nvSpPr>
        <p:spPr bwMode="auto">
          <a:xfrm>
            <a:off x="6376987" y="3162471"/>
            <a:ext cx="4254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Text Box 12">
            <a:extLst>
              <a:ext uri="{FF2B5EF4-FFF2-40B4-BE49-F238E27FC236}">
                <a16:creationId xmlns:a16="http://schemas.microsoft.com/office/drawing/2014/main" id="{4718ABEB-5A8D-4E00-ABEE-6DA44CBF51E3}"/>
              </a:ext>
            </a:extLst>
          </p:cNvPr>
          <p:cNvSpPr txBox="1">
            <a:spLocks noChangeArrowheads="1"/>
          </p:cNvSpPr>
          <p:nvPr/>
        </p:nvSpPr>
        <p:spPr bwMode="auto">
          <a:xfrm>
            <a:off x="612238" y="4711871"/>
            <a:ext cx="7687748" cy="15696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Blue circles indicates the previous results act as node for the process as  green rectangular, where green circle is the node created by the current process. All together create a node of another process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1" name="Rectangle 27">
            <a:extLst>
              <a:ext uri="{FF2B5EF4-FFF2-40B4-BE49-F238E27FC236}">
                <a16:creationId xmlns:a16="http://schemas.microsoft.com/office/drawing/2014/main" id="{1C62F8D5-CEDB-4303-9C8B-FA6D357C53E3}"/>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507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Team Information</a:t>
            </a:r>
            <a:endParaRPr lang="en-US" u="sng" dirty="0"/>
          </a:p>
        </p:txBody>
      </p:sp>
      <p:sp>
        <p:nvSpPr>
          <p:cNvPr id="3" name="Content Placeholder 2"/>
          <p:cNvSpPr>
            <a:spLocks noGrp="1"/>
          </p:cNvSpPr>
          <p:nvPr>
            <p:ph idx="1"/>
          </p:nvPr>
        </p:nvSpPr>
        <p:spPr/>
        <p:txBody>
          <a:bodyPr>
            <a:normAutofit/>
          </a:bodyPr>
          <a:lstStyle/>
          <a:p>
            <a:pPr>
              <a:buNone/>
            </a:pPr>
            <a:r>
              <a:rPr lang="en-US" b="1" dirty="0"/>
              <a:t>❖</a:t>
            </a:r>
            <a:r>
              <a:rPr lang="en-US" b="1" u="sng" dirty="0"/>
              <a:t>Name Of Our Team:</a:t>
            </a:r>
            <a:r>
              <a:rPr lang="en-US" b="1" dirty="0"/>
              <a:t> Friends</a:t>
            </a:r>
          </a:p>
          <a:p>
            <a:pPr>
              <a:buNone/>
            </a:pPr>
            <a:endParaRPr lang="en-US" sz="2000" dirty="0"/>
          </a:p>
          <a:p>
            <a:pPr>
              <a:buNone/>
            </a:pPr>
            <a:r>
              <a:rPr lang="en-US" sz="2000" b="1" dirty="0"/>
              <a:t>❖</a:t>
            </a:r>
            <a:r>
              <a:rPr lang="en-US" b="1" u="sng" dirty="0"/>
              <a:t>Contestants Name &amp; Student ID</a:t>
            </a:r>
            <a:endParaRPr lang="en-US" u="sng" dirty="0"/>
          </a:p>
          <a:p>
            <a:pPr>
              <a:buNone/>
            </a:pPr>
            <a:r>
              <a:rPr lang="en-US" sz="2400" b="1" dirty="0"/>
              <a:t>		➢</a:t>
            </a:r>
            <a:r>
              <a:rPr lang="en-US" sz="2400" b="1" dirty="0" err="1"/>
              <a:t>kazi</a:t>
            </a:r>
            <a:r>
              <a:rPr lang="en-US" sz="2400" b="1" dirty="0"/>
              <a:t> </a:t>
            </a:r>
            <a:r>
              <a:rPr lang="en-US" sz="2400" b="1" dirty="0" err="1"/>
              <a:t>Mushfiqur</a:t>
            </a:r>
            <a:r>
              <a:rPr lang="en-US" sz="2400" b="1" dirty="0"/>
              <a:t> </a:t>
            </a:r>
            <a:r>
              <a:rPr lang="en-US" sz="2400" b="1" dirty="0" err="1"/>
              <a:t>Rahman</a:t>
            </a:r>
            <a:r>
              <a:rPr lang="en-US" sz="2400" b="1" dirty="0"/>
              <a:t>	:: 1640CSE00465</a:t>
            </a:r>
            <a:endParaRPr lang="en-US" sz="2400" dirty="0"/>
          </a:p>
          <a:p>
            <a:pPr>
              <a:buNone/>
            </a:pPr>
            <a:r>
              <a:rPr lang="en-US" sz="2400" b="1" dirty="0"/>
              <a:t>		➢Minhazul Zannat		:: 1640CSE00466</a:t>
            </a:r>
            <a:endParaRPr lang="en-US" sz="2400" dirty="0"/>
          </a:p>
          <a:p>
            <a:pPr>
              <a:buNone/>
            </a:pPr>
            <a:r>
              <a:rPr lang="en-US" sz="2400" b="1" dirty="0"/>
              <a:t>		➢</a:t>
            </a:r>
            <a:r>
              <a:rPr lang="en-US" sz="2400" b="1" dirty="0" err="1"/>
              <a:t>Ashrafujjaman</a:t>
            </a:r>
            <a:r>
              <a:rPr lang="en-US" sz="2400" b="1" dirty="0"/>
              <a:t>		:: 1640CSE00537</a:t>
            </a:r>
            <a:endParaRPr lang="en-US" sz="2400" dirty="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endParaRPr lang="en-US" dirty="0"/>
          </a:p>
        </p:txBody>
      </p:sp>
      <p:sp>
        <p:nvSpPr>
          <p:cNvPr id="3" name="Content Placeholder 2"/>
          <p:cNvSpPr>
            <a:spLocks noGrp="1"/>
          </p:cNvSpPr>
          <p:nvPr>
            <p:ph idx="1"/>
          </p:nvPr>
        </p:nvSpPr>
        <p:spPr/>
        <p:txBody>
          <a:bodyPr>
            <a:normAutofit/>
          </a:bodyPr>
          <a:lstStyle/>
          <a:p>
            <a:pPr algn="just">
              <a:buNone/>
            </a:pPr>
            <a:r>
              <a:rPr lang="en-US" sz="2400" dirty="0"/>
              <a:t>	It’s an online project from </a:t>
            </a:r>
            <a:r>
              <a:rPr lang="en-US" sz="2400" u="sng" dirty="0" err="1">
                <a:hlinkClick r:id="rId2"/>
              </a:rPr>
              <a:t>kaggle</a:t>
            </a:r>
            <a:r>
              <a:rPr lang="en-US" sz="2400" dirty="0"/>
              <a:t> called </a:t>
            </a:r>
            <a:r>
              <a:rPr lang="en-US" sz="2400" u="sng" dirty="0">
                <a:hlinkClick r:id="rId3"/>
              </a:rPr>
              <a:t>House Prices: Advanced Regression Techniques</a:t>
            </a:r>
            <a:r>
              <a:rPr lang="en-US" sz="2400" dirty="0"/>
              <a:t>. It gives a task to predict the price of some unknown houses by examine theirs multi dimensional features of one specific place, base on the observation of some other houses features which prices are known.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Preprocessing</a:t>
            </a:r>
            <a:endParaRPr lang="en-US" dirty="0"/>
          </a:p>
        </p:txBody>
      </p:sp>
      <p:sp>
        <p:nvSpPr>
          <p:cNvPr id="3" name="Content Placeholder 2"/>
          <p:cNvSpPr>
            <a:spLocks noGrp="1"/>
          </p:cNvSpPr>
          <p:nvPr>
            <p:ph idx="1"/>
          </p:nvPr>
        </p:nvSpPr>
        <p:spPr/>
        <p:txBody>
          <a:bodyPr>
            <a:normAutofit fontScale="92500" lnSpcReduction="20000"/>
          </a:bodyPr>
          <a:lstStyle/>
          <a:p>
            <a:pPr algn="ctr"/>
            <a:r>
              <a:rPr lang="en-US" sz="2800" b="1" u="sng" dirty="0" err="1"/>
              <a:t>analizing</a:t>
            </a:r>
            <a:r>
              <a:rPr lang="en-US" sz="2800" b="1" u="sng" dirty="0"/>
              <a:t> train-&amp;-test data files &amp; data-description file to modify if necessary</a:t>
            </a:r>
          </a:p>
          <a:p>
            <a:pPr marL="457200" indent="-457200">
              <a:buFont typeface="+mj-lt"/>
              <a:buAutoNum type="arabicPeriod"/>
            </a:pPr>
            <a:r>
              <a:rPr lang="en-US" sz="2400" dirty="0"/>
              <a:t>Change wrong key-words (like : 'C' of '</a:t>
            </a:r>
            <a:r>
              <a:rPr lang="en-US" sz="2400" dirty="0" err="1"/>
              <a:t>MSZoning</a:t>
            </a:r>
            <a:r>
              <a:rPr lang="en-US" sz="2400" dirty="0"/>
              <a:t>' to 'C (all)')</a:t>
            </a:r>
          </a:p>
          <a:p>
            <a:pPr marL="457200" indent="-457200">
              <a:buFont typeface="+mj-lt"/>
              <a:buAutoNum type="arabicPeriod"/>
            </a:pPr>
            <a:r>
              <a:rPr lang="en-US" sz="2400" dirty="0"/>
              <a:t>Adding specific value to some categorical features (like : 'A' of '</a:t>
            </a:r>
            <a:r>
              <a:rPr lang="en-US" sz="2400" dirty="0" err="1"/>
              <a:t>MSZoning</a:t>
            </a:r>
            <a:r>
              <a:rPr lang="en-US" sz="2400" dirty="0"/>
              <a:t>' ~ 2)</a:t>
            </a:r>
          </a:p>
          <a:p>
            <a:pPr marL="457200" indent="-457200">
              <a:buFont typeface="+mj-lt"/>
              <a:buAutoNum type="arabicPeriod"/>
            </a:pPr>
            <a:r>
              <a:rPr lang="en-US" sz="2400" dirty="0"/>
              <a:t>Finding relationships of features with the </a:t>
            </a:r>
            <a:r>
              <a:rPr lang="en-US" sz="2400" dirty="0" err="1"/>
              <a:t>tirget</a:t>
            </a:r>
            <a:r>
              <a:rPr lang="en-US" sz="2400" dirty="0"/>
              <a:t> data(</a:t>
            </a:r>
            <a:r>
              <a:rPr lang="en-US" sz="2400" dirty="0" err="1"/>
              <a:t>SalePrice</a:t>
            </a:r>
            <a:r>
              <a:rPr lang="en-US" sz="2400" dirty="0"/>
              <a:t>)</a:t>
            </a:r>
          </a:p>
          <a:p>
            <a:pPr marL="857250" lvl="1" indent="-457200">
              <a:buFont typeface="+mj-lt"/>
              <a:buAutoNum type="alphaLcParenR"/>
            </a:pPr>
            <a:r>
              <a:rPr lang="en-US" sz="2000" b="1" dirty="0">
                <a:solidFill>
                  <a:schemeClr val="accent2">
                    <a:lumMod val="75000"/>
                  </a:schemeClr>
                </a:solidFill>
              </a:rPr>
              <a:t>‘</a:t>
            </a:r>
            <a:r>
              <a:rPr lang="en-US" sz="2000" b="1" dirty="0" err="1">
                <a:solidFill>
                  <a:schemeClr val="accent2">
                    <a:lumMod val="75000"/>
                  </a:schemeClr>
                </a:solidFill>
              </a:rPr>
              <a:t>YrSold</a:t>
            </a:r>
            <a:r>
              <a:rPr lang="en-US" sz="2000" b="1" dirty="0">
                <a:solidFill>
                  <a:schemeClr val="accent2">
                    <a:lumMod val="75000"/>
                  </a:schemeClr>
                </a:solidFill>
              </a:rPr>
              <a:t>’, ‘</a:t>
            </a:r>
            <a:r>
              <a:rPr lang="en-US" sz="2000" b="1" dirty="0" err="1">
                <a:solidFill>
                  <a:schemeClr val="accent2">
                    <a:lumMod val="75000"/>
                  </a:schemeClr>
                </a:solidFill>
              </a:rPr>
              <a:t>MoSold</a:t>
            </a:r>
            <a:r>
              <a:rPr lang="en-US" sz="2000" b="1" dirty="0">
                <a:solidFill>
                  <a:schemeClr val="accent2">
                    <a:lumMod val="75000"/>
                  </a:schemeClr>
                </a:solidFill>
              </a:rPr>
              <a:t>’ have no effect on </a:t>
            </a:r>
            <a:r>
              <a:rPr lang="en-US" sz="2000" b="1" dirty="0" err="1">
                <a:solidFill>
                  <a:schemeClr val="accent2">
                    <a:lumMod val="75000"/>
                  </a:schemeClr>
                </a:solidFill>
              </a:rPr>
              <a:t>SalePrice</a:t>
            </a:r>
            <a:r>
              <a:rPr lang="en-US" sz="2000" b="1" dirty="0">
                <a:solidFill>
                  <a:schemeClr val="accent2">
                    <a:lumMod val="75000"/>
                  </a:schemeClr>
                </a:solidFill>
              </a:rPr>
              <a:t> (= can be string)</a:t>
            </a:r>
          </a:p>
          <a:p>
            <a:pPr marL="857250" lvl="1" indent="-457200">
              <a:buFont typeface="+mj-lt"/>
              <a:buAutoNum type="alphaLcParenR"/>
            </a:pPr>
            <a:r>
              <a:rPr lang="en-US" sz="2000" b="1" dirty="0">
                <a:solidFill>
                  <a:schemeClr val="accent2">
                    <a:lumMod val="75000"/>
                  </a:schemeClr>
                </a:solidFill>
              </a:rPr>
              <a:t>'</a:t>
            </a:r>
            <a:r>
              <a:rPr lang="en-US" sz="2000" b="1" dirty="0" err="1">
                <a:solidFill>
                  <a:schemeClr val="accent2">
                    <a:lumMod val="75000"/>
                  </a:schemeClr>
                </a:solidFill>
              </a:rPr>
              <a:t>YearBuilt</a:t>
            </a:r>
            <a:r>
              <a:rPr lang="en-US" sz="2000" b="1" dirty="0">
                <a:solidFill>
                  <a:schemeClr val="accent2">
                    <a:lumMod val="75000"/>
                  </a:schemeClr>
                </a:solidFill>
              </a:rPr>
              <a:t>', '</a:t>
            </a:r>
            <a:r>
              <a:rPr lang="en-US" sz="2000" b="1" dirty="0" err="1">
                <a:solidFill>
                  <a:schemeClr val="accent2">
                    <a:lumMod val="75000"/>
                  </a:schemeClr>
                </a:solidFill>
              </a:rPr>
              <a:t>YearRemodAdd</a:t>
            </a:r>
            <a:r>
              <a:rPr lang="en-US" sz="2000" b="1" dirty="0">
                <a:solidFill>
                  <a:schemeClr val="accent2">
                    <a:lumMod val="75000"/>
                  </a:schemeClr>
                </a:solidFill>
              </a:rPr>
              <a:t>' have serious effect on </a:t>
            </a:r>
            <a:r>
              <a:rPr lang="en-US" sz="2000" b="1" dirty="0" err="1">
                <a:solidFill>
                  <a:schemeClr val="accent2">
                    <a:lumMod val="75000"/>
                  </a:schemeClr>
                </a:solidFill>
              </a:rPr>
              <a:t>SalePrice</a:t>
            </a:r>
            <a:r>
              <a:rPr lang="en-US" sz="2000" b="1" dirty="0">
                <a:solidFill>
                  <a:schemeClr val="accent2">
                    <a:lumMod val="75000"/>
                  </a:schemeClr>
                </a:solidFill>
              </a:rPr>
              <a:t> (= need to be numeric)</a:t>
            </a:r>
          </a:p>
          <a:p>
            <a:pPr marL="1714500" lvl="3" indent="-457200">
              <a:buFont typeface="+mj-lt"/>
              <a:buAutoNum type="romanUcPeriod"/>
            </a:pPr>
            <a:r>
              <a:rPr lang="en-US" b="1" dirty="0">
                <a:solidFill>
                  <a:schemeClr val="accent4">
                    <a:lumMod val="75000"/>
                  </a:schemeClr>
                </a:solidFill>
              </a:rPr>
              <a:t>[lower '</a:t>
            </a:r>
            <a:r>
              <a:rPr lang="en-US" b="1" dirty="0" err="1">
                <a:solidFill>
                  <a:schemeClr val="accent4">
                    <a:lumMod val="75000"/>
                  </a:schemeClr>
                </a:solidFill>
              </a:rPr>
              <a:t>YearBuilt</a:t>
            </a:r>
            <a:r>
              <a:rPr lang="en-US" b="1" dirty="0">
                <a:solidFill>
                  <a:schemeClr val="accent4">
                    <a:lumMod val="75000"/>
                  </a:schemeClr>
                </a:solidFill>
              </a:rPr>
              <a:t>' ~ less ‘</a:t>
            </a:r>
            <a:r>
              <a:rPr lang="en-US" b="1" dirty="0" err="1">
                <a:solidFill>
                  <a:schemeClr val="accent4">
                    <a:lumMod val="75000"/>
                  </a:schemeClr>
                </a:solidFill>
              </a:rPr>
              <a:t>SalePrice</a:t>
            </a:r>
            <a:r>
              <a:rPr lang="en-US" b="1" dirty="0">
                <a:solidFill>
                  <a:schemeClr val="accent4">
                    <a:lumMod val="75000"/>
                  </a:schemeClr>
                </a:solidFill>
              </a:rPr>
              <a:t>’]</a:t>
            </a:r>
          </a:p>
          <a:p>
            <a:pPr marL="1714500" lvl="3" indent="-457200">
              <a:buFont typeface="+mj-lt"/>
              <a:buAutoNum type="romanUcPeriod"/>
            </a:pPr>
            <a:r>
              <a:rPr lang="en-US" b="1" dirty="0">
                <a:solidFill>
                  <a:schemeClr val="accent4">
                    <a:lumMod val="75000"/>
                  </a:schemeClr>
                </a:solidFill>
              </a:rPr>
              <a:t>[lower '</a:t>
            </a:r>
            <a:r>
              <a:rPr lang="en-US" b="1" dirty="0" err="1">
                <a:solidFill>
                  <a:schemeClr val="accent4">
                    <a:lumMod val="75000"/>
                  </a:schemeClr>
                </a:solidFill>
              </a:rPr>
              <a:t>YearRemodAdd</a:t>
            </a:r>
            <a:r>
              <a:rPr lang="en-US" b="1" dirty="0">
                <a:solidFill>
                  <a:schemeClr val="accent4">
                    <a:lumMod val="75000"/>
                  </a:schemeClr>
                </a:solidFill>
              </a:rPr>
              <a:t>' ~ less ‘</a:t>
            </a:r>
            <a:r>
              <a:rPr lang="en-US" b="1" dirty="0" err="1">
                <a:solidFill>
                  <a:schemeClr val="accent4">
                    <a:lumMod val="75000"/>
                  </a:schemeClr>
                </a:solidFill>
              </a:rPr>
              <a:t>SalePrice</a:t>
            </a:r>
            <a:r>
              <a:rPr lang="en-US" b="1" dirty="0">
                <a:solidFill>
                  <a:schemeClr val="accent4">
                    <a:lumMod val="75000"/>
                  </a:schemeClr>
                </a:solidFill>
              </a:rPr>
              <a:t>’]</a:t>
            </a:r>
          </a:p>
          <a:p>
            <a:pPr marL="1714500" lvl="3" indent="-457200">
              <a:buNone/>
            </a:pPr>
            <a:endParaRPr lang="en-US" b="1" dirty="0">
              <a:solidFill>
                <a:schemeClr val="accent4">
                  <a:lumMod val="75000"/>
                </a:schemeClr>
              </a:solidFill>
            </a:endParaRPr>
          </a:p>
          <a:p>
            <a:pPr marL="457200" indent="-457200">
              <a:buNone/>
            </a:pPr>
            <a:r>
              <a:rPr lang="en-US" sz="2400" dirty="0"/>
              <a:t>3.	Finding relationships between features [like : '</a:t>
            </a:r>
            <a:r>
              <a:rPr lang="en-US" sz="2400" dirty="0" err="1"/>
              <a:t>MasVnrArea</a:t>
            </a:r>
            <a:r>
              <a:rPr lang="en-US" sz="2400" dirty="0"/>
              <a:t>' &amp; '</a:t>
            </a:r>
            <a:r>
              <a:rPr lang="en-US" sz="2400" dirty="0" err="1"/>
              <a:t>MasVnrType</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outliers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Using </a:t>
            </a:r>
            <a:r>
              <a:rPr lang="en-US" sz="2400" dirty="0" err="1"/>
              <a:t>hitmap</a:t>
            </a:r>
            <a:r>
              <a:rPr lang="en-US" sz="2400" dirty="0"/>
              <a:t> find the most effective features to predict </a:t>
            </a:r>
            <a:r>
              <a:rPr lang="en-US" sz="2400" dirty="0" err="1"/>
              <a:t>SalePrice</a:t>
            </a:r>
            <a:r>
              <a:rPr lang="en-US" sz="2400" dirty="0"/>
              <a:t>.</a:t>
            </a:r>
          </a:p>
          <a:p>
            <a:pPr marL="514350" indent="-514350">
              <a:buFont typeface="+mj-lt"/>
              <a:buAutoNum type="arabicPeriod"/>
            </a:pPr>
            <a:r>
              <a:rPr lang="en-US" sz="2400" dirty="0"/>
              <a:t>Handle outliers (numerical &amp; categorical) focusing on the most effective features. </a:t>
            </a:r>
          </a:p>
          <a:p>
            <a:pPr marL="514350" indent="-514350">
              <a:buFont typeface="+mj-lt"/>
              <a:buAutoNum type="arabicPeriod"/>
            </a:pPr>
            <a:r>
              <a:rPr lang="en-US" sz="2400" dirty="0"/>
              <a:t>Drop the outlier section of features.</a:t>
            </a:r>
          </a:p>
          <a:p>
            <a:pPr marL="514350" indent="-514350">
              <a:buFont typeface="+mj-lt"/>
              <a:buAutoNum type="arabicPeriod"/>
            </a:pPr>
            <a:r>
              <a:rPr lang="en-US" sz="2400" dirty="0"/>
              <a:t>Less data ~ lower performance &amp; more difficult to create predicting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Handling</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sz="2400" b="1" dirty="0"/>
              <a:t>Single level (missing data Handling) </a:t>
            </a:r>
            <a:r>
              <a:rPr lang="en-US" sz="2400" dirty="0"/>
              <a:t>	</a:t>
            </a:r>
          </a:p>
          <a:p>
            <a:pPr marL="914400" lvl="1" indent="-514350">
              <a:buFont typeface="+mj-lt"/>
              <a:buAutoNum type="alphaLcParenR"/>
            </a:pPr>
            <a:r>
              <a:rPr lang="en-US" sz="2000" dirty="0"/>
              <a:t>Using relationship of features[1.c] established a </a:t>
            </a:r>
            <a:r>
              <a:rPr lang="en-US" sz="2000" dirty="0" err="1"/>
              <a:t>csv</a:t>
            </a:r>
            <a:r>
              <a:rPr lang="en-US" sz="2000" dirty="0"/>
              <a:t> file, then check them individually using ‘MS Excel &gt; filter (ctrl + shift + L)‘ and handle the missing values.</a:t>
            </a:r>
          </a:p>
          <a:p>
            <a:pPr marL="914400" lvl="1" indent="-514350">
              <a:buFont typeface="+mj-lt"/>
              <a:buAutoNum type="alphaLcParenR"/>
            </a:pPr>
            <a:r>
              <a:rPr lang="en-US" sz="2000" dirty="0"/>
              <a:t>Unrealistic data handling (like : 2590, '</a:t>
            </a:r>
            <a:r>
              <a:rPr lang="en-US" sz="2000" dirty="0" err="1"/>
              <a:t>GarageYrBlt</a:t>
            </a:r>
            <a:r>
              <a:rPr lang="en-US" sz="2000" dirty="0"/>
              <a:t>' = 2207 should be 2007)</a:t>
            </a:r>
          </a:p>
          <a:p>
            <a:pPr marL="514350" indent="-514350">
              <a:buFont typeface="+mj-lt"/>
              <a:buAutoNum type="arabicPeriod"/>
            </a:pPr>
            <a:endParaRPr lang="en-US" sz="2400" dirty="0"/>
          </a:p>
          <a:p>
            <a:pPr marL="514350" indent="-514350">
              <a:buFont typeface="+mj-lt"/>
              <a:buAutoNum type="arabicPeriod"/>
            </a:pPr>
            <a:r>
              <a:rPr lang="en-US" sz="2400" b="1" dirty="0"/>
              <a:t>Multi level (missing data Handling) 'NA'/(Blank)</a:t>
            </a:r>
          </a:p>
          <a:p>
            <a:pPr marL="914400" lvl="1" indent="-514350">
              <a:buFont typeface="+mj-lt"/>
              <a:buAutoNum type="alphaLcParenR"/>
            </a:pPr>
            <a:r>
              <a:rPr lang="en-US" sz="2000" dirty="0"/>
              <a:t>'NA' means Special value (like: Functional : </a:t>
            </a:r>
            <a:r>
              <a:rPr lang="en-US" sz="2000" dirty="0" err="1"/>
              <a:t>Typ</a:t>
            </a:r>
            <a:r>
              <a:rPr lang="en-US" sz="2000" dirty="0"/>
              <a:t>)</a:t>
            </a:r>
          </a:p>
          <a:p>
            <a:pPr marL="914400" lvl="1" indent="-514350">
              <a:buFont typeface="+mj-lt"/>
              <a:buAutoNum type="alphaLcParenR"/>
            </a:pPr>
            <a:r>
              <a:rPr lang="en-US" sz="2000" dirty="0"/>
              <a:t>Categorical(= need to be numerical) (like: </a:t>
            </a:r>
            <a:r>
              <a:rPr lang="en-US" sz="2000" dirty="0" err="1"/>
              <a:t>LandSlope</a:t>
            </a:r>
            <a:r>
              <a:rPr lang="en-US" sz="2000" dirty="0"/>
              <a:t>)</a:t>
            </a:r>
          </a:p>
          <a:p>
            <a:pPr marL="914400" lvl="1" indent="-514350">
              <a:buFont typeface="+mj-lt"/>
              <a:buAutoNum type="alphaLcParenR"/>
            </a:pPr>
            <a:r>
              <a:rPr lang="en-US" sz="2000" dirty="0"/>
              <a:t>'NA' means most </a:t>
            </a:r>
            <a:r>
              <a:rPr lang="en-US" sz="2000" dirty="0" err="1"/>
              <a:t>frequest</a:t>
            </a:r>
            <a:r>
              <a:rPr lang="en-US" sz="2000" dirty="0"/>
              <a:t> value (like: </a:t>
            </a:r>
            <a:r>
              <a:rPr lang="en-US" sz="2000" dirty="0" err="1"/>
              <a:t>YearBuilt</a:t>
            </a:r>
            <a:r>
              <a:rPr lang="en-US" sz="2000" dirty="0"/>
              <a:t>)</a:t>
            </a:r>
          </a:p>
          <a:p>
            <a:pPr marL="914400" lvl="1" indent="-514350">
              <a:buFont typeface="+mj-lt"/>
              <a:buAutoNum type="alphaLcParenR"/>
            </a:pPr>
            <a:r>
              <a:rPr lang="en-US" sz="2000" dirty="0"/>
              <a:t>Categorical 'NA' means 'None‘</a:t>
            </a:r>
          </a:p>
          <a:p>
            <a:pPr marL="914400" lvl="1" indent="-514350">
              <a:buFont typeface="+mj-lt"/>
              <a:buAutoNum type="alphaLcParenR"/>
            </a:pPr>
            <a:r>
              <a:rPr lang="en-US" sz="2000" dirty="0"/>
              <a:t>Numerical 'NA' means 0</a:t>
            </a:r>
          </a:p>
          <a:p>
            <a:pPr marL="914400" lvl="1" indent="-514350">
              <a:buFont typeface="+mj-lt"/>
              <a:buAutoNum type="alphaLcParenR"/>
            </a:pPr>
            <a:r>
              <a:rPr lang="en-US" sz="2000" dirty="0"/>
              <a:t>'</a:t>
            </a:r>
            <a:r>
              <a:rPr lang="en-US" sz="2000" dirty="0" err="1"/>
              <a:t>NA'means</a:t>
            </a:r>
            <a:r>
              <a:rPr lang="en-US" sz="2000" dirty="0"/>
              <a:t> most or recent common value according to (base on) other special groups (like: </a:t>
            </a:r>
            <a:r>
              <a:rPr lang="en-US" sz="2000" dirty="0" err="1"/>
              <a:t>MSZoning</a:t>
            </a:r>
            <a:r>
              <a:rPr lang="en-US" sz="2000" dirty="0"/>
              <a:t> + </a:t>
            </a:r>
            <a:r>
              <a:rPr lang="en-US" sz="2000" dirty="0" err="1"/>
              <a:t>MSSubClass</a:t>
            </a:r>
            <a:r>
              <a:rPr lang="en-US" sz="2000" dirty="0"/>
              <a:t>)</a:t>
            </a:r>
          </a:p>
          <a:p>
            <a:pPr marL="914400" lvl="1" indent="-514350">
              <a:buFont typeface="+mj-lt"/>
              <a:buAutoNum type="alphaLcParenR"/>
            </a:pPr>
            <a:endParaRPr lang="en-US" sz="2000" dirty="0"/>
          </a:p>
          <a:p>
            <a:pPr marL="914400" lvl="1" indent="-514350">
              <a:buFont typeface="+mj-lt"/>
              <a:buAutoNum type="alphaLcParenR"/>
            </a:pPr>
            <a:r>
              <a:rPr lang="en-US" sz="2000" dirty="0"/>
              <a:t>'NA' means special value because of condition of data description (like: </a:t>
            </a:r>
            <a:r>
              <a:rPr lang="en-US" sz="2000" dirty="0" err="1"/>
              <a:t>YearRemodAdd</a:t>
            </a:r>
            <a:r>
              <a:rPr lang="en-US" sz="2000" dirty="0"/>
              <a:t> + </a:t>
            </a:r>
            <a:r>
              <a:rPr lang="en-US" sz="2000" dirty="0" err="1"/>
              <a:t>YearBuilt</a:t>
            </a:r>
            <a:r>
              <a:rPr lang="en-US" sz="2000" dirty="0"/>
              <a:t>)</a:t>
            </a:r>
          </a:p>
          <a:p>
            <a:pPr marL="914400" lvl="1" indent="-514350">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&amp; Creation of data-type</a:t>
            </a:r>
          </a:p>
        </p:txBody>
      </p:sp>
      <p:sp>
        <p:nvSpPr>
          <p:cNvPr id="3" name="Content Placeholder 2"/>
          <p:cNvSpPr>
            <a:spLocks noGrp="1"/>
          </p:cNvSpPr>
          <p:nvPr>
            <p:ph idx="1"/>
          </p:nvPr>
        </p:nvSpPr>
        <p:spPr/>
        <p:txBody>
          <a:bodyPr>
            <a:normAutofit lnSpcReduction="10000"/>
          </a:bodyPr>
          <a:lstStyle/>
          <a:p>
            <a:pPr>
              <a:buNone/>
            </a:pPr>
            <a:r>
              <a:rPr lang="en-US" sz="2400" dirty="0"/>
              <a:t>	There are some features which are numerical but actually act like categorical. Those features are need to be converted into categorical so that model doesn’t make them any wrong behavior. (like: ‘</a:t>
            </a:r>
            <a:r>
              <a:rPr lang="en-US" sz="2400" dirty="0" err="1"/>
              <a:t>MSSubClass</a:t>
            </a:r>
            <a:r>
              <a:rPr lang="en-US" sz="2400" dirty="0"/>
              <a:t>’,  ‘</a:t>
            </a:r>
            <a:r>
              <a:rPr lang="en-US" sz="2400" dirty="0" err="1"/>
              <a:t>YrSold</a:t>
            </a:r>
            <a:r>
              <a:rPr lang="en-US" sz="2400" dirty="0"/>
              <a:t>’,  ‘</a:t>
            </a:r>
            <a:r>
              <a:rPr lang="en-US" sz="2400" dirty="0" err="1"/>
              <a:t>MoSold</a:t>
            </a:r>
            <a:r>
              <a:rPr lang="en-US" sz="2400" dirty="0"/>
              <a:t>’ )</a:t>
            </a:r>
          </a:p>
          <a:p>
            <a:pPr>
              <a:buNone/>
            </a:pPr>
            <a:endParaRPr lang="en-US" sz="2400" dirty="0"/>
          </a:p>
          <a:p>
            <a:pPr>
              <a:buNone/>
            </a:pPr>
            <a:r>
              <a:rPr lang="en-US" sz="2400" dirty="0"/>
              <a:t>	 Find important categorical features which can be numerical</a:t>
            </a:r>
          </a:p>
          <a:p>
            <a:pPr>
              <a:buNone/>
            </a:pPr>
            <a:r>
              <a:rPr lang="en-US" sz="2400" dirty="0"/>
              <a:t>	and establish weight against the values so that the feature can show the expected effect.</a:t>
            </a:r>
          </a:p>
          <a:p>
            <a:pPr>
              <a:buNone/>
            </a:pPr>
            <a:r>
              <a:rPr lang="en-US" sz="2400" dirty="0"/>
              <a:t>	(like: ‘</a:t>
            </a:r>
            <a:r>
              <a:rPr lang="en-US" sz="2400" dirty="0" err="1"/>
              <a:t>Reg</a:t>
            </a:r>
            <a:r>
              <a:rPr lang="en-US" sz="2400" dirty="0"/>
              <a:t>’ of ‘</a:t>
            </a:r>
            <a:r>
              <a:rPr lang="en-US" sz="2400" dirty="0" err="1"/>
              <a:t>LotShape</a:t>
            </a:r>
            <a:r>
              <a:rPr lang="en-US" sz="2400" dirty="0"/>
              <a:t>’ : 9)</a:t>
            </a:r>
          </a:p>
          <a:p>
            <a:pPr>
              <a:buNone/>
            </a:pPr>
            <a:r>
              <a:rPr lang="en-US" sz="2400" dirty="0"/>
              <a:t>	</a:t>
            </a:r>
          </a:p>
          <a:p>
            <a:pPr>
              <a:buNone/>
            </a:pPr>
            <a:r>
              <a:rPr lang="en-US" sz="2400" dirty="0"/>
              <a:t>	 Marge, create and simplify features.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Check histogram &amp; general distribution probability plot  of numeric features.</a:t>
            </a:r>
          </a:p>
          <a:p>
            <a:pPr marL="514350" indent="-514350">
              <a:buFont typeface="+mj-lt"/>
              <a:buAutoNum type="arabicPeriod"/>
            </a:pPr>
            <a:r>
              <a:rPr lang="en-US" sz="2400" dirty="0"/>
              <a:t>If the plot is not normalize then normalize them using log and log1p(log + 1)</a:t>
            </a:r>
          </a:p>
          <a:p>
            <a:pPr marL="514350" indent="-514350">
              <a:buFont typeface="+mj-lt"/>
              <a:buAutoNum type="arabicPeriod"/>
            </a:pPr>
            <a:endParaRPr lang="en-US" sz="2400" dirty="0"/>
          </a:p>
          <a:p>
            <a:pPr marL="514350" indent="-514350">
              <a:buFont typeface="+mj-lt"/>
              <a:buAutoNum type="arabicPeriod"/>
            </a:pPr>
            <a:r>
              <a:rPr lang="en-US" sz="2400" dirty="0"/>
              <a:t>Log(0) is not define as a mathematical term. But there can be ‘0’ in any numerical feature as input. As log can’t read the ‘0’. So that we use log1p to make all values increment by 1 to avoid log(0) situation.</a:t>
            </a:r>
          </a:p>
          <a:p>
            <a:pPr marL="514350" indent="-514350">
              <a:buFont typeface="+mj-lt"/>
              <a:buAutoNum type="arabicPeriod"/>
            </a:pPr>
            <a:endParaRPr lang="en-US" sz="2400" dirty="0"/>
          </a:p>
          <a:p>
            <a:pPr marL="514350" indent="-514350">
              <a:buFont typeface="+mj-lt"/>
              <a:buAutoNum type="arabicPeriod"/>
            </a:pPr>
            <a:r>
              <a:rPr lang="en-US" sz="2400" dirty="0"/>
              <a:t>Transformation of explanatory variables ['int64', 'float64']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dummy</a:t>
            </a:r>
          </a:p>
        </p:txBody>
      </p:sp>
      <p:sp>
        <p:nvSpPr>
          <p:cNvPr id="3" name="Content Placeholder 2"/>
          <p:cNvSpPr>
            <a:spLocks noGrp="1"/>
          </p:cNvSpPr>
          <p:nvPr>
            <p:ph idx="1"/>
          </p:nvPr>
        </p:nvSpPr>
        <p:spPr>
          <a:xfrm>
            <a:off x="457200" y="1371600"/>
            <a:ext cx="8229600" cy="5181600"/>
          </a:xfrm>
        </p:spPr>
        <p:txBody>
          <a:bodyPr>
            <a:normAutofit/>
          </a:bodyPr>
          <a:lstStyle/>
          <a:p>
            <a:pPr algn="just">
              <a:buNone/>
            </a:pPr>
            <a:r>
              <a:rPr lang="en-US" sz="2400" dirty="0"/>
              <a:t>	To handle all the existing categorical features in data modeling we need to convert them into numerical strategy.</a:t>
            </a:r>
          </a:p>
          <a:p>
            <a:pPr algn="just">
              <a:buNone/>
            </a:pPr>
            <a:r>
              <a:rPr lang="en-US" sz="2400" dirty="0"/>
              <a:t>	Using dummy all the categorical features are converted into numerical as like.</a:t>
            </a:r>
          </a:p>
          <a:p>
            <a:pPr algn="just">
              <a:buNone/>
            </a:pPr>
            <a:endParaRPr lang="en-US" sz="2400" dirty="0"/>
          </a:p>
          <a:p>
            <a:pPr algn="just">
              <a:buNone/>
            </a:pPr>
            <a:endParaRPr lang="en-US" sz="2400" dirty="0"/>
          </a:p>
          <a:p>
            <a:pPr algn="just">
              <a:buNone/>
            </a:pPr>
            <a:r>
              <a:rPr lang="en-US" sz="2400" dirty="0"/>
              <a:t>	</a:t>
            </a:r>
          </a:p>
          <a:p>
            <a:pPr>
              <a:buNone/>
            </a:pPr>
            <a:endParaRPr lang="en-US" sz="2400" dirty="0"/>
          </a:p>
          <a:p>
            <a:pPr>
              <a:buNone/>
            </a:pPr>
            <a:endParaRPr lang="en-US" sz="2400" dirty="0"/>
          </a:p>
          <a:p>
            <a:pPr>
              <a:buNone/>
            </a:pPr>
            <a:r>
              <a:rPr lang="en-US" sz="2400" dirty="0"/>
              <a:t>	Note that: One feature of total dummy features should be drop for better performance. We do that by checking % of ‘0’ in a feature (if % of ‘0’ &gt; 99.94 then drop) </a:t>
            </a:r>
          </a:p>
        </p:txBody>
      </p:sp>
      <p:graphicFrame>
        <p:nvGraphicFramePr>
          <p:cNvPr id="4" name="Table 3"/>
          <p:cNvGraphicFramePr>
            <a:graphicFrameLocks noGrp="1"/>
          </p:cNvGraphicFramePr>
          <p:nvPr/>
        </p:nvGraphicFramePr>
        <p:xfrm>
          <a:off x="914400" y="3200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Female</a:t>
                      </a:r>
                    </a:p>
                  </a:txBody>
                  <a:tcPr/>
                </a:tc>
                <a:extLst>
                  <a:ext uri="{0D108BD9-81ED-4DB2-BD59-A6C34878D82A}">
                    <a16:rowId xmlns:a16="http://schemas.microsoft.com/office/drawing/2014/main" val="10003"/>
                  </a:ext>
                </a:extLst>
              </a:tr>
              <a:tr h="370840">
                <a:tc>
                  <a:txBody>
                    <a:bodyPr/>
                    <a:lstStyle/>
                    <a:p>
                      <a:r>
                        <a:rPr lang="en-US" dirty="0"/>
                        <a:t>Female</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267200" y="3124200"/>
          <a:ext cx="4038600" cy="18542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70840">
                <a:tc>
                  <a:txBody>
                    <a:bodyPr/>
                    <a:lstStyle/>
                    <a:p>
                      <a:r>
                        <a:rPr lang="en-US" dirty="0" err="1"/>
                        <a:t>Gender_Male</a:t>
                      </a:r>
                      <a:endParaRPr lang="en-US" dirty="0"/>
                    </a:p>
                  </a:txBody>
                  <a:tcPr/>
                </a:tc>
                <a:tc>
                  <a:txBody>
                    <a:bodyPr/>
                    <a:lstStyle/>
                    <a:p>
                      <a:r>
                        <a:rPr lang="en-US" dirty="0" err="1"/>
                        <a:t>Gender_Female</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2438400" y="40386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38400" y="3505200"/>
            <a:ext cx="1600200" cy="369332"/>
          </a:xfrm>
          <a:prstGeom prst="rect">
            <a:avLst/>
          </a:prstGeom>
          <a:noFill/>
        </p:spPr>
        <p:txBody>
          <a:bodyPr wrap="square" rtlCol="0">
            <a:spAutoFit/>
          </a:bodyPr>
          <a:lstStyle/>
          <a:p>
            <a:r>
              <a:rPr lang="en-US" dirty="0"/>
              <a:t>Using dummy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532</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Presentation</vt:lpstr>
      <vt:lpstr>Team Information</vt:lpstr>
      <vt:lpstr>Introduction</vt:lpstr>
      <vt:lpstr>Data Preprocessing</vt:lpstr>
      <vt:lpstr>Handling outliers</vt:lpstr>
      <vt:lpstr>Missing data Handling</vt:lpstr>
      <vt:lpstr>Conversion &amp; Creation of data-type</vt:lpstr>
      <vt:lpstr>Normalization</vt:lpstr>
      <vt:lpstr>Creating dummy</vt:lpstr>
      <vt:lpstr>Model Creation</vt:lpstr>
      <vt:lpstr>Results &amp;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MZ</dc:creator>
  <cp:lastModifiedBy>User</cp:lastModifiedBy>
  <cp:revision>34</cp:revision>
  <dcterms:created xsi:type="dcterms:W3CDTF">2019-08-21T04:12:27Z</dcterms:created>
  <dcterms:modified xsi:type="dcterms:W3CDTF">2019-08-21T08:35:05Z</dcterms:modified>
</cp:coreProperties>
</file>