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9" r:id="rId3"/>
    <p:sldId id="275" r:id="rId4"/>
    <p:sldId id="259" r:id="rId5"/>
    <p:sldId id="281" r:id="rId6"/>
    <p:sldId id="292" r:id="rId7"/>
    <p:sldId id="282" r:id="rId8"/>
    <p:sldId id="313" r:id="rId9"/>
    <p:sldId id="293" r:id="rId10"/>
    <p:sldId id="314" r:id="rId11"/>
    <p:sldId id="265" r:id="rId12"/>
    <p:sldId id="294" r:id="rId13"/>
    <p:sldId id="315" r:id="rId14"/>
    <p:sldId id="262" r:id="rId15"/>
    <p:sldId id="284" r:id="rId16"/>
    <p:sldId id="285" r:id="rId17"/>
    <p:sldId id="269" r:id="rId18"/>
    <p:sldId id="312" r:id="rId19"/>
    <p:sldId id="316" r:id="rId20"/>
    <p:sldId id="263" r:id="rId21"/>
    <p:sldId id="296" r:id="rId22"/>
    <p:sldId id="304" r:id="rId23"/>
    <p:sldId id="319" r:id="rId24"/>
    <p:sldId id="317" r:id="rId25"/>
    <p:sldId id="318" r:id="rId26"/>
    <p:sldId id="273" r:id="rId27"/>
    <p:sldId id="274" r:id="rId28"/>
    <p:sldId id="291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Actual </a:t>
            </a:r>
            <a:r>
              <a:rPr lang="en-US" dirty="0"/>
              <a:t>Split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CE5-4B2C-95B8-51845A484F2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CE5-4B2C-95B8-51845A484F2A}"/>
              </c:ext>
            </c:extLst>
          </c:dPt>
          <c:dLbls>
            <c:dLbl>
              <c:idx val="0"/>
              <c:layout>
                <c:manualLayout>
                  <c:x val="-8.0453154015605891E-2"/>
                  <c:y val="-0.160085497682989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CE5-4B2C-95B8-51845A484F2A}"/>
                </c:ext>
              </c:extLst>
            </c:dLbl>
            <c:dLbl>
              <c:idx val="1"/>
              <c:layout>
                <c:manualLayout>
                  <c:x val="7.8495643763681761E-2"/>
                  <c:y val="0.125198478085023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CE5-4B2C-95B8-51845A484F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 Set</c:v>
                </c:pt>
                <c:pt idx="1">
                  <c:v>Test Set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5-4B2C-95B8-51845A484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6D-405F-9897-274FF4B9BAC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6D-405F-9897-274FF4B9BAC3}"/>
              </c:ext>
            </c:extLst>
          </c:dPt>
          <c:dLbls>
            <c:dLbl>
              <c:idx val="0"/>
              <c:layout>
                <c:manualLayout>
                  <c:x val="-8.0453154015605891E-2"/>
                  <c:y val="-0.160085497682989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66D-405F-9897-274FF4B9BAC3}"/>
                </c:ext>
              </c:extLst>
            </c:dLbl>
            <c:dLbl>
              <c:idx val="1"/>
              <c:layout>
                <c:manualLayout>
                  <c:x val="7.8495643763681761E-2"/>
                  <c:y val="0.125198478085023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66D-405F-9897-274FF4B9BA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 Set</c:v>
                </c:pt>
                <c:pt idx="1">
                  <c:v>Test Set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6D-405F-9897-274FF4B9B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</a:t>
            </a:r>
            <a:r>
              <a:rPr lang="en-US" dirty="0" smtClean="0"/>
              <a:t>in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11-4B0D-9BAF-3CDF1200BBF0}"/>
              </c:ext>
            </c:extLst>
          </c:dPt>
          <c:dLbls>
            <c:dLbl>
              <c:idx val="7"/>
              <c:spPr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711-4B0D-9BAF-3CDF1200BB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1.ridge</c:v>
                </c:pt>
                <c:pt idx="1">
                  <c:v>2. lr elasticnet</c:v>
                </c:pt>
                <c:pt idx="2">
                  <c:v>3. SVC</c:v>
                </c:pt>
                <c:pt idx="3">
                  <c:v>4. gbc</c:v>
                </c:pt>
                <c:pt idx="4">
                  <c:v>5. lightgbmc</c:v>
                </c:pt>
                <c:pt idx="5">
                  <c:v>6. xgboostc</c:v>
                </c:pt>
                <c:pt idx="6">
                  <c:v>7. LogReg</c:v>
                </c:pt>
                <c:pt idx="7">
                  <c:v>8. knn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86.36</c:v>
                </c:pt>
                <c:pt idx="1">
                  <c:v>87.01</c:v>
                </c:pt>
                <c:pt idx="2">
                  <c:v>86.36</c:v>
                </c:pt>
                <c:pt idx="3">
                  <c:v>71.430000000000007</c:v>
                </c:pt>
                <c:pt idx="4">
                  <c:v>81.17</c:v>
                </c:pt>
                <c:pt idx="5">
                  <c:v>83.77</c:v>
                </c:pt>
                <c:pt idx="6">
                  <c:v>83.12</c:v>
                </c:pt>
                <c:pt idx="7">
                  <c:v>69.48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5-4AF9-87FD-EEDEE0B3A93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</a:t>
            </a:r>
            <a:r>
              <a:rPr lang="en-US" dirty="0" smtClean="0"/>
              <a:t>in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859-4D85-BE72-CD8A9C2978F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063-4F76-98D6-5B9AD48C89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Sheet1!$A$10:$A$17</c:f>
              <c:strCache>
                <c:ptCount val="8"/>
                <c:pt idx="0">
                  <c:v>9. ANN</c:v>
                </c:pt>
                <c:pt idx="1">
                  <c:v>10. decissionTree</c:v>
                </c:pt>
                <c:pt idx="2">
                  <c:v>11. adaboost</c:v>
                </c:pt>
                <c:pt idx="3">
                  <c:v>12. GradientBoost</c:v>
                </c:pt>
                <c:pt idx="4">
                  <c:v>13. GaussianNB</c:v>
                </c:pt>
                <c:pt idx="5">
                  <c:v>14. RabdomForest</c:v>
                </c:pt>
                <c:pt idx="6">
                  <c:v>15. ExtraTree</c:v>
                </c:pt>
                <c:pt idx="7">
                  <c:v>Combine</c:v>
                </c:pt>
              </c:strCache>
            </c:strRef>
          </c:cat>
          <c:val>
            <c:numRef>
              <c:f>Sheet1!$B$10:$B$17</c:f>
              <c:numCache>
                <c:formatCode>General</c:formatCode>
                <c:ptCount val="8"/>
                <c:pt idx="0">
                  <c:v>87.66</c:v>
                </c:pt>
                <c:pt idx="1">
                  <c:v>82.47</c:v>
                </c:pt>
                <c:pt idx="2">
                  <c:v>84.42</c:v>
                </c:pt>
                <c:pt idx="3">
                  <c:v>83.12</c:v>
                </c:pt>
                <c:pt idx="4">
                  <c:v>76.62</c:v>
                </c:pt>
                <c:pt idx="5">
                  <c:v>82.47</c:v>
                </c:pt>
                <c:pt idx="6">
                  <c:v>79.22</c:v>
                </c:pt>
                <c:pt idx="7">
                  <c:v>85.71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4-446C-BF59-6578FECDC2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</a:t>
            </a:r>
            <a:r>
              <a:rPr lang="en-US" dirty="0" smtClean="0"/>
              <a:t>in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FD0-491B-B072-77D5BD28BC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1. ANN</c:v>
                </c:pt>
                <c:pt idx="1">
                  <c:v>2. ridge</c:v>
                </c:pt>
                <c:pt idx="2">
                  <c:v>3. lr elasticnet</c:v>
                </c:pt>
                <c:pt idx="3">
                  <c:v>4. SVC</c:v>
                </c:pt>
                <c:pt idx="4">
                  <c:v>5. xgboostc</c:v>
                </c:pt>
                <c:pt idx="5">
                  <c:v>6. LogReg</c:v>
                </c:pt>
                <c:pt idx="6">
                  <c:v>7. adaboost</c:v>
                </c:pt>
                <c:pt idx="7">
                  <c:v>Combine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87.66</c:v>
                </c:pt>
                <c:pt idx="1">
                  <c:v>86.36</c:v>
                </c:pt>
                <c:pt idx="2">
                  <c:v>87.01</c:v>
                </c:pt>
                <c:pt idx="3">
                  <c:v>86.36</c:v>
                </c:pt>
                <c:pt idx="4">
                  <c:v>83.77</c:v>
                </c:pt>
                <c:pt idx="5">
                  <c:v>83.12</c:v>
                </c:pt>
                <c:pt idx="6">
                  <c:v>84.42</c:v>
                </c:pt>
                <c:pt idx="7">
                  <c:v>88.31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5-4AF9-87FD-EEDEE0B3A93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ax val="90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ajorUnit val="5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</a:t>
            </a:r>
            <a:r>
              <a:rPr lang="en-US" dirty="0" smtClean="0"/>
              <a:t>in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3B-42AE-B80C-9240691380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Sheet1!$A$2:$A$6</c:f>
              <c:numCache>
                <c:formatCode>General</c:formatCode>
                <c:ptCount val="5"/>
                <c:pt idx="0">
                  <c:v>88.33</c:v>
                </c:pt>
                <c:pt idx="1">
                  <c:v>76.3</c:v>
                </c:pt>
                <c:pt idx="2">
                  <c:v>75.7</c:v>
                </c:pt>
                <c:pt idx="3">
                  <c:v>75.650000000000006</c:v>
                </c:pt>
                <c:pt idx="4">
                  <c:v>74.599999999999994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EB3B-42AE-B80C-9240691380C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ax val="90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ajorUnit val="10"/>
        <c:minorUnit val="0.8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</a:t>
            </a:r>
            <a:r>
              <a:rPr lang="en-US" dirty="0" smtClean="0"/>
              <a:t>in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F47-437F-813C-62E1160B4D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Naive Bayes(80/20)</c:v>
                </c:pt>
                <c:pt idx="1">
                  <c:v>SVM(80/20)</c:v>
                </c:pt>
                <c:pt idx="2">
                  <c:v>Decision tree(80/20)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76.3</c:v>
                </c:pt>
                <c:pt idx="1">
                  <c:v>65.099999999999994</c:v>
                </c:pt>
                <c:pt idx="2">
                  <c:v>73.819999999999993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47-437F-813C-62E1160B4DF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ax val="90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</a:t>
            </a:r>
            <a:r>
              <a:rPr lang="en-US" dirty="0" smtClean="0"/>
              <a:t>in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326-4DF1-942E-FDCA67FF9985}"/>
              </c:ext>
            </c:extLst>
          </c:dPt>
          <c:dLbls>
            <c:dLbl>
              <c:idx val="1"/>
              <c:layout>
                <c:manualLayout>
                  <c:x val="0.20037928936916294"/>
                  <c:y val="4.26050398742908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C398C2-0044-44CB-A549-7E241DF455D5}" type="VALUE">
                      <a:rPr lang="en-US" dirty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rgbClr val="FFFF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326-4DF1-942E-FDCA67FF99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Naive Bayes(70/30)</c:v>
                </c:pt>
                <c:pt idx="1">
                  <c:v>KNN(70/30)</c:v>
                </c:pt>
                <c:pt idx="2">
                  <c:v>Decision tree(70/30)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71.739999999999995</c:v>
                </c:pt>
                <c:pt idx="1">
                  <c:v>65.19</c:v>
                </c:pt>
                <c:pt idx="2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6-4DF1-942E-FDCA67FF99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ax val="90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</a:t>
            </a:r>
            <a:r>
              <a:rPr lang="en-US" dirty="0" smtClean="0"/>
              <a:t>in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1E-428A-A189-D2079727F4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K- means clustering(80/20)</c:v>
                </c:pt>
                <c:pt idx="1">
                  <c:v>Random forest(80/20)</c:v>
                </c:pt>
                <c:pt idx="2">
                  <c:v>ANN(80/20)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73.599999999999994</c:v>
                </c:pt>
                <c:pt idx="1">
                  <c:v>74.7</c:v>
                </c:pt>
                <c:pt idx="2">
                  <c:v>75.7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E-428A-A189-D2079727F4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ax val="90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</a:t>
            </a:r>
            <a:r>
              <a:rPr lang="en-US" dirty="0" smtClean="0"/>
              <a:t>in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97-4E81-8E9A-9ADDE5853FB6}"/>
              </c:ext>
            </c:extLst>
          </c:dPt>
          <c:dLbls>
            <c:dLbl>
              <c:idx val="1"/>
              <c:layout>
                <c:manualLayout>
                  <c:x val="0.16101907181450609"/>
                  <c:y val="4.26050398742908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F4C6830-6C23-4492-A0C6-CDD5ECAE8DD3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rgbClr val="FFFF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397-4E81-8E9A-9ADDE5853F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Naive Bayes(80/20)</c:v>
                </c:pt>
                <c:pt idx="1">
                  <c:v>SVM(80/20)</c:v>
                </c:pt>
                <c:pt idx="2">
                  <c:v>Decision tree(80/20)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76.3</c:v>
                </c:pt>
                <c:pt idx="1">
                  <c:v>65.099999999999994</c:v>
                </c:pt>
                <c:pt idx="2">
                  <c:v>73.819999999999993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47-437F-813C-62E1160B4DF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ax val="90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</a:t>
            </a:r>
            <a:r>
              <a:rPr lang="en-US" dirty="0" smtClean="0"/>
              <a:t>in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8F-4E95-AD9E-0F25894BBF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2. lr elasticnet</c:v>
                </c:pt>
                <c:pt idx="1">
                  <c:v>3. SVC</c:v>
                </c:pt>
                <c:pt idx="2">
                  <c:v>7. LogReg</c:v>
                </c:pt>
                <c:pt idx="3">
                  <c:v>8. knn</c:v>
                </c:pt>
                <c:pt idx="4">
                  <c:v>9. ANN</c:v>
                </c:pt>
                <c:pt idx="5">
                  <c:v>10. decissionTree</c:v>
                </c:pt>
                <c:pt idx="6">
                  <c:v>13. GaussianNB</c:v>
                </c:pt>
                <c:pt idx="7">
                  <c:v>14. RabdomForest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87.01</c:v>
                </c:pt>
                <c:pt idx="1">
                  <c:v>86.36</c:v>
                </c:pt>
                <c:pt idx="2">
                  <c:v>83.12</c:v>
                </c:pt>
                <c:pt idx="3">
                  <c:v>69.48</c:v>
                </c:pt>
                <c:pt idx="4">
                  <c:v>87.66</c:v>
                </c:pt>
                <c:pt idx="5">
                  <c:v>82.47</c:v>
                </c:pt>
                <c:pt idx="6">
                  <c:v>76.62</c:v>
                </c:pt>
                <c:pt idx="7">
                  <c:v>82.47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8F-4E95-AD9E-0F25894BBFD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Random Split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CE5-4B2C-95B8-51845A484F2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CE5-4B2C-95B8-51845A484F2A}"/>
              </c:ext>
            </c:extLst>
          </c:dPt>
          <c:dLbls>
            <c:dLbl>
              <c:idx val="0"/>
              <c:layout>
                <c:manualLayout>
                  <c:x val="-8.0453154015605891E-2"/>
                  <c:y val="-0.160085497682989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CE5-4B2C-95B8-51845A484F2A}"/>
                </c:ext>
              </c:extLst>
            </c:dLbl>
            <c:dLbl>
              <c:idx val="1"/>
              <c:layout>
                <c:manualLayout>
                  <c:x val="7.8495643763681761E-2"/>
                  <c:y val="0.125198478085023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CE5-4B2C-95B8-51845A484F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 Set</c:v>
                </c:pt>
                <c:pt idx="1">
                  <c:v>Test Set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5-4B2C-95B8-51845A484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%, with missing values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A-45E3-88BB-B340AF4F836C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AA-45E3-88BB-B340AF4F836C}"/>
              </c:ext>
            </c:extLst>
          </c:dPt>
          <c:dPt>
            <c:idx val="1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DAA-45E3-88BB-B340AF4F836C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A-45E3-88BB-B340AF4F836C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AA-45E3-88BB-B340AF4F836C}"/>
              </c:ext>
            </c:extLst>
          </c:dPt>
          <c:dLbls>
            <c:dLbl>
              <c:idx val="7"/>
              <c:layout>
                <c:manualLayout>
                  <c:x val="0"/>
                  <c:y val="-6.7900450176106624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DAA-45E3-88BB-B340AF4F83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1.ridge</c:v>
                </c:pt>
                <c:pt idx="1">
                  <c:v>2. lr elasticnet</c:v>
                </c:pt>
                <c:pt idx="2">
                  <c:v>3. SVC</c:v>
                </c:pt>
                <c:pt idx="3">
                  <c:v>4. gbc</c:v>
                </c:pt>
                <c:pt idx="4">
                  <c:v>5. lightgbmc</c:v>
                </c:pt>
                <c:pt idx="5">
                  <c:v>6. xgboostc</c:v>
                </c:pt>
                <c:pt idx="6">
                  <c:v>7. LogReg</c:v>
                </c:pt>
                <c:pt idx="7">
                  <c:v>8. knn</c:v>
                </c:pt>
                <c:pt idx="8">
                  <c:v>9. ANN</c:v>
                </c:pt>
                <c:pt idx="9">
                  <c:v>10. decissionTree</c:v>
                </c:pt>
                <c:pt idx="10">
                  <c:v>11. adaboost</c:v>
                </c:pt>
                <c:pt idx="11">
                  <c:v>12. GradientBoost</c:v>
                </c:pt>
                <c:pt idx="12">
                  <c:v>13. GaussianNB</c:v>
                </c:pt>
                <c:pt idx="13">
                  <c:v>14. RabdomForest</c:v>
                </c:pt>
                <c:pt idx="14">
                  <c:v>15. ExtraTree</c:v>
                </c:pt>
                <c:pt idx="15">
                  <c:v>Combine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81.17</c:v>
                </c:pt>
                <c:pt idx="1">
                  <c:v>81.819999999999993</c:v>
                </c:pt>
                <c:pt idx="2">
                  <c:v>85.71</c:v>
                </c:pt>
                <c:pt idx="3">
                  <c:v>71.430000000000007</c:v>
                </c:pt>
                <c:pt idx="4">
                  <c:v>81.17</c:v>
                </c:pt>
                <c:pt idx="5">
                  <c:v>82.47</c:v>
                </c:pt>
                <c:pt idx="6">
                  <c:v>81.819999999999993</c:v>
                </c:pt>
                <c:pt idx="7">
                  <c:v>70.13</c:v>
                </c:pt>
                <c:pt idx="8">
                  <c:v>83.12</c:v>
                </c:pt>
                <c:pt idx="9">
                  <c:v>82.47</c:v>
                </c:pt>
                <c:pt idx="10">
                  <c:v>85.71</c:v>
                </c:pt>
                <c:pt idx="11">
                  <c:v>83.77</c:v>
                </c:pt>
                <c:pt idx="12">
                  <c:v>75.319999999999993</c:v>
                </c:pt>
                <c:pt idx="13">
                  <c:v>83.77</c:v>
                </c:pt>
                <c:pt idx="14">
                  <c:v>78.569999999999993</c:v>
                </c:pt>
                <c:pt idx="15">
                  <c:v>85.06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AA-45E3-88BB-B340AF4F836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%, using median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798-4C56-9D99-79A959F8B6CC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2798-4C56-9D99-79A959F8B6CC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798-4C56-9D99-79A959F8B6CC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98-4C56-9D99-79A959F8B6CC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798-4C56-9D99-79A959F8B6CC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798-4C56-9D99-79A959F8B6CC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798-4C56-9D99-79A959F8B6CC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798-4C56-9D99-79A959F8B6CC}"/>
              </c:ext>
            </c:extLst>
          </c:dPt>
          <c:dPt>
            <c:idx val="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98-4C56-9D99-79A959F8B6CC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798-4C56-9D99-79A959F8B6CC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798-4C56-9D99-79A959F8B6CC}"/>
              </c:ext>
            </c:extLst>
          </c:dPt>
          <c:dPt>
            <c:idx val="1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98-4C56-9D99-79A959F8B6CC}"/>
              </c:ext>
            </c:extLst>
          </c:dPt>
          <c:dPt>
            <c:idx val="1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98-4C56-9D99-79A959F8B6CC}"/>
              </c:ext>
            </c:extLst>
          </c:dPt>
          <c:dPt>
            <c:idx val="1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798-4C56-9D99-79A959F8B6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1.ridge</c:v>
                </c:pt>
                <c:pt idx="1">
                  <c:v>2. lr elasticnet</c:v>
                </c:pt>
                <c:pt idx="2">
                  <c:v>3. SVC</c:v>
                </c:pt>
                <c:pt idx="3">
                  <c:v>4. gbc</c:v>
                </c:pt>
                <c:pt idx="4">
                  <c:v>5. lightgbmc</c:v>
                </c:pt>
                <c:pt idx="5">
                  <c:v>6. xgboostc</c:v>
                </c:pt>
                <c:pt idx="6">
                  <c:v>7. LogReg</c:v>
                </c:pt>
                <c:pt idx="7">
                  <c:v>8. knn</c:v>
                </c:pt>
                <c:pt idx="8">
                  <c:v>9. ANN</c:v>
                </c:pt>
                <c:pt idx="9">
                  <c:v>10. decissionTree</c:v>
                </c:pt>
                <c:pt idx="10">
                  <c:v>11. adaboost</c:v>
                </c:pt>
                <c:pt idx="11">
                  <c:v>12. GradientBoost</c:v>
                </c:pt>
                <c:pt idx="12">
                  <c:v>13. GaussianNB</c:v>
                </c:pt>
                <c:pt idx="13">
                  <c:v>14. RabdomForest</c:v>
                </c:pt>
                <c:pt idx="14">
                  <c:v>15. ExtraTree</c:v>
                </c:pt>
                <c:pt idx="15">
                  <c:v>Combine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86.01</c:v>
                </c:pt>
                <c:pt idx="1">
                  <c:v>86.36</c:v>
                </c:pt>
                <c:pt idx="2">
                  <c:v>86.36</c:v>
                </c:pt>
                <c:pt idx="3">
                  <c:v>71.430000000000007</c:v>
                </c:pt>
                <c:pt idx="4">
                  <c:v>81.17</c:v>
                </c:pt>
                <c:pt idx="5">
                  <c:v>82.47</c:v>
                </c:pt>
                <c:pt idx="6">
                  <c:v>83.12</c:v>
                </c:pt>
                <c:pt idx="7">
                  <c:v>70.73</c:v>
                </c:pt>
                <c:pt idx="8">
                  <c:v>86.36</c:v>
                </c:pt>
                <c:pt idx="9">
                  <c:v>82.47</c:v>
                </c:pt>
                <c:pt idx="10">
                  <c:v>85.71</c:v>
                </c:pt>
                <c:pt idx="11">
                  <c:v>83.12</c:v>
                </c:pt>
                <c:pt idx="12">
                  <c:v>75.319999999999993</c:v>
                </c:pt>
                <c:pt idx="13">
                  <c:v>82.06</c:v>
                </c:pt>
                <c:pt idx="14">
                  <c:v>79.17</c:v>
                </c:pt>
                <c:pt idx="15">
                  <c:v>85.55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98-4C56-9D99-79A959F8B6C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%, using hitmap-median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DBE-4210-95D1-671C1E29B3E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DBE-4210-95D1-671C1E29B3E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DBE-4210-95D1-671C1E29B3ED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BE-4210-95D1-671C1E29B3ED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DBE-4210-95D1-671C1E29B3ED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DBE-4210-95D1-671C1E29B3ED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DBE-4210-95D1-671C1E29B3ED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DBE-4210-95D1-671C1E29B3ED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DBE-4210-95D1-671C1E29B3ED}"/>
              </c:ext>
            </c:extLst>
          </c:dPt>
          <c:dPt>
            <c:idx val="1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DBE-4210-95D1-671C1E29B3ED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BE-4210-95D1-671C1E29B3ED}"/>
              </c:ext>
            </c:extLst>
          </c:dPt>
          <c:dPt>
            <c:idx val="1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DBE-4210-95D1-671C1E29B3ED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BE-4210-95D1-671C1E29B3ED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DBE-4210-95D1-671C1E29B3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1.ridge</c:v>
                </c:pt>
                <c:pt idx="1">
                  <c:v>2. lr elasticnet</c:v>
                </c:pt>
                <c:pt idx="2">
                  <c:v>3. SVC</c:v>
                </c:pt>
                <c:pt idx="3">
                  <c:v>4. gbc</c:v>
                </c:pt>
                <c:pt idx="4">
                  <c:v>5. lightgbmc</c:v>
                </c:pt>
                <c:pt idx="5">
                  <c:v>6. xgboostc</c:v>
                </c:pt>
                <c:pt idx="6">
                  <c:v>7. LogReg</c:v>
                </c:pt>
                <c:pt idx="7">
                  <c:v>8. knn</c:v>
                </c:pt>
                <c:pt idx="8">
                  <c:v>9. ANN</c:v>
                </c:pt>
                <c:pt idx="9">
                  <c:v>10. decissionTree</c:v>
                </c:pt>
                <c:pt idx="10">
                  <c:v>11. adaboost</c:v>
                </c:pt>
                <c:pt idx="11">
                  <c:v>12. GradientBoost</c:v>
                </c:pt>
                <c:pt idx="12">
                  <c:v>13. GaussianNB</c:v>
                </c:pt>
                <c:pt idx="13">
                  <c:v>14. RabdomForest</c:v>
                </c:pt>
                <c:pt idx="14">
                  <c:v>15. ExtraTree</c:v>
                </c:pt>
                <c:pt idx="15">
                  <c:v>Combine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86.36</c:v>
                </c:pt>
                <c:pt idx="1">
                  <c:v>87.01</c:v>
                </c:pt>
                <c:pt idx="2">
                  <c:v>86.36</c:v>
                </c:pt>
                <c:pt idx="3">
                  <c:v>71.430000000000007</c:v>
                </c:pt>
                <c:pt idx="4">
                  <c:v>81.17</c:v>
                </c:pt>
                <c:pt idx="5">
                  <c:v>83.77</c:v>
                </c:pt>
                <c:pt idx="6">
                  <c:v>83.12</c:v>
                </c:pt>
                <c:pt idx="7">
                  <c:v>69.48</c:v>
                </c:pt>
                <c:pt idx="8">
                  <c:v>87.66</c:v>
                </c:pt>
                <c:pt idx="9">
                  <c:v>82.47</c:v>
                </c:pt>
                <c:pt idx="10">
                  <c:v>84.42</c:v>
                </c:pt>
                <c:pt idx="11">
                  <c:v>83.12</c:v>
                </c:pt>
                <c:pt idx="12">
                  <c:v>76.62</c:v>
                </c:pt>
                <c:pt idx="13">
                  <c:v>82.47</c:v>
                </c:pt>
                <c:pt idx="14">
                  <c:v>79.22</c:v>
                </c:pt>
                <c:pt idx="15">
                  <c:v>85.71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BE-4210-95D1-671C1E29B3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%, without new classes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A-45E3-88BB-B340AF4F836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726-4B60-9CCB-7E2AA2387C1C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26-4B60-9CCB-7E2AA2387C1C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AA-45E3-88BB-B340AF4F836C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DAA-45E3-88BB-B340AF4F836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A-45E3-88BB-B340AF4F836C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726-4B60-9CCB-7E2AA2387C1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AA-45E3-88BB-B340AF4F836C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26-4B60-9CCB-7E2AA2387C1C}"/>
              </c:ext>
            </c:extLst>
          </c:dPt>
          <c:dLbls>
            <c:dLbl>
              <c:idx val="7"/>
              <c:layout>
                <c:manualLayout>
                  <c:x val="0"/>
                  <c:y val="-6.7900450176106624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DAA-45E3-88BB-B340AF4F83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1.ridge</c:v>
                </c:pt>
                <c:pt idx="1">
                  <c:v>2. lr elasticnet</c:v>
                </c:pt>
                <c:pt idx="2">
                  <c:v>3. SVC</c:v>
                </c:pt>
                <c:pt idx="3">
                  <c:v>4. gbc</c:v>
                </c:pt>
                <c:pt idx="4">
                  <c:v>5. lightgbmc</c:v>
                </c:pt>
                <c:pt idx="5">
                  <c:v>6. xgboostc</c:v>
                </c:pt>
                <c:pt idx="6">
                  <c:v>7. LogReg</c:v>
                </c:pt>
                <c:pt idx="7">
                  <c:v>8. knn</c:v>
                </c:pt>
                <c:pt idx="8">
                  <c:v>9. ANN</c:v>
                </c:pt>
                <c:pt idx="9">
                  <c:v>10. decissionTree</c:v>
                </c:pt>
                <c:pt idx="10">
                  <c:v>11. adaboost</c:v>
                </c:pt>
                <c:pt idx="11">
                  <c:v>12. GradientBoost</c:v>
                </c:pt>
                <c:pt idx="12">
                  <c:v>13. GaussianNB</c:v>
                </c:pt>
                <c:pt idx="13">
                  <c:v>14. RabdomForest</c:v>
                </c:pt>
                <c:pt idx="14">
                  <c:v>15. ExtraTree</c:v>
                </c:pt>
                <c:pt idx="15">
                  <c:v>Combine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84.42</c:v>
                </c:pt>
                <c:pt idx="1">
                  <c:v>85.06</c:v>
                </c:pt>
                <c:pt idx="2">
                  <c:v>84.42</c:v>
                </c:pt>
                <c:pt idx="3">
                  <c:v>71.430000000000007</c:v>
                </c:pt>
                <c:pt idx="4">
                  <c:v>82.47</c:v>
                </c:pt>
                <c:pt idx="5">
                  <c:v>83.77</c:v>
                </c:pt>
                <c:pt idx="6">
                  <c:v>85.06</c:v>
                </c:pt>
                <c:pt idx="7">
                  <c:v>72.08</c:v>
                </c:pt>
                <c:pt idx="8">
                  <c:v>84.09</c:v>
                </c:pt>
                <c:pt idx="9">
                  <c:v>72.73</c:v>
                </c:pt>
                <c:pt idx="10">
                  <c:v>83.12</c:v>
                </c:pt>
                <c:pt idx="11">
                  <c:v>83.12</c:v>
                </c:pt>
                <c:pt idx="12">
                  <c:v>79.87</c:v>
                </c:pt>
                <c:pt idx="13">
                  <c:v>77.27</c:v>
                </c:pt>
                <c:pt idx="14">
                  <c:v>81.819999999999993</c:v>
                </c:pt>
                <c:pt idx="15">
                  <c:v>85.71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AA-45E3-88BB-B340AF4F836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%, with new classes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DBE-4210-95D1-671C1E29B3E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DBE-4210-95D1-671C1E29B3E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DBE-4210-95D1-671C1E29B3ED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BE-4210-95D1-671C1E29B3E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DBE-4210-95D1-671C1E29B3ED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DBE-4210-95D1-671C1E29B3E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DBE-4210-95D1-671C1E29B3ED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DBE-4210-95D1-671C1E29B3ED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DBE-4210-95D1-671C1E29B3ED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8BB-418F-BB30-7A575800927D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DBE-4210-95D1-671C1E29B3ED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BE-4210-95D1-671C1E29B3ED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DBE-4210-95D1-671C1E29B3ED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BE-4210-95D1-671C1E29B3ED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DBE-4210-95D1-671C1E29B3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1.ridge</c:v>
                </c:pt>
                <c:pt idx="1">
                  <c:v>2. lr elasticnet</c:v>
                </c:pt>
                <c:pt idx="2">
                  <c:v>3. SVC</c:v>
                </c:pt>
                <c:pt idx="3">
                  <c:v>4. gbc</c:v>
                </c:pt>
                <c:pt idx="4">
                  <c:v>5. lightgbmc</c:v>
                </c:pt>
                <c:pt idx="5">
                  <c:v>6. xgboostc</c:v>
                </c:pt>
                <c:pt idx="6">
                  <c:v>7. LogReg</c:v>
                </c:pt>
                <c:pt idx="7">
                  <c:v>8. knn</c:v>
                </c:pt>
                <c:pt idx="8">
                  <c:v>9. ANN</c:v>
                </c:pt>
                <c:pt idx="9">
                  <c:v>10. decissionTree</c:v>
                </c:pt>
                <c:pt idx="10">
                  <c:v>11. adaboost</c:v>
                </c:pt>
                <c:pt idx="11">
                  <c:v>12. GradientBoost</c:v>
                </c:pt>
                <c:pt idx="12">
                  <c:v>13. GaussianNB</c:v>
                </c:pt>
                <c:pt idx="13">
                  <c:v>14. RabdomForest</c:v>
                </c:pt>
                <c:pt idx="14">
                  <c:v>15. ExtraTree</c:v>
                </c:pt>
                <c:pt idx="15">
                  <c:v>Combine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86.36</c:v>
                </c:pt>
                <c:pt idx="1">
                  <c:v>87.01</c:v>
                </c:pt>
                <c:pt idx="2">
                  <c:v>86.36</c:v>
                </c:pt>
                <c:pt idx="3">
                  <c:v>71.430000000000007</c:v>
                </c:pt>
                <c:pt idx="4">
                  <c:v>81.17</c:v>
                </c:pt>
                <c:pt idx="5">
                  <c:v>83.77</c:v>
                </c:pt>
                <c:pt idx="6">
                  <c:v>83.12</c:v>
                </c:pt>
                <c:pt idx="7">
                  <c:v>69.48</c:v>
                </c:pt>
                <c:pt idx="8">
                  <c:v>87.66</c:v>
                </c:pt>
                <c:pt idx="9">
                  <c:v>82.47</c:v>
                </c:pt>
                <c:pt idx="10">
                  <c:v>84.42</c:v>
                </c:pt>
                <c:pt idx="11">
                  <c:v>83.12</c:v>
                </c:pt>
                <c:pt idx="12">
                  <c:v>76.62</c:v>
                </c:pt>
                <c:pt idx="13">
                  <c:v>82.47</c:v>
                </c:pt>
                <c:pt idx="14">
                  <c:v>79.22</c:v>
                </c:pt>
                <c:pt idx="15">
                  <c:v>85.71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BE-4210-95D1-671C1E29B3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%, without normalization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F47-4E0D-9B1F-A55D8222546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A-45E3-88BB-B340AF4F836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726-4B60-9CCB-7E2AA2387C1C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26-4B60-9CCB-7E2AA2387C1C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AA-45E3-88BB-B340AF4F836C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DAA-45E3-88BB-B340AF4F836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A-45E3-88BB-B340AF4F836C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726-4B60-9CCB-7E2AA2387C1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AA-45E3-88BB-B340AF4F836C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26-4B60-9CCB-7E2AA2387C1C}"/>
              </c:ext>
            </c:extLst>
          </c:dPt>
          <c:dLbls>
            <c:dLbl>
              <c:idx val="7"/>
              <c:layout>
                <c:manualLayout>
                  <c:x val="0"/>
                  <c:y val="-6.7900450176106624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DAA-45E3-88BB-B340AF4F83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1.ridge</c:v>
                </c:pt>
                <c:pt idx="1">
                  <c:v>2. lr elasticnet</c:v>
                </c:pt>
                <c:pt idx="2">
                  <c:v>3. SVC</c:v>
                </c:pt>
                <c:pt idx="3">
                  <c:v>4. gbc</c:v>
                </c:pt>
                <c:pt idx="4">
                  <c:v>5. lightgbmc</c:v>
                </c:pt>
                <c:pt idx="5">
                  <c:v>6. xgboostc</c:v>
                </c:pt>
                <c:pt idx="6">
                  <c:v>7. LogReg</c:v>
                </c:pt>
                <c:pt idx="7">
                  <c:v>8. knn</c:v>
                </c:pt>
                <c:pt idx="8">
                  <c:v>9. ANN</c:v>
                </c:pt>
                <c:pt idx="9">
                  <c:v>10. decissionTree</c:v>
                </c:pt>
                <c:pt idx="10">
                  <c:v>11. adaboost</c:v>
                </c:pt>
                <c:pt idx="11">
                  <c:v>12. GradientBoost</c:v>
                </c:pt>
                <c:pt idx="12">
                  <c:v>13. GaussianNB</c:v>
                </c:pt>
                <c:pt idx="13">
                  <c:v>14. RabdomForest</c:v>
                </c:pt>
                <c:pt idx="14">
                  <c:v>15. ExtraTree</c:v>
                </c:pt>
                <c:pt idx="15">
                  <c:v>Combine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87.01</c:v>
                </c:pt>
                <c:pt idx="1">
                  <c:v>87.66</c:v>
                </c:pt>
                <c:pt idx="2">
                  <c:v>85.71</c:v>
                </c:pt>
                <c:pt idx="3">
                  <c:v>71.430000000000007</c:v>
                </c:pt>
                <c:pt idx="4">
                  <c:v>81.17</c:v>
                </c:pt>
                <c:pt idx="5">
                  <c:v>83.77</c:v>
                </c:pt>
                <c:pt idx="6">
                  <c:v>85.71</c:v>
                </c:pt>
                <c:pt idx="7">
                  <c:v>82.47</c:v>
                </c:pt>
                <c:pt idx="8">
                  <c:v>68.569999999999993</c:v>
                </c:pt>
                <c:pt idx="9">
                  <c:v>82.47</c:v>
                </c:pt>
                <c:pt idx="10">
                  <c:v>84.42</c:v>
                </c:pt>
                <c:pt idx="11">
                  <c:v>83.12</c:v>
                </c:pt>
                <c:pt idx="12">
                  <c:v>78.569999999999993</c:v>
                </c:pt>
                <c:pt idx="13">
                  <c:v>81.819999999999993</c:v>
                </c:pt>
                <c:pt idx="14">
                  <c:v>77.819999999999993</c:v>
                </c:pt>
                <c:pt idx="15">
                  <c:v>85.26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AA-45E3-88BB-B340AF4F836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%, with normalization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DBE-4210-95D1-671C1E29B3E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DBE-4210-95D1-671C1E29B3E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DBE-4210-95D1-671C1E29B3ED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BE-4210-95D1-671C1E29B3ED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DBE-4210-95D1-671C1E29B3ED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DBE-4210-95D1-671C1E29B3E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DBE-4210-95D1-671C1E29B3ED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DBE-4210-95D1-671C1E29B3ED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DBE-4210-95D1-671C1E29B3ED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8BB-418F-BB30-7A575800927D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DBE-4210-95D1-671C1E29B3ED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BE-4210-95D1-671C1E29B3ED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DBE-4210-95D1-671C1E29B3ED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BE-4210-95D1-671C1E29B3ED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DBE-4210-95D1-671C1E29B3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1.ridge</c:v>
                </c:pt>
                <c:pt idx="1">
                  <c:v>2. lr elasticnet</c:v>
                </c:pt>
                <c:pt idx="2">
                  <c:v>3. SVC</c:v>
                </c:pt>
                <c:pt idx="3">
                  <c:v>4. gbc</c:v>
                </c:pt>
                <c:pt idx="4">
                  <c:v>5. lightgbmc</c:v>
                </c:pt>
                <c:pt idx="5">
                  <c:v>6. xgboostc</c:v>
                </c:pt>
                <c:pt idx="6">
                  <c:v>7. LogReg</c:v>
                </c:pt>
                <c:pt idx="7">
                  <c:v>8. knn</c:v>
                </c:pt>
                <c:pt idx="8">
                  <c:v>9. ANN</c:v>
                </c:pt>
                <c:pt idx="9">
                  <c:v>10. decissionTree</c:v>
                </c:pt>
                <c:pt idx="10">
                  <c:v>11. adaboost</c:v>
                </c:pt>
                <c:pt idx="11">
                  <c:v>12. GradientBoost</c:v>
                </c:pt>
                <c:pt idx="12">
                  <c:v>13. GaussianNB</c:v>
                </c:pt>
                <c:pt idx="13">
                  <c:v>14. RabdomForest</c:v>
                </c:pt>
                <c:pt idx="14">
                  <c:v>15. ExtraTree</c:v>
                </c:pt>
                <c:pt idx="15">
                  <c:v>Combine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86.36</c:v>
                </c:pt>
                <c:pt idx="1">
                  <c:v>87.01</c:v>
                </c:pt>
                <c:pt idx="2">
                  <c:v>86.36</c:v>
                </c:pt>
                <c:pt idx="3">
                  <c:v>71.430000000000007</c:v>
                </c:pt>
                <c:pt idx="4">
                  <c:v>81.17</c:v>
                </c:pt>
                <c:pt idx="5">
                  <c:v>83.77</c:v>
                </c:pt>
                <c:pt idx="6">
                  <c:v>83.12</c:v>
                </c:pt>
                <c:pt idx="7">
                  <c:v>69.48</c:v>
                </c:pt>
                <c:pt idx="8">
                  <c:v>87.66</c:v>
                </c:pt>
                <c:pt idx="9">
                  <c:v>82.47</c:v>
                </c:pt>
                <c:pt idx="10">
                  <c:v>84.42</c:v>
                </c:pt>
                <c:pt idx="11">
                  <c:v>83.12</c:v>
                </c:pt>
                <c:pt idx="12">
                  <c:v>76.62</c:v>
                </c:pt>
                <c:pt idx="13">
                  <c:v>82.47</c:v>
                </c:pt>
                <c:pt idx="14">
                  <c:v>79.22</c:v>
                </c:pt>
                <c:pt idx="15">
                  <c:v>85.71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BE-4210-95D1-671C1E29B3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3995711"/>
        <c:axId val="1024004863"/>
      </c:barChart>
      <c:catAx>
        <c:axId val="1023995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024004863"/>
        <c:crosses val="autoZero"/>
        <c:auto val="1"/>
        <c:lblAlgn val="ctr"/>
        <c:lblOffset val="100"/>
        <c:noMultiLvlLbl val="0"/>
      </c:catAx>
      <c:valAx>
        <c:axId val="1024004863"/>
        <c:scaling>
          <c:orientation val="minMax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95711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33758-8CAC-4973-9CA8-78BA6E8F94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6C5F7-E8A0-46D4-B46D-9BA2FFCB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8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8026B-5E80-40E9-BEF7-055EBE5799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F4272-9D07-4FBC-8F07-6131595B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3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3CF5-08D7-40F0-8DC0-FB3238763FD6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CC12-7AD3-41D9-A5A9-0632F1B764AE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253-55C7-49A5-9867-8C5FE96F3C48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69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47A6-10B7-4B1B-987F-A7698B5FFE98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88D-C028-4CD7-995C-D06D1CCFF57E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27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64E-9FB5-4943-A015-33F843B55F72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5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048D-76A7-436E-BE76-24D61E0B12A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1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7AFE-E59D-4056-A5AD-772ACEE7D823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BA34-D201-436A-BEEE-A2C42154028F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2F66-98BC-4A49-9890-27D026B87B97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077-1EA8-4AAF-ADB6-2380E0AEC47D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FD1D-B2B2-490D-BA46-E6E3E3815144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0E4-6DC9-4368-9F4B-24936472AC51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8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04AE-6F99-4539-B9B2-24D6F649B6F4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883-F8DF-471F-8591-BBA5A6A98B06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32E5-62B8-41CE-BEDA-38CA8005D10C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5E6E9-2F9B-4A50-BFA0-110B4A5D393B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B8BA0F-8DB0-4FE0-93D4-6E873EA4D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info/v1/ann1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zminhaz5683/early-prediction_of_diabetes_using_ann_and_machine_learn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images/tree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40" y="91440"/>
            <a:ext cx="8900160" cy="667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76" y="4612239"/>
            <a:ext cx="4157102" cy="18895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6194681"/>
              </p:ext>
            </p:extLst>
          </p:nvPr>
        </p:nvGraphicFramePr>
        <p:xfrm>
          <a:off x="95002" y="0"/>
          <a:ext cx="478179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919743836"/>
              </p:ext>
            </p:extLst>
          </p:nvPr>
        </p:nvGraphicFramePr>
        <p:xfrm>
          <a:off x="7612084" y="0"/>
          <a:ext cx="367821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ounded Rectangle 11"/>
          <p:cNvSpPr/>
          <p:nvPr/>
        </p:nvSpPr>
        <p:spPr>
          <a:xfrm rot="5400000">
            <a:off x="11312068" y="1444502"/>
            <a:ext cx="868940" cy="26125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5400000">
            <a:off x="11352835" y="4680981"/>
            <a:ext cx="868940" cy="2612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5002" y="2743200"/>
            <a:ext cx="11195298" cy="393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5002" y="1270330"/>
            <a:ext cx="11195298" cy="393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8770"/>
            <a:ext cx="8915400" cy="24938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(Skewness Handling)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Multi-level transformation.</a:t>
            </a:r>
          </a:p>
          <a:p>
            <a:pPr marL="1085850" lvl="2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Log1p, sqrt of python’s numpy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5850" lvl="2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Scaling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marching learning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77034"/>
              </p:ext>
            </p:extLst>
          </p:nvPr>
        </p:nvGraphicFramePr>
        <p:xfrm>
          <a:off x="1758424" y="1772244"/>
          <a:ext cx="8911687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140">
                  <a:extLst>
                    <a:ext uri="{9D8B030D-6E8A-4147-A177-3AD203B41FA5}">
                      <a16:colId xmlns:a16="http://schemas.microsoft.com/office/drawing/2014/main" val="1168487263"/>
                    </a:ext>
                  </a:extLst>
                </a:gridCol>
                <a:gridCol w="2959791">
                  <a:extLst>
                    <a:ext uri="{9D8B030D-6E8A-4147-A177-3AD203B41FA5}">
                      <a16:colId xmlns:a16="http://schemas.microsoft.com/office/drawing/2014/main" val="3442440902"/>
                    </a:ext>
                  </a:extLst>
                </a:gridCol>
                <a:gridCol w="1506878">
                  <a:extLst>
                    <a:ext uri="{9D8B030D-6E8A-4147-A177-3AD203B41FA5}">
                      <a16:colId xmlns:a16="http://schemas.microsoft.com/office/drawing/2014/main" val="2711211212"/>
                    </a:ext>
                  </a:extLst>
                </a:gridCol>
                <a:gridCol w="1506878">
                  <a:extLst>
                    <a:ext uri="{9D8B030D-6E8A-4147-A177-3AD203B41FA5}">
                      <a16:colId xmlns:a16="http://schemas.microsoft.com/office/drawing/2014/main" val="172472801"/>
                    </a:ext>
                  </a:extLst>
                </a:gridCol>
              </a:tblGrid>
              <a:tr h="3645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Transformation(s)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Skewness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269446"/>
                  </a:ext>
                </a:extLst>
              </a:tr>
              <a:tr h="364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7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0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Skin Thickness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7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Pregnancy Class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1p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9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Pressure Class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Class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1p &lt;&lt; Log 1p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5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 &lt;&lt; Log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1p &lt;&lt; Log 1p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22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Insulin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 &lt;&lt; Log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1p &lt;&lt; Log 1p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3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 Pedigree Function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 &lt;&lt; Log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1p &lt;&lt; Log 1p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25454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773870555"/>
              </p:ext>
            </p:extLst>
          </p:nvPr>
        </p:nvGraphicFramePr>
        <p:xfrm>
          <a:off x="95002" y="0"/>
          <a:ext cx="478179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816498144"/>
              </p:ext>
            </p:extLst>
          </p:nvPr>
        </p:nvGraphicFramePr>
        <p:xfrm>
          <a:off x="7612084" y="0"/>
          <a:ext cx="367821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ounded Rectangle 11"/>
          <p:cNvSpPr/>
          <p:nvPr/>
        </p:nvSpPr>
        <p:spPr>
          <a:xfrm rot="5400000">
            <a:off x="11312068" y="1444502"/>
            <a:ext cx="868940" cy="26125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5400000">
            <a:off x="11352835" y="4680981"/>
            <a:ext cx="868940" cy="2612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5002" y="3136900"/>
            <a:ext cx="11195298" cy="393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5002" y="3530600"/>
            <a:ext cx="11195298" cy="393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212" y="1588770"/>
            <a:ext cx="8915400" cy="5156414"/>
          </a:xfrm>
        </p:spPr>
        <p:txBody>
          <a:bodyPr>
            <a:normAutofit/>
          </a:bodyPr>
          <a:lstStyle/>
          <a:p>
            <a:pPr lvl="1" indent="-342900"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Font typeface="Wingdings" panose="05000000000000000000" pitchFamily="2" charset="2"/>
              <a:buChar char="v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approaches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212" y="1588770"/>
            <a:ext cx="8915400" cy="5156414"/>
          </a:xfrm>
        </p:spPr>
        <p:txBody>
          <a:bodyPr>
            <a:normAutofit/>
          </a:bodyPr>
          <a:lstStyle/>
          <a:p>
            <a:pPr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approaches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with RobustScaler in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Pipeline: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Font typeface="Wingdings" panose="05000000000000000000" pitchFamily="2" charset="2"/>
              <a:buChar char="v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Font typeface="Wingdings" panose="05000000000000000000" pitchFamily="2" charset="2"/>
              <a:buChar char="v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approaches: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43806"/>
              </p:ext>
            </p:extLst>
          </p:nvPr>
        </p:nvGraphicFramePr>
        <p:xfrm>
          <a:off x="3196186" y="2714657"/>
          <a:ext cx="8390186" cy="1112520"/>
        </p:xfrm>
        <a:graphic>
          <a:graphicData uri="http://schemas.openxmlformats.org/drawingml/2006/table">
            <a:tbl>
              <a:tblPr firstRow="1" bandRow="1"/>
              <a:tblGrid>
                <a:gridCol w="4083401">
                  <a:extLst>
                    <a:ext uri="{9D8B030D-6E8A-4147-A177-3AD203B41FA5}">
                      <a16:colId xmlns:a16="http://schemas.microsoft.com/office/drawing/2014/main" val="4022787253"/>
                    </a:ext>
                  </a:extLst>
                </a:gridCol>
                <a:gridCol w="4306785">
                  <a:extLst>
                    <a:ext uri="{9D8B030D-6E8A-4147-A177-3AD203B41FA5}">
                      <a16:colId xmlns:a16="http://schemas.microsoft.com/office/drawing/2014/main" val="12549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RidgeClassifierCV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Kfold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n_splits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=10, shuffle=True), alphas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06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LogisticRegression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penalty = '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‘)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solver = 'saga',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max_iter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=1e7, L1_ratio=0.05,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29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Support Vector Classifier (SVC)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C=20, gamma=0.0003,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8421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77671"/>
              </p:ext>
            </p:extLst>
          </p:nvPr>
        </p:nvGraphicFramePr>
        <p:xfrm>
          <a:off x="3196186" y="4533964"/>
          <a:ext cx="8390186" cy="1492235"/>
        </p:xfrm>
        <a:graphic>
          <a:graphicData uri="http://schemas.openxmlformats.org/drawingml/2006/table">
            <a:tbl>
              <a:tblPr firstRow="1" bandRow="1"/>
              <a:tblGrid>
                <a:gridCol w="4083401">
                  <a:extLst>
                    <a:ext uri="{9D8B030D-6E8A-4147-A177-3AD203B41FA5}">
                      <a16:colId xmlns:a16="http://schemas.microsoft.com/office/drawing/2014/main" val="4022787253"/>
                    </a:ext>
                  </a:extLst>
                </a:gridCol>
                <a:gridCol w="4306785">
                  <a:extLst>
                    <a:ext uri="{9D8B030D-6E8A-4147-A177-3AD203B41FA5}">
                      <a16:colId xmlns:a16="http://schemas.microsoft.com/office/drawing/2014/main" val="12549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GradientBoostingClassifier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=0.01, loss='exponential'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065719"/>
                  </a:ext>
                </a:extLst>
              </a:tr>
              <a:tr h="379715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LGBMClassifier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objective='binary‘, verbose=-1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29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XGBClassifier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=0.01, seed=27,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84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LogisticRegression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'penalty': ‘L1', 'solver':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Liblinear</a:t>
                      </a:r>
                      <a:endParaRPr lang="en-US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981026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212" y="1588770"/>
            <a:ext cx="8915400" cy="5156414"/>
          </a:xfrm>
        </p:spPr>
        <p:txBody>
          <a:bodyPr>
            <a:normAutofit/>
          </a:bodyPr>
          <a:lstStyle/>
          <a:p>
            <a:pPr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approaches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approaches: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98331"/>
              </p:ext>
            </p:extLst>
          </p:nvPr>
        </p:nvGraphicFramePr>
        <p:xfrm>
          <a:off x="3231812" y="2686617"/>
          <a:ext cx="8390186" cy="2975595"/>
        </p:xfrm>
        <a:graphic>
          <a:graphicData uri="http://schemas.openxmlformats.org/drawingml/2006/table">
            <a:tbl>
              <a:tblPr firstRow="1" bandRow="1"/>
              <a:tblGrid>
                <a:gridCol w="4083401">
                  <a:extLst>
                    <a:ext uri="{9D8B030D-6E8A-4147-A177-3AD203B41FA5}">
                      <a16:colId xmlns:a16="http://schemas.microsoft.com/office/drawing/2014/main" val="4022787253"/>
                    </a:ext>
                  </a:extLst>
                </a:gridCol>
                <a:gridCol w="4306785">
                  <a:extLst>
                    <a:ext uri="{9D8B030D-6E8A-4147-A177-3AD203B41FA5}">
                      <a16:colId xmlns:a16="http://schemas.microsoft.com/office/drawing/2014/main" val="12549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KNeighborsClassifier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n_neighbors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4, 'metric': '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minkowski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', 'p':2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065719"/>
                  </a:ext>
                </a:extLst>
              </a:tr>
              <a:tr h="379715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Support Vector Classifier (SVC) 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'C': 1.7, 'kernel': '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probability':True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29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max_depth:3,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max_features:2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84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AdaBoostClassifier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0.04, '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150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98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GradientBoostingClassifier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0.01, '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37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GaussianNB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(Naive Bayes)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48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 RandomForestClassifier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15, 'criterion': '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5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StackingCVClassifier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Classifiers =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MLs’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meta_classifier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00411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4" y="1588770"/>
            <a:ext cx="8424527" cy="43224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alibri" panose="020F0502020204030204" pitchFamily="34" charset="0"/>
              </a:rPr>
              <a:t>Network Architecture</a:t>
            </a:r>
            <a:endParaRPr lang="en-US" sz="2400" b="1" dirty="0">
              <a:latin typeface="Calibri" panose="020F0502020204030204" pitchFamily="34" charset="0"/>
            </a:endParaRP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Calibri" panose="020F0502020204030204" pitchFamily="34" charset="0"/>
              </a:rPr>
              <a:t>Artificial Neural Network</a:t>
            </a:r>
            <a:endParaRPr lang="en-US" sz="2000" b="1" dirty="0">
              <a:latin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Sequential </a:t>
            </a:r>
            <a:r>
              <a:rPr lang="en-US" sz="1800" dirty="0" smtClean="0">
                <a:latin typeface="Calibri" panose="020F0502020204030204" pitchFamily="34" charset="0"/>
              </a:rPr>
              <a:t>architecture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7 + 1 dense, 7 + 1 activation, 7 batchNormalization, 3 dropout layers</a:t>
            </a:r>
            <a:r>
              <a:rPr lang="en-US" sz="1800" dirty="0" smtClean="0">
                <a:latin typeface="Calibri" panose="020F0502020204030204" pitchFamily="34" charset="0"/>
              </a:rPr>
              <a:t>.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libri" panose="020F0502020204030204" pitchFamily="34" charset="0"/>
              </a:rPr>
              <a:t>Initial </a:t>
            </a:r>
            <a:r>
              <a:rPr lang="en-US" sz="1800" dirty="0" smtClean="0">
                <a:latin typeface="Calibri" panose="020F0502020204030204" pitchFamily="34" charset="0"/>
              </a:rPr>
              <a:t>weight </a:t>
            </a:r>
            <a:r>
              <a:rPr lang="en-US" sz="1800" dirty="0">
                <a:latin typeface="Calibri" panose="020F0502020204030204" pitchFamily="34" charset="0"/>
              </a:rPr>
              <a:t>= </a:t>
            </a:r>
            <a:r>
              <a:rPr lang="en-US" sz="1800" dirty="0" smtClean="0">
                <a:latin typeface="Calibri" panose="020F0502020204030204" pitchFamily="34" charset="0"/>
              </a:rPr>
              <a:t>0.01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Random split </a:t>
            </a:r>
            <a:r>
              <a:rPr lang="en-US" sz="1800" dirty="0" smtClean="0">
                <a:latin typeface="Calibri" panose="020F0502020204030204" pitchFamily="34" charset="0"/>
              </a:rPr>
              <a:t>of 80% </a:t>
            </a:r>
            <a:r>
              <a:rPr lang="en-US" sz="1800" dirty="0">
                <a:latin typeface="Calibri" panose="020F0502020204030204" pitchFamily="34" charset="0"/>
              </a:rPr>
              <a:t>train </a:t>
            </a:r>
            <a:r>
              <a:rPr lang="en-US" sz="1800" dirty="0" smtClean="0">
                <a:latin typeface="Calibri" panose="020F0502020204030204" pitchFamily="34" charset="0"/>
              </a:rPr>
              <a:t>is 85/15 of 100% (85</a:t>
            </a:r>
            <a:r>
              <a:rPr lang="en-US" sz="1800" dirty="0">
                <a:latin typeface="Calibri" panose="020F0502020204030204" pitchFamily="34" charset="0"/>
              </a:rPr>
              <a:t>% train, 15% </a:t>
            </a:r>
            <a:r>
              <a:rPr lang="en-US" sz="1800" dirty="0" smtClean="0">
                <a:latin typeface="Calibri" panose="020F0502020204030204" pitchFamily="34" charset="0"/>
              </a:rPr>
              <a:t>test </a:t>
            </a:r>
            <a:r>
              <a:rPr lang="en-US" sz="1800" dirty="0">
                <a:latin typeface="Calibri" panose="020F0502020204030204" pitchFamily="34" charset="0"/>
              </a:rPr>
              <a:t>for </a:t>
            </a:r>
            <a:r>
              <a:rPr lang="en-US" sz="1800" dirty="0" smtClean="0">
                <a:latin typeface="Calibri" panose="020F0502020204030204" pitchFamily="34" charset="0"/>
              </a:rPr>
              <a:t>ANN)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Calibri" panose="020F0502020204030204" pitchFamily="34" charset="0"/>
              </a:rPr>
              <a:t>Relu</a:t>
            </a:r>
            <a:r>
              <a:rPr lang="en-US" sz="1800" dirty="0">
                <a:latin typeface="Calibri" panose="020F0502020204030204" pitchFamily="34" charset="0"/>
              </a:rPr>
              <a:t>, LeakyReLU (alpha=0.01) activation functions. LeakyReLU for best case</a:t>
            </a:r>
            <a:r>
              <a:rPr lang="en-US" sz="1800" dirty="0" smtClean="0">
                <a:latin typeface="Calibri" panose="020F0502020204030204" pitchFamily="34" charset="0"/>
              </a:rPr>
              <a:t>.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pl-PL" sz="1800" dirty="0" smtClean="0">
                <a:latin typeface="Calibri" panose="020F0502020204030204" pitchFamily="34" charset="0"/>
              </a:rPr>
              <a:t>[</a:t>
            </a:r>
            <a:r>
              <a:rPr lang="pl-PL" sz="1800" dirty="0" smtClean="0">
                <a:latin typeface="Calibri" panose="020F0502020204030204" pitchFamily="34" charset="0"/>
              </a:rPr>
              <a:t>32</a:t>
            </a:r>
            <a:r>
              <a:rPr lang="pl-PL" sz="1800" dirty="0">
                <a:latin typeface="Calibri" panose="020F0502020204030204" pitchFamily="34" charset="0"/>
              </a:rPr>
              <a:t>, 64, 64, 128, 128, 128, 256</a:t>
            </a:r>
            <a:r>
              <a:rPr lang="pl-PL" sz="1800" dirty="0" smtClean="0">
                <a:latin typeface="Calibri" panose="020F0502020204030204" pitchFamily="34" charset="0"/>
              </a:rPr>
              <a:t>]</a:t>
            </a:r>
            <a:r>
              <a:rPr lang="en-US" sz="1800" dirty="0" smtClean="0">
                <a:latin typeface="Calibri" panose="020F0502020204030204" pitchFamily="34" charset="0"/>
              </a:rPr>
              <a:t> dense layers from top to down for best case.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[0.10, 0.15, 0.20] dropout layers from top to down for best </a:t>
            </a:r>
            <a:r>
              <a:rPr lang="en-US" sz="1800" dirty="0" smtClean="0">
                <a:latin typeface="Calibri" panose="020F0502020204030204" pitchFamily="34" charset="0"/>
              </a:rPr>
              <a:t>case</a:t>
            </a:r>
            <a:r>
              <a:rPr lang="en-US" sz="1800" dirty="0" smtClean="0">
                <a:latin typeface="Calibri" panose="020F0502020204030204" pitchFamily="34" charset="0"/>
              </a:rPr>
              <a:t>.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Max Epochs = 900, get best result at </a:t>
            </a:r>
            <a:r>
              <a:rPr lang="en-US" sz="1800" dirty="0" smtClean="0">
                <a:latin typeface="Calibri" panose="020F0502020204030204" pitchFamily="34" charset="0"/>
              </a:rPr>
              <a:t>300</a:t>
            </a:r>
            <a:endParaRPr lang="en-US" sz="1800" dirty="0">
              <a:latin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endParaRPr lang="en-US" sz="2200" b="1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0" y="5943600"/>
            <a:ext cx="38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[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87.66 % accuracy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for 20%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test set]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0" y="1290932"/>
            <a:ext cx="2747576" cy="54467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653391349"/>
              </p:ext>
            </p:extLst>
          </p:nvPr>
        </p:nvGraphicFramePr>
        <p:xfrm>
          <a:off x="9131344" y="833291"/>
          <a:ext cx="2218646" cy="194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310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4325"/>
              </p:ext>
            </p:extLst>
          </p:nvPr>
        </p:nvGraphicFramePr>
        <p:xfrm>
          <a:off x="192974" y="114692"/>
          <a:ext cx="11963399" cy="1259840"/>
        </p:xfrm>
        <a:graphic>
          <a:graphicData uri="http://schemas.openxmlformats.org/drawingml/2006/table">
            <a:tbl>
              <a:tblPr firstRow="1" bandRow="1"/>
              <a:tblGrid>
                <a:gridCol w="812799">
                  <a:extLst>
                    <a:ext uri="{9D8B030D-6E8A-4147-A177-3AD203B41FA5}">
                      <a16:colId xmlns:a16="http://schemas.microsoft.com/office/drawing/2014/main" val="581382057"/>
                    </a:ext>
                  </a:extLst>
                </a:gridCol>
                <a:gridCol w="1181102">
                  <a:extLst>
                    <a:ext uri="{9D8B030D-6E8A-4147-A177-3AD203B41FA5}">
                      <a16:colId xmlns:a16="http://schemas.microsoft.com/office/drawing/2014/main" val="1575891739"/>
                    </a:ext>
                  </a:extLst>
                </a:gridCol>
                <a:gridCol w="1613094">
                  <a:extLst>
                    <a:ext uri="{9D8B030D-6E8A-4147-A177-3AD203B41FA5}">
                      <a16:colId xmlns:a16="http://schemas.microsoft.com/office/drawing/2014/main" val="154121503"/>
                    </a:ext>
                  </a:extLst>
                </a:gridCol>
                <a:gridCol w="380805">
                  <a:extLst>
                    <a:ext uri="{9D8B030D-6E8A-4147-A177-3AD203B41FA5}">
                      <a16:colId xmlns:a16="http://schemas.microsoft.com/office/drawing/2014/main" val="3034684426"/>
                    </a:ext>
                  </a:extLst>
                </a:gridCol>
                <a:gridCol w="767839">
                  <a:extLst>
                    <a:ext uri="{9D8B030D-6E8A-4147-A177-3AD203B41FA5}">
                      <a16:colId xmlns:a16="http://schemas.microsoft.com/office/drawing/2014/main" val="4138267711"/>
                    </a:ext>
                  </a:extLst>
                </a:gridCol>
                <a:gridCol w="1137160">
                  <a:extLst>
                    <a:ext uri="{9D8B030D-6E8A-4147-A177-3AD203B41FA5}">
                      <a16:colId xmlns:a16="http://schemas.microsoft.com/office/drawing/2014/main" val="251463629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653842817"/>
                    </a:ext>
                  </a:extLst>
                </a:gridCol>
                <a:gridCol w="933807">
                  <a:extLst>
                    <a:ext uri="{9D8B030D-6E8A-4147-A177-3AD203B41FA5}">
                      <a16:colId xmlns:a16="http://schemas.microsoft.com/office/drawing/2014/main" val="4125927180"/>
                    </a:ext>
                  </a:extLst>
                </a:gridCol>
                <a:gridCol w="433456">
                  <a:extLst>
                    <a:ext uri="{9D8B030D-6E8A-4147-A177-3AD203B41FA5}">
                      <a16:colId xmlns:a16="http://schemas.microsoft.com/office/drawing/2014/main" val="1419420915"/>
                    </a:ext>
                  </a:extLst>
                </a:gridCol>
                <a:gridCol w="740937">
                  <a:extLst>
                    <a:ext uri="{9D8B030D-6E8A-4147-A177-3AD203B41FA5}">
                      <a16:colId xmlns:a16="http://schemas.microsoft.com/office/drawing/2014/main" val="2468967771"/>
                    </a:ext>
                  </a:extLst>
                </a:gridCol>
                <a:gridCol w="1166272">
                  <a:extLst>
                    <a:ext uri="{9D8B030D-6E8A-4147-A177-3AD203B41FA5}">
                      <a16:colId xmlns:a16="http://schemas.microsoft.com/office/drawing/2014/main" val="953883971"/>
                    </a:ext>
                  </a:extLst>
                </a:gridCol>
                <a:gridCol w="1411828">
                  <a:extLst>
                    <a:ext uri="{9D8B030D-6E8A-4147-A177-3AD203B41FA5}">
                      <a16:colId xmlns:a16="http://schemas.microsoft.com/office/drawing/2014/main" val="22361033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3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Dense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Activation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Batch Normalization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Dense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Activation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Batch Normalization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Dropout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Dense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Activation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Batch Normalization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9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32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LeakyReLU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64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LeakyReLU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64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LeakyReLU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387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88927"/>
              </p:ext>
            </p:extLst>
          </p:nvPr>
        </p:nvGraphicFramePr>
        <p:xfrm>
          <a:off x="192974" y="3379332"/>
          <a:ext cx="8280393" cy="1259840"/>
        </p:xfrm>
        <a:graphic>
          <a:graphicData uri="http://schemas.openxmlformats.org/drawingml/2006/table">
            <a:tbl>
              <a:tblPr firstRow="1" bandRow="1"/>
              <a:tblGrid>
                <a:gridCol w="761996">
                  <a:extLst>
                    <a:ext uri="{9D8B030D-6E8A-4147-A177-3AD203B41FA5}">
                      <a16:colId xmlns:a16="http://schemas.microsoft.com/office/drawing/2014/main" val="58138205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57589173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5412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382677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146362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5384281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125927180"/>
                    </a:ext>
                  </a:extLst>
                </a:gridCol>
                <a:gridCol w="1587497">
                  <a:extLst>
                    <a:ext uri="{9D8B030D-6E8A-4147-A177-3AD203B41FA5}">
                      <a16:colId xmlns:a16="http://schemas.microsoft.com/office/drawing/2014/main" val="141942091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7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Dense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Activation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Batch Normalization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Dropout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Flatten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Activation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Batch Normalization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9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256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LeakyReLU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0.20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softmax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6740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62297" y="5165649"/>
            <a:ext cx="609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ANN model architecture of 87.66% accuracy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29743"/>
              </p:ext>
            </p:extLst>
          </p:nvPr>
        </p:nvGraphicFramePr>
        <p:xfrm>
          <a:off x="192974" y="1747012"/>
          <a:ext cx="11963397" cy="1259840"/>
        </p:xfrm>
        <a:graphic>
          <a:graphicData uri="http://schemas.openxmlformats.org/drawingml/2006/table">
            <a:tbl>
              <a:tblPr firstRow="1" bandRow="1"/>
              <a:tblGrid>
                <a:gridCol w="723898">
                  <a:extLst>
                    <a:ext uri="{9D8B030D-6E8A-4147-A177-3AD203B41FA5}">
                      <a16:colId xmlns:a16="http://schemas.microsoft.com/office/drawing/2014/main" val="948876012"/>
                    </a:ext>
                  </a:extLst>
                </a:gridCol>
                <a:gridCol w="1135696">
                  <a:extLst>
                    <a:ext uri="{9D8B030D-6E8A-4147-A177-3AD203B41FA5}">
                      <a16:colId xmlns:a16="http://schemas.microsoft.com/office/drawing/2014/main" val="3548699052"/>
                    </a:ext>
                  </a:extLst>
                </a:gridCol>
                <a:gridCol w="1518604">
                  <a:extLst>
                    <a:ext uri="{9D8B030D-6E8A-4147-A177-3AD203B41FA5}">
                      <a16:colId xmlns:a16="http://schemas.microsoft.com/office/drawing/2014/main" val="18318842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226346862"/>
                    </a:ext>
                  </a:extLst>
                </a:gridCol>
                <a:gridCol w="343687">
                  <a:extLst>
                    <a:ext uri="{9D8B030D-6E8A-4147-A177-3AD203B41FA5}">
                      <a16:colId xmlns:a16="http://schemas.microsoft.com/office/drawing/2014/main" val="1623207431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581382057"/>
                    </a:ext>
                  </a:extLst>
                </a:gridCol>
                <a:gridCol w="1196652">
                  <a:extLst>
                    <a:ext uri="{9D8B030D-6E8A-4147-A177-3AD203B41FA5}">
                      <a16:colId xmlns:a16="http://schemas.microsoft.com/office/drawing/2014/main" val="1575891739"/>
                    </a:ext>
                  </a:extLst>
                </a:gridCol>
                <a:gridCol w="1614767">
                  <a:extLst>
                    <a:ext uri="{9D8B030D-6E8A-4147-A177-3AD203B41FA5}">
                      <a16:colId xmlns:a16="http://schemas.microsoft.com/office/drawing/2014/main" val="154121503"/>
                    </a:ext>
                  </a:extLst>
                </a:gridCol>
                <a:gridCol w="381200">
                  <a:extLst>
                    <a:ext uri="{9D8B030D-6E8A-4147-A177-3AD203B41FA5}">
                      <a16:colId xmlns:a16="http://schemas.microsoft.com/office/drawing/2014/main" val="3034684426"/>
                    </a:ext>
                  </a:extLst>
                </a:gridCol>
                <a:gridCol w="744381">
                  <a:extLst>
                    <a:ext uri="{9D8B030D-6E8A-4147-A177-3AD203B41FA5}">
                      <a16:colId xmlns:a16="http://schemas.microsoft.com/office/drawing/2014/main" val="2468967771"/>
                    </a:ext>
                  </a:extLst>
                </a:gridCol>
                <a:gridCol w="1164807">
                  <a:extLst>
                    <a:ext uri="{9D8B030D-6E8A-4147-A177-3AD203B41FA5}">
                      <a16:colId xmlns:a16="http://schemas.microsoft.com/office/drawing/2014/main" val="953883971"/>
                    </a:ext>
                  </a:extLst>
                </a:gridCol>
                <a:gridCol w="1413291">
                  <a:extLst>
                    <a:ext uri="{9D8B030D-6E8A-4147-A177-3AD203B41FA5}">
                      <a16:colId xmlns:a16="http://schemas.microsoft.com/office/drawing/2014/main" val="22361033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3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Dense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Activation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Batch Normalization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Dropout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Dense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Activation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Batch Normalization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Dense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Activation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Batch Normalization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9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128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LeakyReLU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128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LeakyReLU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128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LeakyReLU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31263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4" y="1588770"/>
            <a:ext cx="8424527" cy="43224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alibri" panose="020F0502020204030204" pitchFamily="34" charset="0"/>
              </a:rPr>
              <a:t>Network </a:t>
            </a:r>
            <a:r>
              <a:rPr lang="en-US" sz="2800" b="1" dirty="0" smtClean="0">
                <a:latin typeface="Calibri" panose="020F0502020204030204" pitchFamily="34" charset="0"/>
              </a:rPr>
              <a:t>Architecture</a:t>
            </a:r>
            <a:endParaRPr lang="en-US" sz="2400" b="1" dirty="0">
              <a:latin typeface="Calibri" panose="020F0502020204030204" pitchFamily="34" charset="0"/>
            </a:endParaRP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Calibri" panose="020F0502020204030204" pitchFamily="34" charset="0"/>
              </a:rPr>
              <a:t>ModelCheckpoint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Calibri" panose="020F0502020204030204" pitchFamily="34" charset="0"/>
              </a:rPr>
              <a:t>EarlyStopping</a:t>
            </a:r>
            <a:endParaRPr lang="en-US" sz="2400" b="1" dirty="0">
              <a:latin typeface="Calibri" panose="020F0502020204030204" pitchFamily="34" charset="0"/>
            </a:endParaRP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Calibri" panose="020F0502020204030204" pitchFamily="34" charset="0"/>
              </a:rPr>
              <a:t>Reduce Learning Rate on Plateau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</a:rPr>
              <a:t>m</a:t>
            </a:r>
            <a:r>
              <a:rPr lang="en-US" sz="2200" dirty="0" smtClean="0">
                <a:latin typeface="Calibri" panose="020F0502020204030204" pitchFamily="34" charset="0"/>
              </a:rPr>
              <a:t>onitor 	= ‘</a:t>
            </a:r>
            <a:r>
              <a:rPr lang="en-US" sz="2200" dirty="0" err="1" smtClean="0">
                <a:latin typeface="Calibri" panose="020F0502020204030204" pitchFamily="34" charset="0"/>
              </a:rPr>
              <a:t>val_loss</a:t>
            </a:r>
            <a:r>
              <a:rPr lang="en-US" sz="2200" dirty="0" smtClean="0">
                <a:latin typeface="Calibri" panose="020F0502020204030204" pitchFamily="34" charset="0"/>
              </a:rPr>
              <a:t>’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</a:rPr>
              <a:t>f</a:t>
            </a:r>
            <a:r>
              <a:rPr lang="en-US" sz="2200" dirty="0" smtClean="0">
                <a:latin typeface="Calibri" panose="020F0502020204030204" pitchFamily="34" charset="0"/>
              </a:rPr>
              <a:t>actor 	= 0.2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</a:rPr>
              <a:t>p</a:t>
            </a:r>
            <a:r>
              <a:rPr lang="en-US" sz="2200" dirty="0" smtClean="0">
                <a:latin typeface="Calibri" panose="020F0502020204030204" pitchFamily="34" charset="0"/>
              </a:rPr>
              <a:t>atience 	= 5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2200" dirty="0" err="1">
                <a:latin typeface="Calibri" panose="020F0502020204030204" pitchFamily="34" charset="0"/>
              </a:rPr>
              <a:t>m</a:t>
            </a:r>
            <a:r>
              <a:rPr lang="en-US" sz="2200" dirty="0" err="1" smtClean="0">
                <a:latin typeface="Calibri" panose="020F0502020204030204" pitchFamily="34" charset="0"/>
              </a:rPr>
              <a:t>in_lr</a:t>
            </a:r>
            <a:r>
              <a:rPr lang="en-US" sz="2200" dirty="0" smtClean="0">
                <a:latin typeface="Calibri" panose="020F0502020204030204" pitchFamily="34" charset="0"/>
              </a:rPr>
              <a:t> 	= 0.001</a:t>
            </a:r>
            <a:endParaRPr lang="en-US" sz="2200" dirty="0">
              <a:latin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5" y="0"/>
            <a:ext cx="10838211" cy="2451497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Monotype Corsiva" panose="03010101010201010101" pitchFamily="66" charset="0"/>
              </a:rPr>
              <a:t>A Model for 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Early Prediction of Diabetes</a:t>
            </a:r>
            <a:b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r>
              <a:rPr lang="en-US" sz="4400" dirty="0">
                <a:latin typeface="Monotype Corsiva" panose="03010101010201010101" pitchFamily="66" charset="0"/>
              </a:rPr>
              <a:t>u</a:t>
            </a:r>
            <a:r>
              <a:rPr lang="en-US" sz="4400" dirty="0" smtClean="0">
                <a:latin typeface="Monotype Corsiva" panose="03010101010201010101" pitchFamily="66" charset="0"/>
              </a:rPr>
              <a:t>sing 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ANN</a:t>
            </a:r>
            <a:r>
              <a:rPr lang="en-US" sz="4400" dirty="0" smtClean="0">
                <a:latin typeface="Monotype Corsiva" panose="03010101010201010101" pitchFamily="66" charset="0"/>
              </a:rPr>
              <a:t> </a:t>
            </a:r>
            <a:r>
              <a:rPr lang="en-US" sz="4400" dirty="0">
                <a:latin typeface="Monotype Corsiva" panose="03010101010201010101" pitchFamily="66" charset="0"/>
              </a:rPr>
              <a:t>a</a:t>
            </a:r>
            <a:r>
              <a:rPr lang="en-US" sz="4400" dirty="0" smtClean="0">
                <a:latin typeface="Monotype Corsiva" panose="03010101010201010101" pitchFamily="66" charset="0"/>
              </a:rPr>
              <a:t>long with</a:t>
            </a:r>
            <a:br>
              <a:rPr lang="en-US" sz="4400" dirty="0" smtClean="0">
                <a:latin typeface="Monotype Corsiva" panose="03010101010201010101" pitchFamily="66" charset="0"/>
              </a:rPr>
            </a:b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Machine Learning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05205" y="4921679"/>
            <a:ext cx="3255619" cy="1580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Minhazul Zannat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1640 CSE00 466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09550" y="3325806"/>
            <a:ext cx="8915399" cy="103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::::::  Thesis Report  ::::::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Manarat International University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09550" y="4921678"/>
            <a:ext cx="3681847" cy="12119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Sir,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Sohaib Abdullah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09550" y="4488870"/>
            <a:ext cx="8823863" cy="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8770"/>
            <a:ext cx="8915400" cy="48721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Calibri" panose="020F0502020204030204" pitchFamily="34" charset="0"/>
              </a:rPr>
              <a:t>Training </a:t>
            </a:r>
            <a:r>
              <a:rPr lang="en-US" sz="2800" b="1" dirty="0">
                <a:latin typeface="Calibri" panose="020F0502020204030204" pitchFamily="34" charset="0"/>
              </a:rPr>
              <a:t>Procedure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</a:rPr>
              <a:t>Merge </a:t>
            </a:r>
            <a:r>
              <a:rPr lang="en-US" sz="2400" b="1" dirty="0" smtClean="0">
                <a:latin typeface="Calibri" panose="020F0502020204030204" pitchFamily="34" charset="0"/>
              </a:rPr>
              <a:t>models (Max Voting)</a:t>
            </a:r>
          </a:p>
          <a:p>
            <a:pPr lvl="3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libri" panose="020F0502020204030204" pitchFamily="34" charset="0"/>
              </a:rPr>
              <a:t>Merged our models using </a:t>
            </a:r>
            <a:r>
              <a:rPr lang="en-US" sz="1600" b="1" dirty="0" smtClean="0">
                <a:latin typeface="Calibri" panose="020F0502020204030204" pitchFamily="34" charset="0"/>
              </a:rPr>
              <a:t>max voting.</a:t>
            </a:r>
          </a:p>
          <a:p>
            <a:pPr marL="1714500" lvl="4" indent="0">
              <a:buNone/>
            </a:pPr>
            <a:r>
              <a:rPr lang="en-US" sz="1600" b="1" dirty="0" smtClean="0">
                <a:latin typeface="Calibri" panose="020F0502020204030204" pitchFamily="34" charset="0"/>
              </a:rPr>
              <a:t>Where default model is the best accuracy giver (ANN)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" panose="020F0502020204030204" pitchFamily="34" charset="0"/>
            </a:endParaRPr>
          </a:p>
          <a:p>
            <a:pPr lvl="3" indent="-342900">
              <a:buFont typeface="Wingdings" panose="05000000000000000000" pitchFamily="2" charset="2"/>
              <a:buChar char="v"/>
            </a:pPr>
            <a:endParaRPr lang="en-US" sz="2200" b="1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0" y="3749996"/>
            <a:ext cx="38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[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88.31 %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-- Accuracy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39" y="4256488"/>
            <a:ext cx="6321145" cy="2140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8770"/>
            <a:ext cx="8915400" cy="48721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Calibri" panose="020F0502020204030204" pitchFamily="34" charset="0"/>
              </a:rPr>
              <a:t>Training </a:t>
            </a:r>
            <a:r>
              <a:rPr lang="en-US" sz="2800" b="1" dirty="0">
                <a:latin typeface="Calibri" panose="020F0502020204030204" pitchFamily="34" charset="0"/>
              </a:rPr>
              <a:t>Procedure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Calibri" panose="020F0502020204030204" pitchFamily="34" charset="0"/>
              </a:rPr>
              <a:t>Calculating Accuracy</a:t>
            </a:r>
          </a:p>
          <a:p>
            <a:pPr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lvl="3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=</a:t>
            </a:r>
          </a:p>
          <a:p>
            <a:pPr marL="1257300" lvl="3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41963" y="4132613"/>
                <a:ext cx="4061361" cy="951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</m:den>
                          </m:f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 ∗100 %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3" y="4132613"/>
                <a:ext cx="4061361" cy="951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6901"/>
              </p:ext>
            </p:extLst>
          </p:nvPr>
        </p:nvGraphicFramePr>
        <p:xfrm>
          <a:off x="7379225" y="2101062"/>
          <a:ext cx="4049485" cy="3847604"/>
        </p:xfrm>
        <a:graphic>
          <a:graphicData uri="http://schemas.openxmlformats.org/drawingml/2006/table">
            <a:tbl>
              <a:tblPr firstRow="1" bandRow="1"/>
              <a:tblGrid>
                <a:gridCol w="444185">
                  <a:extLst>
                    <a:ext uri="{9D8B030D-6E8A-4147-A177-3AD203B41FA5}">
                      <a16:colId xmlns:a16="http://schemas.microsoft.com/office/drawing/2014/main" val="1866369081"/>
                    </a:ext>
                  </a:extLst>
                </a:gridCol>
                <a:gridCol w="453691">
                  <a:extLst>
                    <a:ext uri="{9D8B030D-6E8A-4147-A177-3AD203B41FA5}">
                      <a16:colId xmlns:a16="http://schemas.microsoft.com/office/drawing/2014/main" val="4121829704"/>
                    </a:ext>
                  </a:extLst>
                </a:gridCol>
                <a:gridCol w="1561394">
                  <a:extLst>
                    <a:ext uri="{9D8B030D-6E8A-4147-A177-3AD203B41FA5}">
                      <a16:colId xmlns:a16="http://schemas.microsoft.com/office/drawing/2014/main" val="2975250702"/>
                    </a:ext>
                  </a:extLst>
                </a:gridCol>
                <a:gridCol w="1590215">
                  <a:extLst>
                    <a:ext uri="{9D8B030D-6E8A-4147-A177-3AD203B41FA5}">
                      <a16:colId xmlns:a16="http://schemas.microsoft.com/office/drawing/2014/main" val="1492711326"/>
                    </a:ext>
                  </a:extLst>
                </a:gridCol>
              </a:tblGrid>
              <a:tr h="458378">
                <a:tc rowSpan="2" grid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08011"/>
                  </a:ext>
                </a:extLst>
              </a:tr>
              <a:tr h="49408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13146"/>
                  </a:ext>
                </a:extLst>
              </a:tr>
              <a:tr h="1339476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Positive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588312"/>
                  </a:ext>
                </a:extLst>
              </a:tr>
              <a:tr h="15556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Negative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54186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7920842" y="1330036"/>
            <a:ext cx="11411" cy="527626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8176235"/>
              </p:ext>
            </p:extLst>
          </p:nvPr>
        </p:nvGraphicFramePr>
        <p:xfrm>
          <a:off x="191459" y="1793012"/>
          <a:ext cx="3799145" cy="476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04829698"/>
              </p:ext>
            </p:extLst>
          </p:nvPr>
        </p:nvGraphicFramePr>
        <p:xfrm>
          <a:off x="3990604" y="1844299"/>
          <a:ext cx="3799145" cy="476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330035" y="1187499"/>
            <a:ext cx="6242519" cy="65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Models’ Accuracy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50795" y="1187499"/>
            <a:ext cx="3611563" cy="65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Models’ Accuracy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90066696"/>
              </p:ext>
            </p:extLst>
          </p:nvPr>
        </p:nvGraphicFramePr>
        <p:xfrm>
          <a:off x="8050795" y="1844298"/>
          <a:ext cx="3799145" cy="476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597488" y="5791"/>
            <a:ext cx="9233560" cy="827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B4678E-B481-406B-99EA-C93F2A3B5AD0}"/>
              </a:ext>
            </a:extLst>
          </p:cNvPr>
          <p:cNvSpPr txBox="1"/>
          <p:nvPr/>
        </p:nvSpPr>
        <p:spPr>
          <a:xfrm>
            <a:off x="5402173" y="1434615"/>
            <a:ext cx="142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4"/>
                </a:solidFill>
              </a:rPr>
              <a:t>74.60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%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6A44C-5360-46D8-928F-1AD49A614C80}"/>
              </a:ext>
            </a:extLst>
          </p:cNvPr>
          <p:cNvSpPr txBox="1"/>
          <p:nvPr/>
        </p:nvSpPr>
        <p:spPr>
          <a:xfrm>
            <a:off x="5382943" y="2776393"/>
            <a:ext cx="152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2">
                    <a:lumMod val="75000"/>
                  </a:schemeClr>
                </a:solidFill>
              </a:rPr>
              <a:t>75.65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%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5D68C-9FFB-4CFD-8D56-9073C7774FB6}"/>
              </a:ext>
            </a:extLst>
          </p:cNvPr>
          <p:cNvSpPr txBox="1"/>
          <p:nvPr/>
        </p:nvSpPr>
        <p:spPr>
          <a:xfrm>
            <a:off x="5431803" y="4118172"/>
            <a:ext cx="152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6"/>
                </a:solidFill>
              </a:rPr>
              <a:t>75.70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%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9F734-FEF1-44EE-A893-B438B4C5F9A6}"/>
              </a:ext>
            </a:extLst>
          </p:cNvPr>
          <p:cNvSpPr txBox="1"/>
          <p:nvPr/>
        </p:nvSpPr>
        <p:spPr>
          <a:xfrm>
            <a:off x="5334083" y="5631067"/>
            <a:ext cx="152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</a:rPr>
              <a:t>76.30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%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64507-4E7D-4765-88C4-A273CF2EF490}"/>
              </a:ext>
            </a:extLst>
          </p:cNvPr>
          <p:cNvSpPr/>
          <p:nvPr/>
        </p:nvSpPr>
        <p:spPr>
          <a:xfrm>
            <a:off x="6958272" y="978740"/>
            <a:ext cx="4504239" cy="1251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801434379"/>
              </p:ext>
            </p:extLst>
          </p:nvPr>
        </p:nvGraphicFramePr>
        <p:xfrm>
          <a:off x="1045149" y="1700601"/>
          <a:ext cx="3823854" cy="422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1597488" y="5791"/>
            <a:ext cx="9233560" cy="827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Other Projects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464507-4E7D-4765-88C4-A273CF2EF490}"/>
              </a:ext>
            </a:extLst>
          </p:cNvPr>
          <p:cNvSpPr/>
          <p:nvPr/>
        </p:nvSpPr>
        <p:spPr>
          <a:xfrm>
            <a:off x="6958270" y="2400920"/>
            <a:ext cx="4504239" cy="1251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464507-4E7D-4765-88C4-A273CF2EF490}"/>
              </a:ext>
            </a:extLst>
          </p:cNvPr>
          <p:cNvSpPr/>
          <p:nvPr/>
        </p:nvSpPr>
        <p:spPr>
          <a:xfrm>
            <a:off x="6958271" y="3797541"/>
            <a:ext cx="4504239" cy="1251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464507-4E7D-4765-88C4-A273CF2EF490}"/>
              </a:ext>
            </a:extLst>
          </p:cNvPr>
          <p:cNvSpPr/>
          <p:nvPr/>
        </p:nvSpPr>
        <p:spPr>
          <a:xfrm>
            <a:off x="6958269" y="5220445"/>
            <a:ext cx="4504239" cy="1251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20B92F-350F-40A2-AFE4-22ED0CE93D3D}"/>
              </a:ext>
            </a:extLst>
          </p:cNvPr>
          <p:cNvGrpSpPr/>
          <p:nvPr/>
        </p:nvGrpSpPr>
        <p:grpSpPr>
          <a:xfrm>
            <a:off x="6958269" y="982709"/>
            <a:ext cx="4504240" cy="1232690"/>
            <a:chOff x="803640" y="3362835"/>
            <a:chExt cx="2059657" cy="123269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CC48BBE-05F0-49E8-B854-64AAB768DF4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Paper: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data mining to develop model for classifying diabetic patient control level based on historical medical records.</a:t>
              </a:r>
            </a:p>
            <a:p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calculation: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Confusion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Approaches: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Reg., Naive Bayes,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tree(J48)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011A7B-AA32-4366-A73D-2EDCDDAC08D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Author: </a:t>
              </a:r>
              <a:r>
                <a:rPr lang="en-US" sz="1200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T.M. </a:t>
              </a:r>
              <a:r>
                <a:rPr lang="en-US" sz="1200" dirty="0" smtClean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Ahmed</a:t>
              </a:r>
              <a:endParaRPr lang="en-US" sz="1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20B92F-350F-40A2-AFE4-22ED0CE93D3D}"/>
              </a:ext>
            </a:extLst>
          </p:cNvPr>
          <p:cNvGrpSpPr/>
          <p:nvPr/>
        </p:nvGrpSpPr>
        <p:grpSpPr>
          <a:xfrm>
            <a:off x="6958268" y="2496018"/>
            <a:ext cx="4504240" cy="1060976"/>
            <a:chOff x="803640" y="3362835"/>
            <a:chExt cx="2059657" cy="106097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C48BBE-05F0-49E8-B854-64AAB768DF4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4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Paper: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Mining Models Comparison for Diabetes Prediction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calculation: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Confusion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</a:pP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Approaches: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Naive Bayes, KNN, Decision Tree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11A7B-AA32-4366-A73D-2EDCDDAC08D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Author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Amina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Azrar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Muhammad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Awais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Yasir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Ali</a:t>
              </a:r>
              <a:endParaRPr lang="en-US" sz="1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C20B92F-350F-40A2-AFE4-22ED0CE93D3D}"/>
              </a:ext>
            </a:extLst>
          </p:cNvPr>
          <p:cNvGrpSpPr/>
          <p:nvPr/>
        </p:nvGrpSpPr>
        <p:grpSpPr>
          <a:xfrm>
            <a:off x="6958268" y="3932711"/>
            <a:ext cx="4504240" cy="1048024"/>
            <a:chOff x="803640" y="3362835"/>
            <a:chExt cx="2059657" cy="104802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C48BBE-05F0-49E8-B854-64AAB768DF4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Paper: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model for early prediction of diabetes</a:t>
              </a: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calculation: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Confusion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Approaches: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ANN, Random Forest, K-means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011A7B-AA32-4366-A73D-2EDCDDAC08D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Author: </a:t>
              </a:r>
              <a:r>
                <a:rPr lang="en-US" sz="1200" dirty="0" err="1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Talha</a:t>
              </a:r>
              <a:r>
                <a:rPr lang="en-US" sz="1200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Mahboob</a:t>
              </a:r>
              <a:r>
                <a:rPr lang="en-US" sz="1200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Alama</a:t>
              </a:r>
              <a:r>
                <a:rPr lang="en-US" sz="1200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Muhammad </a:t>
              </a:r>
              <a:r>
                <a:rPr lang="en-US" sz="1200" dirty="0" err="1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Atif</a:t>
              </a:r>
              <a:r>
                <a:rPr lang="en-US" sz="1200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Iqbala</a:t>
              </a:r>
              <a:r>
                <a:rPr lang="en-US" sz="1200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200" dirty="0" err="1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Yasir</a:t>
              </a:r>
              <a:r>
                <a:rPr lang="en-US" sz="1200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Alia,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20B92F-350F-40A2-AFE4-22ED0CE93D3D}"/>
              </a:ext>
            </a:extLst>
          </p:cNvPr>
          <p:cNvGrpSpPr/>
          <p:nvPr/>
        </p:nvGrpSpPr>
        <p:grpSpPr>
          <a:xfrm>
            <a:off x="6958268" y="5392966"/>
            <a:ext cx="4504240" cy="1060976"/>
            <a:chOff x="803640" y="3362835"/>
            <a:chExt cx="2059657" cy="106097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CC48BBE-05F0-49E8-B854-64AAB768DF4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4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Paper: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 of Diabetes using Classification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Algorithms.</a:t>
              </a:r>
            </a:p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calculation: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Confusion Matrix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</a:pP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Approaches: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Tree,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SVM, Naive Bayes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011A7B-AA32-4366-A73D-2EDCDDAC08D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Author: </a:t>
              </a:r>
              <a:r>
                <a:rPr lang="it-IT" sz="1200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Deepti Sisodia, Dilip Singh Sisodiab</a:t>
              </a:r>
              <a:endParaRPr lang="en-US" sz="1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597488" y="5791"/>
            <a:ext cx="9233560" cy="827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Other Projects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12178813"/>
              </p:ext>
            </p:extLst>
          </p:nvPr>
        </p:nvGraphicFramePr>
        <p:xfrm>
          <a:off x="274586" y="3550562"/>
          <a:ext cx="3549269" cy="2980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0639" y="985652"/>
            <a:ext cx="3313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Author: </a:t>
            </a:r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T.M. </a:t>
            </a:r>
            <a:r>
              <a:rPr lang="en-US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Ahmed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Dataset: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Health Facts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database (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Cerner Corporation, Kansas City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1600" b="1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Preprocessing:</a:t>
            </a:r>
          </a:p>
          <a:p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WEKA software (University of Waikato)</a:t>
            </a:r>
          </a:p>
          <a:p>
            <a:endParaRPr lang="en-US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 Engineering:</a:t>
            </a:r>
          </a:p>
          <a:p>
            <a:r>
              <a:rPr lang="en-US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New features: 2 classes</a:t>
            </a:r>
            <a:endParaRPr lang="en-US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23855" y="985652"/>
            <a:ext cx="11411" cy="527626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2414943"/>
              </p:ext>
            </p:extLst>
          </p:nvPr>
        </p:nvGraphicFramePr>
        <p:xfrm>
          <a:off x="3835266" y="3550562"/>
          <a:ext cx="3549269" cy="2980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35266" y="985652"/>
            <a:ext cx="3836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Author: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Amina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Azrar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Muhammad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Awais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Dataset: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Pima Indian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Diabetes dataset-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PIDD</a:t>
            </a:r>
            <a:endParaRPr lang="en-US" altLang="ko-KR" sz="1600" dirty="0" smtClean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Preprocessing:</a:t>
            </a:r>
          </a:p>
          <a:p>
            <a:r>
              <a:rPr lang="en-US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Missing data handling: mean, mode</a:t>
            </a:r>
          </a:p>
          <a:p>
            <a:r>
              <a:rPr lang="en-US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mining</a:t>
            </a:r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integration, normalization</a:t>
            </a:r>
          </a:p>
          <a:p>
            <a:endParaRPr lang="en-US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 Engineering:</a:t>
            </a:r>
          </a:p>
          <a:p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New features: 2 </a:t>
            </a:r>
            <a:r>
              <a:rPr lang="en-US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classes</a:t>
            </a:r>
            <a:endParaRPr lang="en-US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671460" y="985652"/>
            <a:ext cx="11411" cy="527626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11450825"/>
              </p:ext>
            </p:extLst>
          </p:nvPr>
        </p:nvGraphicFramePr>
        <p:xfrm>
          <a:off x="7682871" y="3550562"/>
          <a:ext cx="3549269" cy="2980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82872" y="985652"/>
            <a:ext cx="3824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Author: </a:t>
            </a:r>
            <a:r>
              <a:rPr lang="en-US" sz="1600" dirty="0" err="1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Talha</a:t>
            </a:r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Mahboob</a:t>
            </a:r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Alama</a:t>
            </a:r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Muhammad </a:t>
            </a:r>
            <a:r>
              <a:rPr lang="en-US" sz="1600" dirty="0" err="1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Atif</a:t>
            </a:r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Iqbala</a:t>
            </a:r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Yasir</a:t>
            </a:r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Alia,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Dataset: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Pima Indian Diabetes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dataset-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PIDD</a:t>
            </a:r>
            <a:endParaRPr lang="en-US" altLang="ko-KR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Preprocessing:</a:t>
            </a:r>
          </a:p>
          <a:p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Missing data handling: </a:t>
            </a:r>
            <a:r>
              <a:rPr lang="en-US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median</a:t>
            </a:r>
            <a:endParaRPr lang="en-US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mining: </a:t>
            </a:r>
            <a:r>
              <a:rPr lang="en-US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normalization</a:t>
            </a:r>
            <a:endParaRPr lang="en-US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 Engineering:</a:t>
            </a:r>
          </a:p>
          <a:p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New features: </a:t>
            </a:r>
            <a:r>
              <a:rPr lang="en-US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classes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496243" y="985652"/>
            <a:ext cx="11411" cy="527626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597488" y="5791"/>
            <a:ext cx="9233560" cy="827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Other Projects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7025638"/>
              </p:ext>
            </p:extLst>
          </p:nvPr>
        </p:nvGraphicFramePr>
        <p:xfrm>
          <a:off x="2566523" y="3398201"/>
          <a:ext cx="3549269" cy="2980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759677" y="833290"/>
            <a:ext cx="11411" cy="527626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95416" y="833289"/>
            <a:ext cx="11411" cy="527626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522" y="833291"/>
            <a:ext cx="3920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Author: </a:t>
            </a:r>
            <a:r>
              <a:rPr lang="it-IT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Deepti Sisodia, Dilip Singh </a:t>
            </a:r>
            <a:r>
              <a:rPr lang="it-IT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Sisodiab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Dataset: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Pima Indian Diabetes dataset-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PIDD</a:t>
            </a:r>
            <a:endParaRPr lang="en-US" altLang="ko-KR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Preprocessing:</a:t>
            </a:r>
          </a:p>
          <a:p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WEKA software (University of </a:t>
            </a:r>
            <a:r>
              <a:rPr lang="en-US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Waikato)</a:t>
            </a:r>
            <a:endParaRPr lang="en-US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 Engineering:</a:t>
            </a:r>
          </a:p>
          <a:p>
            <a:r>
              <a:rPr lang="en-US" sz="1600" dirty="0" smtClean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en-US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245404191"/>
              </p:ext>
            </p:extLst>
          </p:nvPr>
        </p:nvGraphicFramePr>
        <p:xfrm>
          <a:off x="7031903" y="1617064"/>
          <a:ext cx="3799145" cy="476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75813" y="938151"/>
            <a:ext cx="395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Author: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MZ Minhaz</a:t>
            </a: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Pima Indian Diabetes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dataset-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PIDD</a:t>
            </a:r>
            <a:endParaRPr lang="en-US" altLang="ko-KR" sz="1600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4216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/>
              <a:t>was run in one laptop only.</a:t>
            </a:r>
          </a:p>
          <a:p>
            <a:pPr marL="0" indent="0">
              <a:buNone/>
            </a:pPr>
            <a:r>
              <a:rPr lang="en-US" sz="1600" b="1" dirty="0"/>
              <a:t>PC model:		Acer Aspire V3-572P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OS (Dual boot):	Windows_8.1 </a:t>
            </a:r>
            <a:r>
              <a:rPr lang="en-US" sz="1600" dirty="0"/>
              <a:t>&amp;</a:t>
            </a:r>
            <a:r>
              <a:rPr lang="en-US" sz="1600" b="1" dirty="0"/>
              <a:t> Linux Mint_19.3 (Tricia)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Ram size:		6GB</a:t>
            </a:r>
            <a:endParaRPr lang="en-US" sz="1600" dirty="0" smtClean="0"/>
          </a:p>
          <a:p>
            <a:pPr marL="0" indent="0" algn="ctr">
              <a:buNone/>
            </a:pPr>
            <a:r>
              <a:rPr lang="en-US" sz="1600" b="1" dirty="0" smtClean="0"/>
              <a:t>====================================================================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System Type:		64-bit both OS, x64-bit based Processor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Linux Terminal:	</a:t>
            </a:r>
            <a:r>
              <a:rPr lang="en-US" sz="1600" b="1" dirty="0" smtClean="0"/>
              <a:t>GNOME - </a:t>
            </a:r>
            <a:r>
              <a:rPr lang="en-US" sz="1600" b="1" dirty="0"/>
              <a:t>3.28.1, </a:t>
            </a:r>
            <a:r>
              <a:rPr lang="en-US" sz="1600" b="1" dirty="0" err="1"/>
              <a:t>VTE</a:t>
            </a:r>
            <a:r>
              <a:rPr lang="en-US" sz="1600" b="1" dirty="0"/>
              <a:t> 0.52.2 +GNUTLS-PCRE2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P. Language:		Python - 3.6.3 </a:t>
            </a:r>
            <a:r>
              <a:rPr lang="en-US" sz="1600" dirty="0" smtClean="0"/>
              <a:t>(Using both </a:t>
            </a:r>
            <a:r>
              <a:rPr lang="en-US" sz="1600" dirty="0" err="1" smtClean="0"/>
              <a:t>virtualenv</a:t>
            </a:r>
            <a:r>
              <a:rPr lang="en-US" sz="1600" dirty="0" smtClean="0"/>
              <a:t> &amp; Direct environment in Linux)</a:t>
            </a:r>
          </a:p>
          <a:p>
            <a:pPr marL="0" indent="0">
              <a:buNone/>
            </a:pPr>
            <a:r>
              <a:rPr lang="en-US" sz="1600" b="1" dirty="0" smtClean="0"/>
              <a:t>Text Editor:		Sublime-text-3 </a:t>
            </a:r>
            <a:r>
              <a:rPr lang="en-US" sz="1600" dirty="0" smtClean="0"/>
              <a:t>(In Win8.1)</a:t>
            </a:r>
            <a:r>
              <a:rPr lang="en-US" sz="1600" b="1" dirty="0" smtClean="0"/>
              <a:t> </a:t>
            </a:r>
            <a:r>
              <a:rPr lang="en-US" sz="1600" dirty="0" smtClean="0"/>
              <a:t>&amp;</a:t>
            </a:r>
            <a:r>
              <a:rPr lang="en-US" sz="1600" b="1" dirty="0" smtClean="0"/>
              <a:t> VS-code </a:t>
            </a:r>
            <a:r>
              <a:rPr lang="en-US" sz="1600" dirty="0" smtClean="0"/>
              <a:t>(In Linux)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7488" y="5791"/>
            <a:ext cx="9233560" cy="827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&amp; Environment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0210"/>
            <a:ext cx="8915400" cy="46748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Some challenging situations </a:t>
            </a:r>
            <a:r>
              <a:rPr lang="en-US" dirty="0" smtClean="0"/>
              <a:t>we </a:t>
            </a:r>
            <a:r>
              <a:rPr lang="en-US" dirty="0"/>
              <a:t>have faced on running those models :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b="1" dirty="0"/>
              <a:t>Using </a:t>
            </a:r>
            <a:r>
              <a:rPr lang="en-US" b="1" dirty="0" smtClean="0"/>
              <a:t>larger network layers in ANN reduces </a:t>
            </a:r>
            <a:r>
              <a:rPr lang="en-US" b="1" dirty="0"/>
              <a:t>the speed of training with a big rate.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b="1" dirty="0"/>
              <a:t>Using higher layers gives better result, though makes higher ram use.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b="1" dirty="0" smtClean="0"/>
              <a:t>Algorithm choosing in </a:t>
            </a:r>
            <a:r>
              <a:rPr lang="en-US" b="1" dirty="0" err="1" smtClean="0"/>
              <a:t>M.L</a:t>
            </a:r>
            <a:r>
              <a:rPr lang="en-US" b="1" dirty="0" smtClean="0"/>
              <a:t>. takes a lot </a:t>
            </a:r>
            <a:r>
              <a:rPr lang="en-US" b="1" dirty="0"/>
              <a:t>of </a:t>
            </a:r>
            <a:r>
              <a:rPr lang="en-US" b="1" dirty="0" smtClean="0"/>
              <a:t>effort than </a:t>
            </a:r>
            <a:r>
              <a:rPr lang="en-US" b="1" dirty="0" err="1" smtClean="0"/>
              <a:t>N.N</a:t>
            </a:r>
            <a:r>
              <a:rPr lang="en-US" b="1" dirty="0" smtClean="0"/>
              <a:t>.</a:t>
            </a:r>
            <a:endParaRPr lang="en-US" b="1" dirty="0"/>
          </a:p>
          <a:p>
            <a:pPr marL="400050" lvl="1" indent="0" algn="just">
              <a:buNone/>
            </a:pPr>
            <a:endParaRPr lang="en-US" b="1" dirty="0" smtClean="0"/>
          </a:p>
          <a:p>
            <a:pPr marL="400050" lvl="1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 smtClean="0"/>
              <a:t>Our contribution in this project which are not taken before in this study:</a:t>
            </a:r>
          </a:p>
          <a:p>
            <a:pPr lvl="1">
              <a:buFont typeface="+mj-lt"/>
              <a:buAutoNum type="arabicPeriod"/>
            </a:pPr>
            <a:r>
              <a:rPr lang="en-US" b="1" dirty="0" smtClean="0"/>
              <a:t>We present with the approach of combining neural network &amp; machine learning.</a:t>
            </a:r>
          </a:p>
          <a:p>
            <a:pPr lvl="1">
              <a:buFont typeface="+mj-lt"/>
              <a:buAutoNum type="arabicPeriod"/>
            </a:pPr>
            <a:r>
              <a:rPr lang="en-US" b="1" dirty="0" smtClean="0"/>
              <a:t>We introduce with a random split approach for neural network at training stage. 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We introduce a new technique to find best set of train and test (Random split)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We try to introduce with new techniques of data preprocessing (</a:t>
            </a:r>
            <a:r>
              <a:rPr lang="en-US" b="1" dirty="0" smtClean="0"/>
              <a:t>Hitmap relation)</a:t>
            </a:r>
            <a:endParaRPr lang="en-US" b="1" dirty="0"/>
          </a:p>
          <a:p>
            <a:pPr lvl="1">
              <a:buFont typeface="+mj-lt"/>
              <a:buAutoNum type="arabicPeriod"/>
            </a:pPr>
            <a:r>
              <a:rPr lang="en-US" b="1" dirty="0"/>
              <a:t>We try to introduce with model combining on max voting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97488" y="5791"/>
            <a:ext cx="9233560" cy="827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7" y="1680210"/>
            <a:ext cx="9512134" cy="41149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Limitations:</a:t>
            </a:r>
            <a:endParaRPr lang="en-US" dirty="0"/>
          </a:p>
          <a:p>
            <a:pPr lvl="1" indent="-342900" algn="just">
              <a:buFont typeface="+mj-lt"/>
              <a:buAutoNum type="arabicPeriod"/>
            </a:pPr>
            <a:r>
              <a:rPr lang="en-US" b="1" dirty="0"/>
              <a:t>To </a:t>
            </a:r>
            <a:r>
              <a:rPr lang="en-US" b="1" dirty="0" smtClean="0"/>
              <a:t>run with </a:t>
            </a:r>
            <a:r>
              <a:rPr lang="en-US" b="1" dirty="0"/>
              <a:t>higher epochs &amp; dense </a:t>
            </a:r>
            <a:r>
              <a:rPr lang="en-US" b="1" dirty="0" smtClean="0"/>
              <a:t>size, it requests </a:t>
            </a:r>
            <a:r>
              <a:rPr lang="en-US" b="1" dirty="0"/>
              <a:t>high configure environment.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b="1" dirty="0" smtClean="0"/>
              <a:t>Our </a:t>
            </a:r>
            <a:r>
              <a:rPr lang="en-US" b="1" dirty="0"/>
              <a:t>dataset is not as big as expectation for neural network</a:t>
            </a:r>
            <a:r>
              <a:rPr lang="en-US" b="1" dirty="0" smtClean="0"/>
              <a:t>.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b="1" dirty="0" smtClean="0"/>
              <a:t>We </a:t>
            </a:r>
            <a:r>
              <a:rPr lang="en-US" b="1" dirty="0"/>
              <a:t>have short </a:t>
            </a:r>
            <a:r>
              <a:rPr lang="en-US" b="1" dirty="0" smtClean="0"/>
              <a:t>time on researching with the models.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b="1" dirty="0" smtClean="0"/>
              <a:t>Lack of the knowledge of parameter choosing. </a:t>
            </a:r>
            <a:endParaRPr lang="en-US" b="1" dirty="0"/>
          </a:p>
          <a:p>
            <a:pPr marL="400050" lvl="1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 smtClean="0"/>
              <a:t>Future work: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b="1" dirty="0"/>
              <a:t>I</a:t>
            </a:r>
            <a:r>
              <a:rPr lang="en-US" b="1" dirty="0" smtClean="0"/>
              <a:t>mplement more neural network approaches in it (Like: </a:t>
            </a:r>
            <a:r>
              <a:rPr lang="en-US" b="1" dirty="0" err="1" smtClean="0"/>
              <a:t>googlenet</a:t>
            </a:r>
            <a:r>
              <a:rPr lang="en-US" b="1" dirty="0" smtClean="0"/>
              <a:t>, </a:t>
            </a:r>
            <a:r>
              <a:rPr lang="en-US" b="1" dirty="0" err="1" smtClean="0"/>
              <a:t>resnet</a:t>
            </a:r>
            <a:r>
              <a:rPr lang="en-US" b="1" dirty="0" smtClean="0"/>
              <a:t>).</a:t>
            </a:r>
            <a:endParaRPr lang="en-US" b="1" dirty="0"/>
          </a:p>
          <a:p>
            <a:pPr lvl="1" indent="-342900" algn="just">
              <a:buFont typeface="+mj-lt"/>
              <a:buAutoNum type="arabicPeriod"/>
            </a:pPr>
            <a:r>
              <a:rPr lang="en-US" b="1" dirty="0"/>
              <a:t>I</a:t>
            </a:r>
            <a:r>
              <a:rPr lang="en-US" b="1" dirty="0" smtClean="0"/>
              <a:t>mplement this architecture in large dataset to achieve better performance.</a:t>
            </a:r>
            <a:endParaRPr lang="en-US" b="1" dirty="0"/>
          </a:p>
          <a:p>
            <a:pPr lvl="1" indent="-342900" algn="just">
              <a:buFont typeface="+mj-lt"/>
              <a:buAutoNum type="arabicPeriod"/>
            </a:pPr>
            <a:r>
              <a:rPr lang="en-US" b="1" dirty="0" smtClean="0"/>
              <a:t>Implement it in practical field through web &amp; institutions to find real world performance.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20536" y="5795158"/>
            <a:ext cx="10052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GitHub Link of this project:</a:t>
            </a:r>
          </a:p>
          <a:p>
            <a:pPr algn="ctr"/>
            <a:r>
              <a:rPr lang="en-US" sz="1600" dirty="0" smtClean="0">
                <a:hlinkClick r:id="rId2"/>
              </a:rPr>
              <a:t>https://github.com/mzminhaz5683/early-prediction_of_diabetes_using_ann_and_machine_learning</a:t>
            </a: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97488" y="5791"/>
            <a:ext cx="9233560" cy="827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and 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9637" y="6503577"/>
            <a:ext cx="4033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mz.minhaz5683@gmail.com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89213" y="2574757"/>
            <a:ext cx="8915399" cy="126416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Monotype Corsiva" pitchFamily="66" charset="0"/>
              </a:rPr>
              <a:t>Questions ?</a:t>
            </a:r>
            <a:endParaRPr lang="en-US" sz="7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150" y="361478"/>
            <a:ext cx="4961492" cy="6560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Monotype Corsiva" panose="03010101010201010101" pitchFamily="66" charset="0"/>
              </a:rPr>
              <a:t>Outline </a:t>
            </a:r>
            <a:endParaRPr lang="en-US" sz="4400" b="1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150" y="1579418"/>
            <a:ext cx="8915400" cy="499285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Towards The Project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Procedure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&amp; Environment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555" y="361478"/>
            <a:ext cx="3407637" cy="61166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395" y="-11875"/>
            <a:ext cx="8911687" cy="69034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6" y="1496290"/>
            <a:ext cx="6122355" cy="4874821"/>
          </a:xfr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69" y="1496290"/>
            <a:ext cx="5363470" cy="48567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170" y="0"/>
            <a:ext cx="8911687" cy="69034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 OVERVIEW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4" y="1436915"/>
            <a:ext cx="9060873" cy="497336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Diabetes and Digestive and Kidney Diseases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(UCI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768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records, 500 negative &amp; 268 positive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Calibri" panose="020F0502020204030204" pitchFamily="34" charset="0"/>
                <a:cs typeface="Times New Roman" panose="02020603050405020304" pitchFamily="18" charset="0"/>
              </a:rPr>
              <a:t>Dataset: Pima Indian Diabetes </a:t>
            </a:r>
            <a:r>
              <a:rPr lang="en-US" altLang="ko-KR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dataset-</a:t>
            </a:r>
            <a:r>
              <a:rPr lang="en-US" altLang="ko-KR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PIDD</a:t>
            </a:r>
            <a:endParaRPr lang="en-US" altLang="ko-KR" b="1" dirty="0">
              <a:solidFill>
                <a:srgbClr val="11111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77394"/>
              </p:ext>
            </p:extLst>
          </p:nvPr>
        </p:nvGraphicFramePr>
        <p:xfrm>
          <a:off x="1715984" y="2909457"/>
          <a:ext cx="9060873" cy="3218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967">
                  <a:extLst>
                    <a:ext uri="{9D8B030D-6E8A-4147-A177-3AD203B41FA5}">
                      <a16:colId xmlns:a16="http://schemas.microsoft.com/office/drawing/2014/main" val="1310574905"/>
                    </a:ext>
                  </a:extLst>
                </a:gridCol>
                <a:gridCol w="3016332">
                  <a:extLst>
                    <a:ext uri="{9D8B030D-6E8A-4147-A177-3AD203B41FA5}">
                      <a16:colId xmlns:a16="http://schemas.microsoft.com/office/drawing/2014/main" val="350535715"/>
                    </a:ext>
                  </a:extLst>
                </a:gridCol>
                <a:gridCol w="3307581">
                  <a:extLst>
                    <a:ext uri="{9D8B030D-6E8A-4147-A177-3AD203B41FA5}">
                      <a16:colId xmlns:a16="http://schemas.microsoft.com/office/drawing/2014/main" val="3799754745"/>
                    </a:ext>
                  </a:extLst>
                </a:gridCol>
                <a:gridCol w="1685993">
                  <a:extLst>
                    <a:ext uri="{9D8B030D-6E8A-4147-A177-3AD203B41FA5}">
                      <a16:colId xmlns:a16="http://schemas.microsoft.com/office/drawing/2014/main" val="1229654989"/>
                    </a:ext>
                  </a:extLst>
                </a:gridCol>
              </a:tblGrid>
              <a:tr h="5046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#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Name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Description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1807479"/>
                  </a:ext>
                </a:extLst>
              </a:tr>
              <a:tr h="295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Pregnancies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118861"/>
                  </a:ext>
                </a:extLst>
              </a:tr>
              <a:tr h="328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(mg/dl)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Oral glucose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min)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662870"/>
                  </a:ext>
                </a:extLst>
              </a:tr>
              <a:tr h="295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Pressure (mmHg)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Diastolic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535267"/>
                  </a:ext>
                </a:extLst>
              </a:tr>
              <a:tr h="295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Skin Thickness (mm)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Fold Thickness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586296"/>
                  </a:ext>
                </a:extLst>
              </a:tr>
              <a:tr h="295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Insulin (mu U/mL)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 Insulin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 h)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431004"/>
                  </a:ext>
                </a:extLst>
              </a:tr>
              <a:tr h="295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 (kg/m2)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/(height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)^2)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171717"/>
                  </a:ext>
                </a:extLst>
              </a:tr>
              <a:tr h="295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 Pedigree 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 pedigree Function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132884"/>
                  </a:ext>
                </a:extLst>
              </a:tr>
              <a:tr h="295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385435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variable (1/0)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40328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3290"/>
            <a:ext cx="8915400" cy="36363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89212" y="2418649"/>
            <a:ext cx="8116888" cy="2541774"/>
            <a:chOff x="2589212" y="2525527"/>
            <a:chExt cx="8116888" cy="2541774"/>
          </a:xfrm>
        </p:grpSpPr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3694847705"/>
                </p:ext>
              </p:extLst>
            </p:nvPr>
          </p:nvGraphicFramePr>
          <p:xfrm>
            <a:off x="7246937" y="2525527"/>
            <a:ext cx="3459163" cy="25417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4083972835"/>
                </p:ext>
              </p:extLst>
            </p:nvPr>
          </p:nvGraphicFramePr>
          <p:xfrm>
            <a:off x="2589212" y="2525527"/>
            <a:ext cx="3459163" cy="25417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Right Arrow 8"/>
            <p:cNvSpPr/>
            <p:nvPr/>
          </p:nvSpPr>
          <p:spPr>
            <a:xfrm>
              <a:off x="6162675" y="3796414"/>
              <a:ext cx="981075" cy="1564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4268" y="3351477"/>
              <a:ext cx="981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Case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8770"/>
            <a:ext cx="8915400" cy="43224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handling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Glucose, Blood Pressure, Skin Thickness, Insulin, BMI</a:t>
            </a:r>
          </a:p>
          <a:p>
            <a:pPr lvl="2" indent="-342900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Median, values of other columns (hitmap &gt;= 0.20)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15" y="4697993"/>
            <a:ext cx="8915400" cy="14943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6" y="2184481"/>
            <a:ext cx="1807876" cy="40079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45519842"/>
              </p:ext>
            </p:extLst>
          </p:nvPr>
        </p:nvGraphicFramePr>
        <p:xfrm>
          <a:off x="95003" y="0"/>
          <a:ext cx="403761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00047972"/>
              </p:ext>
            </p:extLst>
          </p:nvPr>
        </p:nvGraphicFramePr>
        <p:xfrm>
          <a:off x="4132612" y="0"/>
          <a:ext cx="347947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611372875"/>
              </p:ext>
            </p:extLst>
          </p:nvPr>
        </p:nvGraphicFramePr>
        <p:xfrm>
          <a:off x="7612084" y="0"/>
          <a:ext cx="367821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ounded Rectangle 11"/>
          <p:cNvSpPr/>
          <p:nvPr/>
        </p:nvSpPr>
        <p:spPr>
          <a:xfrm rot="5400000">
            <a:off x="11312068" y="1444502"/>
            <a:ext cx="868940" cy="26125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5400000">
            <a:off x="11312068" y="3062741"/>
            <a:ext cx="868940" cy="261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5400000">
            <a:off x="11352835" y="4680981"/>
            <a:ext cx="868940" cy="2612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5002" y="3136900"/>
            <a:ext cx="11195298" cy="393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5002" y="5721350"/>
            <a:ext cx="11195298" cy="393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5002" y="6121400"/>
            <a:ext cx="11195298" cy="393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8770"/>
            <a:ext cx="8915400" cy="43224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by creating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85561"/>
              </p:ext>
            </p:extLst>
          </p:nvPr>
        </p:nvGraphicFramePr>
        <p:xfrm>
          <a:off x="2589212" y="368618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5">
                  <a:extLst>
                    <a:ext uri="{9D8B030D-6E8A-4147-A177-3AD203B41FA5}">
                      <a16:colId xmlns:a16="http://schemas.microsoft.com/office/drawing/2014/main" val="2727965761"/>
                    </a:ext>
                  </a:extLst>
                </a:gridCol>
                <a:gridCol w="3455719">
                  <a:extLst>
                    <a:ext uri="{9D8B030D-6E8A-4147-A177-3AD203B41FA5}">
                      <a16:colId xmlns:a16="http://schemas.microsoft.com/office/drawing/2014/main" val="3479600113"/>
                    </a:ext>
                  </a:extLst>
                </a:gridCol>
                <a:gridCol w="2630115">
                  <a:extLst>
                    <a:ext uri="{9D8B030D-6E8A-4147-A177-3AD203B41FA5}">
                      <a16:colId xmlns:a16="http://schemas.microsoft.com/office/drawing/2014/main" val="3665273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Min]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 Groups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Feature’s Values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0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 25, 30, [40]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1, 2, 3, 4, 5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03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 38, 51, [59]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1, 2, 3, 4, 5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9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 80, 140, [180]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2, 1, 3, 4, 5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2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Pregnancies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3, 7, [11]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1, 2, 3, 4, 5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Pressure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 75, 90, [100]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1, 2, 3, 4, 5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67355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97488" y="5791"/>
            <a:ext cx="9233560" cy="827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 TOWARDS  THE  PROJECT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A0F-8DB0-4FE0-93D4-6E873EA4D41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3268</TotalTime>
  <Words>1637</Words>
  <Application>Microsoft Office PowerPoint</Application>
  <PresentationFormat>Widescreen</PresentationFormat>
  <Paragraphs>456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Courier New</vt:lpstr>
      <vt:lpstr>HY중고딕</vt:lpstr>
      <vt:lpstr>Monotype Corsiva</vt:lpstr>
      <vt:lpstr>Times New Roman</vt:lpstr>
      <vt:lpstr>Wingdings</vt:lpstr>
      <vt:lpstr>Wingdings 3</vt:lpstr>
      <vt:lpstr>Wisp</vt:lpstr>
      <vt:lpstr>PowerPoint Presentation</vt:lpstr>
      <vt:lpstr>A Model for Early Prediction of Diabetes using ANN along with Machine Learning</vt:lpstr>
      <vt:lpstr>Outline </vt:lpstr>
      <vt:lpstr>INTRODUCTION</vt:lpstr>
      <vt:lpstr>DATASET  OVERVIEW</vt:lpstr>
      <vt:lpstr>MOTION  TOWARDS  THE  PROJECT</vt:lpstr>
      <vt:lpstr>MOTION  TOWARDS  THE  PROJECT</vt:lpstr>
      <vt:lpstr>PowerPoint Presentation</vt:lpstr>
      <vt:lpstr>MOTION  TOWARDS  THE  PROJECT</vt:lpstr>
      <vt:lpstr>PowerPoint Presentation</vt:lpstr>
      <vt:lpstr>MOTION  TOWARDS  THE  PROJECT</vt:lpstr>
      <vt:lpstr>MOTION  TOWARDS  THE  PROJECT</vt:lpstr>
      <vt:lpstr>PowerPoint Presentation</vt:lpstr>
      <vt:lpstr>MOTION  TOWARDS  THE  PROJECT</vt:lpstr>
      <vt:lpstr>MOTION  TOWARDS  THE  PROJECT</vt:lpstr>
      <vt:lpstr>MOTION  TOWARDS  THE  PROJECT</vt:lpstr>
      <vt:lpstr>MOTION  TOWARDS  THE  PROJECT</vt:lpstr>
      <vt:lpstr>PowerPoint Presentation</vt:lpstr>
      <vt:lpstr>MOTION  TOWARDS  THE  PROJECT</vt:lpstr>
      <vt:lpstr>MOTION  TOWARDS  THE  PROJECT</vt:lpstr>
      <vt:lpstr>MOTION  TOWARDS  THE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</dc:creator>
  <cp:lastModifiedBy>MZ</cp:lastModifiedBy>
  <cp:revision>1314</cp:revision>
  <dcterms:created xsi:type="dcterms:W3CDTF">2019-12-09T10:20:57Z</dcterms:created>
  <dcterms:modified xsi:type="dcterms:W3CDTF">2020-12-09T19:14:00Z</dcterms:modified>
</cp:coreProperties>
</file>