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9" r:id="rId2"/>
    <p:sldId id="256" r:id="rId3"/>
    <p:sldId id="270" r:id="rId4"/>
    <p:sldId id="259" r:id="rId5"/>
    <p:sldId id="271" r:id="rId6"/>
    <p:sldId id="272" r:id="rId7"/>
    <p:sldId id="260" r:id="rId8"/>
    <p:sldId id="273" r:id="rId9"/>
    <p:sldId id="274" r:id="rId10"/>
    <p:sldId id="263" r:id="rId11"/>
    <p:sldId id="275" r:id="rId12"/>
    <p:sldId id="264" r:id="rId13"/>
    <p:sldId id="268" r:id="rId14"/>
    <p:sldId id="276" r:id="rId15"/>
    <p:sldId id="265" r:id="rId16"/>
    <p:sldId id="277" r:id="rId17"/>
    <p:sldId id="278" r:id="rId18"/>
    <p:sldId id="266" r:id="rId19"/>
    <p:sldId id="267"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33" autoAdjust="0"/>
  </p:normalViewPr>
  <p:slideViewPr>
    <p:cSldViewPr snapToGrid="0">
      <p:cViewPr varScale="1">
        <p:scale>
          <a:sx n="76" d="100"/>
          <a:sy n="76"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5408F-05A4-4E59-9E7C-7D247E6B8291}"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E7F9D-DFF9-4D37-B6AD-243D175FBA3C}" type="slidenum">
              <a:rPr lang="en-US" smtClean="0"/>
              <a:t>‹#›</a:t>
            </a:fld>
            <a:endParaRPr lang="en-US"/>
          </a:p>
        </p:txBody>
      </p:sp>
    </p:spTree>
    <p:extLst>
      <p:ext uri="{BB962C8B-B14F-4D97-AF65-F5344CB8AC3E}">
        <p14:creationId xmlns:p14="http://schemas.microsoft.com/office/powerpoint/2010/main" val="117848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AE7F9D-DFF9-4D37-B6AD-243D175FBA3C}" type="slidenum">
              <a:rPr lang="en-US" smtClean="0"/>
              <a:t>6</a:t>
            </a:fld>
            <a:endParaRPr lang="en-US"/>
          </a:p>
        </p:txBody>
      </p:sp>
    </p:spTree>
    <p:extLst>
      <p:ext uri="{BB962C8B-B14F-4D97-AF65-F5344CB8AC3E}">
        <p14:creationId xmlns:p14="http://schemas.microsoft.com/office/powerpoint/2010/main" val="96168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AE7F9D-DFF9-4D37-B6AD-243D175FBA3C}" type="slidenum">
              <a:rPr lang="en-US" smtClean="0"/>
              <a:t>7</a:t>
            </a:fld>
            <a:endParaRPr lang="en-US"/>
          </a:p>
        </p:txBody>
      </p:sp>
    </p:spTree>
    <p:extLst>
      <p:ext uri="{BB962C8B-B14F-4D97-AF65-F5344CB8AC3E}">
        <p14:creationId xmlns:p14="http://schemas.microsoft.com/office/powerpoint/2010/main" val="3833666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09FCCF-2D80-4E2F-B29C-C79107610B1B}"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343251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09FCCF-2D80-4E2F-B29C-C79107610B1B}"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347019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09FCCF-2D80-4E2F-B29C-C79107610B1B}"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188262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09FCCF-2D80-4E2F-B29C-C79107610B1B}"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303728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09FCCF-2D80-4E2F-B29C-C79107610B1B}"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2496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09FCCF-2D80-4E2F-B29C-C79107610B1B}"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305308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09FCCF-2D80-4E2F-B29C-C79107610B1B}"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192090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09FCCF-2D80-4E2F-B29C-C79107610B1B}"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313846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9FCCF-2D80-4E2F-B29C-C79107610B1B}"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155828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09FCCF-2D80-4E2F-B29C-C79107610B1B}"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328404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09FCCF-2D80-4E2F-B29C-C79107610B1B}"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C14B5-DF28-4B6A-8E1D-09366D3B3C21}" type="slidenum">
              <a:rPr lang="en-US" smtClean="0"/>
              <a:t>‹#›</a:t>
            </a:fld>
            <a:endParaRPr lang="en-US"/>
          </a:p>
        </p:txBody>
      </p:sp>
    </p:spTree>
    <p:extLst>
      <p:ext uri="{BB962C8B-B14F-4D97-AF65-F5344CB8AC3E}">
        <p14:creationId xmlns:p14="http://schemas.microsoft.com/office/powerpoint/2010/main" val="14175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9FCCF-2D80-4E2F-B29C-C79107610B1B}" type="datetimeFigureOut">
              <a:rPr lang="en-US" smtClean="0"/>
              <a:t>12/11/2020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C14B5-DF28-4B6A-8E1D-09366D3B3C21}" type="slidenum">
              <a:rPr lang="en-US" smtClean="0"/>
              <a:t>‹#›</a:t>
            </a:fld>
            <a:endParaRPr lang="en-US"/>
          </a:p>
        </p:txBody>
      </p:sp>
    </p:spTree>
    <p:extLst>
      <p:ext uri="{BB962C8B-B14F-4D97-AF65-F5344CB8AC3E}">
        <p14:creationId xmlns:p14="http://schemas.microsoft.com/office/powerpoint/2010/main" val="1811439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6509" y="2849149"/>
            <a:ext cx="10784909" cy="800219"/>
          </a:xfrm>
          <a:prstGeom prst="rect">
            <a:avLst/>
          </a:prstGeom>
          <a:noFill/>
        </p:spPr>
        <p:txBody>
          <a:bodyPr wrap="square" rtlCol="0">
            <a:spAutoFit/>
          </a:bodyPr>
          <a:lstStyle/>
          <a:p>
            <a:pPr algn="ctr"/>
            <a:r>
              <a:rPr lang="en-US" sz="2800" b="1" u="sng" dirty="0" smtClean="0"/>
              <a:t>Speech of Presentation of Thesis Report</a:t>
            </a:r>
            <a:endParaRPr lang="en-US" dirty="0" smtClean="0"/>
          </a:p>
          <a:p>
            <a:endParaRPr lang="en-US" dirty="0"/>
          </a:p>
        </p:txBody>
      </p:sp>
    </p:spTree>
    <p:extLst>
      <p:ext uri="{BB962C8B-B14F-4D97-AF65-F5344CB8AC3E}">
        <p14:creationId xmlns:p14="http://schemas.microsoft.com/office/powerpoint/2010/main" val="181385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900" y="0"/>
            <a:ext cx="11937999" cy="6555641"/>
          </a:xfrm>
          <a:prstGeom prst="rect">
            <a:avLst/>
          </a:prstGeom>
          <a:noFill/>
        </p:spPr>
        <p:txBody>
          <a:bodyPr wrap="square" rtlCol="0">
            <a:spAutoFit/>
          </a:bodyPr>
          <a:lstStyle/>
          <a:p>
            <a:pPr algn="ctr"/>
            <a:r>
              <a:rPr lang="en-US" sz="2800" b="1" u="sng" dirty="0" smtClean="0"/>
              <a:t>Page 9, 10</a:t>
            </a:r>
          </a:p>
          <a:p>
            <a:pPr algn="just"/>
            <a:r>
              <a:rPr lang="en-US" sz="2800" dirty="0" smtClean="0"/>
              <a:t>      On feature engineering, I have added five new features based on some other feature’s values. I have divided a class into five categories and then set a number for a category depending on the amplitude of diabetes patients on the base class in real world.</a:t>
            </a:r>
            <a:r>
              <a:rPr lang="en-US" sz="2800" dirty="0"/>
              <a:t> </a:t>
            </a:r>
            <a:r>
              <a:rPr lang="en-US" sz="2800" dirty="0" smtClean="0"/>
              <a:t>For example, BMI class is divided into starvation, Normal, Over weight, Obese and Very obese categories.</a:t>
            </a:r>
          </a:p>
          <a:p>
            <a:pPr algn="just"/>
            <a:endParaRPr lang="en-US" sz="2800" dirty="0" smtClean="0"/>
          </a:p>
          <a:p>
            <a:pPr algn="just"/>
            <a:r>
              <a:rPr lang="en-US" sz="2800" dirty="0" smtClean="0"/>
              <a:t>     Where, values of BMI </a:t>
            </a:r>
            <a:r>
              <a:rPr lang="en-US" sz="2800" smtClean="0"/>
              <a:t>less than and </a:t>
            </a:r>
            <a:r>
              <a:rPr lang="en-US" sz="2800" dirty="0" smtClean="0"/>
              <a:t>equal to 18 are in starvation category, holding the new feature (BMIClass) value 1. Similarly, values of BMI from 19 to 25 are in Normal category, holding the new feature, BMIClass value 2, values of BMI from 26 to 30 are in Over weight category, holding the new feature Class value 3, values of BMI from 31 to 40 are in Obese category, holding the new feature value 4, values of BMI bigger than 40 are in Very obese category, holding the new feature value 5.</a:t>
            </a:r>
            <a:endParaRPr lang="en-US" sz="2800" dirty="0"/>
          </a:p>
          <a:p>
            <a:pPr algn="just"/>
            <a:r>
              <a:rPr lang="en-US" sz="2800" dirty="0" smtClean="0"/>
              <a:t>Similarly all other classes are created and so I skip those.</a:t>
            </a:r>
          </a:p>
        </p:txBody>
      </p:sp>
    </p:spTree>
    <p:extLst>
      <p:ext uri="{BB962C8B-B14F-4D97-AF65-F5344CB8AC3E}">
        <p14:creationId xmlns:p14="http://schemas.microsoft.com/office/powerpoint/2010/main" val="4148286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2967" y="557707"/>
            <a:ext cx="10784909" cy="5016758"/>
          </a:xfrm>
          <a:prstGeom prst="rect">
            <a:avLst/>
          </a:prstGeom>
          <a:noFill/>
        </p:spPr>
        <p:txBody>
          <a:bodyPr wrap="square" rtlCol="0">
            <a:spAutoFit/>
          </a:bodyPr>
          <a:lstStyle/>
          <a:p>
            <a:pPr algn="ctr"/>
            <a:r>
              <a:rPr lang="en-US" sz="2800" b="1" u="sng" dirty="0" smtClean="0"/>
              <a:t>Page 10</a:t>
            </a:r>
          </a:p>
          <a:p>
            <a:pPr algn="just"/>
            <a:endParaRPr lang="en-US" sz="2800" dirty="0"/>
          </a:p>
          <a:p>
            <a:r>
              <a:rPr lang="en-US" sz="2800" b="1" dirty="0"/>
              <a:t>Page </a:t>
            </a:r>
            <a:r>
              <a:rPr lang="en-US" sz="2800" b="1" dirty="0" smtClean="0"/>
              <a:t>10 </a:t>
            </a:r>
            <a:r>
              <a:rPr lang="en-US" sz="2800" b="1" dirty="0"/>
              <a:t>: </a:t>
            </a:r>
            <a:r>
              <a:rPr lang="en-US" sz="2800" dirty="0"/>
              <a:t>This is the accuracy of models </a:t>
            </a:r>
            <a:r>
              <a:rPr lang="en-US" sz="2800" dirty="0" smtClean="0"/>
              <a:t>without feature engineering and with feature engineering. It clearly shows that feature engineering is a good technique for better model performance and sometime only this technique can make a huge change in performance, like random Forest, decision Tree.</a:t>
            </a:r>
          </a:p>
          <a:p>
            <a:pPr algn="ctr"/>
            <a:r>
              <a:rPr lang="en-US" sz="4000" b="1" u="sng" dirty="0"/>
              <a:t>Page 11</a:t>
            </a:r>
            <a:endParaRPr lang="en-US" sz="2800" dirty="0"/>
          </a:p>
          <a:p>
            <a:pPr algn="just"/>
            <a:r>
              <a:rPr lang="en-US" sz="2800" dirty="0"/>
              <a:t>On normalization, I have used multi-level transformation using log1p, sqrt functions of python’s numpy. I have also used Robust Scaling </a:t>
            </a:r>
            <a:r>
              <a:rPr lang="en-US" sz="2800" dirty="0" smtClean="0"/>
              <a:t>on some machine </a:t>
            </a:r>
            <a:r>
              <a:rPr lang="en-US" sz="2800" dirty="0"/>
              <a:t>learning </a:t>
            </a:r>
            <a:r>
              <a:rPr lang="en-US" sz="2800" dirty="0" err="1" smtClean="0"/>
              <a:t>approches</a:t>
            </a:r>
            <a:r>
              <a:rPr lang="en-US" sz="2800" dirty="0" smtClean="0"/>
              <a:t> </a:t>
            </a:r>
            <a:r>
              <a:rPr lang="en-US" sz="2800" dirty="0"/>
              <a:t>in modeling</a:t>
            </a:r>
            <a:r>
              <a:rPr lang="en-US" sz="2800" dirty="0" smtClean="0"/>
              <a:t>.</a:t>
            </a:r>
            <a:endParaRPr lang="en-US" sz="2800" dirty="0"/>
          </a:p>
        </p:txBody>
      </p:sp>
    </p:spTree>
    <p:extLst>
      <p:ext uri="{BB962C8B-B14F-4D97-AF65-F5344CB8AC3E}">
        <p14:creationId xmlns:p14="http://schemas.microsoft.com/office/powerpoint/2010/main" val="338633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9036" y="456247"/>
            <a:ext cx="10784909" cy="5109091"/>
          </a:xfrm>
          <a:prstGeom prst="rect">
            <a:avLst/>
          </a:prstGeom>
          <a:noFill/>
        </p:spPr>
        <p:txBody>
          <a:bodyPr wrap="square" rtlCol="0">
            <a:spAutoFit/>
          </a:bodyPr>
          <a:lstStyle/>
          <a:p>
            <a:pPr lvl="0" algn="ctr"/>
            <a:r>
              <a:rPr lang="en-US" sz="2800" b="1" u="sng" dirty="0" smtClean="0">
                <a:solidFill>
                  <a:prstClr val="black"/>
                </a:solidFill>
              </a:rPr>
              <a:t>Page 12, 13</a:t>
            </a:r>
          </a:p>
          <a:p>
            <a:pPr lvl="0" algn="ctr"/>
            <a:endParaRPr lang="en-US" dirty="0">
              <a:solidFill>
                <a:prstClr val="black"/>
              </a:solidFill>
            </a:endParaRPr>
          </a:p>
          <a:p>
            <a:pPr algn="just"/>
            <a:r>
              <a:rPr lang="en-US" sz="2800" dirty="0" smtClean="0"/>
              <a:t>This is the view of transformation where ‘Transformation’ column presents the operations upon feature classes and ‘Skewness’ column shows the skewness of them before and after the transformation.</a:t>
            </a:r>
          </a:p>
          <a:p>
            <a:pPr algn="just"/>
            <a:endParaRPr lang="en-US" sz="2800" dirty="0"/>
          </a:p>
          <a:p>
            <a:pPr algn="just"/>
            <a:r>
              <a:rPr lang="en-US" sz="2800" b="1" dirty="0"/>
              <a:t>Page </a:t>
            </a:r>
            <a:r>
              <a:rPr lang="en-US" sz="2800" b="1" dirty="0" smtClean="0"/>
              <a:t>13 </a:t>
            </a:r>
            <a:r>
              <a:rPr lang="en-US" sz="2800" b="1" dirty="0"/>
              <a:t>: </a:t>
            </a:r>
            <a:r>
              <a:rPr lang="en-US" sz="2800" dirty="0"/>
              <a:t>This is the accuracy of models </a:t>
            </a:r>
            <a:r>
              <a:rPr lang="en-US" sz="2800" dirty="0" smtClean="0"/>
              <a:t>without normalization and with normalization. Most of the time it is better to have normalization and even it can make big change in performance, like ANN, but sometime like </a:t>
            </a:r>
            <a:r>
              <a:rPr lang="en-US" sz="2800" dirty="0" err="1" smtClean="0"/>
              <a:t>knn</a:t>
            </a:r>
            <a:r>
              <a:rPr lang="en-US" sz="2800" dirty="0" smtClean="0"/>
              <a:t>, it can reduce the performance. As I have to decide to keep ANN in my model and most of the other architectures work better with normalization, so I have kept normalization and ignored </a:t>
            </a:r>
            <a:r>
              <a:rPr lang="en-US" sz="2800" dirty="0" err="1" smtClean="0"/>
              <a:t>knn</a:t>
            </a:r>
            <a:r>
              <a:rPr lang="en-US" sz="2800" dirty="0" smtClean="0"/>
              <a:t>.</a:t>
            </a:r>
          </a:p>
        </p:txBody>
      </p:sp>
    </p:spTree>
    <p:extLst>
      <p:ext uri="{BB962C8B-B14F-4D97-AF65-F5344CB8AC3E}">
        <p14:creationId xmlns:p14="http://schemas.microsoft.com/office/powerpoint/2010/main" val="1446916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9036" y="456247"/>
            <a:ext cx="10784909" cy="5386090"/>
          </a:xfrm>
          <a:prstGeom prst="rect">
            <a:avLst/>
          </a:prstGeom>
          <a:noFill/>
        </p:spPr>
        <p:txBody>
          <a:bodyPr wrap="square" rtlCol="0">
            <a:spAutoFit/>
          </a:bodyPr>
          <a:lstStyle/>
          <a:p>
            <a:pPr lvl="0" algn="ctr"/>
            <a:r>
              <a:rPr lang="en-US" sz="2800" b="1" u="sng" dirty="0" smtClean="0">
                <a:solidFill>
                  <a:prstClr val="black"/>
                </a:solidFill>
              </a:rPr>
              <a:t>Page 14</a:t>
            </a:r>
            <a:endParaRPr lang="en-US" sz="2800" b="1" u="sng" dirty="0">
              <a:solidFill>
                <a:prstClr val="black"/>
              </a:solidFill>
            </a:endParaRPr>
          </a:p>
          <a:p>
            <a:pPr lvl="0" algn="ctr"/>
            <a:endParaRPr lang="en-US" dirty="0">
              <a:solidFill>
                <a:prstClr val="black"/>
              </a:solidFill>
            </a:endParaRPr>
          </a:p>
          <a:p>
            <a:pPr algn="just"/>
            <a:r>
              <a:rPr lang="en-US" sz="2800" dirty="0" smtClean="0"/>
              <a:t>On network architecture, I am going to introduce with the machine learning approaches and the ANN architecture which I used in my model.</a:t>
            </a:r>
          </a:p>
          <a:p>
            <a:pPr lvl="0" algn="ctr"/>
            <a:r>
              <a:rPr lang="en-US" sz="2800" b="1" u="sng" dirty="0">
                <a:solidFill>
                  <a:prstClr val="black"/>
                </a:solidFill>
              </a:rPr>
              <a:t>Page </a:t>
            </a:r>
            <a:r>
              <a:rPr lang="en-US" sz="2800" b="1" u="sng" dirty="0" smtClean="0">
                <a:solidFill>
                  <a:prstClr val="black"/>
                </a:solidFill>
              </a:rPr>
              <a:t>15,16</a:t>
            </a:r>
            <a:endParaRPr lang="en-US" sz="2800" b="1" u="sng" dirty="0">
              <a:solidFill>
                <a:prstClr val="black"/>
              </a:solidFill>
            </a:endParaRPr>
          </a:p>
          <a:p>
            <a:pPr lvl="0" algn="ctr"/>
            <a:endParaRPr lang="en-US" dirty="0">
              <a:solidFill>
                <a:prstClr val="black"/>
              </a:solidFill>
            </a:endParaRPr>
          </a:p>
          <a:p>
            <a:pPr algn="just"/>
            <a:r>
              <a:rPr lang="en-US" sz="2800" dirty="0" smtClean="0"/>
              <a:t>These are machine learning approaches where the first 3 ones are used in pipeline with </a:t>
            </a:r>
            <a:r>
              <a:rPr lang="en-US" sz="2800" dirty="0" err="1" smtClean="0"/>
              <a:t>Robush</a:t>
            </a:r>
            <a:r>
              <a:rPr lang="en-US" sz="2800" dirty="0" smtClean="0"/>
              <a:t> Scaling. The rest of the ML approaches are used separately and without </a:t>
            </a:r>
            <a:r>
              <a:rPr lang="en-US" sz="2800" dirty="0" err="1" smtClean="0"/>
              <a:t>Roubush</a:t>
            </a:r>
            <a:r>
              <a:rPr lang="en-US" sz="2800" dirty="0" smtClean="0"/>
              <a:t> Scaling, as their independent results are quite similar to the results when they are implemented in pipeline with </a:t>
            </a:r>
            <a:r>
              <a:rPr lang="en-US" sz="2800" dirty="0" err="1" smtClean="0"/>
              <a:t>Robush</a:t>
            </a:r>
            <a:r>
              <a:rPr lang="en-US" sz="2800" dirty="0" smtClean="0"/>
              <a:t> Scaling. Total 15 ML approaches I have tested for modeling with different parameters and selected those </a:t>
            </a:r>
            <a:r>
              <a:rPr lang="en-US" sz="2800" dirty="0"/>
              <a:t>which </a:t>
            </a:r>
            <a:r>
              <a:rPr lang="en-US" sz="2800" dirty="0" smtClean="0"/>
              <a:t>independently gave 83.12% accuracy or more.</a:t>
            </a:r>
          </a:p>
        </p:txBody>
      </p:sp>
    </p:spTree>
    <p:extLst>
      <p:ext uri="{BB962C8B-B14F-4D97-AF65-F5344CB8AC3E}">
        <p14:creationId xmlns:p14="http://schemas.microsoft.com/office/powerpoint/2010/main" val="98522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9036" y="456247"/>
            <a:ext cx="10784909" cy="5693866"/>
          </a:xfrm>
          <a:prstGeom prst="rect">
            <a:avLst/>
          </a:prstGeom>
          <a:noFill/>
        </p:spPr>
        <p:txBody>
          <a:bodyPr wrap="square" rtlCol="0">
            <a:spAutoFit/>
          </a:bodyPr>
          <a:lstStyle/>
          <a:p>
            <a:pPr algn="ctr"/>
            <a:r>
              <a:rPr lang="en-US" sz="2800" b="1" u="sng" dirty="0" smtClean="0"/>
              <a:t>Page </a:t>
            </a:r>
            <a:r>
              <a:rPr lang="en-US" sz="2800" b="1" u="sng" dirty="0"/>
              <a:t>17,18</a:t>
            </a:r>
            <a:endParaRPr lang="en-US" dirty="0"/>
          </a:p>
          <a:p>
            <a:pPr marL="0" lvl="2" algn="just"/>
            <a:r>
              <a:rPr lang="en-US" sz="2800" dirty="0"/>
              <a:t>      In ANN architecture, I have used a </a:t>
            </a:r>
            <a:r>
              <a:rPr lang="en-US" sz="2800" dirty="0">
                <a:latin typeface="Calibri" panose="020F0502020204030204" pitchFamily="34" charset="0"/>
              </a:rPr>
              <a:t>Sequential architecture where it has </a:t>
            </a:r>
            <a:r>
              <a:rPr lang="en-US" sz="2800" dirty="0"/>
              <a:t>8 dense and activation layers, 7 batch normalization layers and 3 dropout layers, where initial weight is 0.01 and random split of </a:t>
            </a:r>
            <a:r>
              <a:rPr lang="en-US" sz="2800" dirty="0" smtClean="0"/>
              <a:t>80% train set </a:t>
            </a:r>
            <a:r>
              <a:rPr lang="en-US" sz="2800" dirty="0"/>
              <a:t>is 85/15 </a:t>
            </a:r>
            <a:r>
              <a:rPr lang="en-US" sz="2800" dirty="0" smtClean="0"/>
              <a:t>of 100% where 85</a:t>
            </a:r>
            <a:r>
              <a:rPr lang="en-US" sz="2800" dirty="0"/>
              <a:t>% </a:t>
            </a:r>
            <a:r>
              <a:rPr lang="en-US" sz="2800" dirty="0" smtClean="0"/>
              <a:t>is for train of ann and 15</a:t>
            </a:r>
            <a:r>
              <a:rPr lang="en-US" sz="2800" dirty="0"/>
              <a:t>% </a:t>
            </a:r>
            <a:r>
              <a:rPr lang="en-US" sz="2800" dirty="0" smtClean="0"/>
              <a:t>is for test of ann. </a:t>
            </a:r>
            <a:r>
              <a:rPr lang="en-US" sz="2800" dirty="0"/>
              <a:t>I have used </a:t>
            </a:r>
            <a:r>
              <a:rPr lang="en-US" sz="2800" dirty="0" err="1"/>
              <a:t>ReLU</a:t>
            </a:r>
            <a:r>
              <a:rPr lang="en-US" sz="2800" dirty="0"/>
              <a:t> and LeakyReLU as activation functions, where LeakyReLU is the activation for best case model of ANN</a:t>
            </a:r>
            <a:r>
              <a:rPr lang="en-US" sz="2800" dirty="0" smtClean="0"/>
              <a:t>.</a:t>
            </a:r>
          </a:p>
          <a:p>
            <a:pPr marL="0" lvl="2" algn="just"/>
            <a:endParaRPr lang="en-US" sz="2800" dirty="0"/>
          </a:p>
          <a:p>
            <a:pPr marL="0" lvl="2" algn="just"/>
            <a:r>
              <a:rPr lang="en-US" sz="2800" dirty="0"/>
              <a:t>      </a:t>
            </a:r>
            <a:r>
              <a:rPr lang="en-US" sz="2800" dirty="0" smtClean="0"/>
              <a:t>Here, these </a:t>
            </a:r>
            <a:r>
              <a:rPr lang="en-US" sz="2800" dirty="0"/>
              <a:t>are the dense and dropout parameters from top to down. I have used maximum 900 epochs, where I got best accuracy at around 300 epoch. These model gives 87.66% accuracy </a:t>
            </a:r>
            <a:r>
              <a:rPr lang="en-US" sz="2800" dirty="0" smtClean="0"/>
              <a:t>for the 20% test </a:t>
            </a:r>
            <a:r>
              <a:rPr lang="en-US" sz="2800" dirty="0"/>
              <a:t>set</a:t>
            </a:r>
            <a:r>
              <a:rPr lang="en-US" sz="2800" dirty="0" smtClean="0"/>
              <a:t>. On left site the architecture of ann is presented and this is for the better view of the architecture.</a:t>
            </a:r>
            <a:endParaRPr lang="en-US" sz="2800" dirty="0"/>
          </a:p>
        </p:txBody>
      </p:sp>
    </p:spTree>
    <p:extLst>
      <p:ext uri="{BB962C8B-B14F-4D97-AF65-F5344CB8AC3E}">
        <p14:creationId xmlns:p14="http://schemas.microsoft.com/office/powerpoint/2010/main" val="54108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256" y="86916"/>
            <a:ext cx="11398684" cy="6124754"/>
          </a:xfrm>
          <a:prstGeom prst="rect">
            <a:avLst/>
          </a:prstGeom>
          <a:noFill/>
        </p:spPr>
        <p:txBody>
          <a:bodyPr wrap="square" rtlCol="0">
            <a:spAutoFit/>
          </a:bodyPr>
          <a:lstStyle/>
          <a:p>
            <a:pPr algn="ctr"/>
            <a:r>
              <a:rPr lang="en-US" sz="2800" b="1" u="sng" dirty="0"/>
              <a:t>Page </a:t>
            </a:r>
            <a:r>
              <a:rPr lang="en-US" sz="2800" b="1" u="sng" dirty="0" smtClean="0"/>
              <a:t>19</a:t>
            </a:r>
            <a:endParaRPr lang="en-US" dirty="0" smtClean="0"/>
          </a:p>
          <a:p>
            <a:pPr marL="0" lvl="2" algn="just"/>
            <a:r>
              <a:rPr lang="en-US" sz="2800" dirty="0" smtClean="0"/>
              <a:t>I have used Model Checkpoint, Early Stopping, Reduce </a:t>
            </a:r>
            <a:r>
              <a:rPr lang="en-US" sz="2800" dirty="0" err="1" smtClean="0"/>
              <a:t>LR</a:t>
            </a:r>
            <a:r>
              <a:rPr lang="en-US" sz="2800" dirty="0" smtClean="0"/>
              <a:t> On Plateau functions of python’s keras library, where parameters of Reduce </a:t>
            </a:r>
            <a:r>
              <a:rPr lang="en-US" sz="2800" dirty="0" err="1" smtClean="0"/>
              <a:t>LR</a:t>
            </a:r>
            <a:r>
              <a:rPr lang="en-US" sz="2800" dirty="0" smtClean="0"/>
              <a:t> On Plateau are:</a:t>
            </a:r>
          </a:p>
          <a:p>
            <a:pPr marL="0" lvl="2" algn="just"/>
            <a:r>
              <a:rPr lang="en-US" sz="2800" dirty="0" smtClean="0"/>
              <a:t>monitor = ‘value loss’, factor = 0.2, patience = 5, minimum Learning rate = 0.001.</a:t>
            </a:r>
          </a:p>
          <a:p>
            <a:pPr marL="0" lvl="2" algn="just"/>
            <a:endParaRPr lang="en-US" sz="2800" b="1" u="sng" dirty="0" smtClean="0"/>
          </a:p>
          <a:p>
            <a:pPr algn="ctr"/>
            <a:r>
              <a:rPr lang="en-US" sz="2800" b="1" u="sng" dirty="0" smtClean="0"/>
              <a:t>Page 20</a:t>
            </a:r>
            <a:endParaRPr lang="en-US" dirty="0" smtClean="0"/>
          </a:p>
          <a:p>
            <a:pPr marL="0" lvl="2" algn="just"/>
            <a:r>
              <a:rPr lang="en-US" sz="2800" dirty="0" smtClean="0"/>
              <a:t>      I have used max voting to merge my individual architectures’ predictions. Where ANN is default architecture. It means, if the max voting returns null then the prediction of ANN will be the result of the voting. Max voting returns null, when there are same number of votes for all candidates.</a:t>
            </a:r>
          </a:p>
          <a:p>
            <a:pPr marL="0" lvl="2" algn="just"/>
            <a:endParaRPr lang="en-US" sz="2800" dirty="0"/>
          </a:p>
          <a:p>
            <a:pPr marL="0" lvl="2" algn="just"/>
            <a:r>
              <a:rPr lang="en-US" sz="2800" dirty="0" smtClean="0"/>
              <a:t>Here, It presents the code block of max voting.</a:t>
            </a:r>
          </a:p>
        </p:txBody>
      </p:sp>
    </p:spTree>
    <p:extLst>
      <p:ext uri="{BB962C8B-B14F-4D97-AF65-F5344CB8AC3E}">
        <p14:creationId xmlns:p14="http://schemas.microsoft.com/office/powerpoint/2010/main" val="3213087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256" y="86916"/>
            <a:ext cx="11398684" cy="5693866"/>
          </a:xfrm>
          <a:prstGeom prst="rect">
            <a:avLst/>
          </a:prstGeom>
          <a:noFill/>
        </p:spPr>
        <p:txBody>
          <a:bodyPr wrap="square" rtlCol="0">
            <a:spAutoFit/>
          </a:bodyPr>
          <a:lstStyle/>
          <a:p>
            <a:pPr algn="ctr"/>
            <a:r>
              <a:rPr lang="en-US" sz="2800" b="1" u="sng" dirty="0" smtClean="0"/>
              <a:t>Page 20</a:t>
            </a:r>
            <a:endParaRPr lang="en-US" dirty="0" smtClean="0"/>
          </a:p>
          <a:p>
            <a:pPr marL="0" lvl="2" algn="just"/>
            <a:r>
              <a:rPr lang="en-US" sz="2800" dirty="0" smtClean="0"/>
              <a:t>I want to mention that, though voting is not a good idea in prediction system, according to some scholars, </a:t>
            </a:r>
            <a:r>
              <a:rPr lang="en-US" sz="2800" dirty="0"/>
              <a:t>b</a:t>
            </a:r>
            <a:r>
              <a:rPr lang="en-US" sz="2800" dirty="0" smtClean="0"/>
              <a:t>ut as I try to merge many approaches which are closed enough on result accuracy and show better performance among them so that I have to use voting. We know voting in better than fixed selection when the outcome is unknown and the number of voters is quite big, as like our government system.</a:t>
            </a:r>
          </a:p>
          <a:p>
            <a:pPr marL="0" lvl="2" algn="just"/>
            <a:r>
              <a:rPr lang="en-US" sz="2800" dirty="0" smtClean="0"/>
              <a:t>In this case, </a:t>
            </a:r>
            <a:r>
              <a:rPr lang="en-US" sz="2800" dirty="0"/>
              <a:t>individual </a:t>
            </a:r>
            <a:r>
              <a:rPr lang="en-US" sz="2800" dirty="0" smtClean="0"/>
              <a:t>approach gives individual result where we don’t know the actual one. In that situation voting can perform better by making votes using those </a:t>
            </a:r>
            <a:r>
              <a:rPr lang="en-US" sz="2800" dirty="0"/>
              <a:t>approaches which are closed enough on result accuracy and show better performance among them and </a:t>
            </a:r>
            <a:r>
              <a:rPr lang="en-US" sz="2800" dirty="0" smtClean="0"/>
              <a:t>select the result which is voted by maximum. The voting was performed only on result of approaches and there was no effect of it on any prediction of individual.</a:t>
            </a:r>
            <a:endParaRPr lang="en-US" sz="2800" dirty="0"/>
          </a:p>
        </p:txBody>
      </p:sp>
    </p:spTree>
    <p:extLst>
      <p:ext uri="{BB962C8B-B14F-4D97-AF65-F5344CB8AC3E}">
        <p14:creationId xmlns:p14="http://schemas.microsoft.com/office/powerpoint/2010/main" val="1836857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256" y="86916"/>
            <a:ext cx="11574744" cy="6555641"/>
          </a:xfrm>
          <a:prstGeom prst="rect">
            <a:avLst/>
          </a:prstGeom>
          <a:noFill/>
        </p:spPr>
        <p:txBody>
          <a:bodyPr wrap="square" rtlCol="0">
            <a:spAutoFit/>
          </a:bodyPr>
          <a:lstStyle/>
          <a:p>
            <a:pPr algn="ctr"/>
            <a:r>
              <a:rPr lang="en-US" sz="2800" b="1" u="sng" dirty="0" smtClean="0"/>
              <a:t>Page 20</a:t>
            </a:r>
            <a:endParaRPr lang="en-US" dirty="0" smtClean="0"/>
          </a:p>
          <a:p>
            <a:pPr marL="0" lvl="2" algn="just"/>
            <a:r>
              <a:rPr lang="en-US" sz="2800" dirty="0" smtClean="0"/>
              <a:t>It surely works better for not only this model but also those which have used multiple approaches and result them independently. It is also ensured that the number of approaches are more than two (more than 5 is better) and the results accuracy of individuals are close enough otherwise, ultimately, max voting can reduce the combine accuracy.</a:t>
            </a:r>
          </a:p>
          <a:p>
            <a:pPr marL="0" lvl="2" algn="just"/>
            <a:endParaRPr lang="en-US" sz="2800" dirty="0"/>
          </a:p>
          <a:p>
            <a:pPr marL="0" lvl="2" algn="just"/>
            <a:r>
              <a:rPr lang="en-US" sz="2800" dirty="0" smtClean="0"/>
              <a:t>This technique is also available in </a:t>
            </a:r>
            <a:r>
              <a:rPr lang="en-US" sz="2800" dirty="0">
                <a:solidFill>
                  <a:srgbClr val="111111"/>
                </a:solidFill>
                <a:latin typeface="Calibri" panose="020F0502020204030204" pitchFamily="34" charset="0"/>
                <a:cs typeface="Times New Roman" panose="02020603050405020304" pitchFamily="18" charset="0"/>
              </a:rPr>
              <a:t>WEKA </a:t>
            </a:r>
            <a:r>
              <a:rPr lang="en-US" sz="2800" dirty="0" smtClean="0">
                <a:solidFill>
                  <a:srgbClr val="111111"/>
                </a:solidFill>
                <a:latin typeface="Calibri" panose="020F0502020204030204" pitchFamily="34" charset="0"/>
                <a:cs typeface="Times New Roman" panose="02020603050405020304" pitchFamily="18" charset="0"/>
              </a:rPr>
              <a:t>software, also known as </a:t>
            </a:r>
            <a:r>
              <a:rPr lang="en-US" sz="2800" dirty="0"/>
              <a:t>(Waikato Environment for Knowledge Analysis)</a:t>
            </a:r>
            <a:r>
              <a:rPr lang="en-US" sz="2800" dirty="0" smtClean="0">
                <a:solidFill>
                  <a:srgbClr val="111111"/>
                </a:solidFill>
                <a:latin typeface="Calibri" panose="020F0502020204030204" pitchFamily="34" charset="0"/>
                <a:cs typeface="Times New Roman" panose="02020603050405020304" pitchFamily="18" charset="0"/>
              </a:rPr>
              <a:t>, which is </a:t>
            </a:r>
            <a:r>
              <a:rPr lang="en-US" sz="2800" dirty="0" smtClean="0"/>
              <a:t>designed </a:t>
            </a:r>
            <a:r>
              <a:rPr lang="en-US" sz="2800" dirty="0"/>
              <a:t>in the </a:t>
            </a:r>
            <a:r>
              <a:rPr lang="en-US" sz="2800" dirty="0" smtClean="0"/>
              <a:t>country, </a:t>
            </a:r>
            <a:r>
              <a:rPr lang="en-US" sz="2800" dirty="0"/>
              <a:t>New </a:t>
            </a:r>
            <a:r>
              <a:rPr lang="en-US" sz="2800" dirty="0" smtClean="0"/>
              <a:t>Zealand, </a:t>
            </a:r>
            <a:r>
              <a:rPr lang="en-US" sz="2800" dirty="0"/>
              <a:t>by </a:t>
            </a:r>
            <a:r>
              <a:rPr lang="en-US" sz="2800" dirty="0" smtClean="0"/>
              <a:t>the University </a:t>
            </a:r>
            <a:r>
              <a:rPr lang="en-US" sz="2800" dirty="0"/>
              <a:t>of </a:t>
            </a:r>
            <a:r>
              <a:rPr lang="en-US" sz="2800" dirty="0" smtClean="0"/>
              <a:t>Waikato. It </a:t>
            </a:r>
            <a:r>
              <a:rPr lang="en-US" sz="2800" dirty="0"/>
              <a:t>includes a collection of various machine learning methods for data classification, clustering, regression, visualization </a:t>
            </a:r>
            <a:r>
              <a:rPr lang="en-US" sz="2800" dirty="0" smtClean="0"/>
              <a:t>along with data preprocessing and model combining. </a:t>
            </a:r>
            <a:r>
              <a:rPr lang="en-US" sz="2800" dirty="0"/>
              <a:t>One of the biggest advantages of using WEKA is that it can be personalized according to the </a:t>
            </a:r>
            <a:r>
              <a:rPr lang="en-US" sz="2800" dirty="0" smtClean="0"/>
              <a:t>requirements and it has been used by many scholars in their researches for a long time.</a:t>
            </a:r>
            <a:endParaRPr lang="en-US" sz="2800" dirty="0"/>
          </a:p>
        </p:txBody>
      </p:sp>
    </p:spTree>
    <p:extLst>
      <p:ext uri="{BB962C8B-B14F-4D97-AF65-F5344CB8AC3E}">
        <p14:creationId xmlns:p14="http://schemas.microsoft.com/office/powerpoint/2010/main" val="3020246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800" y="86916"/>
            <a:ext cx="11785600" cy="6555641"/>
          </a:xfrm>
          <a:prstGeom prst="rect">
            <a:avLst/>
          </a:prstGeom>
          <a:noFill/>
        </p:spPr>
        <p:txBody>
          <a:bodyPr wrap="square" rtlCol="0">
            <a:spAutoFit/>
          </a:bodyPr>
          <a:lstStyle/>
          <a:p>
            <a:pPr algn="ctr"/>
            <a:r>
              <a:rPr lang="en-US" sz="2800" b="1" u="sng" dirty="0" smtClean="0"/>
              <a:t>Page 21, 22</a:t>
            </a:r>
            <a:endParaRPr lang="en-US" dirty="0" smtClean="0"/>
          </a:p>
          <a:p>
            <a:pPr algn="just"/>
            <a:r>
              <a:rPr lang="en-US" sz="2800" dirty="0" smtClean="0"/>
              <a:t>I have calculated the accuracy using confusion matrix and this is the form of that</a:t>
            </a:r>
            <a:r>
              <a:rPr lang="en-US" sz="2800" b="1" dirty="0" smtClean="0"/>
              <a:t>  </a:t>
            </a:r>
          </a:p>
          <a:p>
            <a:pPr marL="0" lvl="2" algn="ctr"/>
            <a:r>
              <a:rPr lang="en-US" sz="2800" b="1" u="sng" dirty="0" smtClean="0"/>
              <a:t>Page 22</a:t>
            </a:r>
          </a:p>
          <a:p>
            <a:pPr marL="0" lvl="2" algn="just"/>
            <a:r>
              <a:rPr lang="en-US" sz="2800" dirty="0" smtClean="0"/>
              <a:t>This is the accuracy table of individual and combine architectures for both ‘All model accuracy’ and ‘Best model accuracy’. It clearly shows that KNN of number 8 and Gradient boosting of Number 4 have done the worse </a:t>
            </a:r>
            <a:r>
              <a:rPr lang="en-US" sz="2800" dirty="0"/>
              <a:t>case in ‘All model accuracy’. </a:t>
            </a:r>
            <a:r>
              <a:rPr lang="en-US" sz="2800" dirty="0" smtClean="0"/>
              <a:t>I have used some machine learning approaches multiple time with different parameters and this gives a proper view of how parameter choosing is important in learning algorithms.</a:t>
            </a:r>
          </a:p>
          <a:p>
            <a:pPr marL="0" lvl="2" algn="just"/>
            <a:r>
              <a:rPr lang="en-US" sz="2800" dirty="0" smtClean="0"/>
              <a:t>      Number 4 and 12 of ‘All model accuracy’ are using only one approach which is </a:t>
            </a:r>
            <a:r>
              <a:rPr lang="en-US" sz="2800" dirty="0"/>
              <a:t>Gradient </a:t>
            </a:r>
            <a:r>
              <a:rPr lang="en-US" sz="2800" dirty="0" smtClean="0"/>
              <a:t>boosting, but the accuracy of them have a huge difference. Though they are using same approach the parameters of them are different and only that creates the difference between their accuracies.</a:t>
            </a:r>
            <a:r>
              <a:rPr lang="en-US" sz="2800" dirty="0"/>
              <a:t> </a:t>
            </a:r>
            <a:r>
              <a:rPr lang="en-US" sz="2800" dirty="0" smtClean="0"/>
              <a:t>For best case I have used those models which have given more than 83.12% individual accuracy, even ignored some which were performed quite equally.</a:t>
            </a:r>
            <a:endParaRPr lang="en-US" sz="2800" dirty="0"/>
          </a:p>
        </p:txBody>
      </p:sp>
    </p:spTree>
    <p:extLst>
      <p:ext uri="{BB962C8B-B14F-4D97-AF65-F5344CB8AC3E}">
        <p14:creationId xmlns:p14="http://schemas.microsoft.com/office/powerpoint/2010/main" val="1163351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256" y="86916"/>
            <a:ext cx="11398684" cy="6555641"/>
          </a:xfrm>
          <a:prstGeom prst="rect">
            <a:avLst/>
          </a:prstGeom>
          <a:noFill/>
        </p:spPr>
        <p:txBody>
          <a:bodyPr wrap="square" rtlCol="0">
            <a:spAutoFit/>
          </a:bodyPr>
          <a:lstStyle/>
          <a:p>
            <a:pPr algn="ctr"/>
            <a:r>
              <a:rPr lang="en-US" sz="2800" b="1" u="sng" dirty="0" smtClean="0"/>
              <a:t>Page 23</a:t>
            </a:r>
            <a:endParaRPr lang="en-US" dirty="0" smtClean="0"/>
          </a:p>
          <a:p>
            <a:pPr algn="just"/>
            <a:r>
              <a:rPr lang="en-US" sz="2800" dirty="0" smtClean="0"/>
              <a:t>This is the accuracy of other papers and researches on this dataset, or closely related to it. These researches are also for diabetes prediction. They also have used multiple approaches in their research and also have done missing value handling using mean, median or mode. Even they also create new features which are closed to mine. Some of them have used also WEKA software, though the accuracy of them are not same as mine.</a:t>
            </a:r>
          </a:p>
          <a:p>
            <a:pPr algn="just"/>
            <a:r>
              <a:rPr lang="en-US" sz="2800" dirty="0" smtClean="0"/>
              <a:t>      </a:t>
            </a:r>
          </a:p>
          <a:p>
            <a:pPr algn="just"/>
            <a:r>
              <a:rPr lang="en-US" sz="2800" dirty="0" smtClean="0"/>
              <a:t>I want to mention that all the models of them are used same confusion matrix to calculate their accuracy and mine is not different from them though my implementation of the confusion matrix is different, Like: I implement my confusion matrix as a function so that I can call that at any time and in any where in my model, which is necessary because I have to calculate the accuracy of multiple approaches at one run. So, it clearly show that my model have done much more better than others’ model.</a:t>
            </a:r>
            <a:endParaRPr lang="en-US" dirty="0"/>
          </a:p>
        </p:txBody>
      </p:sp>
    </p:spTree>
    <p:extLst>
      <p:ext uri="{BB962C8B-B14F-4D97-AF65-F5344CB8AC3E}">
        <p14:creationId xmlns:p14="http://schemas.microsoft.com/office/powerpoint/2010/main" val="3759227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6510" y="601249"/>
            <a:ext cx="10784909" cy="4955203"/>
          </a:xfrm>
          <a:prstGeom prst="rect">
            <a:avLst/>
          </a:prstGeom>
          <a:noFill/>
        </p:spPr>
        <p:txBody>
          <a:bodyPr wrap="square" rtlCol="0">
            <a:spAutoFit/>
          </a:bodyPr>
          <a:lstStyle/>
          <a:p>
            <a:pPr algn="ctr"/>
            <a:r>
              <a:rPr lang="en-US" sz="2800" b="1" u="sng" dirty="0" smtClean="0"/>
              <a:t>Page 2</a:t>
            </a:r>
          </a:p>
          <a:p>
            <a:endParaRPr lang="en-US" dirty="0" smtClean="0"/>
          </a:p>
          <a:p>
            <a:r>
              <a:rPr lang="en-US" sz="2800" dirty="0" smtClean="0"/>
              <a:t>Sir, </a:t>
            </a:r>
            <a:r>
              <a:rPr lang="en-US" sz="2800" dirty="0" err="1" smtClean="0"/>
              <a:t>Assalamualaikum</a:t>
            </a:r>
            <a:r>
              <a:rPr lang="en-US" sz="2800" dirty="0" smtClean="0"/>
              <a:t>. I am Minhazul Zannat, holding the id 1640 CSE00 466, from 40 batch.</a:t>
            </a:r>
          </a:p>
          <a:p>
            <a:endParaRPr lang="en-US" sz="2800" dirty="0" smtClean="0"/>
          </a:p>
          <a:p>
            <a:r>
              <a:rPr lang="en-US" sz="2800" dirty="0" smtClean="0"/>
              <a:t>Today, I am going to present my thesis report, </a:t>
            </a:r>
            <a:r>
              <a:rPr lang="en-US" sz="2800" dirty="0"/>
              <a:t>w</a:t>
            </a:r>
            <a:r>
              <a:rPr lang="en-US" sz="2800" dirty="0" smtClean="0"/>
              <a:t>hich is ‘A model for early prediction of diabetes using ANN (Artificial Neural  Network) alone with machine learning’.</a:t>
            </a:r>
          </a:p>
          <a:p>
            <a:endParaRPr lang="en-US" sz="2800" dirty="0" smtClean="0"/>
          </a:p>
          <a:p>
            <a:r>
              <a:rPr lang="en-US" sz="2800" dirty="0" smtClean="0"/>
              <a:t>My thesis is under the supervision of sir, Sohaib Abdullah and I am the only one in my team.</a:t>
            </a:r>
          </a:p>
          <a:p>
            <a:endParaRPr lang="en-US" dirty="0"/>
          </a:p>
        </p:txBody>
      </p:sp>
    </p:spTree>
    <p:extLst>
      <p:ext uri="{BB962C8B-B14F-4D97-AF65-F5344CB8AC3E}">
        <p14:creationId xmlns:p14="http://schemas.microsoft.com/office/powerpoint/2010/main" val="2533260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256" y="86916"/>
            <a:ext cx="11398684" cy="6124754"/>
          </a:xfrm>
          <a:prstGeom prst="rect">
            <a:avLst/>
          </a:prstGeom>
          <a:noFill/>
        </p:spPr>
        <p:txBody>
          <a:bodyPr wrap="square" rtlCol="0">
            <a:spAutoFit/>
          </a:bodyPr>
          <a:lstStyle/>
          <a:p>
            <a:pPr algn="ctr"/>
            <a:r>
              <a:rPr lang="en-US" sz="2800" b="1" u="sng" dirty="0"/>
              <a:t>Page </a:t>
            </a:r>
            <a:r>
              <a:rPr lang="en-US" sz="2800" b="1" u="sng" dirty="0" smtClean="0"/>
              <a:t>24, 25</a:t>
            </a:r>
            <a:endParaRPr lang="en-US" dirty="0"/>
          </a:p>
          <a:p>
            <a:pPr marL="0" lvl="2" algn="just"/>
            <a:r>
              <a:rPr lang="en-US" sz="2800" dirty="0" smtClean="0"/>
              <a:t>This is the detail view of their data preprocessing and architectures’ accuracies. I also attract my model’s architectures’ individual accuracies which are used in their models.</a:t>
            </a:r>
          </a:p>
          <a:p>
            <a:pPr marL="0" lvl="2" algn="just"/>
            <a:r>
              <a:rPr lang="en-US" sz="2800" dirty="0" smtClean="0"/>
              <a:t>    It also show that all architectures of mine, even the worse ones are perform better than their architectures.</a:t>
            </a:r>
            <a:endParaRPr lang="en-US" sz="2800" b="1" u="sng" dirty="0" smtClean="0"/>
          </a:p>
          <a:p>
            <a:pPr algn="ctr"/>
            <a:endParaRPr lang="en-US" sz="2800" b="1" u="sng" dirty="0" smtClean="0"/>
          </a:p>
          <a:p>
            <a:pPr algn="ctr"/>
            <a:r>
              <a:rPr lang="en-US" sz="2800" b="1" u="sng" dirty="0" smtClean="0"/>
              <a:t>Page 26</a:t>
            </a:r>
            <a:endParaRPr lang="en-US" dirty="0" smtClean="0"/>
          </a:p>
          <a:p>
            <a:pPr marL="0" lvl="2" algn="just"/>
            <a:r>
              <a:rPr lang="en-US" sz="2800" dirty="0" smtClean="0"/>
              <a:t>I have done all my work on one laptop which is Acer Aspire – v3.</a:t>
            </a:r>
          </a:p>
          <a:p>
            <a:pPr marL="0" lvl="2" algn="just"/>
            <a:endParaRPr lang="en-US" sz="2800" dirty="0" smtClean="0"/>
          </a:p>
          <a:p>
            <a:pPr marL="0" lvl="2" algn="just"/>
            <a:r>
              <a:rPr lang="en-US" sz="2800" dirty="0" smtClean="0"/>
              <a:t>I have used dual OS and most of the coding have done on VS-Code of </a:t>
            </a:r>
            <a:r>
              <a:rPr lang="en-US" sz="2800" dirty="0" err="1" smtClean="0"/>
              <a:t>linux</a:t>
            </a:r>
            <a:r>
              <a:rPr lang="en-US" sz="2800" dirty="0" smtClean="0"/>
              <a:t> Mint 19.0 using GNOME – 3.28 </a:t>
            </a:r>
            <a:r>
              <a:rPr lang="en-US" sz="2800" dirty="0" err="1" smtClean="0"/>
              <a:t>linux</a:t>
            </a:r>
            <a:r>
              <a:rPr lang="en-US" sz="2800" dirty="0" smtClean="0"/>
              <a:t> terminal.</a:t>
            </a:r>
          </a:p>
          <a:p>
            <a:pPr marL="0" lvl="2" algn="just"/>
            <a:endParaRPr lang="en-US" sz="2800" dirty="0" smtClean="0"/>
          </a:p>
          <a:p>
            <a:pPr marL="0" lvl="2" algn="just"/>
            <a:r>
              <a:rPr lang="en-US" sz="2800" dirty="0" smtClean="0"/>
              <a:t>I have done all my implementation on Python 3.6 programming language.</a:t>
            </a:r>
            <a:endParaRPr lang="en-US" sz="2800" dirty="0"/>
          </a:p>
        </p:txBody>
      </p:sp>
    </p:spTree>
    <p:extLst>
      <p:ext uri="{BB962C8B-B14F-4D97-AF65-F5344CB8AC3E}">
        <p14:creationId xmlns:p14="http://schemas.microsoft.com/office/powerpoint/2010/main" val="2044338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5709" y="527358"/>
            <a:ext cx="10784909" cy="3231654"/>
          </a:xfrm>
          <a:prstGeom prst="rect">
            <a:avLst/>
          </a:prstGeom>
          <a:noFill/>
        </p:spPr>
        <p:txBody>
          <a:bodyPr wrap="square" rtlCol="0">
            <a:spAutoFit/>
          </a:bodyPr>
          <a:lstStyle/>
          <a:p>
            <a:pPr algn="ctr"/>
            <a:r>
              <a:rPr lang="en-US" sz="2800" b="1" u="sng" dirty="0" smtClean="0"/>
              <a:t>Page 3</a:t>
            </a:r>
          </a:p>
          <a:p>
            <a:endParaRPr lang="en-US" dirty="0" smtClean="0"/>
          </a:p>
          <a:p>
            <a:r>
              <a:rPr lang="en-US" sz="2800" dirty="0" smtClean="0"/>
              <a:t>I am going to present about my thesis’s outcome and implementation alone with the limitation and criteria of future work.</a:t>
            </a:r>
          </a:p>
          <a:p>
            <a:endParaRPr lang="en-US" sz="2800" dirty="0" smtClean="0"/>
          </a:p>
          <a:p>
            <a:r>
              <a:rPr lang="en-US" sz="2800" dirty="0" smtClean="0"/>
              <a:t>I have divided my entire presentation into these sections and the terminal section presents the entire path of it’s implementation.</a:t>
            </a:r>
          </a:p>
          <a:p>
            <a:endParaRPr lang="en-US" dirty="0"/>
          </a:p>
        </p:txBody>
      </p:sp>
    </p:spTree>
    <p:extLst>
      <p:ext uri="{BB962C8B-B14F-4D97-AF65-F5344CB8AC3E}">
        <p14:creationId xmlns:p14="http://schemas.microsoft.com/office/powerpoint/2010/main" val="2619196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4088" y="175365"/>
            <a:ext cx="10784909" cy="6401753"/>
          </a:xfrm>
          <a:prstGeom prst="rect">
            <a:avLst/>
          </a:prstGeom>
          <a:noFill/>
        </p:spPr>
        <p:txBody>
          <a:bodyPr wrap="square" rtlCol="0">
            <a:spAutoFit/>
          </a:bodyPr>
          <a:lstStyle/>
          <a:p>
            <a:pPr algn="ctr"/>
            <a:r>
              <a:rPr lang="en-US" sz="2800" b="1" u="sng" dirty="0" smtClean="0"/>
              <a:t>Page 4 a</a:t>
            </a:r>
          </a:p>
          <a:p>
            <a:endParaRPr lang="en-US" dirty="0" smtClean="0"/>
          </a:p>
          <a:p>
            <a:pPr algn="just"/>
            <a:r>
              <a:rPr lang="en-US" sz="2800" dirty="0" smtClean="0"/>
              <a:t>      Now, Let me introduce with my tropic which is ‘Diabetes mellitus’ and why I choose it. ‘Diabetes mellitus’ also know as ‘early stage of diabetes’ is a group of diseases, characterized by high level of blood glucose, resulting from defects in insulin production system.</a:t>
            </a:r>
          </a:p>
          <a:p>
            <a:pPr algn="just"/>
            <a:endParaRPr lang="en-US" sz="2800" dirty="0"/>
          </a:p>
          <a:p>
            <a:pPr algn="just"/>
            <a:r>
              <a:rPr lang="en-US" sz="2800" dirty="0" smtClean="0"/>
              <a:t>      Diabetes can be the reason of many diseases. On highlighting, some of them are cerebrovascular diseases, coronary heart diseases, peripheral neuropathy, eye damage, kidney diseases (even permanent kidney damage), foot diseases (like: diabetic foot) and so on.</a:t>
            </a:r>
          </a:p>
          <a:p>
            <a:pPr algn="just"/>
            <a:endParaRPr lang="en-US" sz="2800" dirty="0"/>
          </a:p>
          <a:p>
            <a:pPr algn="just"/>
            <a:r>
              <a:rPr lang="en-US" sz="2800" dirty="0" smtClean="0"/>
              <a:t>   Prediction </a:t>
            </a:r>
            <a:r>
              <a:rPr lang="en-US" sz="2800" dirty="0"/>
              <a:t>of diabetes at an early stage can lead to improved treatment</a:t>
            </a:r>
            <a:r>
              <a:rPr lang="en-US" sz="2800" dirty="0" smtClean="0"/>
              <a:t>. Even proper treatment at early stage can free a </a:t>
            </a:r>
            <a:r>
              <a:rPr lang="en-US" sz="2800" dirty="0"/>
              <a:t>patient </a:t>
            </a:r>
            <a:r>
              <a:rPr lang="en-US" sz="2800" dirty="0" smtClean="0"/>
              <a:t>completely from this deadly disease.</a:t>
            </a:r>
          </a:p>
        </p:txBody>
      </p:sp>
    </p:spTree>
    <p:extLst>
      <p:ext uri="{BB962C8B-B14F-4D97-AF65-F5344CB8AC3E}">
        <p14:creationId xmlns:p14="http://schemas.microsoft.com/office/powerpoint/2010/main" val="2726318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4088" y="175365"/>
            <a:ext cx="10784909" cy="6555641"/>
          </a:xfrm>
          <a:prstGeom prst="rect">
            <a:avLst/>
          </a:prstGeom>
          <a:noFill/>
        </p:spPr>
        <p:txBody>
          <a:bodyPr wrap="square" rtlCol="0">
            <a:spAutoFit/>
          </a:bodyPr>
          <a:lstStyle/>
          <a:p>
            <a:pPr algn="ctr"/>
            <a:r>
              <a:rPr lang="en-US" sz="2800" b="1" u="sng" dirty="0" smtClean="0"/>
              <a:t>Page 4 b</a:t>
            </a:r>
          </a:p>
          <a:p>
            <a:pPr algn="just"/>
            <a:r>
              <a:rPr lang="en-US" sz="2800" dirty="0" smtClean="0"/>
              <a:t>   </a:t>
            </a:r>
            <a:r>
              <a:rPr lang="en-US" sz="2600" dirty="0" smtClean="0"/>
              <a:t>   A recent survey shows that, about 72.4 million people of India and 114.4 million people of China are the patient of Diabetes. This report is the survey of ‘International Diabetes Federation, 2017’. Though Bangladesh isn’t listed there, but two neighbors of Bangladesh, India &amp; China present the maximum number of diabetes patients and from the presumption, it can be said that Bangladesh is not far from the diabetes prevalence as like it’s neighbors. We, also can feel that through the amplitude of the diabetes patients around us.</a:t>
            </a:r>
          </a:p>
          <a:p>
            <a:pPr algn="just"/>
            <a:endParaRPr lang="en-US" sz="2600" dirty="0" smtClean="0"/>
          </a:p>
          <a:p>
            <a:pPr algn="just"/>
            <a:r>
              <a:rPr lang="en-US" sz="2600" dirty="0" smtClean="0"/>
              <a:t>So, this is the main reason for what I have inspired to work on this tropic. In this report, diabetes mellitus is predicted using significant attributes and relationships among them. Ridge classifier, logistic regression, support vector machine and many other machine learning techniques alone with ANN are used on prediction of diabetes at early stage, where ANN gives the best result 87.66% and the combine result of most effective techniques gives 88.31% accuracy.</a:t>
            </a:r>
            <a:endParaRPr lang="en-US" sz="2600" dirty="0"/>
          </a:p>
        </p:txBody>
      </p:sp>
    </p:spTree>
    <p:extLst>
      <p:ext uri="{BB962C8B-B14F-4D97-AF65-F5344CB8AC3E}">
        <p14:creationId xmlns:p14="http://schemas.microsoft.com/office/powerpoint/2010/main" val="3222548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6510" y="601249"/>
            <a:ext cx="10784909" cy="5109091"/>
          </a:xfrm>
          <a:prstGeom prst="rect">
            <a:avLst/>
          </a:prstGeom>
          <a:noFill/>
        </p:spPr>
        <p:txBody>
          <a:bodyPr wrap="square" rtlCol="0">
            <a:spAutoFit/>
          </a:bodyPr>
          <a:lstStyle/>
          <a:p>
            <a:pPr algn="ctr"/>
            <a:r>
              <a:rPr lang="en-US" sz="2800" b="1" u="sng" dirty="0" smtClean="0"/>
              <a:t>Page 5</a:t>
            </a:r>
          </a:p>
          <a:p>
            <a:endParaRPr lang="en-US" dirty="0" smtClean="0"/>
          </a:p>
          <a:p>
            <a:pPr algn="just"/>
            <a:r>
              <a:rPr lang="en-US" sz="2800" dirty="0" smtClean="0"/>
              <a:t>On dataset overview, I want to introduce with the dataset which is taken for this thesis.</a:t>
            </a:r>
            <a:endParaRPr lang="en-US" sz="2800" dirty="0"/>
          </a:p>
          <a:p>
            <a:pPr algn="just"/>
            <a:r>
              <a:rPr lang="en-US" sz="2800" dirty="0" smtClean="0"/>
              <a:t>      The dataset is from ‘National Institute of Diabetes and Digestive and kidney Diseases (an Institute of India)’ and publically available at ‘UCI ML Repository’. It has 9 attributes in total, where Outcome is the result attribute, presents the samples positivity (that sample holder has diabetes or not). It is a binary classification problem and all attributes of it are in numeric type.</a:t>
            </a:r>
          </a:p>
          <a:p>
            <a:pPr algn="just"/>
            <a:endParaRPr lang="en-US" sz="2800" dirty="0"/>
          </a:p>
          <a:p>
            <a:pPr algn="just"/>
            <a:r>
              <a:rPr lang="en-US" sz="2800" dirty="0" smtClean="0"/>
              <a:t>The dataset is also known as: Pima Indian </a:t>
            </a:r>
            <a:r>
              <a:rPr lang="en-US" sz="2800" dirty="0"/>
              <a:t>D</a:t>
            </a:r>
            <a:r>
              <a:rPr lang="en-US" sz="2800" dirty="0" smtClean="0"/>
              <a:t>iabetes Dataset-</a:t>
            </a:r>
            <a:r>
              <a:rPr lang="en-US" sz="2800" dirty="0" err="1" smtClean="0"/>
              <a:t>PIDD</a:t>
            </a:r>
            <a:endParaRPr lang="en-US" sz="2800" dirty="0" smtClean="0"/>
          </a:p>
        </p:txBody>
      </p:sp>
    </p:spTree>
    <p:extLst>
      <p:ext uri="{BB962C8B-B14F-4D97-AF65-F5344CB8AC3E}">
        <p14:creationId xmlns:p14="http://schemas.microsoft.com/office/powerpoint/2010/main" val="3050850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524863"/>
          </a:xfrm>
          <a:prstGeom prst="rect">
            <a:avLst/>
          </a:prstGeom>
          <a:noFill/>
        </p:spPr>
        <p:txBody>
          <a:bodyPr wrap="square" rtlCol="0">
            <a:spAutoFit/>
          </a:bodyPr>
          <a:lstStyle/>
          <a:p>
            <a:pPr algn="ctr"/>
            <a:r>
              <a:rPr lang="en-US" sz="2800" b="1" u="sng" dirty="0" smtClean="0"/>
              <a:t>Page </a:t>
            </a:r>
            <a:r>
              <a:rPr lang="en-US" sz="2800" b="1" u="sng" dirty="0"/>
              <a:t>6</a:t>
            </a:r>
          </a:p>
          <a:p>
            <a:pPr algn="just"/>
            <a:r>
              <a:rPr lang="en-US" sz="2600" dirty="0" smtClean="0"/>
              <a:t>In data splitting section, I want to introduce with the techniques, which is about How I split my dataset into train and test subsets. To </a:t>
            </a:r>
            <a:r>
              <a:rPr lang="en-US" sz="2600" dirty="0"/>
              <a:t>avoid overfitting of model, dataset needs to split into train and test set before any operation upon them</a:t>
            </a:r>
            <a:r>
              <a:rPr lang="en-US" sz="2600" dirty="0" smtClean="0"/>
              <a:t>. </a:t>
            </a:r>
            <a:r>
              <a:rPr lang="en-US" sz="2600" dirty="0"/>
              <a:t>So, I divided the dataset  into 80/20 of 100%, where 80% is for train and 20% is for test. It was an actual split, as I divided the dataset on a specific point (Last 20% data are for test</a:t>
            </a:r>
            <a:r>
              <a:rPr lang="en-US" sz="2600" dirty="0" smtClean="0"/>
              <a:t>). Using these sets I have implemented all models, which gave 84% ann and 83% combine accuracy.</a:t>
            </a:r>
          </a:p>
          <a:p>
            <a:pPr algn="just"/>
            <a:endParaRPr lang="en-US" sz="2600" dirty="0" smtClean="0"/>
          </a:p>
          <a:p>
            <a:pPr algn="just"/>
            <a:r>
              <a:rPr lang="en-US" sz="2600" dirty="0"/>
              <a:t>	</a:t>
            </a:r>
            <a:r>
              <a:rPr lang="en-US" sz="2600" dirty="0" smtClean="0"/>
              <a:t>Then </a:t>
            </a:r>
            <a:r>
              <a:rPr lang="en-US" sz="2600" dirty="0"/>
              <a:t>I used random split upon the dataset to randomly </a:t>
            </a:r>
            <a:r>
              <a:rPr lang="en-US" sz="2600" dirty="0" smtClean="0"/>
              <a:t>split that </a:t>
            </a:r>
            <a:r>
              <a:rPr lang="en-US" sz="2600" dirty="0"/>
              <a:t>into the same ration 80/20 of 100%, but for every run the sample data of train and test are different. I always have saved those splits in separate csv files, so that I can get them anytime, even when after finishing the process. It helps me a lot to find the best set which gives 77% accuracy even without any data </a:t>
            </a:r>
            <a:r>
              <a:rPr lang="en-US" sz="2600" dirty="0" smtClean="0"/>
              <a:t>preprocessing.</a:t>
            </a:r>
          </a:p>
          <a:p>
            <a:pPr algn="just"/>
            <a:r>
              <a:rPr lang="en-US" sz="2600" dirty="0"/>
              <a:t>	</a:t>
            </a:r>
            <a:r>
              <a:rPr lang="en-US" sz="2600" dirty="0" smtClean="0"/>
              <a:t>Then </a:t>
            </a:r>
            <a:r>
              <a:rPr lang="en-US" sz="2600" dirty="0"/>
              <a:t>I have took the best set of the random split which is the set gives 77% accuracy without any preprocessing and used that as an actual split on rest of the process </a:t>
            </a:r>
            <a:r>
              <a:rPr lang="en-US" sz="2600" dirty="0" smtClean="0"/>
              <a:t>of upgrading the models, so </a:t>
            </a:r>
            <a:r>
              <a:rPr lang="en-US" sz="2600" dirty="0"/>
              <a:t>that the result can be fixed </a:t>
            </a:r>
            <a:r>
              <a:rPr lang="en-US" sz="2600" dirty="0" smtClean="0"/>
              <a:t>upon them.</a:t>
            </a:r>
            <a:endParaRPr lang="en-US" sz="2600" dirty="0"/>
          </a:p>
        </p:txBody>
      </p:sp>
    </p:spTree>
    <p:extLst>
      <p:ext uri="{BB962C8B-B14F-4D97-AF65-F5344CB8AC3E}">
        <p14:creationId xmlns:p14="http://schemas.microsoft.com/office/powerpoint/2010/main" val="1164981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600" y="0"/>
            <a:ext cx="11861800" cy="6524863"/>
          </a:xfrm>
          <a:prstGeom prst="rect">
            <a:avLst/>
          </a:prstGeom>
          <a:noFill/>
        </p:spPr>
        <p:txBody>
          <a:bodyPr wrap="square" rtlCol="0">
            <a:spAutoFit/>
          </a:bodyPr>
          <a:lstStyle/>
          <a:p>
            <a:pPr algn="ctr"/>
            <a:r>
              <a:rPr lang="en-US" sz="2800" b="1" u="sng" dirty="0" smtClean="0"/>
              <a:t>Page 7</a:t>
            </a:r>
            <a:r>
              <a:rPr lang="en-US" sz="2800" b="1" u="sng" dirty="0"/>
              <a:t> </a:t>
            </a:r>
            <a:r>
              <a:rPr lang="en-US" sz="2800" b="1" u="sng" dirty="0" smtClean="0"/>
              <a:t>a</a:t>
            </a:r>
          </a:p>
          <a:p>
            <a:pPr algn="just"/>
            <a:r>
              <a:rPr lang="en-US" sz="2600" dirty="0" smtClean="0"/>
              <a:t>      At data preprocessing stage for missing data handling, I have used hitmap relationship to initialize the missing data. ( It’s my technique and from my knowledge, I can say no one implement this technique before)</a:t>
            </a:r>
          </a:p>
          <a:p>
            <a:pPr algn="just"/>
            <a:r>
              <a:rPr lang="en-US" sz="2600" dirty="0" smtClean="0"/>
              <a:t>     I want to mention that on other papers even which are not related to this field, they handle the missing data using mean or median or sometime by fixed values. Though these techniques are not proper ways to identify missing data, but it also impossible to handle missing data by individually going to the sample holder and asking him what is the value of the missing area. So, these are the best ways of handling missing data in machine learning field when there is no way of wiping the entire sample)</a:t>
            </a:r>
          </a:p>
          <a:p>
            <a:pPr algn="just"/>
            <a:endParaRPr lang="en-US" sz="2600" dirty="0" smtClean="0"/>
          </a:p>
          <a:p>
            <a:pPr algn="just"/>
            <a:r>
              <a:rPr lang="en-US" sz="2600" dirty="0" smtClean="0"/>
              <a:t>      Many attributes of the dataset have missing areas, like the zero(0) values of Blood Pressure and Glucose features are surely missing data as those can’t be zero(0) for any living being specially human. I replaced the missing data with the median of the class where the median has a relationship with other classes, who's hitmap relationship values with the class are bigger than 0.20.</a:t>
            </a:r>
          </a:p>
        </p:txBody>
      </p:sp>
    </p:spTree>
    <p:extLst>
      <p:ext uri="{BB962C8B-B14F-4D97-AF65-F5344CB8AC3E}">
        <p14:creationId xmlns:p14="http://schemas.microsoft.com/office/powerpoint/2010/main" val="3377481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900" y="-38100"/>
            <a:ext cx="12001500" cy="5386090"/>
          </a:xfrm>
          <a:prstGeom prst="rect">
            <a:avLst/>
          </a:prstGeom>
          <a:noFill/>
        </p:spPr>
        <p:txBody>
          <a:bodyPr wrap="square" rtlCol="0">
            <a:spAutoFit/>
          </a:bodyPr>
          <a:lstStyle/>
          <a:p>
            <a:pPr algn="ctr"/>
            <a:r>
              <a:rPr lang="en-US" sz="2800" b="1" u="sng" dirty="0" smtClean="0"/>
              <a:t>Page 7 b</a:t>
            </a:r>
          </a:p>
          <a:p>
            <a:pPr algn="just"/>
            <a:r>
              <a:rPr lang="en-US" sz="2600" dirty="0" smtClean="0"/>
              <a:t>For example, any missing value of Glucose class is replaced by the median of the class, where median has a hitmap relationship with BMI, Age &amp; Insulin. Here hitmap relationship values of Glucose-BMI is 0.20, Glucose- Age is 0.28 and Glucose- Insulin is 0.35 and ‘x’ represents the row which missing value of Glucose class will be replaced.</a:t>
            </a:r>
          </a:p>
          <a:p>
            <a:pPr algn="ctr"/>
            <a:endParaRPr lang="en-US" sz="2800" b="1" u="sng" dirty="0" smtClean="0"/>
          </a:p>
          <a:p>
            <a:pPr algn="ctr"/>
            <a:r>
              <a:rPr lang="en-US" sz="2800" b="1" u="sng" dirty="0" smtClean="0"/>
              <a:t>Page 8</a:t>
            </a:r>
          </a:p>
          <a:p>
            <a:r>
              <a:rPr lang="en-US" sz="2600" dirty="0" smtClean="0"/>
              <a:t>This is the accuracy of models when there is no missing data handling</a:t>
            </a:r>
            <a:r>
              <a:rPr lang="en-US" sz="2600" dirty="0"/>
              <a:t>, missing data </a:t>
            </a:r>
            <a:r>
              <a:rPr lang="en-US" sz="2600" dirty="0" smtClean="0"/>
              <a:t>handling with median only and </a:t>
            </a:r>
            <a:r>
              <a:rPr lang="en-US" sz="2600" dirty="0"/>
              <a:t>missing data </a:t>
            </a:r>
            <a:r>
              <a:rPr lang="en-US" sz="2600" dirty="0" smtClean="0"/>
              <a:t>handling with median and hitmap relationship. It clearly shows that how it is important to handle missing data and sometime </a:t>
            </a:r>
            <a:r>
              <a:rPr lang="en-US" sz="2600" dirty="0"/>
              <a:t>it’s </a:t>
            </a:r>
            <a:r>
              <a:rPr lang="en-US" sz="2600" dirty="0" smtClean="0"/>
              <a:t>obliging , like for ANN, Elasticnet, ridge classifier. It also shows that missing </a:t>
            </a:r>
            <a:r>
              <a:rPr lang="en-US" sz="2600" dirty="0"/>
              <a:t>data handling with median and hitmap </a:t>
            </a:r>
            <a:r>
              <a:rPr lang="en-US" sz="2600" dirty="0" smtClean="0"/>
              <a:t>relationship’ makes better result on average.</a:t>
            </a:r>
            <a:endParaRPr lang="en-US" sz="2600" dirty="0"/>
          </a:p>
        </p:txBody>
      </p:sp>
    </p:spTree>
    <p:extLst>
      <p:ext uri="{BB962C8B-B14F-4D97-AF65-F5344CB8AC3E}">
        <p14:creationId xmlns:p14="http://schemas.microsoft.com/office/powerpoint/2010/main" val="2996164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2595</Words>
  <Application>Microsoft Office PowerPoint</Application>
  <PresentationFormat>Widescreen</PresentationFormat>
  <Paragraphs>106</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MZ</dc:creator>
  <cp:lastModifiedBy>MZ</cp:lastModifiedBy>
  <cp:revision>521</cp:revision>
  <dcterms:created xsi:type="dcterms:W3CDTF">2020-11-28T21:05:56Z</dcterms:created>
  <dcterms:modified xsi:type="dcterms:W3CDTF">2020-12-11T10:35:11Z</dcterms:modified>
</cp:coreProperties>
</file>