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60" r:id="rId4"/>
    <p:sldId id="266" r:id="rId5"/>
    <p:sldId id="267" r:id="rId6"/>
    <p:sldId id="278" r:id="rId7"/>
    <p:sldId id="279" r:id="rId8"/>
    <p:sldId id="269" r:id="rId9"/>
    <p:sldId id="270" r:id="rId10"/>
    <p:sldId id="280" r:id="rId11"/>
    <p:sldId id="284" r:id="rId12"/>
    <p:sldId id="282" r:id="rId13"/>
    <p:sldId id="283"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F7A1-25C2-472C-973D-DDD85E58BC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79CCC3-9461-43AC-9281-E0CC60CFB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B923B-36C1-4E38-8ED1-3FC115697724}"/>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5" name="Footer Placeholder 4">
            <a:extLst>
              <a:ext uri="{FF2B5EF4-FFF2-40B4-BE49-F238E27FC236}">
                <a16:creationId xmlns:a16="http://schemas.microsoft.com/office/drawing/2014/main" id="{98880A8C-1632-43F3-86FF-C26B1704D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9FC50-32FE-4F13-AC11-5B30BD95B2AC}"/>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222766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025D-3006-4CAA-943F-DD48AB84E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A9537-43A1-4D02-96D3-C012ACA90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B085A-A3D1-4F45-97B3-0663E76416BA}"/>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5" name="Footer Placeholder 4">
            <a:extLst>
              <a:ext uri="{FF2B5EF4-FFF2-40B4-BE49-F238E27FC236}">
                <a16:creationId xmlns:a16="http://schemas.microsoft.com/office/drawing/2014/main" id="{7C779EE7-90BC-4209-86BD-F2DB691BC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0C05F-F32A-49E2-A478-FE7DF247297F}"/>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149142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DC2E9D-F053-4895-92C6-98930E4B03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08D389-AC34-4292-8969-B7C3A6890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DD12E-D1ED-4BE0-93C7-ECDE55B2BE91}"/>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5" name="Footer Placeholder 4">
            <a:extLst>
              <a:ext uri="{FF2B5EF4-FFF2-40B4-BE49-F238E27FC236}">
                <a16:creationId xmlns:a16="http://schemas.microsoft.com/office/drawing/2014/main" id="{84392C9A-8D73-4F66-ABA2-D0DD383C1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D52C7-F33D-4C20-8A9D-189B5D8A72A1}"/>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344387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49EBF-D22E-4F44-974B-BD0D221E8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186090-620C-4EFC-ADB2-01648F8C6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7465-F61C-4A16-87EC-3BB0F8B95A61}"/>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5" name="Footer Placeholder 4">
            <a:extLst>
              <a:ext uri="{FF2B5EF4-FFF2-40B4-BE49-F238E27FC236}">
                <a16:creationId xmlns:a16="http://schemas.microsoft.com/office/drawing/2014/main" id="{A9B8BCE8-789A-4386-AF68-57947BC5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02DDB-1105-4FC4-9A31-26CF4307BAC2}"/>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351220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051D-D3A1-4BA2-9C49-05309628C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13466-1BD6-4891-AA42-3E80D7650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9791C-EC8E-4915-A99A-90471BFC654A}"/>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5" name="Footer Placeholder 4">
            <a:extLst>
              <a:ext uri="{FF2B5EF4-FFF2-40B4-BE49-F238E27FC236}">
                <a16:creationId xmlns:a16="http://schemas.microsoft.com/office/drawing/2014/main" id="{E3F7C8A2-EB0F-4743-9341-136CD556D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CC4D0-2C3A-46F9-BAB5-2D069D4C9176}"/>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135157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DE33-59D1-49F0-AC42-67CDA83CF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C07C6-9552-488D-A13D-9A5A6503C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FAA4C5-FF03-42A0-8703-1219867FB5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428796-FE18-4AC4-86AE-E212A05C3474}"/>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6" name="Footer Placeholder 5">
            <a:extLst>
              <a:ext uri="{FF2B5EF4-FFF2-40B4-BE49-F238E27FC236}">
                <a16:creationId xmlns:a16="http://schemas.microsoft.com/office/drawing/2014/main" id="{7D8A395F-BEB6-4DE8-B948-01351883F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0E852-2BFD-4859-B86E-57FB5B0271BA}"/>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337043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C806-7642-45F3-A5C3-A8BAC7F961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6885A-C7E6-4ACC-8CC9-2DDB20A85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CC9454-5F71-4AB1-ADC9-6650A21EDF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A3B142-5FAF-4C7E-BB49-0E1C1C77F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6040D4-43AE-4E5C-9098-9887897BA2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B57EC-762A-4654-8E8E-1956F446FEE6}"/>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8" name="Footer Placeholder 7">
            <a:extLst>
              <a:ext uri="{FF2B5EF4-FFF2-40B4-BE49-F238E27FC236}">
                <a16:creationId xmlns:a16="http://schemas.microsoft.com/office/drawing/2014/main" id="{962D1221-DE28-4B3C-9FC8-6CCA675C6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9471A-030E-4FDC-819F-C2A1DA14DF20}"/>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59624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73B3-3A61-432F-8B0D-31FBEDE05B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1344D6-FFF5-464B-8034-E5F0D9DCF652}"/>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4" name="Footer Placeholder 3">
            <a:extLst>
              <a:ext uri="{FF2B5EF4-FFF2-40B4-BE49-F238E27FC236}">
                <a16:creationId xmlns:a16="http://schemas.microsoft.com/office/drawing/2014/main" id="{53039605-576A-43E2-8DF4-03A0E9A475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8DF956-EEA7-45C2-8460-2F994A7765DA}"/>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392222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F703D-1140-4AFA-B7D3-92E45B82041B}"/>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3" name="Footer Placeholder 2">
            <a:extLst>
              <a:ext uri="{FF2B5EF4-FFF2-40B4-BE49-F238E27FC236}">
                <a16:creationId xmlns:a16="http://schemas.microsoft.com/office/drawing/2014/main" id="{E9E99148-0DCF-405F-9F2F-B192785201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CED70B-6B2C-4A07-A396-83BC5B4C7FBF}"/>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87167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ED8F-517E-4987-A113-3A083D29F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08FAA7-F0B8-4AB8-B362-D512C2929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33085A-6F12-4BA3-8E55-5159E58C5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8A638-E3ED-4042-912E-9B4D944037B5}"/>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6" name="Footer Placeholder 5">
            <a:extLst>
              <a:ext uri="{FF2B5EF4-FFF2-40B4-BE49-F238E27FC236}">
                <a16:creationId xmlns:a16="http://schemas.microsoft.com/office/drawing/2014/main" id="{60189EC6-F056-4D45-AEDE-78FA10AA2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D1E08-8220-4C7B-A602-C9D56E956F2F}"/>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16185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DB2F-2B3E-4FFC-9041-181853239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45F1A-383A-4857-9BBC-63D99E77B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B832F-351E-49C4-B62A-58F5CCA57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237FB-7FF1-456F-BEB7-B556712E9C07}"/>
              </a:ext>
            </a:extLst>
          </p:cNvPr>
          <p:cNvSpPr>
            <a:spLocks noGrp="1"/>
          </p:cNvSpPr>
          <p:nvPr>
            <p:ph type="dt" sz="half" idx="10"/>
          </p:nvPr>
        </p:nvSpPr>
        <p:spPr/>
        <p:txBody>
          <a:bodyPr/>
          <a:lstStyle/>
          <a:p>
            <a:fld id="{09BAB3FF-F827-4FAE-B7DB-3485D09F15BF}" type="datetimeFigureOut">
              <a:rPr lang="en-US" smtClean="0"/>
              <a:t>12/1/2021</a:t>
            </a:fld>
            <a:endParaRPr lang="en-US"/>
          </a:p>
        </p:txBody>
      </p:sp>
      <p:sp>
        <p:nvSpPr>
          <p:cNvPr id="6" name="Footer Placeholder 5">
            <a:extLst>
              <a:ext uri="{FF2B5EF4-FFF2-40B4-BE49-F238E27FC236}">
                <a16:creationId xmlns:a16="http://schemas.microsoft.com/office/drawing/2014/main" id="{7BE27335-A6FF-4A95-A3BB-36865314C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6E4D8-25FC-43F6-8C45-D67A97BAB732}"/>
              </a:ext>
            </a:extLst>
          </p:cNvPr>
          <p:cNvSpPr>
            <a:spLocks noGrp="1"/>
          </p:cNvSpPr>
          <p:nvPr>
            <p:ph type="sldNum" sz="quarter" idx="12"/>
          </p:nvPr>
        </p:nvSpPr>
        <p:spPr/>
        <p:txBody>
          <a:bodyPr/>
          <a:lstStyle/>
          <a:p>
            <a:fld id="{CE90B4A1-178D-4B3A-BA57-1B56E7243A24}" type="slidenum">
              <a:rPr lang="en-US" smtClean="0"/>
              <a:t>‹#›</a:t>
            </a:fld>
            <a:endParaRPr lang="en-US"/>
          </a:p>
        </p:txBody>
      </p:sp>
    </p:spTree>
    <p:extLst>
      <p:ext uri="{BB962C8B-B14F-4D97-AF65-F5344CB8AC3E}">
        <p14:creationId xmlns:p14="http://schemas.microsoft.com/office/powerpoint/2010/main" val="324500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6B7DA-F2DC-4E34-8B0F-E01B3C9F4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C0AC1F-FA15-4DB6-BA65-B0858DDA0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1BE7A-7888-4A48-9D97-F212B9A0A7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AB3FF-F827-4FAE-B7DB-3485D09F15BF}" type="datetimeFigureOut">
              <a:rPr lang="en-US" smtClean="0"/>
              <a:t>12/1/2021</a:t>
            </a:fld>
            <a:endParaRPr lang="en-US"/>
          </a:p>
        </p:txBody>
      </p:sp>
      <p:sp>
        <p:nvSpPr>
          <p:cNvPr id="5" name="Footer Placeholder 4">
            <a:extLst>
              <a:ext uri="{FF2B5EF4-FFF2-40B4-BE49-F238E27FC236}">
                <a16:creationId xmlns:a16="http://schemas.microsoft.com/office/drawing/2014/main" id="{0FB112B1-8544-4BC3-9169-3864CC96A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3DD9F-5D2E-4368-93BE-35121595B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0B4A1-178D-4B3A-BA57-1B56E7243A24}" type="slidenum">
              <a:rPr lang="en-US" smtClean="0"/>
              <a:t>‹#›</a:t>
            </a:fld>
            <a:endParaRPr lang="en-US"/>
          </a:p>
        </p:txBody>
      </p:sp>
    </p:spTree>
    <p:extLst>
      <p:ext uri="{BB962C8B-B14F-4D97-AF65-F5344CB8AC3E}">
        <p14:creationId xmlns:p14="http://schemas.microsoft.com/office/powerpoint/2010/main" val="243420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0C5B85-9514-488D-AF86-E05B2ACE8AA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534" y="177422"/>
            <a:ext cx="11982735" cy="2934268"/>
          </a:xfrm>
          <a:prstGeom prst="rect">
            <a:avLst/>
          </a:prstGeom>
        </p:spPr>
      </p:pic>
      <p:sp>
        <p:nvSpPr>
          <p:cNvPr id="4" name="TextBox 3">
            <a:extLst>
              <a:ext uri="{FF2B5EF4-FFF2-40B4-BE49-F238E27FC236}">
                <a16:creationId xmlns:a16="http://schemas.microsoft.com/office/drawing/2014/main" id="{97EDFBE4-239E-441F-A91E-A900FCF3BFB7}"/>
              </a:ext>
            </a:extLst>
          </p:cNvPr>
          <p:cNvSpPr txBox="1"/>
          <p:nvPr/>
        </p:nvSpPr>
        <p:spPr>
          <a:xfrm flipH="1">
            <a:off x="3995809" y="3357000"/>
            <a:ext cx="5381205" cy="461665"/>
          </a:xfrm>
          <a:prstGeom prst="rect">
            <a:avLst/>
          </a:prstGeom>
          <a:noFill/>
        </p:spPr>
        <p:txBody>
          <a:bodyPr wrap="square" rtlCol="0">
            <a:spAutoFit/>
          </a:bodyPr>
          <a:lstStyle/>
          <a:p>
            <a:r>
              <a:rPr lang="en-GB" sz="2400" dirty="0"/>
              <a:t>Machine Learning Project Work</a:t>
            </a:r>
          </a:p>
        </p:txBody>
      </p:sp>
      <p:sp>
        <p:nvSpPr>
          <p:cNvPr id="5" name="TextBox 4">
            <a:extLst>
              <a:ext uri="{FF2B5EF4-FFF2-40B4-BE49-F238E27FC236}">
                <a16:creationId xmlns:a16="http://schemas.microsoft.com/office/drawing/2014/main" id="{079EB916-DCDF-4C0C-8263-32899C6537B0}"/>
              </a:ext>
            </a:extLst>
          </p:cNvPr>
          <p:cNvSpPr txBox="1"/>
          <p:nvPr/>
        </p:nvSpPr>
        <p:spPr>
          <a:xfrm flipH="1">
            <a:off x="3845684" y="5212902"/>
            <a:ext cx="4500621" cy="1200329"/>
          </a:xfrm>
          <a:prstGeom prst="rect">
            <a:avLst/>
          </a:prstGeom>
          <a:noFill/>
        </p:spPr>
        <p:txBody>
          <a:bodyPr wrap="square" rtlCol="0">
            <a:spAutoFit/>
          </a:bodyPr>
          <a:lstStyle/>
          <a:p>
            <a:pPr algn="ctr"/>
            <a:r>
              <a:rPr lang="en-GB" sz="2400" dirty="0"/>
              <a:t>Presented By: </a:t>
            </a:r>
            <a:endParaRPr lang="en-GB" sz="2400" b="1" dirty="0"/>
          </a:p>
          <a:p>
            <a:pPr algn="ctr"/>
            <a:r>
              <a:rPr lang="en-GB" sz="2400" b="1" dirty="0"/>
              <a:t>Muhammad Zohaib Shafiq</a:t>
            </a:r>
          </a:p>
          <a:p>
            <a:pPr algn="ctr"/>
            <a:endParaRPr lang="en-GB" sz="2400" b="1" dirty="0"/>
          </a:p>
        </p:txBody>
      </p:sp>
      <p:sp>
        <p:nvSpPr>
          <p:cNvPr id="7" name="TextBox 6">
            <a:extLst>
              <a:ext uri="{FF2B5EF4-FFF2-40B4-BE49-F238E27FC236}">
                <a16:creationId xmlns:a16="http://schemas.microsoft.com/office/drawing/2014/main" id="{12F0C646-A685-4470-B6B6-B59B3BDB53A0}"/>
              </a:ext>
            </a:extLst>
          </p:cNvPr>
          <p:cNvSpPr txBox="1"/>
          <p:nvPr/>
        </p:nvSpPr>
        <p:spPr>
          <a:xfrm>
            <a:off x="4763069" y="6176252"/>
            <a:ext cx="3002507" cy="369332"/>
          </a:xfrm>
          <a:prstGeom prst="rect">
            <a:avLst/>
          </a:prstGeom>
          <a:noFill/>
        </p:spPr>
        <p:txBody>
          <a:bodyPr wrap="square">
            <a:spAutoFit/>
          </a:bodyPr>
          <a:lstStyle/>
          <a:p>
            <a:r>
              <a:rPr lang="en-GB" b="1" dirty="0"/>
              <a:t>Academic Year</a:t>
            </a:r>
            <a:r>
              <a:rPr lang="en-GB" sz="1800" dirty="0"/>
              <a:t>: 2021-2022</a:t>
            </a:r>
            <a:endParaRPr lang="en-GB" dirty="0"/>
          </a:p>
        </p:txBody>
      </p:sp>
      <p:sp>
        <p:nvSpPr>
          <p:cNvPr id="8" name="TextBox 7">
            <a:extLst>
              <a:ext uri="{FF2B5EF4-FFF2-40B4-BE49-F238E27FC236}">
                <a16:creationId xmlns:a16="http://schemas.microsoft.com/office/drawing/2014/main" id="{FE95431E-C676-4F70-B717-17EA05DAA766}"/>
              </a:ext>
            </a:extLst>
          </p:cNvPr>
          <p:cNvSpPr txBox="1"/>
          <p:nvPr/>
        </p:nvSpPr>
        <p:spPr>
          <a:xfrm>
            <a:off x="3040039" y="4075040"/>
            <a:ext cx="6093724" cy="892552"/>
          </a:xfrm>
          <a:prstGeom prst="rect">
            <a:avLst/>
          </a:prstGeom>
          <a:noFill/>
        </p:spPr>
        <p:txBody>
          <a:bodyPr wrap="square">
            <a:spAutoFit/>
          </a:bodyPr>
          <a:lstStyle/>
          <a:p>
            <a:pPr algn="ctr"/>
            <a:r>
              <a:rPr lang="en-GB" sz="2400" dirty="0"/>
              <a:t>Presented to: </a:t>
            </a:r>
          </a:p>
          <a:p>
            <a:pPr algn="ctr"/>
            <a:r>
              <a:rPr lang="en-GB" sz="2800" b="1" dirty="0"/>
              <a:t>Prof. Claudio Sartori</a:t>
            </a:r>
          </a:p>
        </p:txBody>
      </p:sp>
    </p:spTree>
    <p:extLst>
      <p:ext uri="{BB962C8B-B14F-4D97-AF65-F5344CB8AC3E}">
        <p14:creationId xmlns:p14="http://schemas.microsoft.com/office/powerpoint/2010/main" val="386181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30936" y="640080"/>
            <a:ext cx="4818888" cy="1481328"/>
          </a:xfrm>
        </p:spPr>
        <p:txBody>
          <a:bodyPr anchor="b">
            <a:normAutofit/>
          </a:bodyPr>
          <a:lstStyle/>
          <a:p>
            <a:r>
              <a:rPr lang="en-US" sz="5000" dirty="0"/>
              <a:t>Support Vector Machine (SVM)</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6A1B374-7A91-4F42-9C6F-864D57BFB492}"/>
              </a:ext>
            </a:extLst>
          </p:cNvPr>
          <p:cNvSpPr>
            <a:spLocks noGrp="1"/>
          </p:cNvSpPr>
          <p:nvPr>
            <p:ph idx="1"/>
          </p:nvPr>
        </p:nvSpPr>
        <p:spPr>
          <a:xfrm>
            <a:off x="630936" y="2660904"/>
            <a:ext cx="4818888" cy="3547872"/>
          </a:xfrm>
        </p:spPr>
        <p:txBody>
          <a:bodyPr anchor="t">
            <a:normAutofit/>
          </a:bodyPr>
          <a:lstStyle/>
          <a:p>
            <a:pPr marL="0" indent="0">
              <a:buNone/>
            </a:pPr>
            <a:r>
              <a:rPr lang="en-GB" sz="2000" b="1" dirty="0"/>
              <a:t>SVM:</a:t>
            </a:r>
          </a:p>
          <a:p>
            <a:r>
              <a:rPr lang="en-GB" sz="2000" dirty="0"/>
              <a:t>Lies in supervised learning category. </a:t>
            </a:r>
          </a:p>
          <a:p>
            <a:r>
              <a:rPr lang="en-GB" sz="2000" dirty="0"/>
              <a:t>Used in classification and regression task.</a:t>
            </a:r>
          </a:p>
          <a:p>
            <a:r>
              <a:rPr lang="en-GB" sz="2000" dirty="0"/>
              <a:t>Decision Boundary/Hyper Plane</a:t>
            </a:r>
          </a:p>
          <a:p>
            <a:r>
              <a:rPr lang="en-GB" sz="2000" dirty="0"/>
              <a:t>Support Vectors</a:t>
            </a:r>
          </a:p>
          <a:p>
            <a:pPr marL="0" indent="0">
              <a:buNone/>
            </a:pPr>
            <a:r>
              <a:rPr lang="en-GB" sz="2000" b="1" dirty="0"/>
              <a:t>Linear SVM:</a:t>
            </a:r>
          </a:p>
          <a:p>
            <a:pPr marL="0" indent="0">
              <a:buNone/>
            </a:pPr>
            <a:r>
              <a:rPr lang="en-GB" sz="2000" dirty="0"/>
              <a:t>It is always better to use linear SVM for linearly separable data. </a:t>
            </a:r>
          </a:p>
        </p:txBody>
      </p:sp>
      <p:pic>
        <p:nvPicPr>
          <p:cNvPr id="5" name="Picture 4" descr="Chart, scatter chart&#10;&#10;Description automatically generated">
            <a:extLst>
              <a:ext uri="{FF2B5EF4-FFF2-40B4-BE49-F238E27FC236}">
                <a16:creationId xmlns:a16="http://schemas.microsoft.com/office/drawing/2014/main" id="{E8D1E8AC-A47D-4F1D-9B90-EA024048B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981" y="1160984"/>
            <a:ext cx="6486525" cy="5191125"/>
          </a:xfrm>
          <a:prstGeom prst="rect">
            <a:avLst/>
          </a:prstGeom>
        </p:spPr>
      </p:pic>
    </p:spTree>
    <p:extLst>
      <p:ext uri="{BB962C8B-B14F-4D97-AF65-F5344CB8AC3E}">
        <p14:creationId xmlns:p14="http://schemas.microsoft.com/office/powerpoint/2010/main" val="279937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30936" y="639520"/>
            <a:ext cx="3429000" cy="1719072"/>
          </a:xfrm>
        </p:spPr>
        <p:txBody>
          <a:bodyPr anchor="b">
            <a:normAutofit/>
          </a:bodyPr>
          <a:lstStyle/>
          <a:p>
            <a:r>
              <a:rPr lang="en-US" sz="5400" dirty="0"/>
              <a:t>Logistic Regression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6A1B374-7A91-4F42-9C6F-864D57BFB492}"/>
              </a:ext>
            </a:extLst>
          </p:cNvPr>
          <p:cNvSpPr>
            <a:spLocks noGrp="1"/>
          </p:cNvSpPr>
          <p:nvPr>
            <p:ph idx="1"/>
          </p:nvPr>
        </p:nvSpPr>
        <p:spPr>
          <a:xfrm>
            <a:off x="630936" y="2807208"/>
            <a:ext cx="3429000" cy="3410712"/>
          </a:xfrm>
        </p:spPr>
        <p:txBody>
          <a:bodyPr anchor="t">
            <a:normAutofit/>
          </a:bodyPr>
          <a:lstStyle/>
          <a:p>
            <a:pPr marL="0" indent="0">
              <a:buNone/>
            </a:pPr>
            <a:r>
              <a:rPr lang="en-GB" sz="2200" dirty="0"/>
              <a:t>Predicts something true or false instead of giving continuous output. It is used for classification task. </a:t>
            </a:r>
          </a:p>
          <a:p>
            <a:pPr marL="0" indent="0">
              <a:buNone/>
            </a:pPr>
            <a:r>
              <a:rPr lang="en-GB" sz="2200" b="1" dirty="0"/>
              <a:t>Sigmoid function:</a:t>
            </a:r>
          </a:p>
          <a:p>
            <a:pPr marL="0" indent="0">
              <a:buNone/>
            </a:pPr>
            <a:r>
              <a:rPr lang="en-GB" sz="2200" dirty="0"/>
              <a:t>It try to convert independent variable into expression of probability in the range of 0 to 1 to predict dependent variables </a:t>
            </a:r>
          </a:p>
        </p:txBody>
      </p:sp>
      <p:pic>
        <p:nvPicPr>
          <p:cNvPr id="4" name="Picture 3" descr="Chart, line chart&#10;&#10;Description automatically generated">
            <a:extLst>
              <a:ext uri="{FF2B5EF4-FFF2-40B4-BE49-F238E27FC236}">
                <a16:creationId xmlns:a16="http://schemas.microsoft.com/office/drawing/2014/main" id="{E90860B3-A270-428C-9E91-E91F52C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910" y="2592044"/>
            <a:ext cx="5610661" cy="2471275"/>
          </a:xfrm>
          <a:prstGeom prst="rect">
            <a:avLst/>
          </a:prstGeom>
        </p:spPr>
      </p:pic>
    </p:spTree>
    <p:extLst>
      <p:ext uri="{BB962C8B-B14F-4D97-AF65-F5344CB8AC3E}">
        <p14:creationId xmlns:p14="http://schemas.microsoft.com/office/powerpoint/2010/main" val="64772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838200" y="365125"/>
            <a:ext cx="10515600" cy="1325563"/>
          </a:xfrm>
        </p:spPr>
        <p:txBody>
          <a:bodyPr>
            <a:normAutofit/>
          </a:bodyPr>
          <a:lstStyle/>
          <a:p>
            <a:r>
              <a:rPr lang="en-US" sz="5400" dirty="0"/>
              <a:t>Evaluation Metrics</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949010B-024D-4FE5-8D14-6153383040F4}"/>
              </a:ext>
            </a:extLst>
          </p:cNvPr>
          <p:cNvSpPr/>
          <p:nvPr/>
        </p:nvSpPr>
        <p:spPr>
          <a:xfrm>
            <a:off x="1487605" y="3332553"/>
            <a:ext cx="1924335" cy="150312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AF892D7-F340-4F0A-A964-6A70025DB102}"/>
              </a:ext>
            </a:extLst>
          </p:cNvPr>
          <p:cNvSpPr/>
          <p:nvPr/>
        </p:nvSpPr>
        <p:spPr>
          <a:xfrm>
            <a:off x="3840706" y="3332550"/>
            <a:ext cx="1924335" cy="1503121"/>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8C6B2278-0F36-479B-A585-0269ED31C645}"/>
              </a:ext>
            </a:extLst>
          </p:cNvPr>
          <p:cNvSpPr/>
          <p:nvPr/>
        </p:nvSpPr>
        <p:spPr>
          <a:xfrm>
            <a:off x="6193807" y="3332550"/>
            <a:ext cx="1924335" cy="1503121"/>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94AB43A-509D-447B-88C5-31C19367C84C}"/>
              </a:ext>
            </a:extLst>
          </p:cNvPr>
          <p:cNvSpPr/>
          <p:nvPr/>
        </p:nvSpPr>
        <p:spPr>
          <a:xfrm>
            <a:off x="8450238" y="3332550"/>
            <a:ext cx="1924335" cy="150312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1AF2CA7F-8176-4651-BA0C-156AAF095856}"/>
              </a:ext>
            </a:extLst>
          </p:cNvPr>
          <p:cNvSpPr txBox="1"/>
          <p:nvPr/>
        </p:nvSpPr>
        <p:spPr>
          <a:xfrm>
            <a:off x="1817427" y="3853277"/>
            <a:ext cx="1463040" cy="461665"/>
          </a:xfrm>
          <a:prstGeom prst="rect">
            <a:avLst/>
          </a:prstGeom>
          <a:noFill/>
        </p:spPr>
        <p:txBody>
          <a:bodyPr wrap="square" rtlCol="0">
            <a:spAutoFit/>
          </a:bodyPr>
          <a:lstStyle/>
          <a:p>
            <a:r>
              <a:rPr lang="en-GB" sz="2400" b="1" dirty="0">
                <a:solidFill>
                  <a:schemeClr val="bg1"/>
                </a:solidFill>
              </a:rPr>
              <a:t>Accuracy</a:t>
            </a:r>
          </a:p>
        </p:txBody>
      </p:sp>
      <p:sp>
        <p:nvSpPr>
          <p:cNvPr id="18" name="TextBox 17">
            <a:extLst>
              <a:ext uri="{FF2B5EF4-FFF2-40B4-BE49-F238E27FC236}">
                <a16:creationId xmlns:a16="http://schemas.microsoft.com/office/drawing/2014/main" id="{6704C6C6-2714-4B32-AD31-BBA28351D7A0}"/>
              </a:ext>
            </a:extLst>
          </p:cNvPr>
          <p:cNvSpPr txBox="1"/>
          <p:nvPr/>
        </p:nvSpPr>
        <p:spPr>
          <a:xfrm>
            <a:off x="4168025" y="3853276"/>
            <a:ext cx="1463040" cy="461665"/>
          </a:xfrm>
          <a:prstGeom prst="rect">
            <a:avLst/>
          </a:prstGeom>
          <a:noFill/>
        </p:spPr>
        <p:txBody>
          <a:bodyPr wrap="square" rtlCol="0">
            <a:spAutoFit/>
          </a:bodyPr>
          <a:lstStyle/>
          <a:p>
            <a:r>
              <a:rPr lang="en-GB" sz="2400" b="1" dirty="0">
                <a:solidFill>
                  <a:schemeClr val="bg1"/>
                </a:solidFill>
              </a:rPr>
              <a:t>Precision</a:t>
            </a:r>
          </a:p>
        </p:txBody>
      </p:sp>
      <p:sp>
        <p:nvSpPr>
          <p:cNvPr id="20" name="TextBox 19">
            <a:extLst>
              <a:ext uri="{FF2B5EF4-FFF2-40B4-BE49-F238E27FC236}">
                <a16:creationId xmlns:a16="http://schemas.microsoft.com/office/drawing/2014/main" id="{6D361014-BECF-4AC8-8F20-88D37A8290B0}"/>
              </a:ext>
            </a:extLst>
          </p:cNvPr>
          <p:cNvSpPr txBox="1"/>
          <p:nvPr/>
        </p:nvSpPr>
        <p:spPr>
          <a:xfrm>
            <a:off x="6424454" y="3853275"/>
            <a:ext cx="1463040" cy="461665"/>
          </a:xfrm>
          <a:prstGeom prst="rect">
            <a:avLst/>
          </a:prstGeom>
          <a:noFill/>
        </p:spPr>
        <p:txBody>
          <a:bodyPr wrap="square" rtlCol="0">
            <a:spAutoFit/>
          </a:bodyPr>
          <a:lstStyle/>
          <a:p>
            <a:pPr algn="ctr"/>
            <a:r>
              <a:rPr lang="en-GB" sz="2400" b="1" dirty="0">
                <a:solidFill>
                  <a:schemeClr val="bg1"/>
                </a:solidFill>
              </a:rPr>
              <a:t>Recall</a:t>
            </a:r>
          </a:p>
        </p:txBody>
      </p:sp>
      <p:sp>
        <p:nvSpPr>
          <p:cNvPr id="22" name="TextBox 21">
            <a:extLst>
              <a:ext uri="{FF2B5EF4-FFF2-40B4-BE49-F238E27FC236}">
                <a16:creationId xmlns:a16="http://schemas.microsoft.com/office/drawing/2014/main" id="{02CE69F2-17C8-4172-B21A-5C23D20895FD}"/>
              </a:ext>
            </a:extLst>
          </p:cNvPr>
          <p:cNvSpPr txBox="1"/>
          <p:nvPr/>
        </p:nvSpPr>
        <p:spPr>
          <a:xfrm>
            <a:off x="8565561" y="3853275"/>
            <a:ext cx="1693688" cy="461665"/>
          </a:xfrm>
          <a:prstGeom prst="rect">
            <a:avLst/>
          </a:prstGeom>
          <a:noFill/>
        </p:spPr>
        <p:txBody>
          <a:bodyPr wrap="square" rtlCol="0">
            <a:spAutoFit/>
          </a:bodyPr>
          <a:lstStyle/>
          <a:p>
            <a:pPr algn="ctr"/>
            <a:r>
              <a:rPr lang="en-GB" sz="2400" b="1" dirty="0">
                <a:solidFill>
                  <a:schemeClr val="bg1"/>
                </a:solidFill>
              </a:rPr>
              <a:t>F1-Score</a:t>
            </a:r>
          </a:p>
        </p:txBody>
      </p:sp>
    </p:spTree>
    <p:extLst>
      <p:ext uri="{BB962C8B-B14F-4D97-AF65-F5344CB8AC3E}">
        <p14:creationId xmlns:p14="http://schemas.microsoft.com/office/powerpoint/2010/main" val="384041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A6A1B374-7A91-4F42-9C6F-864D57BFB492}"/>
              </a:ext>
            </a:extLst>
          </p:cNvPr>
          <p:cNvSpPr>
            <a:spLocks noGrp="1"/>
          </p:cNvSpPr>
          <p:nvPr>
            <p:ph idx="1"/>
          </p:nvPr>
        </p:nvSpPr>
        <p:spPr>
          <a:xfrm>
            <a:off x="4447308" y="591344"/>
            <a:ext cx="6906491" cy="5585619"/>
          </a:xfrm>
        </p:spPr>
        <p:txBody>
          <a:bodyPr anchor="ctr">
            <a:normAutofit/>
          </a:bodyPr>
          <a:lstStyle/>
          <a:p>
            <a:r>
              <a:rPr lang="en-GB" sz="2200" dirty="0"/>
              <a:t>Best Pre-Processing Approaches include removing:</a:t>
            </a:r>
          </a:p>
          <a:p>
            <a:pPr marL="914400" lvl="1" indent="-457200">
              <a:buFont typeface="+mj-lt"/>
              <a:buAutoNum type="arabicPeriod"/>
            </a:pPr>
            <a:r>
              <a:rPr lang="en-GB" sz="1800" dirty="0"/>
              <a:t>Hyperlinks</a:t>
            </a:r>
          </a:p>
          <a:p>
            <a:pPr marL="914400" lvl="1" indent="-457200">
              <a:buFont typeface="+mj-lt"/>
              <a:buAutoNum type="arabicPeriod"/>
            </a:pPr>
            <a:r>
              <a:rPr lang="en-GB" sz="1800"/>
              <a:t>Usernames</a:t>
            </a:r>
            <a:endParaRPr lang="en-GB" sz="1800" dirty="0"/>
          </a:p>
          <a:p>
            <a:pPr marL="914400" lvl="1" indent="-457200">
              <a:buFont typeface="+mj-lt"/>
              <a:buAutoNum type="arabicPeriod"/>
            </a:pPr>
            <a:r>
              <a:rPr lang="en-GB" sz="1800" dirty="0"/>
              <a:t>Repetitive characters</a:t>
            </a:r>
          </a:p>
          <a:p>
            <a:pPr marL="0" indent="0">
              <a:buNone/>
            </a:pPr>
            <a:endParaRPr lang="en-GB" sz="2200" dirty="0"/>
          </a:p>
          <a:p>
            <a:r>
              <a:rPr lang="en-GB" sz="2200" dirty="0"/>
              <a:t>Best Performer: </a:t>
            </a:r>
            <a:r>
              <a:rPr lang="en-GB" sz="2200" b="1" dirty="0"/>
              <a:t>SVM</a:t>
            </a:r>
          </a:p>
          <a:p>
            <a:r>
              <a:rPr lang="en-GB" sz="2200" dirty="0"/>
              <a:t>Least Performer: </a:t>
            </a:r>
            <a:r>
              <a:rPr lang="en-GB" sz="2200" b="1" dirty="0"/>
              <a:t>Naïve Bayes</a:t>
            </a:r>
          </a:p>
          <a:p>
            <a:pPr marL="0" indent="0">
              <a:buNone/>
            </a:pPr>
            <a:endParaRPr lang="en-GB" sz="2200" dirty="0"/>
          </a:p>
          <a:p>
            <a:r>
              <a:rPr lang="en-GB" sz="2200" dirty="0"/>
              <a:t>Things to avoid in future:</a:t>
            </a:r>
          </a:p>
          <a:p>
            <a:pPr marL="914400" lvl="1" indent="-457200">
              <a:buFont typeface="+mj-lt"/>
              <a:buAutoNum type="arabicPeriod"/>
            </a:pPr>
            <a:r>
              <a:rPr lang="en-GB" sz="1800" dirty="0"/>
              <a:t>Over Processing of data -&gt; Bad Quality Data</a:t>
            </a:r>
          </a:p>
          <a:p>
            <a:pPr marL="914400" lvl="1" indent="-457200">
              <a:buFont typeface="+mj-lt"/>
              <a:buAutoNum type="arabicPeriod"/>
            </a:pPr>
            <a:r>
              <a:rPr lang="en-GB" sz="1800" dirty="0"/>
              <a:t>Overfitting </a:t>
            </a:r>
          </a:p>
        </p:txBody>
      </p:sp>
    </p:spTree>
    <p:extLst>
      <p:ext uri="{BB962C8B-B14F-4D97-AF65-F5344CB8AC3E}">
        <p14:creationId xmlns:p14="http://schemas.microsoft.com/office/powerpoint/2010/main" val="108265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9A85A5-43AD-4EA7-983A-38F7A699B3B2}"/>
              </a:ext>
            </a:extLst>
          </p:cNvPr>
          <p:cNvSpPr/>
          <p:nvPr/>
        </p:nvSpPr>
        <p:spPr>
          <a:xfrm>
            <a:off x="1572325" y="2105561"/>
            <a:ext cx="9047349" cy="2646878"/>
          </a:xfrm>
          <a:prstGeom prst="rect">
            <a:avLst/>
          </a:prstGeom>
          <a:noFill/>
        </p:spPr>
        <p:txBody>
          <a:bodyPr wrap="none" lIns="91440" tIns="45720" rIns="91440" bIns="45720">
            <a:spAutoFit/>
          </a:bodyPr>
          <a:lstStyle/>
          <a:p>
            <a:pPr algn="ctr"/>
            <a:r>
              <a:rPr lang="en-GB" sz="166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23371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6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A9627-B027-4EEC-AB6E-6326A8301D88}"/>
              </a:ext>
            </a:extLst>
          </p:cNvPr>
          <p:cNvSpPr>
            <a:spLocks noGrp="1"/>
          </p:cNvSpPr>
          <p:nvPr>
            <p:ph type="title"/>
          </p:nvPr>
        </p:nvSpPr>
        <p:spPr>
          <a:xfrm>
            <a:off x="630936" y="640080"/>
            <a:ext cx="4818888" cy="1481328"/>
          </a:xfrm>
        </p:spPr>
        <p:txBody>
          <a:bodyPr anchor="b">
            <a:normAutofit/>
          </a:bodyPr>
          <a:lstStyle/>
          <a:p>
            <a:r>
              <a:rPr lang="en-US" sz="5400" b="1"/>
              <a:t>Introduction</a:t>
            </a:r>
          </a:p>
        </p:txBody>
      </p:sp>
      <p:sp>
        <p:nvSpPr>
          <p:cNvPr id="7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140BE4-BA63-4DE0-B1EA-374943DEEDDC}"/>
              </a:ext>
            </a:extLst>
          </p:cNvPr>
          <p:cNvSpPr>
            <a:spLocks noGrp="1"/>
          </p:cNvSpPr>
          <p:nvPr>
            <p:ph idx="1"/>
          </p:nvPr>
        </p:nvSpPr>
        <p:spPr>
          <a:xfrm>
            <a:off x="630936" y="2660904"/>
            <a:ext cx="4818888" cy="3547872"/>
          </a:xfrm>
        </p:spPr>
        <p:txBody>
          <a:bodyPr anchor="t">
            <a:normAutofit/>
          </a:bodyPr>
          <a:lstStyle/>
          <a:p>
            <a:pPr marL="0" indent="0">
              <a:buNone/>
            </a:pPr>
            <a:r>
              <a:rPr lang="en-GB" sz="1700" dirty="0"/>
              <a:t>Numerous industries are going though technological transformations that requires a need to handle unstructured data as well. But the biggest challenge here is to make use of this data and turn it into useful insights that could add value to company at the end. In this era of social media, it somehow easy and complex at the same time to know performance of the products, user feedback and in turn improve them. This could be done through sentiment analysis. By use of sentiment analysis any business can turn the data into tangible intelligence that can drive change.</a:t>
            </a:r>
            <a:endParaRPr lang="en-US" sz="1700" dirty="0"/>
          </a:p>
        </p:txBody>
      </p:sp>
      <p:pic>
        <p:nvPicPr>
          <p:cNvPr id="4" name="Picture 3">
            <a:extLst>
              <a:ext uri="{FF2B5EF4-FFF2-40B4-BE49-F238E27FC236}">
                <a16:creationId xmlns:a16="http://schemas.microsoft.com/office/drawing/2014/main" id="{C0B9C3EE-C564-4177-B0CC-4AE40D648680}"/>
              </a:ext>
            </a:extLst>
          </p:cNvPr>
          <p:cNvPicPr>
            <a:picLocks noChangeAspect="1"/>
          </p:cNvPicPr>
          <p:nvPr/>
        </p:nvPicPr>
        <p:blipFill>
          <a:blip r:embed="rId2">
            <a:extLst>
              <a:ext uri="{28A0092B-C50C-407E-A947-70E740481C1C}">
                <a14:useLocalDpi xmlns:a14="http://schemas.microsoft.com/office/drawing/2010/main" val="0"/>
              </a:ext>
            </a:extLst>
          </a:blip>
          <a:srcRect l="19231" r="19231"/>
          <a:stretch/>
        </p:blipFill>
        <p:spPr>
          <a:xfrm>
            <a:off x="6099048" y="701201"/>
            <a:ext cx="5458968" cy="5455597"/>
          </a:xfrm>
          <a:prstGeom prst="rect">
            <a:avLst/>
          </a:prstGeom>
          <a:noFill/>
        </p:spPr>
      </p:pic>
    </p:spTree>
    <p:extLst>
      <p:ext uri="{BB962C8B-B14F-4D97-AF65-F5344CB8AC3E}">
        <p14:creationId xmlns:p14="http://schemas.microsoft.com/office/powerpoint/2010/main" val="403735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30936" y="640080"/>
            <a:ext cx="4818888" cy="1481328"/>
          </a:xfrm>
        </p:spPr>
        <p:txBody>
          <a:bodyPr anchor="b">
            <a:normAutofit/>
          </a:bodyPr>
          <a:lstStyle/>
          <a:p>
            <a:r>
              <a:rPr lang="en-US" sz="5000"/>
              <a:t>Problem Statement</a:t>
            </a:r>
          </a:p>
        </p:txBody>
      </p:sp>
      <p:sp>
        <p:nvSpPr>
          <p:cNvPr id="1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CE7B364-AF72-4D73-9847-17708CAB7788}"/>
              </a:ext>
            </a:extLst>
          </p:cNvPr>
          <p:cNvSpPr>
            <a:spLocks noGrp="1"/>
          </p:cNvSpPr>
          <p:nvPr>
            <p:ph idx="1"/>
          </p:nvPr>
        </p:nvSpPr>
        <p:spPr>
          <a:xfrm>
            <a:off x="630936" y="2660904"/>
            <a:ext cx="4818888" cy="3547872"/>
          </a:xfrm>
        </p:spPr>
        <p:txBody>
          <a:bodyPr anchor="t">
            <a:normAutofit/>
          </a:bodyPr>
          <a:lstStyle/>
          <a:p>
            <a:pPr marL="0" indent="0">
              <a:buNone/>
            </a:pPr>
            <a:r>
              <a:rPr lang="en-GB" sz="2200" dirty="0"/>
              <a:t>Twitter is a popular social microblogging app where users have full independence to express their opinions about products, topics, individuals etc. This is done in the form of tweets. In this project we classified tweets either positive or negative based on their context.</a:t>
            </a:r>
          </a:p>
        </p:txBody>
      </p:sp>
      <p:pic>
        <p:nvPicPr>
          <p:cNvPr id="4" name="Picture 3">
            <a:extLst>
              <a:ext uri="{FF2B5EF4-FFF2-40B4-BE49-F238E27FC236}">
                <a16:creationId xmlns:a16="http://schemas.microsoft.com/office/drawing/2014/main" id="{B7EE4168-011B-47DF-AD1B-F980F91CD0A7}"/>
              </a:ext>
            </a:extLst>
          </p:cNvPr>
          <p:cNvPicPr>
            <a:picLocks noChangeAspect="1"/>
          </p:cNvPicPr>
          <p:nvPr/>
        </p:nvPicPr>
        <p:blipFill>
          <a:blip r:embed="rId2">
            <a:extLst>
              <a:ext uri="{28A0092B-C50C-407E-A947-70E740481C1C}">
                <a14:useLocalDpi xmlns:a14="http://schemas.microsoft.com/office/drawing/2010/main" val="0"/>
              </a:ext>
            </a:extLst>
          </a:blip>
          <a:srcRect l="13141" r="13141"/>
          <a:stretch/>
        </p:blipFill>
        <p:spPr>
          <a:xfrm>
            <a:off x="6099048" y="1290747"/>
            <a:ext cx="5458968" cy="4276506"/>
          </a:xfrm>
          <a:prstGeom prst="rect">
            <a:avLst/>
          </a:prstGeom>
        </p:spPr>
      </p:pic>
    </p:spTree>
    <p:extLst>
      <p:ext uri="{BB962C8B-B14F-4D97-AF65-F5344CB8AC3E}">
        <p14:creationId xmlns:p14="http://schemas.microsoft.com/office/powerpoint/2010/main" val="248274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30936" y="639520"/>
            <a:ext cx="3429000" cy="1719072"/>
          </a:xfrm>
        </p:spPr>
        <p:txBody>
          <a:bodyPr anchor="b">
            <a:normAutofit/>
          </a:bodyPr>
          <a:lstStyle/>
          <a:p>
            <a:r>
              <a:rPr lang="en-US" sz="5400"/>
              <a:t>Dataset</a:t>
            </a:r>
          </a:p>
        </p:txBody>
      </p:sp>
      <p:sp>
        <p:nvSpPr>
          <p:cNvPr id="4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0BD4E7B-771B-4530-946C-FE6CE89CFF71}"/>
              </a:ext>
            </a:extLst>
          </p:cNvPr>
          <p:cNvSpPr>
            <a:spLocks noGrp="1"/>
          </p:cNvSpPr>
          <p:nvPr>
            <p:ph idx="1"/>
          </p:nvPr>
        </p:nvSpPr>
        <p:spPr>
          <a:xfrm>
            <a:off x="630936" y="2807208"/>
            <a:ext cx="3429000" cy="3410712"/>
          </a:xfrm>
        </p:spPr>
        <p:txBody>
          <a:bodyPr anchor="t">
            <a:normAutofit/>
          </a:bodyPr>
          <a:lstStyle/>
          <a:p>
            <a:pPr marL="0" indent="0">
              <a:buNone/>
            </a:pPr>
            <a:r>
              <a:rPr lang="en-GB" sz="2200" dirty="0"/>
              <a:t>Dataset is publicly available for academics on the Stanford repository. It was created using Twitter API which helps to retrieve tweets using a query. </a:t>
            </a:r>
          </a:p>
          <a:p>
            <a:pPr marL="0" indent="0">
              <a:buNone/>
            </a:pPr>
            <a:endParaRPr lang="en-GB" sz="2200" dirty="0"/>
          </a:p>
          <a:p>
            <a:pPr marL="0" indent="0">
              <a:buNone/>
            </a:pPr>
            <a:endParaRPr lang="en-GB" sz="2200" dirty="0"/>
          </a:p>
        </p:txBody>
      </p:sp>
      <p:pic>
        <p:nvPicPr>
          <p:cNvPr id="4" name="Picture 3">
            <a:extLst>
              <a:ext uri="{FF2B5EF4-FFF2-40B4-BE49-F238E27FC236}">
                <a16:creationId xmlns:a16="http://schemas.microsoft.com/office/drawing/2014/main" id="{B7EE4168-011B-47DF-AD1B-F980F91CD0A7}"/>
              </a:ext>
            </a:extLst>
          </p:cNvPr>
          <p:cNvPicPr>
            <a:picLocks noChangeAspect="1"/>
          </p:cNvPicPr>
          <p:nvPr/>
        </p:nvPicPr>
        <p:blipFill rotWithShape="1">
          <a:blip r:embed="rId2">
            <a:extLst>
              <a:ext uri="{28A0092B-C50C-407E-A947-70E740481C1C}">
                <a14:useLocalDpi xmlns:a14="http://schemas.microsoft.com/office/drawing/2010/main" val="0"/>
              </a:ext>
            </a:extLst>
          </a:blip>
          <a:srcRect t="674" r="1" b="675"/>
          <a:stretch/>
        </p:blipFill>
        <p:spPr>
          <a:xfrm>
            <a:off x="4654296" y="645143"/>
            <a:ext cx="6903720" cy="5567713"/>
          </a:xfrm>
          <a:prstGeom prst="rect">
            <a:avLst/>
          </a:prstGeom>
        </p:spPr>
      </p:pic>
    </p:spTree>
    <p:extLst>
      <p:ext uri="{BB962C8B-B14F-4D97-AF65-F5344CB8AC3E}">
        <p14:creationId xmlns:p14="http://schemas.microsoft.com/office/powerpoint/2010/main" val="51394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Pre-Processing</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A6A1B374-7A91-4F42-9C6F-864D57BFB492}"/>
              </a:ext>
            </a:extLst>
          </p:cNvPr>
          <p:cNvSpPr>
            <a:spLocks noGrp="1"/>
          </p:cNvSpPr>
          <p:nvPr>
            <p:ph idx="1"/>
          </p:nvPr>
        </p:nvSpPr>
        <p:spPr>
          <a:xfrm>
            <a:off x="4447308" y="591344"/>
            <a:ext cx="6906491" cy="5585619"/>
          </a:xfrm>
        </p:spPr>
        <p:txBody>
          <a:bodyPr anchor="ctr">
            <a:normAutofit/>
          </a:bodyPr>
          <a:lstStyle/>
          <a:p>
            <a:pPr marL="0" indent="0">
              <a:buNone/>
            </a:pPr>
            <a:r>
              <a:rPr lang="en-GB" b="1" dirty="0"/>
              <a:t>Regular Expressions: </a:t>
            </a:r>
          </a:p>
          <a:p>
            <a:pPr marL="0" indent="0">
              <a:buNone/>
            </a:pPr>
            <a:r>
              <a:rPr lang="en-GB" sz="2000" dirty="0"/>
              <a:t>Also called regex patterns. They are used to match or replace a set of strings by the defined pattern. </a:t>
            </a:r>
          </a:p>
          <a:p>
            <a:pPr marL="0" indent="0">
              <a:buNone/>
            </a:pPr>
            <a:r>
              <a:rPr lang="en-GB" sz="2000" dirty="0"/>
              <a:t>We used them to pre process data in order to eliminate irrelevant information</a:t>
            </a:r>
            <a:r>
              <a:rPr lang="en-GB" dirty="0"/>
              <a:t>.  </a:t>
            </a:r>
          </a:p>
          <a:p>
            <a:pPr marL="0" indent="0">
              <a:buNone/>
            </a:pPr>
            <a:r>
              <a:rPr lang="en-GB" b="1" dirty="0"/>
              <a:t>UP: </a:t>
            </a:r>
            <a:r>
              <a:rPr lang="en-GB" sz="1400" dirty="0"/>
              <a:t>@switchfoot http://twitpic.com/2y1zl - </a:t>
            </a:r>
            <a:r>
              <a:rPr lang="en-GB" sz="1400" dirty="0" err="1"/>
              <a:t>Awww</a:t>
            </a:r>
            <a:r>
              <a:rPr lang="en-GB" sz="1400" dirty="0"/>
              <a:t>, that's a bummer.  You </a:t>
            </a:r>
            <a:r>
              <a:rPr lang="en-GB" sz="1400" dirty="0" err="1"/>
              <a:t>shoulda</a:t>
            </a:r>
            <a:r>
              <a:rPr lang="en-GB" sz="1400" dirty="0"/>
              <a:t> got David </a:t>
            </a:r>
            <a:r>
              <a:rPr lang="en-GB" sz="1400" dirty="0" err="1"/>
              <a:t>Carr</a:t>
            </a:r>
            <a:r>
              <a:rPr lang="en-GB" sz="1400" dirty="0"/>
              <a:t> of Third Day to do it. ;D</a:t>
            </a:r>
          </a:p>
          <a:p>
            <a:pPr marL="0" indent="0">
              <a:buNone/>
            </a:pPr>
            <a:r>
              <a:rPr lang="en-GB" b="1" dirty="0"/>
              <a:t>PP: </a:t>
            </a:r>
            <a:r>
              <a:rPr lang="en-GB" sz="1400" dirty="0"/>
              <a:t>@switchfoot  that's a bummer.  You </a:t>
            </a:r>
            <a:r>
              <a:rPr lang="en-GB" sz="1400" dirty="0" err="1"/>
              <a:t>shoulda</a:t>
            </a:r>
            <a:r>
              <a:rPr lang="en-GB" sz="1400" dirty="0"/>
              <a:t> got David </a:t>
            </a:r>
            <a:r>
              <a:rPr lang="en-GB" sz="1400" dirty="0" err="1"/>
              <a:t>Carr</a:t>
            </a:r>
            <a:r>
              <a:rPr lang="en-GB" sz="1400" dirty="0"/>
              <a:t> of Third Day to do it. ;D</a:t>
            </a:r>
            <a:endParaRPr lang="en-GB" dirty="0"/>
          </a:p>
        </p:txBody>
      </p:sp>
    </p:spTree>
    <p:extLst>
      <p:ext uri="{BB962C8B-B14F-4D97-AF65-F5344CB8AC3E}">
        <p14:creationId xmlns:p14="http://schemas.microsoft.com/office/powerpoint/2010/main" val="297693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Pre-Processing</a:t>
            </a:r>
            <a:br>
              <a:rPr lang="en-US" dirty="0">
                <a:solidFill>
                  <a:srgbClr val="FFFFFF"/>
                </a:solidFill>
              </a:rPr>
            </a:br>
            <a:r>
              <a:rPr lang="en-US" dirty="0" err="1">
                <a:solidFill>
                  <a:srgbClr val="FFFFFF"/>
                </a:solidFill>
              </a:rPr>
              <a:t>cont</a:t>
            </a:r>
            <a:r>
              <a:rPr lang="en-US" dirty="0">
                <a:solidFill>
                  <a:srgbClr val="FFFFFF"/>
                </a:solidFill>
              </a:rPr>
              <a:t>…</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A6A1B374-7A91-4F42-9C6F-864D57BFB492}"/>
              </a:ext>
            </a:extLst>
          </p:cNvPr>
          <p:cNvSpPr>
            <a:spLocks noGrp="1"/>
          </p:cNvSpPr>
          <p:nvPr>
            <p:ph idx="1"/>
          </p:nvPr>
        </p:nvSpPr>
        <p:spPr>
          <a:xfrm>
            <a:off x="4447308" y="591344"/>
            <a:ext cx="6906491" cy="5585619"/>
          </a:xfrm>
        </p:spPr>
        <p:txBody>
          <a:bodyPr anchor="ctr">
            <a:normAutofit/>
          </a:bodyPr>
          <a:lstStyle/>
          <a:p>
            <a:pPr marL="0" indent="0">
              <a:buNone/>
            </a:pPr>
            <a:r>
              <a:rPr lang="en-GB" b="1" dirty="0"/>
              <a:t>Stop words: </a:t>
            </a:r>
          </a:p>
          <a:p>
            <a:pPr marL="0" indent="0">
              <a:buNone/>
            </a:pPr>
            <a:r>
              <a:rPr lang="en-GB" sz="2000" dirty="0"/>
              <a:t>These are the most common words in any language (like articles, prepositions, pronouns, conjunctions, etc) and does not add much information to the text.</a:t>
            </a:r>
          </a:p>
          <a:p>
            <a:pPr marL="0" indent="0">
              <a:buNone/>
            </a:pPr>
            <a:r>
              <a:rPr lang="en-GB" b="1" dirty="0"/>
              <a:t>Stemming:</a:t>
            </a:r>
          </a:p>
          <a:p>
            <a:pPr marL="0" indent="0">
              <a:buNone/>
            </a:pPr>
            <a:r>
              <a:rPr lang="en-GB" sz="2000" dirty="0"/>
              <a:t>Stemming just removes or stems the last few characters of a word</a:t>
            </a:r>
          </a:p>
          <a:p>
            <a:pPr marL="0" indent="0">
              <a:buNone/>
            </a:pPr>
            <a:r>
              <a:rPr lang="en-GB" b="1" dirty="0"/>
              <a:t>Lemmatization:</a:t>
            </a:r>
          </a:p>
          <a:p>
            <a:pPr marL="0" indent="0">
              <a:buNone/>
            </a:pPr>
            <a:r>
              <a:rPr lang="en-GB" sz="2000" b="0" i="0" dirty="0">
                <a:solidFill>
                  <a:srgbClr val="202124"/>
                </a:solidFill>
                <a:effectLst/>
              </a:rPr>
              <a:t>Lemmatization considers the context and converts the word to its meaningful base form, which is called Lemma.</a:t>
            </a:r>
            <a:endParaRPr lang="en-GB" dirty="0"/>
          </a:p>
        </p:txBody>
      </p:sp>
    </p:spTree>
    <p:extLst>
      <p:ext uri="{BB962C8B-B14F-4D97-AF65-F5344CB8AC3E}">
        <p14:creationId xmlns:p14="http://schemas.microsoft.com/office/powerpoint/2010/main" val="395186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Word Cloud</a:t>
            </a:r>
          </a:p>
        </p:txBody>
      </p:sp>
      <p:sp>
        <p:nvSpPr>
          <p:cNvPr id="2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82F758EA-60C0-4966-9D79-BC9D0E257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3034886"/>
            <a:ext cx="5614416" cy="2821243"/>
          </a:xfrm>
          <a:prstGeom prst="rect">
            <a:avLst/>
          </a:prstGeom>
        </p:spPr>
      </p:pic>
      <p:pic>
        <p:nvPicPr>
          <p:cNvPr id="9" name="Content Placeholder 4">
            <a:extLst>
              <a:ext uri="{FF2B5EF4-FFF2-40B4-BE49-F238E27FC236}">
                <a16:creationId xmlns:a16="http://schemas.microsoft.com/office/drawing/2014/main" id="{3424B81F-A039-4308-A910-85988CF86B3E}"/>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254496" y="3041904"/>
            <a:ext cx="5614416" cy="2807208"/>
          </a:xfrm>
          <a:prstGeom prst="rect">
            <a:avLst/>
          </a:prstGeom>
        </p:spPr>
      </p:pic>
    </p:spTree>
    <p:extLst>
      <p:ext uri="{BB962C8B-B14F-4D97-AF65-F5344CB8AC3E}">
        <p14:creationId xmlns:p14="http://schemas.microsoft.com/office/powerpoint/2010/main" val="178825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30936" y="640080"/>
            <a:ext cx="4818888" cy="1481328"/>
          </a:xfrm>
        </p:spPr>
        <p:txBody>
          <a:bodyPr anchor="b">
            <a:normAutofit/>
          </a:bodyPr>
          <a:lstStyle/>
          <a:p>
            <a:r>
              <a:rPr lang="en-US" sz="5400" dirty="0"/>
              <a:t>Encoding</a:t>
            </a: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6A1B374-7A91-4F42-9C6F-864D57BFB492}"/>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GB" sz="2200" b="1" dirty="0"/>
              <a:t>Term Frequency-Inverse Document Frequency (</a:t>
            </a:r>
            <a:r>
              <a:rPr lang="en-GB" sz="2200" b="1" dirty="0" err="1"/>
              <a:t>Tf-Idf</a:t>
            </a:r>
            <a:r>
              <a:rPr lang="en-GB" sz="2200" b="1" dirty="0"/>
              <a:t>):</a:t>
            </a:r>
          </a:p>
          <a:p>
            <a:pPr marL="0" indent="0">
              <a:buNone/>
            </a:pPr>
            <a:r>
              <a:rPr lang="en-GB" sz="2000" dirty="0"/>
              <a:t>In the this approach, words that are more common in one sentence and less common in others are given more weights, and since words are treated individually and every single word is converted to numeric form the context information is not retained.</a:t>
            </a:r>
          </a:p>
          <a:p>
            <a:endParaRPr lang="en-GB" sz="1700" dirty="0"/>
          </a:p>
          <a:p>
            <a:pPr marL="0" indent="0">
              <a:buNone/>
            </a:pPr>
            <a:r>
              <a:rPr lang="en-GB" sz="2200" b="1" dirty="0"/>
              <a:t>N-gram:</a:t>
            </a:r>
          </a:p>
          <a:p>
            <a:pPr marL="0" indent="0">
              <a:buNone/>
            </a:pPr>
            <a:r>
              <a:rPr lang="en-GB" sz="2200" dirty="0"/>
              <a:t>They help us to retain the context</a:t>
            </a:r>
            <a:r>
              <a:rPr lang="en-GB" sz="2000" dirty="0"/>
              <a:t> by taking into account n number of neighbours (previous terms). </a:t>
            </a:r>
          </a:p>
        </p:txBody>
      </p:sp>
      <p:graphicFrame>
        <p:nvGraphicFramePr>
          <p:cNvPr id="3" name="Table 4">
            <a:extLst>
              <a:ext uri="{FF2B5EF4-FFF2-40B4-BE49-F238E27FC236}">
                <a16:creationId xmlns:a16="http://schemas.microsoft.com/office/drawing/2014/main" id="{FA82125B-299B-4BFC-AD7C-1E7A1E530D4C}"/>
              </a:ext>
            </a:extLst>
          </p:cNvPr>
          <p:cNvGraphicFramePr>
            <a:graphicFrameLocks noGrp="1"/>
          </p:cNvGraphicFramePr>
          <p:nvPr>
            <p:extLst>
              <p:ext uri="{D42A27DB-BD31-4B8C-83A1-F6EECF244321}">
                <p14:modId xmlns:p14="http://schemas.microsoft.com/office/powerpoint/2010/main" val="172064915"/>
              </p:ext>
            </p:extLst>
          </p:nvPr>
        </p:nvGraphicFramePr>
        <p:xfrm>
          <a:off x="5646460" y="2372868"/>
          <a:ext cx="6348904" cy="1483360"/>
        </p:xfrm>
        <a:graphic>
          <a:graphicData uri="http://schemas.openxmlformats.org/drawingml/2006/table">
            <a:tbl>
              <a:tblPr firstRow="1" bandRow="1">
                <a:tableStyleId>{21E4AEA4-8DFA-4A89-87EB-49C32662AFE0}</a:tableStyleId>
              </a:tblPr>
              <a:tblGrid>
                <a:gridCol w="1587226">
                  <a:extLst>
                    <a:ext uri="{9D8B030D-6E8A-4147-A177-3AD203B41FA5}">
                      <a16:colId xmlns:a16="http://schemas.microsoft.com/office/drawing/2014/main" val="124051794"/>
                    </a:ext>
                  </a:extLst>
                </a:gridCol>
                <a:gridCol w="1587226">
                  <a:extLst>
                    <a:ext uri="{9D8B030D-6E8A-4147-A177-3AD203B41FA5}">
                      <a16:colId xmlns:a16="http://schemas.microsoft.com/office/drawing/2014/main" val="1140956551"/>
                    </a:ext>
                  </a:extLst>
                </a:gridCol>
                <a:gridCol w="1587226">
                  <a:extLst>
                    <a:ext uri="{9D8B030D-6E8A-4147-A177-3AD203B41FA5}">
                      <a16:colId xmlns:a16="http://schemas.microsoft.com/office/drawing/2014/main" val="3907776826"/>
                    </a:ext>
                  </a:extLst>
                </a:gridCol>
                <a:gridCol w="1587226">
                  <a:extLst>
                    <a:ext uri="{9D8B030D-6E8A-4147-A177-3AD203B41FA5}">
                      <a16:colId xmlns:a16="http://schemas.microsoft.com/office/drawing/2014/main" val="1315442285"/>
                    </a:ext>
                  </a:extLst>
                </a:gridCol>
              </a:tblGrid>
              <a:tr h="370840">
                <a:tc>
                  <a:txBody>
                    <a:bodyPr/>
                    <a:lstStyle/>
                    <a:p>
                      <a:r>
                        <a:rPr lang="en-GB" dirty="0"/>
                        <a:t>Words</a:t>
                      </a:r>
                    </a:p>
                  </a:txBody>
                  <a:tcPr/>
                </a:tc>
                <a:tc>
                  <a:txBody>
                    <a:bodyPr/>
                    <a:lstStyle/>
                    <a:p>
                      <a:r>
                        <a:rPr lang="en-GB" dirty="0"/>
                        <a:t>TF (Sent-1)</a:t>
                      </a:r>
                    </a:p>
                  </a:txBody>
                  <a:tcPr/>
                </a:tc>
                <a:tc>
                  <a:txBody>
                    <a:bodyPr/>
                    <a:lstStyle/>
                    <a:p>
                      <a:r>
                        <a:rPr lang="en-GB" dirty="0"/>
                        <a:t>TF (Sent-2)</a:t>
                      </a:r>
                    </a:p>
                  </a:txBody>
                  <a:tcPr/>
                </a:tc>
                <a:tc>
                  <a:txBody>
                    <a:bodyPr/>
                    <a:lstStyle/>
                    <a:p>
                      <a:r>
                        <a:rPr lang="en-GB" dirty="0"/>
                        <a:t>TF (Sent-3)</a:t>
                      </a:r>
                    </a:p>
                  </a:txBody>
                  <a:tcPr/>
                </a:tc>
                <a:extLst>
                  <a:ext uri="{0D108BD9-81ED-4DB2-BD59-A6C34878D82A}">
                    <a16:rowId xmlns:a16="http://schemas.microsoft.com/office/drawing/2014/main" val="1957092484"/>
                  </a:ext>
                </a:extLst>
              </a:tr>
              <a:tr h="370840">
                <a:tc>
                  <a:txBody>
                    <a:bodyPr/>
                    <a:lstStyle/>
                    <a:p>
                      <a:r>
                        <a:rPr lang="en-GB" dirty="0"/>
                        <a:t>Good</a:t>
                      </a:r>
                    </a:p>
                  </a:txBody>
                  <a:tcPr/>
                </a:tc>
                <a:tc>
                  <a:txBody>
                    <a:bodyPr/>
                    <a:lstStyle/>
                    <a:p>
                      <a:r>
                        <a:rPr lang="en-GB" dirty="0"/>
                        <a:t>½</a:t>
                      </a:r>
                    </a:p>
                  </a:txBody>
                  <a:tcPr/>
                </a:tc>
                <a:tc>
                  <a:txBody>
                    <a:bodyPr/>
                    <a:lstStyle/>
                    <a:p>
                      <a:r>
                        <a:rPr lang="en-GB" dirty="0"/>
                        <a:t>½</a:t>
                      </a:r>
                    </a:p>
                  </a:txBody>
                  <a:tcPr/>
                </a:tc>
                <a:tc>
                  <a:txBody>
                    <a:bodyPr/>
                    <a:lstStyle/>
                    <a:p>
                      <a:r>
                        <a:rPr lang="en-GB" dirty="0"/>
                        <a:t>1/3</a:t>
                      </a:r>
                    </a:p>
                  </a:txBody>
                  <a:tcPr/>
                </a:tc>
                <a:extLst>
                  <a:ext uri="{0D108BD9-81ED-4DB2-BD59-A6C34878D82A}">
                    <a16:rowId xmlns:a16="http://schemas.microsoft.com/office/drawing/2014/main" val="3838912898"/>
                  </a:ext>
                </a:extLst>
              </a:tr>
              <a:tr h="370840">
                <a:tc>
                  <a:txBody>
                    <a:bodyPr/>
                    <a:lstStyle/>
                    <a:p>
                      <a:r>
                        <a:rPr lang="en-GB" dirty="0"/>
                        <a:t>Boy</a:t>
                      </a:r>
                    </a:p>
                  </a:txBody>
                  <a:tcPr/>
                </a:tc>
                <a:tc>
                  <a:txBody>
                    <a:bodyPr/>
                    <a:lstStyle/>
                    <a:p>
                      <a:r>
                        <a:rPr lang="en-GB" dirty="0"/>
                        <a:t>½</a:t>
                      </a:r>
                    </a:p>
                  </a:txBody>
                  <a:tcPr/>
                </a:tc>
                <a:tc>
                  <a:txBody>
                    <a:bodyPr/>
                    <a:lstStyle/>
                    <a:p>
                      <a:r>
                        <a:rPr lang="en-GB" dirty="0"/>
                        <a:t>0</a:t>
                      </a:r>
                    </a:p>
                  </a:txBody>
                  <a:tcPr/>
                </a:tc>
                <a:tc>
                  <a:txBody>
                    <a:bodyPr/>
                    <a:lstStyle/>
                    <a:p>
                      <a:r>
                        <a:rPr lang="en-GB" dirty="0"/>
                        <a:t>1/3</a:t>
                      </a:r>
                    </a:p>
                  </a:txBody>
                  <a:tcPr/>
                </a:tc>
                <a:extLst>
                  <a:ext uri="{0D108BD9-81ED-4DB2-BD59-A6C34878D82A}">
                    <a16:rowId xmlns:a16="http://schemas.microsoft.com/office/drawing/2014/main" val="2816378514"/>
                  </a:ext>
                </a:extLst>
              </a:tr>
              <a:tr h="370840">
                <a:tc>
                  <a:txBody>
                    <a:bodyPr/>
                    <a:lstStyle/>
                    <a:p>
                      <a:r>
                        <a:rPr lang="en-GB" dirty="0"/>
                        <a:t>Girl</a:t>
                      </a:r>
                    </a:p>
                  </a:txBody>
                  <a:tcPr/>
                </a:tc>
                <a:tc>
                  <a:txBody>
                    <a:bodyPr/>
                    <a:lstStyle/>
                    <a:p>
                      <a:r>
                        <a:rPr lang="en-GB" dirty="0"/>
                        <a:t>0</a:t>
                      </a:r>
                    </a:p>
                  </a:txBody>
                  <a:tcPr/>
                </a:tc>
                <a:tc>
                  <a:txBody>
                    <a:bodyPr/>
                    <a:lstStyle/>
                    <a:p>
                      <a:r>
                        <a:rPr lang="en-GB" dirty="0"/>
                        <a:t>½</a:t>
                      </a:r>
                    </a:p>
                  </a:txBody>
                  <a:tcPr/>
                </a:tc>
                <a:tc>
                  <a:txBody>
                    <a:bodyPr/>
                    <a:lstStyle/>
                    <a:p>
                      <a:r>
                        <a:rPr lang="en-GB" dirty="0"/>
                        <a:t>1/3</a:t>
                      </a:r>
                    </a:p>
                  </a:txBody>
                  <a:tcPr/>
                </a:tc>
                <a:extLst>
                  <a:ext uri="{0D108BD9-81ED-4DB2-BD59-A6C34878D82A}">
                    <a16:rowId xmlns:a16="http://schemas.microsoft.com/office/drawing/2014/main" val="1158717647"/>
                  </a:ext>
                </a:extLst>
              </a:tr>
            </a:tbl>
          </a:graphicData>
        </a:graphic>
      </p:graphicFrame>
      <p:graphicFrame>
        <p:nvGraphicFramePr>
          <p:cNvPr id="5" name="Table 6">
            <a:extLst>
              <a:ext uri="{FF2B5EF4-FFF2-40B4-BE49-F238E27FC236}">
                <a16:creationId xmlns:a16="http://schemas.microsoft.com/office/drawing/2014/main" id="{B66338FE-93D0-4B92-A8D2-1FD75A530108}"/>
              </a:ext>
            </a:extLst>
          </p:cNvPr>
          <p:cNvGraphicFramePr>
            <a:graphicFrameLocks noGrp="1"/>
          </p:cNvGraphicFramePr>
          <p:nvPr>
            <p:extLst>
              <p:ext uri="{D42A27DB-BD31-4B8C-83A1-F6EECF244321}">
                <p14:modId xmlns:p14="http://schemas.microsoft.com/office/powerpoint/2010/main" val="268498606"/>
              </p:ext>
            </p:extLst>
          </p:nvPr>
        </p:nvGraphicFramePr>
        <p:xfrm>
          <a:off x="5646460" y="4083478"/>
          <a:ext cx="6379914" cy="1463040"/>
        </p:xfrm>
        <a:graphic>
          <a:graphicData uri="http://schemas.openxmlformats.org/drawingml/2006/table">
            <a:tbl>
              <a:tblPr firstRow="1" bandRow="1">
                <a:tableStyleId>{21E4AEA4-8DFA-4A89-87EB-49C32662AFE0}</a:tableStyleId>
              </a:tblPr>
              <a:tblGrid>
                <a:gridCol w="3189957">
                  <a:extLst>
                    <a:ext uri="{9D8B030D-6E8A-4147-A177-3AD203B41FA5}">
                      <a16:colId xmlns:a16="http://schemas.microsoft.com/office/drawing/2014/main" val="3962151749"/>
                    </a:ext>
                  </a:extLst>
                </a:gridCol>
                <a:gridCol w="3189957">
                  <a:extLst>
                    <a:ext uri="{9D8B030D-6E8A-4147-A177-3AD203B41FA5}">
                      <a16:colId xmlns:a16="http://schemas.microsoft.com/office/drawing/2014/main" val="3125477138"/>
                    </a:ext>
                  </a:extLst>
                </a:gridCol>
              </a:tblGrid>
              <a:tr h="259461">
                <a:tc>
                  <a:txBody>
                    <a:bodyPr/>
                    <a:lstStyle/>
                    <a:p>
                      <a:r>
                        <a:rPr lang="en-GB" dirty="0"/>
                        <a:t>Words</a:t>
                      </a:r>
                    </a:p>
                  </a:txBody>
                  <a:tcPr/>
                </a:tc>
                <a:tc>
                  <a:txBody>
                    <a:bodyPr/>
                    <a:lstStyle/>
                    <a:p>
                      <a:r>
                        <a:rPr lang="en-GB" dirty="0"/>
                        <a:t>IDF</a:t>
                      </a:r>
                    </a:p>
                  </a:txBody>
                  <a:tcPr/>
                </a:tc>
                <a:extLst>
                  <a:ext uri="{0D108BD9-81ED-4DB2-BD59-A6C34878D82A}">
                    <a16:rowId xmlns:a16="http://schemas.microsoft.com/office/drawing/2014/main" val="709338481"/>
                  </a:ext>
                </a:extLst>
              </a:tr>
              <a:tr h="259461">
                <a:tc>
                  <a:txBody>
                    <a:bodyPr/>
                    <a:lstStyle/>
                    <a:p>
                      <a:r>
                        <a:rPr lang="en-GB" dirty="0"/>
                        <a:t>Good</a:t>
                      </a:r>
                    </a:p>
                  </a:txBody>
                  <a:tcPr/>
                </a:tc>
                <a:tc>
                  <a:txBody>
                    <a:bodyPr/>
                    <a:lstStyle/>
                    <a:p>
                      <a:r>
                        <a:rPr lang="en-GB" dirty="0"/>
                        <a:t>log(3/3) = 0</a:t>
                      </a:r>
                    </a:p>
                  </a:txBody>
                  <a:tcPr/>
                </a:tc>
                <a:extLst>
                  <a:ext uri="{0D108BD9-81ED-4DB2-BD59-A6C34878D82A}">
                    <a16:rowId xmlns:a16="http://schemas.microsoft.com/office/drawing/2014/main" val="4257395389"/>
                  </a:ext>
                </a:extLst>
              </a:tr>
              <a:tr h="259461">
                <a:tc>
                  <a:txBody>
                    <a:bodyPr/>
                    <a:lstStyle/>
                    <a:p>
                      <a:r>
                        <a:rPr lang="en-GB" dirty="0"/>
                        <a:t>Boy</a:t>
                      </a:r>
                    </a:p>
                  </a:txBody>
                  <a:tcPr/>
                </a:tc>
                <a:tc>
                  <a:txBody>
                    <a:bodyPr/>
                    <a:lstStyle/>
                    <a:p>
                      <a:r>
                        <a:rPr lang="en-GB" dirty="0"/>
                        <a:t>log(3/2)</a:t>
                      </a:r>
                    </a:p>
                  </a:txBody>
                  <a:tcPr/>
                </a:tc>
                <a:extLst>
                  <a:ext uri="{0D108BD9-81ED-4DB2-BD59-A6C34878D82A}">
                    <a16:rowId xmlns:a16="http://schemas.microsoft.com/office/drawing/2014/main" val="3869555097"/>
                  </a:ext>
                </a:extLst>
              </a:tr>
              <a:tr h="259461">
                <a:tc>
                  <a:txBody>
                    <a:bodyPr/>
                    <a:lstStyle/>
                    <a:p>
                      <a:r>
                        <a:rPr lang="en-GB" dirty="0"/>
                        <a:t>Girl</a:t>
                      </a:r>
                    </a:p>
                  </a:txBody>
                  <a:tcPr/>
                </a:tc>
                <a:tc>
                  <a:txBody>
                    <a:bodyPr/>
                    <a:lstStyle/>
                    <a:p>
                      <a:r>
                        <a:rPr lang="en-GB" dirty="0"/>
                        <a:t>log(3/2)</a:t>
                      </a:r>
                    </a:p>
                  </a:txBody>
                  <a:tcPr/>
                </a:tc>
                <a:extLst>
                  <a:ext uri="{0D108BD9-81ED-4DB2-BD59-A6C34878D82A}">
                    <a16:rowId xmlns:a16="http://schemas.microsoft.com/office/drawing/2014/main" val="3757357918"/>
                  </a:ext>
                </a:extLst>
              </a:tr>
            </a:tbl>
          </a:graphicData>
        </a:graphic>
      </p:graphicFrame>
      <p:graphicFrame>
        <p:nvGraphicFramePr>
          <p:cNvPr id="8" name="Table 8">
            <a:extLst>
              <a:ext uri="{FF2B5EF4-FFF2-40B4-BE49-F238E27FC236}">
                <a16:creationId xmlns:a16="http://schemas.microsoft.com/office/drawing/2014/main" id="{205E5524-542F-4AEA-918E-6234781A0A6F}"/>
              </a:ext>
            </a:extLst>
          </p:cNvPr>
          <p:cNvGraphicFramePr>
            <a:graphicFrameLocks noGrp="1"/>
          </p:cNvGraphicFramePr>
          <p:nvPr>
            <p:extLst>
              <p:ext uri="{D42A27DB-BD31-4B8C-83A1-F6EECF244321}">
                <p14:modId xmlns:p14="http://schemas.microsoft.com/office/powerpoint/2010/main" val="1891542622"/>
              </p:ext>
            </p:extLst>
          </p:nvPr>
        </p:nvGraphicFramePr>
        <p:xfrm>
          <a:off x="3867364" y="5661660"/>
          <a:ext cx="8128000" cy="11125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3075058015"/>
                    </a:ext>
                  </a:extLst>
                </a:gridCol>
                <a:gridCol w="2032000">
                  <a:extLst>
                    <a:ext uri="{9D8B030D-6E8A-4147-A177-3AD203B41FA5}">
                      <a16:colId xmlns:a16="http://schemas.microsoft.com/office/drawing/2014/main" val="881180249"/>
                    </a:ext>
                  </a:extLst>
                </a:gridCol>
                <a:gridCol w="2032000">
                  <a:extLst>
                    <a:ext uri="{9D8B030D-6E8A-4147-A177-3AD203B41FA5}">
                      <a16:colId xmlns:a16="http://schemas.microsoft.com/office/drawing/2014/main" val="3798590110"/>
                    </a:ext>
                  </a:extLst>
                </a:gridCol>
                <a:gridCol w="2032000">
                  <a:extLst>
                    <a:ext uri="{9D8B030D-6E8A-4147-A177-3AD203B41FA5}">
                      <a16:colId xmlns:a16="http://schemas.microsoft.com/office/drawing/2014/main" val="1895406558"/>
                    </a:ext>
                  </a:extLst>
                </a:gridCol>
              </a:tblGrid>
              <a:tr h="370840">
                <a:tc>
                  <a:txBody>
                    <a:bodyPr/>
                    <a:lstStyle/>
                    <a:p>
                      <a:endParaRPr lang="en-GB"/>
                    </a:p>
                  </a:txBody>
                  <a:tcPr/>
                </a:tc>
                <a:tc>
                  <a:txBody>
                    <a:bodyPr/>
                    <a:lstStyle/>
                    <a:p>
                      <a:r>
                        <a:rPr lang="en-GB" dirty="0"/>
                        <a:t>Feature-1</a:t>
                      </a:r>
                    </a:p>
                  </a:txBody>
                  <a:tcPr/>
                </a:tc>
                <a:tc>
                  <a:txBody>
                    <a:bodyPr/>
                    <a:lstStyle/>
                    <a:p>
                      <a:r>
                        <a:rPr lang="en-GB" dirty="0"/>
                        <a:t>Feature-2</a:t>
                      </a:r>
                    </a:p>
                  </a:txBody>
                  <a:tcPr/>
                </a:tc>
                <a:tc>
                  <a:txBody>
                    <a:bodyPr/>
                    <a:lstStyle/>
                    <a:p>
                      <a:r>
                        <a:rPr lang="en-GB" dirty="0"/>
                        <a:t>Feature-3</a:t>
                      </a:r>
                    </a:p>
                  </a:txBody>
                  <a:tcPr/>
                </a:tc>
                <a:extLst>
                  <a:ext uri="{0D108BD9-81ED-4DB2-BD59-A6C34878D82A}">
                    <a16:rowId xmlns:a16="http://schemas.microsoft.com/office/drawing/2014/main" val="3002978930"/>
                  </a:ext>
                </a:extLst>
              </a:tr>
              <a:tr h="370840">
                <a:tc>
                  <a:txBody>
                    <a:bodyPr/>
                    <a:lstStyle/>
                    <a:p>
                      <a:endParaRPr lang="en-GB" dirty="0"/>
                    </a:p>
                  </a:txBody>
                  <a:tcPr/>
                </a:tc>
                <a:tc>
                  <a:txBody>
                    <a:bodyPr/>
                    <a:lstStyle/>
                    <a:p>
                      <a:r>
                        <a:rPr lang="en-GB" dirty="0"/>
                        <a:t>Good</a:t>
                      </a:r>
                    </a:p>
                  </a:txBody>
                  <a:tcPr/>
                </a:tc>
                <a:tc>
                  <a:txBody>
                    <a:bodyPr/>
                    <a:lstStyle/>
                    <a:p>
                      <a:r>
                        <a:rPr lang="en-GB" dirty="0"/>
                        <a:t>Boy</a:t>
                      </a:r>
                    </a:p>
                  </a:txBody>
                  <a:tcPr/>
                </a:tc>
                <a:tc>
                  <a:txBody>
                    <a:bodyPr/>
                    <a:lstStyle/>
                    <a:p>
                      <a:r>
                        <a:rPr lang="en-GB" dirty="0"/>
                        <a:t>Girl</a:t>
                      </a:r>
                    </a:p>
                  </a:txBody>
                  <a:tcPr/>
                </a:tc>
                <a:extLst>
                  <a:ext uri="{0D108BD9-81ED-4DB2-BD59-A6C34878D82A}">
                    <a16:rowId xmlns:a16="http://schemas.microsoft.com/office/drawing/2014/main" val="1169452843"/>
                  </a:ext>
                </a:extLst>
              </a:tr>
              <a:tr h="370840">
                <a:tc>
                  <a:txBody>
                    <a:bodyPr/>
                    <a:lstStyle/>
                    <a:p>
                      <a:r>
                        <a:rPr lang="en-GB" dirty="0"/>
                        <a:t>Sent-1</a:t>
                      </a:r>
                    </a:p>
                  </a:txBody>
                  <a:tcPr/>
                </a:tc>
                <a:tc>
                  <a:txBody>
                    <a:bodyPr/>
                    <a:lstStyle/>
                    <a:p>
                      <a:r>
                        <a:rPr lang="en-GB" dirty="0"/>
                        <a:t>0</a:t>
                      </a:r>
                    </a:p>
                  </a:txBody>
                  <a:tcPr/>
                </a:tc>
                <a:tc>
                  <a:txBody>
                    <a:bodyPr/>
                    <a:lstStyle/>
                    <a:p>
                      <a:r>
                        <a:rPr lang="en-GB" dirty="0"/>
                        <a:t>½*log(3/2)</a:t>
                      </a:r>
                    </a:p>
                  </a:txBody>
                  <a:tcPr/>
                </a:tc>
                <a:tc>
                  <a:txBody>
                    <a:bodyPr/>
                    <a:lstStyle/>
                    <a:p>
                      <a:r>
                        <a:rPr lang="en-GB" dirty="0"/>
                        <a:t>0</a:t>
                      </a:r>
                    </a:p>
                  </a:txBody>
                  <a:tcPr/>
                </a:tc>
                <a:extLst>
                  <a:ext uri="{0D108BD9-81ED-4DB2-BD59-A6C34878D82A}">
                    <a16:rowId xmlns:a16="http://schemas.microsoft.com/office/drawing/2014/main" val="2339358738"/>
                  </a:ext>
                </a:extLst>
              </a:tr>
            </a:tbl>
          </a:graphicData>
        </a:graphic>
      </p:graphicFrame>
      <p:sp>
        <p:nvSpPr>
          <p:cNvPr id="9" name="TextBox 8">
            <a:extLst>
              <a:ext uri="{FF2B5EF4-FFF2-40B4-BE49-F238E27FC236}">
                <a16:creationId xmlns:a16="http://schemas.microsoft.com/office/drawing/2014/main" id="{D87AFDC4-D7E4-4A30-A178-D7B2468FE825}"/>
              </a:ext>
            </a:extLst>
          </p:cNvPr>
          <p:cNvSpPr txBox="1"/>
          <p:nvPr/>
        </p:nvSpPr>
        <p:spPr>
          <a:xfrm>
            <a:off x="5646460" y="1198078"/>
            <a:ext cx="6348904" cy="923330"/>
          </a:xfrm>
          <a:prstGeom prst="rect">
            <a:avLst/>
          </a:prstGeom>
          <a:noFill/>
        </p:spPr>
        <p:txBody>
          <a:bodyPr wrap="square" rtlCol="0">
            <a:spAutoFit/>
          </a:bodyPr>
          <a:lstStyle/>
          <a:p>
            <a:r>
              <a:rPr lang="en-GB" b="1" dirty="0"/>
              <a:t>Sentence - 1: </a:t>
            </a:r>
            <a:r>
              <a:rPr lang="en-GB" dirty="0"/>
              <a:t>Good Boy</a:t>
            </a:r>
          </a:p>
          <a:p>
            <a:r>
              <a:rPr lang="en-GB" b="1" dirty="0"/>
              <a:t>Sentence - 2: </a:t>
            </a:r>
            <a:r>
              <a:rPr lang="en-GB" dirty="0"/>
              <a:t>Good Girl</a:t>
            </a:r>
          </a:p>
          <a:p>
            <a:r>
              <a:rPr lang="en-GB" b="1" dirty="0"/>
              <a:t>Sentence - 3: </a:t>
            </a:r>
            <a:r>
              <a:rPr lang="en-GB" dirty="0"/>
              <a:t>Boy Girl Good</a:t>
            </a:r>
          </a:p>
        </p:txBody>
      </p:sp>
    </p:spTree>
    <p:extLst>
      <p:ext uri="{BB962C8B-B14F-4D97-AF65-F5344CB8AC3E}">
        <p14:creationId xmlns:p14="http://schemas.microsoft.com/office/powerpoint/2010/main" val="412476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E0C7F-9F84-4D78-A20B-A0CC41962C5E}"/>
              </a:ext>
            </a:extLst>
          </p:cNvPr>
          <p:cNvSpPr>
            <a:spLocks noGrp="1"/>
          </p:cNvSpPr>
          <p:nvPr>
            <p:ph type="title"/>
          </p:nvPr>
        </p:nvSpPr>
        <p:spPr>
          <a:xfrm>
            <a:off x="630936" y="639520"/>
            <a:ext cx="3429000" cy="1719072"/>
          </a:xfrm>
        </p:spPr>
        <p:txBody>
          <a:bodyPr anchor="b">
            <a:normAutofit/>
          </a:bodyPr>
          <a:lstStyle/>
          <a:p>
            <a:r>
              <a:rPr lang="en-US" sz="5400" dirty="0"/>
              <a:t>Naïve Bayes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6A1B374-7A91-4F42-9C6F-864D57BFB492}"/>
              </a:ext>
            </a:extLst>
          </p:cNvPr>
          <p:cNvSpPr>
            <a:spLocks noGrp="1"/>
          </p:cNvSpPr>
          <p:nvPr>
            <p:ph idx="1"/>
          </p:nvPr>
        </p:nvSpPr>
        <p:spPr>
          <a:xfrm>
            <a:off x="630936" y="2807208"/>
            <a:ext cx="3429000" cy="3410712"/>
          </a:xfrm>
        </p:spPr>
        <p:txBody>
          <a:bodyPr anchor="t">
            <a:normAutofit/>
          </a:bodyPr>
          <a:lstStyle/>
          <a:p>
            <a:pPr marL="0" indent="0">
              <a:buNone/>
            </a:pPr>
            <a:r>
              <a:rPr lang="en-GB" sz="2200">
                <a:effectLst/>
                <a:ea typeface="Calibri" panose="020F0502020204030204" pitchFamily="34" charset="0"/>
                <a:cs typeface="Times New Roman" panose="02020603050405020304" pitchFamily="18" charset="0"/>
              </a:rPr>
              <a:t>Naive Bayes classifiers are a collection of classification algorithms based on Bayes’ Theorem. </a:t>
            </a:r>
            <a:endParaRPr lang="en-GB" sz="2200">
              <a:ea typeface="Calibri" panose="020F0502020204030204" pitchFamily="34" charset="0"/>
              <a:cs typeface="Times New Roman" panose="02020603050405020304" pitchFamily="18" charset="0"/>
            </a:endParaRPr>
          </a:p>
          <a:p>
            <a:pPr marL="0" indent="0">
              <a:buNone/>
            </a:pPr>
            <a:r>
              <a:rPr lang="en-GB" sz="2200" b="1">
                <a:ea typeface="Calibri" panose="020F0502020204030204" pitchFamily="34" charset="0"/>
                <a:cs typeface="Times New Roman" panose="02020603050405020304" pitchFamily="18" charset="0"/>
              </a:rPr>
              <a:t>Bernoulli Naive Bayes:</a:t>
            </a:r>
          </a:p>
          <a:p>
            <a:pPr marL="0" indent="0">
              <a:buNone/>
            </a:pPr>
            <a:r>
              <a:rPr lang="en-GB" sz="2200">
                <a:ea typeface="Calibri" panose="020F0502020204030204" pitchFamily="34" charset="0"/>
                <a:cs typeface="Times New Roman" panose="02020603050405020304" pitchFamily="18" charset="0"/>
              </a:rPr>
              <a:t>For features of binary nature we use Bernoulli naïve bayes. It is based on Bernoulli’s distribution. </a:t>
            </a:r>
          </a:p>
          <a:p>
            <a:pPr marL="0" indent="0">
              <a:buNone/>
            </a:pPr>
            <a:endParaRPr lang="en-GB" sz="2200"/>
          </a:p>
        </p:txBody>
      </p:sp>
      <p:pic>
        <p:nvPicPr>
          <p:cNvPr id="5" name="Picture 4" descr="Text&#10;&#10;Description automatically generated">
            <a:extLst>
              <a:ext uri="{FF2B5EF4-FFF2-40B4-BE49-F238E27FC236}">
                <a16:creationId xmlns:a16="http://schemas.microsoft.com/office/drawing/2014/main" id="{3E7B2090-54AB-4D50-8A5F-27C77DEACC3F}"/>
              </a:ext>
            </a:extLst>
          </p:cNvPr>
          <p:cNvPicPr>
            <a:picLocks noChangeAspect="1"/>
          </p:cNvPicPr>
          <p:nvPr/>
        </p:nvPicPr>
        <p:blipFill rotWithShape="1">
          <a:blip r:embed="rId2">
            <a:extLst>
              <a:ext uri="{28A0092B-C50C-407E-A947-70E740481C1C}">
                <a14:useLocalDpi xmlns:a14="http://schemas.microsoft.com/office/drawing/2010/main" val="0"/>
              </a:ext>
            </a:extLst>
          </a:blip>
          <a:srcRect t="28200"/>
          <a:stretch/>
        </p:blipFill>
        <p:spPr>
          <a:xfrm>
            <a:off x="4654296" y="2388057"/>
            <a:ext cx="6903720" cy="2081886"/>
          </a:xfrm>
          <a:prstGeom prst="rect">
            <a:avLst/>
          </a:prstGeom>
        </p:spPr>
      </p:pic>
    </p:spTree>
    <p:extLst>
      <p:ext uri="{BB962C8B-B14F-4D97-AF65-F5344CB8AC3E}">
        <p14:creationId xmlns:p14="http://schemas.microsoft.com/office/powerpoint/2010/main" val="2638957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692</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Introduction</vt:lpstr>
      <vt:lpstr>Problem Statement</vt:lpstr>
      <vt:lpstr>Dataset</vt:lpstr>
      <vt:lpstr>Pre-Processing</vt:lpstr>
      <vt:lpstr>Pre-Processing cont…</vt:lpstr>
      <vt:lpstr>Word Cloud</vt:lpstr>
      <vt:lpstr>Encoding</vt:lpstr>
      <vt:lpstr>Naïve Bayes</vt:lpstr>
      <vt:lpstr>Support Vector Machine (SVM)</vt:lpstr>
      <vt:lpstr>Logistic Regression</vt:lpstr>
      <vt:lpstr>Evaluation Metrics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Fitness Belt</dc:title>
  <dc:creator>Nabeel Sarwar</dc:creator>
  <cp:lastModifiedBy>Muhammad Zohaib Shafiq - muhammad.shafiq6@studio.unibo.it</cp:lastModifiedBy>
  <cp:revision>37</cp:revision>
  <dcterms:created xsi:type="dcterms:W3CDTF">2019-10-28T15:40:50Z</dcterms:created>
  <dcterms:modified xsi:type="dcterms:W3CDTF">2021-12-01T18:47:23Z</dcterms:modified>
</cp:coreProperties>
</file>