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13"/>
  </p:notesMasterIdLst>
  <p:sldIdLst>
    <p:sldId id="263" r:id="rId2"/>
    <p:sldId id="262" r:id="rId3"/>
    <p:sldId id="261" r:id="rId4"/>
    <p:sldId id="264" r:id="rId5"/>
    <p:sldId id="265" r:id="rId6"/>
    <p:sldId id="259" r:id="rId7"/>
    <p:sldId id="256" r:id="rId8"/>
    <p:sldId id="266" r:id="rId9"/>
    <p:sldId id="257" r:id="rId10"/>
    <p:sldId id="258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9" autoAdjust="0"/>
  </p:normalViewPr>
  <p:slideViewPr>
    <p:cSldViewPr snapToGrid="0">
      <p:cViewPr varScale="1">
        <p:scale>
          <a:sx n="82" d="100"/>
          <a:sy n="82" d="100"/>
        </p:scale>
        <p:origin x="6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4042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C91B1-0B56-4329-9037-D14A91B23A45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9DB0E-5ABA-4E2D-934B-32F9DFE32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151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9DB0E-5ABA-4E2D-934B-32F9DFE323F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52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F4D18C1-A392-403F-992D-01B6016F3F46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B33E336-74F7-470D-A7C3-7703522B8F0F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821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18C1-A392-403F-992D-01B6016F3F46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E336-74F7-470D-A7C3-7703522B8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07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18C1-A392-403F-992D-01B6016F3F46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E336-74F7-470D-A7C3-7703522B8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50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18C1-A392-403F-992D-01B6016F3F46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E336-74F7-470D-A7C3-7703522B8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55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F4D18C1-A392-403F-992D-01B6016F3F46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B33E336-74F7-470D-A7C3-7703522B8F0F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7534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18C1-A392-403F-992D-01B6016F3F46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E336-74F7-470D-A7C3-7703522B8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4336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18C1-A392-403F-992D-01B6016F3F46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E336-74F7-470D-A7C3-7703522B8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5829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18C1-A392-403F-992D-01B6016F3F46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E336-74F7-470D-A7C3-7703522B8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01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18C1-A392-403F-992D-01B6016F3F46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E336-74F7-470D-A7C3-7703522B8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23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F4D18C1-A392-403F-992D-01B6016F3F46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B33E336-74F7-470D-A7C3-7703522B8F0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36885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F4D18C1-A392-403F-992D-01B6016F3F46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B33E336-74F7-470D-A7C3-7703522B8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19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F4D18C1-A392-403F-992D-01B6016F3F46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B33E336-74F7-470D-A7C3-7703522B8F0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091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2DDEFB-806F-42C1-85CE-F7DF208E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Дипломный проект</a:t>
            </a:r>
            <a:r>
              <a:rPr lang="en-US" dirty="0"/>
              <a:t>.</a:t>
            </a:r>
            <a:br>
              <a:rPr lang="en-US" dirty="0"/>
            </a:br>
            <a:r>
              <a:rPr lang="ru-RU" dirty="0"/>
              <a:t> </a:t>
            </a:r>
            <a:r>
              <a:rPr lang="en-US" dirty="0"/>
              <a:t>Web-application “</a:t>
            </a:r>
            <a:r>
              <a:rPr lang="en-US" dirty="0" err="1"/>
              <a:t>WeatherAPP</a:t>
            </a:r>
            <a:r>
              <a:rPr lang="en-US" dirty="0"/>
              <a:t>” and CI-CD implementation on AWS Cloud based solutions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B95B3B-5830-4750-89C0-95EF7673F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976" y="5124005"/>
            <a:ext cx="8007096" cy="7880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Выполнил: Студент</a:t>
            </a:r>
            <a:r>
              <a:rPr lang="en-US" sz="2000" dirty="0"/>
              <a:t> </a:t>
            </a:r>
            <a:r>
              <a:rPr lang="ru-RU" sz="2000" dirty="0"/>
              <a:t>22</a:t>
            </a:r>
            <a:r>
              <a:rPr lang="en-US" sz="2000" dirty="0"/>
              <a:t> Stream, </a:t>
            </a:r>
            <a:r>
              <a:rPr lang="ru-RU" sz="2000" dirty="0"/>
              <a:t>Петроченков Е</a:t>
            </a:r>
            <a:r>
              <a:rPr lang="ru-RU" dirty="0"/>
              <a:t>.А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7906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C83DAC-1843-4552-AD29-D2FE45280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376" y="1252158"/>
            <a:ext cx="6726790" cy="5355905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416E7A5-5689-49B5-937A-4B1877C06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973"/>
            <a:ext cx="10515600" cy="63461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/>
              <a:t>Стоимость решения. Спецификация</a:t>
            </a:r>
          </a:p>
        </p:txBody>
      </p:sp>
    </p:spTree>
    <p:extLst>
      <p:ext uri="{BB962C8B-B14F-4D97-AF65-F5344CB8AC3E}">
        <p14:creationId xmlns:p14="http://schemas.microsoft.com/office/powerpoint/2010/main" val="1979058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3C70F-E548-45EE-B259-096079BC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Оптимизации и улучшения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89C639-F939-409A-BD5E-5D26603A2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приложения использовать</a:t>
            </a:r>
            <a:r>
              <a:rPr lang="en-US" dirty="0"/>
              <a:t> Ingress </a:t>
            </a:r>
            <a:r>
              <a:rPr lang="ru-RU" dirty="0"/>
              <a:t>сервис</a:t>
            </a:r>
            <a:r>
              <a:rPr lang="en-US" dirty="0"/>
              <a:t> (AWS ALB)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Создание решения по</a:t>
            </a:r>
            <a:r>
              <a:rPr lang="en-US" dirty="0"/>
              <a:t> </a:t>
            </a:r>
            <a:r>
              <a:rPr lang="ru-RU" dirty="0"/>
              <a:t>отказоустойчивой миграции базы данных (для </a:t>
            </a:r>
            <a:r>
              <a:rPr lang="en-US" dirty="0"/>
              <a:t>Backward-compatible</a:t>
            </a:r>
            <a:r>
              <a:rPr lang="ru-RU" dirty="0"/>
              <a:t> и </a:t>
            </a:r>
            <a:r>
              <a:rPr lang="en-US" dirty="0"/>
              <a:t>Backward-incompatible</a:t>
            </a:r>
            <a:r>
              <a:rPr lang="ru-RU" dirty="0"/>
              <a:t> изменений).</a:t>
            </a:r>
          </a:p>
          <a:p>
            <a:r>
              <a:rPr lang="ru-RU" dirty="0"/>
              <a:t>Использование</a:t>
            </a:r>
            <a:r>
              <a:rPr lang="en-US" dirty="0"/>
              <a:t> EFS (for region).</a:t>
            </a:r>
          </a:p>
          <a:p>
            <a:r>
              <a:rPr lang="ru-RU" dirty="0"/>
              <a:t>Настройка </a:t>
            </a:r>
            <a:r>
              <a:rPr lang="en-US" dirty="0"/>
              <a:t>OIDC-provider </a:t>
            </a:r>
            <a:r>
              <a:rPr lang="ru-RU" dirty="0"/>
              <a:t>для</a:t>
            </a:r>
            <a:r>
              <a:rPr lang="en-US" dirty="0"/>
              <a:t> EKS</a:t>
            </a:r>
            <a:r>
              <a:rPr lang="ru-RU" dirty="0"/>
              <a:t> для возможности создавать ресурсы в </a:t>
            </a:r>
            <a:r>
              <a:rPr lang="en-US" dirty="0"/>
              <a:t>AWS </a:t>
            </a:r>
            <a:r>
              <a:rPr lang="ru-RU" dirty="0"/>
              <a:t>из кластера (</a:t>
            </a:r>
            <a:r>
              <a:rPr lang="en-US" dirty="0"/>
              <a:t>ELB, ALB, EFS volumes).</a:t>
            </a:r>
          </a:p>
          <a:p>
            <a:r>
              <a:rPr lang="ru-RU" dirty="0"/>
              <a:t>Внедрение </a:t>
            </a:r>
            <a:r>
              <a:rPr lang="en-US" dirty="0" err="1"/>
              <a:t>terragrunt</a:t>
            </a:r>
            <a:r>
              <a:rPr lang="en-US" dirty="0"/>
              <a:t> </a:t>
            </a:r>
            <a:r>
              <a:rPr lang="ru-RU" dirty="0"/>
              <a:t>для запуска инфраструктуры «в один шаг».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618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4EB2F-DEC9-4CE2-ABAC-C96EC938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828296-64D7-48E0-8EEA-E0FE78CE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Разработать приложение удовлетворяющее требованиям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Разработать инфраструктуру </a:t>
            </a:r>
            <a:r>
              <a:rPr lang="en-US" dirty="0"/>
              <a:t>CI-CD</a:t>
            </a:r>
            <a:r>
              <a:rPr lang="ru-RU" dirty="0"/>
              <a:t> используя облачные сервисы </a:t>
            </a:r>
            <a:r>
              <a:rPr lang="en-US" dirty="0"/>
              <a:t>AWS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Разработать </a:t>
            </a:r>
            <a:r>
              <a:rPr lang="en-US" dirty="0"/>
              <a:t>Pipeline </a:t>
            </a:r>
            <a:r>
              <a:rPr lang="ru-RU" dirty="0"/>
              <a:t>для </a:t>
            </a:r>
            <a:r>
              <a:rPr lang="en-US" dirty="0"/>
              <a:t>CI-CD</a:t>
            </a:r>
            <a:r>
              <a:rPr lang="ru-RU" dirty="0"/>
              <a:t> и продемонстрировать его работу</a:t>
            </a:r>
          </a:p>
        </p:txBody>
      </p:sp>
    </p:spTree>
    <p:extLst>
      <p:ext uri="{BB962C8B-B14F-4D97-AF65-F5344CB8AC3E}">
        <p14:creationId xmlns:p14="http://schemas.microsoft.com/office/powerpoint/2010/main" val="190477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1C9B76-765F-4796-8402-586FB3DA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Требования к приложению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6910DB-04CA-42F5-B81D-81596CE64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703" y="1128451"/>
            <a:ext cx="10178322" cy="35935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Develop a simple (lightweight) 3-tire application (front-end, back-end, database).</a:t>
            </a:r>
            <a:endParaRPr lang="ru-RU" sz="2200" dirty="0"/>
          </a:p>
          <a:p>
            <a:pPr marL="0" indent="0">
              <a:buNone/>
            </a:pPr>
            <a:r>
              <a:rPr lang="en-US" sz="2200" dirty="0"/>
              <a:t>Back-end (collects data) must:</a:t>
            </a:r>
            <a:endParaRPr lang="ru-RU" sz="2200" dirty="0"/>
          </a:p>
          <a:p>
            <a:pPr marL="457200" lvl="1" indent="0">
              <a:buNone/>
            </a:pPr>
            <a:r>
              <a:rPr lang="en-US" sz="2200" dirty="0"/>
              <a:t>1. Retrieve a portion of data from API (see in your Variant) and store it in a database</a:t>
            </a:r>
            <a:endParaRPr lang="ru-RU" sz="2200" dirty="0"/>
          </a:p>
          <a:p>
            <a:pPr marL="457200" lvl="1" indent="0">
              <a:buNone/>
            </a:pPr>
            <a:r>
              <a:rPr lang="en-US" sz="2200" dirty="0"/>
              <a:t>2. Update data on demand</a:t>
            </a:r>
            <a:endParaRPr lang="ru-RU" sz="2200" dirty="0"/>
          </a:p>
          <a:p>
            <a:pPr marL="457200" lvl="1" indent="0">
              <a:buNone/>
            </a:pPr>
            <a:r>
              <a:rPr lang="en-US" sz="2200" dirty="0"/>
              <a:t>3. Update DB schema if needed on app’s update</a:t>
            </a:r>
            <a:endParaRPr lang="ru-RU" sz="2200" dirty="0"/>
          </a:p>
          <a:p>
            <a:pPr marL="0" indent="0">
              <a:buNone/>
            </a:pPr>
            <a:r>
              <a:rPr lang="en-US" sz="2200" dirty="0"/>
              <a:t>Front-end (outputs data) must:</a:t>
            </a:r>
            <a:endParaRPr lang="ru-RU" sz="2200" dirty="0"/>
          </a:p>
          <a:p>
            <a:pPr marL="457200" lvl="1" indent="0">
              <a:buNone/>
            </a:pPr>
            <a:r>
              <a:rPr lang="en-US" sz="2200" dirty="0"/>
              <a:t>1. Display any portion of the data stored in the DB</a:t>
            </a:r>
            <a:endParaRPr lang="ru-RU" sz="2200" dirty="0"/>
          </a:p>
          <a:p>
            <a:pPr marL="457200" lvl="1" indent="0">
              <a:buNone/>
            </a:pPr>
            <a:r>
              <a:rPr lang="en-US" sz="2200" dirty="0"/>
              <a:t>2. Provide a method to trigger data update process</a:t>
            </a:r>
            <a:endParaRPr lang="ru-RU" sz="2200" dirty="0"/>
          </a:p>
          <a:p>
            <a:pPr marL="0" indent="0">
              <a:buNone/>
            </a:pPr>
            <a:r>
              <a:rPr lang="en-US" sz="2200" dirty="0"/>
              <a:t>Database:</a:t>
            </a:r>
            <a:endParaRPr lang="ru-RU" sz="2200" dirty="0"/>
          </a:p>
          <a:p>
            <a:pPr marL="457200" lvl="1" indent="0">
              <a:buNone/>
            </a:pPr>
            <a:r>
              <a:rPr lang="en-US" sz="2200" dirty="0"/>
              <a:t>1. Choose Database type and data scheme in a suitable manner. </a:t>
            </a:r>
            <a:endParaRPr lang="ru-RU" sz="2200" dirty="0"/>
          </a:p>
          <a:p>
            <a:pPr marL="457200" lvl="1" indent="0">
              <a:buNone/>
            </a:pPr>
            <a:r>
              <a:rPr lang="en-US" sz="2200" dirty="0"/>
              <a:t>2. Data must be stored in a persistent way</a:t>
            </a:r>
            <a:endParaRPr lang="ru-RU" sz="2200" dirty="0"/>
          </a:p>
          <a:p>
            <a:pPr marL="457200" lvl="1" indent="0">
              <a:buNone/>
            </a:pPr>
            <a:r>
              <a:rPr lang="en-US" sz="2200" dirty="0"/>
              <a:t>3. It’s better to use cloud native DB solutions like an RDS/</a:t>
            </a:r>
            <a:r>
              <a:rPr lang="en-US" sz="2200" dirty="0" err="1"/>
              <a:t>AzureSQL</a:t>
            </a:r>
            <a:r>
              <a:rPr lang="en-US" sz="2200" dirty="0"/>
              <a:t>/</a:t>
            </a:r>
            <a:r>
              <a:rPr lang="en-US" sz="2200" dirty="0" err="1"/>
              <a:t>CloudSQL</a:t>
            </a:r>
            <a:r>
              <a:rPr lang="en-US" sz="2200" dirty="0"/>
              <a:t>.</a:t>
            </a:r>
            <a:endParaRPr lang="ru-RU" sz="2200" dirty="0"/>
          </a:p>
          <a:p>
            <a:pPr marL="0" indent="0"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37426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AAD64-69D9-4FF6-A32D-1AEB64D3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Development STACK, </a:t>
            </a:r>
            <a:br>
              <a:rPr lang="en-US" dirty="0"/>
            </a:br>
            <a:r>
              <a:rPr lang="en-US" dirty="0" err="1"/>
              <a:t>devops</a:t>
            </a:r>
            <a:r>
              <a:rPr lang="en-US" dirty="0"/>
              <a:t>-tools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432DB6-12C4-442D-98B0-9AA83EA6C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Development STACK </a:t>
            </a:r>
            <a:r>
              <a:rPr lang="ru-RU" b="1" dirty="0"/>
              <a:t>:</a:t>
            </a:r>
          </a:p>
          <a:p>
            <a:pPr marL="0" indent="0">
              <a:buNone/>
            </a:pPr>
            <a:r>
              <a:rPr lang="en-US" dirty="0"/>
              <a:t>Python3, Flask, MySQL DB;</a:t>
            </a:r>
          </a:p>
          <a:p>
            <a:pPr marL="0" indent="0">
              <a:buNone/>
            </a:pPr>
            <a:r>
              <a:rPr lang="en-US" b="1" dirty="0" err="1"/>
              <a:t>Devops</a:t>
            </a:r>
            <a:r>
              <a:rPr lang="en-US" b="1" dirty="0"/>
              <a:t>-tools and services</a:t>
            </a:r>
            <a:r>
              <a:rPr lang="ru-RU" b="1" dirty="0"/>
              <a:t>: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Terraform (providers: </a:t>
            </a:r>
            <a:r>
              <a:rPr lang="en-US" dirty="0" err="1"/>
              <a:t>aws</a:t>
            </a:r>
            <a:r>
              <a:rPr lang="en-US" dirty="0"/>
              <a:t>, </a:t>
            </a:r>
            <a:r>
              <a:rPr lang="en-US" dirty="0" err="1"/>
              <a:t>kubernetes</a:t>
            </a:r>
            <a:r>
              <a:rPr lang="en-US" dirty="0"/>
              <a:t>, helm; </a:t>
            </a: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module),</a:t>
            </a:r>
          </a:p>
          <a:p>
            <a:pPr marL="0" indent="0">
              <a:buNone/>
            </a:pPr>
            <a:r>
              <a:rPr lang="en-US" dirty="0"/>
              <a:t>AWS Services (EKS, EC2 (autoscaling group), EBS, ECR, RDS, CloudWatch),</a:t>
            </a:r>
          </a:p>
          <a:p>
            <a:pPr marL="0" indent="0">
              <a:buNone/>
            </a:pPr>
            <a:r>
              <a:rPr lang="en-US" dirty="0"/>
              <a:t>Sonar,</a:t>
            </a:r>
          </a:p>
          <a:p>
            <a:pPr marL="0" indent="0">
              <a:buNone/>
            </a:pPr>
            <a:r>
              <a:rPr lang="en-US" dirty="0"/>
              <a:t>Jenkins.</a:t>
            </a:r>
          </a:p>
        </p:txBody>
      </p:sp>
    </p:spTree>
    <p:extLst>
      <p:ext uri="{BB962C8B-B14F-4D97-AF65-F5344CB8AC3E}">
        <p14:creationId xmlns:p14="http://schemas.microsoft.com/office/powerpoint/2010/main" val="357476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8ECF1-2775-4320-A4EA-A6551AE4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Этапы развертывания инфраструктуры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408E13-68CC-46CB-BC3C-76956E18E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Развертывание </a:t>
            </a:r>
            <a:r>
              <a:rPr lang="en-US" dirty="0"/>
              <a:t>EKS Cluster</a:t>
            </a:r>
            <a:r>
              <a:rPr lang="ru-RU" dirty="0"/>
              <a:t> (</a:t>
            </a:r>
            <a:r>
              <a:rPr lang="en-US" dirty="0"/>
              <a:t>terraform: </a:t>
            </a:r>
            <a:r>
              <a:rPr lang="en-US" dirty="0" err="1"/>
              <a:t>aws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Развертывание общих компонент (</a:t>
            </a:r>
            <a:r>
              <a:rPr lang="en-US" dirty="0"/>
              <a:t>terraform: </a:t>
            </a:r>
            <a:r>
              <a:rPr lang="en-US" dirty="0" err="1"/>
              <a:t>rds</a:t>
            </a:r>
            <a:r>
              <a:rPr lang="en-US" dirty="0"/>
              <a:t>, </a:t>
            </a:r>
            <a:r>
              <a:rPr lang="en-US" dirty="0" err="1"/>
              <a:t>cloudwatch</a:t>
            </a:r>
            <a:r>
              <a:rPr lang="en-US" dirty="0"/>
              <a:t>, k8s-components, Jenkins, sonar)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Настройка </a:t>
            </a:r>
            <a:r>
              <a:rPr lang="en-US" dirty="0"/>
              <a:t>Sonar (</a:t>
            </a:r>
            <a:r>
              <a:rPr lang="ru-RU" dirty="0"/>
              <a:t>создание проекта, получение ключа).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Настройка </a:t>
            </a:r>
            <a:r>
              <a:rPr lang="en-US" dirty="0"/>
              <a:t>Jenkins (</a:t>
            </a:r>
            <a:r>
              <a:rPr lang="ru-RU" dirty="0"/>
              <a:t>настройка </a:t>
            </a:r>
            <a:r>
              <a:rPr lang="en-US" dirty="0"/>
              <a:t>Sonar endpoint, </a:t>
            </a:r>
            <a:r>
              <a:rPr lang="ru-RU" dirty="0"/>
              <a:t>добавление ключа)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Создание </a:t>
            </a:r>
            <a:r>
              <a:rPr lang="en-US" dirty="0"/>
              <a:t>Job (Jenkins pipeline, </a:t>
            </a:r>
            <a:r>
              <a:rPr lang="en-US" dirty="0" err="1"/>
              <a:t>github</a:t>
            </a:r>
            <a:r>
              <a:rPr lang="en-US" dirty="0"/>
              <a:t> webhook)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1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4CB11-A09F-4228-9856-9FEEEEE76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736" y="72517"/>
            <a:ext cx="10515600" cy="622427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Инфраструктура и схема взаимосвязей </a:t>
            </a:r>
            <a:r>
              <a:rPr lang="en-US" sz="3600" dirty="0"/>
              <a:t>EKS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DDD44F-DC9C-41B4-B503-35270E5B2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321" y="940594"/>
            <a:ext cx="6925158" cy="577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60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C3661-9684-4238-B0DB-AD7D1B8C6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539" y="0"/>
            <a:ext cx="10178322" cy="1492132"/>
          </a:xfrm>
        </p:spPr>
        <p:txBody>
          <a:bodyPr>
            <a:noAutofit/>
          </a:bodyPr>
          <a:lstStyle/>
          <a:p>
            <a:r>
              <a:rPr lang="ru-RU" sz="4000" dirty="0"/>
              <a:t>Общая схема инфраструктуры </a:t>
            </a:r>
            <a:r>
              <a:rPr lang="en-US" sz="4000" dirty="0"/>
              <a:t>AWS</a:t>
            </a:r>
            <a:endParaRPr lang="ru-RU" sz="4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6A0D92-868D-4DDE-A5E5-01F7C8D8C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416" y="621426"/>
            <a:ext cx="4865168" cy="601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3605C5-3DC8-4E5F-AA22-60E43F1B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Схема </a:t>
            </a:r>
            <a:r>
              <a:rPr lang="en-US" dirty="0"/>
              <a:t>CI-CD</a:t>
            </a:r>
            <a:r>
              <a:rPr lang="ru-RU" dirty="0"/>
              <a:t> процесса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5D7C19-C240-43F7-8CDE-5D4BE623F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5" y="1920240"/>
            <a:ext cx="11712909" cy="329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65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599E7-B249-4D6C-AE67-574D7496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973"/>
            <a:ext cx="10515600" cy="63461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/>
              <a:t>Стоимость решения. Общие данные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131024-7133-4A42-BA3B-CF6432187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68" y="1426969"/>
            <a:ext cx="9122664" cy="493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49478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547</TotalTime>
  <Words>378</Words>
  <Application>Microsoft Office PowerPoint</Application>
  <PresentationFormat>Широкоэкранный</PresentationFormat>
  <Paragraphs>46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Gill Sans MT</vt:lpstr>
      <vt:lpstr>Impact</vt:lpstr>
      <vt:lpstr>Эмблема</vt:lpstr>
      <vt:lpstr>Дипломный проект.  Web-application “WeatherAPP” and CI-CD implementation on AWS Cloud based solutions</vt:lpstr>
      <vt:lpstr>Задачи</vt:lpstr>
      <vt:lpstr>Требования к приложению</vt:lpstr>
      <vt:lpstr>Development STACK,  devops-tools</vt:lpstr>
      <vt:lpstr>Этапы развертывания инфраструктуры</vt:lpstr>
      <vt:lpstr>Инфраструктура и схема взаимосвязей EKS</vt:lpstr>
      <vt:lpstr>Общая схема инфраструктуры AWS</vt:lpstr>
      <vt:lpstr>Схема CI-CD процесса</vt:lpstr>
      <vt:lpstr>Стоимость решения. Общие данные</vt:lpstr>
      <vt:lpstr>Стоимость решения. Спецификация</vt:lpstr>
      <vt:lpstr>Оптимизации и улучшения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ep</dc:creator>
  <cp:lastModifiedBy>ep</cp:lastModifiedBy>
  <cp:revision>9</cp:revision>
  <dcterms:created xsi:type="dcterms:W3CDTF">2022-02-16T05:04:10Z</dcterms:created>
  <dcterms:modified xsi:type="dcterms:W3CDTF">2022-02-17T14:11:51Z</dcterms:modified>
</cp:coreProperties>
</file>