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69" r:id="rId4"/>
    <p:sldId id="275" r:id="rId5"/>
    <p:sldId id="270" r:id="rId6"/>
    <p:sldId id="272" r:id="rId7"/>
    <p:sldId id="271" r:id="rId8"/>
    <p:sldId id="276" r:id="rId9"/>
    <p:sldId id="278" r:id="rId10"/>
    <p:sldId id="277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87" r:id="rId22"/>
    <p:sldId id="291" r:id="rId23"/>
    <p:sldId id="293" r:id="rId24"/>
    <p:sldId id="294" r:id="rId25"/>
    <p:sldId id="267" r:id="rId26"/>
    <p:sldId id="266" r:id="rId27"/>
    <p:sldId id="295" r:id="rId28"/>
    <p:sldId id="296" r:id="rId29"/>
    <p:sldId id="297" r:id="rId30"/>
    <p:sldId id="282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292" r:id="rId41"/>
    <p:sldId id="307" r:id="rId42"/>
    <p:sldId id="308" r:id="rId4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001F5B"/>
    <a:srgbClr val="4E95D9"/>
    <a:srgbClr val="DCEAF7"/>
    <a:srgbClr val="C04F15"/>
    <a:srgbClr val="90B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rednji stil 3 - Isticanj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76" autoAdjust="0"/>
  </p:normalViewPr>
  <p:slideViewPr>
    <p:cSldViewPr snapToGrid="0">
      <p:cViewPr varScale="1">
        <p:scale>
          <a:sx n="70" d="100"/>
          <a:sy n="70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3BB5A-C228-40C9-B95D-33E741D3B1A3}" type="datetimeFigureOut">
              <a:rPr lang="hr-HR" smtClean="0"/>
              <a:t>8.7.2025.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30A7E-67D9-4C2E-9BCF-3DD58F6D21E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89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30A7E-67D9-4C2E-9BCF-3DD58F6D21E9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555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35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36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37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40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30A7E-67D9-4C2E-9BCF-3DD58F6D21E9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351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Calcium-binding caseins:</a:t>
            </a:r>
            <a:br>
              <a:rPr lang="en-GB" dirty="0"/>
            </a:br>
            <a:r>
              <a:rPr lang="en-GB" dirty="0"/>
              <a:t>These three casein fractions have the ability to bind calcium ions (Ca²⁺) through their phosphorylated amino acid residues, particularly phosphoserine. Calcium is essential for the stability of casein micelles – it forms "bridges" between casein molecules, enabling them to assemble into stable structures.</a:t>
            </a:r>
            <a:endParaRPr lang="hr-HR" dirty="0"/>
          </a:p>
          <a:p>
            <a:endParaRPr lang="hr-HR" dirty="0"/>
          </a:p>
          <a:p>
            <a:r>
              <a:rPr lang="el-GR" b="1" dirty="0"/>
              <a:t>κ-</a:t>
            </a:r>
            <a:r>
              <a:rPr lang="hr-HR" b="1" dirty="0"/>
              <a:t>casein and fibrinogen analogy:</a:t>
            </a:r>
            <a:br>
              <a:rPr lang="hr-HR" dirty="0"/>
            </a:br>
            <a:r>
              <a:rPr lang="hr-HR" dirty="0"/>
              <a:t>Fibrinogen plays a role in blood clotting and fiber formation. </a:t>
            </a:r>
            <a:r>
              <a:rPr lang="el-GR" dirty="0"/>
              <a:t>κ-</a:t>
            </a:r>
            <a:r>
              <a:rPr lang="hr-HR" dirty="0"/>
              <a:t>casein exhibits a similar ability to stabilize micellar structures – it acts as a "network" that maintains micelle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30A7E-67D9-4C2E-9BCF-3DD58F6D21E9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554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30A7E-67D9-4C2E-9BCF-3DD58F6D21E9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900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30A7E-67D9-4C2E-9BCF-3DD58F6D21E9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3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30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32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30A7E-67D9-4C2E-9BCF-3DD58F6D21E9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03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5E12-2735-4F6F-A41B-64CF4E1B91FD}" type="slidenum">
              <a:rPr lang="hr-HR" smtClean="0"/>
              <a:pPr/>
              <a:t>34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20A9AD-1717-1349-6B0A-B81F7810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067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A58B59-A988-B1B3-56EF-273591EB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230"/>
            <a:ext cx="9144000" cy="94624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Kliknite da biste uredili stil podnaslova matrice</a:t>
            </a:r>
          </a:p>
        </p:txBody>
      </p:sp>
      <p:sp>
        <p:nvSpPr>
          <p:cNvPr id="5" name="Prostoručno: oblik 4">
            <a:extLst>
              <a:ext uri="{FF2B5EF4-FFF2-40B4-BE49-F238E27FC236}">
                <a16:creationId xmlns:a16="http://schemas.microsoft.com/office/drawing/2014/main" id="{5418625C-CBD0-AB0E-47F7-B08C38C0058E}"/>
              </a:ext>
            </a:extLst>
          </p:cNvPr>
          <p:cNvSpPr/>
          <p:nvPr userDrawn="1"/>
        </p:nvSpPr>
        <p:spPr>
          <a:xfrm>
            <a:off x="-155646" y="-175098"/>
            <a:ext cx="6871756" cy="4021884"/>
          </a:xfrm>
          <a:custGeom>
            <a:avLst/>
            <a:gdLst>
              <a:gd name="connsiteX0" fmla="*/ 6098875 w 6098875"/>
              <a:gd name="connsiteY0" fmla="*/ 0 h 3424687"/>
              <a:gd name="connsiteX1" fmla="*/ 0 w 6098875"/>
              <a:gd name="connsiteY1" fmla="*/ 0 h 3424687"/>
              <a:gd name="connsiteX2" fmla="*/ 17253 w 6098875"/>
              <a:gd name="connsiteY2" fmla="*/ 3424687 h 3424687"/>
              <a:gd name="connsiteX3" fmla="*/ 6098875 w 6098875"/>
              <a:gd name="connsiteY3" fmla="*/ 0 h 34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8875" h="3424687">
                <a:moveTo>
                  <a:pt x="6098875" y="0"/>
                </a:moveTo>
                <a:lnTo>
                  <a:pt x="0" y="0"/>
                </a:lnTo>
                <a:lnTo>
                  <a:pt x="17253" y="3424687"/>
                </a:lnTo>
                <a:lnTo>
                  <a:pt x="6098875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001F5B"/>
            </a:solidFill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ostoručno: oblik 9">
            <a:extLst>
              <a:ext uri="{FF2B5EF4-FFF2-40B4-BE49-F238E27FC236}">
                <a16:creationId xmlns:a16="http://schemas.microsoft.com/office/drawing/2014/main" id="{C193499F-5814-0E46-A6AD-240C26AABC94}"/>
              </a:ext>
            </a:extLst>
          </p:cNvPr>
          <p:cNvSpPr/>
          <p:nvPr userDrawn="1"/>
        </p:nvSpPr>
        <p:spPr>
          <a:xfrm>
            <a:off x="7843345" y="4562230"/>
            <a:ext cx="4530239" cy="2490331"/>
          </a:xfrm>
          <a:custGeom>
            <a:avLst/>
            <a:gdLst>
              <a:gd name="connsiteX0" fmla="*/ 3278038 w 3278038"/>
              <a:gd name="connsiteY0" fmla="*/ 0 h 1992702"/>
              <a:gd name="connsiteX1" fmla="*/ 0 w 3278038"/>
              <a:gd name="connsiteY1" fmla="*/ 1992702 h 1992702"/>
              <a:gd name="connsiteX2" fmla="*/ 3278038 w 3278038"/>
              <a:gd name="connsiteY2" fmla="*/ 1992702 h 1992702"/>
              <a:gd name="connsiteX3" fmla="*/ 3278038 w 3278038"/>
              <a:gd name="connsiteY3" fmla="*/ 0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38" h="1992702">
                <a:moveTo>
                  <a:pt x="3278038" y="0"/>
                </a:moveTo>
                <a:lnTo>
                  <a:pt x="0" y="1992702"/>
                </a:lnTo>
                <a:lnTo>
                  <a:pt x="3278038" y="1992702"/>
                </a:lnTo>
                <a:lnTo>
                  <a:pt x="3278038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rgbClr val="001F5B"/>
            </a:solidFill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295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5A25D9-D4BD-F3D2-B6A0-8B4D9C68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90DCAA2-69E7-BB22-581F-28C7105C0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C516316-D1E0-E61C-521D-4BD98156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AE072DE-BB06-2E5F-B0B7-41B0E88C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641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D3EB7C-D504-AD85-1812-001FA8F8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6D1F723-7727-140F-423D-4E4FBC2A1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Kliknite da biste uredili stil podnaslova matrice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4B8FC04-3129-E6FC-AFD8-C98B5CA7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34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E00E7F-ED2A-6DBE-A269-AE64F7C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FC1F23-E041-475D-3E0B-53524080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3E0553A-1F84-8113-AB75-702F213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038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F1D825-C4CC-D627-4792-E010B436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E0316D2-BBBD-8D7A-DB9E-8B30DDC3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96C96BF-8F6D-52C1-3462-66E239C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13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3BE8B-816F-673D-5672-13DFB26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5D10B5-E819-30C6-9B27-2E5B4594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61BA1BB-352C-5C04-1DFE-B8B4CBFC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B7BFCAC-C965-0BDD-366C-F2CC6605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18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D85643-0C1C-2CE6-69C4-38753785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FB25271-5B59-E0D4-0538-39B56848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89BC580-2F22-3959-E9AE-EB8BD627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4F44F0F8-B541-08F0-35E9-5EA6C8C2C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928021D-A471-995C-9E58-CE925E1A4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E1720A0F-58D7-0E58-84CF-1C47FD72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000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3CE7E3-B962-4F58-2D44-3FD8845C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8D678A1-3E6D-AA75-788A-353B1116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45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22352FD-D37A-FEAD-370F-3FC795AE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323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685226-DE56-67BF-1DE8-9A2D0ED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0574D01-E42D-F75E-F74C-19C24F29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60536E6-8F67-3F31-0B36-B4E2FA3D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0343E8F-9AB3-D57D-7F74-CEBE7C10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47F9-22F3-4449-9016-BA64393A57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0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30484939-BF24-AC73-555F-DEA3898D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A37C5F9-9740-34B9-C32A-757FD5A6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873803A-8C7D-F261-2B50-F7C86BCE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57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81F346-13F4-43F8-8A4A-57E71D4EA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50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7D5A489-41EA-71C4-FA43-A3FA9CA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3A7D6B8-A28E-C236-CFAB-90BA6DEB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98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5BE2FE-B12B-2A41-851E-3B594FA0B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8514"/>
            <a:ext cx="560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1F5B"/>
                </a:solidFill>
              </a:defRPr>
            </a:lvl1pPr>
          </a:lstStyle>
          <a:p>
            <a:fld id="{E46A47F9-22F3-4449-9016-BA64393A57E5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Prostoručno: oblik 4">
            <a:extLst>
              <a:ext uri="{FF2B5EF4-FFF2-40B4-BE49-F238E27FC236}">
                <a16:creationId xmlns:a16="http://schemas.microsoft.com/office/drawing/2014/main" id="{B2E5B1BA-7058-2487-134A-782E326E2D6F}"/>
              </a:ext>
            </a:extLst>
          </p:cNvPr>
          <p:cNvSpPr/>
          <p:nvPr userDrawn="1"/>
        </p:nvSpPr>
        <p:spPr>
          <a:xfrm>
            <a:off x="5580995" y="4572005"/>
            <a:ext cx="6829592" cy="2476674"/>
          </a:xfrm>
          <a:custGeom>
            <a:avLst/>
            <a:gdLst>
              <a:gd name="connsiteX0" fmla="*/ 6047117 w 6064370"/>
              <a:gd name="connsiteY0" fmla="*/ 0 h 2009955"/>
              <a:gd name="connsiteX1" fmla="*/ 6064370 w 6064370"/>
              <a:gd name="connsiteY1" fmla="*/ 2009955 h 2009955"/>
              <a:gd name="connsiteX2" fmla="*/ 0 w 6064370"/>
              <a:gd name="connsiteY2" fmla="*/ 1992702 h 2009955"/>
              <a:gd name="connsiteX3" fmla="*/ 6047117 w 6064370"/>
              <a:gd name="connsiteY3" fmla="*/ 0 h 200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370" h="2009955">
                <a:moveTo>
                  <a:pt x="6047117" y="0"/>
                </a:moveTo>
                <a:lnTo>
                  <a:pt x="6064370" y="2009955"/>
                </a:lnTo>
                <a:lnTo>
                  <a:pt x="0" y="1992702"/>
                </a:lnTo>
                <a:lnTo>
                  <a:pt x="6047117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CD327-798C-D8DF-C1E2-EBEB5D5FA042}"/>
              </a:ext>
            </a:extLst>
          </p:cNvPr>
          <p:cNvSpPr txBox="1"/>
          <p:nvPr userDrawn="1"/>
        </p:nvSpPr>
        <p:spPr>
          <a:xfrm rot="20713726">
            <a:off x="9197969" y="5630475"/>
            <a:ext cx="1523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Summer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EAFF8-8D0E-BCC6-45A4-D8DB067BF664}"/>
              </a:ext>
            </a:extLst>
          </p:cNvPr>
          <p:cNvSpPr txBox="1"/>
          <p:nvPr userDrawn="1"/>
        </p:nvSpPr>
        <p:spPr>
          <a:xfrm rot="20713726">
            <a:off x="6628457" y="6161590"/>
            <a:ext cx="627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CB559-029E-9EFF-D1EA-9B9C9C35E893}"/>
              </a:ext>
            </a:extLst>
          </p:cNvPr>
          <p:cNvSpPr txBox="1"/>
          <p:nvPr userDrawn="1"/>
        </p:nvSpPr>
        <p:spPr>
          <a:xfrm>
            <a:off x="10315497" y="5442211"/>
            <a:ext cx="2011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 approaches in animal </a:t>
            </a:r>
            <a:r>
              <a:rPr lang="hr-HR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breeding</a:t>
            </a:r>
            <a:endParaRPr lang="hr-HR" sz="20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24105C-120D-5C9D-B5B7-16085EF24FDA}"/>
              </a:ext>
            </a:extLst>
          </p:cNvPr>
          <p:cNvSpPr/>
          <p:nvPr userDrawn="1"/>
        </p:nvSpPr>
        <p:spPr>
          <a:xfrm>
            <a:off x="-189183" y="-173420"/>
            <a:ext cx="6952589" cy="84657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47AC0-1D87-80D9-A00C-458D442A3504}"/>
              </a:ext>
            </a:extLst>
          </p:cNvPr>
          <p:cNvSpPr txBox="1"/>
          <p:nvPr userDrawn="1"/>
        </p:nvSpPr>
        <p:spPr>
          <a:xfrm>
            <a:off x="80797" y="80967"/>
            <a:ext cx="6753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 OF MOLECULAR INFORMATION IN LIVESTOCK SELECTION</a:t>
            </a:r>
            <a:endParaRPr lang="hr-HR" b="1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gene.2022.88758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C91470-9013-BA76-A4B1-CAB3AB636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385" y="4302082"/>
            <a:ext cx="8459847" cy="964740"/>
          </a:xfrm>
        </p:spPr>
        <p:txBody>
          <a:bodyPr>
            <a:noAutofit/>
          </a:bodyPr>
          <a:lstStyle/>
          <a:p>
            <a:r>
              <a:rPr lang="en-GB" dirty="0"/>
              <a:t>THE USE OF MOLECULAR INFORMATION IN LIVESTOCK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30C4F-08AF-5F19-D5F4-12CA2CF96990}"/>
              </a:ext>
            </a:extLst>
          </p:cNvPr>
          <p:cNvSpPr txBox="1"/>
          <p:nvPr/>
        </p:nvSpPr>
        <p:spPr>
          <a:xfrm>
            <a:off x="16896" y="175003"/>
            <a:ext cx="25901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 approaches in animal breeding</a:t>
            </a:r>
            <a:endParaRPr lang="hr-HR" sz="2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04241-FB1B-D900-EA25-F4A53A8401BF}"/>
              </a:ext>
            </a:extLst>
          </p:cNvPr>
          <p:cNvSpPr txBox="1"/>
          <p:nvPr/>
        </p:nvSpPr>
        <p:spPr>
          <a:xfrm>
            <a:off x="-133181" y="1562829"/>
            <a:ext cx="2849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r-HR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July</a:t>
            </a:r>
            <a:r>
              <a:rPr lang="hr-HR" sz="20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9-11, 2025            Zagreb</a:t>
            </a:r>
            <a:endParaRPr lang="hr-HR" sz="20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6EC72-1FCE-0414-B68F-7153A3F7812E}"/>
              </a:ext>
            </a:extLst>
          </p:cNvPr>
          <p:cNvSpPr txBox="1"/>
          <p:nvPr/>
        </p:nvSpPr>
        <p:spPr>
          <a:xfrm>
            <a:off x="10319394" y="5832781"/>
            <a:ext cx="1826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Wednesday</a:t>
            </a:r>
            <a:endParaRPr lang="hr-HR" sz="2400" b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hr-H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GB" sz="2400" b="1" baseline="30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27D29-1C94-851F-EB79-CF3371FAEA2D}"/>
              </a:ext>
            </a:extLst>
          </p:cNvPr>
          <p:cNvSpPr txBox="1"/>
          <p:nvPr/>
        </p:nvSpPr>
        <p:spPr>
          <a:xfrm>
            <a:off x="1988912" y="5652899"/>
            <a:ext cx="8007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Brajković Vladimir, </a:t>
            </a: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Shihabi</a:t>
            </a:r>
            <a:r>
              <a:rPr lang="en-GB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Mario</a:t>
            </a:r>
            <a:endParaRPr lang="hr-HR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4708A-F2FF-3A8B-78F0-206C6A9529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2144" t="6327" b="6482"/>
          <a:stretch>
            <a:fillRect/>
          </a:stretch>
        </p:blipFill>
        <p:spPr bwMode="auto">
          <a:xfrm>
            <a:off x="6496679" y="723564"/>
            <a:ext cx="1944261" cy="1819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319E3-DCEB-6EA8-CCB1-2174F6A104AD}"/>
              </a:ext>
            </a:extLst>
          </p:cNvPr>
          <p:cNvSpPr txBox="1"/>
          <p:nvPr/>
        </p:nvSpPr>
        <p:spPr>
          <a:xfrm rot="21178507">
            <a:off x="2590022" y="192499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5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Summer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62813-2E6B-096D-0CA6-139852D8BA91}"/>
              </a:ext>
            </a:extLst>
          </p:cNvPr>
          <p:cNvSpPr txBox="1"/>
          <p:nvPr/>
        </p:nvSpPr>
        <p:spPr>
          <a:xfrm rot="21178507">
            <a:off x="171993" y="723614"/>
            <a:ext cx="627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5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</p:txBody>
      </p:sp>
      <p:pic>
        <p:nvPicPr>
          <p:cNvPr id="20" name="Picture 19" descr="A logo of a university&#10;&#10;AI-generated content may be incorrect.">
            <a:extLst>
              <a:ext uri="{FF2B5EF4-FFF2-40B4-BE49-F238E27FC236}">
                <a16:creationId xmlns:a16="http://schemas.microsoft.com/office/drawing/2014/main" id="{3E897819-4348-F1CA-AADB-631B3FF2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1" t="18432" r="29006" b="7135"/>
          <a:stretch>
            <a:fillRect/>
          </a:stretch>
        </p:blipFill>
        <p:spPr>
          <a:xfrm>
            <a:off x="9724447" y="536145"/>
            <a:ext cx="1250656" cy="19877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9F3BF8-F56C-3D10-597C-330093AB4C98}"/>
              </a:ext>
            </a:extLst>
          </p:cNvPr>
          <p:cNvSpPr txBox="1"/>
          <p:nvPr/>
        </p:nvSpPr>
        <p:spPr>
          <a:xfrm>
            <a:off x="5939631" y="269117"/>
            <a:ext cx="5947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hr-HR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of Zagreb           University of Ljubljana</a:t>
            </a:r>
            <a:endParaRPr lang="hr-H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3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C6E6-415A-CA63-5351-500AC13B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795F-2B56-6673-F62E-3651CBAC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hr-HR" sz="3600" b="1" dirty="0"/>
              <a:t>Associations of molecular information &amp; phenotype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9B6AD-ECD1-D34E-CB98-70886C0E353E}"/>
              </a:ext>
            </a:extLst>
          </p:cNvPr>
          <p:cNvSpPr txBox="1"/>
          <p:nvPr/>
        </p:nvSpPr>
        <p:spPr>
          <a:xfrm>
            <a:off x="280179" y="1705629"/>
            <a:ext cx="654789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model that explains phenotype: </a:t>
            </a:r>
          </a:p>
          <a:p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= G + E + G×E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447AD-5C9A-AAA1-4797-7EACDA69B7A4}"/>
              </a:ext>
            </a:extLst>
          </p:cNvPr>
          <p:cNvSpPr txBox="1"/>
          <p:nvPr/>
        </p:nvSpPr>
        <p:spPr>
          <a:xfrm>
            <a:off x="7197257" y="1841353"/>
            <a:ext cx="4652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– Phenotype</a:t>
            </a:r>
          </a:p>
          <a:p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– Genetic effects </a:t>
            </a:r>
            <a:r>
              <a:rPr lang="hr-HR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(mol. info. provides insights)</a:t>
            </a:r>
            <a:endParaRPr lang="hr-HR" sz="1800" i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– Environmental effects </a:t>
            </a:r>
          </a:p>
          <a:p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G×E – Genotype by Environment Interaction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277A8-F571-FB50-3B55-0EAAC7A56D93}"/>
              </a:ext>
            </a:extLst>
          </p:cNvPr>
          <p:cNvSpPr txBox="1"/>
          <p:nvPr/>
        </p:nvSpPr>
        <p:spPr>
          <a:xfrm>
            <a:off x="270344" y="2848313"/>
            <a:ext cx="714955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GB" sz="24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 Component (G): different genetic models</a:t>
            </a:r>
          </a:p>
          <a:p>
            <a:pPr marL="457200" indent="-457200">
              <a:buClr>
                <a:schemeClr val="accent3"/>
              </a:buClr>
              <a:buFont typeface="+mj-lt"/>
              <a:buAutoNum type="alphaLcParenR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Infinitesimal model – many genes with tiny effects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lphaLcParenR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Oligogenic model – few genes with large effects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lphaLcParenR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Mixed model – mostly small effects + few major genes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DF190-BF49-1952-8DDF-0FCF00FCAD80}"/>
              </a:ext>
            </a:extLst>
          </p:cNvPr>
          <p:cNvSpPr txBox="1"/>
          <p:nvPr/>
        </p:nvSpPr>
        <p:spPr>
          <a:xfrm>
            <a:off x="270344" y="4478271"/>
            <a:ext cx="938253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hr-HR" sz="24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trait scenarios</a:t>
            </a:r>
          </a:p>
          <a:p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= G + E + G×E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most complex traits (e.g. milk yield, growth, fertility)</a:t>
            </a:r>
          </a:p>
          <a:p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≈ G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traits mostly determined by genetics (e.g. eye color, monogenic diseases)</a:t>
            </a:r>
          </a:p>
          <a:p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≈ E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traits strongly affected by environment (e.g. weight gain under extreme diet)</a:t>
            </a:r>
          </a:p>
        </p:txBody>
      </p:sp>
    </p:spTree>
    <p:extLst>
      <p:ext uri="{BB962C8B-B14F-4D97-AF65-F5344CB8AC3E}">
        <p14:creationId xmlns:p14="http://schemas.microsoft.com/office/powerpoint/2010/main" val="323631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64FE-BC71-2D06-8730-AD5E814C6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B507-E054-BE44-F47E-F5970F5A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Associations of molecular information &amp; phenotype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1F520-D4EF-4045-2C0F-E1501AEA02E1}"/>
              </a:ext>
            </a:extLst>
          </p:cNvPr>
          <p:cNvSpPr txBox="1"/>
          <p:nvPr/>
        </p:nvSpPr>
        <p:spPr>
          <a:xfrm>
            <a:off x="280179" y="1705629"/>
            <a:ext cx="654789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 </a:t>
            </a:r>
            <a:r>
              <a:rPr lang="hr-HR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Recessive disorder in Tyrol Grey </a:t>
            </a:r>
          </a:p>
          <a:p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≈ G (monogenic trait)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928CF-57FC-5804-4BAB-1E3DDD071B4A}"/>
              </a:ext>
            </a:extLst>
          </p:cNvPr>
          <p:cNvSpPr txBox="1"/>
          <p:nvPr/>
        </p:nvSpPr>
        <p:spPr>
          <a:xfrm>
            <a:off x="280179" y="3355921"/>
            <a:ext cx="65478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GB" alt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Occured</a:t>
            </a:r>
            <a: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2003</a:t>
            </a:r>
            <a:endParaRPr lang="hr-HR" alt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hr-HR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Neuromuscular disorder</a:t>
            </a:r>
          </a:p>
          <a:p>
            <a:pPr marL="342900" indent="-342900" eaLnBrk="1" hangingPunct="1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Symptoms:</a:t>
            </a:r>
            <a:endParaRPr lang="hr-HR" alt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breaks out at </a:t>
            </a:r>
            <a:b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~3 months of 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control over hind part of body</a:t>
            </a:r>
          </a:p>
          <a:p>
            <a:pPr marL="342900" indent="-342900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GB" alt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 (*1972) in the pedigrees of all diseased animals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BF97E34-113A-F9F9-3822-C8673432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4128" y="2562205"/>
            <a:ext cx="2579379" cy="198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 descr="xxx2">
            <a:extLst>
              <a:ext uri="{FF2B5EF4-FFF2-40B4-BE49-F238E27FC236}">
                <a16:creationId xmlns:a16="http://schemas.microsoft.com/office/drawing/2014/main" id="{672BFD2E-FE34-B4DD-3190-C63F84D8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675" y="2352140"/>
            <a:ext cx="3881562" cy="277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5AD6B-F10A-B204-6521-CF7178BD2639}"/>
              </a:ext>
            </a:extLst>
          </p:cNvPr>
          <p:cNvSpPr txBox="1"/>
          <p:nvPr/>
        </p:nvSpPr>
        <p:spPr>
          <a:xfrm>
            <a:off x="7124770" y="1955704"/>
            <a:ext cx="4255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de-DE" sz="1800" dirty="0">
                <a:solidFill>
                  <a:srgbClr val="CC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Regions of chromosome 16 where all </a:t>
            </a:r>
            <a:r>
              <a:rPr lang="en-GB" altLang="de-DE" sz="1800" dirty="0" err="1">
                <a:solidFill>
                  <a:srgbClr val="CC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diaseased</a:t>
            </a:r>
            <a:r>
              <a:rPr lang="en-GB" altLang="de-DE" sz="1800" dirty="0">
                <a:solidFill>
                  <a:srgbClr val="CC3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animals are homozygous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7EA09-EC72-C1D5-DD74-E233536D9777}"/>
              </a:ext>
            </a:extLst>
          </p:cNvPr>
          <p:cNvSpPr txBox="1"/>
          <p:nvPr/>
        </p:nvSpPr>
        <p:spPr>
          <a:xfrm>
            <a:off x="2584174" y="5803352"/>
            <a:ext cx="46837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de-DE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locus at </a:t>
            </a:r>
            <a:r>
              <a:rPr lang="hr-HR" altLang="de-DE" sz="2000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MFN2</a:t>
            </a:r>
            <a:r>
              <a:rPr lang="hr-HR" altLang="de-DE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 -&gt; T/T disease</a:t>
            </a:r>
          </a:p>
          <a:p>
            <a:r>
              <a:rPr lang="hr-HR" altLang="de-DE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</a:t>
            </a:r>
            <a:r>
              <a:rPr lang="hr-HR" altLang="de-DE" sz="1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altLang="de-DE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T/C &amp; C/C healthy </a:t>
            </a:r>
            <a:endParaRPr lang="de-DE" altLang="de-DE" sz="20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r-HR" sz="20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64AD3-047E-B30C-F294-42C6A71EA053}"/>
              </a:ext>
            </a:extLst>
          </p:cNvPr>
          <p:cNvSpPr txBox="1"/>
          <p:nvPr/>
        </p:nvSpPr>
        <p:spPr>
          <a:xfrm>
            <a:off x="0" y="6480461"/>
            <a:ext cx="2275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Drogemuller </a:t>
            </a:r>
            <a:r>
              <a:rPr lang="hr-HR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hr-HR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(2011)</a:t>
            </a:r>
          </a:p>
        </p:txBody>
      </p:sp>
    </p:spTree>
    <p:extLst>
      <p:ext uri="{BB962C8B-B14F-4D97-AF65-F5344CB8AC3E}">
        <p14:creationId xmlns:p14="http://schemas.microsoft.com/office/powerpoint/2010/main" val="423093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82878-99C2-20EB-EC24-A0FB42E18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F606-B88F-E542-AE95-26F6960B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Associations of molecular information &amp; phenotype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E410D-2C17-ADA2-490F-E852ACD23207}"/>
              </a:ext>
            </a:extLst>
          </p:cNvPr>
          <p:cNvSpPr txBox="1"/>
          <p:nvPr/>
        </p:nvSpPr>
        <p:spPr>
          <a:xfrm>
            <a:off x="280179" y="1705629"/>
            <a:ext cx="654789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2: </a:t>
            </a:r>
            <a:r>
              <a:rPr lang="en-GB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Milk protein composition in dairy cattle</a:t>
            </a:r>
            <a:endParaRPr lang="hr-HR" sz="24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= G + E + G×E (Polygenic trait with major genes)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512C6-49EB-4E9D-96A8-8CAEC46BE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79" y="2730442"/>
            <a:ext cx="9955712" cy="188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marL="342900" indent="-3429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1pPr>
            <a:lvl2pPr marL="742950" indent="-285750" algn="ctr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2pPr>
            <a:lvl3pPr marL="1143000" indent="-2286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3pPr>
            <a:lvl4pPr marL="1600200" indent="-228600" algn="ctr" rtl="0" fontAlgn="base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4pPr>
            <a:lvl5pPr marL="2057400" indent="-2286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None/>
            </a:pPr>
            <a:r>
              <a:rPr kumimoji="0" lang="en-US" altLang="sr-Latn-RS" sz="20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lang="en-US" altLang="sr-Latn-RS" sz="2000" b="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ix genes are responsible f</a:t>
            </a:r>
            <a:r>
              <a:rPr lang="en-US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 the synthesis of 95% of milk proteins</a:t>
            </a:r>
            <a:endParaRPr lang="hr-HR" altLang="sr-Latn-RS" sz="2000" b="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lvl="0" algn="l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hr-HR" altLang="sr-Latn-RS" sz="2000" b="0" dirty="0">
                <a:solidFill>
                  <a:schemeClr val="accent3"/>
                </a:solidFill>
                <a:latin typeface="Calibri" panose="020F0502020204030204" pitchFamily="34" charset="0"/>
              </a:rPr>
              <a:t>4 C</a:t>
            </a:r>
            <a:r>
              <a:rPr lang="en-US" altLang="sr-Latn-RS" sz="2000" b="0" dirty="0" err="1">
                <a:solidFill>
                  <a:schemeClr val="accent3"/>
                </a:solidFill>
                <a:latin typeface="Calibri" panose="020F0502020204030204" pitchFamily="34" charset="0"/>
              </a:rPr>
              <a:t>asein</a:t>
            </a: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</a:rPr>
              <a:t> fractions:</a:t>
            </a:r>
            <a:endParaRPr lang="hr-HR" altLang="sr-Latn-RS" sz="2000" b="0" dirty="0">
              <a:latin typeface="Calibri" panose="020F0502020204030204" pitchFamily="34" charset="0"/>
            </a:endParaRPr>
          </a:p>
          <a:p>
            <a:pPr lvl="0" algn="l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</a:rPr>
              <a:t>α</a:t>
            </a:r>
            <a:r>
              <a:rPr lang="en-US" altLang="sr-Latn-RS" sz="2000" b="0" baseline="-25000" dirty="0">
                <a:solidFill>
                  <a:schemeClr val="accent3"/>
                </a:solidFill>
                <a:latin typeface="Calibri" panose="020F0502020204030204" pitchFamily="34" charset="0"/>
              </a:rPr>
              <a:t>S1</a:t>
            </a: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</a:rPr>
              <a:t>-CN, β-CN, α</a:t>
            </a:r>
            <a:r>
              <a:rPr lang="en-US" altLang="sr-Latn-RS" sz="2000" b="0" baseline="-25000" dirty="0">
                <a:solidFill>
                  <a:schemeClr val="accent3"/>
                </a:solidFill>
                <a:latin typeface="Calibri" panose="020F0502020204030204" pitchFamily="34" charset="0"/>
              </a:rPr>
              <a:t>s2</a:t>
            </a: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</a:rPr>
              <a:t>-CN </a:t>
            </a:r>
            <a:r>
              <a:rPr lang="en-US" altLang="sr-Latn-RS" sz="2000" b="0" dirty="0">
                <a:latin typeface="Calibri" panose="020F0502020204030204" pitchFamily="34" charset="0"/>
              </a:rPr>
              <a:t>&gt; calcium sensitive proteins are phylogenetically related</a:t>
            </a:r>
            <a:endParaRPr lang="hr-HR" altLang="sr-Latn-RS" sz="2000" b="0" dirty="0">
              <a:latin typeface="Calibri" panose="020F0502020204030204" pitchFamily="34" charset="0"/>
            </a:endParaRPr>
          </a:p>
          <a:p>
            <a:pPr lvl="0" algn="l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</a:rPr>
              <a:t>κ-Cn</a:t>
            </a:r>
            <a:r>
              <a:rPr lang="en-US" altLang="sr-Latn-RS" sz="2000" b="0" dirty="0">
                <a:latin typeface="Calibri" panose="020F0502020204030204" pitchFamily="34" charset="0"/>
              </a:rPr>
              <a:t> &gt; phylogenetically related to fibrinogen</a:t>
            </a:r>
            <a:endParaRPr lang="hr-HR" altLang="sr-Latn-RS" sz="2000" b="0" dirty="0">
              <a:latin typeface="Calibri" panose="020F0502020204030204" pitchFamily="34" charset="0"/>
            </a:endParaRPr>
          </a:p>
          <a:p>
            <a:pPr algn="l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US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α-lactalbumin (α-LA) </a:t>
            </a:r>
            <a:r>
              <a:rPr lang="hr-HR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US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β-lactoglobulin (β-LG)</a:t>
            </a:r>
            <a:endParaRPr lang="hr-HR" altLang="sr-Latn-RS" sz="2000" b="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α-LA</a:t>
            </a:r>
            <a:r>
              <a:rPr lang="en-US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b="0" dirty="0">
                <a:latin typeface="Calibri" panose="020F0502020204030204" pitchFamily="34" charset="0"/>
              </a:rPr>
              <a:t>&gt; </a:t>
            </a:r>
            <a:r>
              <a:rPr lang="en-GB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responsible for biosynthesis of lactose</a:t>
            </a:r>
            <a:endParaRPr lang="hr-HR" altLang="sr-Latn-RS" sz="2000" b="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>
                <a:schemeClr val="accent3"/>
              </a:buClr>
              <a:buFontTx/>
              <a:buChar char="-"/>
            </a:pPr>
            <a:r>
              <a:rPr lang="en-US" altLang="sr-Latn-RS" sz="2000" b="0" dirty="0">
                <a:solidFill>
                  <a:schemeClr val="accent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β-LG</a:t>
            </a:r>
            <a:r>
              <a:rPr lang="en-US" altLang="sr-Latn-RS" sz="2000" b="0" dirty="0">
                <a:latin typeface="Calibri" panose="020F0502020204030204" pitchFamily="34" charset="0"/>
              </a:rPr>
              <a:t> &gt;</a:t>
            </a:r>
            <a:r>
              <a:rPr lang="hr-HR" altLang="sr-Latn-RS" sz="2000" b="0" dirty="0">
                <a:latin typeface="Calibri" panose="020F0502020204030204" pitchFamily="34" charset="0"/>
              </a:rPr>
              <a:t> </a:t>
            </a:r>
            <a:r>
              <a:rPr lang="en-GB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way protein that </a:t>
            </a:r>
            <a:r>
              <a:rPr lang="en-GB" altLang="sr-Latn-RS" sz="2000" b="0" dirty="0" err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bindes</a:t>
            </a:r>
            <a:r>
              <a:rPr lang="en-GB" altLang="sr-Latn-RS" sz="2000" b="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with retinol </a:t>
            </a:r>
            <a:endParaRPr lang="en-GB" sz="2000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5BEEE71-DE63-880E-206E-30CE070BE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6" y="5463155"/>
            <a:ext cx="1918234" cy="81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CBAB4F1-64F0-3E31-B01F-FBDA9724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37" y="5472485"/>
            <a:ext cx="2744931" cy="8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9A056D-E177-486C-1DC4-84E310AE6A66}"/>
              </a:ext>
            </a:extLst>
          </p:cNvPr>
          <p:cNvSpPr txBox="1"/>
          <p:nvPr/>
        </p:nvSpPr>
        <p:spPr>
          <a:xfrm>
            <a:off x="812917" y="5749558"/>
            <a:ext cx="72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sr-Latn-RS" sz="2000" b="0" dirty="0">
                <a:latin typeface="Calibri" panose="020F0502020204030204" pitchFamily="34" charset="0"/>
                <a:cs typeface="Arial" panose="020B0604020202020204" pitchFamily="34" charset="0"/>
              </a:rPr>
              <a:t>β-LG</a:t>
            </a:r>
            <a:endParaRPr lang="hr-H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22E801-E975-40FB-1267-4EE509C851CF}"/>
              </a:ext>
            </a:extLst>
          </p:cNvPr>
          <p:cNvSpPr txBox="1"/>
          <p:nvPr/>
        </p:nvSpPr>
        <p:spPr>
          <a:xfrm>
            <a:off x="4682671" y="5749558"/>
            <a:ext cx="72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sr-Latn-RS" sz="2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en-US" altLang="sr-Latn-RS" sz="2000" b="0" dirty="0">
                <a:latin typeface="Calibri" panose="020F0502020204030204" pitchFamily="34" charset="0"/>
                <a:cs typeface="Arial" panose="020B0604020202020204" pitchFamily="34" charset="0"/>
              </a:rPr>
              <a:t>-L</a:t>
            </a:r>
            <a:r>
              <a:rPr lang="hr-HR" altLang="sr-Latn-RS" sz="2000" b="0" dirty="0"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hr-HR" sz="2000" dirty="0"/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A3E734E9-AD34-968C-B4EB-033151CB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78" y="4188010"/>
            <a:ext cx="2903261" cy="91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BD621D-1A4C-F119-4819-6CFA7BDB58E7}"/>
              </a:ext>
            </a:extLst>
          </p:cNvPr>
          <p:cNvSpPr txBox="1"/>
          <p:nvPr/>
        </p:nvSpPr>
        <p:spPr>
          <a:xfrm>
            <a:off x="6955406" y="4363559"/>
            <a:ext cx="1226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sr-Latn-RS" sz="2000" b="0" dirty="0">
                <a:latin typeface="Calibri" panose="020F0502020204030204" pitchFamily="34" charset="0"/>
              </a:rPr>
              <a:t>Casein fractions</a:t>
            </a:r>
            <a:endParaRPr lang="hr-HR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BE90D-C290-9AF3-75FA-6764AB50F390}"/>
              </a:ext>
            </a:extLst>
          </p:cNvPr>
          <p:cNvSpPr txBox="1"/>
          <p:nvPr/>
        </p:nvSpPr>
        <p:spPr>
          <a:xfrm>
            <a:off x="0" y="6480461"/>
            <a:ext cx="209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Bovenhuis </a:t>
            </a:r>
            <a:r>
              <a:rPr lang="hr-HR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hr-HR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(1992)</a:t>
            </a:r>
          </a:p>
        </p:txBody>
      </p:sp>
    </p:spTree>
    <p:extLst>
      <p:ext uri="{BB962C8B-B14F-4D97-AF65-F5344CB8AC3E}">
        <p14:creationId xmlns:p14="http://schemas.microsoft.com/office/powerpoint/2010/main" val="334815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427DE-AD0F-5203-E113-98DED87B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8276-5CE1-9491-176B-0EEEDB58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hr-HR" sz="3600" b="1" dirty="0"/>
              <a:t>General applications of molecular information in livestock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78F27-0629-1B96-2F34-6B798B1F4590}"/>
              </a:ext>
            </a:extLst>
          </p:cNvPr>
          <p:cNvSpPr txBox="1"/>
          <p:nvPr/>
        </p:nvSpPr>
        <p:spPr>
          <a:xfrm>
            <a:off x="4094924" y="2274073"/>
            <a:ext cx="174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 </a:t>
            </a:r>
          </a:p>
          <a:p>
            <a:pPr algn="ctr"/>
            <a:r>
              <a:rPr lang="hr-H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3A940-E765-0FF3-3D42-63B94A23E881}"/>
              </a:ext>
            </a:extLst>
          </p:cNvPr>
          <p:cNvSpPr txBox="1"/>
          <p:nvPr/>
        </p:nvSpPr>
        <p:spPr>
          <a:xfrm>
            <a:off x="1804956" y="4247322"/>
            <a:ext cx="2154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Conservation </a:t>
            </a:r>
          </a:p>
          <a:p>
            <a:pPr algn="ctr"/>
            <a:r>
              <a:rPr lang="hr-H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8F679-3BC3-68BA-95EE-29F6375C2698}"/>
              </a:ext>
            </a:extLst>
          </p:cNvPr>
          <p:cNvSpPr txBox="1"/>
          <p:nvPr/>
        </p:nvSpPr>
        <p:spPr>
          <a:xfrm>
            <a:off x="5891920" y="4247322"/>
            <a:ext cx="2154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 </a:t>
            </a:r>
          </a:p>
          <a:p>
            <a:pPr algn="ctr"/>
            <a:r>
              <a:rPr lang="hr-H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DD3BD-030A-A6FB-E40E-BD38D0B91C21}"/>
              </a:ext>
            </a:extLst>
          </p:cNvPr>
          <p:cNvSpPr/>
          <p:nvPr/>
        </p:nvSpPr>
        <p:spPr>
          <a:xfrm>
            <a:off x="3601943" y="1900364"/>
            <a:ext cx="2687541" cy="170953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421B6E-55AF-3202-56C9-C73441E6365D}"/>
              </a:ext>
            </a:extLst>
          </p:cNvPr>
          <p:cNvSpPr/>
          <p:nvPr/>
        </p:nvSpPr>
        <p:spPr>
          <a:xfrm>
            <a:off x="1538586" y="3835182"/>
            <a:ext cx="2687541" cy="170953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A712FF-D38E-6621-E284-E8A9785AD309}"/>
              </a:ext>
            </a:extLst>
          </p:cNvPr>
          <p:cNvSpPr/>
          <p:nvPr/>
        </p:nvSpPr>
        <p:spPr>
          <a:xfrm>
            <a:off x="5638801" y="3869610"/>
            <a:ext cx="2687541" cy="170953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417A2-EF88-0C07-A80C-255F9D85582A}"/>
              </a:ext>
            </a:extLst>
          </p:cNvPr>
          <p:cNvCxnSpPr/>
          <p:nvPr/>
        </p:nvCxnSpPr>
        <p:spPr>
          <a:xfrm>
            <a:off x="5891920" y="3514477"/>
            <a:ext cx="302146" cy="355133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AE45D-65B4-B726-8BF5-F5855A5CFA22}"/>
              </a:ext>
            </a:extLst>
          </p:cNvPr>
          <p:cNvCxnSpPr>
            <a:cxnSpLocks/>
          </p:cNvCxnSpPr>
          <p:nvPr/>
        </p:nvCxnSpPr>
        <p:spPr>
          <a:xfrm rot="4800000">
            <a:off x="3713262" y="3517815"/>
            <a:ext cx="302146" cy="355133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83F13D-E245-DEE3-D79A-D68E9E9F3644}"/>
              </a:ext>
            </a:extLst>
          </p:cNvPr>
          <p:cNvCxnSpPr/>
          <p:nvPr/>
        </p:nvCxnSpPr>
        <p:spPr>
          <a:xfrm>
            <a:off x="4357315" y="4713800"/>
            <a:ext cx="116089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D9CD-612F-EA85-E83C-125E4060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AC86-955C-B78D-2BAA-EF51C55D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Applications of </a:t>
            </a:r>
            <a:r>
              <a:rPr lang="hr-HR" sz="3600" b="1" dirty="0"/>
              <a:t>m</a:t>
            </a:r>
            <a:r>
              <a:rPr lang="en-GB" sz="3600" b="1" dirty="0" err="1"/>
              <a:t>olecular</a:t>
            </a:r>
            <a:r>
              <a:rPr lang="en-GB" sz="3600" b="1" dirty="0"/>
              <a:t> </a:t>
            </a:r>
            <a:r>
              <a:rPr lang="hr-HR" sz="3600" b="1" dirty="0"/>
              <a:t>i</a:t>
            </a:r>
            <a:r>
              <a:rPr lang="en-GB" sz="3600" b="1" dirty="0" err="1"/>
              <a:t>nformation</a:t>
            </a:r>
            <a:r>
              <a:rPr lang="en-GB" sz="3600" b="1" dirty="0"/>
              <a:t> in </a:t>
            </a:r>
            <a:r>
              <a:rPr lang="hr-HR" sz="3600" b="1" dirty="0"/>
              <a:t>l</a:t>
            </a:r>
            <a:r>
              <a:rPr lang="en-GB" sz="3600" b="1" dirty="0" err="1"/>
              <a:t>ivestock</a:t>
            </a:r>
            <a:r>
              <a:rPr lang="en-GB" sz="3600" b="1" dirty="0"/>
              <a:t> </a:t>
            </a:r>
            <a:r>
              <a:rPr lang="hr-HR" sz="3600" b="1" dirty="0"/>
              <a:t>selection</a:t>
            </a:r>
            <a:endParaRPr lang="en-GB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221D7C-0465-9856-41DE-B631ED044EB2}"/>
              </a:ext>
            </a:extLst>
          </p:cNvPr>
          <p:cNvSpPr txBox="1"/>
          <p:nvPr/>
        </p:nvSpPr>
        <p:spPr>
          <a:xfrm>
            <a:off x="1327869" y="1841353"/>
            <a:ext cx="80944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 improvement of economically important traits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Milk yield, growth, fertility, carcass quality, disease resistance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 and management of genetic defects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and elimination of carriers of harmful recessive alleles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Parentage verification and breed composition analysis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accuracy in breeding programs and conservation management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for robustness and adaptability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Heat tolerance, disease resistance, stress resilience</a:t>
            </a:r>
          </a:p>
          <a:p>
            <a:pPr>
              <a:buFont typeface="+mj-lt"/>
              <a:buAutoNum type="arabicPeriod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mating strategies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Genomic information supports mating plans that maximize gain and 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inbreeding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lang="en-GB" sz="20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1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FB0C-FFC8-8ED4-E502-50388E73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7EED-9992-EF20-8696-074B389B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Main </a:t>
            </a:r>
            <a:r>
              <a:rPr lang="hr-HR" sz="3600" b="1" dirty="0"/>
              <a:t>c</a:t>
            </a:r>
            <a:r>
              <a:rPr lang="en-GB" sz="3600" b="1" dirty="0" err="1"/>
              <a:t>ategories</a:t>
            </a:r>
            <a:r>
              <a:rPr lang="en-GB" sz="3600" b="1" dirty="0"/>
              <a:t> of </a:t>
            </a:r>
            <a:r>
              <a:rPr lang="hr-HR" sz="3600" b="1" dirty="0"/>
              <a:t>m</a:t>
            </a:r>
            <a:r>
              <a:rPr lang="en-GB" sz="3600" b="1" dirty="0" err="1"/>
              <a:t>olecular</a:t>
            </a:r>
            <a:r>
              <a:rPr lang="en-GB" sz="3600" b="1" dirty="0"/>
              <a:t> </a:t>
            </a:r>
            <a:r>
              <a:rPr lang="hr-HR" sz="3600" b="1" dirty="0"/>
              <a:t>i</a:t>
            </a:r>
            <a:r>
              <a:rPr lang="en-GB" sz="3600" b="1" dirty="0" err="1"/>
              <a:t>nformation</a:t>
            </a:r>
            <a:r>
              <a:rPr lang="en-GB" sz="3600" b="1" dirty="0"/>
              <a:t> </a:t>
            </a:r>
            <a:r>
              <a:rPr lang="hr-HR" sz="3600" b="1" dirty="0"/>
              <a:t>u</a:t>
            </a:r>
            <a:r>
              <a:rPr lang="en-GB" sz="3600" b="1" dirty="0"/>
              <a:t>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82FB-E81B-AFA3-36A1-5571B28DFF1B}"/>
              </a:ext>
            </a:extLst>
          </p:cNvPr>
          <p:cNvSpPr txBox="1"/>
          <p:nvPr/>
        </p:nvSpPr>
        <p:spPr>
          <a:xfrm>
            <a:off x="1345454" y="2090172"/>
            <a:ext cx="8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animals</a:t>
            </a:r>
            <a:endParaRPr lang="hr-HR" sz="20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24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Predicting breeding potential (e.g. GEBVs)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Used in: MAS, GS, mate selection</a:t>
            </a:r>
          </a:p>
          <a:p>
            <a:pPr>
              <a:spcAft>
                <a:spcPts val="1200"/>
              </a:spcAft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markers (SNPs)</a:t>
            </a:r>
            <a:endParaRPr lang="hr-HR" sz="20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Identifying SNPs associated with traits or populations</a:t>
            </a:r>
            <a:b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Used in: GWAS, selection signa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7414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42E9-B678-38A1-F31A-B11432E0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E5D6-C401-4FA5-4CF5-8B7D9AA7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Core </a:t>
            </a:r>
            <a:r>
              <a:rPr lang="hr-HR" sz="3600" b="1" dirty="0"/>
              <a:t>m</a:t>
            </a:r>
            <a:r>
              <a:rPr lang="en-GB" sz="3600" b="1" dirty="0" err="1"/>
              <a:t>ethods</a:t>
            </a:r>
            <a:r>
              <a:rPr lang="en-GB" sz="3600" b="1" dirty="0"/>
              <a:t> </a:t>
            </a:r>
            <a:r>
              <a:rPr lang="hr-HR" sz="3600" b="1" dirty="0"/>
              <a:t>u</a:t>
            </a:r>
            <a:r>
              <a:rPr lang="en-GB" sz="3600" b="1" dirty="0" err="1"/>
              <a:t>sed</a:t>
            </a:r>
            <a:r>
              <a:rPr lang="en-GB" sz="3600" b="1" dirty="0"/>
              <a:t> in </a:t>
            </a:r>
            <a:r>
              <a:rPr lang="hr-HR" sz="3600" b="1" dirty="0"/>
              <a:t>s</a:t>
            </a:r>
            <a:r>
              <a:rPr lang="en-GB" sz="3600" b="1" dirty="0"/>
              <a:t>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0488B-991B-3C0F-6361-CC166AE04ADD}"/>
              </a:ext>
            </a:extLst>
          </p:cNvPr>
          <p:cNvSpPr txBox="1"/>
          <p:nvPr/>
        </p:nvSpPr>
        <p:spPr>
          <a:xfrm>
            <a:off x="1345454" y="2044452"/>
            <a:ext cx="8094428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Marker-Assisted Selection (MAS) </a:t>
            </a:r>
            <a:endParaRPr lang="hr-HR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markers linked to major genes or QTLs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traits mainly controlled by major genes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Simple, but limited to known loci with large effects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/>
              </a:buClr>
            </a:pPr>
            <a:r>
              <a:rPr lang="en-GB" sz="20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selection against recessive genetic disorders or for hornless (polled)</a:t>
            </a: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hr-H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allele</a:t>
            </a:r>
          </a:p>
        </p:txBody>
      </p:sp>
    </p:spTree>
    <p:extLst>
      <p:ext uri="{BB962C8B-B14F-4D97-AF65-F5344CB8AC3E}">
        <p14:creationId xmlns:p14="http://schemas.microsoft.com/office/powerpoint/2010/main" val="119735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287AC-C76F-A053-202D-1204B005E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108D-0922-4769-ACE4-FDA5579A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Core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</a:t>
            </a:r>
            <a:r>
              <a:rPr lang="en-GB" sz="36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ethods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</a:t>
            </a:r>
            <a:r>
              <a:rPr lang="en-GB" sz="36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sed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8CC5E-F4DB-DF3F-B7BA-5FA21C2616F6}"/>
              </a:ext>
            </a:extLst>
          </p:cNvPr>
          <p:cNvSpPr txBox="1"/>
          <p:nvPr/>
        </p:nvSpPr>
        <p:spPr>
          <a:xfrm>
            <a:off x="1345454" y="2044452"/>
            <a:ext cx="944446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Genomic Selection (GS) </a:t>
            </a:r>
            <a:endParaRPr lang="hr-HR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genome-wide SNP data to predict Genomic Estimated Breeding Values (GEBVs)</a:t>
            </a: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early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young animals</a:t>
            </a: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Powerful for complex (polygenic) traits</a:t>
            </a: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generation interval and increases selection accuracy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/>
              </a:buClr>
            </a:pPr>
            <a:r>
              <a:rPr lang="en-GB" sz="20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statistical models like GBLUP, </a:t>
            </a:r>
            <a:r>
              <a:rPr lang="en-GB" sz="2000" i="1" dirty="0" err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BayesA</a:t>
            </a:r>
            <a:r>
              <a:rPr lang="en-GB" sz="20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/B/C, LASSO</a:t>
            </a:r>
            <a:endParaRPr lang="en-GB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8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7DC33-181E-3540-38D2-2EC1832A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CA0C-8470-E092-4CA4-6783F8E1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Core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</a:t>
            </a:r>
            <a:r>
              <a:rPr lang="en-GB" sz="36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ethods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</a:t>
            </a:r>
            <a:r>
              <a:rPr lang="en-GB" sz="36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sed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C9E9C-A635-F095-19C8-D53F0B420ADF}"/>
              </a:ext>
            </a:extLst>
          </p:cNvPr>
          <p:cNvSpPr txBox="1"/>
          <p:nvPr/>
        </p:nvSpPr>
        <p:spPr>
          <a:xfrm>
            <a:off x="1345453" y="2044452"/>
            <a:ext cx="1035547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Introgression of beneficial alleles </a:t>
            </a:r>
            <a:endParaRPr lang="hr-HR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Controlled transfer of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favorable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alleles from one breed/population to another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Supported by molecular tracking using markers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in crossbreeding or gene introgression program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/>
              </a:buClr>
            </a:pPr>
            <a:r>
              <a:rPr lang="en-GB" sz="2000" i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Booroola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 in sheep significantly increases ovulation rate and litter size</a:t>
            </a:r>
            <a:r>
              <a:rPr lang="hr-HR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(homozygous)</a:t>
            </a:r>
          </a:p>
        </p:txBody>
      </p:sp>
    </p:spTree>
    <p:extLst>
      <p:ext uri="{BB962C8B-B14F-4D97-AF65-F5344CB8AC3E}">
        <p14:creationId xmlns:p14="http://schemas.microsoft.com/office/powerpoint/2010/main" val="417476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3E2D7-9FB6-35DC-C7EC-6BCE8DDF7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4143-BDC2-E732-0971-B8309463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Core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</a:t>
            </a:r>
            <a:r>
              <a:rPr lang="en-GB" sz="36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ethods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</a:t>
            </a:r>
            <a:r>
              <a:rPr lang="en-GB" sz="36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sed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9F9E7-2E72-5E47-C30F-46E6DA2D910B}"/>
              </a:ext>
            </a:extLst>
          </p:cNvPr>
          <p:cNvSpPr txBox="1"/>
          <p:nvPr/>
        </p:nvSpPr>
        <p:spPr>
          <a:xfrm>
            <a:off x="1345454" y="2044452"/>
            <a:ext cx="944446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Genomic mate selection </a:t>
            </a:r>
            <a:endParaRPr lang="hr-HR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Matches animals based on genomic profiles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maximize genetic gain while minimizing inbreeding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Crucial in small populations or conservation breeding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28461FB-56C6-8E3B-E140-8C1D48D3F8A0}"/>
              </a:ext>
            </a:extLst>
          </p:cNvPr>
          <p:cNvSpPr/>
          <p:nvPr/>
        </p:nvSpPr>
        <p:spPr>
          <a:xfrm>
            <a:off x="-101595" y="461176"/>
            <a:ext cx="7323010" cy="6486702"/>
          </a:xfrm>
          <a:prstGeom prst="flowChartDelay">
            <a:avLst/>
          </a:prstGeom>
          <a:solidFill>
            <a:srgbClr val="558ED5">
              <a:alpha val="85098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772A1-0255-1694-0A9E-8205E85A4D95}"/>
              </a:ext>
            </a:extLst>
          </p:cNvPr>
          <p:cNvSpPr txBox="1"/>
          <p:nvPr/>
        </p:nvSpPr>
        <p:spPr>
          <a:xfrm rot="20713726">
            <a:off x="9197969" y="5630475"/>
            <a:ext cx="1523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Summer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6DABF-412C-6C7E-1E13-83B8CD8AFE02}"/>
              </a:ext>
            </a:extLst>
          </p:cNvPr>
          <p:cNvSpPr txBox="1"/>
          <p:nvPr/>
        </p:nvSpPr>
        <p:spPr>
          <a:xfrm rot="20713726">
            <a:off x="6628457" y="6161590"/>
            <a:ext cx="627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F8E4C-64C4-024F-3EE8-55237FFFE3C4}"/>
              </a:ext>
            </a:extLst>
          </p:cNvPr>
          <p:cNvSpPr txBox="1"/>
          <p:nvPr/>
        </p:nvSpPr>
        <p:spPr>
          <a:xfrm>
            <a:off x="10315497" y="5442211"/>
            <a:ext cx="2011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 approaches in animal </a:t>
            </a:r>
            <a:r>
              <a:rPr lang="hr-HR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breeding</a:t>
            </a:r>
            <a:endParaRPr lang="hr-HR" sz="20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C290-7E0C-4B8A-08DE-17428CFD8918}"/>
              </a:ext>
            </a:extLst>
          </p:cNvPr>
          <p:cNvSpPr/>
          <p:nvPr/>
        </p:nvSpPr>
        <p:spPr>
          <a:xfrm>
            <a:off x="270993" y="888299"/>
            <a:ext cx="663868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hr-HR" sz="40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Contents</a:t>
            </a:r>
            <a:endParaRPr lang="hr-HR" sz="20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What is molecular information?</a:t>
            </a:r>
          </a:p>
          <a:p>
            <a:r>
              <a:rPr lang="hr-HR" sz="24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    </a:t>
            </a:r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About DNA and genome</a:t>
            </a:r>
          </a:p>
          <a:p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    </a:t>
            </a:r>
            <a:r>
              <a:rPr lang="hr-HR" sz="1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G</a:t>
            </a:r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enome composition</a:t>
            </a:r>
          </a:p>
          <a:p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    </a:t>
            </a:r>
            <a:r>
              <a:rPr lang="hr-HR" sz="1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hr-HR" sz="8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Single Nucleotide Polymorphisms (SNPs)</a:t>
            </a:r>
          </a:p>
          <a:p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     Associations with Phenotype</a:t>
            </a:r>
          </a:p>
          <a:p>
            <a:endParaRPr lang="hr-HR" sz="20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Usage of molecular information in livestock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000" b="1" i="1" dirty="0">
              <a:solidFill>
                <a:srgbClr val="FFAD09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Case study</a:t>
            </a:r>
          </a:p>
          <a:p>
            <a:r>
              <a:rPr lang="hr-HR" sz="2400" b="1" dirty="0">
                <a:solidFill>
                  <a:schemeClr val="bg1"/>
                </a:solidFill>
                <a:ea typeface="Times New Roman" panose="02020603050405020304" pitchFamily="18" charset="0"/>
              </a:rPr>
              <a:t>     </a:t>
            </a:r>
            <a:r>
              <a:rPr lang="en-GB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Identification of Selection Signals on the X</a:t>
            </a:r>
            <a:endParaRPr lang="hr-HR" sz="2000" b="1" i="1" dirty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   </a:t>
            </a:r>
            <a:r>
              <a:rPr lang="hr-HR" sz="16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hr-HR" sz="12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GB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chromosome in East Adriatic Sheep: </a:t>
            </a:r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                                </a:t>
            </a:r>
          </a:p>
          <a:p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    </a:t>
            </a:r>
            <a:r>
              <a:rPr lang="hr-HR" sz="8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GB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A New</a:t>
            </a:r>
            <a:r>
              <a:rPr lang="hr-HR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GB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Complementary Approach</a:t>
            </a:r>
          </a:p>
        </p:txBody>
      </p:sp>
    </p:spTree>
    <p:extLst>
      <p:ext uri="{BB962C8B-B14F-4D97-AF65-F5344CB8AC3E}">
        <p14:creationId xmlns:p14="http://schemas.microsoft.com/office/powerpoint/2010/main" val="102862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38FF-310D-0EF3-4236-E5168329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4234-FC14-336C-2302-403DA07A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Core methods for exploring trait architecture and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5C6F8-016E-C2D6-B6BB-9B525A883C58}"/>
              </a:ext>
            </a:extLst>
          </p:cNvPr>
          <p:cNvSpPr txBox="1"/>
          <p:nvPr/>
        </p:nvSpPr>
        <p:spPr>
          <a:xfrm>
            <a:off x="1345453" y="1722714"/>
            <a:ext cx="906007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Genome-Wide Association Studies (GWAS) </a:t>
            </a:r>
            <a:endParaRPr lang="hr-HR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method that associates phenotypic traits with SNPs across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Identifies QTLs influencing traits (e.g. milk yield, fertility)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development of better MAS and GS models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 often lead to discovery of candidate genes with functional relevance</a:t>
            </a: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B45ED3-CE55-8ADF-D2F5-091BC5AF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7" y="3910659"/>
            <a:ext cx="4080933" cy="294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09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3576-5239-B180-329A-083919999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342C-E3C6-F5DB-7166-6A40E52F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Core methods for exploring trait architecture and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1BA57-81BB-D22C-DA93-0D976899589A}"/>
              </a:ext>
            </a:extLst>
          </p:cNvPr>
          <p:cNvSpPr txBox="1"/>
          <p:nvPr/>
        </p:nvSpPr>
        <p:spPr>
          <a:xfrm>
            <a:off x="1345453" y="2044452"/>
            <a:ext cx="906007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Signa</a:t>
            </a: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GB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sz="24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Genomic patterns indicating past selection events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loci under natural and/or artificial selection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Reveal adaptation and breeding history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in conservation and breed characterization</a:t>
            </a:r>
            <a:endParaRPr lang="hr-HR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3408FA-E15C-FBA9-804C-15E7559E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8808" y="2672253"/>
            <a:ext cx="3023322" cy="154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81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0D5E5-7F22-7817-43E2-4FF2E979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A28F-F4DE-F120-F76C-3B9FEED1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Modern Livestock Genomics – From Data to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9D0AD-B577-CAF6-1F76-949C0E84FBE7}"/>
              </a:ext>
            </a:extLst>
          </p:cNvPr>
          <p:cNvSpPr txBox="1"/>
          <p:nvPr/>
        </p:nvSpPr>
        <p:spPr>
          <a:xfrm>
            <a:off x="850899" y="1736511"/>
            <a:ext cx="8403167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hr-HR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challenge</a:t>
            </a:r>
            <a:endParaRPr lang="hr-HR" sz="20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3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Molecular datasets (e.g. SNP arrays, WGS) contain a high number of variables per sample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trait analyses require advanced bioinformatics approaches</a:t>
            </a:r>
          </a:p>
          <a:p>
            <a:pPr>
              <a:spcAft>
                <a:spcPts val="600"/>
              </a:spcAft>
              <a:buNone/>
            </a:pPr>
            <a:r>
              <a:rPr lang="hr-HR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🧬 </a:t>
            </a: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the Genomics-centric era?</a:t>
            </a:r>
          </a:p>
          <a:p>
            <a:pPr marL="342900" indent="-342900">
              <a:spcAft>
                <a:spcPts val="3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Genomics is reaching maturity; SNP arrays and WGS are widely adopted</a:t>
            </a:r>
          </a:p>
          <a:p>
            <a:pPr marL="342900" indent="-342900">
              <a:spcAft>
                <a:spcPts val="18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Yet, added value now comes from integration with other omics (transcriptomics, epigenomics)</a:t>
            </a:r>
          </a:p>
          <a:p>
            <a:pPr>
              <a:spcAft>
                <a:spcPts val="600"/>
              </a:spcAft>
              <a:buNone/>
            </a:pPr>
            <a:r>
              <a:rPr lang="hr-HR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📸 </a:t>
            </a:r>
            <a:r>
              <a:rPr lang="hr-HR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of the Phenomics era</a:t>
            </a:r>
            <a:endParaRPr lang="hr-HR" sz="20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High-throughput phenotyping (e.g. sensors, imaging, metabolomics) enables large-scale, accurate phenotype collection</a:t>
            </a:r>
          </a:p>
          <a:p>
            <a:pPr marL="342900" indent="-34290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phenotypes = improved selection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71706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7B10F-99BC-F99F-21E6-04BA4D08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04F5-E902-0A46-0DFE-C572EC08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515790"/>
            <a:ext cx="12048877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B05A3-6921-06A9-75CB-FB30DF2A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7" t="4165"/>
          <a:stretch>
            <a:fillRect/>
          </a:stretch>
        </p:blipFill>
        <p:spPr>
          <a:xfrm>
            <a:off x="1278466" y="1723442"/>
            <a:ext cx="6435889" cy="450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E7CB2-6E01-6BCD-096D-745E52CC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5" t="4165" r="63676" b="84745"/>
          <a:stretch>
            <a:fillRect/>
          </a:stretch>
        </p:blipFill>
        <p:spPr>
          <a:xfrm>
            <a:off x="1227665" y="1723442"/>
            <a:ext cx="2895601" cy="520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6106A-FBE9-627D-D66E-C0A192D97B94}"/>
              </a:ext>
            </a:extLst>
          </p:cNvPr>
          <p:cNvSpPr txBox="1"/>
          <p:nvPr/>
        </p:nvSpPr>
        <p:spPr>
          <a:xfrm>
            <a:off x="1847676" y="6224299"/>
            <a:ext cx="654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0" i="0" u="none" strike="noStrike" dirty="0">
                <a:effectLst/>
                <a:latin typeface="InftyFallback"/>
                <a:hlinkClick r:id="rId3"/>
              </a:rPr>
              <a:t>https://doi.org/10.3389/fgene.2022.887582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970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0175" y="803490"/>
            <a:ext cx="1919287" cy="76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Slikovni rezultat za agronomski fakultet zagreb logo">
            <a:extLst>
              <a:ext uri="{FF2B5EF4-FFF2-40B4-BE49-F238E27FC236}">
                <a16:creationId xmlns:a16="http://schemas.microsoft.com/office/drawing/2014/main" id="{F179F374-0CA7-6342-AD2A-D298E279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4" y="827634"/>
            <a:ext cx="1068780" cy="6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A24F75-73AC-AF47-BC18-B2CC5C2A24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2055" y="827896"/>
            <a:ext cx="692698" cy="692698"/>
          </a:xfrm>
          <a:prstGeom prst="rect">
            <a:avLst/>
          </a:prstGeom>
        </p:spPr>
      </p:pic>
      <p:pic>
        <p:nvPicPr>
          <p:cNvPr id="11" name="Picture 2" descr="Česká zemědělská univerzita v Praze">
            <a:extLst>
              <a:ext uri="{FF2B5EF4-FFF2-40B4-BE49-F238E27FC236}">
                <a16:creationId xmlns:a16="http://schemas.microsoft.com/office/drawing/2014/main" id="{79B8C88B-73B6-7F40-9DF3-5F01C685D98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956931" y="862078"/>
            <a:ext cx="1217477" cy="587258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27911" y="808065"/>
            <a:ext cx="737244" cy="72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19"/>
          <p:cNvGrpSpPr/>
          <p:nvPr/>
        </p:nvGrpSpPr>
        <p:grpSpPr>
          <a:xfrm>
            <a:off x="1527048" y="1969551"/>
            <a:ext cx="8788527" cy="3591171"/>
            <a:chOff x="1307973" y="1709492"/>
            <a:chExt cx="8788527" cy="3591171"/>
          </a:xfrm>
        </p:grpSpPr>
        <p:sp>
          <p:nvSpPr>
            <p:cNvPr id="3" name="Rectangle 2"/>
            <p:cNvSpPr/>
            <p:nvPr/>
          </p:nvSpPr>
          <p:spPr>
            <a:xfrm>
              <a:off x="1307973" y="1709492"/>
              <a:ext cx="878852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Identification of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S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election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S</a:t>
              </a:r>
              <a:r>
                <a:rPr lang="en-GB" sz="4000" dirty="0" err="1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ignals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on the X-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GB" sz="4000" dirty="0" err="1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hromosome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in East Adriatic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S</a:t>
              </a:r>
              <a:r>
                <a:rPr lang="en-GB" sz="4000" dirty="0" err="1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heep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: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N</a:t>
              </a:r>
              <a:r>
                <a:rPr lang="en-GB" sz="4000" dirty="0" err="1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ew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GB" sz="4000" dirty="0" err="1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omplementary</a:t>
              </a:r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40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GB" sz="4000" dirty="0" err="1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pproach</a:t>
              </a:r>
              <a:endParaRPr lang="en-GB" sz="4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81125" y="4010025"/>
              <a:ext cx="8667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Shihabi, B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Lukic, V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Cubric-Curik, V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Brajkovic, M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Oršanić, D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 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Ugarković, L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Vostry, I</a:t>
              </a:r>
              <a:r>
                <a:rPr lang="hr-HR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r>
                <a:rPr lang="en-GB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Curik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3963988" y="4654550"/>
              <a:ext cx="5445124" cy="646113"/>
              <a:chOff x="9846866" y="5794089"/>
              <a:chExt cx="4573987" cy="646549"/>
            </a:xfrm>
          </p:grpSpPr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18179" t="29990" r="18996" b="26509"/>
              <a:stretch>
                <a:fillRect/>
              </a:stretch>
            </p:blipFill>
            <p:spPr bwMode="auto">
              <a:xfrm>
                <a:off x="9846866" y="6006957"/>
                <a:ext cx="326626" cy="226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0036226" y="5794089"/>
                <a:ext cx="4384627" cy="6465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hr-HR" sz="3600" b="1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</a:t>
                </a:r>
                <a:endParaRPr lang="en-US" sz="3600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4341813" y="4772025"/>
              <a:ext cx="3230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hr-HR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mshihabi@agr.hr; icurik@agr.hr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286" y="888780"/>
            <a:ext cx="4125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East Adriatic sheep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47CDC1-F265-1849-AC8F-3E813834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63443"/>
            <a:ext cx="11353801" cy="4809132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None/>
            </a:pPr>
            <a:endParaRPr lang="hr-HR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0070C0"/>
              </a:buClr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O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ne of the most important livestock species in Croatia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0070C0"/>
              </a:buClr>
            </a:pPr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0070C0"/>
              </a:buClr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M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ainly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in the coastal and mountainous regions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(mostly kept extensively)</a:t>
            </a:r>
          </a:p>
          <a:p>
            <a:pPr>
              <a:buClr>
                <a:srgbClr val="0070C0"/>
              </a:buClr>
            </a:pPr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0070C0"/>
              </a:buClr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Eight indigenous breeds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hr-HR" dirty="0">
                <a:latin typeface="Calibri" pitchFamily="34" charset="0"/>
                <a:cs typeface="Calibri" pitchFamily="34" charset="0"/>
              </a:rPr>
              <a:t>                                              </a:t>
            </a:r>
            <a:endParaRPr lang="hr-HR" altLang="en-US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buNone/>
            </a:pPr>
            <a:endParaRPr lang="hr-HR" altLang="en-US" dirty="0">
              <a:latin typeface="Calibri" pitchFamily="34" charset="0"/>
            </a:endParaRPr>
          </a:p>
          <a:p>
            <a:pPr>
              <a:buNone/>
            </a:pPr>
            <a:endParaRPr lang="hr-HR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8049" y="3545841"/>
            <a:ext cx="764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(Cres Island Sheep, Dalmatian</a:t>
            </a:r>
            <a:r>
              <a:rPr lang="hr-H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Pramenka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Dubrovnik Ruda, Istrian Sheep, 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Krk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Island Sheep, Lika 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Pramenka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Pag Island Sheep and</a:t>
            </a:r>
            <a:r>
              <a:rPr lang="hr-H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Rab Island Sheep)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8991" y="412025"/>
            <a:ext cx="2739263" cy="235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12"/>
          <p:cNvSpPr txBox="1">
            <a:spLocks noChangeArrowheads="1"/>
          </p:cNvSpPr>
          <p:nvPr/>
        </p:nvSpPr>
        <p:spPr bwMode="auto">
          <a:xfrm>
            <a:off x="9882092" y="1489196"/>
            <a:ext cx="14695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600">
                <a:latin typeface="Calibri" pitchFamily="34" charset="0"/>
                <a:cs typeface="Calibri" pitchFamily="34" charset="0"/>
              </a:rPr>
              <a:t>Adriatic Croatia</a:t>
            </a:r>
            <a:endParaRPr lang="en-GB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25898" y="1578410"/>
            <a:ext cx="168069" cy="177943"/>
          </a:xfrm>
          <a:prstGeom prst="rect">
            <a:avLst/>
          </a:prstGeom>
          <a:solidFill>
            <a:srgbClr val="03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23923" y="1849560"/>
            <a:ext cx="168069" cy="177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12"/>
          <p:cNvSpPr txBox="1">
            <a:spLocks noChangeArrowheads="1"/>
          </p:cNvSpPr>
          <p:nvPr/>
        </p:nvSpPr>
        <p:spPr bwMode="auto">
          <a:xfrm>
            <a:off x="9880117" y="1760346"/>
            <a:ext cx="1792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1600">
                <a:latin typeface="Calibri" pitchFamily="34" charset="0"/>
                <a:cs typeface="Calibri" pitchFamily="34" charset="0"/>
              </a:rPr>
              <a:t>Continental Croatia</a:t>
            </a:r>
            <a:endParaRPr lang="en-GB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141343" y="4213328"/>
            <a:ext cx="2078181" cy="1068779"/>
          </a:xfrm>
          <a:prstGeom prst="wedgeRoundRectCallou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>
                <a:latin typeface="Calibri" pitchFamily="34" charset="0"/>
                <a:cs typeface="Calibri" pitchFamily="34" charset="0"/>
              </a:rPr>
              <a:t>I</a:t>
            </a:r>
            <a:r>
              <a:rPr lang="en-GB">
                <a:latin typeface="Calibri" pitchFamily="34" charset="0"/>
                <a:cs typeface="Calibri" pitchFamily="34" charset="0"/>
              </a:rPr>
              <a:t>ntensive artificial selection has never been practiced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578" y="5531507"/>
            <a:ext cx="8176534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r-HR" sz="2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enomic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composition </a:t>
            </a:r>
            <a:r>
              <a:rPr lang="hr-HR" sz="20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environmental adaptation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sustainable production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471" y="690757"/>
            <a:ext cx="38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he origin of European sheep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41026" y="795168"/>
            <a:ext cx="18265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Ciani </a:t>
            </a:r>
            <a:r>
              <a:rPr lang="hr-HR" i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et al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 (2020)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268" y="1164500"/>
            <a:ext cx="8662218" cy="517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91973" y="6353860"/>
            <a:ext cx="1022984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Balkan sheep breeds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form a genetically specific cluster that is distinct from other European sheep breeds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036" y="828067"/>
            <a:ext cx="5442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Positive selection signals</a:t>
            </a:r>
            <a:endParaRPr lang="en-GB" sz="4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2361" y="1785373"/>
            <a:ext cx="8948436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hr-H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Increase of the frequency of certain alleles depending on the selection pressure</a:t>
            </a:r>
            <a:endParaRPr lang="hr-HR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hr-HR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hr-HR" sz="2000" dirty="0">
                <a:solidFill>
                  <a:srgbClr val="7D0D0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Regions with increased homozygosity (hitchhiking)</a:t>
            </a:r>
            <a:endParaRPr lang="hr-HR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hr-HR" sz="2000" dirty="0">
              <a:solidFill>
                <a:srgbClr val="7D0D0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arenR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Hard sweep - Emerging desirable mutation </a:t>
            </a:r>
            <a:endParaRPr lang="hr-HR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arenR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Soft sweep - Existing allele (previously neutral)</a:t>
            </a:r>
            <a:br>
              <a:rPr lang="en-GB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- Multiple mutations whose frequency gradually increases</a:t>
            </a:r>
            <a:endParaRPr lang="hr-HR" sz="2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63" y="4231527"/>
            <a:ext cx="6538154" cy="242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4608" y="195016"/>
            <a:ext cx="3023322" cy="154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67171" y="670572"/>
            <a:ext cx="3411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X-Chromosome</a:t>
            </a:r>
            <a:endParaRPr lang="en-GB" sz="40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062" y="841841"/>
            <a:ext cx="321979" cy="36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689" y="899290"/>
            <a:ext cx="454204" cy="30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4028" y="850802"/>
            <a:ext cx="692180" cy="3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64490" y="884073"/>
            <a:ext cx="707873" cy="38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454682" y="1355767"/>
            <a:ext cx="3825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135 Mb;  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~5 % genome size</a:t>
            </a:r>
            <a:endParaRPr lang="hr-HR" sz="200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P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seudo-</a:t>
            </a: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utosomal </a:t>
            </a: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egion</a:t>
            </a: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(PAR)</a:t>
            </a:r>
            <a:endParaRPr lang="en-GB" sz="200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99129" y="2268063"/>
            <a:ext cx="9508653" cy="4144263"/>
            <a:chOff x="799129" y="1842298"/>
            <a:chExt cx="9508653" cy="4144263"/>
          </a:xfrm>
        </p:grpSpPr>
        <p:sp>
          <p:nvSpPr>
            <p:cNvPr id="38" name="Rectangle 37"/>
            <p:cNvSpPr/>
            <p:nvPr/>
          </p:nvSpPr>
          <p:spPr>
            <a:xfrm>
              <a:off x="4346369" y="1842298"/>
              <a:ext cx="5961413" cy="2246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ctr"/>
              <a:r>
                <a:rPr lang="hr-HR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</a:t>
              </a:r>
              <a:r>
                <a:rPr lang="en-GB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utation rate (0.015 mutations/Mb/generation)</a:t>
              </a:r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Wingdings" pitchFamily="2" charset="2"/>
                <a:buChar char="v"/>
              </a:pPr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hr-HR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R</a:t>
              </a:r>
              <a:r>
                <a:rPr lang="en-GB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ecombination rate (2/3) </a:t>
              </a:r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hr-HR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GB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ffective population size (3/4)</a:t>
              </a:r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Wingdings" pitchFamily="2" charset="2"/>
                <a:buChar char="v"/>
              </a:pPr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hr-HR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L</a:t>
              </a:r>
              <a:r>
                <a:rPr lang="en-GB" sz="20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inkage disequilibrium</a:t>
              </a:r>
              <a:endParaRPr lang="hr-HR" sz="200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9129" y="2772658"/>
              <a:ext cx="254839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240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Chr X vs autosome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4339996" y="3286770"/>
              <a:ext cx="274320" cy="15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4339997" y="2657380"/>
              <a:ext cx="274320" cy="15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F09120-C79A-C047-93B1-CD636BDE5FA2}"/>
                </a:ext>
              </a:extLst>
            </p:cNvPr>
            <p:cNvSpPr/>
            <p:nvPr/>
          </p:nvSpPr>
          <p:spPr>
            <a:xfrm>
              <a:off x="965718" y="4543381"/>
              <a:ext cx="8383979" cy="461665"/>
            </a:xfrm>
            <a:prstGeom prst="rect">
              <a:avLst/>
            </a:prstGeom>
            <a:noFill/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hr-HR" sz="24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GB" sz="2400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nderstudied</a:t>
              </a:r>
              <a:r>
                <a:rPr lang="en-GB" sz="24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in the analyses identifying positive selection signals</a:t>
              </a:r>
              <a:endParaRPr lang="hr-HR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4346092" y="3847680"/>
              <a:ext cx="274320" cy="15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4326142" y="2049757"/>
              <a:ext cx="274320" cy="15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14575" y="5278675"/>
              <a:ext cx="76635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hr-HR" sz="200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Bette</a:t>
              </a:r>
              <a:r>
                <a:rPr lang="en-GB" sz="200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r understanding of selection behaviour on the sex chromosome</a:t>
              </a:r>
              <a:endPara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buFont typeface="Wingdings" pitchFamily="2" charset="2"/>
                <a:buChar char="v"/>
              </a:pPr>
              <a:r>
                <a:rPr lang="hr-HR" sz="200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 G</a:t>
              </a:r>
              <a:r>
                <a:rPr lang="en-GB" sz="200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ood potential for methodological improvements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62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09E82C-3176-FB45-BA2E-3C7E47EB788F}"/>
              </a:ext>
            </a:extLst>
          </p:cNvPr>
          <p:cNvSpPr/>
          <p:nvPr/>
        </p:nvSpPr>
        <p:spPr>
          <a:xfrm>
            <a:off x="2462109" y="1373946"/>
            <a:ext cx="7348988" cy="9079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identify signals of positive selection on the X</a:t>
            </a:r>
          </a:p>
          <a:p>
            <a:pPr algn="ctr">
              <a:spcBef>
                <a:spcPts val="600"/>
              </a:spcBef>
            </a:pPr>
            <a:r>
              <a:rPr lang="en-GB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chromosome in East Adriatic sheep</a:t>
            </a:r>
            <a:endParaRPr lang="en-GB" sz="2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B33609-B7FE-E64B-BBF5-955CE6346210}"/>
              </a:ext>
            </a:extLst>
          </p:cNvPr>
          <p:cNvCxnSpPr/>
          <p:nvPr/>
        </p:nvCxnSpPr>
        <p:spPr>
          <a:xfrm>
            <a:off x="6100177" y="2286912"/>
            <a:ext cx="0" cy="27313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8DBA6-6EC0-BE47-97B0-33A4C5B7BF3A}"/>
              </a:ext>
            </a:extLst>
          </p:cNvPr>
          <p:cNvCxnSpPr>
            <a:cxnSpLocks/>
          </p:cNvCxnSpPr>
          <p:nvPr/>
        </p:nvCxnSpPr>
        <p:spPr>
          <a:xfrm flipH="1">
            <a:off x="3517847" y="2578438"/>
            <a:ext cx="2577879" cy="3005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8DBA6-6EC0-BE47-97B0-33A4C5B7BF3A}"/>
              </a:ext>
            </a:extLst>
          </p:cNvPr>
          <p:cNvCxnSpPr>
            <a:cxnSpLocks/>
          </p:cNvCxnSpPr>
          <p:nvPr/>
        </p:nvCxnSpPr>
        <p:spPr>
          <a:xfrm flipH="1">
            <a:off x="6090322" y="2549440"/>
            <a:ext cx="2577879" cy="3005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152946-11BF-C449-882B-CE3FADCEDBF3}"/>
              </a:ext>
            </a:extLst>
          </p:cNvPr>
          <p:cNvCxnSpPr>
            <a:cxnSpLocks/>
          </p:cNvCxnSpPr>
          <p:nvPr/>
        </p:nvCxnSpPr>
        <p:spPr>
          <a:xfrm>
            <a:off x="8661664" y="2524242"/>
            <a:ext cx="0" cy="54692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81BC74-F142-054F-A3AD-66FF7142F3AC}"/>
              </a:ext>
            </a:extLst>
          </p:cNvPr>
          <p:cNvCxnSpPr>
            <a:cxnSpLocks/>
          </p:cNvCxnSpPr>
          <p:nvPr/>
        </p:nvCxnSpPr>
        <p:spPr>
          <a:xfrm>
            <a:off x="3490541" y="2573339"/>
            <a:ext cx="0" cy="123495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05E33-7C10-2A46-8C05-C8873F495630}"/>
              </a:ext>
            </a:extLst>
          </p:cNvPr>
          <p:cNvSpPr/>
          <p:nvPr/>
        </p:nvSpPr>
        <p:spPr>
          <a:xfrm>
            <a:off x="6264337" y="3071442"/>
            <a:ext cx="4793464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Inter-population analyses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26F302-5A0F-1647-B4C1-334941C0C23B}"/>
              </a:ext>
            </a:extLst>
          </p:cNvPr>
          <p:cNvSpPr/>
          <p:nvPr/>
        </p:nvSpPr>
        <p:spPr>
          <a:xfrm>
            <a:off x="647513" y="3807391"/>
            <a:ext cx="6184617" cy="46166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Intra-population analyses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F5D25D-AC18-7242-8D65-2F280562E0D6}"/>
              </a:ext>
            </a:extLst>
          </p:cNvPr>
          <p:cNvSpPr/>
          <p:nvPr/>
        </p:nvSpPr>
        <p:spPr>
          <a:xfrm>
            <a:off x="739374" y="4334260"/>
            <a:ext cx="6377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2400" b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xtreme </a:t>
            </a:r>
            <a:r>
              <a:rPr lang="en-GB" sz="2400" b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 </a:t>
            </a:r>
            <a:r>
              <a:rPr lang="en-GB" sz="2400" b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GB" sz="2400" b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omozygosity </a:t>
            </a:r>
            <a:r>
              <a:rPr lang="en-GB" sz="2400" b="1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slands (eROHi)</a:t>
            </a:r>
            <a:endParaRPr lang="en-GB" sz="2400">
              <a:solidFill>
                <a:srgbClr val="0066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EA604A-774E-2D45-A959-AAC505C77A5F}"/>
              </a:ext>
            </a:extLst>
          </p:cNvPr>
          <p:cNvSpPr/>
          <p:nvPr/>
        </p:nvSpPr>
        <p:spPr>
          <a:xfrm>
            <a:off x="739372" y="4760912"/>
            <a:ext cx="4567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r-HR" sz="24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ntegrated </a:t>
            </a:r>
            <a:r>
              <a:rPr lang="en-GB" sz="24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GB" sz="24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aplotype </a:t>
            </a:r>
            <a:r>
              <a:rPr lang="en-GB" sz="2400" b="1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400" dirty="0">
                <a:solidFill>
                  <a:srgbClr val="00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(iHS)</a:t>
            </a:r>
            <a:endParaRPr lang="en-GB" sz="2400" dirty="0">
              <a:solidFill>
                <a:srgbClr val="00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0577" y="6291953"/>
            <a:ext cx="1790747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Gene Annotation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7742" y="6323553"/>
            <a:ext cx="464507" cy="33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4286511" y="628721"/>
            <a:ext cx="3276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Main objective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A604A-774E-2D45-A959-AAC505C77A5F}"/>
              </a:ext>
            </a:extLst>
          </p:cNvPr>
          <p:cNvSpPr/>
          <p:nvPr/>
        </p:nvSpPr>
        <p:spPr>
          <a:xfrm>
            <a:off x="739372" y="5199062"/>
            <a:ext cx="5968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3</a:t>
            </a:r>
            <a:r>
              <a:rPr lang="en-GB" sz="240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. </a:t>
            </a:r>
            <a:r>
              <a:rPr lang="hr-HR" sz="2400" b="1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n</a:t>
            </a:r>
            <a:r>
              <a:rPr lang="hr-HR" sz="240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umber </a:t>
            </a:r>
            <a:r>
              <a:rPr lang="en-GB" sz="240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of Segregating </a:t>
            </a:r>
            <a:r>
              <a:rPr lang="en-GB" sz="2400" b="1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GB" sz="240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ites by </a:t>
            </a:r>
            <a:r>
              <a:rPr lang="en-GB" sz="2400" b="1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en-GB" sz="240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ength</a:t>
            </a:r>
            <a:r>
              <a:rPr lang="hr-HR" sz="240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(</a:t>
            </a:r>
            <a:r>
              <a:rPr lang="hr-HR" sz="240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nSL</a:t>
            </a:r>
            <a:r>
              <a:rPr lang="en-GB" sz="240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)</a:t>
            </a:r>
            <a:endParaRPr lang="en-GB" sz="2400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EA604A-774E-2D45-A959-AAC505C77A5F}"/>
              </a:ext>
            </a:extLst>
          </p:cNvPr>
          <p:cNvSpPr/>
          <p:nvPr/>
        </p:nvSpPr>
        <p:spPr>
          <a:xfrm>
            <a:off x="739372" y="5637212"/>
            <a:ext cx="7682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4</a:t>
            </a:r>
            <a:r>
              <a:rPr lang="en-GB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. </a:t>
            </a:r>
            <a:r>
              <a:rPr lang="en-GB" sz="2400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GB" sz="240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aplotype </a:t>
            </a:r>
            <a:r>
              <a:rPr lang="en-GB" sz="2400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Ri</a:t>
            </a:r>
            <a:r>
              <a:rPr lang="en-GB" sz="240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chness </a:t>
            </a:r>
            <a:r>
              <a:rPr lang="en-GB" sz="2400" b="1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GB" sz="240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rop</a:t>
            </a:r>
            <a:r>
              <a:rPr lang="hr-HR" sz="240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(</a:t>
            </a:r>
            <a:r>
              <a:rPr lang="hr-HR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HRiD</a:t>
            </a:r>
            <a:r>
              <a:rPr lang="en-GB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)</a:t>
            </a:r>
            <a:r>
              <a:rPr lang="hr-HR" sz="2400" dirty="0">
                <a:solidFill>
                  <a:srgbClr val="006600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   </a:t>
            </a:r>
            <a:r>
              <a:rPr lang="hr-HR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hr-HR" sz="2400" dirty="0"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Wingdings" pitchFamily="2" charset="2"/>
              </a:rPr>
              <a:t>   </a:t>
            </a:r>
            <a:r>
              <a:rPr lang="hr-HR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  <a:sym typeface="Wingdings" pitchFamily="2" charset="2"/>
              </a:rPr>
              <a:t>NEW APPROACH!</a:t>
            </a:r>
            <a:endParaRPr lang="en-GB" sz="24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1DF3A-BA68-3EA5-3B07-383A82DB0AC9}"/>
              </a:ext>
            </a:extLst>
          </p:cNvPr>
          <p:cNvSpPr/>
          <p:nvPr/>
        </p:nvSpPr>
        <p:spPr>
          <a:xfrm>
            <a:off x="271227" y="674085"/>
            <a:ext cx="733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36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dogma of molecular biology</a:t>
            </a:r>
            <a:endParaRPr lang="en-GB" sz="36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CD4A-6966-DC1F-5979-43D9149F0FFA}"/>
              </a:ext>
            </a:extLst>
          </p:cNvPr>
          <p:cNvSpPr txBox="1"/>
          <p:nvPr/>
        </p:nvSpPr>
        <p:spPr>
          <a:xfrm>
            <a:off x="5008208" y="1606709"/>
            <a:ext cx="654789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– Deoxyribonucleic Acid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Char char="-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Double-stranded molecule </a:t>
            </a:r>
            <a:endParaRPr lang="sr-Latn-RS" altLang="sr-Latn-R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Char char="-"/>
              <a:tabLst/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tores entire genetic blueprint of </a:t>
            </a: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sr-Latn-R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RNA – Ribonucleic Acid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Char char="-"/>
              <a:tabLst/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ingle-stranded molecule transcribed from DNA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Char char="-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messenger RNA (mRNA) - coding sequences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Char char="-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regulatory (miRNA) and structural forms (rRNA, tRNA)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tabLst/>
            </a:pPr>
            <a:endParaRPr kumimoji="0" lang="sr-Latn-RS" altLang="sr-Latn-R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Proteins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Tx/>
              <a:buChar char="-"/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and functional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macromolecules </a:t>
            </a:r>
            <a:endParaRPr lang="sr-Latn-RS" altLang="sr-Latn-R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Tx/>
              <a:buChar char="-"/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ynthesized by ribosomes based on mRNA templates</a:t>
            </a:r>
          </a:p>
        </p:txBody>
      </p:sp>
      <p:pic>
        <p:nvPicPr>
          <p:cNvPr id="11" name="Picture 10" descr="A diagram of dna sequence&#10;&#10;AI-generated content may be incorrect.">
            <a:extLst>
              <a:ext uri="{FF2B5EF4-FFF2-40B4-BE49-F238E27FC236}">
                <a16:creationId xmlns:a16="http://schemas.microsoft.com/office/drawing/2014/main" id="{E895CCF3-2AD1-B352-E232-800465F8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9" t="78784" r="2951"/>
          <a:stretch>
            <a:fillRect/>
          </a:stretch>
        </p:blipFill>
        <p:spPr>
          <a:xfrm>
            <a:off x="3936336" y="4952759"/>
            <a:ext cx="1636852" cy="1944998"/>
          </a:xfrm>
          <a:prstGeom prst="rect">
            <a:avLst/>
          </a:prstGeom>
        </p:spPr>
      </p:pic>
      <p:pic>
        <p:nvPicPr>
          <p:cNvPr id="12" name="Picture 11" descr="A diagram of dna sequence&#10;&#10;AI-generated content may be incorrect.">
            <a:extLst>
              <a:ext uri="{FF2B5EF4-FFF2-40B4-BE49-F238E27FC236}">
                <a16:creationId xmlns:a16="http://schemas.microsoft.com/office/drawing/2014/main" id="{03CD985A-D8C6-06D0-AB40-D4AF6C55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24115"/>
          <a:stretch>
            <a:fillRect/>
          </a:stretch>
        </p:blipFill>
        <p:spPr>
          <a:xfrm>
            <a:off x="271227" y="1284948"/>
            <a:ext cx="3712376" cy="5573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614B8-3F12-A2D6-8D17-0CDA95CB5A2D}"/>
              </a:ext>
            </a:extLst>
          </p:cNvPr>
          <p:cNvSpPr txBox="1"/>
          <p:nvPr/>
        </p:nvSpPr>
        <p:spPr>
          <a:xfrm>
            <a:off x="10638844" y="2098604"/>
            <a:ext cx="1391479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</a:pPr>
            <a:r>
              <a:rPr lang="sr-Latn-RS" altLang="sr-Latn-RS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Molecular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sr-Latn-RS" altLang="sr-Latn-RS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at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</a:pPr>
            <a:r>
              <a:rPr lang="sr-Latn-RS" altLang="sr-Latn-R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</a:t>
            </a: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RNA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</a:pPr>
            <a:r>
              <a:rPr lang="sr-Latn-RS" altLang="sr-Latn-R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protein level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71EF1C7-38E4-A82F-1033-A4496F6D9044}"/>
              </a:ext>
            </a:extLst>
          </p:cNvPr>
          <p:cNvSpPr/>
          <p:nvPr/>
        </p:nvSpPr>
        <p:spPr>
          <a:xfrm>
            <a:off x="10360549" y="1710074"/>
            <a:ext cx="278295" cy="320383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152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dubrovacka-ovca-ruda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6630" y="4819093"/>
            <a:ext cx="1667931" cy="1251671"/>
          </a:xfrm>
          <a:prstGeom prst="rect">
            <a:avLst/>
          </a:prstGeom>
        </p:spPr>
      </p:pic>
      <p:pic>
        <p:nvPicPr>
          <p:cNvPr id="46" name="Picture 45" descr="licka-pramenka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592" y="4522201"/>
            <a:ext cx="2680705" cy="2011691"/>
          </a:xfrm>
          <a:prstGeom prst="rect">
            <a:avLst/>
          </a:prstGeom>
        </p:spPr>
      </p:pic>
      <p:pic>
        <p:nvPicPr>
          <p:cNvPr id="43" name="Picture 42" descr="R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9833" y="3159083"/>
            <a:ext cx="1860860" cy="10187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286" y="746167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892" y="1502536"/>
            <a:ext cx="86993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East Adriatic sheep </a:t>
            </a:r>
            <a:r>
              <a:rPr lang="en-GB" sz="2000">
                <a:latin typeface="Calibri" pitchFamily="34" charset="0"/>
                <a:cs typeface="Calibri" pitchFamily="34" charset="0"/>
              </a:rPr>
              <a:t>metapopulation</a:t>
            </a:r>
            <a:r>
              <a:rPr lang="hr-HR" sz="2000">
                <a:latin typeface="Calibri" pitchFamily="34" charset="0"/>
                <a:cs typeface="Calibri" pitchFamily="34" charset="0"/>
              </a:rPr>
              <a:t> (202 individuals) + 10 mouflons</a:t>
            </a:r>
          </a:p>
          <a:p>
            <a:r>
              <a:rPr lang="hr-HR">
                <a:latin typeface="Calibri" pitchFamily="34" charset="0"/>
                <a:cs typeface="Calibri" pitchFamily="34" charset="0"/>
              </a:rPr>
              <a:t>                                                                             </a:t>
            </a:r>
            <a:r>
              <a:rPr lang="hr-HR" sz="16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100</a:t>
            </a:r>
            <a:r>
              <a:rPr lang="hr-HR" sz="1600">
                <a:latin typeface="Calibri" pitchFamily="34" charset="0"/>
                <a:cs typeface="Calibri" pitchFamily="34" charset="0"/>
              </a:rPr>
              <a:t>(101)       ; </a:t>
            </a:r>
            <a:r>
              <a:rPr lang="hr-HR" sz="16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101</a:t>
            </a:r>
            <a:r>
              <a:rPr lang="hr-HR" sz="1600">
                <a:latin typeface="Calibri" pitchFamily="34" charset="0"/>
                <a:cs typeface="Calibri" pitchFamily="34" charset="0"/>
              </a:rPr>
              <a:t>              </a:t>
            </a:r>
            <a:r>
              <a:rPr lang="hr-HR" sz="16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hr-HR" sz="1600">
                <a:latin typeface="Calibri" pitchFamily="34" charset="0"/>
                <a:cs typeface="Calibri" pitchFamily="34" charset="0"/>
              </a:rPr>
              <a:t>      ; </a:t>
            </a:r>
            <a:r>
              <a:rPr lang="hr-HR" sz="16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hr-HR" sz="160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hr-HR"/>
          </a:p>
          <a:p>
            <a:pPr>
              <a:buFont typeface="Wingdings" pitchFamily="2" charset="2"/>
              <a:buChar char="v"/>
            </a:pP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>
                <a:latin typeface="Calibri" pitchFamily="34" charset="0"/>
                <a:cs typeface="Calibri" pitchFamily="34" charset="0"/>
              </a:rPr>
              <a:t>Ovine Infinium</a:t>
            </a:r>
            <a:r>
              <a:rPr lang="en-GB" altLang="en-US" sz="2000">
                <a:latin typeface="Calibri" pitchFamily="34" charset="0"/>
                <a:cs typeface="Calibri" pitchFamily="34" charset="0"/>
              </a:rPr>
              <a:t>® </a:t>
            </a:r>
            <a:r>
              <a:rPr lang="en-GB" sz="2000">
                <a:latin typeface="Calibri" pitchFamily="34" charset="0"/>
                <a:cs typeface="Calibri" pitchFamily="34" charset="0"/>
              </a:rPr>
              <a:t>HD SNP BeadChip 600K</a:t>
            </a:r>
            <a:endParaRPr lang="hr-HR" sz="200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hr-HR"/>
          </a:p>
          <a:p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749D0-F9D5-394A-921A-1CB01FCD6F41}"/>
              </a:ext>
            </a:extLst>
          </p:cNvPr>
          <p:cNvSpPr/>
          <p:nvPr/>
        </p:nvSpPr>
        <p:spPr>
          <a:xfrm>
            <a:off x="8748629" y="129545"/>
            <a:ext cx="2755067" cy="4293483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0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Quallity control: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chrX SNPs only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GenTrain score &lt;0.4</a:t>
            </a:r>
            <a:endParaRPr lang="hr-HR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GenCall score &lt;=0.8</a:t>
            </a:r>
            <a:endParaRPr lang="hr-HR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 kern="0">
                <a:latin typeface="Calibri" pitchFamily="34" charset="0"/>
                <a:cs typeface="Calibri" pitchFamily="34" charset="0"/>
              </a:rPr>
              <a:t> Genotype call rate </a:t>
            </a:r>
            <a:r>
              <a:rPr lang="en-GB">
                <a:latin typeface="Calibri" pitchFamily="34" charset="0"/>
                <a:cs typeface="Calibri" pitchFamily="34" charset="0"/>
              </a:rPr>
              <a:t>&lt;</a:t>
            </a:r>
            <a:r>
              <a:rPr lang="hr-HR" kern="0">
                <a:latin typeface="Calibri" pitchFamily="34" charset="0"/>
                <a:cs typeface="Calibri" pitchFamily="34" charset="0"/>
              </a:rPr>
              <a:t>0.9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 kern="0">
                <a:latin typeface="Calibri" pitchFamily="34" charset="0"/>
                <a:cs typeface="Calibri" pitchFamily="34" charset="0"/>
              </a:rPr>
              <a:t> HWE 0.0000001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Duplicates</a:t>
            </a:r>
            <a:endParaRPr lang="en-GB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 kern="0">
                <a:latin typeface="Calibri" pitchFamily="34" charset="0"/>
                <a:cs typeface="Calibri" pitchFamily="34" charset="0"/>
              </a:rPr>
              <a:t> Individual call rate </a:t>
            </a:r>
            <a:r>
              <a:rPr lang="en-GB">
                <a:latin typeface="Calibri" pitchFamily="34" charset="0"/>
                <a:cs typeface="Calibri" pitchFamily="34" charset="0"/>
              </a:rPr>
              <a:t>&lt;</a:t>
            </a:r>
            <a:r>
              <a:rPr lang="hr-HR" kern="0">
                <a:latin typeface="Calibri" pitchFamily="34" charset="0"/>
                <a:cs typeface="Calibri" pitchFamily="34" charset="0"/>
              </a:rPr>
              <a:t>0.95 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 kern="0">
                <a:latin typeface="Calibri" pitchFamily="34" charset="0"/>
                <a:cs typeface="Calibri" pitchFamily="34" charset="0"/>
              </a:rPr>
              <a:t> 27 questionable SNPs</a:t>
            </a:r>
          </a:p>
          <a:p>
            <a:pPr algn="ctr">
              <a:spcBef>
                <a:spcPts val="600"/>
              </a:spcBef>
            </a:pPr>
            <a:r>
              <a:rPr lang="hr-HR" b="1" ker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18 983 SNPs </a:t>
            </a:r>
          </a:p>
          <a:p>
            <a:pPr algn="ctr">
              <a:spcBef>
                <a:spcPts val="600"/>
              </a:spcBef>
            </a:pPr>
            <a:r>
              <a:rPr lang="hr-HR" b="1" ker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201 individuals</a:t>
            </a:r>
          </a:p>
          <a:p>
            <a:pPr algn="ctr">
              <a:spcBef>
                <a:spcPts val="600"/>
              </a:spcBef>
            </a:pPr>
            <a:r>
              <a:rPr lang="hr-HR" b="1" ker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10 mouflons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A0487-F65F-5B49-9E90-E89647D3955C}"/>
              </a:ext>
            </a:extLst>
          </p:cNvPr>
          <p:cNvSpPr/>
          <p:nvPr/>
        </p:nvSpPr>
        <p:spPr>
          <a:xfrm>
            <a:off x="2352983" y="4184555"/>
            <a:ext cx="1578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Pag </a:t>
            </a:r>
            <a:r>
              <a:rPr lang="hr-HR" sz="1600">
                <a:latin typeface="Calibri" pitchFamily="34" charset="0"/>
                <a:cs typeface="Calibri" pitchFamily="34" charset="0"/>
              </a:rPr>
              <a:t>Island </a:t>
            </a:r>
            <a:r>
              <a:rPr lang="en-GB" sz="1600">
                <a:latin typeface="Calibri" pitchFamily="34" charset="0"/>
                <a:cs typeface="Calibri" pitchFamily="34" charset="0"/>
              </a:rPr>
              <a:t>Sheep</a:t>
            </a:r>
            <a:endParaRPr lang="hr-HR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r-HR" sz="1600">
                <a:latin typeface="Calibri" panose="020F0502020204030204" pitchFamily="34" charset="0"/>
                <a:cs typeface="Calibri" panose="020F0502020204030204" pitchFamily="34" charset="0"/>
              </a:rPr>
              <a:t> n =45</a:t>
            </a:r>
            <a:endParaRPr lang="en-GB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A0487-F65F-5B49-9E90-E89647D3955C}"/>
              </a:ext>
            </a:extLst>
          </p:cNvPr>
          <p:cNvSpPr/>
          <p:nvPr/>
        </p:nvSpPr>
        <p:spPr>
          <a:xfrm>
            <a:off x="651719" y="5890216"/>
            <a:ext cx="1253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1600">
                <a:latin typeface="Calibri" panose="020F0502020204030204" pitchFamily="34" charset="0"/>
                <a:cs typeface="Calibri" panose="020F0502020204030204" pitchFamily="34" charset="0"/>
              </a:rPr>
              <a:t>Istrian sheep</a:t>
            </a:r>
          </a:p>
          <a:p>
            <a:pPr algn="ctr"/>
            <a:r>
              <a:rPr lang="hr-HR" sz="1600">
                <a:latin typeface="Calibri" panose="020F0502020204030204" pitchFamily="34" charset="0"/>
                <a:cs typeface="Calibri" panose="020F0502020204030204" pitchFamily="34" charset="0"/>
              </a:rPr>
              <a:t> n = 25</a:t>
            </a:r>
            <a:endParaRPr lang="en-GB" sz="160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1557" y="1900606"/>
            <a:ext cx="190392" cy="2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8140" y="1934303"/>
            <a:ext cx="246727" cy="1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3012" y="1920453"/>
            <a:ext cx="246727" cy="1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84545" y="1898631"/>
            <a:ext cx="190392" cy="2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8855508" y="4454317"/>
            <a:ext cx="25650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b="1" kern="0">
                <a:latin typeface="Calibri" pitchFamily="34" charset="0"/>
                <a:cs typeface="Calibri" pitchFamily="34" charset="0"/>
              </a:rPr>
              <a:t>Max gap = </a:t>
            </a:r>
            <a:r>
              <a:rPr lang="en-GB" b="1">
                <a:latin typeface="Calibri" pitchFamily="34" charset="0"/>
                <a:cs typeface="Calibri" pitchFamily="34" charset="0"/>
              </a:rPr>
              <a:t>232 kb</a:t>
            </a:r>
            <a:endParaRPr lang="hr-HR" b="1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hr-HR" b="1" kern="0">
                <a:latin typeface="Calibri" pitchFamily="34" charset="0"/>
                <a:cs typeface="Calibri" pitchFamily="34" charset="0"/>
              </a:rPr>
              <a:t>Mean gap = </a:t>
            </a:r>
            <a:r>
              <a:rPr lang="en-GB" b="1">
                <a:latin typeface="Calibri" pitchFamily="34" charset="0"/>
                <a:cs typeface="Calibri" pitchFamily="34" charset="0"/>
              </a:rPr>
              <a:t>7.13 kb</a:t>
            </a:r>
            <a:endParaRPr lang="hr-HR" b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7053965" y="1009400"/>
            <a:ext cx="581891" cy="36813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64087" y="549102"/>
            <a:ext cx="1988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latin typeface="Calibri" pitchFamily="34" charset="0"/>
                <a:cs typeface="Calibri" pitchFamily="34" charset="0"/>
              </a:rPr>
              <a:t>Ancestral information</a:t>
            </a:r>
            <a:endParaRPr lang="en-GB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3" name="Slika 6" descr="Slika na kojoj se prikazuje stajanje, ovca, polje, sisavac&#10;&#10;Opis je automatski generira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773" y="4676590"/>
            <a:ext cx="2277484" cy="128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4169581" y="4192071"/>
            <a:ext cx="1643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Cres </a:t>
            </a:r>
            <a:r>
              <a:rPr lang="hr-HR" sz="1600">
                <a:latin typeface="Calibri" pitchFamily="34" charset="0"/>
                <a:cs typeface="Calibri" pitchFamily="34" charset="0"/>
              </a:rPr>
              <a:t>Island </a:t>
            </a:r>
            <a:r>
              <a:rPr lang="en-GB" sz="1600">
                <a:latin typeface="Calibri" pitchFamily="34" charset="0"/>
                <a:cs typeface="Calibri" pitchFamily="34" charset="0"/>
              </a:rPr>
              <a:t>Sheep</a:t>
            </a:r>
            <a:endParaRPr lang="hr-HR" sz="160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1600">
                <a:latin typeface="Calibri" pitchFamily="34" charset="0"/>
                <a:cs typeface="Calibri" pitchFamily="34" charset="0"/>
              </a:rPr>
              <a:t>n = 20</a:t>
            </a:r>
            <a:endParaRPr lang="en-GB" sz="1600"/>
          </a:p>
        </p:txBody>
      </p:sp>
      <p:sp>
        <p:nvSpPr>
          <p:cNvPr id="36" name="Rectangle 35"/>
          <p:cNvSpPr/>
          <p:nvPr/>
        </p:nvSpPr>
        <p:spPr>
          <a:xfrm>
            <a:off x="4052799" y="5902117"/>
            <a:ext cx="1914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Dalmatian</a:t>
            </a:r>
            <a:r>
              <a:rPr lang="hr-HR" sz="1600">
                <a:latin typeface="Calibri" pitchFamily="34" charset="0"/>
                <a:cs typeface="Calibri" pitchFamily="34" charset="0"/>
              </a:rPr>
              <a:t> </a:t>
            </a:r>
            <a:r>
              <a:rPr lang="en-GB" sz="1600">
                <a:latin typeface="Calibri" pitchFamily="34" charset="0"/>
                <a:cs typeface="Calibri" pitchFamily="34" charset="0"/>
              </a:rPr>
              <a:t>Pramenka</a:t>
            </a:r>
            <a:endParaRPr lang="hr-HR" sz="160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1600">
                <a:latin typeface="Calibri" pitchFamily="34" charset="0"/>
                <a:cs typeface="Calibri" pitchFamily="34" charset="0"/>
              </a:rPr>
              <a:t>n = 25(26)</a:t>
            </a:r>
            <a:endParaRPr lang="en-GB" sz="1600"/>
          </a:p>
        </p:txBody>
      </p:sp>
      <p:sp>
        <p:nvSpPr>
          <p:cNvPr id="37" name="Rectangle 36"/>
          <p:cNvSpPr/>
          <p:nvPr/>
        </p:nvSpPr>
        <p:spPr>
          <a:xfrm>
            <a:off x="6081928" y="4192072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Rab </a:t>
            </a:r>
            <a:r>
              <a:rPr lang="hr-HR" sz="1600">
                <a:latin typeface="Calibri" pitchFamily="34" charset="0"/>
                <a:cs typeface="Calibri" pitchFamily="34" charset="0"/>
              </a:rPr>
              <a:t>Island </a:t>
            </a:r>
            <a:r>
              <a:rPr lang="en-GB" sz="1600">
                <a:latin typeface="Calibri" pitchFamily="34" charset="0"/>
                <a:cs typeface="Calibri" pitchFamily="34" charset="0"/>
              </a:rPr>
              <a:t>Sheep</a:t>
            </a:r>
            <a:endParaRPr lang="hr-HR" sz="160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1600">
                <a:latin typeface="Calibri" pitchFamily="34" charset="0"/>
                <a:cs typeface="Calibri" pitchFamily="34" charset="0"/>
              </a:rPr>
              <a:t>n = 20</a:t>
            </a:r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>
            <a:off x="505018" y="4180200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Krk </a:t>
            </a:r>
            <a:r>
              <a:rPr lang="hr-HR" sz="1600">
                <a:latin typeface="Calibri" pitchFamily="34" charset="0"/>
                <a:cs typeface="Calibri" pitchFamily="34" charset="0"/>
              </a:rPr>
              <a:t>Island </a:t>
            </a:r>
            <a:r>
              <a:rPr lang="en-GB" sz="1600">
                <a:latin typeface="Calibri" pitchFamily="34" charset="0"/>
                <a:cs typeface="Calibri" pitchFamily="34" charset="0"/>
              </a:rPr>
              <a:t>Sheep</a:t>
            </a:r>
            <a:endParaRPr lang="hr-HR" sz="160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1600">
                <a:latin typeface="Calibri" pitchFamily="34" charset="0"/>
                <a:cs typeface="Calibri" pitchFamily="34" charset="0"/>
              </a:rPr>
              <a:t> n = 20</a:t>
            </a:r>
            <a:endParaRPr lang="en-GB" sz="1600"/>
          </a:p>
        </p:txBody>
      </p:sp>
      <p:sp>
        <p:nvSpPr>
          <p:cNvPr id="39" name="Rectangle 38"/>
          <p:cNvSpPr/>
          <p:nvPr/>
        </p:nvSpPr>
        <p:spPr>
          <a:xfrm>
            <a:off x="6129054" y="5900137"/>
            <a:ext cx="156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Dubrovnik Ruda </a:t>
            </a:r>
            <a:endParaRPr lang="hr-HR" sz="160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1600">
                <a:latin typeface="Calibri" pitchFamily="34" charset="0"/>
                <a:cs typeface="Calibri" pitchFamily="34" charset="0"/>
              </a:rPr>
              <a:t>n = 26</a:t>
            </a:r>
            <a:endParaRPr lang="en-GB" sz="1600"/>
          </a:p>
        </p:txBody>
      </p:sp>
      <p:sp>
        <p:nvSpPr>
          <p:cNvPr id="40" name="Rectangle 39"/>
          <p:cNvSpPr/>
          <p:nvPr/>
        </p:nvSpPr>
        <p:spPr>
          <a:xfrm>
            <a:off x="2398269" y="5902805"/>
            <a:ext cx="1430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Calibri" pitchFamily="34" charset="0"/>
                <a:cs typeface="Calibri" pitchFamily="34" charset="0"/>
              </a:rPr>
              <a:t>Lika Pramenka </a:t>
            </a:r>
            <a:endParaRPr lang="hr-HR" sz="160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1600">
                <a:latin typeface="Calibri" pitchFamily="34" charset="0"/>
                <a:cs typeface="Calibri" pitchFamily="34" charset="0"/>
              </a:rPr>
              <a:t>n = 20</a:t>
            </a:r>
            <a:endParaRPr lang="en-GB" sz="1600"/>
          </a:p>
        </p:txBody>
      </p:sp>
      <p:pic>
        <p:nvPicPr>
          <p:cNvPr id="41" name="Slika 12" descr="Slika na kojoj se prikazuje na otvorenom, sisavac, stajanje, ovca&#10;&#10;Opis je automatski generir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38613" y="2990293"/>
            <a:ext cx="1686936" cy="126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 descr="krcka-ovca-removebg-preview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97" y="3074410"/>
            <a:ext cx="1187466" cy="1187466"/>
          </a:xfrm>
          <a:prstGeom prst="rect">
            <a:avLst/>
          </a:prstGeom>
        </p:spPr>
      </p:pic>
      <p:pic>
        <p:nvPicPr>
          <p:cNvPr id="45" name="Picture 44" descr="R__1_-removebg-preview (1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2952" y="2536225"/>
            <a:ext cx="2352128" cy="1765115"/>
          </a:xfrm>
          <a:prstGeom prst="rect">
            <a:avLst/>
          </a:prstGeom>
        </p:spPr>
      </p:pic>
      <p:pic>
        <p:nvPicPr>
          <p:cNvPr id="49" name="Picture 48" descr="Dalmaninska-pramenka-removebg-preview (1)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1042" y="3949048"/>
            <a:ext cx="3254586" cy="2442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46" y="774623"/>
            <a:ext cx="620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3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GB" sz="3600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seudo</a:t>
            </a:r>
            <a:r>
              <a:rPr lang="en-GB" sz="3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hr-HR" sz="3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GB" sz="3600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utosomal</a:t>
            </a:r>
            <a:r>
              <a:rPr lang="en-GB" sz="3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GB" sz="3600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egion</a:t>
            </a:r>
            <a:r>
              <a:rPr lang="hr-HR" sz="3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(PAR)</a:t>
            </a:r>
            <a:endParaRPr lang="en-GB" sz="36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033" y="1755367"/>
            <a:ext cx="8257512" cy="399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5125" y="180635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A40000"/>
                </a:solidFill>
                <a:latin typeface="Calibri" pitchFamily="34" charset="0"/>
                <a:cs typeface="Calibri" pitchFamily="34" charset="0"/>
              </a:rPr>
              <a:t>(27)</a:t>
            </a:r>
            <a:endParaRPr lang="en-GB" dirty="0">
              <a:solidFill>
                <a:srgbClr val="A4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1" y="1367782"/>
            <a:ext cx="879157" cy="89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603" y="3046343"/>
            <a:ext cx="879157" cy="89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Brace 12"/>
          <p:cNvSpPr/>
          <p:nvPr/>
        </p:nvSpPr>
        <p:spPr>
          <a:xfrm rot="5400000">
            <a:off x="2027956" y="5680161"/>
            <a:ext cx="255318" cy="43344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8570" y="6184864"/>
            <a:ext cx="275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0 – 7.04 Mb (1232 SNPs)</a:t>
            </a:r>
            <a:endParaRPr lang="en-GB" sz="2000" b="1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1923" y="743871"/>
            <a:ext cx="5066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extreme </a:t>
            </a:r>
            <a:r>
              <a:rPr lang="hr-HR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ROH </a:t>
            </a:r>
            <a:r>
              <a:rPr lang="en-GB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islands (</a:t>
            </a:r>
            <a:r>
              <a:rPr lang="en-GB" sz="32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eROHi</a:t>
            </a:r>
            <a:r>
              <a:rPr lang="en-GB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151" descr="GHI logo - 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7556" y="2449631"/>
            <a:ext cx="2759941" cy="40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Slika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4815" y="664992"/>
            <a:ext cx="2141566" cy="178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07537" y="246124"/>
            <a:ext cx="1325563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9749D0-F9D5-394A-921A-1CB01FCD6F41}"/>
              </a:ext>
            </a:extLst>
          </p:cNvPr>
          <p:cNvSpPr/>
          <p:nvPr/>
        </p:nvSpPr>
        <p:spPr>
          <a:xfrm>
            <a:off x="356263" y="3172785"/>
            <a:ext cx="2933199" cy="1077218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Min SNP = 15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Max gap = 250 kb</a:t>
            </a:r>
          </a:p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Min density = 1 SNP / 20 kb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749D0-F9D5-394A-921A-1CB01FCD6F41}"/>
              </a:ext>
            </a:extLst>
          </p:cNvPr>
          <p:cNvSpPr/>
          <p:nvPr/>
        </p:nvSpPr>
        <p:spPr>
          <a:xfrm>
            <a:off x="3406237" y="3028284"/>
            <a:ext cx="2933199" cy="230832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six different length classes</a:t>
            </a:r>
            <a:r>
              <a:rPr lang="hr-HR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buFont typeface="Arial" pitchFamily="34" charset="0"/>
              <a:buChar char="•"/>
            </a:pPr>
            <a:r>
              <a:rPr lang="hr-HR" b="1">
                <a:latin typeface="Calibri" pitchFamily="34" charset="0"/>
                <a:cs typeface="Calibri" pitchFamily="34" charset="0"/>
              </a:rPr>
              <a:t> </a:t>
            </a:r>
            <a:r>
              <a:rPr lang="en-GB" b="1">
                <a:latin typeface="Calibri" pitchFamily="34" charset="0"/>
                <a:cs typeface="Calibri" pitchFamily="34" charset="0"/>
              </a:rPr>
              <a:t>0.25</a:t>
            </a:r>
            <a:r>
              <a:rPr lang="hr-HR" b="1">
                <a:latin typeface="Calibri" pitchFamily="34" charset="0"/>
                <a:cs typeface="Calibri" pitchFamily="34" charset="0"/>
              </a:rPr>
              <a:t> </a:t>
            </a:r>
            <a:r>
              <a:rPr lang="hr-HR">
                <a:latin typeface="Calibri" pitchFamily="34" charset="0"/>
                <a:cs typeface="Calibri" pitchFamily="34" charset="0"/>
              </a:rPr>
              <a:t>–</a:t>
            </a:r>
            <a:r>
              <a:rPr lang="hr-HR" b="1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1</a:t>
            </a:r>
            <a:r>
              <a:rPr lang="hr-HR">
                <a:latin typeface="Calibri" pitchFamily="34" charset="0"/>
                <a:cs typeface="Calibri" pitchFamily="34" charset="0"/>
              </a:rPr>
              <a:t> Mb</a:t>
            </a:r>
          </a:p>
          <a:p>
            <a:pPr algn="ctr"/>
            <a:r>
              <a:rPr lang="hr-HR">
                <a:latin typeface="Calibri" pitchFamily="34" charset="0"/>
                <a:cs typeface="Calibri" pitchFamily="34" charset="0"/>
              </a:rPr>
              <a:t> (no het or missing)</a:t>
            </a:r>
          </a:p>
          <a:p>
            <a:pPr algn="ctr"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1</a:t>
            </a:r>
            <a:r>
              <a:rPr lang="hr-HR">
                <a:latin typeface="Calibri" pitchFamily="34" charset="0"/>
                <a:cs typeface="Calibri" pitchFamily="34" charset="0"/>
              </a:rPr>
              <a:t> – </a:t>
            </a:r>
            <a:r>
              <a:rPr lang="en-GB">
                <a:latin typeface="Calibri" pitchFamily="34" charset="0"/>
                <a:cs typeface="Calibri" pitchFamily="34" charset="0"/>
              </a:rPr>
              <a:t>2</a:t>
            </a:r>
            <a:r>
              <a:rPr lang="hr-HR">
                <a:latin typeface="Calibri" pitchFamily="34" charset="0"/>
                <a:cs typeface="Calibri" pitchFamily="34" charset="0"/>
              </a:rPr>
              <a:t> Mb</a:t>
            </a:r>
          </a:p>
          <a:p>
            <a:pPr algn="ctr"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2</a:t>
            </a:r>
            <a:r>
              <a:rPr lang="hr-HR">
                <a:latin typeface="Calibri" pitchFamily="34" charset="0"/>
                <a:cs typeface="Calibri" pitchFamily="34" charset="0"/>
              </a:rPr>
              <a:t> – </a:t>
            </a:r>
            <a:r>
              <a:rPr lang="en-GB">
                <a:latin typeface="Calibri" pitchFamily="34" charset="0"/>
                <a:cs typeface="Calibri" pitchFamily="34" charset="0"/>
              </a:rPr>
              <a:t>4</a:t>
            </a:r>
            <a:r>
              <a:rPr lang="hr-HR">
                <a:latin typeface="Calibri" pitchFamily="34" charset="0"/>
                <a:cs typeface="Calibri" pitchFamily="34" charset="0"/>
              </a:rPr>
              <a:t> Mb</a:t>
            </a:r>
          </a:p>
          <a:p>
            <a:pPr algn="ctr">
              <a:buFont typeface="Arial" pitchFamily="34" charset="0"/>
              <a:buChar char="•"/>
            </a:pPr>
            <a:r>
              <a:rPr lang="en-GB">
                <a:latin typeface="Calibri" pitchFamily="34" charset="0"/>
                <a:cs typeface="Calibri" pitchFamily="34" charset="0"/>
              </a:rPr>
              <a:t> 4</a:t>
            </a:r>
            <a:r>
              <a:rPr lang="hr-HR">
                <a:latin typeface="Calibri" pitchFamily="34" charset="0"/>
                <a:cs typeface="Calibri" pitchFamily="34" charset="0"/>
              </a:rPr>
              <a:t> – </a:t>
            </a:r>
            <a:r>
              <a:rPr lang="en-GB">
                <a:latin typeface="Calibri" pitchFamily="34" charset="0"/>
                <a:cs typeface="Calibri" pitchFamily="34" charset="0"/>
              </a:rPr>
              <a:t>8</a:t>
            </a:r>
            <a:r>
              <a:rPr lang="hr-HR">
                <a:latin typeface="Calibri" pitchFamily="34" charset="0"/>
                <a:cs typeface="Calibri" pitchFamily="34" charset="0"/>
              </a:rPr>
              <a:t> Mb</a:t>
            </a:r>
          </a:p>
          <a:p>
            <a:pPr algn="ctr"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8</a:t>
            </a:r>
            <a:r>
              <a:rPr lang="hr-HR">
                <a:latin typeface="Calibri" pitchFamily="34" charset="0"/>
                <a:cs typeface="Calibri" pitchFamily="34" charset="0"/>
              </a:rPr>
              <a:t> – </a:t>
            </a:r>
            <a:r>
              <a:rPr lang="en-GB">
                <a:latin typeface="Calibri" pitchFamily="34" charset="0"/>
                <a:cs typeface="Calibri" pitchFamily="34" charset="0"/>
              </a:rPr>
              <a:t>16</a:t>
            </a:r>
            <a:r>
              <a:rPr lang="hr-HR">
                <a:latin typeface="Calibri" pitchFamily="34" charset="0"/>
                <a:cs typeface="Calibri" pitchFamily="34" charset="0"/>
              </a:rPr>
              <a:t> Mb</a:t>
            </a:r>
          </a:p>
          <a:p>
            <a:pPr algn="ctr">
              <a:buFont typeface="Arial" pitchFamily="34" charset="0"/>
              <a:buChar char="•"/>
            </a:pPr>
            <a:r>
              <a:rPr lang="hr-HR"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latin typeface="Calibri" pitchFamily="34" charset="0"/>
                <a:cs typeface="Calibri" pitchFamily="34" charset="0"/>
              </a:rPr>
              <a:t>&gt;16 Mb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5581900" y="3954495"/>
            <a:ext cx="272636" cy="12706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0160" y="4251379"/>
            <a:ext cx="286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het and missing according to</a:t>
            </a:r>
          </a:p>
          <a:p>
            <a:r>
              <a:rPr lang="en-GB" dirty="0" err="1">
                <a:latin typeface="Calibri" pitchFamily="34" charset="0"/>
                <a:cs typeface="Calibri" pitchFamily="34" charset="0"/>
              </a:rPr>
              <a:t>Ferenčaković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i="1" dirty="0">
                <a:latin typeface="Calibri" pitchFamily="34" charset="0"/>
                <a:cs typeface="Calibri" pitchFamily="34" charset="0"/>
              </a:rPr>
              <a:t>et al</a:t>
            </a:r>
            <a:r>
              <a:rPr lang="en-GB" dirty="0">
                <a:latin typeface="Calibri" pitchFamily="34" charset="0"/>
                <a:cs typeface="Calibri" pitchFamily="34" charset="0"/>
              </a:rPr>
              <a:t>. (2013)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71CB5B-24B6-3F47-BB3A-71E097B0807F}"/>
              </a:ext>
            </a:extLst>
          </p:cNvPr>
          <p:cNvSpPr/>
          <p:nvPr/>
        </p:nvSpPr>
        <p:spPr>
          <a:xfrm>
            <a:off x="847665" y="6075017"/>
            <a:ext cx="4852942" cy="461665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r-HR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Consecutive </a:t>
            </a:r>
            <a:r>
              <a:rPr lang="en-GB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SNPs </a:t>
            </a: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with </a:t>
            </a:r>
            <a:r>
              <a:rPr lang="en-GB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–log(P) &gt;</a:t>
            </a:r>
            <a:r>
              <a:rPr lang="hr-HR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3.3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497" y="5535510"/>
            <a:ext cx="342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ROH frequency for each SNP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9970" y="611503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>
                <a:latin typeface="Calibri" pitchFamily="34" charset="0"/>
                <a:cs typeface="Calibri" pitchFamily="34" charset="0"/>
              </a:rPr>
              <a:t>(40 individuals)</a:t>
            </a:r>
            <a:endParaRPr lang="en-GB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7957" y="1496831"/>
            <a:ext cx="321979" cy="36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92039" y="1505792"/>
            <a:ext cx="692180" cy="3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976241" y="149432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>
                <a:latin typeface="Calibri" pitchFamily="34" charset="0"/>
                <a:cs typeface="Calibri" pitchFamily="34" charset="0"/>
              </a:rPr>
              <a:t>101 individuals</a:t>
            </a:r>
            <a:endParaRPr lang="en-GB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19342" y="5735020"/>
            <a:ext cx="593766" cy="308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4986" y="5521263"/>
            <a:ext cx="140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>
                <a:latin typeface="Calibri" pitchFamily="34" charset="0"/>
                <a:cs typeface="Calibri" pitchFamily="34" charset="0"/>
              </a:rPr>
              <a:t>One-sided test</a:t>
            </a:r>
            <a:endParaRPr lang="en-GB" sz="16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 flipH="1" flipV="1">
            <a:off x="3037443" y="1697841"/>
            <a:ext cx="762637" cy="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1675" y="635329"/>
            <a:ext cx="80198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i</a:t>
            </a:r>
            <a:r>
              <a:rPr lang="en-GB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ntegrated Haplotype Score (iHS) </a:t>
            </a:r>
            <a:br>
              <a:rPr lang="en-GB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</a:br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n</a:t>
            </a:r>
            <a:r>
              <a:rPr lang="en-GB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umber of </a:t>
            </a:r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S</a:t>
            </a:r>
            <a:r>
              <a:rPr lang="en-GB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egregating </a:t>
            </a:r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S</a:t>
            </a:r>
            <a:r>
              <a:rPr lang="en-GB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ites by </a:t>
            </a:r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L</a:t>
            </a:r>
            <a:r>
              <a:rPr lang="en-GB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ength</a:t>
            </a:r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rPr>
              <a:t> (nSL)</a:t>
            </a:r>
            <a:endParaRPr lang="en-GB" sz="320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8655" y="2216604"/>
            <a:ext cx="168035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8135" y="2068619"/>
            <a:ext cx="604833" cy="60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180100" y="219694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/>
              <a:t>--chrX Option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479438" y="2218719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>
                <a:latin typeface="Calibri" pitchFamily="34" charset="0"/>
                <a:cs typeface="Calibri" pitchFamily="34" charset="0"/>
              </a:rPr>
              <a:t>201 individuals</a:t>
            </a:r>
            <a:endParaRPr lang="en-GB" sz="20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25015" y="2221232"/>
            <a:ext cx="321979" cy="36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21339" y="2254936"/>
            <a:ext cx="454204" cy="30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2434415" y="2950464"/>
            <a:ext cx="625829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dirty="0">
                <a:latin typeface="Calibri" pitchFamily="34" charset="0"/>
                <a:cs typeface="Calibri" pitchFamily="34" charset="0"/>
              </a:rPr>
              <a:t>The VCF file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recoded - </a:t>
            </a:r>
            <a:r>
              <a:rPr lang="en-GB" dirty="0">
                <a:latin typeface="Calibri" pitchFamily="34" charset="0"/>
                <a:cs typeface="Calibri" pitchFamily="34" charset="0"/>
              </a:rPr>
              <a:t>ancestral allele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(mouflons)</a:t>
            </a:r>
            <a:r>
              <a:rPr lang="en-GB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cs typeface="Calibri" pitchFamily="34" charset="0"/>
              </a:rPr>
              <a:t>=</a:t>
            </a:r>
            <a:r>
              <a:rPr lang="en-GB" dirty="0">
                <a:latin typeface="Calibri" pitchFamily="34" charset="0"/>
                <a:cs typeface="Calibri" pitchFamily="34" charset="0"/>
              </a:rPr>
              <a:t> reference 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r>
              <a:rPr lang="hr-HR" dirty="0">
                <a:latin typeface="Calibri" pitchFamily="34" charset="0"/>
                <a:cs typeface="Calibri" pitchFamily="34" charset="0"/>
              </a:rPr>
              <a:t>                                          -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derived allele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= </a:t>
            </a:r>
            <a:r>
              <a:rPr lang="en-GB" dirty="0">
                <a:latin typeface="Calibri" pitchFamily="34" charset="0"/>
                <a:cs typeface="Calibri" pitchFamily="34" charset="0"/>
              </a:rPr>
              <a:t>alternative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6288" y="3806976"/>
            <a:ext cx="9630888" cy="1080654"/>
          </a:xfrm>
          <a:prstGeom prst="rect">
            <a:avLst/>
          </a:prstGeom>
          <a:solidFill>
            <a:srgbClr val="FFF8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220659" y="4354238"/>
            <a:ext cx="717994" cy="348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68827" y="389010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iHS</a:t>
            </a:r>
            <a:endParaRPr lang="en-GB" sz="2400" b="1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855" y="3888123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nSL</a:t>
            </a:r>
            <a:endParaRPr lang="en-GB" sz="2400" b="1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4570" y="4305739"/>
            <a:ext cx="242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400">
                <a:latin typeface="Calibri" pitchFamily="34" charset="0"/>
                <a:cs typeface="Calibri" pitchFamily="34" charset="0"/>
              </a:rPr>
              <a:t> rehh R package</a:t>
            </a:r>
            <a:endParaRPr lang="en-GB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80716" y="4339385"/>
            <a:ext cx="259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400">
                <a:latin typeface="Calibri" pitchFamily="34" charset="0"/>
                <a:cs typeface="Calibri" pitchFamily="34" charset="0"/>
              </a:rPr>
              <a:t> selscan software</a:t>
            </a:r>
            <a:endParaRPr lang="en-GB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71CB5B-24B6-3F47-BB3A-71E097B0807F}"/>
              </a:ext>
            </a:extLst>
          </p:cNvPr>
          <p:cNvSpPr/>
          <p:nvPr/>
        </p:nvSpPr>
        <p:spPr>
          <a:xfrm>
            <a:off x="931177" y="6105667"/>
            <a:ext cx="5780019" cy="461665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nonoverlapping windows with &gt;1</a:t>
            </a:r>
            <a:r>
              <a:rPr lang="hr-HR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GB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% outliers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5457" y="5590494"/>
            <a:ext cx="962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dirty="0">
                <a:latin typeface="Calibri" pitchFamily="34" charset="0"/>
                <a:cs typeface="Calibri" pitchFamily="34" charset="0"/>
              </a:rPr>
              <a:t> S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liding</a:t>
            </a:r>
            <a:r>
              <a:rPr lang="en-GB" dirty="0">
                <a:latin typeface="Calibri" pitchFamily="34" charset="0"/>
                <a:cs typeface="Calibri" pitchFamily="34" charset="0"/>
              </a:rPr>
              <a:t> window approach (500 kb size; 100 kb slide)</a:t>
            </a:r>
            <a:r>
              <a:rPr lang="hr-HR" dirty="0">
                <a:latin typeface="Calibri" pitchFamily="34" charset="0"/>
                <a:cs typeface="Calibri" pitchFamily="34" charset="0"/>
              </a:rPr>
              <a:t>; </a:t>
            </a:r>
            <a:r>
              <a:rPr lang="en-GB" dirty="0">
                <a:latin typeface="Calibri" pitchFamily="34" charset="0"/>
                <a:cs typeface="Calibri" pitchFamily="34" charset="0"/>
              </a:rPr>
              <a:t>SNPs with -log(P) &gt;2 </a:t>
            </a:r>
            <a:r>
              <a:rPr lang="hr-HR" dirty="0">
                <a:latin typeface="Calibri" pitchFamily="34" charset="0"/>
                <a:cs typeface="Calibri" pitchFamily="34" charset="0"/>
              </a:rPr>
              <a:t>=</a:t>
            </a:r>
            <a:r>
              <a:rPr lang="en-GB" dirty="0">
                <a:latin typeface="Calibri" pitchFamily="34" charset="0"/>
                <a:cs typeface="Calibri" pitchFamily="34" charset="0"/>
              </a:rPr>
              <a:t> outliers 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577142" y="5329409"/>
            <a:ext cx="311645" cy="385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56262" y="4929300"/>
            <a:ext cx="108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latin typeface="Calibri" pitchFamily="34" charset="0"/>
                <a:cs typeface="Calibri" pitchFamily="34" charset="0"/>
              </a:rPr>
              <a:t>Two-sided </a:t>
            </a:r>
          </a:p>
          <a:p>
            <a:pPr algn="ctr"/>
            <a:r>
              <a:rPr lang="hr-HR" sz="1600" dirty="0">
                <a:latin typeface="Calibri" pitchFamily="34" charset="0"/>
                <a:cs typeface="Calibri" pitchFamily="34" charset="0"/>
              </a:rPr>
              <a:t>test</a:t>
            </a:r>
            <a:endParaRPr lang="en-GB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436" y="5144743"/>
            <a:ext cx="497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dirty="0">
                <a:latin typeface="Calibri" pitchFamily="34" charset="0"/>
                <a:cs typeface="Calibri" pitchFamily="34" charset="0"/>
              </a:rPr>
              <a:t> N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ormalis</a:t>
            </a:r>
            <a:r>
              <a:rPr lang="hr-HR" dirty="0">
                <a:latin typeface="Calibri" pitchFamily="34" charset="0"/>
                <a:cs typeface="Calibri" pitchFamily="34" charset="0"/>
              </a:rPr>
              <a:t>ation inside f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requency</a:t>
            </a:r>
            <a:r>
              <a:rPr lang="en-GB" dirty="0">
                <a:latin typeface="Calibri" pitchFamily="34" charset="0"/>
                <a:cs typeface="Calibri" pitchFamily="34" charset="0"/>
              </a:rPr>
              <a:t> bin size of 0.025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H="1" flipV="1">
            <a:off x="6267532" y="2422236"/>
            <a:ext cx="762637" cy="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3798" y="735482"/>
            <a:ext cx="8402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Haplotype Richness Drop (HRiD); new approach</a:t>
            </a:r>
            <a:endParaRPr lang="en-GB" sz="32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9005" y="1471298"/>
            <a:ext cx="707873" cy="38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0201" y="1486524"/>
            <a:ext cx="454204" cy="30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0800000" flipH="1" flipV="1">
            <a:off x="4362139" y="1665706"/>
            <a:ext cx="762637" cy="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7820" y="1474063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>
                <a:latin typeface="Calibri" pitchFamily="34" charset="0"/>
                <a:cs typeface="Calibri" pitchFamily="34" charset="0"/>
              </a:rPr>
              <a:t>100 individuals</a:t>
            </a:r>
            <a:endParaRPr lang="en-GB" sz="20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2543" y="3558891"/>
            <a:ext cx="2548430" cy="81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70713" y="2052183"/>
            <a:ext cx="977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 the X-chromosome without PAR, male genotypes are hemizygous, making it easy to derive exact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haplotypes of different lengths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95805" y="2871579"/>
            <a:ext cx="750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latin typeface="Calibri" pitchFamily="34" charset="0"/>
                <a:cs typeface="Calibri" pitchFamily="34" charset="0"/>
              </a:rPr>
              <a:t>the effective number of haplotypes of the ith sliding window under study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90358" y="3217463"/>
            <a:ext cx="914401" cy="40375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105" y="4518054"/>
            <a:ext cx="9777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 there is no selection,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HRiD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values should fluctuate around the value of one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hr-HR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he presence of positive selection leads to a sudden decrease in the effective number of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haplotypes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(</a:t>
            </a:r>
            <a:r>
              <a:rPr lang="hr-HR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high positive HRiD values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L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ower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sensitivity to variation in recombination rate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47908" y="3787477"/>
            <a:ext cx="4644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>
                <a:latin typeface="Calibri" pitchFamily="34" charset="0"/>
                <a:cs typeface="Calibri" pitchFamily="34" charset="0"/>
              </a:rPr>
              <a:t>(formula is modified for the first and the last window)</a:t>
            </a:r>
            <a:endParaRPr lang="en-GB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66662" y="467394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hr-HR" sz="11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i+1</a:t>
            </a:r>
            <a:endParaRPr lang="en-GB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54044" y="46719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hr-HR"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</a:t>
            </a:r>
            <a:endParaRPr lang="en-GB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34667" y="46719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hr-HR"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i+2</a:t>
            </a:r>
            <a:endParaRPr lang="en-GB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010502" y="4687817"/>
            <a:ext cx="546265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554777" y="4685842"/>
            <a:ext cx="546265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01027" y="4685842"/>
            <a:ext cx="546265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41520" y="5517111"/>
            <a:ext cx="546265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62044" y="5728891"/>
            <a:ext cx="546265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96419" y="5515136"/>
            <a:ext cx="546265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8812" y="552501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hr-HR"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</a:t>
            </a:r>
            <a:endParaRPr lang="en-GB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0035" y="55369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hr-HR" sz="110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i+2</a:t>
            </a:r>
            <a:endParaRPr lang="en-GB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3782889" y="5614087"/>
            <a:ext cx="21375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291539" y="5612112"/>
            <a:ext cx="21375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85804" y="57407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hr-HR" sz="11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i+1</a:t>
            </a:r>
            <a:endParaRPr lang="en-GB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7943" y="1744198"/>
            <a:ext cx="977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liding window approach (size</a:t>
            </a: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of 70 SNPs ≈ 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500 kb</a:t>
            </a: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; slide of 35 SNPs ≈ 25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0 kb)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1CB5B-24B6-3F47-BB3A-71E097B0807F}"/>
              </a:ext>
            </a:extLst>
          </p:cNvPr>
          <p:cNvSpPr/>
          <p:nvPr/>
        </p:nvSpPr>
        <p:spPr>
          <a:xfrm>
            <a:off x="2410708" y="3000000"/>
            <a:ext cx="4310726" cy="461665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windows with </a:t>
            </a:r>
            <a:r>
              <a:rPr lang="en-GB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–log(P) &gt;</a:t>
            </a:r>
            <a:r>
              <a:rPr lang="hr-HR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3.3</a:t>
            </a:r>
            <a:endParaRPr lang="en-GB" sz="240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9564" y="30638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>
                <a:latin typeface="Calibri" pitchFamily="34" charset="0"/>
                <a:cs typeface="Calibri" pitchFamily="34" charset="0"/>
              </a:rPr>
              <a:t>(HRiD = 2.8)</a:t>
            </a:r>
            <a:endParaRPr lang="en-GB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63936" y="2743201"/>
            <a:ext cx="510640" cy="1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2078" y="2493817"/>
            <a:ext cx="140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>
                <a:latin typeface="Calibri" pitchFamily="34" charset="0"/>
                <a:cs typeface="Calibri" pitchFamily="34" charset="0"/>
              </a:rPr>
              <a:t>One-sided test</a:t>
            </a:r>
            <a:endParaRPr lang="en-GB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7318" y="4388361"/>
            <a:ext cx="1059674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sz="20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Median-joining network (MJN)</a:t>
            </a:r>
            <a:r>
              <a:rPr lang="hr-HR" b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= t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 illustrate the phylogenetic relationship between ancestral</a:t>
            </a: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and</a:t>
            </a:r>
            <a:endParaRPr lang="hr-HR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derived haplotypes in the </a:t>
            </a: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each 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selection</a:t>
            </a:r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signal obtained</a:t>
            </a:r>
            <a:endParaRPr lang="hr-HR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hr-HR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                                 </a:t>
            </a:r>
            <a:r>
              <a:rPr lang="hr-HR" u="sng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ancestral haplotypes = mouflons </a:t>
            </a:r>
            <a:endParaRPr lang="en-GB" u="sng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E68F8-E3F1-F62E-73A5-48AC9D2C4E7F}"/>
              </a:ext>
            </a:extLst>
          </p:cNvPr>
          <p:cNvSpPr/>
          <p:nvPr/>
        </p:nvSpPr>
        <p:spPr>
          <a:xfrm>
            <a:off x="893798" y="735482"/>
            <a:ext cx="8402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32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Haplotype Richness Drop (HRiD); new approach</a:t>
            </a:r>
            <a:endParaRPr lang="en-GB" sz="320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605DC-9169-5452-6FF6-B3981B49B694}"/>
              </a:ext>
            </a:extLst>
          </p:cNvPr>
          <p:cNvSpPr/>
          <p:nvPr/>
        </p:nvSpPr>
        <p:spPr>
          <a:xfrm>
            <a:off x="176170" y="1346480"/>
            <a:ext cx="11652308" cy="5599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3723" y="5570031"/>
            <a:ext cx="879157" cy="89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6258" y="823260"/>
            <a:ext cx="10046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GB" sz="28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isualisation of positive selection signals</a:t>
            </a:r>
            <a:r>
              <a:rPr lang="hr-HR" sz="28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80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 the Manhattan plot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659" y="1813129"/>
            <a:ext cx="5694003" cy="456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1236" y="1805049"/>
            <a:ext cx="5645014" cy="486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0838" y="6496050"/>
            <a:ext cx="923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450" y="627868"/>
            <a:ext cx="10937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GB" sz="240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escription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of mapping statistics and annotation of genes in selection signals</a:t>
            </a:r>
            <a:r>
              <a:rPr lang="hr-HR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by three classical (</a:t>
            </a:r>
            <a:r>
              <a:rPr lang="en-GB" sz="240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eROHi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240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iHS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GB" sz="240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nSL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approaches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2288"/>
              </p:ext>
            </p:extLst>
          </p:nvPr>
        </p:nvGraphicFramePr>
        <p:xfrm>
          <a:off x="230101" y="1475643"/>
          <a:ext cx="10450284" cy="4781723"/>
        </p:xfrm>
        <a:graphic>
          <a:graphicData uri="http://schemas.openxmlformats.org/drawingml/2006/table">
            <a:tbl>
              <a:tblPr/>
              <a:tblGrid>
                <a:gridCol w="173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3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7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Signal name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Position (Mb)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SNPs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-log(P)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Candidate genes under selection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eROHi_1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13.17-13.69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59/59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16.5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CA5B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ZRSR2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AP1S2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GRPR</a:t>
                      </a:r>
                      <a:endParaRPr lang="en-GB" sz="120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eROHi_2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21.96-22.26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35/35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9.3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POLA1, ARX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eROHi_3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83.78-84.28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73/73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5.7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 annotated genes found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9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eROHi_4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51.63-51.94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33/33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4.9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DGKK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CCNB3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eROHi_5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112.53-112.72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11/11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PLS3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iHS_w1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13.10-13.60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17/50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TMEM27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CDC42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CA5B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ZRSR2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AP1S2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GRPR</a:t>
                      </a:r>
                      <a:endParaRPr lang="en-GB" sz="120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iHS_w2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32.20-32.70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13/55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3.2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 annotated genes found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iHS_w3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63.20-63.70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6/35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RLIM,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KIAA2022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ABCB7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iHS_w4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110.30-110.80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5/36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2.4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DOCK11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WDR44, KLHL13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iHS_w5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41.00-41.50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9/65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NDP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EFHC2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iHS_w6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42.50-43.00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6/60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MIR221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13.10-13.60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35/50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TMEM27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CDC42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CA5B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ZRSR2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AP1S2</a:t>
                      </a:r>
                      <a:r>
                        <a:rPr lang="en-GB" sz="12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GRPR</a:t>
                      </a:r>
                      <a:endParaRPr lang="en-GB" sz="120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9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nSL_w2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63.30-64.30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19/44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3.7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KIAA2022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ABCB7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UPRT, ZDHHC15, MAGEE2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110.10-110.60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12/39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DOCK11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nSL_w4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64.60-65.10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10/39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3.2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MAGT1, ATRX, FGF16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32.30-32.80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14/61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3.3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 annotated genes found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nSL_w6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51.40-51.90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8/56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2.6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SHROOM4,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DGKK</a:t>
                      </a:r>
                      <a:r>
                        <a:rPr lang="en-GB" sz="12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CCNB3</a:t>
                      </a:r>
                      <a:endParaRPr lang="en-GB" sz="12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9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nSL_w7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41.00-41.50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9/65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3.0</a:t>
                      </a: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NDP</a:t>
                      </a:r>
                      <a:r>
                        <a:rPr lang="en-GB" sz="1200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1200" b="1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EFHC2</a:t>
                      </a:r>
                      <a:endParaRPr lang="en-GB" sz="12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2918" marR="629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5643" y="792946"/>
            <a:ext cx="11174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Description of mapping statistics and annotation of genes in selection signals by new </a:t>
            </a:r>
            <a:r>
              <a:rPr lang="en-GB" sz="280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HRiD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approach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2047"/>
              </p:ext>
            </p:extLst>
          </p:nvPr>
        </p:nvGraphicFramePr>
        <p:xfrm>
          <a:off x="641271" y="1803240"/>
          <a:ext cx="10640292" cy="2916936"/>
        </p:xfrm>
        <a:graphic>
          <a:graphicData uri="http://schemas.openxmlformats.org/drawingml/2006/table">
            <a:tbl>
              <a:tblPr/>
              <a:tblGrid>
                <a:gridCol w="144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15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Signal name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Position (Mb)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</a:t>
                      </a:r>
                      <a:r>
                        <a:rPr lang="en-GB" sz="2000" baseline="-25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</a:t>
                      </a:r>
                      <a:endParaRPr lang="en-GB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</a:t>
                      </a:r>
                      <a:r>
                        <a:rPr lang="en-GB" sz="2000" baseline="-25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</a:t>
                      </a:r>
                      <a:endParaRPr lang="en-GB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HRiD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-log(P)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Candidate genes under selection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HRiD_w1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13.04-13.62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56.5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TMEM27</a:t>
                      </a:r>
                      <a:r>
                        <a:rPr lang="en-GB" sz="20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2000" b="1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CDC42</a:t>
                      </a:r>
                      <a:r>
                        <a:rPr lang="en-GB" sz="20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20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CA5B</a:t>
                      </a:r>
                      <a:r>
                        <a:rPr lang="en-GB" sz="20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20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ZRSR2</a:t>
                      </a:r>
                      <a:r>
                        <a:rPr lang="en-GB" sz="20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20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AP1S2</a:t>
                      </a:r>
                      <a:r>
                        <a:rPr lang="en-GB" sz="20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, </a:t>
                      </a:r>
                      <a:r>
                        <a:rPr lang="en-GB" sz="2000" b="1" i="1" u="sng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GRPR</a:t>
                      </a:r>
                      <a:endParaRPr lang="en-GB" sz="2000">
                        <a:solidFill>
                          <a:schemeClr val="accent3">
                            <a:lumMod val="75000"/>
                          </a:schemeClr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HRiD_w2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115.30-115.73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8.7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AMOT, LHFPL1</a:t>
                      </a:r>
                      <a:endParaRPr lang="en-GB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HRiD_w3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73.90-74.54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DACH2</a:t>
                      </a:r>
                      <a:endParaRPr lang="en-GB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HRiD_w4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73.57-74.20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1.9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 i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CHM, DACH2</a:t>
                      </a:r>
                      <a:endParaRPr lang="en-GB" sz="20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HRiD_w5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56.64-58.09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6.9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4.0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2000" i="1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AR, OPHN1, YIPF6</a:t>
                      </a:r>
                      <a:endParaRPr lang="en-GB" sz="20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88" y="1689735"/>
            <a:ext cx="8975061" cy="4825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5025" y="687362"/>
            <a:ext cx="10355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Median-joining network showing the phylogenetic relationship between ancestral and derived haplotypes </a:t>
            </a:r>
            <a:r>
              <a:rPr lang="hr-HR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inside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selection signals identified by </a:t>
            </a:r>
            <a:r>
              <a:rPr lang="en-GB" sz="2400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HRiD</a:t>
            </a:r>
            <a:endParaRPr lang="en-GB" sz="2400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6663D-DE35-70B0-8FD5-661BB5A3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19CCD67-696B-576A-620F-685F7387CC2C}"/>
              </a:ext>
            </a:extLst>
          </p:cNvPr>
          <p:cNvSpPr txBox="1"/>
          <p:nvPr/>
        </p:nvSpPr>
        <p:spPr>
          <a:xfrm rot="20713726">
            <a:off x="9197969" y="5630475"/>
            <a:ext cx="1523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Summer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A4260-A075-2D09-7DCC-C70889D84F57}"/>
              </a:ext>
            </a:extLst>
          </p:cNvPr>
          <p:cNvSpPr txBox="1"/>
          <p:nvPr/>
        </p:nvSpPr>
        <p:spPr>
          <a:xfrm rot="20713726">
            <a:off x="6628457" y="6161590"/>
            <a:ext cx="627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chocib Script Latin Pro" panose="020F0502020204030204" pitchFamily="2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01FBD-A144-DF3E-4937-28BFA1A4C8B1}"/>
              </a:ext>
            </a:extLst>
          </p:cNvPr>
          <p:cNvSpPr txBox="1"/>
          <p:nvPr/>
        </p:nvSpPr>
        <p:spPr>
          <a:xfrm>
            <a:off x="10315497" y="5442211"/>
            <a:ext cx="2011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Bioinformatics approaches in animal </a:t>
            </a:r>
            <a:r>
              <a:rPr lang="hr-HR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breeding</a:t>
            </a:r>
            <a:endParaRPr lang="hr-HR" sz="20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dna structure&#10;&#10;AI-generated content may be incorrect.">
            <a:extLst>
              <a:ext uri="{FF2B5EF4-FFF2-40B4-BE49-F238E27FC236}">
                <a16:creationId xmlns:a16="http://schemas.microsoft.com/office/drawing/2014/main" id="{F3B3C4D6-6806-192B-D91C-2B054130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7"/>
          <a:stretch/>
        </p:blipFill>
        <p:spPr>
          <a:xfrm>
            <a:off x="8172635" y="941980"/>
            <a:ext cx="3877511" cy="372523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4A8FC4-8516-6CA8-4F54-0B7EBB8E62B9}"/>
              </a:ext>
            </a:extLst>
          </p:cNvPr>
          <p:cNvGrpSpPr/>
          <p:nvPr/>
        </p:nvGrpSpPr>
        <p:grpSpPr>
          <a:xfrm>
            <a:off x="271227" y="721791"/>
            <a:ext cx="7330219" cy="704791"/>
            <a:chOff x="-407845" y="530746"/>
            <a:chExt cx="10566400" cy="4769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35231C-332A-768F-756D-F2A177332345}"/>
                </a:ext>
              </a:extLst>
            </p:cNvPr>
            <p:cNvSpPr/>
            <p:nvPr/>
          </p:nvSpPr>
          <p:spPr>
            <a:xfrm>
              <a:off x="-407845" y="530746"/>
              <a:ext cx="10566400" cy="4374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36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About DNA and genome</a:t>
              </a:r>
              <a:endParaRPr lang="en-GB" sz="3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4C1DBD-267D-AC23-B370-08726F61F7A1}"/>
                </a:ext>
              </a:extLst>
            </p:cNvPr>
            <p:cNvSpPr/>
            <p:nvPr/>
          </p:nvSpPr>
          <p:spPr bwMode="auto">
            <a:xfrm>
              <a:off x="4189412" y="4654603"/>
              <a:ext cx="5219699" cy="646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sz="36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D5B5D2-A173-F52F-5AA1-DA95E5702B87}"/>
              </a:ext>
            </a:extLst>
          </p:cNvPr>
          <p:cNvSpPr txBox="1"/>
          <p:nvPr/>
        </p:nvSpPr>
        <p:spPr>
          <a:xfrm>
            <a:off x="346970" y="1529082"/>
            <a:ext cx="8517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(Deoxyribonucleic Acid)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hereditary material in all living organisms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203F5-354D-34FA-4918-0403F646D574}"/>
              </a:ext>
            </a:extLst>
          </p:cNvPr>
          <p:cNvSpPr txBox="1"/>
          <p:nvPr/>
        </p:nvSpPr>
        <p:spPr>
          <a:xfrm>
            <a:off x="1037065" y="2073240"/>
            <a:ext cx="67902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consists of: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Deoxyribose sugar</a:t>
            </a:r>
          </a:p>
          <a:p>
            <a:pPr algn="ctr"/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Phosphate group</a:t>
            </a:r>
          </a:p>
          <a:p>
            <a:pPr algn="ctr"/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Nitrogenous bases: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502F7-6DF6-39EE-311D-21FBC56DA0B8}"/>
              </a:ext>
            </a:extLst>
          </p:cNvPr>
          <p:cNvSpPr txBox="1"/>
          <p:nvPr/>
        </p:nvSpPr>
        <p:spPr>
          <a:xfrm>
            <a:off x="1634069" y="3049560"/>
            <a:ext cx="67902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Adenine (A)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Thymine (T)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Cytosine (C)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Guanine (G)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3B38-B853-9F27-A7DE-26EB09AEA900}"/>
              </a:ext>
            </a:extLst>
          </p:cNvPr>
          <p:cNvSpPr txBox="1"/>
          <p:nvPr/>
        </p:nvSpPr>
        <p:spPr>
          <a:xfrm>
            <a:off x="1591732" y="4459964"/>
            <a:ext cx="6790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🔑 </a:t>
            </a: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the nitrogenous bases vary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FC506-D8A9-FD64-662B-83BAE0DB40CF}"/>
              </a:ext>
            </a:extLst>
          </p:cNvPr>
          <p:cNvSpPr txBox="1"/>
          <p:nvPr/>
        </p:nvSpPr>
        <p:spPr>
          <a:xfrm>
            <a:off x="1735666" y="5356249"/>
            <a:ext cx="6790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nucleotide differences</a:t>
            </a:r>
            <a:r>
              <a:rPr lang="hr-HR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basis of genetic variation</a:t>
            </a:r>
            <a:r>
              <a:rPr lang="hr-HR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thus the focus of </a:t>
            </a: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genomics</a:t>
            </a:r>
            <a:endParaRPr lang="hr-HR" sz="20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BC16FF-57F9-890C-0C45-F2D7EBD12F84}"/>
              </a:ext>
            </a:extLst>
          </p:cNvPr>
          <p:cNvCxnSpPr>
            <a:cxnSpLocks/>
          </p:cNvCxnSpPr>
          <p:nvPr/>
        </p:nvCxnSpPr>
        <p:spPr>
          <a:xfrm>
            <a:off x="2379133" y="4868541"/>
            <a:ext cx="220133" cy="46361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2E0B75-22AC-2314-B822-C56D4CEDCB70}"/>
              </a:ext>
            </a:extLst>
          </p:cNvPr>
          <p:cNvSpPr txBox="1"/>
          <p:nvPr/>
        </p:nvSpPr>
        <p:spPr>
          <a:xfrm>
            <a:off x="346971" y="6204757"/>
            <a:ext cx="8517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</a:t>
            </a:r>
            <a:r>
              <a:rPr lang="hr-HR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set of DNA sequences in an organism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71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5436" y="868671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Conclusions</a:t>
            </a:r>
            <a:r>
              <a:rPr lang="hr-HR" sz="3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745" y="1683176"/>
            <a:ext cx="10755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14 positive selection signals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with a total of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34 annotated genes</a:t>
            </a:r>
            <a:r>
              <a:rPr lang="hr-H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were identified</a:t>
            </a:r>
          </a:p>
          <a:p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hr-H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Our results show that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HRiD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offers an interesting possibility to be used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complementary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to the</a:t>
            </a:r>
            <a:endParaRPr lang="hr-HR" sz="2000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2000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eROHi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2000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iHS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GB" sz="2000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nSL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approaches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or when only males are genotyped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, which is often the case in</a:t>
            </a:r>
            <a:endParaRPr lang="hr-HR" sz="2000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livestock where genomic breeding value estimates are routinely performed for males</a:t>
            </a:r>
            <a:endParaRPr lang="hr-HR" sz="2000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hr-H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Furthermore, we have shown that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phylogenetic analyses</a:t>
            </a:r>
            <a:r>
              <a:rPr lang="hr-HR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can</a:t>
            </a:r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provide additional information when</a:t>
            </a:r>
            <a:endParaRPr lang="hr-HR" sz="2000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performed with</a:t>
            </a:r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the selection signals identified by </a:t>
            </a:r>
            <a:r>
              <a:rPr lang="en-GB" sz="2000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HRiD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particularly with respect to the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ancestral</a:t>
            </a:r>
            <a:endParaRPr lang="hr-HR" sz="2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or</a:t>
            </a:r>
            <a:r>
              <a:rPr lang="hr-HR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derived status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of the advantageous selected</a:t>
            </a:r>
            <a:r>
              <a:rPr lang="hr-HR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haplotypes</a:t>
            </a:r>
            <a:endParaRPr lang="hr-HR" sz="2000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endParaRPr lang="hr-HR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hr-HR" sz="20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Overall, our results highlight the importance of the X-chromosome in the adaptive architecture of</a:t>
            </a:r>
            <a:endParaRPr lang="hr-HR" sz="2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hr-HR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domestic ruminants, while our novel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HRiD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approach opens new avenues for research</a:t>
            </a:r>
            <a:endParaRPr lang="hr-HR" sz="2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74454" y="672573"/>
            <a:ext cx="7545976" cy="3900170"/>
            <a:chOff x="2074454" y="1351294"/>
            <a:chExt cx="7545976" cy="3900170"/>
          </a:xfrm>
        </p:grpSpPr>
        <p:sp>
          <p:nvSpPr>
            <p:cNvPr id="7" name="TextBox 6"/>
            <p:cNvSpPr txBox="1"/>
            <p:nvPr/>
          </p:nvSpPr>
          <p:spPr>
            <a:xfrm>
              <a:off x="2074454" y="4420467"/>
              <a:ext cx="75459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4800" dirty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Thank you for your attention!</a:t>
              </a:r>
              <a:endParaRPr lang="en-GB" sz="4800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6" name="Picture 5" descr="lamb_230587474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2613" y="1351294"/>
              <a:ext cx="3408351" cy="3026616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83CB235-1D9A-2C4D-8550-D01BB6E19CDE}"/>
              </a:ext>
            </a:extLst>
          </p:cNvPr>
          <p:cNvSpPr/>
          <p:nvPr/>
        </p:nvSpPr>
        <p:spPr>
          <a:xfrm>
            <a:off x="620137" y="4748996"/>
            <a:ext cx="11525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Croatian Science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Foundation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grant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ANAGRAMS- IP-2018-01-7317 („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GS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ssessment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enomic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bility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ru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inant</a:t>
            </a:r>
            <a:r>
              <a:rPr lang="hr-H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hr-HR" sz="1400" dirty="0">
                <a:latin typeface="Calibri" panose="020F0502020204030204" pitchFamily="34" charset="0"/>
                <a:cs typeface="Calibri" panose="020F0502020204030204" pitchFamily="34" charset="0"/>
              </a:rPr>
              <a:t>”).</a:t>
            </a:r>
            <a:endParaRPr lang="hr-HR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F2228-8076-E447-AA5B-65E4370C64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1287" y="5480207"/>
            <a:ext cx="1113405" cy="523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596069-5904-8445-80EB-9D2B663E2C1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900" y="5414893"/>
            <a:ext cx="1271029" cy="6546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DAECC4-E4FD-DC2F-38A3-A1360F6A9A1F}"/>
              </a:ext>
            </a:extLst>
          </p:cNvPr>
          <p:cNvGrpSpPr/>
          <p:nvPr/>
        </p:nvGrpSpPr>
        <p:grpSpPr>
          <a:xfrm>
            <a:off x="271227" y="721791"/>
            <a:ext cx="7330219" cy="704791"/>
            <a:chOff x="-407845" y="530746"/>
            <a:chExt cx="10566400" cy="4769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0D7B15-6EE6-9C3A-D5E9-839D2CB4495B}"/>
                </a:ext>
              </a:extLst>
            </p:cNvPr>
            <p:cNvSpPr/>
            <p:nvPr/>
          </p:nvSpPr>
          <p:spPr>
            <a:xfrm>
              <a:off x="-407845" y="530746"/>
              <a:ext cx="10566400" cy="4374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36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Simpler vs. Complex genome</a:t>
              </a:r>
              <a:endParaRPr lang="en-GB" sz="3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CBB878-9471-A1D2-BF9C-CFAC6D2A476F}"/>
                </a:ext>
              </a:extLst>
            </p:cNvPr>
            <p:cNvSpPr/>
            <p:nvPr/>
          </p:nvSpPr>
          <p:spPr bwMode="auto">
            <a:xfrm>
              <a:off x="4189412" y="4654603"/>
              <a:ext cx="5219699" cy="646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sz="36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3CCFB2-8CB8-A099-645F-2426CFA1448C}"/>
              </a:ext>
            </a:extLst>
          </p:cNvPr>
          <p:cNvSpPr txBox="1"/>
          <p:nvPr/>
        </p:nvSpPr>
        <p:spPr>
          <a:xfrm>
            <a:off x="492984" y="1755385"/>
            <a:ext cx="62338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hr-HR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Simpler organisms – Prokaryotes (e.g. Bacteria)</a:t>
            </a: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single circular chromosome in cytoplasm</a:t>
            </a: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copy of DNA (haploid)</a:t>
            </a: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Genomes are compact – fast replication, efficient adaptation</a:t>
            </a: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 variation arises only through mutations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2C98E-A35A-37C8-801D-0441E42A3670}"/>
              </a:ext>
            </a:extLst>
          </p:cNvPr>
          <p:cNvSpPr txBox="1"/>
          <p:nvPr/>
        </p:nvSpPr>
        <p:spPr>
          <a:xfrm>
            <a:off x="485033" y="3520573"/>
            <a:ext cx="742651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</a:t>
            </a:r>
            <a:r>
              <a:rPr lang="hr-HR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b="1" dirty="0" err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rganisms</a:t>
            </a:r>
            <a:r>
              <a:rPr lang="en-GB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Eukaryotes</a:t>
            </a:r>
            <a:r>
              <a:rPr lang="hr-HR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 Livestock)</a:t>
            </a:r>
            <a:endParaRPr lang="en-GB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chromosomes enclosed in nucleus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copies of </a:t>
            </a: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(diploid)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Genomes are large – allow complex regulation and specialization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200"/>
              </a:spcAft>
              <a:buClr>
                <a:schemeClr val="accent3"/>
              </a:buClr>
              <a:buFontTx/>
              <a:buChar char="-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 variation arises from both mutations and recombination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Recombination: exchange of genetic material during meiosis</a:t>
            </a:r>
          </a:p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Enhances genetic diversity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Breaks linkage between harmful and beneficial mutations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A89DB-8440-B350-ED4D-85E1B1DF170A}"/>
              </a:ext>
            </a:extLst>
          </p:cNvPr>
          <p:cNvSpPr txBox="1"/>
          <p:nvPr/>
        </p:nvSpPr>
        <p:spPr>
          <a:xfrm>
            <a:off x="7323150" y="2207358"/>
            <a:ext cx="4142631" cy="258532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Trade-off between 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 simplicity (reproduction) 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 (survival)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r-HR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'Nothing in Nature happens accidentally’ 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</a:t>
            </a:r>
            <a:r>
              <a:rPr lang="hr-HR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genome design reflects evolutionary strategy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52DC492-3389-652E-1363-689F8FD83B0A}"/>
              </a:ext>
            </a:extLst>
          </p:cNvPr>
          <p:cNvGrpSpPr/>
          <p:nvPr/>
        </p:nvGrpSpPr>
        <p:grpSpPr>
          <a:xfrm>
            <a:off x="271227" y="769496"/>
            <a:ext cx="7975528" cy="800204"/>
            <a:chOff x="-407847" y="-115004"/>
            <a:chExt cx="14467969" cy="5415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7F8FF6-9C73-B7CC-2BEE-E43648F570C9}"/>
                </a:ext>
              </a:extLst>
            </p:cNvPr>
            <p:cNvSpPr/>
            <p:nvPr/>
          </p:nvSpPr>
          <p:spPr>
            <a:xfrm>
              <a:off x="-407847" y="-115004"/>
              <a:ext cx="14467969" cy="437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36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Livestock genome composition</a:t>
              </a:r>
              <a:endParaRPr lang="en-GB" sz="3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37C6D8-E7D4-4B16-7707-66E1710F8EF2}"/>
                </a:ext>
              </a:extLst>
            </p:cNvPr>
            <p:cNvSpPr/>
            <p:nvPr/>
          </p:nvSpPr>
          <p:spPr bwMode="auto">
            <a:xfrm>
              <a:off x="4189412" y="4654603"/>
              <a:ext cx="5219699" cy="646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sz="36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22794E-8C3F-5573-1536-83C633095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42069"/>
              </p:ext>
            </p:extLst>
          </p:nvPr>
        </p:nvGraphicFramePr>
        <p:xfrm>
          <a:off x="2060717" y="4280820"/>
          <a:ext cx="6688507" cy="1981200"/>
        </p:xfrm>
        <a:graphic>
          <a:graphicData uri="http://schemas.openxmlformats.org/drawingml/2006/table">
            <a:tbl>
              <a:tblPr/>
              <a:tblGrid>
                <a:gridCol w="1905002">
                  <a:extLst>
                    <a:ext uri="{9D8B030D-6E8A-4147-A177-3AD203B41FA5}">
                      <a16:colId xmlns:a16="http://schemas.microsoft.com/office/drawing/2014/main" val="1091603560"/>
                    </a:ext>
                  </a:extLst>
                </a:gridCol>
                <a:gridCol w="2650067">
                  <a:extLst>
                    <a:ext uri="{9D8B030D-6E8A-4147-A177-3AD203B41FA5}">
                      <a16:colId xmlns:a16="http://schemas.microsoft.com/office/drawing/2014/main" val="611652532"/>
                    </a:ext>
                  </a:extLst>
                </a:gridCol>
                <a:gridCol w="2133438">
                  <a:extLst>
                    <a:ext uri="{9D8B030D-6E8A-4147-A177-3AD203B41FA5}">
                      <a16:colId xmlns:a16="http://schemas.microsoft.com/office/drawing/2014/main" val="1764022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r-HR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Inherited From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Recombines?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409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Autosomes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Both parents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615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mtDNA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Maternal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35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 chromosome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Both (♀) / Mother (♂)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 (♀), No (♂)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 chromosome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Paternal only (♂)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6427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97E4E3-81FB-38A7-D702-D144F134C79B}"/>
              </a:ext>
            </a:extLst>
          </p:cNvPr>
          <p:cNvSpPr txBox="1"/>
          <p:nvPr/>
        </p:nvSpPr>
        <p:spPr>
          <a:xfrm>
            <a:off x="-40456" y="2590888"/>
            <a:ext cx="637510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of: </a:t>
            </a:r>
            <a:r>
              <a:rPr lang="hr-HR" sz="2000" b="1" dirty="0">
                <a:solidFill>
                  <a:srgbClr val="FFAD0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autosomes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(non-sex chromosomes)</a:t>
            </a:r>
          </a:p>
          <a:p>
            <a:pPr algn="ctr">
              <a:spcAft>
                <a:spcPts val="300"/>
              </a:spcAft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Sex chromosomes (</a:t>
            </a:r>
            <a:r>
              <a:rPr lang="hr-HR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r-HR" sz="2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Mitochondrial DNA (</a:t>
            </a:r>
            <a:r>
              <a:rPr lang="hr-HR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mtDNA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8E3FE80-9085-F827-6E67-295E0204EF81}"/>
              </a:ext>
            </a:extLst>
          </p:cNvPr>
          <p:cNvSpPr/>
          <p:nvPr/>
        </p:nvSpPr>
        <p:spPr>
          <a:xfrm>
            <a:off x="1805624" y="5564293"/>
            <a:ext cx="212757" cy="617985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CCFCB-7A7B-D477-956B-9CA325709FC4}"/>
              </a:ext>
            </a:extLst>
          </p:cNvPr>
          <p:cNvSpPr txBox="1"/>
          <p:nvPr/>
        </p:nvSpPr>
        <p:spPr>
          <a:xfrm>
            <a:off x="724353" y="5502408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</a:p>
          <a:p>
            <a:pPr algn="ctr"/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08B4E-39EE-B180-1928-EF15EB94E8F2}"/>
              </a:ext>
            </a:extLst>
          </p:cNvPr>
          <p:cNvSpPr txBox="1"/>
          <p:nvPr/>
        </p:nvSpPr>
        <p:spPr>
          <a:xfrm>
            <a:off x="6852114" y="1809410"/>
            <a:ext cx="476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3600" dirty="0"/>
              <a:t>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A69C5-01CC-B499-121F-474894E4C7CC}"/>
              </a:ext>
            </a:extLst>
          </p:cNvPr>
          <p:cNvSpPr txBox="1"/>
          <p:nvPr/>
        </p:nvSpPr>
        <p:spPr>
          <a:xfrm>
            <a:off x="6870141" y="2391528"/>
            <a:ext cx="372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3600" dirty="0"/>
              <a:t>♀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73D2CE-4A30-036A-D7A5-E33261D53A28}"/>
              </a:ext>
            </a:extLst>
          </p:cNvPr>
          <p:cNvSpPr/>
          <p:nvPr/>
        </p:nvSpPr>
        <p:spPr>
          <a:xfrm>
            <a:off x="7444729" y="2195904"/>
            <a:ext cx="104400" cy="104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747D87-DA11-1CCF-F9FF-8EE452DA6501}"/>
              </a:ext>
            </a:extLst>
          </p:cNvPr>
          <p:cNvSpPr/>
          <p:nvPr/>
        </p:nvSpPr>
        <p:spPr>
          <a:xfrm>
            <a:off x="7639039" y="2197368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B6EB15-084B-6D37-601A-425A465D3FAB}"/>
              </a:ext>
            </a:extLst>
          </p:cNvPr>
          <p:cNvSpPr/>
          <p:nvPr/>
        </p:nvSpPr>
        <p:spPr>
          <a:xfrm>
            <a:off x="10614649" y="2195904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3DCD10-3ACC-9D49-B892-C41D3E73C0AE}"/>
              </a:ext>
            </a:extLst>
          </p:cNvPr>
          <p:cNvSpPr/>
          <p:nvPr/>
        </p:nvSpPr>
        <p:spPr>
          <a:xfrm>
            <a:off x="7639039" y="2014488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97AC46-201C-769E-DA4F-FD379618A579}"/>
              </a:ext>
            </a:extLst>
          </p:cNvPr>
          <p:cNvSpPr/>
          <p:nvPr/>
        </p:nvSpPr>
        <p:spPr>
          <a:xfrm>
            <a:off x="10614649" y="2020644"/>
            <a:ext cx="180000" cy="104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ADD01B-68E2-02EE-B110-9180851EAA19}"/>
              </a:ext>
            </a:extLst>
          </p:cNvPr>
          <p:cNvSpPr/>
          <p:nvPr/>
        </p:nvSpPr>
        <p:spPr>
          <a:xfrm>
            <a:off x="7444729" y="2736924"/>
            <a:ext cx="104400" cy="104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8E558E-8952-E26B-F456-0B9F55A7E77F}"/>
              </a:ext>
            </a:extLst>
          </p:cNvPr>
          <p:cNvSpPr/>
          <p:nvPr/>
        </p:nvSpPr>
        <p:spPr>
          <a:xfrm>
            <a:off x="7639039" y="2738388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56D5CD-A956-1EE2-CAB7-FD4A125515F6}"/>
              </a:ext>
            </a:extLst>
          </p:cNvPr>
          <p:cNvSpPr/>
          <p:nvPr/>
        </p:nvSpPr>
        <p:spPr>
          <a:xfrm>
            <a:off x="10614649" y="2736924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B19F06-F850-52DB-673F-C41091FDAA6E}"/>
              </a:ext>
            </a:extLst>
          </p:cNvPr>
          <p:cNvSpPr/>
          <p:nvPr/>
        </p:nvSpPr>
        <p:spPr>
          <a:xfrm>
            <a:off x="7639039" y="2555508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110BBD-15D5-F77F-F982-BBC5B4F53830}"/>
              </a:ext>
            </a:extLst>
          </p:cNvPr>
          <p:cNvSpPr/>
          <p:nvPr/>
        </p:nvSpPr>
        <p:spPr>
          <a:xfrm>
            <a:off x="10622269" y="2561664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75511-459F-C170-8498-C2FFA7FF9D61}"/>
              </a:ext>
            </a:extLst>
          </p:cNvPr>
          <p:cNvSpPr txBox="1"/>
          <p:nvPr/>
        </p:nvSpPr>
        <p:spPr>
          <a:xfrm>
            <a:off x="11150155" y="1817503"/>
            <a:ext cx="476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6F5C53-9648-FDC9-5A70-F53E705B945D}"/>
              </a:ext>
            </a:extLst>
          </p:cNvPr>
          <p:cNvSpPr txBox="1"/>
          <p:nvPr/>
        </p:nvSpPr>
        <p:spPr>
          <a:xfrm>
            <a:off x="11159715" y="2052488"/>
            <a:ext cx="372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3E14C-F3A2-5DCB-3E97-E71E900801C6}"/>
              </a:ext>
            </a:extLst>
          </p:cNvPr>
          <p:cNvSpPr txBox="1"/>
          <p:nvPr/>
        </p:nvSpPr>
        <p:spPr>
          <a:xfrm>
            <a:off x="11150152" y="2359369"/>
            <a:ext cx="476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E1DC2-41D3-4FE6-2704-8B40251E9079}"/>
              </a:ext>
            </a:extLst>
          </p:cNvPr>
          <p:cNvSpPr txBox="1"/>
          <p:nvPr/>
        </p:nvSpPr>
        <p:spPr>
          <a:xfrm>
            <a:off x="11159712" y="2594354"/>
            <a:ext cx="372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♀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DE3976-FE84-8D1D-5CA3-EF0C988C64D2}"/>
              </a:ext>
            </a:extLst>
          </p:cNvPr>
          <p:cNvSpPr/>
          <p:nvPr/>
        </p:nvSpPr>
        <p:spPr>
          <a:xfrm>
            <a:off x="8628422" y="3156635"/>
            <a:ext cx="104400" cy="104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0CC35D-91DA-52E6-98FB-C444F1FA60E5}"/>
              </a:ext>
            </a:extLst>
          </p:cNvPr>
          <p:cNvSpPr/>
          <p:nvPr/>
        </p:nvSpPr>
        <p:spPr>
          <a:xfrm>
            <a:off x="8630589" y="3550581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B68593-B5C3-89C7-8821-F558F948E50E}"/>
              </a:ext>
            </a:extLst>
          </p:cNvPr>
          <p:cNvSpPr/>
          <p:nvPr/>
        </p:nvSpPr>
        <p:spPr>
          <a:xfrm>
            <a:off x="8630589" y="3349920"/>
            <a:ext cx="180000" cy="104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1C2634-F93D-23B6-344C-3A31208B832D}"/>
              </a:ext>
            </a:extLst>
          </p:cNvPr>
          <p:cNvSpPr/>
          <p:nvPr/>
        </p:nvSpPr>
        <p:spPr>
          <a:xfrm>
            <a:off x="8628422" y="3747473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541DA-5DE1-1256-7BD9-DBF47CE146F4}"/>
              </a:ext>
            </a:extLst>
          </p:cNvPr>
          <p:cNvSpPr txBox="1"/>
          <p:nvPr/>
        </p:nvSpPr>
        <p:spPr>
          <a:xfrm>
            <a:off x="7777839" y="304645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16.3 Kb 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7A4F4-59BA-7C48-6A07-D575C8C1858E}"/>
              </a:ext>
            </a:extLst>
          </p:cNvPr>
          <p:cNvSpPr txBox="1"/>
          <p:nvPr/>
        </p:nvSpPr>
        <p:spPr>
          <a:xfrm>
            <a:off x="7854038" y="324965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59 Mb 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818A18-BA72-AC2A-7F64-F9CED6397BC1}"/>
              </a:ext>
            </a:extLst>
          </p:cNvPr>
          <p:cNvSpPr txBox="1"/>
          <p:nvPr/>
        </p:nvSpPr>
        <p:spPr>
          <a:xfrm>
            <a:off x="7760902" y="345285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139 Mb 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98CD7-A9B1-8AA5-BD58-26A3FC177CCC}"/>
              </a:ext>
            </a:extLst>
          </p:cNvPr>
          <p:cNvSpPr txBox="1"/>
          <p:nvPr/>
        </p:nvSpPr>
        <p:spPr>
          <a:xfrm>
            <a:off x="7752435" y="365605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2.58 Gb 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169163-D7D6-4B60-F2AE-1E1C10749435}"/>
              </a:ext>
            </a:extLst>
          </p:cNvPr>
          <p:cNvSpPr txBox="1"/>
          <p:nvPr/>
        </p:nvSpPr>
        <p:spPr>
          <a:xfrm>
            <a:off x="6681586" y="3299718"/>
            <a:ext cx="81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Cattle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C78AC10-138D-9B6D-9F84-3DBEE1C6F089}"/>
              </a:ext>
            </a:extLst>
          </p:cNvPr>
          <p:cNvSpPr/>
          <p:nvPr/>
        </p:nvSpPr>
        <p:spPr>
          <a:xfrm>
            <a:off x="7525236" y="3171235"/>
            <a:ext cx="200771" cy="696664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A99892-AAAB-18F5-4F7C-7009E8A8F028}"/>
              </a:ext>
            </a:extLst>
          </p:cNvPr>
          <p:cNvCxnSpPr>
            <a:cxnSpLocks/>
          </p:cNvCxnSpPr>
          <p:nvPr/>
        </p:nvCxnSpPr>
        <p:spPr>
          <a:xfrm flipV="1">
            <a:off x="2164452" y="2313609"/>
            <a:ext cx="236842" cy="317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3D77DD-C663-5476-644E-314E99F35440}"/>
              </a:ext>
            </a:extLst>
          </p:cNvPr>
          <p:cNvSpPr txBox="1"/>
          <p:nvPr/>
        </p:nvSpPr>
        <p:spPr>
          <a:xfrm>
            <a:off x="2352234" y="2067683"/>
            <a:ext cx="41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Depends on species (e.g. cattle = 29 pairs)</a:t>
            </a:r>
            <a:endParaRPr lang="hr-HR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2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0E50B-A2FF-7B5D-11D7-9E36E632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98940F-D601-6570-2AC2-20C8CFC32927}"/>
              </a:ext>
            </a:extLst>
          </p:cNvPr>
          <p:cNvGrpSpPr/>
          <p:nvPr/>
        </p:nvGrpSpPr>
        <p:grpSpPr>
          <a:xfrm>
            <a:off x="271227" y="769496"/>
            <a:ext cx="7975528" cy="800204"/>
            <a:chOff x="-407847" y="-115004"/>
            <a:chExt cx="14467969" cy="5415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D22EC-3A75-D4D7-0055-E5E58D4AFF0F}"/>
                </a:ext>
              </a:extLst>
            </p:cNvPr>
            <p:cNvSpPr/>
            <p:nvPr/>
          </p:nvSpPr>
          <p:spPr>
            <a:xfrm>
              <a:off x="-407847" y="-115004"/>
              <a:ext cx="14467969" cy="437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36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Livestock genome composition</a:t>
              </a:r>
              <a:endParaRPr lang="en-GB" sz="36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0C579C-F187-007C-2C48-AB2EBDFF4040}"/>
                </a:ext>
              </a:extLst>
            </p:cNvPr>
            <p:cNvSpPr/>
            <p:nvPr/>
          </p:nvSpPr>
          <p:spPr bwMode="auto">
            <a:xfrm>
              <a:off x="4189412" y="4654603"/>
              <a:ext cx="5219699" cy="646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sz="36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AAB77B-9380-2646-9933-A89860E18E59}"/>
              </a:ext>
            </a:extLst>
          </p:cNvPr>
          <p:cNvSpPr txBox="1"/>
          <p:nvPr/>
        </p:nvSpPr>
        <p:spPr>
          <a:xfrm>
            <a:off x="806755" y="1995511"/>
            <a:ext cx="4763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6600" dirty="0"/>
              <a:t>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CB4A-46F3-846D-0B7A-5437F1B36B04}"/>
              </a:ext>
            </a:extLst>
          </p:cNvPr>
          <p:cNvSpPr txBox="1"/>
          <p:nvPr/>
        </p:nvSpPr>
        <p:spPr>
          <a:xfrm>
            <a:off x="821995" y="4224013"/>
            <a:ext cx="3725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6600" dirty="0"/>
              <a:t>♀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87748B-9E3B-9745-293B-4EDD1937ABDA}"/>
              </a:ext>
            </a:extLst>
          </p:cNvPr>
          <p:cNvSpPr/>
          <p:nvPr/>
        </p:nvSpPr>
        <p:spPr>
          <a:xfrm>
            <a:off x="3840060" y="2610605"/>
            <a:ext cx="104400" cy="104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E13B4F-6301-A7C9-F283-BB55990F9003}"/>
              </a:ext>
            </a:extLst>
          </p:cNvPr>
          <p:cNvSpPr/>
          <p:nvPr/>
        </p:nvSpPr>
        <p:spPr>
          <a:xfrm>
            <a:off x="4034370" y="2612069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115AA0-7773-4343-087B-584D37215C2D}"/>
              </a:ext>
            </a:extLst>
          </p:cNvPr>
          <p:cNvSpPr/>
          <p:nvPr/>
        </p:nvSpPr>
        <p:spPr>
          <a:xfrm>
            <a:off x="7009980" y="2610605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AB68C0-7DCE-C07B-C15F-D8E30525B4F5}"/>
              </a:ext>
            </a:extLst>
          </p:cNvPr>
          <p:cNvSpPr/>
          <p:nvPr/>
        </p:nvSpPr>
        <p:spPr>
          <a:xfrm>
            <a:off x="4034370" y="2429189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4F918C-DAE4-C61A-EFC6-EAA1BE7DA604}"/>
              </a:ext>
            </a:extLst>
          </p:cNvPr>
          <p:cNvSpPr/>
          <p:nvPr/>
        </p:nvSpPr>
        <p:spPr>
          <a:xfrm>
            <a:off x="7009980" y="2435345"/>
            <a:ext cx="180000" cy="104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B309D2-CF34-A99F-FB70-269120523CDB}"/>
              </a:ext>
            </a:extLst>
          </p:cNvPr>
          <p:cNvSpPr/>
          <p:nvPr/>
        </p:nvSpPr>
        <p:spPr>
          <a:xfrm>
            <a:off x="3837273" y="4798009"/>
            <a:ext cx="104400" cy="104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E927C2-DCC6-F3EF-F96A-6639A0F25DA1}"/>
              </a:ext>
            </a:extLst>
          </p:cNvPr>
          <p:cNvSpPr/>
          <p:nvPr/>
        </p:nvSpPr>
        <p:spPr>
          <a:xfrm>
            <a:off x="4031583" y="4799473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B6E764-5976-6507-D832-3B3D4799F2C6}"/>
              </a:ext>
            </a:extLst>
          </p:cNvPr>
          <p:cNvSpPr/>
          <p:nvPr/>
        </p:nvSpPr>
        <p:spPr>
          <a:xfrm>
            <a:off x="7007193" y="4798009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3F2F76-151A-00E2-E7F1-2D2A0B7BE3B5}"/>
              </a:ext>
            </a:extLst>
          </p:cNvPr>
          <p:cNvSpPr/>
          <p:nvPr/>
        </p:nvSpPr>
        <p:spPr>
          <a:xfrm>
            <a:off x="4031583" y="4616593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B9BE29-480B-8E95-A895-1F8438D583D9}"/>
              </a:ext>
            </a:extLst>
          </p:cNvPr>
          <p:cNvSpPr/>
          <p:nvPr/>
        </p:nvSpPr>
        <p:spPr>
          <a:xfrm>
            <a:off x="7014813" y="4622749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2AB24-AFAF-8BA1-8F1C-6DD94B22CE1D}"/>
              </a:ext>
            </a:extLst>
          </p:cNvPr>
          <p:cNvSpPr txBox="1"/>
          <p:nvPr/>
        </p:nvSpPr>
        <p:spPr>
          <a:xfrm>
            <a:off x="7545486" y="2232204"/>
            <a:ext cx="476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1ED71-F2F4-AF69-3DDB-BBDA6C9F6E2D}"/>
              </a:ext>
            </a:extLst>
          </p:cNvPr>
          <p:cNvSpPr txBox="1"/>
          <p:nvPr/>
        </p:nvSpPr>
        <p:spPr>
          <a:xfrm>
            <a:off x="7555046" y="2467189"/>
            <a:ext cx="372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3CBC7-B41C-27E0-F318-D5EDB85EB2E3}"/>
              </a:ext>
            </a:extLst>
          </p:cNvPr>
          <p:cNvSpPr txBox="1"/>
          <p:nvPr/>
        </p:nvSpPr>
        <p:spPr>
          <a:xfrm>
            <a:off x="7542696" y="4428921"/>
            <a:ext cx="476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9B879-F80F-828D-3D67-8B12B99448A8}"/>
              </a:ext>
            </a:extLst>
          </p:cNvPr>
          <p:cNvSpPr txBox="1"/>
          <p:nvPr/>
        </p:nvSpPr>
        <p:spPr>
          <a:xfrm>
            <a:off x="7552256" y="4655439"/>
            <a:ext cx="372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/>
              <a:t>♀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473A13-CCD2-4E2E-C4D4-35BB196084DC}"/>
              </a:ext>
            </a:extLst>
          </p:cNvPr>
          <p:cNvCxnSpPr>
            <a:cxnSpLocks/>
          </p:cNvCxnSpPr>
          <p:nvPr/>
        </p:nvCxnSpPr>
        <p:spPr>
          <a:xfrm flipV="1">
            <a:off x="5397785" y="2030933"/>
            <a:ext cx="0" cy="261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48D225-BD4C-80E2-9F7D-5EAA596320CC}"/>
              </a:ext>
            </a:extLst>
          </p:cNvPr>
          <p:cNvCxnSpPr>
            <a:cxnSpLocks/>
          </p:cNvCxnSpPr>
          <p:nvPr/>
        </p:nvCxnSpPr>
        <p:spPr>
          <a:xfrm flipV="1">
            <a:off x="5397785" y="4203483"/>
            <a:ext cx="0" cy="261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0E832C-6ED6-60F8-715D-966A99A56E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785" y="2846273"/>
            <a:ext cx="0" cy="261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992ACC-CFEC-5EA2-5A4D-1AABE8F96C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785" y="5011203"/>
            <a:ext cx="0" cy="261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E54E28-75DD-655A-EB4C-7CCED5B015EC}"/>
              </a:ext>
            </a:extLst>
          </p:cNvPr>
          <p:cNvSpPr txBox="1"/>
          <p:nvPr/>
        </p:nvSpPr>
        <p:spPr>
          <a:xfrm>
            <a:off x="3903573" y="3834151"/>
            <a:ext cx="315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ATCCAG......................TTATTTAA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85D6D3-A436-7FB6-9FD6-1F50C9A4E7B4}"/>
              </a:ext>
            </a:extLst>
          </p:cNvPr>
          <p:cNvSpPr txBox="1"/>
          <p:nvPr/>
        </p:nvSpPr>
        <p:spPr>
          <a:xfrm>
            <a:off x="3956160" y="5389801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TTTTAG......................TATATAAA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27C570-27D5-3354-7DC0-BAC19CDDA467}"/>
              </a:ext>
            </a:extLst>
          </p:cNvPr>
          <p:cNvSpPr/>
          <p:nvPr/>
        </p:nvSpPr>
        <p:spPr>
          <a:xfrm>
            <a:off x="2530045" y="5850475"/>
            <a:ext cx="104400" cy="1045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3679B32-8350-AE5C-1BD6-767E0B54501E}"/>
              </a:ext>
            </a:extLst>
          </p:cNvPr>
          <p:cNvSpPr/>
          <p:nvPr/>
        </p:nvSpPr>
        <p:spPr>
          <a:xfrm>
            <a:off x="2532212" y="6244421"/>
            <a:ext cx="540000" cy="1045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65DBA89-7E5D-9523-75F3-0B3D1ED4E0C5}"/>
              </a:ext>
            </a:extLst>
          </p:cNvPr>
          <p:cNvSpPr/>
          <p:nvPr/>
        </p:nvSpPr>
        <p:spPr>
          <a:xfrm>
            <a:off x="2532212" y="6043760"/>
            <a:ext cx="180000" cy="104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D0635A-931B-99A6-A786-528002BD8F2C}"/>
              </a:ext>
            </a:extLst>
          </p:cNvPr>
          <p:cNvSpPr/>
          <p:nvPr/>
        </p:nvSpPr>
        <p:spPr>
          <a:xfrm>
            <a:off x="2530045" y="6441313"/>
            <a:ext cx="2880000" cy="104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6160A8-B569-2143-B96F-90F856688CB5}"/>
              </a:ext>
            </a:extLst>
          </p:cNvPr>
          <p:cNvSpPr txBox="1"/>
          <p:nvPr/>
        </p:nvSpPr>
        <p:spPr>
          <a:xfrm>
            <a:off x="1679462" y="57402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16.3 Kb 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8E205B-5E75-FBEF-6831-3AA1294C8829}"/>
              </a:ext>
            </a:extLst>
          </p:cNvPr>
          <p:cNvSpPr txBox="1"/>
          <p:nvPr/>
        </p:nvSpPr>
        <p:spPr>
          <a:xfrm>
            <a:off x="1755661" y="594349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59 Mb 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9A8D80-71C3-57B8-9D4E-4FF23EDFA6FD}"/>
              </a:ext>
            </a:extLst>
          </p:cNvPr>
          <p:cNvSpPr txBox="1"/>
          <p:nvPr/>
        </p:nvSpPr>
        <p:spPr>
          <a:xfrm>
            <a:off x="1662525" y="614669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139 Mb 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FBF9B9-C6EA-BF7A-9A3A-2D36EB807A67}"/>
              </a:ext>
            </a:extLst>
          </p:cNvPr>
          <p:cNvSpPr txBox="1"/>
          <p:nvPr/>
        </p:nvSpPr>
        <p:spPr>
          <a:xfrm>
            <a:off x="1654058" y="634989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2.58 Gb ≈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07E0E7-7036-E2E0-D9DD-61F2C496B09A}"/>
              </a:ext>
            </a:extLst>
          </p:cNvPr>
          <p:cNvSpPr txBox="1"/>
          <p:nvPr/>
        </p:nvSpPr>
        <p:spPr>
          <a:xfrm>
            <a:off x="583209" y="5993558"/>
            <a:ext cx="81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Cattle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708FDB24-EDF7-CDDC-655A-8C7B40B94CA5}"/>
              </a:ext>
            </a:extLst>
          </p:cNvPr>
          <p:cNvSpPr/>
          <p:nvPr/>
        </p:nvSpPr>
        <p:spPr>
          <a:xfrm>
            <a:off x="1426859" y="5865075"/>
            <a:ext cx="200771" cy="696664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625F98-5012-4645-1BA7-0A985FE18206}"/>
              </a:ext>
            </a:extLst>
          </p:cNvPr>
          <p:cNvSpPr txBox="1"/>
          <p:nvPr/>
        </p:nvSpPr>
        <p:spPr>
          <a:xfrm>
            <a:off x="3903573" y="3032585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TTCCAG......................TATATAAA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4DB7BC-C0FC-8844-EFE2-25D3B00F3EBD}"/>
              </a:ext>
            </a:extLst>
          </p:cNvPr>
          <p:cNvSpPr txBox="1"/>
          <p:nvPr/>
        </p:nvSpPr>
        <p:spPr>
          <a:xfrm>
            <a:off x="3903573" y="1629644"/>
            <a:ext cx="31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TCCTAG.......................TATTTAAA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83EFC9-079B-74E3-7F80-C70A12D44909}"/>
              </a:ext>
            </a:extLst>
          </p:cNvPr>
          <p:cNvCxnSpPr>
            <a:cxnSpLocks/>
          </p:cNvCxnSpPr>
          <p:nvPr/>
        </p:nvCxnSpPr>
        <p:spPr>
          <a:xfrm flipV="1">
            <a:off x="7235052" y="2030933"/>
            <a:ext cx="224081" cy="2527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B222E3-1A23-CF49-C26C-29CAB0AC5E6A}"/>
              </a:ext>
            </a:extLst>
          </p:cNvPr>
          <p:cNvSpPr txBox="1"/>
          <p:nvPr/>
        </p:nvSpPr>
        <p:spPr>
          <a:xfrm>
            <a:off x="7530987" y="1628481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ATT...CCG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E915AB-1AED-FFBF-9406-0164D73F7D7E}"/>
              </a:ext>
            </a:extLst>
          </p:cNvPr>
          <p:cNvCxnSpPr>
            <a:cxnSpLocks/>
          </p:cNvCxnSpPr>
          <p:nvPr/>
        </p:nvCxnSpPr>
        <p:spPr>
          <a:xfrm flipV="1">
            <a:off x="7378983" y="4223810"/>
            <a:ext cx="224081" cy="2527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A3FAB7-13A7-720C-3A56-9A33B9B693E8}"/>
              </a:ext>
            </a:extLst>
          </p:cNvPr>
          <p:cNvSpPr txBox="1"/>
          <p:nvPr/>
        </p:nvSpPr>
        <p:spPr>
          <a:xfrm>
            <a:off x="7674918" y="3821358"/>
            <a:ext cx="12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GGC...TCTC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32A230-6B62-EA82-4E94-9B2BF0DB6A8E}"/>
              </a:ext>
            </a:extLst>
          </p:cNvPr>
          <p:cNvCxnSpPr>
            <a:cxnSpLocks/>
          </p:cNvCxnSpPr>
          <p:nvPr/>
        </p:nvCxnSpPr>
        <p:spPr>
          <a:xfrm rot="6120000" flipV="1">
            <a:off x="7378981" y="5087412"/>
            <a:ext cx="224081" cy="2527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8FCD43-8453-525A-6701-791940F4A621}"/>
              </a:ext>
            </a:extLst>
          </p:cNvPr>
          <p:cNvSpPr txBox="1"/>
          <p:nvPr/>
        </p:nvSpPr>
        <p:spPr>
          <a:xfrm>
            <a:off x="7674916" y="5379229"/>
            <a:ext cx="118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TTC...TGTG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684E98-8693-C682-4792-84A96D468F14}"/>
              </a:ext>
            </a:extLst>
          </p:cNvPr>
          <p:cNvCxnSpPr>
            <a:cxnSpLocks/>
          </p:cNvCxnSpPr>
          <p:nvPr/>
        </p:nvCxnSpPr>
        <p:spPr>
          <a:xfrm rot="6120000" flipV="1">
            <a:off x="7378980" y="2860675"/>
            <a:ext cx="224081" cy="2527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08AA4ED-8B7B-A44D-0992-E6CB358F674B}"/>
              </a:ext>
            </a:extLst>
          </p:cNvPr>
          <p:cNvSpPr txBox="1"/>
          <p:nvPr/>
        </p:nvSpPr>
        <p:spPr>
          <a:xfrm>
            <a:off x="7700316" y="3050888"/>
            <a:ext cx="118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TTC...TGTG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6792CF-A2B7-B97D-7EB4-0DCFD3A4E774}"/>
              </a:ext>
            </a:extLst>
          </p:cNvPr>
          <p:cNvCxnSpPr>
            <a:cxnSpLocks/>
          </p:cNvCxnSpPr>
          <p:nvPr/>
        </p:nvCxnSpPr>
        <p:spPr>
          <a:xfrm rot="16500000" flipV="1">
            <a:off x="3408097" y="2030933"/>
            <a:ext cx="224081" cy="252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5D5AB18-BAA1-F2D6-6B36-82E5031062D4}"/>
              </a:ext>
            </a:extLst>
          </p:cNvPr>
          <p:cNvSpPr txBox="1"/>
          <p:nvPr/>
        </p:nvSpPr>
        <p:spPr>
          <a:xfrm>
            <a:off x="2256233" y="1628481"/>
            <a:ext cx="109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GCC...ATT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0C760A-4D24-8F07-1A22-C3DEB9E7BBFF}"/>
              </a:ext>
            </a:extLst>
          </p:cNvPr>
          <p:cNvCxnSpPr>
            <a:cxnSpLocks/>
          </p:cNvCxnSpPr>
          <p:nvPr/>
        </p:nvCxnSpPr>
        <p:spPr>
          <a:xfrm rot="16500000" flipV="1">
            <a:off x="3408097" y="4215343"/>
            <a:ext cx="224081" cy="252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7D1AF3-DE96-663D-12C4-85C73EDCE5FE}"/>
              </a:ext>
            </a:extLst>
          </p:cNvPr>
          <p:cNvSpPr txBox="1"/>
          <p:nvPr/>
        </p:nvSpPr>
        <p:spPr>
          <a:xfrm>
            <a:off x="2256233" y="3812891"/>
            <a:ext cx="111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GGC...ATT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33907A-3CF8-2E0E-53D9-AE0DA3C9D1F6}"/>
              </a:ext>
            </a:extLst>
          </p:cNvPr>
          <p:cNvSpPr txBox="1"/>
          <p:nvPr/>
        </p:nvSpPr>
        <p:spPr>
          <a:xfrm>
            <a:off x="806755" y="3452831"/>
            <a:ext cx="811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284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1CF6D-8EA4-3FCE-62E7-5C67F23B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5CB4AA-7CFA-0ABA-C423-FAED2753C954}"/>
              </a:ext>
            </a:extLst>
          </p:cNvPr>
          <p:cNvGrpSpPr/>
          <p:nvPr/>
        </p:nvGrpSpPr>
        <p:grpSpPr>
          <a:xfrm>
            <a:off x="271227" y="938172"/>
            <a:ext cx="7975528" cy="800204"/>
            <a:chOff x="-407847" y="-115004"/>
            <a:chExt cx="14467969" cy="5415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7BD75D-CFB7-6264-4B10-6A23A4F55533}"/>
                </a:ext>
              </a:extLst>
            </p:cNvPr>
            <p:cNvSpPr/>
            <p:nvPr/>
          </p:nvSpPr>
          <p:spPr>
            <a:xfrm>
              <a:off x="-407847" y="-115004"/>
              <a:ext cx="14467969" cy="437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36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Obtaining molecular information</a:t>
              </a:r>
              <a:endParaRPr lang="en-GB" sz="3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298F53-F58E-6B5E-B1BF-E9F632C711D7}"/>
                </a:ext>
              </a:extLst>
            </p:cNvPr>
            <p:cNvSpPr/>
            <p:nvPr/>
          </p:nvSpPr>
          <p:spPr bwMode="auto">
            <a:xfrm>
              <a:off x="4189412" y="4654603"/>
              <a:ext cx="5219699" cy="646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sz="36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27803A-6386-2B85-2884-BEF97E19579C}"/>
              </a:ext>
            </a:extLst>
          </p:cNvPr>
          <p:cNvSpPr txBox="1"/>
          <p:nvPr/>
        </p:nvSpPr>
        <p:spPr>
          <a:xfrm>
            <a:off x="315831" y="1967061"/>
            <a:ext cx="1126952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ts val="1200"/>
              </a:spcAft>
              <a:buClr>
                <a:schemeClr val="accent3"/>
              </a:buClr>
              <a:buFontTx/>
              <a:buChar char="-"/>
            </a:pP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past, molecular information was not accessible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1200"/>
              </a:spcAft>
              <a:buClr>
                <a:schemeClr val="accent3"/>
              </a:buClr>
              <a:buFontTx/>
              <a:buChar char="-"/>
            </a:pPr>
            <a:r>
              <a:rPr lang="en-GB" sz="2400" dirty="0"/>
              <a:t>With technological advancement</a:t>
            </a: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r-Latn-RS" altLang="sr-Latn-RS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molecular markers </a:t>
            </a: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developed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1200"/>
              </a:spcAft>
              <a:buClr>
                <a:schemeClr val="accent3"/>
              </a:buClr>
              <a:buFontTx/>
              <a:buChar char="-"/>
            </a:pP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types were used, with microsatellites once being dominant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1200"/>
              </a:spcAft>
              <a:buClr>
                <a:schemeClr val="accent3"/>
              </a:buClr>
              <a:buFontTx/>
              <a:buChar char="-"/>
            </a:pP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</a:t>
            </a:r>
            <a:r>
              <a:rPr lang="sr-Latn-RS" altLang="sr-Latn-RS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Nucleotide Polymorphisms (SNPs)</a:t>
            </a: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most widely applied markers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Tx/>
              <a:buChar char="-"/>
            </a:pPr>
            <a:r>
              <a:rPr lang="sr-Latn-RS" altLang="sr-Latn-R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Obtaining complete genome data (WGS: Whole Genome Sequence) is now possible,       but still costly if high accuracy is required</a:t>
            </a:r>
          </a:p>
        </p:txBody>
      </p:sp>
    </p:spTree>
    <p:extLst>
      <p:ext uri="{BB962C8B-B14F-4D97-AF65-F5344CB8AC3E}">
        <p14:creationId xmlns:p14="http://schemas.microsoft.com/office/powerpoint/2010/main" val="38713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887197-F993-750D-8D81-5C3AF07677A1}"/>
              </a:ext>
            </a:extLst>
          </p:cNvPr>
          <p:cNvGrpSpPr/>
          <p:nvPr/>
        </p:nvGrpSpPr>
        <p:grpSpPr>
          <a:xfrm>
            <a:off x="271227" y="769496"/>
            <a:ext cx="7975528" cy="800204"/>
            <a:chOff x="-407847" y="-115004"/>
            <a:chExt cx="14467969" cy="54157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FFA0E-C886-D824-F109-7550D93F9229}"/>
                </a:ext>
              </a:extLst>
            </p:cNvPr>
            <p:cNvSpPr/>
            <p:nvPr/>
          </p:nvSpPr>
          <p:spPr>
            <a:xfrm>
              <a:off x="-407847" y="-115004"/>
              <a:ext cx="14467969" cy="437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36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Single Nucleotide Polymorphisms (SNPs)</a:t>
              </a:r>
              <a:endParaRPr lang="en-GB" sz="3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400FC-2D57-3842-6280-9B53B6794252}"/>
                </a:ext>
              </a:extLst>
            </p:cNvPr>
            <p:cNvSpPr/>
            <p:nvPr/>
          </p:nvSpPr>
          <p:spPr bwMode="auto">
            <a:xfrm>
              <a:off x="4189412" y="4654603"/>
              <a:ext cx="5219699" cy="646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sz="36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0EC61C77-3203-1872-7952-4D7A1F43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534" y="1589112"/>
            <a:ext cx="5297526" cy="36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BBDA7A-6866-3813-2B9A-F273CD42B890}"/>
              </a:ext>
            </a:extLst>
          </p:cNvPr>
          <p:cNvSpPr txBox="1"/>
          <p:nvPr/>
        </p:nvSpPr>
        <p:spPr>
          <a:xfrm>
            <a:off x="501092" y="2354887"/>
            <a:ext cx="579810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ingle base pair variations at specific genomic positions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idespread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occurrence and informative nature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mutations spread by drift or selection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 across whole genome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both coding and non-coding regions</a:t>
            </a: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commonly obtained from SNP array data</a:t>
            </a: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SNP arrays genotype thousands of informative variants reliably and cost-effectively</a:t>
            </a: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Alternatively, SNPs can be extracted from WGS data (higher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lower per-SNP accuracy and 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noise</a:t>
            </a:r>
            <a:r>
              <a:rPr lang="hr-H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 advantage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Clr>
                <a:schemeClr val="accent3"/>
              </a:buClr>
              <a:buFontTx/>
              <a:buChar char="-"/>
            </a:pPr>
            <a:endParaRPr lang="hr-H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C98CA-02AB-661F-9107-274599AB948E}"/>
              </a:ext>
            </a:extLst>
          </p:cNvPr>
          <p:cNvSpPr txBox="1"/>
          <p:nvPr/>
        </p:nvSpPr>
        <p:spPr>
          <a:xfrm>
            <a:off x="1564216" y="1740465"/>
            <a:ext cx="3255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hr-HR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used molecular marker</a:t>
            </a:r>
          </a:p>
        </p:txBody>
      </p:sp>
    </p:spTree>
    <p:extLst>
      <p:ext uri="{BB962C8B-B14F-4D97-AF65-F5344CB8AC3E}">
        <p14:creationId xmlns:p14="http://schemas.microsoft.com/office/powerpoint/2010/main" val="11719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lagođeni dizaj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21763</TotalTime>
  <Words>3185</Words>
  <Application>Microsoft Office PowerPoint</Application>
  <PresentationFormat>Widescreen</PresentationFormat>
  <Paragraphs>596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Aptos</vt:lpstr>
      <vt:lpstr>Arial</vt:lpstr>
      <vt:lpstr>Calibri</vt:lpstr>
      <vt:lpstr>Cochocib Script Latin Pro</vt:lpstr>
      <vt:lpstr>InftyFallback</vt:lpstr>
      <vt:lpstr>Times New Roman</vt:lpstr>
      <vt:lpstr>Wingdings</vt:lpstr>
      <vt:lpstr>Tema sustava Office</vt:lpstr>
      <vt:lpstr>Prilagođeni dizajn</vt:lpstr>
      <vt:lpstr>THE USE OF MOLECULAR INFORMATION IN LIVESTOCK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Associations of molecular information &amp; phenotype</vt:lpstr>
      <vt:lpstr>Associations of molecular information &amp; phenotype</vt:lpstr>
      <vt:lpstr>Associations of molecular information &amp; phenotype</vt:lpstr>
      <vt:lpstr>General applications of molecular information in livestock</vt:lpstr>
      <vt:lpstr>Applications of molecular information in livestock selection</vt:lpstr>
      <vt:lpstr>Main categories of molecular information use</vt:lpstr>
      <vt:lpstr>Core methods used in selection</vt:lpstr>
      <vt:lpstr>Core methods used in selection</vt:lpstr>
      <vt:lpstr>Core methods used in selection</vt:lpstr>
      <vt:lpstr>Core methods used in selection</vt:lpstr>
      <vt:lpstr>Core methods for exploring trait architecture and selection</vt:lpstr>
      <vt:lpstr>Core methods for exploring trait architecture and selection</vt:lpstr>
      <vt:lpstr>Modern Livestock Genomics – From Data to Application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Kristina Kljak</dc:creator>
  <cp:lastModifiedBy>Vladimir Brajković</cp:lastModifiedBy>
  <cp:revision>119</cp:revision>
  <dcterms:created xsi:type="dcterms:W3CDTF">2024-07-17T16:22:06Z</dcterms:created>
  <dcterms:modified xsi:type="dcterms:W3CDTF">2025-07-08T20:15:29Z</dcterms:modified>
</cp:coreProperties>
</file>