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39250" cy="1198245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88">
          <p15:clr>
            <a:srgbClr val="A4A3A4"/>
          </p15:clr>
        </p15:guide>
        <p15:guide id="2" pos="13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75"/>
    <a:srgbClr val="EAEAEA"/>
    <a:srgbClr val="3399FF"/>
    <a:srgbClr val="A9A9BB"/>
    <a:srgbClr val="ABABB9"/>
    <a:srgbClr val="9E9EC6"/>
    <a:srgbClr val="9696D0"/>
    <a:srgbClr val="B5B5EF"/>
    <a:srgbClr val="ACA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654" autoAdjust="0"/>
  </p:normalViewPr>
  <p:slideViewPr>
    <p:cSldViewPr>
      <p:cViewPr varScale="1">
        <p:scale>
          <a:sx n="19" d="100"/>
          <a:sy n="19" d="100"/>
        </p:scale>
        <p:origin x="1109" y="10"/>
      </p:cViewPr>
      <p:guideLst>
        <p:guide orient="horz" pos="11088"/>
        <p:guide pos="13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fld id="{56A6134A-9986-4884-ADAB-C57241D3256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82738" y="889000"/>
            <a:ext cx="6059487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fld id="{23124DF2-DDA8-402F-81DD-AC1D1E5694A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t>1</a:t>
            </a:fld>
            <a:endParaRPr lang="en-US" altLang="zh-CN" sz="1500" dirty="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9" y="7680325"/>
            <a:ext cx="39502643" cy="2172493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8" y="1317625"/>
            <a:ext cx="9874956" cy="2808763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8" y="1317625"/>
            <a:ext cx="29492222" cy="2808763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79" y="7680325"/>
            <a:ext cx="39502643" cy="21724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  <a:prstGeom prst="rect">
            <a:avLst/>
          </a:prstGeo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279" y="7680325"/>
            <a:ext cx="19683588" cy="21724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0325"/>
            <a:ext cx="19683589" cy="21724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1"/>
            <a:ext cx="19401368" cy="1896586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7" cy="1975008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16200000">
            <a:off x="-9245600" y="16459200"/>
            <a:ext cx="15367000" cy="15621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5400000">
            <a:off x="37769800" y="16459200"/>
            <a:ext cx="15367000" cy="15621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 dpi="0">
          <a:blip r:embed="rId14"/>
          <a:stretch>
            <a:fillRect/>
          </a:stretch>
        </p:blipFill>
        <p:spPr>
          <a:xfrm>
            <a:off x="57150" y="33426400"/>
            <a:ext cx="43776900" cy="20193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5715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l"/>
            <a:r>
              <a:rPr sz="6360" dirty="0" smtId="4294967295">
                <a:solidFill>
                  <a:srgbClr val="808080"/>
                </a:solidFill>
              </a:rPr>
              <a:t>Template ID: </a:t>
            </a:r>
            <a:r>
              <a:rPr sz="6360" dirty="0" err="1" smtId="4294967295">
                <a:solidFill>
                  <a:srgbClr val="808080"/>
                </a:solidFill>
              </a:rPr>
              <a:t>multicolorgradients</a:t>
            </a:r>
            <a:r>
              <a:rPr sz="6360" dirty="0" smtId="4294967295">
                <a:solidFill>
                  <a:srgbClr val="808080"/>
                </a:solidFill>
              </a:rPr>
              <a:t>  Size: 36x48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2pPr>
      <a:lvl3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3pPr>
      <a:lvl4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4pPr>
      <a:lvl5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5pPr>
      <a:lvl6pPr marL="4572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6pPr>
      <a:lvl7pPr marL="9144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7pPr>
      <a:lvl8pPr marL="13716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8pPr>
      <a:lvl9pPr marL="18288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 smtId="4294967295"/>
      </a:defPPr>
      <a:lvl1pPr marL="1150938" indent="-1150938" algn="l" defTabSz="3074988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+mn-ea"/>
          <a:cs typeface="+mn-cs"/>
        </a:defRPr>
      </a:lvl1pPr>
      <a:lvl2pPr marL="2497138" indent="-960438" algn="l" defTabSz="3074988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43338" indent="-768350" algn="l" defTabSz="3074988" rtl="0" eaLnBrk="0" fontAlgn="base" hangingPunct="0">
        <a:spcBef>
          <a:spcPct val="20000"/>
        </a:spcBef>
        <a:spcAft>
          <a:spcPct val="0"/>
        </a:spcAft>
        <a:buChar char="•"/>
        <a:defRPr sz="8100">
          <a:solidFill>
            <a:schemeClr val="tx1"/>
          </a:solidFill>
          <a:latin typeface="+mn-lt"/>
        </a:defRPr>
      </a:lvl3pPr>
      <a:lvl4pPr marL="5384800" indent="-773113" algn="l" defTabSz="3074988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9215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3787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8359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2931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7503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5.wmf"/><Relationship Id="rId18" Type="http://schemas.openxmlformats.org/officeDocument/2006/relationships/image" Target="../media/image14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5.gif"/><Relationship Id="rId7" Type="http://schemas.openxmlformats.org/officeDocument/2006/relationships/image" Target="../media/image9.png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png"/><Relationship Id="rId20" Type="http://schemas.openxmlformats.org/officeDocument/2006/relationships/image" Target="../media/image14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image" Target="../media/image4.wmf"/><Relationship Id="rId24" Type="http://schemas.openxmlformats.org/officeDocument/2006/relationships/image" Target="../media/image18.png"/><Relationship Id="rId5" Type="http://schemas.openxmlformats.org/officeDocument/2006/relationships/image" Target="../media/image7.png"/><Relationship Id="rId15" Type="http://schemas.openxmlformats.org/officeDocument/2006/relationships/image" Target="../media/image11.png"/><Relationship Id="rId23" Type="http://schemas.openxmlformats.org/officeDocument/2006/relationships/image" Target="../media/image17.png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13.jpg"/><Relationship Id="rId4" Type="http://schemas.openxmlformats.org/officeDocument/2006/relationships/image" Target="../media/image6.png"/><Relationship Id="rId9" Type="http://schemas.openxmlformats.org/officeDocument/2006/relationships/image" Target="../media/image3.wmf"/><Relationship Id="rId14" Type="http://schemas.openxmlformats.org/officeDocument/2006/relationships/image" Target="../media/image10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54474" y="495299"/>
            <a:ext cx="41794578" cy="4914049"/>
            <a:chOff x="1054474" y="495300"/>
            <a:chExt cx="41794578" cy="4610100"/>
          </a:xfrm>
        </p:grpSpPr>
        <p:sp>
          <p:nvSpPr>
            <p:cNvPr id="28" name="Text Box 241"/>
            <p:cNvSpPr txBox="1">
              <a:spLocks noChangeArrowheads="1"/>
            </p:cNvSpPr>
            <p:nvPr/>
          </p:nvSpPr>
          <p:spPr bwMode="auto">
            <a:xfrm>
              <a:off x="1054474" y="495301"/>
              <a:ext cx="41782253" cy="46100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5400">
              <a:noFill/>
              <a:miter lim="800000"/>
            </a:ln>
          </p:spPr>
          <p:txBody>
            <a:bodyPr lIns="61170" tIns="30584" rIns="61170" bIns="30584" anchor="ctr"/>
            <a:lstStyle>
              <a:defPPr>
                <a:defRPr kern="1200" smtId="4294967295"/>
              </a:defPPr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4200" b="1" i="1" u="sng" dirty="0">
                <a:solidFill>
                  <a:schemeClr val="bg1"/>
                </a:solidFill>
                <a:latin typeface="Arial"/>
                <a:ea typeface="SimSun" pitchFamily="2" charset="-122"/>
              </a:endParaRPr>
            </a:p>
          </p:txBody>
        </p:sp>
        <p:sp>
          <p:nvSpPr>
            <p:cNvPr id="35" name="Text Box 241"/>
            <p:cNvSpPr txBox="1">
              <a:spLocks noChangeArrowheads="1"/>
            </p:cNvSpPr>
            <p:nvPr/>
          </p:nvSpPr>
          <p:spPr bwMode="auto">
            <a:xfrm>
              <a:off x="1066800" y="495300"/>
              <a:ext cx="41782253" cy="4610099"/>
            </a:xfrm>
            <a:prstGeom prst="rect">
              <a:avLst/>
            </a:prstGeom>
            <a:solidFill>
              <a:srgbClr val="0082A5">
                <a:alpha val="20000"/>
              </a:srgbClr>
            </a:solidFill>
            <a:ln w="25400">
              <a:noFill/>
              <a:miter lim="800000"/>
            </a:ln>
          </p:spPr>
          <p:txBody>
            <a:bodyPr lIns="61170" tIns="30584" rIns="61170" bIns="30584" anchor="ctr"/>
            <a:lstStyle>
              <a:defPPr>
                <a:defRPr kern="1200" smtId="4294967295"/>
              </a:defPPr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4200" b="1" i="1" u="sng" dirty="0">
                <a:solidFill>
                  <a:schemeClr val="bg1"/>
                </a:solidFill>
                <a:latin typeface="Arial"/>
                <a:ea typeface="SimSun" pitchFamily="2" charset="-122"/>
              </a:endParaRPr>
            </a:p>
          </p:txBody>
        </p:sp>
      </p:grpSp>
      <p:sp>
        <p:nvSpPr>
          <p:cNvPr id="36" name="Text Box 262"/>
          <p:cNvSpPr txBox="1">
            <a:spLocks noChangeArrowheads="1"/>
          </p:cNvSpPr>
          <p:nvPr/>
        </p:nvSpPr>
        <p:spPr bwMode="auto">
          <a:xfrm>
            <a:off x="6781800" y="869361"/>
            <a:ext cx="30175200" cy="371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BF0B"/>
                  </a:outerShdw>
                </a:effectLst>
              </a14:hiddenEffects>
            </a:ext>
          </a:extLst>
        </p:spPr>
        <p:txBody>
          <a:bodyPr lIns="61170" tIns="30584" rIns="61170" bIns="30584" anchor="ctr"/>
          <a:lstStyle>
            <a:defPPr>
              <a:defRPr kern="1200" smtId="4294967295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A new strategy for fatigue analysis in presence of general multiaxial time varying loadings</a:t>
            </a:r>
          </a:p>
          <a:p>
            <a:pPr algn="ctr">
              <a:spcBef>
                <a:spcPct val="20000"/>
              </a:spcBef>
            </a:pPr>
            <a:r>
              <a:rPr lang="en-US" altLang="zh-CN" sz="56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Zepeng MA, </a:t>
            </a:r>
            <a:r>
              <a:rPr lang="en-US" altLang="zh-CN" sz="56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Patrick Le </a:t>
            </a:r>
            <a:r>
              <a:rPr lang="en-US" altLang="zh-CN" sz="5600" b="1" dirty="0" err="1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Tallec</a:t>
            </a:r>
            <a:r>
              <a:rPr lang="en-US" altLang="zh-CN" sz="56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, </a:t>
            </a:r>
            <a:r>
              <a:rPr lang="en-US" altLang="zh-CN" sz="5600" b="1" dirty="0" err="1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Habibou</a:t>
            </a:r>
            <a:r>
              <a:rPr lang="en-US" altLang="zh-CN" sz="56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 Maitournam</a:t>
            </a:r>
          </a:p>
          <a:p>
            <a:pPr algn="ctr"/>
            <a:r>
              <a:rPr lang="en-US" altLang="zh-CN" sz="42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Laboratory of Solid Mechanics, </a:t>
            </a:r>
            <a:r>
              <a:rPr lang="en-US" altLang="zh-CN" sz="4200" b="1" dirty="0" err="1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Ecole</a:t>
            </a:r>
            <a:r>
              <a:rPr lang="en-US" altLang="zh-CN" sz="42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 </a:t>
            </a:r>
            <a:r>
              <a:rPr lang="en-US" altLang="zh-CN" sz="4200" b="1" dirty="0" err="1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Polytechnique</a:t>
            </a:r>
            <a:r>
              <a:rPr lang="en-US" altLang="zh-CN" sz="42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, 91128 </a:t>
            </a:r>
            <a:r>
              <a:rPr lang="en-US" altLang="zh-CN" sz="4200" b="1" dirty="0" err="1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Palaiseau</a:t>
            </a:r>
            <a:r>
              <a:rPr lang="en-US" altLang="zh-CN" sz="42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 </a:t>
            </a:r>
            <a:r>
              <a:rPr lang="en-US" altLang="zh-CN" sz="4200" b="1" dirty="0" err="1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Cedex</a:t>
            </a:r>
            <a:r>
              <a:rPr lang="en-US" altLang="zh-CN" sz="42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, </a:t>
            </a:r>
            <a:r>
              <a:rPr lang="en-US" altLang="zh-CN" sz="42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France</a:t>
            </a:r>
            <a:endParaRPr lang="en-US" altLang="zh-CN" sz="4200" b="1" dirty="0">
              <a:solidFill>
                <a:schemeClr val="bg1"/>
              </a:solidFill>
              <a:latin typeface="Lucida Sans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37" name="Text Box 242"/>
          <p:cNvSpPr txBox="1">
            <a:spLocks noChangeArrowheads="1"/>
          </p:cNvSpPr>
          <p:nvPr/>
        </p:nvSpPr>
        <p:spPr bwMode="auto">
          <a:xfrm>
            <a:off x="1066799" y="7056738"/>
            <a:ext cx="11007725" cy="5447645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182880">
            <a:spAutoFit/>
          </a:bodyPr>
          <a:lstStyle>
            <a:defPPr>
              <a:defRPr kern="1200" smtId="4294967295"/>
            </a:defPPr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charset="-128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</a:rPr>
              <a:t>The 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</a:rPr>
              <a:t>object of this </a:t>
            </a:r>
            <a:r>
              <a:rPr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</a:rPr>
              <a:t>work 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</a:rPr>
              <a:t>is to propose an energy based fatigue approach which handles multidimensional time varying loading histories</a:t>
            </a:r>
            <a:r>
              <a:rPr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</a:rPr>
              <a:t>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charset="-128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</a:rPr>
              <a:t>Our fundamental thought is to assume that the energy dissipated at small scales governs fatigue at failure. </a:t>
            </a: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charset="-128"/>
            </a:endParaRPr>
          </a:p>
          <a:p>
            <a:pPr marL="0" indent="0">
              <a:lnSpc>
                <a:spcPct val="120000"/>
              </a:lnSpc>
            </a:pP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charset="-128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</a:rPr>
              <a:t>Instead of using the number of cycles, we use the concept of loading history</a:t>
            </a:r>
            <a:r>
              <a:rPr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</a:rPr>
              <a:t>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charset="-128"/>
            </a:endParaRPr>
          </a:p>
        </p:txBody>
      </p:sp>
      <p:sp>
        <p:nvSpPr>
          <p:cNvPr id="38" name="Text Box 247"/>
          <p:cNvSpPr txBox="1">
            <a:spLocks noChangeArrowheads="1"/>
          </p:cNvSpPr>
          <p:nvPr/>
        </p:nvSpPr>
        <p:spPr bwMode="auto">
          <a:xfrm>
            <a:off x="1047314" y="18901013"/>
            <a:ext cx="11049000" cy="6481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 cmpd="thinThick">
            <a:noFill/>
            <a:miter lim="800000"/>
          </a:ln>
          <a:extLst/>
        </p:spPr>
        <p:txBody>
          <a:bodyPr lIns="182880" tIns="91440" rIns="182880" bIns="182880">
            <a:spAutoFit/>
          </a:bodyPr>
          <a:lstStyle>
            <a:defPPr>
              <a:defRPr kern="1200" smtId="4294967295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7013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charset="-128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</a:rPr>
              <a:t>At 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</a:rPr>
              <a:t>each material points, there is a stochastic distribution of weak points which </a:t>
            </a:r>
            <a:r>
              <a:rPr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</a:rPr>
              <a:t>will undergo 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</a:rPr>
              <a:t>strong plastic yielding, which contribute to energy dissipation </a:t>
            </a:r>
            <a:r>
              <a:rPr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</a:rPr>
              <a:t>without affecting 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</a:rPr>
              <a:t>the overall macroscopic stress</a:t>
            </a:r>
            <a:r>
              <a:rPr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charset="-128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</a:rPr>
              <a:t>Mean stress effect is taken into account in mesoscopic yield function and non-linear damage accumulation law are also considered in our model. 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charset="-128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</a:rPr>
              <a:t>Fatigue will then be determined from the plastic shakedown cycle.</a:t>
            </a:r>
          </a:p>
          <a:p>
            <a:pPr>
              <a:lnSpc>
                <a:spcPct val="120000"/>
              </a:lnSpc>
            </a:pPr>
            <a:endParaRPr lang="en-US" altLang="ja-JP" sz="2800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charset="-128"/>
            </a:endParaRPr>
          </a:p>
          <a:p>
            <a:pPr>
              <a:lnSpc>
                <a:spcPct val="120000"/>
              </a:lnSpc>
            </a:pP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charset="-128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066799" y="5953110"/>
            <a:ext cx="11007725" cy="946293"/>
            <a:chOff x="1066799" y="5958162"/>
            <a:chExt cx="11007725" cy="946293"/>
          </a:xfrm>
        </p:grpSpPr>
        <p:sp>
          <p:nvSpPr>
            <p:cNvPr id="40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41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BACKGROUND</a:t>
              </a:r>
              <a:endParaRPr lang="en-US" altLang="zh-CN" sz="32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37492" y="17758998"/>
            <a:ext cx="11007725" cy="946293"/>
            <a:chOff x="1066799" y="5958162"/>
            <a:chExt cx="11007725" cy="946293"/>
          </a:xfrm>
        </p:grpSpPr>
        <p:sp>
          <p:nvSpPr>
            <p:cNvPr id="43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44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PROPOSE</a:t>
              </a:r>
              <a:endParaRPr lang="en-US" altLang="zh-CN" sz="32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 Box 244"/>
              <p:cNvSpPr txBox="1">
                <a:spLocks noChangeArrowheads="1"/>
              </p:cNvSpPr>
              <p:nvPr/>
            </p:nvSpPr>
            <p:spPr bwMode="auto">
              <a:xfrm>
                <a:off x="13270230" y="7056738"/>
                <a:ext cx="17350739" cy="18630741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noFill/>
                <a:miter lim="800000"/>
              </a:ln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2880" tIns="91440" rIns="182880" bIns="182880">
                <a:spAutoFit/>
              </a:bodyPr>
              <a:lstStyle>
                <a:defPPr>
                  <a:defRPr kern="1200" smtId="4294967295"/>
                </a:defPPr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6858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en-US" altLang="ja-JP" sz="2800" b="1" dirty="0" smtClean="0">
                    <a:ea typeface="ＭＳ Ｐゴシック" charset="-128"/>
                  </a:rPr>
                  <a:t>Weakening </a:t>
                </a:r>
                <a:r>
                  <a:rPr lang="en-US" altLang="ja-JP" sz="2800" b="1" dirty="0">
                    <a:ea typeface="ＭＳ Ｐゴシック" charset="-128"/>
                  </a:rPr>
                  <a:t>scales </a:t>
                </a:r>
                <a:r>
                  <a:rPr lang="en-US" altLang="ja-JP" sz="2800" b="1" dirty="0" smtClean="0">
                    <a:ea typeface="ＭＳ Ｐゴシック" charset="-128"/>
                  </a:rPr>
                  <a:t>and cyclic loading analysis</a:t>
                </a:r>
                <a:endParaRPr lang="en-US" altLang="ja-JP" sz="2800" b="1" dirty="0">
                  <a:ea typeface="ＭＳ Ｐゴシック" charset="-128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ja-JP" sz="2800" dirty="0" smtClean="0">
                    <a:ea typeface="ＭＳ Ｐゴシック" charset="-128"/>
                  </a:rPr>
                  <a:t>We assume the weakening scales have a  probability distribution of power law: </a:t>
                </a:r>
              </a:p>
              <a:p>
                <a:pPr>
                  <a:lnSpc>
                    <a:spcPct val="125000"/>
                  </a:lnSpc>
                </a:pPr>
                <a:endParaRPr lang="en-AU" altLang="zh-CN" sz="2800" dirty="0" smtClean="0">
                  <a:ea typeface="SimSun" pitchFamily="2" charset="-122"/>
                </a:endParaRPr>
              </a:p>
              <a:p>
                <a:pPr>
                  <a:lnSpc>
                    <a:spcPct val="125000"/>
                  </a:lnSpc>
                </a:pPr>
                <a:endParaRPr lang="en-AU" altLang="zh-CN" sz="2800" dirty="0">
                  <a:ea typeface="SimSun" pitchFamily="2" charset="-122"/>
                </a:endParaRPr>
              </a:p>
              <a:p>
                <a:pPr>
                  <a:lnSpc>
                    <a:spcPct val="125000"/>
                  </a:lnSpc>
                </a:pPr>
                <a:endParaRPr lang="en-AU" altLang="zh-CN" sz="2800" dirty="0" smtClean="0">
                  <a:ea typeface="SimSun" pitchFamily="2" charset="-122"/>
                </a:endParaRPr>
              </a:p>
              <a:p>
                <a:pPr>
                  <a:lnSpc>
                    <a:spcPct val="125000"/>
                  </a:lnSpc>
                </a:pPr>
                <a:endParaRPr lang="en-AU" altLang="zh-CN" sz="2800" dirty="0">
                  <a:ea typeface="SimSun" pitchFamily="2" charset="-122"/>
                </a:endParaRPr>
              </a:p>
              <a:p>
                <a:pPr>
                  <a:lnSpc>
                    <a:spcPct val="125000"/>
                  </a:lnSpc>
                </a:pPr>
                <a:endParaRPr lang="en-AU" altLang="zh-CN" sz="2800" dirty="0" smtClean="0">
                  <a:ea typeface="SimSun" pitchFamily="2" charset="-122"/>
                </a:endParaRPr>
              </a:p>
              <a:p>
                <a:pPr>
                  <a:lnSpc>
                    <a:spcPct val="125000"/>
                  </a:lnSpc>
                </a:pPr>
                <a:endParaRPr lang="en-AU" altLang="zh-CN" sz="2800" dirty="0">
                  <a:ea typeface="SimSun" pitchFamily="2" charset="-122"/>
                </a:endParaRPr>
              </a:p>
              <a:p>
                <a:pPr>
                  <a:lnSpc>
                    <a:spcPct val="125000"/>
                  </a:lnSpc>
                </a:pPr>
                <a:endParaRPr lang="en-AU" altLang="zh-CN" sz="2800" dirty="0" smtClean="0">
                  <a:ea typeface="SimSun" pitchFamily="2" charset="-122"/>
                </a:endParaRPr>
              </a:p>
              <a:p>
                <a:pPr>
                  <a:lnSpc>
                    <a:spcPct val="125000"/>
                  </a:lnSpc>
                </a:pPr>
                <a:endParaRPr lang="en-AU" altLang="zh-CN" sz="2800" dirty="0">
                  <a:ea typeface="SimSun" pitchFamily="2" charset="-122"/>
                </a:endParaRPr>
              </a:p>
              <a:p>
                <a:pPr marL="457200" lvl="1" indent="0">
                  <a:lnSpc>
                    <a:spcPct val="125000"/>
                  </a:lnSpc>
                </a:pPr>
                <a:endParaRPr lang="en-US" altLang="zh-CN" sz="2800" dirty="0" smtClean="0">
                  <a:ea typeface="ＭＳ Ｐゴシック" charset="-128"/>
                </a:endParaRPr>
              </a:p>
              <a:p>
                <a:pPr marL="457200" lvl="1" indent="0">
                  <a:lnSpc>
                    <a:spcPct val="125000"/>
                  </a:lnSpc>
                </a:pPr>
                <a:r>
                  <a:rPr lang="en-US" altLang="zh-CN" sz="2800" dirty="0" smtClean="0">
                    <a:ea typeface="ＭＳ Ｐゴシック" charset="-128"/>
                  </a:rPr>
                  <a:t>1</a:t>
                </a:r>
                <a:r>
                  <a:rPr lang="en-US" altLang="zh-CN" sz="2800" dirty="0">
                    <a:ea typeface="ＭＳ Ｐゴシック" charset="-128"/>
                  </a:rPr>
                  <a:t>.  </a:t>
                </a:r>
                <a:r>
                  <a:rPr lang="en-US" altLang="zh-CN" sz="2800" dirty="0" smtClean="0">
                    <a:ea typeface="ＭＳ Ｐゴシック" charset="-128"/>
                  </a:rPr>
                  <a:t> Elastic </a:t>
                </a:r>
                <a:r>
                  <a:rPr lang="en-US" altLang="zh-CN" sz="2800" dirty="0">
                    <a:ea typeface="ＭＳ Ｐゴシック" charset="-128"/>
                  </a:rPr>
                  <a:t>regime, in phase 2 and 4, there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</m:ctrlPr>
                          </m:accPr>
                          <m:e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𝜀</m:t>
                            </m:r>
                          </m:e>
                        </m:acc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𝑃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𝑠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𝑀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  <a:ea typeface="ＭＳ Ｐゴシック" charset="-128"/>
                      </a:rPr>
                      <m:t>=0</m:t>
                    </m:r>
                  </m:oMath>
                </a14:m>
                <a:r>
                  <a:rPr lang="en-US" altLang="zh-CN" sz="2800" dirty="0">
                    <a:ea typeface="ＭＳ Ｐゴシック" charset="-128"/>
                  </a:rPr>
                  <a:t>, </a:t>
                </a:r>
                <a:r>
                  <a:rPr lang="en-US" altLang="zh-CN" sz="2800" dirty="0" smtClean="0">
                    <a:ea typeface="ＭＳ Ｐゴシック" charset="-128"/>
                  </a:rPr>
                  <a:t>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𝑆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𝑏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800" dirty="0">
                  <a:ea typeface="ＭＳ Ｐゴシック" charset="-128"/>
                </a:endParaRPr>
              </a:p>
              <a:p>
                <a:pPr marL="971550" lvl="1" indent="-514350">
                  <a:lnSpc>
                    <a:spcPct val="125000"/>
                  </a:lnSpc>
                  <a:buAutoNum type="arabicPeriod" startAt="2"/>
                </a:pPr>
                <a:r>
                  <a:rPr lang="en-US" altLang="zh-CN" sz="2800" dirty="0"/>
                  <a:t>Plastic regime according to plastic flow rule, with increasing plastic deformation, in phase 5 and 1, there </a:t>
                </a:r>
                <a:r>
                  <a:rPr lang="en-US" altLang="zh-CN" sz="2800" dirty="0" smtClean="0"/>
                  <a:t>is</a:t>
                </a:r>
              </a:p>
              <a:p>
                <a:pPr marL="457200" lvl="1" indent="0">
                  <a:lnSpc>
                    <a:spcPct val="125000"/>
                  </a:lnSpc>
                </a:pPr>
                <a:r>
                  <a:rPr lang="en-US" altLang="zh-CN" sz="2800" dirty="0" smtClean="0">
                    <a:ea typeface="ＭＳ Ｐゴシック" charset="-128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𝜀</m:t>
                            </m:r>
                          </m:e>
                        </m:acc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𝑃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𝑠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𝑀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  <a:ea typeface="ＭＳ Ｐゴシック" charset="-128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f>
                      <m:fPr>
                        <m:ctrlPr>
                          <a:rPr lang="el-GR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ctrlPr>
                              <a:rPr lang="el-GR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bar>
                              <m:barPr>
                                <m:ctrlPr>
                                  <a:rPr lang="el-GR" altLang="zh-C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bar>
                          </m:e>
                        </m:bar>
                        <m:d>
                          <m:dPr>
                            <m:ctrlPr>
                              <a:rPr lang="el-GR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bar>
                              <m:bar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bar>
                          </m:e>
                        </m:ba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l-GR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bar>
                                  <m:bar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bar>
                              </m:e>
                            </m:bar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bar>
                                  <m:bar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bar>
                              </m:e>
                            </m:bar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l-GR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 smtClean="0"/>
                  <a:t> with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 smtClean="0"/>
                  <a:t>, then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bar>
                      </m:e>
                    </m:ba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bar>
                      </m:e>
                    </m:ba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800" dirty="0" smtClean="0"/>
                  <a:t> and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</m:bar>
                      </m:e>
                    </m:ba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̇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bar>
                              <m:bar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bar>
                          </m:e>
                        </m:acc>
                      </m:e>
                    </m:ba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800" dirty="0"/>
              </a:p>
              <a:p>
                <a:pPr marL="971550" lvl="1" indent="-514350">
                  <a:lnSpc>
                    <a:spcPct val="125000"/>
                  </a:lnSpc>
                  <a:buFont typeface="+mj-lt"/>
                  <a:buAutoNum type="arabicPeriod" startAt="3"/>
                </a:pPr>
                <a:r>
                  <a:rPr lang="en-US" sz="2800" dirty="0" smtClean="0"/>
                  <a:t>Plastic </a:t>
                </a:r>
                <a:r>
                  <a:rPr lang="en-US" sz="2800" dirty="0"/>
                  <a:t>regime in the other direction, in phase 3, there </a:t>
                </a:r>
                <a:r>
                  <a:rPr lang="en-US" sz="2800" dirty="0" smtClean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</m:ctrlPr>
                          </m:acc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𝜀</m:t>
                            </m:r>
                          </m:e>
                        </m:acc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𝑃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𝑠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𝑀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AU" altLang="zh-CN" sz="2800" dirty="0" smtClean="0">
                    <a:ea typeface="SimSun" pitchFamily="2" charset="-122"/>
                  </a:rPr>
                  <a:t>, then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bar>
                      </m:e>
                    </m:ba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bar>
                      </m:e>
                    </m:ba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800" dirty="0"/>
                  <a:t> and 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bar>
                        <m:bar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</m:bar>
                        </m:e>
                      </m:ba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bar>
                        <m:bar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acc>
                            <m:accPr>
                              <m:chr m:val="̇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bar>
                                <m:bar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bar>
                            </m:e>
                          </m:acc>
                        </m:e>
                      </m:ba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dirty="0"/>
              </a:p>
              <a:p>
                <a:pPr marL="457200" lvl="1" indent="0">
                  <a:lnSpc>
                    <a:spcPct val="125000"/>
                  </a:lnSpc>
                </a:pPr>
                <a:endParaRPr lang="en-AU" altLang="zh-CN" sz="2800" dirty="0">
                  <a:ea typeface="SimSun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800" b="1" dirty="0">
                    <a:ea typeface="ＭＳ Ｐゴシック" charset="-128"/>
                  </a:rPr>
                  <a:t>Integration rules </a:t>
                </a:r>
                <a:r>
                  <a:rPr lang="en-US" altLang="zh-CN" sz="2800" b="1" dirty="0" smtClean="0">
                    <a:ea typeface="ＭＳ Ｐゴシック" charset="-128"/>
                  </a:rPr>
                  <a:t>for energy dissipation rate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𝑾</m:t>
                        </m:r>
                      </m:e>
                    </m:acc>
                  </m:oMath>
                </a14:m>
                <a:r>
                  <a:rPr lang="en-US" altLang="zh-CN" sz="2800" b="1" dirty="0" smtClean="0">
                    <a:ea typeface="ＭＳ Ｐゴシック" charset="-128"/>
                  </a:rPr>
                  <a:t> and damage 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 panose="02040503050406030204" pitchFamily="18" charset="0"/>
                        <a:ea typeface="ＭＳ Ｐゴシック" charset="-128"/>
                      </a:rPr>
                      <m:t>𝜹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ＭＳ Ｐゴシック" charset="-128"/>
                      </a:rPr>
                      <m:t>𝑫</m:t>
                    </m:r>
                  </m:oMath>
                </a14:m>
                <a:endParaRPr lang="en-US" altLang="zh-CN" sz="2800" b="1" dirty="0" smtClean="0">
                  <a:ea typeface="ＭＳ Ｐゴシック" charset="-128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800" b="1" dirty="0" smtClean="0">
                  <a:ea typeface="ＭＳ Ｐゴシック" charset="-128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800" b="1" dirty="0" smtClean="0">
                  <a:ea typeface="ＭＳ Ｐゴシック" charset="-128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800" b="1" dirty="0" smtClean="0">
                  <a:ea typeface="ＭＳ Ｐゴシック" charset="-128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800" b="1" dirty="0" smtClean="0">
                  <a:ea typeface="ＭＳ Ｐゴシック" charset="-128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800" b="1" dirty="0">
                  <a:ea typeface="ＭＳ Ｐゴシック" charset="-128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800" dirty="0" smtClean="0"/>
                  <a:t>Instead </a:t>
                </a:r>
                <a:r>
                  <a:rPr lang="en-US" altLang="zh-CN" sz="2800" dirty="0"/>
                  <a:t>of doing the scale integration directly which can be difficult for complex loading, the Gaussian Quadrature rule with Legendre points is used to give the value of local dissipated energy rate</a:t>
                </a:r>
                <a:r>
                  <a:rPr lang="en-US" altLang="zh-CN" sz="2800" dirty="0" smtClean="0"/>
                  <a:t>.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sz="2800" dirty="0" smtClean="0"/>
              </a:p>
              <a:p>
                <a:pPr>
                  <a:lnSpc>
                    <a:spcPct val="125000"/>
                  </a:lnSpc>
                </a:pPr>
                <a:endParaRPr lang="en-US" altLang="zh-CN" sz="2800" dirty="0" smtClean="0"/>
              </a:p>
              <a:p>
                <a:pPr>
                  <a:lnSpc>
                    <a:spcPct val="125000"/>
                  </a:lnSpc>
                </a:pPr>
                <a:endParaRPr lang="en-US" altLang="zh-CN" sz="2800" dirty="0"/>
              </a:p>
              <a:p>
                <a:pPr>
                  <a:lnSpc>
                    <a:spcPct val="125000"/>
                  </a:lnSpc>
                </a:pPr>
                <a:endParaRPr lang="en-US" altLang="zh-CN" sz="2800" dirty="0" smtClean="0"/>
              </a:p>
              <a:p>
                <a:pPr>
                  <a:lnSpc>
                    <a:spcPct val="125000"/>
                  </a:lnSpc>
                </a:pPr>
                <a:endParaRPr lang="en-US" altLang="zh-CN" sz="2800" dirty="0"/>
              </a:p>
              <a:p>
                <a:pPr>
                  <a:lnSpc>
                    <a:spcPct val="125000"/>
                  </a:lnSpc>
                </a:pPr>
                <a:endParaRPr lang="en-US" altLang="zh-CN" sz="2800" dirty="0"/>
              </a:p>
              <a:p>
                <a:pPr>
                  <a:lnSpc>
                    <a:spcPct val="125000"/>
                  </a:lnSpc>
                </a:pPr>
                <a:endParaRPr lang="en-US" altLang="zh-CN" sz="2800" dirty="0"/>
              </a:p>
            </p:txBody>
          </p:sp>
        </mc:Choice>
        <mc:Fallback>
          <p:sp>
            <p:nvSpPr>
              <p:cNvPr id="45" name="Text Box 2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70230" y="7056738"/>
                <a:ext cx="17350739" cy="18630741"/>
              </a:xfrm>
              <a:prstGeom prst="rect">
                <a:avLst/>
              </a:prstGeom>
              <a:blipFill>
                <a:blip r:embed="rId4"/>
                <a:stretch>
                  <a:fillRect l="-246" r="-527"/>
                </a:stretch>
              </a:blipFill>
              <a:ln w="57150" cmpd="thinThick">
                <a:noFill/>
                <a:miter lim="800000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3261408" y="5953110"/>
            <a:ext cx="17368386" cy="946293"/>
            <a:chOff x="1066799" y="5958162"/>
            <a:chExt cx="11007725" cy="946293"/>
          </a:xfrm>
        </p:grpSpPr>
        <p:sp>
          <p:nvSpPr>
            <p:cNvPr id="50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51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ANALYTICAL PROCESSES</a:t>
              </a:r>
              <a:endParaRPr lang="en-US" altLang="zh-CN" sz="44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sp>
        <p:nvSpPr>
          <p:cNvPr id="54" name="Text Box 245"/>
          <p:cNvSpPr txBox="1">
            <a:spLocks noChangeArrowheads="1"/>
          </p:cNvSpPr>
          <p:nvPr/>
        </p:nvSpPr>
        <p:spPr bwMode="auto">
          <a:xfrm>
            <a:off x="31908107" y="26579985"/>
            <a:ext cx="10890998" cy="4265783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182880">
            <a:spAutoFit/>
          </a:bodyPr>
          <a:lstStyle>
            <a:defPPr>
              <a:defRPr kern="1200" smtId="4294967295"/>
            </a:defPPr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ja-JP" dirty="0">
                <a:ea typeface="ＭＳ Ｐゴシック" charset="-128"/>
              </a:rPr>
              <a:t>M. Maitournam, C. Krebs, A. Galtier, A multiscale fatigue life model for complex cyclic multiaxial loading, </a:t>
            </a:r>
            <a:r>
              <a:rPr lang="en-US" altLang="ja-JP" dirty="0" smtClean="0">
                <a:ea typeface="ＭＳ Ｐゴシック" charset="-128"/>
              </a:rPr>
              <a:t>International Journal of Fatigue.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ja-JP" dirty="0">
                <a:ea typeface="ＭＳ Ｐゴシック" charset="-128"/>
              </a:rPr>
              <a:t>S. Bosia, A. Constantinescu, Fast time-scale average for a mesoscopic high cycle fatigue criterion, International Journal </a:t>
            </a:r>
            <a:r>
              <a:rPr lang="en-US" altLang="ja-JP" dirty="0" smtClean="0">
                <a:ea typeface="ＭＳ Ｐゴシック" charset="-128"/>
              </a:rPr>
              <a:t>of Fatigue.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ja-JP" dirty="0">
                <a:ea typeface="ＭＳ Ｐゴシック" charset="-128"/>
              </a:rPr>
              <a:t>J. Lemaitre, J.-L. Chaboche, Mechanics of solid materials, Cambridge university press, 1990</a:t>
            </a:r>
            <a:r>
              <a:rPr lang="en-US" altLang="ja-JP" dirty="0" smtClean="0">
                <a:ea typeface="ＭＳ Ｐゴシック" charset="-128"/>
              </a:rPr>
              <a:t>.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ja-JP" dirty="0">
                <a:ea typeface="ＭＳ Ｐゴシック" charset="-128"/>
              </a:rPr>
              <a:t>Legendre Gauss Quadrature weights and nodes, </a:t>
            </a:r>
            <a:r>
              <a:rPr lang="en-US" altLang="ja-JP" dirty="0" smtClean="0">
                <a:ea typeface="ＭＳ Ｐゴシック" charset="-128"/>
              </a:rPr>
              <a:t>https</a:t>
            </a:r>
            <a:r>
              <a:rPr lang="en-US" altLang="ja-JP" dirty="0">
                <a:ea typeface="ＭＳ Ｐゴシック" charset="-128"/>
              </a:rPr>
              <a:t>://</a:t>
            </a:r>
            <a:r>
              <a:rPr lang="en-US" altLang="ja-JP" dirty="0" smtClean="0">
                <a:ea typeface="ＭＳ Ｐゴシック" charset="-128"/>
              </a:rPr>
              <a:t>www.mathworks.com/matlabcentral/fileexchange/4540-legendre-gauss-quadrature-weights-and-nodes</a:t>
            </a:r>
            <a:r>
              <a:rPr lang="en-US" altLang="ja-JP" dirty="0">
                <a:ea typeface="ＭＳ Ｐゴシック" charset="-128"/>
              </a:rPr>
              <a:t>, accessed: 2004-05-11</a:t>
            </a:r>
            <a:r>
              <a:rPr lang="en-US" altLang="ja-JP" dirty="0" smtClean="0">
                <a:ea typeface="ＭＳ Ｐゴシック" charset="-128"/>
              </a:rPr>
              <a:t>.</a:t>
            </a:r>
          </a:p>
        </p:txBody>
      </p:sp>
      <p:sp>
        <p:nvSpPr>
          <p:cNvPr id="56" name="Text Box 255"/>
          <p:cNvSpPr txBox="1">
            <a:spLocks noChangeArrowheads="1"/>
          </p:cNvSpPr>
          <p:nvPr/>
        </p:nvSpPr>
        <p:spPr bwMode="auto">
          <a:xfrm>
            <a:off x="230512" y="31774847"/>
            <a:ext cx="597852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Contact 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info 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: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zepeng.ma@polytechnique.edu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  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 Box 265"/>
              <p:cNvSpPr txBox="1">
                <a:spLocks noChangeArrowheads="1"/>
              </p:cNvSpPr>
              <p:nvPr/>
            </p:nvSpPr>
            <p:spPr bwMode="auto">
              <a:xfrm>
                <a:off x="13272366" y="31677960"/>
                <a:ext cx="7922637" cy="1084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7961" dir="2700000" algn="ctr" rotWithShape="0">
                        <a:srgbClr val="FFFFFF"/>
                      </a:outerShdw>
                    </a:effectLst>
                  </a14:hiddenEffects>
                </a:ext>
              </a:extLst>
            </p:spPr>
            <p:txBody>
              <a:bodyPr wrap="square" lIns="0" rIns="0">
                <a:spAutoFit/>
              </a:bodyPr>
              <a:lstStyle>
                <a:defPPr>
                  <a:defRPr kern="1200" smtId="4294967295"/>
                </a:defPPr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chemeClr val="accent2">
                        <a:lumMod val="50000"/>
                      </a:schemeClr>
                    </a:solidFill>
                    <a:latin typeface="+mn-lt"/>
                  </a:rPr>
                  <a:t>Figure </a:t>
                </a:r>
                <a:r>
                  <a:rPr lang="en-US" altLang="zh-CN" i="1" dirty="0" smtClean="0">
                    <a:solidFill>
                      <a:schemeClr val="accent2">
                        <a:lumMod val="50000"/>
                      </a:schemeClr>
                    </a:solidFill>
                    <a:latin typeface="+mn-lt"/>
                  </a:rPr>
                  <a:t>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+mn-lt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+mn-lt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altLang="zh-CN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+mn-lt"/>
                                  </a:rPr>
                                </m:ctrlPr>
                              </m:barPr>
                              <m:e>
                                <m:bar>
                                  <m:barPr>
                                    <m:ctrl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+mn-lt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b="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+mn-lt"/>
                                      </a:rPr>
                                      <m:t>𝑆</m:t>
                                    </m:r>
                                  </m:e>
                                </m:bar>
                              </m:e>
                            </m:bar>
                            <m:r>
                              <a:rPr lang="en-US" altLang="zh-CN" b="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+mn-lt"/>
                              </a:rPr>
                              <m:t>−</m:t>
                            </m:r>
                            <m:bar>
                              <m:barPr>
                                <m:ctrlPr>
                                  <a:rPr lang="en-US" altLang="zh-CN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+mn-lt"/>
                                  </a:rPr>
                                </m:ctrlPr>
                              </m:barPr>
                              <m:e>
                                <m:bar>
                                  <m:barPr>
                                    <m:ctrl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+mn-lt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b="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+mn-lt"/>
                                      </a:rPr>
                                      <m:t>𝑏</m:t>
                                    </m:r>
                                  </m:e>
                                </m:bar>
                              </m:e>
                            </m:bar>
                          </m:e>
                        </m:d>
                      </m:e>
                      <m:sub>
                        <m:r>
                          <a:rPr lang="en-US" altLang="zh-CN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+mn-lt"/>
                          </a:rPr>
                          <m:t>𝑡𝑟𝑖𝑎𝑙</m:t>
                        </m:r>
                      </m:sub>
                    </m:sSub>
                  </m:oMath>
                </a14:m>
                <a:r>
                  <a:rPr lang="en-AU" i="1" dirty="0">
                    <a:solidFill>
                      <a:schemeClr val="accent2">
                        <a:lumMod val="50000"/>
                      </a:schemeClr>
                    </a:solidFill>
                    <a:latin typeface="+mn-lt"/>
                  </a:rPr>
                  <a:t> </a:t>
                </a:r>
                <a:r>
                  <a:rPr lang="en-AU" i="1" dirty="0" smtClean="0">
                    <a:solidFill>
                      <a:schemeClr val="accent2">
                        <a:lumMod val="50000"/>
                      </a:schemeClr>
                    </a:solidFill>
                    <a:latin typeface="+mn-lt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+mn-lt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altLang="zh-CN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+mn-lt"/>
                              </a:rPr>
                            </m:ctrlPr>
                          </m:barPr>
                          <m:e>
                            <m:bar>
                              <m:barPr>
                                <m:ctrlPr>
                                  <a:rPr lang="en-US" altLang="zh-CN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+mn-lt"/>
                                  </a:rPr>
                                </m:ctrlPr>
                              </m:barPr>
                              <m:e>
                                <m:r>
                                  <a:rPr lang="en-US" altLang="zh-CN" b="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+mn-lt"/>
                                  </a:rPr>
                                  <m:t>𝑆</m:t>
                                </m:r>
                              </m:e>
                            </m:bar>
                          </m:e>
                        </m:bar>
                        <m:r>
                          <a:rPr lang="en-US" altLang="zh-CN" b="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+mn-lt"/>
                          </a:rPr>
                          <m:t>−</m:t>
                        </m:r>
                        <m:bar>
                          <m:barPr>
                            <m:ctrlPr>
                              <a:rPr lang="en-US" altLang="zh-CN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+mn-lt"/>
                              </a:rPr>
                            </m:ctrlPr>
                          </m:barPr>
                          <m:e>
                            <m:bar>
                              <m:barPr>
                                <m:ctrlPr>
                                  <a:rPr lang="en-US" altLang="zh-CN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+mn-lt"/>
                                  </a:rPr>
                                </m:ctrlPr>
                              </m:barPr>
                              <m:e>
                                <m:r>
                                  <a:rPr lang="en-US" altLang="zh-CN" b="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+mn-lt"/>
                                  </a:rPr>
                                  <m:t>𝑏</m:t>
                                </m:r>
                              </m:e>
                            </m:bar>
                          </m:e>
                        </m:bar>
                      </m:e>
                    </m:d>
                  </m:oMath>
                </a14:m>
                <a:r>
                  <a:rPr lang="en-AU" i="1" dirty="0" smtClean="0">
                    <a:solidFill>
                      <a:schemeClr val="accent2">
                        <a:lumMod val="50000"/>
                      </a:schemeClr>
                    </a:solidFill>
                    <a:latin typeface="+mn-lt"/>
                  </a:rPr>
                  <a:t> </a:t>
                </a:r>
                <a:r>
                  <a:rPr lang="en-US" i="1" dirty="0">
                    <a:solidFill>
                      <a:schemeClr val="accent2">
                        <a:lumMod val="50000"/>
                      </a:schemeClr>
                    </a:solidFill>
                    <a:latin typeface="+mn-lt"/>
                  </a:rPr>
                  <a:t>evolution with time under different weakening scales in sinusoidal load</a:t>
                </a:r>
                <a:r>
                  <a:rPr lang="en-AU" i="1" dirty="0" smtClean="0">
                    <a:solidFill>
                      <a:schemeClr val="accent2">
                        <a:lumMod val="50000"/>
                      </a:schemeClr>
                    </a:solidFill>
                    <a:latin typeface="+mn-lt"/>
                  </a:rPr>
                  <a:t>.</a:t>
                </a:r>
                <a:endParaRPr lang="en-AU" i="1" dirty="0">
                  <a:solidFill>
                    <a:schemeClr val="accent2">
                      <a:lumMod val="50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58" name="Text Box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72366" y="31677960"/>
                <a:ext cx="7922637" cy="1084656"/>
              </a:xfrm>
              <a:prstGeom prst="rect">
                <a:avLst/>
              </a:prstGeom>
              <a:blipFill>
                <a:blip r:embed="rId5"/>
                <a:stretch>
                  <a:fillRect l="-2385" b="-152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FFFFFF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31841328" y="5953110"/>
            <a:ext cx="11007725" cy="946293"/>
            <a:chOff x="1066799" y="5958162"/>
            <a:chExt cx="11007725" cy="946293"/>
          </a:xfrm>
        </p:grpSpPr>
        <p:sp>
          <p:nvSpPr>
            <p:cNvPr id="60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1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3D real data loading test</a:t>
              </a:r>
              <a:endParaRPr lang="en-US" altLang="zh-CN" sz="32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845982" y="20715887"/>
            <a:ext cx="11007725" cy="946293"/>
            <a:chOff x="1066799" y="5958162"/>
            <a:chExt cx="11007725" cy="946293"/>
          </a:xfrm>
        </p:grpSpPr>
        <p:sp>
          <p:nvSpPr>
            <p:cNvPr id="63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4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CONCLUSIONS</a:t>
              </a:r>
              <a:endParaRPr lang="en-US" altLang="zh-CN" sz="32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859948" y="25506477"/>
            <a:ext cx="11007725" cy="946293"/>
            <a:chOff x="1066799" y="5958162"/>
            <a:chExt cx="11007725" cy="946293"/>
          </a:xfrm>
        </p:grpSpPr>
        <p:sp>
          <p:nvSpPr>
            <p:cNvPr id="66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7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REFERENCES</a:t>
              </a:r>
              <a:endParaRPr lang="en-US" altLang="zh-CN" sz="32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159" y="8170148"/>
            <a:ext cx="7288041" cy="48187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3363" y="8464658"/>
            <a:ext cx="8694151" cy="4157202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4389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611920"/>
              </p:ext>
            </p:extLst>
          </p:nvPr>
        </p:nvGraphicFramePr>
        <p:xfrm>
          <a:off x="18148723" y="9831185"/>
          <a:ext cx="1796027" cy="523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公式" r:id="rId8" imgW="710891" imgH="203112" progId="Equation.3">
                  <p:embed/>
                </p:oleObj>
              </mc:Choice>
              <mc:Fallback>
                <p:oleObj name="公式" r:id="rId8" imgW="710891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8723" y="9831185"/>
                        <a:ext cx="1796027" cy="523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Rectangle 38"/>
          <p:cNvSpPr>
            <a:spLocks noChangeArrowheads="1"/>
          </p:cNvSpPr>
          <p:nvPr/>
        </p:nvSpPr>
        <p:spPr bwMode="auto">
          <a:xfrm>
            <a:off x="11768365" y="7439153"/>
            <a:ext cx="4389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762043"/>
              </p:ext>
            </p:extLst>
          </p:nvPr>
        </p:nvGraphicFramePr>
        <p:xfrm>
          <a:off x="15918782" y="9809742"/>
          <a:ext cx="2171169" cy="566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公式" r:id="rId10" imgW="876300" imgH="228600" progId="Equation.3">
                  <p:embed/>
                </p:oleObj>
              </mc:Choice>
              <mc:Fallback>
                <p:oleObj name="公式" r:id="rId10" imgW="87630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8782" y="9809742"/>
                        <a:ext cx="2171169" cy="566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680229"/>
              </p:ext>
            </p:extLst>
          </p:nvPr>
        </p:nvGraphicFramePr>
        <p:xfrm>
          <a:off x="4318000" y="27178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12" imgW="914400" imgH="179640" progId="Equation.DSMT4">
                  <p:embed/>
                </p:oleObj>
              </mc:Choice>
              <mc:Fallback>
                <p:oleObj name="Equation" r:id="rId12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18000" y="27178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" name="图片 10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969" y="17897755"/>
            <a:ext cx="4679085" cy="1089754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328" y="19121984"/>
            <a:ext cx="11842506" cy="1013548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328" y="21816464"/>
            <a:ext cx="10119469" cy="3387942"/>
          </a:xfrm>
          <a:prstGeom prst="rect">
            <a:avLst/>
          </a:prstGeom>
        </p:spPr>
      </p:pic>
      <p:grpSp>
        <p:nvGrpSpPr>
          <p:cNvPr id="113" name="Group 48"/>
          <p:cNvGrpSpPr/>
          <p:nvPr/>
        </p:nvGrpSpPr>
        <p:grpSpPr>
          <a:xfrm>
            <a:off x="13270230" y="25765155"/>
            <a:ext cx="17368386" cy="947828"/>
            <a:chOff x="1066799" y="5958162"/>
            <a:chExt cx="11007725" cy="947828"/>
          </a:xfrm>
        </p:grpSpPr>
        <p:sp>
          <p:nvSpPr>
            <p:cNvPr id="114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115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859402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en-US" altLang="ja-JP" sz="4400" b="1" dirty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Simple cyclic loading test</a:t>
              </a:r>
            </a:p>
          </p:txBody>
        </p:sp>
      </p:grpSp>
      <p:sp>
        <p:nvSpPr>
          <p:cNvPr id="119" name="Text Box 263"/>
          <p:cNvSpPr txBox="1">
            <a:spLocks noChangeArrowheads="1"/>
          </p:cNvSpPr>
          <p:nvPr/>
        </p:nvSpPr>
        <p:spPr bwMode="auto">
          <a:xfrm>
            <a:off x="31859948" y="21702075"/>
            <a:ext cx="10906873" cy="3508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 cmpd="thinThick">
            <a:noFill/>
            <a:miter lim="800000"/>
          </a:ln>
          <a:extLst/>
        </p:spPr>
        <p:txBody>
          <a:bodyPr wrap="square" lIns="182880" tIns="91440" rIns="182880" bIns="182880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ja-JP" sz="2800" dirty="0">
                <a:ea typeface="ＭＳ Ｐゴシック" charset="-128"/>
              </a:rPr>
              <a:t>We work on the stress tensor directly in 3D analysis in stead of using </a:t>
            </a:r>
            <a:r>
              <a:rPr lang="en-US" altLang="ja-JP" sz="2800" dirty="0" smtClean="0">
                <a:ea typeface="ＭＳ Ｐゴシック" charset="-128"/>
              </a:rPr>
              <a:t>the multidimensional </a:t>
            </a:r>
            <a:r>
              <a:rPr lang="en-US" altLang="ja-JP" sz="2800" dirty="0">
                <a:ea typeface="ＭＳ Ｐゴシック" charset="-128"/>
              </a:rPr>
              <a:t>equivalent stress</a:t>
            </a:r>
            <a:r>
              <a:rPr lang="en-US" altLang="ja-JP" sz="2800" dirty="0" smtClean="0">
                <a:ea typeface="ＭＳ Ｐゴシック" charset="-128"/>
              </a:rPr>
              <a:t>.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ja-JP" sz="2800" dirty="0" smtClean="0">
                <a:ea typeface="ＭＳ Ｐゴシック" charset="-128"/>
              </a:rPr>
              <a:t>This </a:t>
            </a:r>
            <a:r>
              <a:rPr lang="en-US" altLang="ja-JP" sz="2800" dirty="0">
                <a:ea typeface="ＭＳ Ｐゴシック" charset="-128"/>
              </a:rPr>
              <a:t>approach takes into account impurities and hardness </a:t>
            </a:r>
            <a:r>
              <a:rPr lang="en-US" altLang="ja-JP" sz="2800" dirty="0" smtClean="0">
                <a:ea typeface="ＭＳ Ｐゴシック" charset="-128"/>
              </a:rPr>
              <a:t>in the </a:t>
            </a:r>
            <a:r>
              <a:rPr lang="en-US" altLang="ja-JP" sz="2800" dirty="0">
                <a:ea typeface="ＭＳ Ｐゴシック" charset="-128"/>
              </a:rPr>
              <a:t>material and is applicable to any </a:t>
            </a:r>
            <a:r>
              <a:rPr lang="en-US" altLang="ja-JP" sz="2800" dirty="0" smtClean="0">
                <a:ea typeface="ＭＳ Ｐゴシック" charset="-128"/>
              </a:rPr>
              <a:t>multiaxial load geometry. 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ja-JP" sz="2800" dirty="0" smtClean="0">
                <a:ea typeface="ＭＳ Ｐゴシック" charset="-128"/>
              </a:rPr>
              <a:t>The </a:t>
            </a:r>
            <a:r>
              <a:rPr lang="en-US" altLang="ja-JP" sz="2800" dirty="0">
                <a:ea typeface="ＭＳ Ｐゴシック" charset="-128"/>
              </a:rPr>
              <a:t>small step-by-step strategy does not ignore small fluctuations in load </a:t>
            </a:r>
            <a:r>
              <a:rPr lang="en-US" altLang="ja-JP" sz="2800" dirty="0" smtClean="0">
                <a:ea typeface="ＭＳ Ｐゴシック" charset="-128"/>
              </a:rPr>
              <a:t>history.</a:t>
            </a:r>
            <a:endParaRPr lang="en-A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 Box 265"/>
              <p:cNvSpPr txBox="1">
                <a:spLocks noChangeArrowheads="1"/>
              </p:cNvSpPr>
              <p:nvPr/>
            </p:nvSpPr>
            <p:spPr bwMode="auto">
              <a:xfrm>
                <a:off x="31836518" y="19755984"/>
                <a:ext cx="10883948" cy="990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7961" dir="2700000" algn="ctr" rotWithShape="0">
                        <a:srgbClr val="FFFFFF"/>
                      </a:outerShdw>
                    </a:effectLst>
                  </a14:hiddenEffects>
                </a:ext>
              </a:extLst>
            </p:spPr>
            <p:txBody>
              <a:bodyPr wrap="square" lIns="0" rIns="0">
                <a:spAutoFit/>
              </a:bodyPr>
              <a:lstStyle>
                <a:defPPr>
                  <a:defRPr kern="1200" smtId="4294967295"/>
                </a:defPPr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i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Figure 4: Circled area magnification in </a:t>
                </a:r>
                <a:r>
                  <a:rPr lang="en-US" altLang="zh-CN" i="1" dirty="0">
                    <a:solidFill>
                      <a:schemeClr val="accent2">
                        <a:lumMod val="50000"/>
                      </a:schemeClr>
                    </a:solidFill>
                  </a:rPr>
                  <a:t>Figure 4 </a:t>
                </a:r>
                <a:r>
                  <a:rPr lang="en-US" altLang="zh-CN" i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where in the circled area there </a:t>
                </a:r>
                <a:r>
                  <a:rPr lang="en-US" altLang="zh-CN" i="1" dirty="0">
                    <a:solidFill>
                      <a:schemeClr val="accent2">
                        <a:lumMod val="50000"/>
                      </a:schemeClr>
                    </a:solidFill>
                  </a:rPr>
                  <a:t>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"/>
                            <m:ctrlPr>
                              <a:rPr lang="en-US" altLang="zh-CN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en-US" altLang="zh-CN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ctrl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bar>
                                      <m:barPr>
                                        <m:ctrlP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bar>
                                  </m:e>
                                </m:bar>
                                <m:r>
                                  <a:rPr lang="en-US" altLang="zh-CN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ctrl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bar>
                                      <m:barPr>
                                        <m:ctrlP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bar>
                                  </m:e>
                                </m:ba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𝑡𝑟𝑖𝑎𝑙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AU" i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  <a:endParaRPr lang="en-AU" i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1" name="Text Box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36518" y="19755984"/>
                <a:ext cx="10883948" cy="990528"/>
              </a:xfrm>
              <a:prstGeom prst="rect">
                <a:avLst/>
              </a:prstGeom>
              <a:blipFill>
                <a:blip r:embed="rId17"/>
                <a:stretch>
                  <a:fillRect l="-1793" t="-5556" b="-49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FFFFFF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 Box 265"/>
              <p:cNvSpPr txBox="1">
                <a:spLocks noChangeArrowheads="1"/>
              </p:cNvSpPr>
              <p:nvPr/>
            </p:nvSpPr>
            <p:spPr bwMode="auto">
              <a:xfrm>
                <a:off x="31859948" y="12988916"/>
                <a:ext cx="10883948" cy="990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7961" dir="2700000" algn="ctr" rotWithShape="0">
                        <a:srgbClr val="FFFFFF"/>
                      </a:outerShdw>
                    </a:effectLst>
                  </a14:hiddenEffects>
                </a:ext>
              </a:extLst>
            </p:spPr>
            <p:txBody>
              <a:bodyPr wrap="square" lIns="0" rIns="0">
                <a:spAutoFit/>
              </a:bodyPr>
              <a:lstStyle>
                <a:defPPr>
                  <a:defRPr kern="1200" smtId="4294967295"/>
                </a:defPPr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i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Figure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"/>
                            <m:ctrlPr>
                              <a:rPr lang="en-US" altLang="zh-CN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en-US" altLang="zh-CN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ctrl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bar>
                                      <m:barPr>
                                        <m:ctrlP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bar>
                                  </m:e>
                                </m:bar>
                                <m:r>
                                  <a:rPr lang="en-US" altLang="zh-CN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ctrl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bar>
                                      <m:barPr>
                                        <m:ctrlP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bar>
                                  </m:e>
                                </m:ba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𝑡𝑟𝑖𝑎𝑙</m:t>
                        </m:r>
                      </m:sub>
                    </m:sSub>
                  </m:oMath>
                </a14:m>
                <a:r>
                  <a:rPr lang="en-AU" i="1" dirty="0">
                    <a:solidFill>
                      <a:schemeClr val="accent2">
                        <a:lumMod val="50000"/>
                      </a:schemeClr>
                    </a:solidFill>
                    <a:latin typeface="Arial"/>
                  </a:rPr>
                  <a:t> </a:t>
                </a:r>
                <a:r>
                  <a:rPr lang="en-AU" i="1" dirty="0" smtClean="0">
                    <a:solidFill>
                      <a:schemeClr val="accent2">
                        <a:lumMod val="50000"/>
                      </a:schemeClr>
                    </a:solidFill>
                    <a:latin typeface="Arial"/>
                  </a:rPr>
                  <a:t>and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"/>
                        <m:ctrlPr>
                          <a:rPr lang="en-US" altLang="zh-C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altLang="zh-CN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altLang="zh-CN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bar>
                                  <m:barPr>
                                    <m:ctrl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bar>
                              </m:e>
                            </m:bar>
                            <m:r>
                              <a:rPr lang="en-US" altLang="zh-CN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ctrlPr>
                                  <a:rPr lang="en-US" altLang="zh-CN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bar>
                                  <m:barPr>
                                    <m:ctrl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bar>
                              </m:e>
                            </m:bar>
                          </m:e>
                        </m:d>
                        <m:r>
                          <a:rPr lang="en-US" altLang="zh-C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r>
                  <a:rPr lang="en-US" i="1" dirty="0" smtClean="0">
                    <a:solidFill>
                      <a:schemeClr val="accent2">
                        <a:lumMod val="50000"/>
                      </a:schemeClr>
                    </a:solidFill>
                    <a:latin typeface="Arial"/>
                  </a:rPr>
                  <a:t> </a:t>
                </a:r>
                <a:r>
                  <a:rPr lang="en-US" i="1" dirty="0">
                    <a:solidFill>
                      <a:schemeClr val="accent2">
                        <a:lumMod val="50000"/>
                      </a:schemeClr>
                    </a:solidFill>
                    <a:latin typeface="Arial"/>
                  </a:rPr>
                  <a:t>evolution with time under different weakening scales in PSA load history</a:t>
                </a:r>
                <a:r>
                  <a:rPr lang="en-AU" i="1" dirty="0" smtClean="0">
                    <a:solidFill>
                      <a:schemeClr val="accent2">
                        <a:lumMod val="50000"/>
                      </a:schemeClr>
                    </a:solidFill>
                    <a:latin typeface="Arial"/>
                  </a:rPr>
                  <a:t>.</a:t>
                </a:r>
                <a:endParaRPr lang="en-AU" i="1" dirty="0">
                  <a:solidFill>
                    <a:schemeClr val="accent2">
                      <a:lumMod val="50000"/>
                    </a:schemeClr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22" name="Text Box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59948" y="12988916"/>
                <a:ext cx="10883948" cy="990528"/>
              </a:xfrm>
              <a:prstGeom prst="rect">
                <a:avLst/>
              </a:prstGeom>
              <a:blipFill>
                <a:blip r:embed="rId18"/>
                <a:stretch>
                  <a:fillRect l="-1736" t="-5556" r="-168" b="-172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FFFFFF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 Box 265"/>
          <p:cNvSpPr txBox="1">
            <a:spLocks noChangeArrowheads="1"/>
          </p:cNvSpPr>
          <p:nvPr/>
        </p:nvSpPr>
        <p:spPr bwMode="auto">
          <a:xfrm>
            <a:off x="22125159" y="31796748"/>
            <a:ext cx="79226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 dirty="0">
                <a:solidFill>
                  <a:schemeClr val="accent2">
                    <a:lumMod val="50000"/>
                  </a:schemeClr>
                </a:solidFill>
              </a:rPr>
              <a:t>Figure </a:t>
            </a:r>
            <a:r>
              <a:rPr lang="en-US" altLang="zh-CN" i="1" dirty="0" smtClean="0">
                <a:solidFill>
                  <a:schemeClr val="accent2">
                    <a:lumMod val="50000"/>
                  </a:schemeClr>
                </a:solidFill>
              </a:rPr>
              <a:t>2:Damage </a:t>
            </a:r>
            <a:r>
              <a:rPr lang="en-US" altLang="zh-CN" i="1" dirty="0">
                <a:solidFill>
                  <a:schemeClr val="accent2">
                    <a:lumMod val="50000"/>
                  </a:schemeClr>
                </a:solidFill>
              </a:rPr>
              <a:t>evolution with time under sinusoidal load with </a:t>
            </a:r>
            <a:r>
              <a:rPr lang="en-US" altLang="zh-CN" i="1" dirty="0" smtClean="0">
                <a:solidFill>
                  <a:schemeClr val="accent2">
                    <a:lumMod val="50000"/>
                  </a:schemeClr>
                </a:solidFill>
              </a:rPr>
              <a:t>three </a:t>
            </a:r>
            <a:r>
              <a:rPr lang="en-US" altLang="zh-CN" i="1" dirty="0">
                <a:solidFill>
                  <a:schemeClr val="accent2">
                    <a:lumMod val="50000"/>
                  </a:schemeClr>
                </a:solidFill>
              </a:rPr>
              <a:t>different methods</a:t>
            </a:r>
            <a:r>
              <a:rPr lang="en-AU" i="1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.</a:t>
            </a:r>
            <a:endParaRPr lang="en-AU" i="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127" name="图片 12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48" y="3832952"/>
            <a:ext cx="8686801" cy="11292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48" y="981480"/>
            <a:ext cx="3772307" cy="21204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90" y="952880"/>
            <a:ext cx="2791092" cy="21490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7916" y="26798972"/>
            <a:ext cx="9202137" cy="4724505"/>
          </a:xfrm>
          <a:prstGeom prst="rect">
            <a:avLst/>
          </a:prstGeom>
        </p:spPr>
      </p:pic>
      <p:grpSp>
        <p:nvGrpSpPr>
          <p:cNvPr id="68" name="Group 64"/>
          <p:cNvGrpSpPr/>
          <p:nvPr/>
        </p:nvGrpSpPr>
        <p:grpSpPr>
          <a:xfrm>
            <a:off x="31870153" y="30972827"/>
            <a:ext cx="11007725" cy="946293"/>
            <a:chOff x="1066799" y="5958162"/>
            <a:chExt cx="11007725" cy="946293"/>
          </a:xfrm>
        </p:grpSpPr>
        <p:sp>
          <p:nvSpPr>
            <p:cNvPr id="69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70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SimSun" pitchFamily="2" charset="-122"/>
                </a:rPr>
                <a:t>ACKNOWLEDGEMENT</a:t>
              </a:r>
              <a:endParaRPr lang="en-US" altLang="zh-CN" sz="32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sp>
        <p:nvSpPr>
          <p:cNvPr id="71" name="Text Box 245"/>
          <p:cNvSpPr txBox="1">
            <a:spLocks noChangeArrowheads="1"/>
          </p:cNvSpPr>
          <p:nvPr/>
        </p:nvSpPr>
        <p:spPr bwMode="auto">
          <a:xfrm>
            <a:off x="31908107" y="32007546"/>
            <a:ext cx="10969770" cy="769441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182880">
            <a:spAutoFit/>
          </a:bodyPr>
          <a:lstStyle>
            <a:defPPr>
              <a:defRPr kern="1200" smtId="4294967295"/>
            </a:defPPr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This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work is supported by PSA group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.</a:t>
            </a:r>
            <a:endParaRPr lang="zh-CN" altLang="en-US" sz="3200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2044" y="7349306"/>
            <a:ext cx="10805886" cy="554789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518" y="14125508"/>
            <a:ext cx="10877417" cy="55846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244" y="26799874"/>
            <a:ext cx="8397519" cy="4723604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2350</TotalTime>
  <Words>393</Words>
  <Application>Microsoft Office PowerPoint</Application>
  <PresentationFormat>自定义</PresentationFormat>
  <Paragraphs>66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ＭＳ Ｐゴシック</vt:lpstr>
      <vt:lpstr>SimSun</vt:lpstr>
      <vt:lpstr>SimSun</vt:lpstr>
      <vt:lpstr>Arial</vt:lpstr>
      <vt:lpstr>Cambria Math</vt:lpstr>
      <vt:lpstr>Lucida Sans</vt:lpstr>
      <vt:lpstr>Times New Roman</vt:lpstr>
      <vt:lpstr>Default Design</vt:lpstr>
      <vt:lpstr>公式</vt:lpstr>
      <vt:lpstr>Equation</vt:lpstr>
      <vt:lpstr>PowerPoint 演示文稿</vt:lpstr>
    </vt:vector>
  </TitlesOfParts>
  <Manager/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马泽鹏</cp:lastModifiedBy>
  <cp:revision>123</cp:revision>
  <cp:lastPrinted>2000-08-03T00:31:24Z</cp:lastPrinted>
  <dcterms:modified xsi:type="dcterms:W3CDTF">2016-08-31T11:21:18Z</dcterms:modified>
  <cp:category>research posters template</cp:category>
</cp:coreProperties>
</file>