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9" d="100"/>
          <a:sy n="19" d="100"/>
        </p:scale>
        <p:origin x="1109" y="1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dirty="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9245600" y="16459200"/>
            <a:ext cx="15367000" cy="1562100"/>
          </a:xfrm>
          <a:prstGeom prst="rect">
            <a:avLst/>
          </a:prstGeom>
        </p:spPr>
      </p:pic>
      <p:pic>
        <p:nvPicPr>
          <p:cNvPr id="3" name="New picture"/>
          <p:cNvPicPr/>
          <p:nvPr/>
        </p:nvPicPr>
        <p:blipFill dpi="0">
          <a:blip r:embed="rId13"/>
          <a:stretch>
            <a:fillRect/>
          </a:stretch>
        </p:blipFill>
        <p:spPr>
          <a:xfrm rot="5400000">
            <a:off x="37769800" y="16459200"/>
            <a:ext cx="15367000" cy="1562100"/>
          </a:xfrm>
          <a:prstGeom prst="rect">
            <a:avLst/>
          </a:prstGeom>
        </p:spPr>
      </p:pic>
      <p:pic>
        <p:nvPicPr>
          <p:cNvPr id="4" name="New picture"/>
          <p:cNvPicPr/>
          <p:nvPr/>
        </p:nvPicPr>
        <p:blipFill dpi="0">
          <a:blip r:embed="rId14"/>
          <a:stretch>
            <a:fillRect/>
          </a:stretch>
        </p:blipFill>
        <p:spPr>
          <a:xfrm>
            <a:off x="57150" y="33426400"/>
            <a:ext cx="43776900" cy="2019300"/>
          </a:xfrm>
          <a:prstGeom prst="rect">
            <a:avLst/>
          </a:prstGeom>
        </p:spPr>
      </p:pic>
      <p:sp>
        <p:nvSpPr>
          <p:cNvPr id="5"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dirty="0" smtId="4294967295">
                <a:solidFill>
                  <a:srgbClr val="808080"/>
                </a:solidFill>
              </a:rPr>
              <a:t>Template ID: </a:t>
            </a:r>
            <a:r>
              <a:rPr sz="6360" dirty="0" err="1" smtId="4294967295">
                <a:solidFill>
                  <a:srgbClr val="808080"/>
                </a:solidFill>
              </a:rPr>
              <a:t>multicolorgradients</a:t>
            </a:r>
            <a:r>
              <a:rPr sz="6360" dirty="0" smtId="4294967295">
                <a:solidFill>
                  <a:srgbClr val="808080"/>
                </a:solidFill>
              </a:rPr>
              <a: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5.wmf"/><Relationship Id="rId18" Type="http://schemas.openxmlformats.org/officeDocument/2006/relationships/image" Target="../media/image14.png"/><Relationship Id="rId3" Type="http://schemas.openxmlformats.org/officeDocument/2006/relationships/notesSlide" Target="../notesSlides/notesSlide1.xml"/><Relationship Id="rId21" Type="http://schemas.openxmlformats.org/officeDocument/2006/relationships/image" Target="../media/image17.png"/><Relationship Id="rId7" Type="http://schemas.openxmlformats.org/officeDocument/2006/relationships/image" Target="../media/image9.png"/><Relationship Id="rId12" Type="http://schemas.openxmlformats.org/officeDocument/2006/relationships/oleObject" Target="../embeddings/oleObject3.bin"/><Relationship Id="rId17" Type="http://schemas.openxmlformats.org/officeDocument/2006/relationships/image" Target="../media/image13.png"/><Relationship Id="rId2" Type="http://schemas.openxmlformats.org/officeDocument/2006/relationships/slideLayout" Target="../slideLayouts/slideLayout7.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4.wmf"/><Relationship Id="rId24" Type="http://schemas.openxmlformats.org/officeDocument/2006/relationships/image" Target="../media/image20.png"/><Relationship Id="rId5" Type="http://schemas.openxmlformats.org/officeDocument/2006/relationships/image" Target="../media/image7.png"/><Relationship Id="rId15" Type="http://schemas.openxmlformats.org/officeDocument/2006/relationships/image" Target="../media/image11.png"/><Relationship Id="rId23" Type="http://schemas.openxmlformats.org/officeDocument/2006/relationships/image" Target="../media/image19.jpg"/><Relationship Id="rId10" Type="http://schemas.openxmlformats.org/officeDocument/2006/relationships/oleObject" Target="../embeddings/oleObject2.bin"/><Relationship Id="rId19"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3.wmf"/><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54474" y="495300"/>
            <a:ext cx="41794578" cy="4610100"/>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grpSp>
      <p:sp>
        <p:nvSpPr>
          <p:cNvPr id="36" name="Text Box 262"/>
          <p:cNvSpPr txBox="1">
            <a:spLocks noChangeArrowheads="1"/>
          </p:cNvSpPr>
          <p:nvPr/>
        </p:nvSpPr>
        <p:spPr bwMode="auto">
          <a:xfrm>
            <a:off x="6781800" y="869361"/>
            <a:ext cx="30175200" cy="371881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latin typeface="Lucida Sans" pitchFamily="34" charset="0"/>
                <a:ea typeface="SimSun" pitchFamily="2" charset="-122"/>
                <a:cs typeface="Lucida Sans" pitchFamily="34" charset="0"/>
              </a:rPr>
              <a:t>A new strategy for fatigue analysis in presence of general multiaxial time varying loadings</a:t>
            </a:r>
            <a:endParaRPr lang="en-US" altLang="zh-CN" sz="72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5600" b="1" dirty="0" smtClean="0">
                <a:solidFill>
                  <a:schemeClr val="bg1"/>
                </a:solidFill>
                <a:latin typeface="Lucida Sans" pitchFamily="34" charset="0"/>
                <a:ea typeface="SimSun" pitchFamily="2" charset="-122"/>
                <a:cs typeface="Lucida Sans" pitchFamily="34" charset="0"/>
              </a:rPr>
              <a:t>Zepeng MA, </a:t>
            </a:r>
            <a:r>
              <a:rPr lang="en-US" altLang="zh-CN" sz="5600" b="1" dirty="0">
                <a:solidFill>
                  <a:schemeClr val="bg1"/>
                </a:solidFill>
                <a:latin typeface="Lucida Sans" pitchFamily="34" charset="0"/>
                <a:ea typeface="SimSun" pitchFamily="2" charset="-122"/>
                <a:cs typeface="Lucida Sans" pitchFamily="34" charset="0"/>
              </a:rPr>
              <a:t>Patrick Le </a:t>
            </a:r>
            <a:r>
              <a:rPr lang="en-US" altLang="zh-CN" sz="5600" b="1" dirty="0" err="1" smtClean="0">
                <a:solidFill>
                  <a:schemeClr val="bg1"/>
                </a:solidFill>
                <a:latin typeface="Lucida Sans" pitchFamily="34" charset="0"/>
                <a:ea typeface="SimSun" pitchFamily="2" charset="-122"/>
                <a:cs typeface="Lucida Sans" pitchFamily="34" charset="0"/>
              </a:rPr>
              <a:t>Tallec</a:t>
            </a:r>
            <a:r>
              <a:rPr lang="en-US" altLang="zh-CN" sz="5600" b="1" dirty="0">
                <a:solidFill>
                  <a:schemeClr val="bg1"/>
                </a:solidFill>
                <a:latin typeface="Lucida Sans" pitchFamily="34" charset="0"/>
                <a:ea typeface="SimSun" pitchFamily="2" charset="-122"/>
                <a:cs typeface="Lucida Sans" pitchFamily="34" charset="0"/>
              </a:rPr>
              <a:t>, </a:t>
            </a:r>
            <a:r>
              <a:rPr lang="en-US" altLang="zh-CN" sz="5600" b="1" dirty="0" err="1">
                <a:solidFill>
                  <a:schemeClr val="bg1"/>
                </a:solidFill>
                <a:latin typeface="Lucida Sans" pitchFamily="34" charset="0"/>
                <a:ea typeface="SimSun" pitchFamily="2" charset="-122"/>
                <a:cs typeface="Lucida Sans" pitchFamily="34" charset="0"/>
              </a:rPr>
              <a:t>Habibou</a:t>
            </a:r>
            <a:r>
              <a:rPr lang="en-US" altLang="zh-CN" sz="5600" b="1" dirty="0">
                <a:solidFill>
                  <a:schemeClr val="bg1"/>
                </a:solidFill>
                <a:latin typeface="Lucida Sans" pitchFamily="34" charset="0"/>
                <a:ea typeface="SimSun" pitchFamily="2" charset="-122"/>
                <a:cs typeface="Lucida Sans" pitchFamily="34" charset="0"/>
              </a:rPr>
              <a:t> </a:t>
            </a:r>
            <a:r>
              <a:rPr lang="en-US" altLang="zh-CN" sz="5600" b="1" dirty="0" err="1">
                <a:solidFill>
                  <a:schemeClr val="bg1"/>
                </a:solidFill>
                <a:latin typeface="Lucida Sans" pitchFamily="34" charset="0"/>
                <a:ea typeface="SimSun" pitchFamily="2" charset="-122"/>
                <a:cs typeface="Lucida Sans" pitchFamily="34" charset="0"/>
              </a:rPr>
              <a:t>Maitournam</a:t>
            </a:r>
            <a:endParaRPr lang="en-US" altLang="zh-CN" sz="5600" b="1" dirty="0">
              <a:solidFill>
                <a:schemeClr val="bg1"/>
              </a:solidFill>
              <a:latin typeface="Lucida Sans" pitchFamily="34" charset="0"/>
              <a:ea typeface="SimSun" pitchFamily="2" charset="-122"/>
              <a:cs typeface="Lucida Sans" pitchFamily="34" charset="0"/>
            </a:endParaRPr>
          </a:p>
          <a:p>
            <a:pPr algn="ctr"/>
            <a:r>
              <a:rPr lang="en-US" altLang="zh-CN" sz="4200" b="1" dirty="0">
                <a:solidFill>
                  <a:schemeClr val="bg1"/>
                </a:solidFill>
                <a:latin typeface="Lucida Sans" pitchFamily="34" charset="0"/>
                <a:ea typeface="SimSun" pitchFamily="2" charset="-122"/>
                <a:cs typeface="Lucida Sans" pitchFamily="34" charset="0"/>
              </a:rPr>
              <a:t>Laboratory of Solid Mechanics, </a:t>
            </a:r>
            <a:r>
              <a:rPr lang="en-US" altLang="zh-CN" sz="4200" b="1" dirty="0" err="1">
                <a:solidFill>
                  <a:schemeClr val="bg1"/>
                </a:solidFill>
                <a:latin typeface="Lucida Sans" pitchFamily="34" charset="0"/>
                <a:ea typeface="SimSun" pitchFamily="2" charset="-122"/>
                <a:cs typeface="Lucida Sans" pitchFamily="34" charset="0"/>
              </a:rPr>
              <a:t>Ecole</a:t>
            </a:r>
            <a:r>
              <a:rPr lang="en-US" altLang="zh-CN" sz="4200" b="1" dirty="0">
                <a:solidFill>
                  <a:schemeClr val="bg1"/>
                </a:solidFill>
                <a:latin typeface="Lucida Sans" pitchFamily="34" charset="0"/>
                <a:ea typeface="SimSun" pitchFamily="2" charset="-122"/>
                <a:cs typeface="Lucida Sans" pitchFamily="34" charset="0"/>
              </a:rPr>
              <a:t> </a:t>
            </a:r>
            <a:r>
              <a:rPr lang="en-US" altLang="zh-CN" sz="4200" b="1" dirty="0" err="1">
                <a:solidFill>
                  <a:schemeClr val="bg1"/>
                </a:solidFill>
                <a:latin typeface="Lucida Sans" pitchFamily="34" charset="0"/>
                <a:ea typeface="SimSun" pitchFamily="2" charset="-122"/>
                <a:cs typeface="Lucida Sans" pitchFamily="34" charset="0"/>
              </a:rPr>
              <a:t>Polytechnique</a:t>
            </a:r>
            <a:r>
              <a:rPr lang="en-US" altLang="zh-CN" sz="4200" b="1" dirty="0">
                <a:solidFill>
                  <a:schemeClr val="bg1"/>
                </a:solidFill>
                <a:latin typeface="Lucida Sans" pitchFamily="34" charset="0"/>
                <a:ea typeface="SimSun" pitchFamily="2" charset="-122"/>
                <a:cs typeface="Lucida Sans" pitchFamily="34" charset="0"/>
              </a:rPr>
              <a:t>, 91128 </a:t>
            </a:r>
            <a:r>
              <a:rPr lang="en-US" altLang="zh-CN" sz="4200" b="1" dirty="0" err="1">
                <a:solidFill>
                  <a:schemeClr val="bg1"/>
                </a:solidFill>
                <a:latin typeface="Lucida Sans" pitchFamily="34" charset="0"/>
                <a:ea typeface="SimSun" pitchFamily="2" charset="-122"/>
                <a:cs typeface="Lucida Sans" pitchFamily="34" charset="0"/>
              </a:rPr>
              <a:t>Palaiseau</a:t>
            </a:r>
            <a:r>
              <a:rPr lang="en-US" altLang="zh-CN" sz="4200" b="1" dirty="0">
                <a:solidFill>
                  <a:schemeClr val="bg1"/>
                </a:solidFill>
                <a:latin typeface="Lucida Sans" pitchFamily="34" charset="0"/>
                <a:ea typeface="SimSun" pitchFamily="2" charset="-122"/>
                <a:cs typeface="Lucida Sans" pitchFamily="34" charset="0"/>
              </a:rPr>
              <a:t> </a:t>
            </a:r>
            <a:r>
              <a:rPr lang="en-US" altLang="zh-CN" sz="4200" b="1" dirty="0" err="1">
                <a:solidFill>
                  <a:schemeClr val="bg1"/>
                </a:solidFill>
                <a:latin typeface="Lucida Sans" pitchFamily="34" charset="0"/>
                <a:ea typeface="SimSun" pitchFamily="2" charset="-122"/>
                <a:cs typeface="Lucida Sans" pitchFamily="34" charset="0"/>
              </a:rPr>
              <a:t>Cedex</a:t>
            </a:r>
            <a:r>
              <a:rPr lang="en-US" altLang="zh-CN" sz="4200" b="1" dirty="0">
                <a:solidFill>
                  <a:schemeClr val="bg1"/>
                </a:solidFill>
                <a:latin typeface="Lucida Sans" pitchFamily="34" charset="0"/>
                <a:ea typeface="SimSun" pitchFamily="2" charset="-122"/>
                <a:cs typeface="Lucida Sans" pitchFamily="34" charset="0"/>
              </a:rPr>
              <a:t>, France</a:t>
            </a:r>
            <a:endParaRPr lang="en-US" altLang="zh-CN" sz="42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1066800" y="6820488"/>
            <a:ext cx="11007725" cy="4930581"/>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US" altLang="ja-JP" sz="2800" dirty="0">
                <a:solidFill>
                  <a:schemeClr val="tx1">
                    <a:lumMod val="75000"/>
                    <a:lumOff val="25000"/>
                  </a:schemeClr>
                </a:solidFill>
                <a:ea typeface="ＭＳ Ｐゴシック" charset="-128"/>
              </a:rPr>
              <a:t>The object of this </a:t>
            </a:r>
            <a:r>
              <a:rPr lang="en-US" altLang="ja-JP" sz="2800" dirty="0" smtClean="0">
                <a:solidFill>
                  <a:schemeClr val="tx1">
                    <a:lumMod val="75000"/>
                    <a:lumOff val="25000"/>
                  </a:schemeClr>
                </a:solidFill>
                <a:ea typeface="ＭＳ Ｐゴシック" charset="-128"/>
              </a:rPr>
              <a:t>work </a:t>
            </a:r>
            <a:r>
              <a:rPr lang="en-US" altLang="ja-JP" sz="2800" dirty="0">
                <a:solidFill>
                  <a:schemeClr val="tx1">
                    <a:lumMod val="75000"/>
                    <a:lumOff val="25000"/>
                  </a:schemeClr>
                </a:solidFill>
                <a:ea typeface="ＭＳ Ｐゴシック" charset="-128"/>
              </a:rPr>
              <a:t>is to propose an energy based fatigue approach which takes into account impurities </a:t>
            </a:r>
            <a:r>
              <a:rPr lang="en-US" altLang="ja-JP" sz="2800" dirty="0" smtClean="0">
                <a:solidFill>
                  <a:schemeClr val="tx1">
                    <a:lumMod val="75000"/>
                    <a:lumOff val="25000"/>
                  </a:schemeClr>
                </a:solidFill>
                <a:ea typeface="ＭＳ Ｐゴシック" charset="-128"/>
              </a:rPr>
              <a:t>and hardness </a:t>
            </a:r>
            <a:r>
              <a:rPr lang="en-US" altLang="ja-JP" sz="2800" dirty="0">
                <a:solidFill>
                  <a:schemeClr val="tx1">
                    <a:lumMod val="75000"/>
                    <a:lumOff val="25000"/>
                  </a:schemeClr>
                </a:solidFill>
                <a:ea typeface="ＭＳ Ｐゴシック" charset="-128"/>
              </a:rPr>
              <a:t>in the </a:t>
            </a:r>
            <a:r>
              <a:rPr lang="en-US" altLang="ja-JP" sz="2800" dirty="0" smtClean="0">
                <a:solidFill>
                  <a:schemeClr val="tx1">
                    <a:lumMod val="75000"/>
                    <a:lumOff val="25000"/>
                  </a:schemeClr>
                </a:solidFill>
                <a:ea typeface="ＭＳ Ｐゴシック" charset="-128"/>
              </a:rPr>
              <a:t>material.</a:t>
            </a:r>
          </a:p>
          <a:p>
            <a:pPr algn="just">
              <a:lnSpc>
                <a:spcPct val="120000"/>
              </a:lnSpc>
              <a:buFontTx/>
              <a:buChar char="•"/>
            </a:pPr>
            <a:endParaRPr lang="en-US" altLang="ja-JP" sz="2800" dirty="0">
              <a:solidFill>
                <a:schemeClr val="tx1">
                  <a:lumMod val="75000"/>
                  <a:lumOff val="25000"/>
                </a:schemeClr>
              </a:solidFill>
              <a:ea typeface="ＭＳ Ｐゴシック" charset="-128"/>
            </a:endParaRPr>
          </a:p>
          <a:p>
            <a:pPr marL="457200" indent="-457200">
              <a:lnSpc>
                <a:spcPct val="120000"/>
              </a:lnSpc>
              <a:buFont typeface="Arial" panose="020B0604020202020204" pitchFamily="34" charset="0"/>
              <a:buChar char="•"/>
            </a:pPr>
            <a:r>
              <a:rPr lang="en-US" altLang="ja-JP" sz="2800" dirty="0">
                <a:solidFill>
                  <a:schemeClr val="tx1">
                    <a:lumMod val="75000"/>
                    <a:lumOff val="25000"/>
                  </a:schemeClr>
                </a:solidFill>
                <a:ea typeface="ＭＳ Ｐゴシック" charset="-128"/>
              </a:rPr>
              <a:t>The proposal of our model is to consider a plastic behavior at the mesoscopic scale with a dependence of the yield function not only on the deviatoric part of the stress but also on the hydro static part. </a:t>
            </a:r>
          </a:p>
          <a:p>
            <a:pPr algn="just">
              <a:lnSpc>
                <a:spcPct val="120000"/>
              </a:lnSpc>
            </a:pPr>
            <a:endParaRPr lang="en-US" altLang="ja-JP" sz="2800" dirty="0">
              <a:solidFill>
                <a:schemeClr val="tx1">
                  <a:lumMod val="75000"/>
                  <a:lumOff val="25000"/>
                </a:schemeClr>
              </a:solidFill>
              <a:ea typeface="ＭＳ Ｐゴシック" charset="-128"/>
            </a:endParaRPr>
          </a:p>
          <a:p>
            <a:pPr marL="457200" indent="-457200" algn="just">
              <a:lnSpc>
                <a:spcPct val="120000"/>
              </a:lnSpc>
              <a:buFont typeface="Arial" panose="020B0604020202020204" pitchFamily="34" charset="0"/>
              <a:buChar char="•"/>
            </a:pPr>
            <a:r>
              <a:rPr lang="en-US" altLang="ja-JP" sz="2800" dirty="0">
                <a:solidFill>
                  <a:schemeClr val="tx1">
                    <a:lumMod val="75000"/>
                    <a:lumOff val="25000"/>
                  </a:schemeClr>
                </a:solidFill>
                <a:ea typeface="ＭＳ Ｐゴシック" charset="-128"/>
              </a:rPr>
              <a:t>A kinematic hardening under the assumptions of associative plasticity is also considered</a:t>
            </a:r>
            <a:r>
              <a:rPr lang="en-US" altLang="ja-JP" sz="2800" dirty="0" smtClean="0">
                <a:solidFill>
                  <a:schemeClr val="tx1">
                    <a:lumMod val="75000"/>
                    <a:lumOff val="25000"/>
                  </a:schemeClr>
                </a:solidFill>
                <a:ea typeface="ＭＳ Ｐゴシック" charset="-128"/>
              </a:rPr>
              <a:t>.</a:t>
            </a:r>
            <a:endParaRPr lang="en-US" altLang="ja-JP" sz="2800" dirty="0">
              <a:solidFill>
                <a:schemeClr val="tx1">
                  <a:lumMod val="75000"/>
                  <a:lumOff val="25000"/>
                </a:schemeClr>
              </a:solidFill>
              <a:ea typeface="ＭＳ Ｐゴシック" charset="-128"/>
            </a:endParaRPr>
          </a:p>
        </p:txBody>
      </p:sp>
      <p:sp>
        <p:nvSpPr>
          <p:cNvPr id="38" name="Text Box 247"/>
          <p:cNvSpPr txBox="1">
            <a:spLocks noChangeArrowheads="1"/>
          </p:cNvSpPr>
          <p:nvPr/>
        </p:nvSpPr>
        <p:spPr bwMode="auto">
          <a:xfrm>
            <a:off x="1066800" y="20215515"/>
            <a:ext cx="11049000" cy="7470763"/>
          </a:xfrm>
          <a:prstGeom prst="rect">
            <a:avLst/>
          </a:prstGeom>
          <a:solidFill>
            <a:schemeClr val="accent3">
              <a:lumMod val="20000"/>
              <a:lumOff val="80000"/>
            </a:schemeClr>
          </a:solidFill>
          <a:ln w="57150" cmpd="thinThick">
            <a:noFill/>
            <a:miter lim="800000"/>
          </a:ln>
          <a:extLst/>
        </p:spPr>
        <p:txBody>
          <a:bodyPr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nSpc>
                <a:spcPct val="120000"/>
              </a:lnSpc>
            </a:pPr>
            <a:endParaRPr lang="en-AU" altLang="zh-CN" sz="2800" dirty="0">
              <a:ea typeface="SimSun" pitchFamily="2" charset="-122"/>
            </a:endParaRPr>
          </a:p>
          <a:p>
            <a:pPr lvl="1">
              <a:lnSpc>
                <a:spcPct val="120000"/>
              </a:lnSpc>
              <a:buFontTx/>
              <a:buChar char="•"/>
            </a:pPr>
            <a:r>
              <a:rPr lang="en-US" altLang="ja-JP" sz="2800" dirty="0">
                <a:ea typeface="ＭＳ Ｐゴシック" charset="-128"/>
              </a:rPr>
              <a:t>Our fundamental thought is to assume that the local dissipated energy at small scale governs fatigue at failure</a:t>
            </a:r>
            <a:r>
              <a:rPr lang="en-US" altLang="ja-JP" sz="2800" dirty="0" smtClean="0">
                <a:ea typeface="ＭＳ Ｐゴシック" charset="-128"/>
              </a:rPr>
              <a:t>.</a:t>
            </a:r>
          </a:p>
          <a:p>
            <a:pPr marL="458787" lvl="1" indent="0">
              <a:lnSpc>
                <a:spcPct val="120000"/>
              </a:lnSpc>
            </a:pPr>
            <a:endParaRPr lang="en-US" altLang="ja-JP" sz="2800" dirty="0">
              <a:ea typeface="ＭＳ Ｐゴシック" charset="-128"/>
            </a:endParaRPr>
          </a:p>
          <a:p>
            <a:pPr lvl="1">
              <a:lnSpc>
                <a:spcPct val="120000"/>
              </a:lnSpc>
              <a:buFontTx/>
              <a:buChar char="•"/>
            </a:pPr>
            <a:r>
              <a:rPr lang="en-US" altLang="ja-JP" sz="2800" dirty="0">
                <a:ea typeface="ＭＳ Ｐゴシック" charset="-128"/>
              </a:rPr>
              <a:t>The structure is elastic at the macroscopic scale. At each material points, there is a stochastic distribution of weak points which will undergo strong plastic yielding, which contribute to energy dissipation without affecting the overall macroscopic stress</a:t>
            </a:r>
            <a:r>
              <a:rPr lang="en-US" altLang="ja-JP" sz="2800" dirty="0" smtClean="0">
                <a:ea typeface="ＭＳ Ｐゴシック" charset="-128"/>
              </a:rPr>
              <a:t>.</a:t>
            </a:r>
          </a:p>
          <a:p>
            <a:pPr marL="458787" lvl="1" indent="0">
              <a:lnSpc>
                <a:spcPct val="120000"/>
              </a:lnSpc>
            </a:pPr>
            <a:endParaRPr lang="en-US" altLang="ja-JP" sz="2800" dirty="0">
              <a:ea typeface="ＭＳ Ｐゴシック" charset="-128"/>
            </a:endParaRPr>
          </a:p>
          <a:p>
            <a:pPr lvl="1">
              <a:lnSpc>
                <a:spcPct val="120000"/>
              </a:lnSpc>
              <a:buFontTx/>
              <a:buChar char="•"/>
            </a:pPr>
            <a:r>
              <a:rPr lang="en-US" altLang="ja-JP" sz="2800" dirty="0">
                <a:ea typeface="ＭＳ Ｐゴシック" charset="-128"/>
              </a:rPr>
              <a:t>Instead of using the number of cycles, we use the concept of loading time</a:t>
            </a:r>
            <a:r>
              <a:rPr lang="en-US" altLang="ja-JP" sz="2800" dirty="0" smtClean="0">
                <a:ea typeface="ＭＳ Ｐゴシック" charset="-128"/>
              </a:rPr>
              <a:t>. We also take </a:t>
            </a:r>
            <a:r>
              <a:rPr lang="en-US" altLang="ja-JP" sz="2800" dirty="0">
                <a:ea typeface="ＭＳ Ｐゴシック" charset="-128"/>
              </a:rPr>
              <a:t>into account the </a:t>
            </a:r>
            <a:r>
              <a:rPr lang="en-US" altLang="ja-JP" sz="2800" dirty="0" smtClean="0">
                <a:ea typeface="ＭＳ Ｐゴシック" charset="-128"/>
              </a:rPr>
              <a:t>nonlinearity </a:t>
            </a:r>
            <a:r>
              <a:rPr lang="en-US" altLang="ja-JP" sz="2800" dirty="0">
                <a:ea typeface="ＭＳ Ｐゴシック" charset="-128"/>
              </a:rPr>
              <a:t>of damage </a:t>
            </a:r>
            <a:r>
              <a:rPr lang="en-US" altLang="ja-JP" sz="2800" dirty="0" smtClean="0">
                <a:ea typeface="ＭＳ Ｐゴシック" charset="-128"/>
              </a:rPr>
              <a:t>accumulation.</a:t>
            </a:r>
            <a:endParaRPr lang="en-US" altLang="ja-JP" sz="2800" dirty="0">
              <a:ea typeface="ＭＳ Ｐゴシック" charset="-128"/>
            </a:endParaRPr>
          </a:p>
          <a:p>
            <a:pPr marL="458787" lvl="1" indent="0">
              <a:lnSpc>
                <a:spcPct val="120000"/>
              </a:lnSpc>
            </a:pPr>
            <a:endParaRPr lang="en-US" altLang="zh-CN" sz="2800" dirty="0">
              <a:ea typeface="ＭＳ Ｐゴシック" charset="-128"/>
            </a:endParaRPr>
          </a:p>
          <a:p>
            <a:pPr lvl="1">
              <a:lnSpc>
                <a:spcPct val="120000"/>
              </a:lnSpc>
              <a:buFontTx/>
              <a:buChar char="•"/>
            </a:pPr>
            <a:endParaRPr lang="en-US" altLang="zh-CN" sz="2800" dirty="0">
              <a:ea typeface="SimSun" pitchFamily="2" charset="-122"/>
            </a:endParaRPr>
          </a:p>
        </p:txBody>
      </p:sp>
      <p:grpSp>
        <p:nvGrpSpPr>
          <p:cNvPr id="39" name="Group 38"/>
          <p:cNvGrpSpPr/>
          <p:nvPr/>
        </p:nvGrpSpPr>
        <p:grpSpPr>
          <a:xfrm>
            <a:off x="1066799" y="5953110"/>
            <a:ext cx="11007725" cy="946293"/>
            <a:chOff x="1066799" y="5958162"/>
            <a:chExt cx="11007725" cy="946293"/>
          </a:xfrm>
        </p:grpSpPr>
        <p:sp>
          <p:nvSpPr>
            <p:cNvPr id="4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BACKGROUND</a:t>
              </a:r>
              <a:endParaRPr lang="en-US" altLang="zh-CN" sz="3200" b="1" dirty="0">
                <a:solidFill>
                  <a:schemeClr val="bg1"/>
                </a:solidFill>
                <a:latin typeface="Lucida Sans" pitchFamily="34" charset="0"/>
                <a:ea typeface="SimSun" pitchFamily="2" charset="-122"/>
                <a:cs typeface="Lucida Sans" pitchFamily="34" charset="0"/>
              </a:endParaRPr>
            </a:p>
          </p:txBody>
        </p:sp>
      </p:grpSp>
      <p:grpSp>
        <p:nvGrpSpPr>
          <p:cNvPr id="42" name="Group 41"/>
          <p:cNvGrpSpPr/>
          <p:nvPr/>
        </p:nvGrpSpPr>
        <p:grpSpPr>
          <a:xfrm>
            <a:off x="1066799" y="19305653"/>
            <a:ext cx="11007725" cy="946293"/>
            <a:chOff x="1066799" y="5958162"/>
            <a:chExt cx="11007725" cy="946293"/>
          </a:xfrm>
        </p:grpSpPr>
        <p:sp>
          <p:nvSpPr>
            <p:cNvPr id="4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PROPOSE</a:t>
              </a:r>
              <a:endParaRPr lang="en-US" altLang="zh-CN" sz="3200" b="1" dirty="0">
                <a:solidFill>
                  <a:schemeClr val="bg1"/>
                </a:solidFill>
                <a:latin typeface="Lucida Sans" pitchFamily="34" charset="0"/>
                <a:ea typeface="SimSun" pitchFamily="2" charset="-122"/>
                <a:cs typeface="Lucida Sans" pitchFamily="34" charset="0"/>
              </a:endParaRPr>
            </a:p>
          </p:txBody>
        </p:sp>
      </p:grpSp>
      <mc:AlternateContent xmlns:mc="http://schemas.openxmlformats.org/markup-compatibility/2006">
        <mc:Choice xmlns:a14="http://schemas.microsoft.com/office/drawing/2010/main" Requires="a14">
          <p:sp>
            <p:nvSpPr>
              <p:cNvPr id="45" name="Text Box 244"/>
              <p:cNvSpPr txBox="1">
                <a:spLocks noChangeArrowheads="1"/>
              </p:cNvSpPr>
              <p:nvPr/>
            </p:nvSpPr>
            <p:spPr bwMode="auto">
              <a:xfrm>
                <a:off x="13270230" y="7073281"/>
                <a:ext cx="17350739" cy="18630741"/>
              </a:xfrm>
              <a:prstGeom prst="rect">
                <a:avLst/>
              </a:prstGeom>
              <a:solidFill>
                <a:schemeClr val="bg1"/>
              </a:solidFill>
              <a:ln w="57150" cmpd="thinThick">
                <a:noFill/>
                <a:miter lim="800000"/>
              </a:ln>
              <a:extLst>
                <a:ext uri="{AF507438-7753-43E0-B8FC-AC1667EBCBE1}">
                  <a14:hiddenEffects>
                    <a:effectLst>
                      <a:outerShdw dist="35921" dir="2700000" algn="ctr" rotWithShape="0">
                        <a:schemeClr val="bg2"/>
                      </a:outerShdw>
                    </a:effectLst>
                  </a14:hiddenEffects>
                </a:ext>
              </a:extLst>
            </p:spPr>
            <p:txBody>
              <a:bodyPr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b="1" dirty="0" smtClean="0">
                    <a:ea typeface="ＭＳ Ｐゴシック" charset="-128"/>
                  </a:rPr>
                  <a:t>Weakening </a:t>
                </a:r>
                <a:r>
                  <a:rPr lang="en-US" altLang="ja-JP" sz="2800" b="1" dirty="0">
                    <a:ea typeface="ＭＳ Ｐゴシック" charset="-128"/>
                  </a:rPr>
                  <a:t>scales </a:t>
                </a:r>
                <a:endParaRPr lang="en-US" altLang="ja-JP" sz="2800" b="1" dirty="0">
                  <a:ea typeface="ＭＳ Ｐゴシック" charset="-128"/>
                </a:endParaRPr>
              </a:p>
              <a:p>
                <a:pPr>
                  <a:lnSpc>
                    <a:spcPct val="125000"/>
                  </a:lnSpc>
                </a:pPr>
                <a:r>
                  <a:rPr lang="en-US" altLang="ja-JP" sz="2800" dirty="0" smtClean="0">
                    <a:ea typeface="ＭＳ Ｐゴシック" charset="-128"/>
                  </a:rPr>
                  <a:t>We assume the weakening scales have a  probability distribution of power law: </a:t>
                </a:r>
              </a:p>
              <a:p>
                <a:pPr>
                  <a:lnSpc>
                    <a:spcPct val="125000"/>
                  </a:lnSpc>
                </a:pPr>
                <a:endParaRPr lang="en-AU" altLang="zh-CN" sz="2800" dirty="0" smtClean="0">
                  <a:ea typeface="SimSun" pitchFamily="2" charset="-122"/>
                </a:endParaRPr>
              </a:p>
              <a:p>
                <a:pPr>
                  <a:lnSpc>
                    <a:spcPct val="125000"/>
                  </a:lnSpc>
                </a:pPr>
                <a:endParaRPr lang="en-AU" altLang="zh-CN" sz="2800" dirty="0">
                  <a:ea typeface="SimSun" pitchFamily="2" charset="-122"/>
                </a:endParaRPr>
              </a:p>
              <a:p>
                <a:pPr>
                  <a:lnSpc>
                    <a:spcPct val="125000"/>
                  </a:lnSpc>
                </a:pPr>
                <a:endParaRPr lang="en-AU" altLang="zh-CN" sz="2800" dirty="0" smtClean="0">
                  <a:ea typeface="SimSun" pitchFamily="2" charset="-122"/>
                </a:endParaRPr>
              </a:p>
              <a:p>
                <a:pPr>
                  <a:lnSpc>
                    <a:spcPct val="125000"/>
                  </a:lnSpc>
                </a:pPr>
                <a:endParaRPr lang="en-AU" altLang="zh-CN" sz="2800" dirty="0">
                  <a:ea typeface="SimSun" pitchFamily="2" charset="-122"/>
                </a:endParaRPr>
              </a:p>
              <a:p>
                <a:pPr>
                  <a:lnSpc>
                    <a:spcPct val="125000"/>
                  </a:lnSpc>
                </a:pPr>
                <a:endParaRPr lang="en-AU" altLang="zh-CN" sz="2800" dirty="0" smtClean="0">
                  <a:ea typeface="SimSun" pitchFamily="2" charset="-122"/>
                </a:endParaRPr>
              </a:p>
              <a:p>
                <a:pPr>
                  <a:lnSpc>
                    <a:spcPct val="125000"/>
                  </a:lnSpc>
                </a:pPr>
                <a:endParaRPr lang="en-AU" altLang="zh-CN" sz="2800" dirty="0">
                  <a:ea typeface="SimSun" pitchFamily="2" charset="-122"/>
                </a:endParaRPr>
              </a:p>
              <a:p>
                <a:pPr>
                  <a:lnSpc>
                    <a:spcPct val="125000"/>
                  </a:lnSpc>
                </a:pPr>
                <a:endParaRPr lang="en-AU" altLang="zh-CN" sz="2800" dirty="0" smtClean="0">
                  <a:ea typeface="SimSun" pitchFamily="2" charset="-122"/>
                </a:endParaRPr>
              </a:p>
              <a:p>
                <a:pPr>
                  <a:lnSpc>
                    <a:spcPct val="125000"/>
                  </a:lnSpc>
                </a:pPr>
                <a:endParaRPr lang="en-AU" altLang="zh-CN" sz="2800" dirty="0">
                  <a:ea typeface="SimSun" pitchFamily="2" charset="-122"/>
                </a:endParaRPr>
              </a:p>
              <a:p>
                <a:pPr marL="457200" lvl="1" indent="0">
                  <a:lnSpc>
                    <a:spcPct val="125000"/>
                  </a:lnSpc>
                </a:pPr>
                <a:endParaRPr lang="en-US" altLang="zh-CN" sz="2800" dirty="0" smtClean="0">
                  <a:ea typeface="ＭＳ Ｐゴシック" charset="-128"/>
                </a:endParaRPr>
              </a:p>
              <a:p>
                <a:pPr marL="457200" lvl="1" indent="0">
                  <a:lnSpc>
                    <a:spcPct val="125000"/>
                  </a:lnSpc>
                </a:pPr>
                <a:r>
                  <a:rPr lang="en-US" altLang="zh-CN" sz="2800" dirty="0" smtClean="0">
                    <a:ea typeface="ＭＳ Ｐゴシック" charset="-128"/>
                  </a:rPr>
                  <a:t>1</a:t>
                </a:r>
                <a:r>
                  <a:rPr lang="en-US" altLang="zh-CN" sz="2800" dirty="0">
                    <a:ea typeface="ＭＳ Ｐゴシック" charset="-128"/>
                  </a:rPr>
                  <a:t>.  </a:t>
                </a:r>
                <a:r>
                  <a:rPr lang="en-US" altLang="zh-CN" sz="2800" dirty="0" smtClean="0">
                    <a:ea typeface="ＭＳ Ｐゴシック" charset="-128"/>
                  </a:rPr>
                  <a:t> Elastic </a:t>
                </a:r>
                <a:r>
                  <a:rPr lang="en-US" altLang="zh-CN" sz="2800" dirty="0">
                    <a:ea typeface="ＭＳ Ｐゴシック" charset="-128"/>
                  </a:rPr>
                  <a:t>regime, in phase 2 and 4, there </a:t>
                </a:r>
                <a:r>
                  <a:rPr lang="en-US" altLang="zh-CN" sz="2800" dirty="0">
                    <a:ea typeface="ＭＳ Ｐゴシック" charset="-128"/>
                  </a:rPr>
                  <a:t>is </a:t>
                </a:r>
                <a14:m>
                  <m:oMath xmlns:m="http://schemas.openxmlformats.org/officeDocument/2006/math">
                    <m:sSup>
                      <m:sSupPr>
                        <m:ctrlPr>
                          <a:rPr lang="en-US" altLang="zh-CN" sz="2800">
                            <a:ea typeface="ＭＳ Ｐゴシック" charset="-128"/>
                          </a:rPr>
                        </m:ctrlPr>
                      </m:sSupPr>
                      <m:e>
                        <m:acc>
                          <m:accPr>
                            <m:chr m:val="̇"/>
                            <m:ctrlPr>
                              <a:rPr lang="en-US" altLang="zh-CN" sz="2800" i="1" smtClean="0">
                                <a:latin typeface="Cambria Math" panose="02040503050406030204" pitchFamily="18" charset="0"/>
                                <a:ea typeface="ＭＳ Ｐゴシック" charset="-128"/>
                              </a:rPr>
                            </m:ctrlPr>
                          </m:accPr>
                          <m:e>
                            <m:r>
                              <a:rPr lang="zh-CN" altLang="en-US" sz="2800" i="1" smtClean="0">
                                <a:latin typeface="Cambria Math" panose="02040503050406030204" pitchFamily="18" charset="0"/>
                                <a:ea typeface="ＭＳ Ｐゴシック" charset="-128"/>
                              </a:rPr>
                              <m:t>𝜀</m:t>
                            </m:r>
                          </m:e>
                        </m:acc>
                      </m:e>
                      <m:sup>
                        <m:r>
                          <a:rPr lang="en-US" altLang="zh-CN" sz="2800">
                            <a:ea typeface="ＭＳ Ｐゴシック" charset="-128"/>
                          </a:rPr>
                          <m:t>𝑃</m:t>
                        </m:r>
                      </m:sup>
                    </m:sSup>
                    <m:d>
                      <m:dPr>
                        <m:ctrlPr>
                          <a:rPr lang="en-US" altLang="zh-CN" sz="2800">
                            <a:ea typeface="ＭＳ Ｐゴシック" charset="-128"/>
                          </a:rPr>
                        </m:ctrlPr>
                      </m:dPr>
                      <m:e>
                        <m:r>
                          <a:rPr lang="en-US" altLang="zh-CN" sz="2800">
                            <a:ea typeface="ＭＳ Ｐゴシック" charset="-128"/>
                          </a:rPr>
                          <m:t>𝑠</m:t>
                        </m:r>
                        <m:r>
                          <a:rPr lang="en-US" altLang="zh-CN" sz="2800">
                            <a:ea typeface="ＭＳ Ｐゴシック" charset="-128"/>
                          </a:rPr>
                          <m:t>,</m:t>
                        </m:r>
                        <m:r>
                          <a:rPr lang="en-US" altLang="zh-CN" sz="2800">
                            <a:ea typeface="ＭＳ Ｐゴシック" charset="-128"/>
                          </a:rPr>
                          <m:t>𝑀</m:t>
                        </m:r>
                        <m:r>
                          <a:rPr lang="en-US" altLang="zh-CN" sz="2800">
                            <a:ea typeface="ＭＳ Ｐゴシック" charset="-128"/>
                          </a:rPr>
                          <m:t>,</m:t>
                        </m:r>
                        <m:r>
                          <a:rPr lang="en-US" altLang="zh-CN" sz="2800">
                            <a:ea typeface="ＭＳ Ｐゴシック" charset="-128"/>
                          </a:rPr>
                          <m:t>𝑡</m:t>
                        </m:r>
                      </m:e>
                    </m:d>
                    <m:r>
                      <a:rPr lang="en-US" altLang="zh-CN" sz="2800">
                        <a:ea typeface="ＭＳ Ｐゴシック" charset="-128"/>
                      </a:rPr>
                      <m:t>=0</m:t>
                    </m:r>
                  </m:oMath>
                </a14:m>
                <a:r>
                  <a:rPr lang="en-US" altLang="zh-CN" sz="2800" dirty="0">
                    <a:ea typeface="ＭＳ Ｐゴシック" charset="-128"/>
                  </a:rPr>
                  <a:t>, </a:t>
                </a:r>
                <a:r>
                  <a:rPr lang="en-US" altLang="zh-CN" sz="2800" dirty="0" smtClean="0">
                    <a:ea typeface="ＭＳ Ｐゴシック" charset="-128"/>
                  </a:rPr>
                  <a:t>then </a:t>
                </a:r>
                <a14:m>
                  <m:oMath xmlns:m="http://schemas.openxmlformats.org/officeDocument/2006/math">
                    <m:d>
                      <m:dPr>
                        <m:begChr m:val="|"/>
                        <m:endChr m:val="|"/>
                        <m:ctrlPr>
                          <a:rPr lang="en-US" altLang="zh-CN" sz="2800" i="1" smtClean="0">
                            <a:latin typeface="Cambria Math" panose="02040503050406030204" pitchFamily="18" charset="0"/>
                            <a:ea typeface="ＭＳ Ｐゴシック" charset="-128"/>
                          </a:rPr>
                        </m:ctrlPr>
                      </m:dPr>
                      <m:e>
                        <m:r>
                          <a:rPr lang="en-US" altLang="zh-CN" sz="2800" b="0" i="1" smtClean="0">
                            <a:latin typeface="Cambria Math" panose="02040503050406030204" pitchFamily="18" charset="0"/>
                            <a:ea typeface="ＭＳ Ｐゴシック" charset="-128"/>
                          </a:rPr>
                          <m:t>𝑆</m:t>
                        </m:r>
                        <m:r>
                          <a:rPr lang="en-US" altLang="zh-CN" sz="2800" b="0" i="1" smtClean="0">
                            <a:latin typeface="Cambria Math" panose="02040503050406030204" pitchFamily="18" charset="0"/>
                            <a:ea typeface="ＭＳ Ｐゴシック" charset="-128"/>
                          </a:rPr>
                          <m:t>−</m:t>
                        </m:r>
                        <m:r>
                          <a:rPr lang="en-US" altLang="zh-CN" sz="2800" b="0" i="1" smtClean="0">
                            <a:latin typeface="Cambria Math" panose="02040503050406030204" pitchFamily="18" charset="0"/>
                            <a:ea typeface="ＭＳ Ｐゴシック" charset="-128"/>
                          </a:rPr>
                          <m:t>𝑏</m:t>
                        </m:r>
                      </m:e>
                    </m:d>
                    <m:r>
                      <a:rPr lang="en-US" altLang="zh-CN" sz="2800" i="1" smtClean="0">
                        <a:latin typeface="Cambria Math" panose="02040503050406030204" pitchFamily="18" charset="0"/>
                        <a:ea typeface="Cambria Math" panose="02040503050406030204" pitchFamily="18" charset="0"/>
                      </a:rPr>
                      <m:t>&lt;</m:t>
                    </m:r>
                    <m:d>
                      <m:dPr>
                        <m:ctrlPr>
                          <a:rPr lang="en-US" altLang="zh-CN" sz="2800" i="1" smtClean="0">
                            <a:latin typeface="Cambria Math" panose="02040503050406030204" pitchFamily="18" charset="0"/>
                            <a:ea typeface="Cambria Math" panose="02040503050406030204" pitchFamily="18" charset="0"/>
                          </a:rPr>
                        </m:ctrlPr>
                      </m:dPr>
                      <m:e>
                        <m:sSub>
                          <m:sSubPr>
                            <m:ctrlPr>
                              <a:rPr lang="en-US" altLang="zh-CN" sz="2800" i="1" smtClean="0">
                                <a:latin typeface="Cambria Math" panose="02040503050406030204" pitchFamily="18" charset="0"/>
                                <a:ea typeface="Cambria Math" panose="02040503050406030204" pitchFamily="18" charset="0"/>
                              </a:rPr>
                            </m:ctrlPr>
                          </m:sSubPr>
                          <m:e>
                            <m:r>
                              <a:rPr lang="zh-CN" altLang="en-US" sz="2800" i="1" smtClean="0">
                                <a:latin typeface="Cambria Math" panose="02040503050406030204" pitchFamily="18" charset="0"/>
                                <a:ea typeface="Cambria Math" panose="02040503050406030204" pitchFamily="18" charset="0"/>
                              </a:rPr>
                              <m:t>𝜎</m:t>
                            </m:r>
                          </m:e>
                          <m:sub>
                            <m:r>
                              <a:rPr lang="en-US" altLang="zh-CN" sz="2800" b="0" i="1" smtClean="0">
                                <a:latin typeface="Cambria Math" panose="02040503050406030204" pitchFamily="18" charset="0"/>
                                <a:ea typeface="Cambria Math" panose="02040503050406030204" pitchFamily="18" charset="0"/>
                              </a:rPr>
                              <m:t>𝑦</m:t>
                            </m:r>
                          </m:sub>
                        </m:sSub>
                        <m:r>
                          <a:rPr lang="en-US" altLang="zh-CN" sz="2800" b="0" i="1" smtClean="0">
                            <a:latin typeface="Cambria Math" panose="02040503050406030204" pitchFamily="18" charset="0"/>
                            <a:ea typeface="Cambria Math" panose="02040503050406030204" pitchFamily="18" charset="0"/>
                          </a:rPr>
                          <m:t>−</m:t>
                        </m:r>
                        <m:r>
                          <a:rPr lang="zh-CN" altLang="en-US" sz="2800" b="0" i="1" smtClean="0">
                            <a:latin typeface="Cambria Math" panose="02040503050406030204" pitchFamily="18" charset="0"/>
                            <a:ea typeface="Cambria Math" panose="02040503050406030204" pitchFamily="18" charset="0"/>
                          </a:rPr>
                          <m:t>𝜆</m:t>
                        </m:r>
                        <m:sSub>
                          <m:sSubPr>
                            <m:ctrlPr>
                              <a:rPr lang="en-US" altLang="zh-CN" sz="2800" b="0" i="1" smtClean="0">
                                <a:latin typeface="Cambria Math" panose="02040503050406030204" pitchFamily="18" charset="0"/>
                                <a:ea typeface="Cambria Math" panose="02040503050406030204" pitchFamily="18" charset="0"/>
                              </a:rPr>
                            </m:ctrlPr>
                          </m:sSubPr>
                          <m:e>
                            <m:r>
                              <a:rPr lang="zh-CN" altLang="en-US" sz="2800" b="0" i="1" smtClean="0">
                                <a:latin typeface="Cambria Math" panose="02040503050406030204" pitchFamily="18" charset="0"/>
                                <a:ea typeface="Cambria Math" panose="02040503050406030204" pitchFamily="18" charset="0"/>
                              </a:rPr>
                              <m:t>𝜎</m:t>
                            </m:r>
                          </m:e>
                          <m:sub>
                            <m:r>
                              <a:rPr lang="en-US" altLang="zh-CN" sz="2800" b="0" i="1" smtClean="0">
                                <a:latin typeface="Cambria Math" panose="02040503050406030204" pitchFamily="18" charset="0"/>
                                <a:ea typeface="Cambria Math" panose="02040503050406030204" pitchFamily="18" charset="0"/>
                              </a:rPr>
                              <m:t>𝑚</m:t>
                            </m:r>
                          </m:sub>
                        </m:sSub>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𝑠</m:t>
                    </m:r>
                  </m:oMath>
                </a14:m>
                <a:endParaRPr lang="en-US" altLang="zh-CN" sz="2800" dirty="0">
                  <a:ea typeface="ＭＳ Ｐゴシック" charset="-128"/>
                </a:endParaRPr>
              </a:p>
              <a:p>
                <a:pPr marL="971550" lvl="1" indent="-514350">
                  <a:lnSpc>
                    <a:spcPct val="125000"/>
                  </a:lnSpc>
                  <a:buAutoNum type="arabicPeriod" startAt="2"/>
                </a:pPr>
                <a:r>
                  <a:rPr lang="en-US" altLang="zh-CN" sz="2800" dirty="0"/>
                  <a:t>Plastic </a:t>
                </a:r>
                <a:r>
                  <a:rPr lang="en-US" altLang="zh-CN" sz="2800" dirty="0"/>
                  <a:t>regime according to plastic flow rule, with increasing plastic deformation, in phase 5 and 1, there </a:t>
                </a:r>
                <a:r>
                  <a:rPr lang="en-US" altLang="zh-CN" sz="2800" dirty="0" smtClean="0"/>
                  <a:t>is</a:t>
                </a:r>
              </a:p>
              <a:p>
                <a:pPr marL="457200" lvl="1" indent="0">
                  <a:lnSpc>
                    <a:spcPct val="125000"/>
                  </a:lnSpc>
                </a:pPr>
                <a:r>
                  <a:rPr lang="en-US" altLang="zh-CN" sz="2800" dirty="0" smtClean="0">
                    <a:ea typeface="ＭＳ Ｐゴシック" charset="-128"/>
                  </a:rPr>
                  <a:t>      </a:t>
                </a:r>
                <a14:m>
                  <m:oMath xmlns:m="http://schemas.openxmlformats.org/officeDocument/2006/math">
                    <m:sSup>
                      <m:sSupPr>
                        <m:ctrlPr>
                          <a:rPr lang="en-US" altLang="zh-CN" sz="2800" i="1">
                            <a:latin typeface="Cambria Math" panose="02040503050406030204" pitchFamily="18" charset="0"/>
                            <a:ea typeface="ＭＳ Ｐゴシック" charset="-128"/>
                          </a:rPr>
                        </m:ctrlPr>
                      </m:sSupPr>
                      <m:e>
                        <m:acc>
                          <m:accPr>
                            <m:chr m:val="̇"/>
                            <m:ctrlPr>
                              <a:rPr lang="en-US" altLang="zh-CN" sz="2800" i="1">
                                <a:latin typeface="Cambria Math" panose="02040503050406030204" pitchFamily="18" charset="0"/>
                                <a:ea typeface="ＭＳ Ｐゴシック" charset="-128"/>
                              </a:rPr>
                            </m:ctrlPr>
                          </m:accPr>
                          <m:e>
                            <m:r>
                              <a:rPr lang="zh-CN" altLang="en-US" sz="2800" i="1">
                                <a:latin typeface="Cambria Math" panose="02040503050406030204" pitchFamily="18" charset="0"/>
                                <a:ea typeface="ＭＳ Ｐゴシック" charset="-128"/>
                              </a:rPr>
                              <m:t>𝜀</m:t>
                            </m:r>
                          </m:e>
                        </m:acc>
                      </m:e>
                      <m:sup>
                        <m:r>
                          <a:rPr lang="en-US" altLang="zh-CN" sz="2800">
                            <a:latin typeface="Cambria Math" panose="02040503050406030204" pitchFamily="18" charset="0"/>
                            <a:ea typeface="ＭＳ Ｐゴシック" charset="-128"/>
                          </a:rPr>
                          <m:t>𝑃</m:t>
                        </m:r>
                      </m:sup>
                    </m:sSup>
                    <m:d>
                      <m:dPr>
                        <m:ctrlPr>
                          <a:rPr lang="en-US" altLang="zh-CN" sz="2800" i="1">
                            <a:latin typeface="Cambria Math" panose="02040503050406030204" pitchFamily="18" charset="0"/>
                            <a:ea typeface="ＭＳ Ｐゴシック" charset="-128"/>
                          </a:rPr>
                        </m:ctrlPr>
                      </m:dPr>
                      <m:e>
                        <m:r>
                          <a:rPr lang="en-US" altLang="zh-CN" sz="2800">
                            <a:latin typeface="Cambria Math" panose="02040503050406030204" pitchFamily="18" charset="0"/>
                            <a:ea typeface="ＭＳ Ｐゴシック" charset="-128"/>
                          </a:rPr>
                          <m:t>𝑠</m:t>
                        </m:r>
                        <m:r>
                          <a:rPr lang="en-US" altLang="zh-CN" sz="2800">
                            <a:latin typeface="Cambria Math" panose="02040503050406030204" pitchFamily="18" charset="0"/>
                            <a:ea typeface="ＭＳ Ｐゴシック" charset="-128"/>
                          </a:rPr>
                          <m:t>,</m:t>
                        </m:r>
                        <m:r>
                          <a:rPr lang="en-US" altLang="zh-CN" sz="2800">
                            <a:latin typeface="Cambria Math" panose="02040503050406030204" pitchFamily="18" charset="0"/>
                            <a:ea typeface="ＭＳ Ｐゴシック" charset="-128"/>
                          </a:rPr>
                          <m:t>𝑀</m:t>
                        </m:r>
                        <m:r>
                          <a:rPr lang="en-US" altLang="zh-CN" sz="2800">
                            <a:latin typeface="Cambria Math" panose="02040503050406030204" pitchFamily="18" charset="0"/>
                            <a:ea typeface="ＭＳ Ｐゴシック" charset="-128"/>
                          </a:rPr>
                          <m:t>,</m:t>
                        </m:r>
                        <m:r>
                          <a:rPr lang="en-US" altLang="zh-CN" sz="2800">
                            <a:latin typeface="Cambria Math" panose="02040503050406030204" pitchFamily="18" charset="0"/>
                            <a:ea typeface="ＭＳ Ｐゴシック" charset="-128"/>
                          </a:rPr>
                          <m:t>𝑡</m:t>
                        </m:r>
                      </m:e>
                    </m:d>
                    <m:r>
                      <a:rPr lang="en-US" altLang="zh-CN" sz="2800">
                        <a:latin typeface="Cambria Math" panose="02040503050406030204" pitchFamily="18" charset="0"/>
                        <a:ea typeface="ＭＳ Ｐゴシック" charset="-128"/>
                      </a:rPr>
                      <m:t>=</m:t>
                    </m:r>
                    <m:r>
                      <m:rPr>
                        <m:sty m:val="p"/>
                      </m:rPr>
                      <a:rPr lang="el-GR" altLang="zh-CN" sz="2800" i="1" smtClean="0">
                        <a:latin typeface="Cambria Math" panose="02040503050406030204" pitchFamily="18" charset="0"/>
                        <a:ea typeface="Cambria Math" panose="02040503050406030204" pitchFamily="18" charset="0"/>
                      </a:rPr>
                      <m:t>γ</m:t>
                    </m:r>
                    <m:f>
                      <m:fPr>
                        <m:ctrlPr>
                          <a:rPr lang="el-GR" altLang="zh-CN" sz="2800" i="1" smtClean="0">
                            <a:latin typeface="Cambria Math" panose="02040503050406030204" pitchFamily="18" charset="0"/>
                            <a:ea typeface="Cambria Math" panose="02040503050406030204" pitchFamily="18" charset="0"/>
                          </a:rPr>
                        </m:ctrlPr>
                      </m:fPr>
                      <m:num>
                        <m:bar>
                          <m:barPr>
                            <m:ctrlPr>
                              <a:rPr lang="el-GR" altLang="zh-CN" sz="2800" i="1" smtClean="0">
                                <a:latin typeface="Cambria Math" panose="02040503050406030204" pitchFamily="18" charset="0"/>
                                <a:ea typeface="Cambria Math" panose="02040503050406030204" pitchFamily="18" charset="0"/>
                              </a:rPr>
                            </m:ctrlPr>
                          </m:barPr>
                          <m:e>
                            <m:bar>
                              <m:barPr>
                                <m:ctrlPr>
                                  <a:rPr lang="el-GR" altLang="zh-CN" sz="2800" i="1" smtClean="0">
                                    <a:latin typeface="Cambria Math" panose="02040503050406030204" pitchFamily="18" charset="0"/>
                                    <a:ea typeface="Cambria Math" panose="02040503050406030204" pitchFamily="18" charset="0"/>
                                  </a:rPr>
                                </m:ctrlPr>
                              </m:barPr>
                              <m:e>
                                <m:r>
                                  <a:rPr lang="en-US" altLang="zh-CN" sz="2800" b="0" i="1" smtClean="0">
                                    <a:latin typeface="Cambria Math" panose="02040503050406030204" pitchFamily="18" charset="0"/>
                                    <a:ea typeface="Cambria Math" panose="02040503050406030204" pitchFamily="18" charset="0"/>
                                  </a:rPr>
                                  <m:t>𝑆</m:t>
                                </m:r>
                              </m:e>
                            </m:bar>
                          </m:e>
                        </m:bar>
                        <m:d>
                          <m:dPr>
                            <m:ctrlPr>
                              <a:rPr lang="el-GR" altLang="zh-CN" sz="280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𝑠</m:t>
                            </m:r>
                          </m:e>
                        </m:d>
                        <m:r>
                          <a:rPr lang="en-US" altLang="zh-CN" sz="2800" b="0" i="1" smtClean="0">
                            <a:latin typeface="Cambria Math" panose="02040503050406030204" pitchFamily="18" charset="0"/>
                            <a:ea typeface="Cambria Math" panose="02040503050406030204" pitchFamily="18" charset="0"/>
                          </a:rPr>
                          <m:t>−</m:t>
                        </m:r>
                        <m:bar>
                          <m:barPr>
                            <m:ctrlPr>
                              <a:rPr lang="en-US" altLang="zh-CN" sz="2800" b="0" i="1" smtClean="0">
                                <a:latin typeface="Cambria Math" panose="02040503050406030204" pitchFamily="18" charset="0"/>
                                <a:ea typeface="Cambria Math" panose="02040503050406030204" pitchFamily="18" charset="0"/>
                              </a:rPr>
                            </m:ctrlPr>
                          </m:barPr>
                          <m:e>
                            <m:bar>
                              <m:barPr>
                                <m:ctrlPr>
                                  <a:rPr lang="en-US" altLang="zh-CN" sz="2800" b="0" i="1" smtClean="0">
                                    <a:latin typeface="Cambria Math" panose="02040503050406030204" pitchFamily="18" charset="0"/>
                                    <a:ea typeface="Cambria Math" panose="02040503050406030204" pitchFamily="18" charset="0"/>
                                  </a:rPr>
                                </m:ctrlPr>
                              </m:barPr>
                              <m:e>
                                <m:r>
                                  <a:rPr lang="en-US" altLang="zh-CN" sz="2800" b="0" i="1" smtClean="0">
                                    <a:latin typeface="Cambria Math" panose="02040503050406030204" pitchFamily="18" charset="0"/>
                                    <a:ea typeface="Cambria Math" panose="02040503050406030204" pitchFamily="18" charset="0"/>
                                  </a:rPr>
                                  <m:t>𝑏</m:t>
                                </m:r>
                              </m:e>
                            </m:bar>
                          </m:e>
                        </m:ba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𝑠</m:t>
                            </m:r>
                          </m:e>
                        </m:d>
                      </m:num>
                      <m:den>
                        <m:d>
                          <m:dPr>
                            <m:begChr m:val="‖"/>
                            <m:endChr m:val="‖"/>
                            <m:ctrlPr>
                              <a:rPr lang="el-GR" altLang="zh-CN" sz="2800" i="1" smtClean="0">
                                <a:latin typeface="Cambria Math" panose="02040503050406030204" pitchFamily="18" charset="0"/>
                                <a:ea typeface="Cambria Math" panose="02040503050406030204" pitchFamily="18" charset="0"/>
                              </a:rPr>
                            </m:ctrlPr>
                          </m:dPr>
                          <m:e>
                            <m:bar>
                              <m:barPr>
                                <m:ctrlPr>
                                  <a:rPr lang="en-US" altLang="zh-CN" sz="2800" i="1">
                                    <a:latin typeface="Cambria Math" panose="02040503050406030204" pitchFamily="18" charset="0"/>
                                    <a:ea typeface="Cambria Math" panose="02040503050406030204" pitchFamily="18" charset="0"/>
                                  </a:rPr>
                                </m:ctrlPr>
                              </m:barPr>
                              <m:e>
                                <m:bar>
                                  <m:barPr>
                                    <m:ctrlPr>
                                      <a:rPr lang="en-US" altLang="zh-CN" sz="2800" i="1">
                                        <a:latin typeface="Cambria Math" panose="02040503050406030204" pitchFamily="18" charset="0"/>
                                        <a:ea typeface="Cambria Math" panose="02040503050406030204" pitchFamily="18" charset="0"/>
                                      </a:rPr>
                                    </m:ctrlPr>
                                  </m:barPr>
                                  <m:e>
                                    <m:r>
                                      <a:rPr lang="en-US" altLang="zh-CN" sz="2800" b="0" i="1" smtClean="0">
                                        <a:latin typeface="Cambria Math" panose="02040503050406030204" pitchFamily="18" charset="0"/>
                                        <a:ea typeface="Cambria Math" panose="02040503050406030204" pitchFamily="18" charset="0"/>
                                      </a:rPr>
                                      <m:t>𝑆</m:t>
                                    </m:r>
                                  </m:e>
                                </m:bar>
                              </m:e>
                            </m:ba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𝑠</m:t>
                                </m:r>
                              </m:e>
                            </m:d>
                            <m:r>
                              <a:rPr lang="en-US" altLang="zh-CN" sz="2800" b="0" i="1" smtClean="0">
                                <a:latin typeface="Cambria Math" panose="02040503050406030204" pitchFamily="18" charset="0"/>
                                <a:ea typeface="Cambria Math" panose="02040503050406030204" pitchFamily="18" charset="0"/>
                              </a:rPr>
                              <m:t>−</m:t>
                            </m:r>
                            <m:bar>
                              <m:barPr>
                                <m:ctrlPr>
                                  <a:rPr lang="en-US" altLang="zh-CN" sz="2800" i="1">
                                    <a:latin typeface="Cambria Math" panose="02040503050406030204" pitchFamily="18" charset="0"/>
                                    <a:ea typeface="Cambria Math" panose="02040503050406030204" pitchFamily="18" charset="0"/>
                                  </a:rPr>
                                </m:ctrlPr>
                              </m:barPr>
                              <m:e>
                                <m:bar>
                                  <m:barPr>
                                    <m:ctrlPr>
                                      <a:rPr lang="en-US" altLang="zh-CN" sz="2800" i="1">
                                        <a:latin typeface="Cambria Math" panose="02040503050406030204" pitchFamily="18" charset="0"/>
                                        <a:ea typeface="Cambria Math" panose="02040503050406030204" pitchFamily="18" charset="0"/>
                                      </a:rPr>
                                    </m:ctrlPr>
                                  </m:barPr>
                                  <m:e>
                                    <m:r>
                                      <a:rPr lang="en-US" altLang="zh-CN" sz="2800" i="1">
                                        <a:latin typeface="Cambria Math" panose="02040503050406030204" pitchFamily="18" charset="0"/>
                                        <a:ea typeface="Cambria Math" panose="02040503050406030204" pitchFamily="18" charset="0"/>
                                      </a:rPr>
                                      <m:t>𝑏</m:t>
                                    </m:r>
                                  </m:e>
                                </m:bar>
                              </m:e>
                            </m:ba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𝑠</m:t>
                                </m:r>
                              </m:e>
                            </m:d>
                          </m:e>
                        </m:d>
                      </m:den>
                    </m:f>
                    <m:r>
                      <a:rPr lang="el-GR" altLang="zh-CN" sz="2800" i="1" smtClean="0">
                        <a:latin typeface="Cambria Math" panose="02040503050406030204" pitchFamily="18" charset="0"/>
                        <a:ea typeface="Cambria Math" panose="02040503050406030204" pitchFamily="18" charset="0"/>
                      </a:rPr>
                      <m:t>&gt;</m:t>
                    </m:r>
                    <m:r>
                      <a:rPr lang="en-US" altLang="zh-CN" sz="2800" b="0" i="1" smtClean="0">
                        <a:latin typeface="Cambria Math" panose="02040503050406030204" pitchFamily="18" charset="0"/>
                        <a:ea typeface="Cambria Math" panose="02040503050406030204" pitchFamily="18" charset="0"/>
                      </a:rPr>
                      <m:t>0</m:t>
                    </m:r>
                  </m:oMath>
                </a14:m>
                <a:r>
                  <a:rPr lang="en-US" altLang="zh-CN" sz="2800" dirty="0" smtClean="0"/>
                  <a:t> with </a:t>
                </a:r>
                <a14:m>
                  <m:oMath xmlns:m="http://schemas.openxmlformats.org/officeDocument/2006/math">
                    <m:r>
                      <a:rPr lang="zh-CN" altLang="en-US" sz="2800" i="1" smtClean="0">
                        <a:latin typeface="Cambria Math" panose="02040503050406030204" pitchFamily="18" charset="0"/>
                      </a:rPr>
                      <m:t>𝛾</m:t>
                    </m:r>
                    <m:r>
                      <a:rPr lang="en-US" altLang="zh-CN" sz="2800" i="1" smtClean="0">
                        <a:latin typeface="Cambria Math" panose="02040503050406030204" pitchFamily="18" charset="0"/>
                        <a:ea typeface="Cambria Math" panose="02040503050406030204" pitchFamily="18" charset="0"/>
                      </a:rPr>
                      <m:t>&gt;</m:t>
                    </m:r>
                    <m:r>
                      <a:rPr lang="en-US" altLang="zh-CN" sz="2800" b="0" i="1" smtClean="0">
                        <a:latin typeface="Cambria Math" panose="02040503050406030204" pitchFamily="18" charset="0"/>
                        <a:ea typeface="Cambria Math" panose="02040503050406030204" pitchFamily="18" charset="0"/>
                      </a:rPr>
                      <m:t>0</m:t>
                    </m:r>
                  </m:oMath>
                </a14:m>
                <a:r>
                  <a:rPr lang="en-US" altLang="zh-CN" sz="2800" dirty="0" smtClean="0"/>
                  <a:t>, then </a:t>
                </a:r>
                <a14:m>
                  <m:oMath xmlns:m="http://schemas.openxmlformats.org/officeDocument/2006/math">
                    <m:bar>
                      <m:barPr>
                        <m:ctrlPr>
                          <a:rPr lang="en-US" altLang="zh-CN" sz="2800" i="1" smtClean="0">
                            <a:latin typeface="Cambria Math" panose="02040503050406030204" pitchFamily="18" charset="0"/>
                          </a:rPr>
                        </m:ctrlPr>
                      </m:barPr>
                      <m:e>
                        <m:bar>
                          <m:barPr>
                            <m:ctrlPr>
                              <a:rPr lang="en-US" altLang="zh-CN" sz="2800" i="1" smtClean="0">
                                <a:latin typeface="Cambria Math" panose="02040503050406030204" pitchFamily="18" charset="0"/>
                              </a:rPr>
                            </m:ctrlPr>
                          </m:barPr>
                          <m:e>
                            <m:r>
                              <a:rPr lang="en-US" altLang="zh-CN" sz="2800" b="0" i="1" smtClean="0">
                                <a:latin typeface="Cambria Math" panose="02040503050406030204" pitchFamily="18" charset="0"/>
                              </a:rPr>
                              <m:t>𝑆</m:t>
                            </m:r>
                          </m:e>
                        </m:bar>
                      </m:e>
                    </m:bar>
                    <m:r>
                      <a:rPr lang="en-US" altLang="zh-CN" sz="2800" b="0" i="1" smtClean="0">
                        <a:latin typeface="Cambria Math" panose="02040503050406030204" pitchFamily="18" charset="0"/>
                      </a:rPr>
                      <m:t>−</m:t>
                    </m:r>
                    <m:bar>
                      <m:barPr>
                        <m:ctrlPr>
                          <a:rPr lang="en-US" altLang="zh-CN" sz="2800" i="1">
                            <a:latin typeface="Cambria Math" panose="02040503050406030204" pitchFamily="18" charset="0"/>
                          </a:rPr>
                        </m:ctrlPr>
                      </m:barPr>
                      <m:e>
                        <m:bar>
                          <m:barPr>
                            <m:ctrlPr>
                              <a:rPr lang="en-US" altLang="zh-CN" sz="2800" i="1">
                                <a:latin typeface="Cambria Math" panose="02040503050406030204" pitchFamily="18" charset="0"/>
                              </a:rPr>
                            </m:ctrlPr>
                          </m:barPr>
                          <m:e>
                            <m:r>
                              <a:rPr lang="en-US" altLang="zh-CN" sz="2800" b="0" i="1" smtClean="0">
                                <a:latin typeface="Cambria Math" panose="02040503050406030204" pitchFamily="18" charset="0"/>
                              </a:rPr>
                              <m:t>𝑏</m:t>
                            </m:r>
                          </m:e>
                        </m:bar>
                      </m:e>
                    </m:bar>
                    <m:r>
                      <a:rPr lang="en-US" altLang="zh-CN" sz="2800" b="0" i="1" smtClean="0">
                        <a:latin typeface="Cambria Math" panose="02040503050406030204" pitchFamily="18" charset="0"/>
                      </a:rPr>
                      <m:t>=</m:t>
                    </m:r>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zh-CN" altLang="en-US" sz="2800" i="1">
                                <a:latin typeface="Cambria Math" panose="02040503050406030204" pitchFamily="18" charset="0"/>
                                <a:ea typeface="Cambria Math" panose="02040503050406030204" pitchFamily="18" charset="0"/>
                              </a:rPr>
                              <m:t>𝜎</m:t>
                            </m:r>
                          </m:e>
                          <m:sub>
                            <m:r>
                              <a:rPr lang="en-US" altLang="zh-CN" sz="2800" i="1">
                                <a:latin typeface="Cambria Math" panose="02040503050406030204" pitchFamily="18" charset="0"/>
                                <a:ea typeface="Cambria Math" panose="02040503050406030204" pitchFamily="18" charset="0"/>
                              </a:rPr>
                              <m:t>𝑦</m:t>
                            </m:r>
                          </m:sub>
                        </m:sSub>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𝜆</m:t>
                        </m:r>
                        <m:sSub>
                          <m:sSubPr>
                            <m:ctrlPr>
                              <a:rPr lang="en-US" altLang="zh-CN" sz="2800" i="1">
                                <a:latin typeface="Cambria Math" panose="02040503050406030204" pitchFamily="18" charset="0"/>
                                <a:ea typeface="Cambria Math" panose="02040503050406030204" pitchFamily="18" charset="0"/>
                              </a:rPr>
                            </m:ctrlPr>
                          </m:sSubPr>
                          <m:e>
                            <m:r>
                              <a:rPr lang="zh-CN" altLang="en-US" sz="2800" i="1">
                                <a:latin typeface="Cambria Math" panose="02040503050406030204" pitchFamily="18" charset="0"/>
                                <a:ea typeface="Cambria Math" panose="02040503050406030204" pitchFamily="18" charset="0"/>
                              </a:rPr>
                              <m:t>𝜎</m:t>
                            </m:r>
                          </m:e>
                          <m:sub>
                            <m:r>
                              <a:rPr lang="en-US" altLang="zh-CN" sz="2800" i="1">
                                <a:latin typeface="Cambria Math" panose="02040503050406030204" pitchFamily="18" charset="0"/>
                                <a:ea typeface="Cambria Math" panose="02040503050406030204" pitchFamily="18" charset="0"/>
                              </a:rPr>
                              <m:t>𝑚</m:t>
                            </m:r>
                          </m:sub>
                        </m:sSub>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𝑠</m:t>
                    </m:r>
                  </m:oMath>
                </a14:m>
                <a:r>
                  <a:rPr lang="en-US" altLang="zh-CN" sz="2800" dirty="0" smtClean="0"/>
                  <a:t> and </a:t>
                </a:r>
                <a14:m>
                  <m:oMath xmlns:m="http://schemas.openxmlformats.org/officeDocument/2006/math">
                    <m:bar>
                      <m:barPr>
                        <m:ctrlPr>
                          <a:rPr lang="en-US" altLang="zh-CN" sz="2800" i="1">
                            <a:latin typeface="Cambria Math" panose="02040503050406030204" pitchFamily="18" charset="0"/>
                          </a:rPr>
                        </m:ctrlPr>
                      </m:barPr>
                      <m:e>
                        <m:bar>
                          <m:barPr>
                            <m:ctrlPr>
                              <a:rPr lang="en-US" altLang="zh-CN" sz="2800" i="1">
                                <a:latin typeface="Cambria Math" panose="02040503050406030204" pitchFamily="18" charset="0"/>
                              </a:rPr>
                            </m:ctrlPr>
                          </m:barPr>
                          <m:e>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𝑆</m:t>
                                </m:r>
                              </m:e>
                            </m:acc>
                          </m:e>
                        </m:bar>
                      </m:e>
                    </m:bar>
                    <m:r>
                      <a:rPr lang="en-US" altLang="zh-CN" sz="2800" i="1">
                        <a:latin typeface="Cambria Math" panose="02040503050406030204" pitchFamily="18" charset="0"/>
                      </a:rPr>
                      <m:t>−</m:t>
                    </m:r>
                    <m:bar>
                      <m:barPr>
                        <m:ctrlPr>
                          <a:rPr lang="en-US" altLang="zh-CN" sz="2800" i="1">
                            <a:latin typeface="Cambria Math" panose="02040503050406030204" pitchFamily="18" charset="0"/>
                          </a:rPr>
                        </m:ctrlPr>
                      </m:barPr>
                      <m:e>
                        <m:acc>
                          <m:accPr>
                            <m:chr m:val="̇"/>
                            <m:ctrlPr>
                              <a:rPr lang="en-US" altLang="zh-CN" sz="2800" i="1" smtClean="0">
                                <a:latin typeface="Cambria Math" panose="02040503050406030204" pitchFamily="18" charset="0"/>
                              </a:rPr>
                            </m:ctrlPr>
                          </m:accPr>
                          <m:e>
                            <m:bar>
                              <m:barPr>
                                <m:ctrlPr>
                                  <a:rPr lang="en-US" altLang="zh-CN" sz="2800" i="1" smtClean="0">
                                    <a:latin typeface="Cambria Math" panose="02040503050406030204" pitchFamily="18" charset="0"/>
                                  </a:rPr>
                                </m:ctrlPr>
                              </m:barPr>
                              <m:e>
                                <m:r>
                                  <a:rPr lang="en-US" altLang="zh-CN" sz="2800" b="0" i="1" smtClean="0">
                                    <a:latin typeface="Cambria Math" panose="02040503050406030204" pitchFamily="18" charset="0"/>
                                  </a:rPr>
                                  <m:t>𝑏</m:t>
                                </m:r>
                              </m:e>
                            </m:bar>
                          </m:e>
                        </m:acc>
                      </m:e>
                    </m:bar>
                    <m:r>
                      <a:rPr lang="en-US" altLang="zh-CN" sz="2800" b="0" i="1" smtClean="0">
                        <a:latin typeface="Cambria Math" panose="02040503050406030204" pitchFamily="18" charset="0"/>
                      </a:rPr>
                      <m:t>=0</m:t>
                    </m:r>
                  </m:oMath>
                </a14:m>
                <a:endParaRPr lang="en-US" altLang="zh-CN" sz="2800" dirty="0"/>
              </a:p>
              <a:p>
                <a:pPr marL="971550" lvl="1" indent="-514350">
                  <a:lnSpc>
                    <a:spcPct val="125000"/>
                  </a:lnSpc>
                  <a:buFont typeface="+mj-lt"/>
                  <a:buAutoNum type="arabicPeriod" startAt="3"/>
                </a:pPr>
                <a:r>
                  <a:rPr lang="en-US" sz="2800" dirty="0" smtClean="0"/>
                  <a:t>Plastic </a:t>
                </a:r>
                <a:r>
                  <a:rPr lang="en-US" sz="2800" dirty="0"/>
                  <a:t>regime in the other direction, in phase 3, there </a:t>
                </a:r>
                <a:r>
                  <a:rPr lang="en-US" sz="2800" dirty="0" smtClean="0"/>
                  <a:t>is </a:t>
                </a:r>
                <a14:m>
                  <m:oMath xmlns:m="http://schemas.openxmlformats.org/officeDocument/2006/math">
                    <m:sSup>
                      <m:sSupPr>
                        <m:ctrlPr>
                          <a:rPr lang="en-US" altLang="zh-CN" sz="2800" i="1">
                            <a:latin typeface="Cambria Math" panose="02040503050406030204" pitchFamily="18" charset="0"/>
                            <a:ea typeface="ＭＳ Ｐゴシック" charset="-128"/>
                          </a:rPr>
                        </m:ctrlPr>
                      </m:sSupPr>
                      <m:e>
                        <m:acc>
                          <m:accPr>
                            <m:chr m:val="̇"/>
                            <m:ctrlPr>
                              <a:rPr lang="en-US" altLang="zh-CN" sz="2800" i="1">
                                <a:latin typeface="Cambria Math" panose="02040503050406030204" pitchFamily="18" charset="0"/>
                                <a:ea typeface="ＭＳ Ｐゴシック" charset="-128"/>
                              </a:rPr>
                            </m:ctrlPr>
                          </m:accPr>
                          <m:e>
                            <m:r>
                              <a:rPr lang="zh-CN" altLang="en-US" sz="2800" i="1">
                                <a:latin typeface="Cambria Math" panose="02040503050406030204" pitchFamily="18" charset="0"/>
                                <a:ea typeface="ＭＳ Ｐゴシック" charset="-128"/>
                              </a:rPr>
                              <m:t>𝜀</m:t>
                            </m:r>
                          </m:e>
                        </m:acc>
                      </m:e>
                      <m:sup>
                        <m:r>
                          <a:rPr lang="en-US" altLang="zh-CN" sz="2800">
                            <a:latin typeface="Cambria Math" panose="02040503050406030204" pitchFamily="18" charset="0"/>
                            <a:ea typeface="ＭＳ Ｐゴシック" charset="-128"/>
                          </a:rPr>
                          <m:t>𝑃</m:t>
                        </m:r>
                      </m:sup>
                    </m:sSup>
                    <m:d>
                      <m:dPr>
                        <m:ctrlPr>
                          <a:rPr lang="en-US" altLang="zh-CN" sz="2800" i="1">
                            <a:latin typeface="Cambria Math" panose="02040503050406030204" pitchFamily="18" charset="0"/>
                            <a:ea typeface="ＭＳ Ｐゴシック" charset="-128"/>
                          </a:rPr>
                        </m:ctrlPr>
                      </m:dPr>
                      <m:e>
                        <m:r>
                          <a:rPr lang="en-US" altLang="zh-CN" sz="2800">
                            <a:latin typeface="Cambria Math" panose="02040503050406030204" pitchFamily="18" charset="0"/>
                            <a:ea typeface="ＭＳ Ｐゴシック" charset="-128"/>
                          </a:rPr>
                          <m:t>𝑠</m:t>
                        </m:r>
                        <m:r>
                          <a:rPr lang="en-US" altLang="zh-CN" sz="2800">
                            <a:latin typeface="Cambria Math" panose="02040503050406030204" pitchFamily="18" charset="0"/>
                            <a:ea typeface="ＭＳ Ｐゴシック" charset="-128"/>
                          </a:rPr>
                          <m:t>,</m:t>
                        </m:r>
                        <m:r>
                          <a:rPr lang="en-US" altLang="zh-CN" sz="2800">
                            <a:latin typeface="Cambria Math" panose="02040503050406030204" pitchFamily="18" charset="0"/>
                            <a:ea typeface="ＭＳ Ｐゴシック" charset="-128"/>
                          </a:rPr>
                          <m:t>𝑀</m:t>
                        </m:r>
                        <m:r>
                          <a:rPr lang="en-US" altLang="zh-CN" sz="2800">
                            <a:latin typeface="Cambria Math" panose="02040503050406030204" pitchFamily="18" charset="0"/>
                            <a:ea typeface="ＭＳ Ｐゴシック" charset="-128"/>
                          </a:rPr>
                          <m:t>,</m:t>
                        </m:r>
                        <m:r>
                          <a:rPr lang="en-US" altLang="zh-CN" sz="2800">
                            <a:latin typeface="Cambria Math" panose="02040503050406030204" pitchFamily="18" charset="0"/>
                            <a:ea typeface="ＭＳ Ｐゴシック" charset="-128"/>
                          </a:rPr>
                          <m:t>𝑡</m:t>
                        </m:r>
                      </m:e>
                    </m:d>
                    <m:r>
                      <a:rPr lang="en-US" altLang="zh-CN" sz="2800" i="1" smtClean="0">
                        <a:latin typeface="Cambria Math" panose="02040503050406030204" pitchFamily="18" charset="0"/>
                        <a:ea typeface="Cambria Math" panose="02040503050406030204" pitchFamily="18" charset="0"/>
                      </a:rPr>
                      <m:t>&lt;</m:t>
                    </m:r>
                    <m:r>
                      <a:rPr lang="en-US" altLang="zh-CN" sz="2800" b="0" i="1" smtClean="0">
                        <a:latin typeface="Cambria Math" panose="02040503050406030204" pitchFamily="18" charset="0"/>
                        <a:ea typeface="Cambria Math" panose="02040503050406030204" pitchFamily="18" charset="0"/>
                      </a:rPr>
                      <m:t>0</m:t>
                    </m:r>
                  </m:oMath>
                </a14:m>
                <a:r>
                  <a:rPr lang="en-AU" altLang="zh-CN" sz="2800" dirty="0" smtClean="0">
                    <a:ea typeface="SimSun" pitchFamily="2" charset="-122"/>
                  </a:rPr>
                  <a:t>, then </a:t>
                </a:r>
                <a14:m>
                  <m:oMath xmlns:m="http://schemas.openxmlformats.org/officeDocument/2006/math">
                    <m:bar>
                      <m:barPr>
                        <m:ctrlPr>
                          <a:rPr lang="en-US" altLang="zh-CN" sz="2800" i="1">
                            <a:latin typeface="Cambria Math" panose="02040503050406030204" pitchFamily="18" charset="0"/>
                          </a:rPr>
                        </m:ctrlPr>
                      </m:barPr>
                      <m:e>
                        <m:bar>
                          <m:barPr>
                            <m:ctrlPr>
                              <a:rPr lang="en-US" altLang="zh-CN" sz="2800" i="1">
                                <a:latin typeface="Cambria Math" panose="02040503050406030204" pitchFamily="18" charset="0"/>
                              </a:rPr>
                            </m:ctrlPr>
                          </m:barPr>
                          <m:e>
                            <m:r>
                              <a:rPr lang="en-US" altLang="zh-CN" sz="2800" i="1">
                                <a:latin typeface="Cambria Math" panose="02040503050406030204" pitchFamily="18" charset="0"/>
                              </a:rPr>
                              <m:t>𝑆</m:t>
                            </m:r>
                          </m:e>
                        </m:bar>
                      </m:e>
                    </m:bar>
                    <m:r>
                      <a:rPr lang="en-US" altLang="zh-CN" sz="2800" i="1">
                        <a:latin typeface="Cambria Math" panose="02040503050406030204" pitchFamily="18" charset="0"/>
                      </a:rPr>
                      <m:t>−</m:t>
                    </m:r>
                    <m:bar>
                      <m:barPr>
                        <m:ctrlPr>
                          <a:rPr lang="en-US" altLang="zh-CN" sz="2800" i="1">
                            <a:latin typeface="Cambria Math" panose="02040503050406030204" pitchFamily="18" charset="0"/>
                          </a:rPr>
                        </m:ctrlPr>
                      </m:barPr>
                      <m:e>
                        <m:bar>
                          <m:barPr>
                            <m:ctrlPr>
                              <a:rPr lang="en-US" altLang="zh-CN" sz="2800" i="1">
                                <a:latin typeface="Cambria Math" panose="02040503050406030204" pitchFamily="18" charset="0"/>
                              </a:rPr>
                            </m:ctrlPr>
                          </m:barPr>
                          <m:e>
                            <m:r>
                              <a:rPr lang="en-US" altLang="zh-CN" sz="2800" i="1">
                                <a:latin typeface="Cambria Math" panose="02040503050406030204" pitchFamily="18" charset="0"/>
                              </a:rPr>
                              <m:t>𝑏</m:t>
                            </m:r>
                          </m:e>
                        </m:bar>
                      </m:e>
                    </m:bar>
                    <m:r>
                      <a:rPr lang="en-US" altLang="zh-CN" sz="2800" i="1">
                        <a:latin typeface="Cambria Math" panose="02040503050406030204" pitchFamily="18" charset="0"/>
                      </a:rPr>
                      <m:t>=</m:t>
                    </m:r>
                    <m:r>
                      <a:rPr lang="en-US" altLang="zh-CN" sz="2800" b="0" i="1" smtClean="0">
                        <a:latin typeface="Cambria Math" panose="02040503050406030204" pitchFamily="18" charset="0"/>
                      </a:rPr>
                      <m:t>−</m:t>
                    </m:r>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zh-CN" altLang="en-US" sz="2800" i="1">
                                <a:latin typeface="Cambria Math" panose="02040503050406030204" pitchFamily="18" charset="0"/>
                                <a:ea typeface="Cambria Math" panose="02040503050406030204" pitchFamily="18" charset="0"/>
                              </a:rPr>
                              <m:t>𝜎</m:t>
                            </m:r>
                          </m:e>
                          <m:sub>
                            <m:r>
                              <a:rPr lang="en-US" altLang="zh-CN" sz="2800" i="1">
                                <a:latin typeface="Cambria Math" panose="02040503050406030204" pitchFamily="18" charset="0"/>
                                <a:ea typeface="Cambria Math" panose="02040503050406030204" pitchFamily="18" charset="0"/>
                              </a:rPr>
                              <m:t>𝑦</m:t>
                            </m:r>
                          </m:sub>
                        </m:sSub>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𝜆</m:t>
                        </m:r>
                        <m:sSub>
                          <m:sSubPr>
                            <m:ctrlPr>
                              <a:rPr lang="en-US" altLang="zh-CN" sz="2800" i="1">
                                <a:latin typeface="Cambria Math" panose="02040503050406030204" pitchFamily="18" charset="0"/>
                                <a:ea typeface="Cambria Math" panose="02040503050406030204" pitchFamily="18" charset="0"/>
                              </a:rPr>
                            </m:ctrlPr>
                          </m:sSubPr>
                          <m:e>
                            <m:r>
                              <a:rPr lang="zh-CN" altLang="en-US" sz="2800" i="1">
                                <a:latin typeface="Cambria Math" panose="02040503050406030204" pitchFamily="18" charset="0"/>
                                <a:ea typeface="Cambria Math" panose="02040503050406030204" pitchFamily="18" charset="0"/>
                              </a:rPr>
                              <m:t>𝜎</m:t>
                            </m:r>
                          </m:e>
                          <m:sub>
                            <m:r>
                              <a:rPr lang="en-US" altLang="zh-CN" sz="2800" i="1">
                                <a:latin typeface="Cambria Math" panose="02040503050406030204" pitchFamily="18" charset="0"/>
                                <a:ea typeface="Cambria Math" panose="02040503050406030204" pitchFamily="18" charset="0"/>
                              </a:rPr>
                              <m:t>𝑚</m:t>
                            </m:r>
                          </m:sub>
                        </m:sSub>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𝑠</m:t>
                    </m:r>
                  </m:oMath>
                </a14:m>
                <a:r>
                  <a:rPr lang="en-US" altLang="zh-CN" sz="2800" dirty="0"/>
                  <a:t> and </a:t>
                </a:r>
                <a:endParaRPr lang="en-US" altLang="zh-CN" sz="2800" i="1" dirty="0" smtClean="0">
                  <a:latin typeface="Cambria Math" panose="02040503050406030204" pitchFamily="18" charset="0"/>
                </a:endParaRPr>
              </a:p>
              <a:p>
                <a:pPr marL="457200" lvl="1" indent="0">
                  <a:lnSpc>
                    <a:spcPct val="125000"/>
                  </a:lnSpc>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        </m:t>
                      </m:r>
                      <m:bar>
                        <m:barPr>
                          <m:ctrlPr>
                            <a:rPr lang="en-US" altLang="zh-CN" sz="2800" i="1">
                              <a:latin typeface="Cambria Math" panose="02040503050406030204" pitchFamily="18" charset="0"/>
                            </a:rPr>
                          </m:ctrlPr>
                        </m:barPr>
                        <m:e>
                          <m:bar>
                            <m:barPr>
                              <m:ctrlPr>
                                <a:rPr lang="en-US" altLang="zh-CN" sz="2800" i="1">
                                  <a:latin typeface="Cambria Math" panose="02040503050406030204" pitchFamily="18" charset="0"/>
                                </a:rPr>
                              </m:ctrlPr>
                            </m:barPr>
                            <m:e>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𝑆</m:t>
                                  </m:r>
                                </m:e>
                              </m:acc>
                            </m:e>
                          </m:bar>
                        </m:e>
                      </m:bar>
                      <m:r>
                        <a:rPr lang="en-US" altLang="zh-CN" sz="2800" i="1">
                          <a:latin typeface="Cambria Math" panose="02040503050406030204" pitchFamily="18" charset="0"/>
                        </a:rPr>
                        <m:t>−</m:t>
                      </m:r>
                      <m:bar>
                        <m:barPr>
                          <m:ctrlPr>
                            <a:rPr lang="en-US" altLang="zh-CN" sz="2800" i="1">
                              <a:latin typeface="Cambria Math" panose="02040503050406030204" pitchFamily="18" charset="0"/>
                            </a:rPr>
                          </m:ctrlPr>
                        </m:barPr>
                        <m:e>
                          <m:acc>
                            <m:accPr>
                              <m:chr m:val="̇"/>
                              <m:ctrlPr>
                                <a:rPr lang="en-US" altLang="zh-CN" sz="2800" i="1">
                                  <a:latin typeface="Cambria Math" panose="02040503050406030204" pitchFamily="18" charset="0"/>
                                </a:rPr>
                              </m:ctrlPr>
                            </m:accPr>
                            <m:e>
                              <m:bar>
                                <m:barPr>
                                  <m:ctrlPr>
                                    <a:rPr lang="en-US" altLang="zh-CN" sz="2800" i="1">
                                      <a:latin typeface="Cambria Math" panose="02040503050406030204" pitchFamily="18" charset="0"/>
                                    </a:rPr>
                                  </m:ctrlPr>
                                </m:barPr>
                                <m:e>
                                  <m:r>
                                    <a:rPr lang="en-US" altLang="zh-CN" sz="2800" i="1">
                                      <a:latin typeface="Cambria Math" panose="02040503050406030204" pitchFamily="18" charset="0"/>
                                    </a:rPr>
                                    <m:t>𝑏</m:t>
                                  </m:r>
                                </m:e>
                              </m:bar>
                            </m:e>
                          </m:acc>
                        </m:e>
                      </m:bar>
                      <m:r>
                        <a:rPr lang="en-US" altLang="zh-CN" sz="2800" i="1">
                          <a:latin typeface="Cambria Math" panose="02040503050406030204" pitchFamily="18" charset="0"/>
                        </a:rPr>
                        <m:t>=0</m:t>
                      </m:r>
                    </m:oMath>
                  </m:oMathPara>
                </a14:m>
                <a:endParaRPr lang="en-US" altLang="zh-CN" sz="2800" dirty="0"/>
              </a:p>
              <a:p>
                <a:pPr marL="457200" lvl="1" indent="0">
                  <a:lnSpc>
                    <a:spcPct val="125000"/>
                  </a:lnSpc>
                </a:pPr>
                <a:endParaRPr lang="en-AU" altLang="zh-CN" sz="2800" dirty="0">
                  <a:ea typeface="SimSun" pitchFamily="2" charset="-122"/>
                </a:endParaRPr>
              </a:p>
              <a:p>
                <a:pPr>
                  <a:lnSpc>
                    <a:spcPct val="125000"/>
                  </a:lnSpc>
                </a:pPr>
                <a:r>
                  <a:rPr lang="en-US" altLang="zh-CN" sz="2800" b="1" dirty="0">
                    <a:ea typeface="ＭＳ Ｐゴシック" charset="-128"/>
                  </a:rPr>
                  <a:t>Integration rules </a:t>
                </a:r>
                <a:r>
                  <a:rPr lang="en-US" altLang="zh-CN" sz="2800" b="1" dirty="0" smtClean="0">
                    <a:ea typeface="ＭＳ Ｐゴシック" charset="-128"/>
                  </a:rPr>
                  <a:t>for energy dissipation rate  </a:t>
                </a:r>
                <a14:m>
                  <m:oMath xmlns:m="http://schemas.openxmlformats.org/officeDocument/2006/math">
                    <m:acc>
                      <m:accPr>
                        <m:chr m:val="̇"/>
                        <m:ctrlPr>
                          <a:rPr lang="en-US" altLang="zh-CN" sz="2800" b="1" i="1" smtClean="0">
                            <a:latin typeface="Cambria Math" panose="02040503050406030204" pitchFamily="18" charset="0"/>
                            <a:ea typeface="ＭＳ Ｐゴシック" charset="-128"/>
                          </a:rPr>
                        </m:ctrlPr>
                      </m:accPr>
                      <m:e>
                        <m:r>
                          <a:rPr lang="en-US" altLang="zh-CN" sz="2800" b="1" i="1" smtClean="0">
                            <a:latin typeface="Cambria Math" panose="02040503050406030204" pitchFamily="18" charset="0"/>
                            <a:ea typeface="ＭＳ Ｐゴシック" charset="-128"/>
                          </a:rPr>
                          <m:t>𝑾</m:t>
                        </m:r>
                      </m:e>
                    </m:acc>
                  </m:oMath>
                </a14:m>
                <a:r>
                  <a:rPr lang="en-US" altLang="zh-CN" sz="2800" b="1" dirty="0" smtClean="0">
                    <a:ea typeface="ＭＳ Ｐゴシック" charset="-128"/>
                  </a:rPr>
                  <a:t> and damage </a:t>
                </a:r>
                <a14:m>
                  <m:oMath xmlns:m="http://schemas.openxmlformats.org/officeDocument/2006/math">
                    <m:r>
                      <a:rPr lang="zh-CN" altLang="en-US" sz="2800" b="1" i="1" smtClean="0">
                        <a:latin typeface="Cambria Math" panose="02040503050406030204" pitchFamily="18" charset="0"/>
                        <a:ea typeface="ＭＳ Ｐゴシック" charset="-128"/>
                      </a:rPr>
                      <m:t>𝜹</m:t>
                    </m:r>
                    <m:r>
                      <a:rPr lang="en-US" altLang="zh-CN" sz="2800" b="1" i="1" smtClean="0">
                        <a:latin typeface="Cambria Math" panose="02040503050406030204" pitchFamily="18" charset="0"/>
                        <a:ea typeface="ＭＳ Ｐゴシック" charset="-128"/>
                      </a:rPr>
                      <m:t>𝑫</m:t>
                    </m:r>
                  </m:oMath>
                </a14:m>
                <a:endParaRPr lang="en-US" altLang="zh-CN" sz="2800" b="1" dirty="0" smtClean="0">
                  <a:ea typeface="ＭＳ Ｐゴシック" charset="-128"/>
                </a:endParaRPr>
              </a:p>
              <a:p>
                <a:pPr>
                  <a:lnSpc>
                    <a:spcPct val="125000"/>
                  </a:lnSpc>
                </a:pPr>
                <a:endParaRPr lang="en-US" altLang="zh-CN" sz="2800" b="1" dirty="0" smtClean="0">
                  <a:ea typeface="ＭＳ Ｐゴシック" charset="-128"/>
                </a:endParaRPr>
              </a:p>
              <a:p>
                <a:pPr>
                  <a:lnSpc>
                    <a:spcPct val="125000"/>
                  </a:lnSpc>
                </a:pPr>
                <a:endParaRPr lang="en-US" altLang="zh-CN" sz="2800" b="1" dirty="0" smtClean="0">
                  <a:ea typeface="ＭＳ Ｐゴシック" charset="-128"/>
                </a:endParaRPr>
              </a:p>
              <a:p>
                <a:pPr>
                  <a:lnSpc>
                    <a:spcPct val="125000"/>
                  </a:lnSpc>
                </a:pPr>
                <a:endParaRPr lang="en-US" altLang="zh-CN" sz="2800" b="1" dirty="0" smtClean="0">
                  <a:ea typeface="ＭＳ Ｐゴシック" charset="-128"/>
                </a:endParaRPr>
              </a:p>
              <a:p>
                <a:pPr>
                  <a:lnSpc>
                    <a:spcPct val="125000"/>
                  </a:lnSpc>
                </a:pPr>
                <a:endParaRPr lang="en-US" altLang="zh-CN" sz="2800" b="1" dirty="0" smtClean="0">
                  <a:ea typeface="ＭＳ Ｐゴシック" charset="-128"/>
                </a:endParaRPr>
              </a:p>
              <a:p>
                <a:pPr>
                  <a:lnSpc>
                    <a:spcPct val="125000"/>
                  </a:lnSpc>
                </a:pPr>
                <a:endParaRPr lang="en-US" altLang="zh-CN" sz="2800" b="1" dirty="0">
                  <a:ea typeface="ＭＳ Ｐゴシック" charset="-128"/>
                </a:endParaRPr>
              </a:p>
              <a:p>
                <a:pPr>
                  <a:lnSpc>
                    <a:spcPct val="125000"/>
                  </a:lnSpc>
                </a:pPr>
                <a:r>
                  <a:rPr lang="en-US" altLang="zh-CN" sz="2800" dirty="0" smtClean="0"/>
                  <a:t>Instead </a:t>
                </a:r>
                <a:r>
                  <a:rPr lang="en-US" altLang="zh-CN" sz="2800" dirty="0"/>
                  <a:t>of doing the scale integration directly which can be difficult for complex loading, the Gaussian Quadrature rule with Legendre points is used to give the value of local dissipated energy rate</a:t>
                </a:r>
                <a:r>
                  <a:rPr lang="en-US" altLang="zh-CN" sz="2800" dirty="0" smtClean="0"/>
                  <a:t>.</a:t>
                </a:r>
              </a:p>
              <a:p>
                <a:pPr>
                  <a:lnSpc>
                    <a:spcPct val="125000"/>
                  </a:lnSpc>
                </a:pPr>
                <a:endParaRPr lang="en-US" altLang="zh-CN" sz="2800" dirty="0" smtClean="0"/>
              </a:p>
              <a:p>
                <a:pPr>
                  <a:lnSpc>
                    <a:spcPct val="125000"/>
                  </a:lnSpc>
                </a:pPr>
                <a:endParaRPr lang="en-US" altLang="zh-CN" sz="2800" dirty="0" smtClean="0"/>
              </a:p>
              <a:p>
                <a:pPr>
                  <a:lnSpc>
                    <a:spcPct val="125000"/>
                  </a:lnSpc>
                </a:pPr>
                <a:endParaRPr lang="en-US" altLang="zh-CN" sz="2800" dirty="0"/>
              </a:p>
              <a:p>
                <a:pPr>
                  <a:lnSpc>
                    <a:spcPct val="125000"/>
                  </a:lnSpc>
                </a:pPr>
                <a:endParaRPr lang="en-US" altLang="zh-CN" sz="2800" dirty="0" smtClean="0"/>
              </a:p>
              <a:p>
                <a:pPr>
                  <a:lnSpc>
                    <a:spcPct val="125000"/>
                  </a:lnSpc>
                </a:pPr>
                <a:endParaRPr lang="en-US" altLang="zh-CN" sz="2800" dirty="0"/>
              </a:p>
              <a:p>
                <a:pPr>
                  <a:lnSpc>
                    <a:spcPct val="125000"/>
                  </a:lnSpc>
                </a:pPr>
                <a:endParaRPr lang="en-US" altLang="zh-CN" sz="2800" dirty="0"/>
              </a:p>
              <a:p>
                <a:pPr>
                  <a:lnSpc>
                    <a:spcPct val="125000"/>
                  </a:lnSpc>
                </a:pPr>
                <a:endParaRPr lang="en-US" altLang="zh-CN" sz="2800" dirty="0"/>
              </a:p>
            </p:txBody>
          </p:sp>
        </mc:Choice>
        <mc:Fallback>
          <p:sp>
            <p:nvSpPr>
              <p:cNvPr id="45" name="Text Box 244"/>
              <p:cNvSpPr txBox="1">
                <a:spLocks noRot="1" noChangeAspect="1" noMove="1" noResize="1" noEditPoints="1" noAdjustHandles="1" noChangeArrowheads="1" noChangeShapeType="1" noTextEdit="1"/>
              </p:cNvSpPr>
              <p:nvPr/>
            </p:nvSpPr>
            <p:spPr bwMode="auto">
              <a:xfrm>
                <a:off x="13270230" y="7073281"/>
                <a:ext cx="17350739" cy="18630741"/>
              </a:xfrm>
              <a:prstGeom prst="rect">
                <a:avLst/>
              </a:prstGeom>
              <a:blipFill>
                <a:blip r:embed="rId4"/>
                <a:stretch>
                  <a:fillRect l="-246" r="-527"/>
                </a:stretch>
              </a:blip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49" name="Group 48"/>
          <p:cNvGrpSpPr/>
          <p:nvPr/>
        </p:nvGrpSpPr>
        <p:grpSpPr>
          <a:xfrm>
            <a:off x="13261408" y="5953110"/>
            <a:ext cx="17368386" cy="946293"/>
            <a:chOff x="1066799" y="5958162"/>
            <a:chExt cx="11007725" cy="946293"/>
          </a:xfrm>
        </p:grpSpPr>
        <p:sp>
          <p:nvSpPr>
            <p:cNvPr id="5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METHODS</a:t>
              </a:r>
              <a:r>
                <a:rPr lang="en-US" altLang="zh-CN" sz="3200" b="1" dirty="0" smtClean="0">
                  <a:solidFill>
                    <a:schemeClr val="bg1"/>
                  </a:solidFill>
                  <a:latin typeface="Lucida Sans" pitchFamily="34" charset="0"/>
                  <a:ea typeface="SimSun" pitchFamily="2" charset="-122"/>
                  <a:cs typeface="Lucida Sans" pitchFamily="34" charset="0"/>
                </a:rPr>
                <a:t> </a:t>
              </a:r>
              <a:r>
                <a:rPr lang="en-US" altLang="zh-CN" sz="4400" b="1" dirty="0" smtClean="0">
                  <a:solidFill>
                    <a:schemeClr val="bg1"/>
                  </a:solidFill>
                  <a:latin typeface="Lucida Sans" pitchFamily="34" charset="0"/>
                  <a:ea typeface="SimSun" pitchFamily="2" charset="-122"/>
                  <a:cs typeface="Lucida Sans" pitchFamily="34" charset="0"/>
                </a:rPr>
                <a:t>AND </a:t>
              </a:r>
              <a:r>
                <a:rPr lang="en-US" altLang="zh-CN" sz="4400" b="1" dirty="0">
                  <a:solidFill>
                    <a:schemeClr val="bg1"/>
                  </a:solidFill>
                  <a:latin typeface="Lucida Sans" pitchFamily="34" charset="0"/>
                  <a:ea typeface="SimSun" pitchFamily="2" charset="-122"/>
                  <a:cs typeface="Lucida Sans" pitchFamily="34" charset="0"/>
                </a:rPr>
                <a:t>ANALYSIS</a:t>
              </a:r>
            </a:p>
          </p:txBody>
        </p:sp>
      </p:grpSp>
      <p:sp>
        <p:nvSpPr>
          <p:cNvPr id="54" name="Text Box 245"/>
          <p:cNvSpPr txBox="1">
            <a:spLocks noChangeArrowheads="1"/>
          </p:cNvSpPr>
          <p:nvPr/>
        </p:nvSpPr>
        <p:spPr bwMode="auto">
          <a:xfrm>
            <a:off x="31861536" y="28327920"/>
            <a:ext cx="10890998" cy="4265783"/>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r>
              <a:rPr lang="en-US" altLang="ja-JP" dirty="0">
                <a:ea typeface="ＭＳ Ｐゴシック" charset="-128"/>
              </a:rPr>
              <a:t>M. </a:t>
            </a:r>
            <a:r>
              <a:rPr lang="en-US" altLang="ja-JP" dirty="0" err="1">
                <a:ea typeface="ＭＳ Ｐゴシック" charset="-128"/>
              </a:rPr>
              <a:t>Maitournam</a:t>
            </a:r>
            <a:r>
              <a:rPr lang="en-US" altLang="ja-JP" dirty="0">
                <a:ea typeface="ＭＳ Ｐゴシック" charset="-128"/>
              </a:rPr>
              <a:t>, C. Krebs, A. </a:t>
            </a:r>
            <a:r>
              <a:rPr lang="en-US" altLang="ja-JP" dirty="0" err="1">
                <a:ea typeface="ＭＳ Ｐゴシック" charset="-128"/>
              </a:rPr>
              <a:t>Galtier</a:t>
            </a:r>
            <a:r>
              <a:rPr lang="en-US" altLang="ja-JP" dirty="0">
                <a:ea typeface="ＭＳ Ｐゴシック" charset="-128"/>
              </a:rPr>
              <a:t>, A multiscale fatigue life model for complex cyclic multiaxial loading, </a:t>
            </a:r>
            <a:r>
              <a:rPr lang="en-US" altLang="ja-JP" dirty="0" smtClean="0">
                <a:ea typeface="ＭＳ Ｐゴシック" charset="-128"/>
              </a:rPr>
              <a:t>International Journal of Fatigue.</a:t>
            </a:r>
          </a:p>
          <a:p>
            <a:pPr>
              <a:lnSpc>
                <a:spcPct val="120000"/>
              </a:lnSpc>
              <a:buFontTx/>
              <a:buAutoNum type="arabicPeriod"/>
            </a:pPr>
            <a:r>
              <a:rPr lang="en-US" altLang="ja-JP" dirty="0">
                <a:ea typeface="ＭＳ Ｐゴシック" charset="-128"/>
              </a:rPr>
              <a:t>S. </a:t>
            </a:r>
            <a:r>
              <a:rPr lang="en-US" altLang="ja-JP" dirty="0" err="1">
                <a:ea typeface="ＭＳ Ｐゴシック" charset="-128"/>
              </a:rPr>
              <a:t>Bosia</a:t>
            </a:r>
            <a:r>
              <a:rPr lang="en-US" altLang="ja-JP" dirty="0">
                <a:ea typeface="ＭＳ Ｐゴシック" charset="-128"/>
              </a:rPr>
              <a:t>, A. Constantinescu, Fast time-scale average for a mesoscopic high cycle fatigue criterion, International Journal </a:t>
            </a:r>
            <a:r>
              <a:rPr lang="en-US" altLang="ja-JP" dirty="0" smtClean="0">
                <a:ea typeface="ＭＳ Ｐゴシック" charset="-128"/>
              </a:rPr>
              <a:t>of Fatigue.</a:t>
            </a:r>
          </a:p>
          <a:p>
            <a:pPr>
              <a:lnSpc>
                <a:spcPct val="120000"/>
              </a:lnSpc>
              <a:buFontTx/>
              <a:buAutoNum type="arabicPeriod"/>
            </a:pPr>
            <a:r>
              <a:rPr lang="en-US" altLang="ja-JP" dirty="0">
                <a:ea typeface="ＭＳ Ｐゴシック" charset="-128"/>
              </a:rPr>
              <a:t>J. Lemaitre, J.-L. </a:t>
            </a:r>
            <a:r>
              <a:rPr lang="en-US" altLang="ja-JP" dirty="0" err="1">
                <a:ea typeface="ＭＳ Ｐゴシック" charset="-128"/>
              </a:rPr>
              <a:t>Chaboche</a:t>
            </a:r>
            <a:r>
              <a:rPr lang="en-US" altLang="ja-JP" dirty="0">
                <a:ea typeface="ＭＳ Ｐゴシック" charset="-128"/>
              </a:rPr>
              <a:t>, Mechanics of solid materials, Cambridge university press, 1990</a:t>
            </a:r>
            <a:r>
              <a:rPr lang="en-US" altLang="ja-JP" dirty="0" smtClean="0">
                <a:ea typeface="ＭＳ Ｐゴシック" charset="-128"/>
              </a:rPr>
              <a:t>.</a:t>
            </a:r>
          </a:p>
          <a:p>
            <a:pPr>
              <a:lnSpc>
                <a:spcPct val="120000"/>
              </a:lnSpc>
              <a:buFontTx/>
              <a:buAutoNum type="arabicPeriod"/>
            </a:pPr>
            <a:r>
              <a:rPr lang="en-US" altLang="ja-JP" dirty="0">
                <a:ea typeface="ＭＳ Ｐゴシック" charset="-128"/>
              </a:rPr>
              <a:t>Legendre Gauss Quadrature weights and nodes, </a:t>
            </a:r>
            <a:r>
              <a:rPr lang="en-US" altLang="ja-JP" dirty="0" smtClean="0">
                <a:ea typeface="ＭＳ Ｐゴシック" charset="-128"/>
              </a:rPr>
              <a:t>https</a:t>
            </a:r>
            <a:r>
              <a:rPr lang="en-US" altLang="ja-JP" dirty="0">
                <a:ea typeface="ＭＳ Ｐゴシック" charset="-128"/>
              </a:rPr>
              <a:t>://</a:t>
            </a:r>
            <a:r>
              <a:rPr lang="en-US" altLang="ja-JP" dirty="0" smtClean="0">
                <a:ea typeface="ＭＳ Ｐゴシック" charset="-128"/>
              </a:rPr>
              <a:t>www.mathworks.com/matlabcentral/fileexchange/4540-legendre-gauss-quadrature-weights-and-nodes</a:t>
            </a:r>
            <a:r>
              <a:rPr lang="en-US" altLang="ja-JP" dirty="0">
                <a:ea typeface="ＭＳ Ｐゴシック" charset="-128"/>
              </a:rPr>
              <a:t>, accessed: 2004-05-11</a:t>
            </a:r>
            <a:r>
              <a:rPr lang="en-US" altLang="ja-JP" dirty="0" smtClean="0">
                <a:ea typeface="ＭＳ Ｐゴシック" charset="-128"/>
              </a:rPr>
              <a:t>.</a:t>
            </a:r>
          </a:p>
        </p:txBody>
      </p:sp>
      <p:sp>
        <p:nvSpPr>
          <p:cNvPr id="56" name="Text Box 255"/>
          <p:cNvSpPr txBox="1">
            <a:spLocks noChangeArrowheads="1"/>
          </p:cNvSpPr>
          <p:nvPr/>
        </p:nvSpPr>
        <p:spPr bwMode="auto">
          <a:xfrm>
            <a:off x="420605" y="32371066"/>
            <a:ext cx="1165391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sz="2800" dirty="0">
                <a:effectLst>
                  <a:outerShdw blurRad="38100" dist="38100" dir="2700000" algn="tl">
                    <a:srgbClr val="C0C0C0"/>
                  </a:outerShdw>
                </a:effectLst>
                <a:ea typeface="SimSun" pitchFamily="2" charset="-122"/>
              </a:rPr>
              <a:t>Email </a:t>
            </a:r>
            <a:r>
              <a:rPr lang="en-US" altLang="zh-CN" sz="2800" dirty="0" smtClean="0">
                <a:effectLst>
                  <a:outerShdw blurRad="38100" dist="38100" dir="2700000" algn="tl">
                    <a:srgbClr val="C0C0C0"/>
                  </a:outerShdw>
                </a:effectLst>
                <a:ea typeface="SimSun" pitchFamily="2" charset="-122"/>
              </a:rPr>
              <a:t>: </a:t>
            </a:r>
            <a:r>
              <a:rPr lang="en-US" altLang="zh-CN" sz="2800" dirty="0">
                <a:effectLst>
                  <a:outerShdw blurRad="38100" dist="38100" dir="2700000" algn="tl">
                    <a:srgbClr val="C0C0C0"/>
                  </a:outerShdw>
                </a:effectLst>
                <a:ea typeface="SimSun" pitchFamily="2" charset="-122"/>
              </a:rPr>
              <a:t>zepeng.ma@polytechnique.edu.  </a:t>
            </a:r>
            <a:r>
              <a:rPr lang="en-US" altLang="zh-CN" sz="2800" dirty="0">
                <a:effectLst>
                  <a:outerShdw blurRad="38100" dist="38100" dir="2700000" algn="tl">
                    <a:srgbClr val="C0C0C0"/>
                  </a:outerShdw>
                </a:effectLst>
                <a:ea typeface="SimSun" pitchFamily="2" charset="-122"/>
              </a:rPr>
              <a:t>This research supported </a:t>
            </a:r>
            <a:r>
              <a:rPr lang="en-US" altLang="zh-CN" sz="2800" dirty="0" smtClean="0">
                <a:effectLst>
                  <a:outerShdw blurRad="38100" dist="38100" dir="2700000" algn="tl">
                    <a:srgbClr val="C0C0C0"/>
                  </a:outerShdw>
                </a:effectLst>
                <a:ea typeface="SimSun" pitchFamily="2" charset="-122"/>
              </a:rPr>
              <a:t>by PSA group.</a:t>
            </a:r>
            <a:endParaRPr lang="zh-CN" altLang="en-US" sz="2800" dirty="0">
              <a:effectLst>
                <a:outerShdw blurRad="38100" dist="38100" dir="2700000" algn="tl">
                  <a:srgbClr val="C0C0C0"/>
                </a:outerShdw>
              </a:effectLst>
              <a:ea typeface="SimSun" pitchFamily="2" charset="-122"/>
            </a:endParaRPr>
          </a:p>
        </p:txBody>
      </p:sp>
      <mc:AlternateContent xmlns:mc="http://schemas.openxmlformats.org/markup-compatibility/2006">
        <mc:Choice xmlns:a14="http://schemas.microsoft.com/office/drawing/2010/main" Requires="a14">
          <p:sp>
            <p:nvSpPr>
              <p:cNvPr id="58" name="Text Box 265"/>
              <p:cNvSpPr txBox="1">
                <a:spLocks noChangeArrowheads="1"/>
              </p:cNvSpPr>
              <p:nvPr/>
            </p:nvSpPr>
            <p:spPr bwMode="auto">
              <a:xfrm>
                <a:off x="13346875" y="31153768"/>
                <a:ext cx="7922637" cy="1084656"/>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17961" dir="2700000" algn="ctr" rotWithShape="0">
                        <a:srgbClr val="FFFFFF"/>
                      </a:outerShdw>
                    </a:effectLst>
                  </a14:hiddenEffects>
                </a:ext>
              </a:extLst>
            </p:spPr>
            <p:txBody>
              <a:bodyPr wrap="square"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i="1" dirty="0">
                    <a:solidFill>
                      <a:schemeClr val="accent2">
                        <a:lumMod val="50000"/>
                      </a:schemeClr>
                    </a:solidFill>
                  </a:rPr>
                  <a:t>Figure </a:t>
                </a:r>
                <a:r>
                  <a:rPr lang="en-US" altLang="zh-CN" i="1" dirty="0" smtClean="0">
                    <a:solidFill>
                      <a:schemeClr val="accent2">
                        <a:lumMod val="50000"/>
                      </a:schemeClr>
                    </a:solidFill>
                  </a:rPr>
                  <a:t>1: </a:t>
                </a:r>
                <a14:m>
                  <m:oMath xmlns:m="http://schemas.openxmlformats.org/officeDocument/2006/math">
                    <m:sSub>
                      <m:sSubPr>
                        <m:ctrlPr>
                          <a:rPr lang="en-US" altLang="zh-CN" i="1">
                            <a:solidFill>
                              <a:schemeClr val="accent2">
                                <a:lumMod val="50000"/>
                              </a:schemeClr>
                            </a:solidFill>
                            <a:latin typeface="Arial"/>
                          </a:rPr>
                        </m:ctrlPr>
                      </m:sSubPr>
                      <m:e>
                        <m:d>
                          <m:dPr>
                            <m:ctrlPr>
                              <a:rPr lang="en-US" altLang="zh-CN" i="1">
                                <a:solidFill>
                                  <a:schemeClr val="accent2">
                                    <a:lumMod val="50000"/>
                                  </a:schemeClr>
                                </a:solidFill>
                                <a:latin typeface="Arial"/>
                              </a:rPr>
                            </m:ctrlPr>
                          </m:dPr>
                          <m:e>
                            <m:bar>
                              <m:barPr>
                                <m:ctrlPr>
                                  <a:rPr lang="en-US" altLang="zh-CN" i="1">
                                    <a:solidFill>
                                      <a:schemeClr val="accent2">
                                        <a:lumMod val="50000"/>
                                      </a:schemeClr>
                                    </a:solidFill>
                                    <a:latin typeface="Arial"/>
                                  </a:rPr>
                                </m:ctrlPr>
                              </m:barPr>
                              <m:e>
                                <m:bar>
                                  <m:barPr>
                                    <m:ctrlPr>
                                      <a:rPr lang="en-US" altLang="zh-CN" i="1">
                                        <a:solidFill>
                                          <a:schemeClr val="accent2">
                                            <a:lumMod val="50000"/>
                                          </a:schemeClr>
                                        </a:solidFill>
                                        <a:latin typeface="Arial"/>
                                      </a:rPr>
                                    </m:ctrlPr>
                                  </m:barPr>
                                  <m:e>
                                    <m:r>
                                      <a:rPr lang="en-US" altLang="zh-CN" i="1">
                                        <a:solidFill>
                                          <a:schemeClr val="accent2">
                                            <a:lumMod val="50000"/>
                                          </a:schemeClr>
                                        </a:solidFill>
                                        <a:latin typeface="Arial"/>
                                      </a:rPr>
                                      <m:t>𝑆</m:t>
                                    </m:r>
                                  </m:e>
                                </m:bar>
                              </m:e>
                            </m:bar>
                            <m:r>
                              <a:rPr lang="en-US" altLang="zh-CN" i="1">
                                <a:solidFill>
                                  <a:schemeClr val="accent2">
                                    <a:lumMod val="50000"/>
                                  </a:schemeClr>
                                </a:solidFill>
                                <a:latin typeface="Arial"/>
                              </a:rPr>
                              <m:t>−</m:t>
                            </m:r>
                            <m:bar>
                              <m:barPr>
                                <m:ctrlPr>
                                  <a:rPr lang="en-US" altLang="zh-CN" i="1">
                                    <a:solidFill>
                                      <a:schemeClr val="accent2">
                                        <a:lumMod val="50000"/>
                                      </a:schemeClr>
                                    </a:solidFill>
                                    <a:latin typeface="Arial"/>
                                  </a:rPr>
                                </m:ctrlPr>
                              </m:barPr>
                              <m:e>
                                <m:bar>
                                  <m:barPr>
                                    <m:ctrlPr>
                                      <a:rPr lang="en-US" altLang="zh-CN" i="1">
                                        <a:solidFill>
                                          <a:schemeClr val="accent2">
                                            <a:lumMod val="50000"/>
                                          </a:schemeClr>
                                        </a:solidFill>
                                        <a:latin typeface="Arial"/>
                                      </a:rPr>
                                    </m:ctrlPr>
                                  </m:barPr>
                                  <m:e>
                                    <m:r>
                                      <a:rPr lang="en-US" altLang="zh-CN" i="1">
                                        <a:solidFill>
                                          <a:schemeClr val="accent2">
                                            <a:lumMod val="50000"/>
                                          </a:schemeClr>
                                        </a:solidFill>
                                        <a:latin typeface="Arial"/>
                                      </a:rPr>
                                      <m:t>𝑏</m:t>
                                    </m:r>
                                  </m:e>
                                </m:bar>
                              </m:e>
                            </m:bar>
                          </m:e>
                        </m:d>
                      </m:e>
                      <m:sub>
                        <m:r>
                          <a:rPr lang="en-US" altLang="zh-CN" i="1">
                            <a:solidFill>
                              <a:schemeClr val="accent2">
                                <a:lumMod val="50000"/>
                              </a:schemeClr>
                            </a:solidFill>
                            <a:latin typeface="Arial"/>
                          </a:rPr>
                          <m:t>𝑡𝑟𝑖𝑎𝑙</m:t>
                        </m:r>
                      </m:sub>
                    </m:sSub>
                  </m:oMath>
                </a14:m>
                <a:r>
                  <a:rPr lang="en-AU" i="1" dirty="0">
                    <a:solidFill>
                      <a:schemeClr val="accent2">
                        <a:lumMod val="50000"/>
                      </a:schemeClr>
                    </a:solidFill>
                    <a:latin typeface="Arial"/>
                  </a:rPr>
                  <a:t> </a:t>
                </a:r>
                <a:r>
                  <a:rPr lang="en-AU" i="1" dirty="0" smtClean="0">
                    <a:solidFill>
                      <a:schemeClr val="accent2">
                        <a:lumMod val="50000"/>
                      </a:schemeClr>
                    </a:solidFill>
                    <a:latin typeface="Arial"/>
                  </a:rPr>
                  <a:t>and </a:t>
                </a:r>
                <a14:m>
                  <m:oMath xmlns:m="http://schemas.openxmlformats.org/officeDocument/2006/math">
                    <m:d>
                      <m:dPr>
                        <m:ctrlPr>
                          <a:rPr lang="en-US" altLang="zh-CN" i="1">
                            <a:solidFill>
                              <a:schemeClr val="accent2">
                                <a:lumMod val="50000"/>
                              </a:schemeClr>
                            </a:solidFill>
                            <a:latin typeface="Cambria Math" panose="02040503050406030204" pitchFamily="18" charset="0"/>
                          </a:rPr>
                        </m:ctrlPr>
                      </m:dPr>
                      <m:e>
                        <m:bar>
                          <m:barPr>
                            <m:ctrlPr>
                              <a:rPr lang="en-US" altLang="zh-CN" i="1">
                                <a:solidFill>
                                  <a:schemeClr val="accent2">
                                    <a:lumMod val="50000"/>
                                  </a:schemeClr>
                                </a:solidFill>
                                <a:latin typeface="Cambria Math" panose="02040503050406030204" pitchFamily="18" charset="0"/>
                              </a:rPr>
                            </m:ctrlPr>
                          </m:barPr>
                          <m:e>
                            <m:bar>
                              <m:barPr>
                                <m:ctrlPr>
                                  <a:rPr lang="en-US" altLang="zh-CN" i="1">
                                    <a:solidFill>
                                      <a:schemeClr val="accent2">
                                        <a:lumMod val="50000"/>
                                      </a:schemeClr>
                                    </a:solidFill>
                                    <a:latin typeface="Cambria Math" panose="02040503050406030204" pitchFamily="18" charset="0"/>
                                  </a:rPr>
                                </m:ctrlPr>
                              </m:barPr>
                              <m:e>
                                <m:r>
                                  <a:rPr lang="en-US" altLang="zh-CN" i="1">
                                    <a:solidFill>
                                      <a:schemeClr val="accent2">
                                        <a:lumMod val="50000"/>
                                      </a:schemeClr>
                                    </a:solidFill>
                                    <a:latin typeface="Cambria Math" panose="02040503050406030204" pitchFamily="18" charset="0"/>
                                  </a:rPr>
                                  <m:t>𝑆</m:t>
                                </m:r>
                              </m:e>
                            </m:bar>
                          </m:e>
                        </m:bar>
                        <m:r>
                          <a:rPr lang="en-US" altLang="zh-CN" i="1">
                            <a:solidFill>
                              <a:schemeClr val="accent2">
                                <a:lumMod val="50000"/>
                              </a:schemeClr>
                            </a:solidFill>
                            <a:latin typeface="Cambria Math" panose="02040503050406030204" pitchFamily="18" charset="0"/>
                          </a:rPr>
                          <m:t>−</m:t>
                        </m:r>
                        <m:bar>
                          <m:barPr>
                            <m:ctrlPr>
                              <a:rPr lang="en-US" altLang="zh-CN" i="1">
                                <a:solidFill>
                                  <a:schemeClr val="accent2">
                                    <a:lumMod val="50000"/>
                                  </a:schemeClr>
                                </a:solidFill>
                                <a:latin typeface="Cambria Math" panose="02040503050406030204" pitchFamily="18" charset="0"/>
                              </a:rPr>
                            </m:ctrlPr>
                          </m:barPr>
                          <m:e>
                            <m:bar>
                              <m:barPr>
                                <m:ctrlPr>
                                  <a:rPr lang="en-US" altLang="zh-CN" i="1">
                                    <a:solidFill>
                                      <a:schemeClr val="accent2">
                                        <a:lumMod val="50000"/>
                                      </a:schemeClr>
                                    </a:solidFill>
                                    <a:latin typeface="Cambria Math" panose="02040503050406030204" pitchFamily="18" charset="0"/>
                                  </a:rPr>
                                </m:ctrlPr>
                              </m:barPr>
                              <m:e>
                                <m:r>
                                  <a:rPr lang="en-US" altLang="zh-CN" i="1">
                                    <a:solidFill>
                                      <a:schemeClr val="accent2">
                                        <a:lumMod val="50000"/>
                                      </a:schemeClr>
                                    </a:solidFill>
                                    <a:latin typeface="Cambria Math" panose="02040503050406030204" pitchFamily="18" charset="0"/>
                                  </a:rPr>
                                  <m:t>𝑏</m:t>
                                </m:r>
                              </m:e>
                            </m:bar>
                          </m:e>
                        </m:bar>
                      </m:e>
                    </m:d>
                  </m:oMath>
                </a14:m>
                <a:r>
                  <a:rPr lang="en-AU" i="1" dirty="0" smtClean="0">
                    <a:solidFill>
                      <a:schemeClr val="accent2">
                        <a:lumMod val="50000"/>
                      </a:schemeClr>
                    </a:solidFill>
                    <a:latin typeface="Arial"/>
                  </a:rPr>
                  <a:t> </a:t>
                </a:r>
                <a:r>
                  <a:rPr lang="en-US" i="1" dirty="0">
                    <a:solidFill>
                      <a:schemeClr val="accent2">
                        <a:lumMod val="50000"/>
                      </a:schemeClr>
                    </a:solidFill>
                    <a:latin typeface="Arial"/>
                  </a:rPr>
                  <a:t>evolution with time under different weakening scales in sinusoidal load</a:t>
                </a:r>
                <a:r>
                  <a:rPr lang="en-AU" i="1" dirty="0" smtClean="0">
                    <a:solidFill>
                      <a:schemeClr val="accent2">
                        <a:lumMod val="50000"/>
                      </a:schemeClr>
                    </a:solidFill>
                    <a:latin typeface="Arial"/>
                  </a:rPr>
                  <a:t>.</a:t>
                </a:r>
                <a:endParaRPr lang="en-AU" i="1" dirty="0">
                  <a:solidFill>
                    <a:schemeClr val="accent2">
                      <a:lumMod val="50000"/>
                    </a:schemeClr>
                  </a:solidFill>
                  <a:latin typeface="Arial"/>
                </a:endParaRPr>
              </a:p>
            </p:txBody>
          </p:sp>
        </mc:Choice>
        <mc:Fallback>
          <p:sp>
            <p:nvSpPr>
              <p:cNvPr id="58" name="Text Box 265"/>
              <p:cNvSpPr txBox="1">
                <a:spLocks noRot="1" noChangeAspect="1" noMove="1" noResize="1" noEditPoints="1" noAdjustHandles="1" noChangeArrowheads="1" noChangeShapeType="1" noTextEdit="1"/>
              </p:cNvSpPr>
              <p:nvPr/>
            </p:nvSpPr>
            <p:spPr bwMode="auto">
              <a:xfrm>
                <a:off x="13346875" y="31153768"/>
                <a:ext cx="7922637" cy="1084656"/>
              </a:xfrm>
              <a:prstGeom prst="rect">
                <a:avLst/>
              </a:prstGeom>
              <a:blipFill>
                <a:blip r:embed="rId5"/>
                <a:stretch>
                  <a:fillRect l="-2385" r="-2769" b="-15819"/>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a:lstStyle/>
              <a:p>
                <a:r>
                  <a:rPr lang="zh-CN" altLang="en-US">
                    <a:noFill/>
                  </a:rPr>
                  <a:t> </a:t>
                </a:r>
              </a:p>
            </p:txBody>
          </p:sp>
        </mc:Fallback>
      </mc:AlternateContent>
      <p:grpSp>
        <p:nvGrpSpPr>
          <p:cNvPr id="59" name="Group 58"/>
          <p:cNvGrpSpPr/>
          <p:nvPr/>
        </p:nvGrpSpPr>
        <p:grpSpPr>
          <a:xfrm>
            <a:off x="31841328" y="5953110"/>
            <a:ext cx="11007725" cy="946293"/>
            <a:chOff x="1066799" y="5958162"/>
            <a:chExt cx="11007725" cy="946293"/>
          </a:xfrm>
        </p:grpSpPr>
        <p:sp>
          <p:nvSpPr>
            <p:cNvPr id="6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3D real data loading test</a:t>
              </a:r>
              <a:endParaRPr lang="en-US" altLang="zh-CN" sz="3200" b="1" dirty="0">
                <a:solidFill>
                  <a:schemeClr val="bg1"/>
                </a:solidFill>
                <a:latin typeface="Lucida Sans" pitchFamily="34" charset="0"/>
                <a:ea typeface="SimSun" pitchFamily="2" charset="-122"/>
                <a:cs typeface="Lucida Sans" pitchFamily="34" charset="0"/>
              </a:endParaRPr>
            </a:p>
          </p:txBody>
        </p:sp>
      </p:grpSp>
      <p:grpSp>
        <p:nvGrpSpPr>
          <p:cNvPr id="62" name="Group 61"/>
          <p:cNvGrpSpPr/>
          <p:nvPr/>
        </p:nvGrpSpPr>
        <p:grpSpPr>
          <a:xfrm>
            <a:off x="31870153" y="21085723"/>
            <a:ext cx="11007725" cy="946293"/>
            <a:chOff x="1066799" y="5958162"/>
            <a:chExt cx="11007725" cy="946293"/>
          </a:xfrm>
        </p:grpSpPr>
        <p:sp>
          <p:nvSpPr>
            <p:cNvPr id="6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CONCLUSIONS</a:t>
              </a:r>
              <a:endParaRPr lang="en-US" altLang="zh-CN" sz="32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886684" y="27289403"/>
            <a:ext cx="11007725" cy="946293"/>
            <a:chOff x="1066799" y="5958162"/>
            <a:chExt cx="11007725" cy="946293"/>
          </a:xfrm>
        </p:grpSpPr>
        <p:sp>
          <p:nvSpPr>
            <p:cNvPr id="66"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REFERENCES</a:t>
              </a:r>
              <a:endParaRPr lang="en-US" altLang="zh-CN" sz="3200" b="1" dirty="0">
                <a:solidFill>
                  <a:schemeClr val="bg1"/>
                </a:solidFill>
                <a:latin typeface="Lucida Sans" pitchFamily="34" charset="0"/>
                <a:ea typeface="SimSun" pitchFamily="2" charset="-122"/>
                <a:cs typeface="Lucida Sans" pitchFamily="34" charset="0"/>
              </a:endParaRPr>
            </a:p>
          </p:txBody>
        </p:sp>
      </p:grpSp>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25161" y="8364437"/>
            <a:ext cx="6830839" cy="4516471"/>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39801" y="8464658"/>
            <a:ext cx="8159749" cy="4157202"/>
          </a:xfrm>
          <a:prstGeom prst="rect">
            <a:avLst/>
          </a:prstGeom>
        </p:spPr>
      </p:pic>
      <p:sp>
        <p:nvSpPr>
          <p:cNvPr id="11" name="Rectangle 8"/>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27611920"/>
              </p:ext>
            </p:extLst>
          </p:nvPr>
        </p:nvGraphicFramePr>
        <p:xfrm>
          <a:off x="18148723" y="9831185"/>
          <a:ext cx="1796027" cy="523506"/>
        </p:xfrm>
        <a:graphic>
          <a:graphicData uri="http://schemas.openxmlformats.org/presentationml/2006/ole">
            <mc:AlternateContent xmlns:mc="http://schemas.openxmlformats.org/markup-compatibility/2006">
              <mc:Choice xmlns:v="urn:schemas-microsoft-com:vml" Requires="v">
                <p:oleObj spid="_x0000_s1114" name="公式" r:id="rId8" imgW="710891" imgH="203112" progId="Equation.3">
                  <p:embed/>
                </p:oleObj>
              </mc:Choice>
              <mc:Fallback>
                <p:oleObj name="公式" r:id="rId8" imgW="710891" imgH="20311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48723" y="9831185"/>
                        <a:ext cx="1796027" cy="523506"/>
                      </a:xfrm>
                      <a:prstGeom prst="rect">
                        <a:avLst/>
                      </a:prstGeom>
                      <a:noFill/>
                    </p:spPr>
                  </p:pic>
                </p:oleObj>
              </mc:Fallback>
            </mc:AlternateContent>
          </a:graphicData>
        </a:graphic>
      </p:graphicFrame>
      <p:sp>
        <p:nvSpPr>
          <p:cNvPr id="76" name="Rectangle 38"/>
          <p:cNvSpPr>
            <a:spLocks noChangeArrowheads="1"/>
          </p:cNvSpPr>
          <p:nvPr/>
        </p:nvSpPr>
        <p:spPr bwMode="auto">
          <a:xfrm>
            <a:off x="11768365" y="7439153"/>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 name="对象 76"/>
          <p:cNvGraphicFramePr>
            <a:graphicFrameLocks noChangeAspect="1"/>
          </p:cNvGraphicFramePr>
          <p:nvPr>
            <p:extLst>
              <p:ext uri="{D42A27DB-BD31-4B8C-83A1-F6EECF244321}">
                <p14:modId xmlns:p14="http://schemas.microsoft.com/office/powerpoint/2010/main" val="1480762043"/>
              </p:ext>
            </p:extLst>
          </p:nvPr>
        </p:nvGraphicFramePr>
        <p:xfrm>
          <a:off x="15918782" y="9809742"/>
          <a:ext cx="2171169" cy="566392"/>
        </p:xfrm>
        <a:graphic>
          <a:graphicData uri="http://schemas.openxmlformats.org/presentationml/2006/ole">
            <mc:AlternateContent xmlns:mc="http://schemas.openxmlformats.org/markup-compatibility/2006">
              <mc:Choice xmlns:v="urn:schemas-microsoft-com:vml" Requires="v">
                <p:oleObj spid="_x0000_s1115" name="公式" r:id="rId10" imgW="876300" imgH="228600" progId="Equation.3">
                  <p:embed/>
                </p:oleObj>
              </mc:Choice>
              <mc:Fallback>
                <p:oleObj name="公式" r:id="rId10" imgW="876300" imgH="2286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18782" y="9809742"/>
                        <a:ext cx="2171169" cy="566392"/>
                      </a:xfrm>
                      <a:prstGeom prst="rect">
                        <a:avLst/>
                      </a:prstGeom>
                      <a:noFill/>
                    </p:spPr>
                  </p:pic>
                </p:oleObj>
              </mc:Fallback>
            </mc:AlternateContent>
          </a:graphicData>
        </a:graphic>
      </p:graphicFrame>
      <p:sp>
        <p:nvSpPr>
          <p:cNvPr id="83" name="文本框 82"/>
          <p:cNvSpPr txBox="1"/>
          <p:nvPr/>
        </p:nvSpPr>
        <p:spPr>
          <a:xfrm>
            <a:off x="7162800" y="18211800"/>
            <a:ext cx="1524000" cy="461665"/>
          </a:xfrm>
          <a:prstGeom prst="rect">
            <a:avLst/>
          </a:prstGeom>
          <a:noFill/>
        </p:spPr>
        <p:txBody>
          <a:bodyPr wrap="square" rtlCol="0">
            <a:spAutoFit/>
          </a:bodyPr>
          <a:lstStyle/>
          <a:p>
            <a:endParaRPr lang="zh-CN" altLang="en-US" dirty="0"/>
          </a:p>
        </p:txBody>
      </p:sp>
      <p:graphicFrame>
        <p:nvGraphicFramePr>
          <p:cNvPr id="100" name="对象 99"/>
          <p:cNvGraphicFramePr>
            <a:graphicFrameLocks noChangeAspect="1"/>
          </p:cNvGraphicFramePr>
          <p:nvPr>
            <p:extLst>
              <p:ext uri="{D42A27DB-BD31-4B8C-83A1-F6EECF244321}">
                <p14:modId xmlns:p14="http://schemas.microsoft.com/office/powerpoint/2010/main" val="1532680229"/>
              </p:ext>
            </p:extLst>
          </p:nvPr>
        </p:nvGraphicFramePr>
        <p:xfrm>
          <a:off x="4318000" y="2717800"/>
          <a:ext cx="914400" cy="179388"/>
        </p:xfrm>
        <a:graphic>
          <a:graphicData uri="http://schemas.openxmlformats.org/presentationml/2006/ole">
            <mc:AlternateContent xmlns:mc="http://schemas.openxmlformats.org/markup-compatibility/2006">
              <mc:Choice xmlns:v="urn:schemas-microsoft-com:vml" Requires="v">
                <p:oleObj spid="_x0000_s1116" name="Equation" r:id="rId12" imgW="914400" imgH="179640" progId="Equation.DSMT4">
                  <p:embed/>
                </p:oleObj>
              </mc:Choice>
              <mc:Fallback>
                <p:oleObj name="Equation" r:id="rId12" imgW="914400" imgH="179640" progId="Equation.DSMT4">
                  <p:embed/>
                  <p:pic>
                    <p:nvPicPr>
                      <p:cNvPr id="0" name=""/>
                      <p:cNvPicPr/>
                      <p:nvPr/>
                    </p:nvPicPr>
                    <p:blipFill>
                      <a:blip r:embed="rId13"/>
                      <a:stretch>
                        <a:fillRect/>
                      </a:stretch>
                    </p:blipFill>
                    <p:spPr>
                      <a:xfrm>
                        <a:off x="4318000" y="2717800"/>
                        <a:ext cx="914400" cy="179388"/>
                      </a:xfrm>
                      <a:prstGeom prst="rect">
                        <a:avLst/>
                      </a:prstGeom>
                    </p:spPr>
                  </p:pic>
                </p:oleObj>
              </mc:Fallback>
            </mc:AlternateContent>
          </a:graphicData>
        </a:graphic>
      </p:graphicFrame>
      <p:pic>
        <p:nvPicPr>
          <p:cNvPr id="106" name="图片 10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929969" y="17897755"/>
            <a:ext cx="4679085" cy="1089754"/>
          </a:xfrm>
          <a:prstGeom prst="rect">
            <a:avLst/>
          </a:prstGeom>
        </p:spPr>
      </p:pic>
      <p:pic>
        <p:nvPicPr>
          <p:cNvPr id="107" name="图片 10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97328" y="19121984"/>
            <a:ext cx="11842506" cy="1013548"/>
          </a:xfrm>
          <a:prstGeom prst="rect">
            <a:avLst/>
          </a:prstGeom>
        </p:spPr>
      </p:pic>
      <p:pic>
        <p:nvPicPr>
          <p:cNvPr id="109" name="图片 10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97328" y="21816464"/>
            <a:ext cx="10119469" cy="3387942"/>
          </a:xfrm>
          <a:prstGeom prst="rect">
            <a:avLst/>
          </a:prstGeom>
        </p:spPr>
      </p:pic>
      <p:pic>
        <p:nvPicPr>
          <p:cNvPr id="111" name="图片 1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261407" y="26626634"/>
            <a:ext cx="8859841" cy="4605819"/>
          </a:xfrm>
          <a:prstGeom prst="rect">
            <a:avLst/>
          </a:prstGeom>
        </p:spPr>
      </p:pic>
      <p:pic>
        <p:nvPicPr>
          <p:cNvPr id="112" name="图片 1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835876" y="26592655"/>
            <a:ext cx="8872724" cy="4639798"/>
          </a:xfrm>
          <a:prstGeom prst="rect">
            <a:avLst/>
          </a:prstGeom>
        </p:spPr>
      </p:pic>
      <p:grpSp>
        <p:nvGrpSpPr>
          <p:cNvPr id="113" name="Group 48"/>
          <p:cNvGrpSpPr/>
          <p:nvPr/>
        </p:nvGrpSpPr>
        <p:grpSpPr>
          <a:xfrm>
            <a:off x="13270230" y="25577286"/>
            <a:ext cx="17368386" cy="947828"/>
            <a:chOff x="1066799" y="5958162"/>
            <a:chExt cx="11007725" cy="947828"/>
          </a:xfrm>
        </p:grpSpPr>
        <p:sp>
          <p:nvSpPr>
            <p:cNvPr id="114"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latin typeface="Lucida Sans" pitchFamily="34" charset="0"/>
                <a:ea typeface="SimSun" pitchFamily="2" charset="-122"/>
                <a:cs typeface="Lucida Sans" pitchFamily="34" charset="0"/>
              </a:endParaRPr>
            </a:p>
          </p:txBody>
        </p:sp>
        <p:sp>
          <p:nvSpPr>
            <p:cNvPr id="115" name="Text Box 248"/>
            <p:cNvSpPr txBox="1">
              <a:spLocks noChangeArrowheads="1"/>
            </p:cNvSpPr>
            <p:nvPr/>
          </p:nvSpPr>
          <p:spPr bwMode="auto">
            <a:xfrm>
              <a:off x="1157514" y="6046588"/>
              <a:ext cx="10805886" cy="859402"/>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4400" b="1" dirty="0">
                  <a:solidFill>
                    <a:schemeClr val="bg1"/>
                  </a:solidFill>
                  <a:latin typeface="Lucida Sans" pitchFamily="34" charset="0"/>
                  <a:ea typeface="SimSun" pitchFamily="2" charset="-122"/>
                  <a:cs typeface="Lucida Sans" pitchFamily="34" charset="0"/>
                </a:rPr>
                <a:t>Simple cyclic loading test</a:t>
              </a:r>
            </a:p>
          </p:txBody>
        </p:sp>
      </p:grpSp>
      <p:pic>
        <p:nvPicPr>
          <p:cNvPr id="116" name="图片 11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965105" y="14175084"/>
            <a:ext cx="10966787" cy="5630502"/>
          </a:xfrm>
          <a:prstGeom prst="rect">
            <a:avLst/>
          </a:prstGeom>
        </p:spPr>
      </p:pic>
      <p:pic>
        <p:nvPicPr>
          <p:cNvPr id="117" name="图片 11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932042" y="7016914"/>
            <a:ext cx="10917011" cy="5604946"/>
          </a:xfrm>
          <a:prstGeom prst="rect">
            <a:avLst/>
          </a:prstGeom>
        </p:spPr>
      </p:pic>
      <p:sp>
        <p:nvSpPr>
          <p:cNvPr id="119" name="Text Box 263"/>
          <p:cNvSpPr txBox="1">
            <a:spLocks noChangeArrowheads="1"/>
          </p:cNvSpPr>
          <p:nvPr/>
        </p:nvSpPr>
        <p:spPr bwMode="auto">
          <a:xfrm>
            <a:off x="31861536" y="22123733"/>
            <a:ext cx="10906873" cy="5073953"/>
          </a:xfrm>
          <a:prstGeom prst="rect">
            <a:avLst/>
          </a:prstGeom>
          <a:solidFill>
            <a:schemeClr val="accent3">
              <a:lumMod val="40000"/>
              <a:lumOff val="60000"/>
            </a:schemeClr>
          </a:solidFill>
          <a:ln w="57150" cmpd="thinThick">
            <a:no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dirty="0" smtClean="0">
                <a:ea typeface="ＭＳ Ｐゴシック" charset="-128"/>
              </a:rPr>
              <a:t>The </a:t>
            </a:r>
            <a:r>
              <a:rPr lang="en-US" altLang="ja-JP" sz="2800" dirty="0">
                <a:ea typeface="ＭＳ Ｐゴシック" charset="-128"/>
              </a:rPr>
              <a:t>strategy can be made more complex by introducing a local space averaging process in the calculation of the local damage, and by taking more general plastic flows. The energy based fatigue approach takes into account impurities and hardness in the material which affect the fatigue life. The load sequence effects for complex multiaxial loading history are included in damage accumulation process. The small step-by-step strategy does not ignore small fluctuations in the load history. In addition, it can take into account any type of micro plasticity law and multiaxial load geometry</a:t>
            </a:r>
            <a:r>
              <a:rPr lang="en-US" altLang="ja-JP" sz="2800" dirty="0" smtClean="0">
                <a:ea typeface="ＭＳ Ｐゴシック" charset="-128"/>
              </a:rPr>
              <a:t>.</a:t>
            </a:r>
            <a:endParaRPr lang="en-AU" sz="2800" dirty="0"/>
          </a:p>
        </p:txBody>
      </p:sp>
      <mc:AlternateContent xmlns:mc="http://schemas.openxmlformats.org/markup-compatibility/2006">
        <mc:Choice xmlns:a14="http://schemas.microsoft.com/office/drawing/2010/main" Requires="a14">
          <p:sp>
            <p:nvSpPr>
              <p:cNvPr id="121" name="Text Box 265"/>
              <p:cNvSpPr txBox="1">
                <a:spLocks noChangeArrowheads="1"/>
              </p:cNvSpPr>
              <p:nvPr/>
            </p:nvSpPr>
            <p:spPr bwMode="auto">
              <a:xfrm>
                <a:off x="31927800" y="19808560"/>
                <a:ext cx="10883948" cy="1084656"/>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17961" dir="2700000" algn="ctr" rotWithShape="0">
                        <a:srgbClr val="FFFFFF"/>
                      </a:outerShdw>
                    </a:effectLst>
                  </a14:hiddenEffects>
                </a:ext>
              </a:extLst>
            </p:spPr>
            <p:txBody>
              <a:bodyPr wrap="square"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i="1" dirty="0" smtClean="0">
                    <a:solidFill>
                      <a:schemeClr val="accent2">
                        <a:lumMod val="50000"/>
                      </a:schemeClr>
                    </a:solidFill>
                  </a:rPr>
                  <a:t>Figure 4: Circled area magnification in </a:t>
                </a:r>
                <a:r>
                  <a:rPr lang="en-US" altLang="zh-CN" i="1" dirty="0">
                    <a:solidFill>
                      <a:schemeClr val="accent2">
                        <a:lumMod val="50000"/>
                      </a:schemeClr>
                    </a:solidFill>
                  </a:rPr>
                  <a:t>Figure 4 </a:t>
                </a:r>
                <a:r>
                  <a:rPr lang="en-US" altLang="zh-CN" i="1" dirty="0" smtClean="0">
                    <a:solidFill>
                      <a:schemeClr val="accent2">
                        <a:lumMod val="50000"/>
                      </a:schemeClr>
                    </a:solidFill>
                  </a:rPr>
                  <a:t>where in the circled area there </a:t>
                </a:r>
                <a:r>
                  <a:rPr lang="en-US" altLang="zh-CN" i="1" dirty="0">
                    <a:solidFill>
                      <a:schemeClr val="accent2">
                        <a:lumMod val="50000"/>
                      </a:schemeClr>
                    </a:solidFill>
                  </a:rPr>
                  <a:t>is</a:t>
                </a:r>
                <a14:m>
                  <m:oMath xmlns:m="http://schemas.openxmlformats.org/officeDocument/2006/math">
                    <m:r>
                      <a:rPr lang="en-US" altLang="zh-CN" i="1">
                        <a:solidFill>
                          <a:schemeClr val="accent2">
                            <a:lumMod val="50000"/>
                          </a:schemeClr>
                        </a:solidFill>
                      </a:rPr>
                      <m:t> </m:t>
                    </m:r>
                    <m:sSub>
                      <m:sSubPr>
                        <m:ctrlPr>
                          <a:rPr lang="en-US" altLang="zh-CN" i="1">
                            <a:solidFill>
                              <a:schemeClr val="accent2">
                                <a:lumMod val="50000"/>
                              </a:schemeClr>
                            </a:solidFill>
                          </a:rPr>
                        </m:ctrlPr>
                      </m:sSubPr>
                      <m:e>
                        <m:d>
                          <m:dPr>
                            <m:ctrlPr>
                              <a:rPr lang="en-US" altLang="zh-CN" i="1">
                                <a:solidFill>
                                  <a:schemeClr val="accent2">
                                    <a:lumMod val="50000"/>
                                  </a:schemeClr>
                                </a:solidFill>
                              </a:rPr>
                            </m:ctrlPr>
                          </m:dPr>
                          <m:e>
                            <m:bar>
                              <m:barPr>
                                <m:ctrlPr>
                                  <a:rPr lang="en-US" altLang="zh-CN" i="1">
                                    <a:solidFill>
                                      <a:schemeClr val="accent2">
                                        <a:lumMod val="50000"/>
                                      </a:schemeClr>
                                    </a:solidFill>
                                  </a:rPr>
                                </m:ctrlPr>
                              </m:barPr>
                              <m:e>
                                <m:bar>
                                  <m:barPr>
                                    <m:ctrlPr>
                                      <a:rPr lang="en-US" altLang="zh-CN" i="1">
                                        <a:solidFill>
                                          <a:schemeClr val="accent2">
                                            <a:lumMod val="50000"/>
                                          </a:schemeClr>
                                        </a:solidFill>
                                      </a:rPr>
                                    </m:ctrlPr>
                                  </m:barPr>
                                  <m:e>
                                    <m:r>
                                      <a:rPr lang="en-US" altLang="zh-CN" i="1">
                                        <a:solidFill>
                                          <a:schemeClr val="accent2">
                                            <a:lumMod val="50000"/>
                                          </a:schemeClr>
                                        </a:solidFill>
                                      </a:rPr>
                                      <m:t>𝑆</m:t>
                                    </m:r>
                                  </m:e>
                                </m:bar>
                              </m:e>
                            </m:bar>
                            <m:r>
                              <a:rPr lang="en-US" altLang="zh-CN" i="1">
                                <a:solidFill>
                                  <a:schemeClr val="accent2">
                                    <a:lumMod val="50000"/>
                                  </a:schemeClr>
                                </a:solidFill>
                              </a:rPr>
                              <m:t>−</m:t>
                            </m:r>
                            <m:bar>
                              <m:barPr>
                                <m:ctrlPr>
                                  <a:rPr lang="en-US" altLang="zh-CN" i="1">
                                    <a:solidFill>
                                      <a:schemeClr val="accent2">
                                        <a:lumMod val="50000"/>
                                      </a:schemeClr>
                                    </a:solidFill>
                                  </a:rPr>
                                </m:ctrlPr>
                              </m:barPr>
                              <m:e>
                                <m:bar>
                                  <m:barPr>
                                    <m:ctrlPr>
                                      <a:rPr lang="en-US" altLang="zh-CN" i="1">
                                        <a:solidFill>
                                          <a:schemeClr val="accent2">
                                            <a:lumMod val="50000"/>
                                          </a:schemeClr>
                                        </a:solidFill>
                                      </a:rPr>
                                    </m:ctrlPr>
                                  </m:barPr>
                                  <m:e>
                                    <m:r>
                                      <a:rPr lang="en-US" altLang="zh-CN" i="1">
                                        <a:solidFill>
                                          <a:schemeClr val="accent2">
                                            <a:lumMod val="50000"/>
                                          </a:schemeClr>
                                        </a:solidFill>
                                      </a:rPr>
                                      <m:t>𝑏</m:t>
                                    </m:r>
                                  </m:e>
                                </m:bar>
                              </m:e>
                            </m:bar>
                          </m:e>
                        </m:d>
                      </m:e>
                      <m:sub>
                        <m:r>
                          <a:rPr lang="en-US" altLang="zh-CN" i="1">
                            <a:solidFill>
                              <a:schemeClr val="accent2">
                                <a:lumMod val="50000"/>
                              </a:schemeClr>
                            </a:solidFill>
                          </a:rPr>
                          <m:t>𝑡𝑟𝑖𝑎𝑙</m:t>
                        </m:r>
                      </m:sub>
                    </m:sSub>
                    <m:r>
                      <a:rPr lang="en-US" altLang="zh-CN" i="1" smtClean="0">
                        <a:solidFill>
                          <a:schemeClr val="accent2">
                            <a:lumMod val="50000"/>
                          </a:schemeClr>
                        </a:solidFill>
                        <a:latin typeface="Cambria Math" panose="02040503050406030204" pitchFamily="18" charset="0"/>
                        <a:ea typeface="Cambria Math" panose="02040503050406030204" pitchFamily="18" charset="0"/>
                      </a:rPr>
                      <m:t>&gt;</m:t>
                    </m:r>
                    <m:sSub>
                      <m:sSubPr>
                        <m:ctrlPr>
                          <a:rPr lang="en-US" altLang="zh-CN" i="1" smtClean="0">
                            <a:solidFill>
                              <a:schemeClr val="accent2">
                                <a:lumMod val="50000"/>
                              </a:schemeClr>
                            </a:solidFill>
                            <a:latin typeface="Cambria Math" panose="02040503050406030204" pitchFamily="18" charset="0"/>
                            <a:ea typeface="Cambria Math" panose="02040503050406030204" pitchFamily="18" charset="0"/>
                          </a:rPr>
                        </m:ctrlPr>
                      </m:sSubPr>
                      <m:e>
                        <m:r>
                          <a:rPr lang="zh-CN" altLang="en-US" i="1" smtClean="0">
                            <a:solidFill>
                              <a:schemeClr val="accent2">
                                <a:lumMod val="50000"/>
                              </a:schemeClr>
                            </a:solidFill>
                            <a:latin typeface="Cambria Math" panose="02040503050406030204" pitchFamily="18" charset="0"/>
                            <a:ea typeface="Cambria Math" panose="02040503050406030204" pitchFamily="18" charset="0"/>
                          </a:rPr>
                          <m:t>𝜎</m:t>
                        </m:r>
                      </m:e>
                      <m:sub>
                        <m:r>
                          <a:rPr lang="en-US" altLang="zh-CN" b="0" i="1" smtClean="0">
                            <a:solidFill>
                              <a:schemeClr val="accent2">
                                <a:lumMod val="50000"/>
                              </a:schemeClr>
                            </a:solidFill>
                            <a:latin typeface="Cambria Math" panose="02040503050406030204" pitchFamily="18" charset="0"/>
                            <a:ea typeface="Cambria Math" panose="02040503050406030204" pitchFamily="18" charset="0"/>
                          </a:rPr>
                          <m:t>𝑦</m:t>
                        </m:r>
                      </m:sub>
                    </m:sSub>
                  </m:oMath>
                </a14:m>
                <a:r>
                  <a:rPr lang="en-AU" i="1" dirty="0" smtClean="0">
                    <a:solidFill>
                      <a:schemeClr val="accent2">
                        <a:lumMod val="50000"/>
                      </a:schemeClr>
                    </a:solidFill>
                  </a:rPr>
                  <a:t>.</a:t>
                </a:r>
                <a:endParaRPr lang="en-AU" i="1" dirty="0">
                  <a:solidFill>
                    <a:schemeClr val="accent2">
                      <a:lumMod val="50000"/>
                    </a:schemeClr>
                  </a:solidFill>
                </a:endParaRPr>
              </a:p>
            </p:txBody>
          </p:sp>
        </mc:Choice>
        <mc:Fallback>
          <p:sp>
            <p:nvSpPr>
              <p:cNvPr id="121" name="Text Box 265"/>
              <p:cNvSpPr txBox="1">
                <a:spLocks noRot="1" noChangeAspect="1" noMove="1" noResize="1" noEditPoints="1" noAdjustHandles="1" noChangeArrowheads="1" noChangeShapeType="1" noTextEdit="1"/>
              </p:cNvSpPr>
              <p:nvPr/>
            </p:nvSpPr>
            <p:spPr bwMode="auto">
              <a:xfrm>
                <a:off x="31927800" y="19808560"/>
                <a:ext cx="10883948" cy="1084656"/>
              </a:xfrm>
              <a:prstGeom prst="rect">
                <a:avLst/>
              </a:prstGeom>
              <a:blipFill>
                <a:blip r:embed="rId21"/>
                <a:stretch>
                  <a:fillRect l="-1793" t="-4494" b="-1124"/>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2" name="Text Box 265"/>
              <p:cNvSpPr txBox="1">
                <a:spLocks noChangeArrowheads="1"/>
              </p:cNvSpPr>
              <p:nvPr/>
            </p:nvSpPr>
            <p:spPr bwMode="auto">
              <a:xfrm>
                <a:off x="32117505" y="12988914"/>
                <a:ext cx="10883948" cy="1084656"/>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17961" dir="2700000" algn="ctr" rotWithShape="0">
                        <a:srgbClr val="FFFFFF"/>
                      </a:outerShdw>
                    </a:effectLst>
                  </a14:hiddenEffects>
                </a:ext>
              </a:extLst>
            </p:spPr>
            <p:txBody>
              <a:bodyPr wrap="square"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i="1" dirty="0">
                    <a:solidFill>
                      <a:schemeClr val="accent2">
                        <a:lumMod val="50000"/>
                      </a:schemeClr>
                    </a:solidFill>
                  </a:rPr>
                  <a:t>Figure 3</a:t>
                </a:r>
                <a:r>
                  <a:rPr lang="en-US" altLang="zh-CN" i="1" dirty="0" smtClean="0">
                    <a:solidFill>
                      <a:schemeClr val="accent2">
                        <a:lumMod val="50000"/>
                      </a:schemeClr>
                    </a:solidFill>
                  </a:rPr>
                  <a:t>: </a:t>
                </a:r>
                <a14:m>
                  <m:oMath xmlns:m="http://schemas.openxmlformats.org/officeDocument/2006/math">
                    <m:sSub>
                      <m:sSubPr>
                        <m:ctrlPr>
                          <a:rPr lang="en-US" altLang="zh-CN" i="1">
                            <a:solidFill>
                              <a:schemeClr val="accent2">
                                <a:lumMod val="50000"/>
                              </a:schemeClr>
                            </a:solidFill>
                            <a:latin typeface="Arial"/>
                          </a:rPr>
                        </m:ctrlPr>
                      </m:sSubPr>
                      <m:e>
                        <m:d>
                          <m:dPr>
                            <m:ctrlPr>
                              <a:rPr lang="en-US" altLang="zh-CN" i="1">
                                <a:solidFill>
                                  <a:schemeClr val="accent2">
                                    <a:lumMod val="50000"/>
                                  </a:schemeClr>
                                </a:solidFill>
                                <a:latin typeface="Arial"/>
                              </a:rPr>
                            </m:ctrlPr>
                          </m:dPr>
                          <m:e>
                            <m:bar>
                              <m:barPr>
                                <m:ctrlPr>
                                  <a:rPr lang="en-US" altLang="zh-CN" i="1">
                                    <a:solidFill>
                                      <a:schemeClr val="accent2">
                                        <a:lumMod val="50000"/>
                                      </a:schemeClr>
                                    </a:solidFill>
                                    <a:latin typeface="Arial"/>
                                  </a:rPr>
                                </m:ctrlPr>
                              </m:barPr>
                              <m:e>
                                <m:bar>
                                  <m:barPr>
                                    <m:ctrlPr>
                                      <a:rPr lang="en-US" altLang="zh-CN" i="1">
                                        <a:solidFill>
                                          <a:schemeClr val="accent2">
                                            <a:lumMod val="50000"/>
                                          </a:schemeClr>
                                        </a:solidFill>
                                        <a:latin typeface="Arial"/>
                                      </a:rPr>
                                    </m:ctrlPr>
                                  </m:barPr>
                                  <m:e>
                                    <m:r>
                                      <a:rPr lang="en-US" altLang="zh-CN" i="1">
                                        <a:solidFill>
                                          <a:schemeClr val="accent2">
                                            <a:lumMod val="50000"/>
                                          </a:schemeClr>
                                        </a:solidFill>
                                        <a:latin typeface="Arial"/>
                                      </a:rPr>
                                      <m:t>𝑆</m:t>
                                    </m:r>
                                  </m:e>
                                </m:bar>
                              </m:e>
                            </m:bar>
                            <m:r>
                              <a:rPr lang="en-US" altLang="zh-CN" i="1">
                                <a:solidFill>
                                  <a:schemeClr val="accent2">
                                    <a:lumMod val="50000"/>
                                  </a:schemeClr>
                                </a:solidFill>
                                <a:latin typeface="Arial"/>
                              </a:rPr>
                              <m:t>−</m:t>
                            </m:r>
                            <m:bar>
                              <m:barPr>
                                <m:ctrlPr>
                                  <a:rPr lang="en-US" altLang="zh-CN" i="1">
                                    <a:solidFill>
                                      <a:schemeClr val="accent2">
                                        <a:lumMod val="50000"/>
                                      </a:schemeClr>
                                    </a:solidFill>
                                    <a:latin typeface="Arial"/>
                                  </a:rPr>
                                </m:ctrlPr>
                              </m:barPr>
                              <m:e>
                                <m:bar>
                                  <m:barPr>
                                    <m:ctrlPr>
                                      <a:rPr lang="en-US" altLang="zh-CN" i="1">
                                        <a:solidFill>
                                          <a:schemeClr val="accent2">
                                            <a:lumMod val="50000"/>
                                          </a:schemeClr>
                                        </a:solidFill>
                                        <a:latin typeface="Arial"/>
                                      </a:rPr>
                                    </m:ctrlPr>
                                  </m:barPr>
                                  <m:e>
                                    <m:r>
                                      <a:rPr lang="en-US" altLang="zh-CN" i="1">
                                        <a:solidFill>
                                          <a:schemeClr val="accent2">
                                            <a:lumMod val="50000"/>
                                          </a:schemeClr>
                                        </a:solidFill>
                                        <a:latin typeface="Arial"/>
                                      </a:rPr>
                                      <m:t>𝑏</m:t>
                                    </m:r>
                                  </m:e>
                                </m:bar>
                              </m:e>
                            </m:bar>
                          </m:e>
                        </m:d>
                      </m:e>
                      <m:sub>
                        <m:r>
                          <a:rPr lang="en-US" altLang="zh-CN" i="1">
                            <a:solidFill>
                              <a:schemeClr val="accent2">
                                <a:lumMod val="50000"/>
                              </a:schemeClr>
                            </a:solidFill>
                            <a:latin typeface="Arial"/>
                          </a:rPr>
                          <m:t>𝑡𝑟𝑖𝑎𝑙</m:t>
                        </m:r>
                      </m:sub>
                    </m:sSub>
                  </m:oMath>
                </a14:m>
                <a:r>
                  <a:rPr lang="en-AU" i="1" dirty="0">
                    <a:solidFill>
                      <a:schemeClr val="accent2">
                        <a:lumMod val="50000"/>
                      </a:schemeClr>
                    </a:solidFill>
                    <a:latin typeface="Arial"/>
                  </a:rPr>
                  <a:t> </a:t>
                </a:r>
                <a:r>
                  <a:rPr lang="en-AU" i="1" dirty="0" smtClean="0">
                    <a:solidFill>
                      <a:schemeClr val="accent2">
                        <a:lumMod val="50000"/>
                      </a:schemeClr>
                    </a:solidFill>
                    <a:latin typeface="Arial"/>
                  </a:rPr>
                  <a:t>and </a:t>
                </a:r>
                <a14:m>
                  <m:oMath xmlns:m="http://schemas.openxmlformats.org/officeDocument/2006/math">
                    <m:d>
                      <m:dPr>
                        <m:ctrlPr>
                          <a:rPr lang="en-US" altLang="zh-CN" i="1">
                            <a:solidFill>
                              <a:schemeClr val="accent2">
                                <a:lumMod val="50000"/>
                              </a:schemeClr>
                            </a:solidFill>
                            <a:latin typeface="Cambria Math" panose="02040503050406030204" pitchFamily="18" charset="0"/>
                          </a:rPr>
                        </m:ctrlPr>
                      </m:dPr>
                      <m:e>
                        <m:bar>
                          <m:barPr>
                            <m:ctrlPr>
                              <a:rPr lang="en-US" altLang="zh-CN" i="1">
                                <a:solidFill>
                                  <a:schemeClr val="accent2">
                                    <a:lumMod val="50000"/>
                                  </a:schemeClr>
                                </a:solidFill>
                                <a:latin typeface="Cambria Math" panose="02040503050406030204" pitchFamily="18" charset="0"/>
                              </a:rPr>
                            </m:ctrlPr>
                          </m:barPr>
                          <m:e>
                            <m:bar>
                              <m:barPr>
                                <m:ctrlPr>
                                  <a:rPr lang="en-US" altLang="zh-CN" i="1">
                                    <a:solidFill>
                                      <a:schemeClr val="accent2">
                                        <a:lumMod val="50000"/>
                                      </a:schemeClr>
                                    </a:solidFill>
                                    <a:latin typeface="Cambria Math" panose="02040503050406030204" pitchFamily="18" charset="0"/>
                                  </a:rPr>
                                </m:ctrlPr>
                              </m:barPr>
                              <m:e>
                                <m:r>
                                  <a:rPr lang="en-US" altLang="zh-CN" i="1">
                                    <a:solidFill>
                                      <a:schemeClr val="accent2">
                                        <a:lumMod val="50000"/>
                                      </a:schemeClr>
                                    </a:solidFill>
                                    <a:latin typeface="Cambria Math" panose="02040503050406030204" pitchFamily="18" charset="0"/>
                                  </a:rPr>
                                  <m:t>𝑆</m:t>
                                </m:r>
                              </m:e>
                            </m:bar>
                          </m:e>
                        </m:bar>
                        <m:r>
                          <a:rPr lang="en-US" altLang="zh-CN" i="1">
                            <a:solidFill>
                              <a:schemeClr val="accent2">
                                <a:lumMod val="50000"/>
                              </a:schemeClr>
                            </a:solidFill>
                            <a:latin typeface="Cambria Math" panose="02040503050406030204" pitchFamily="18" charset="0"/>
                          </a:rPr>
                          <m:t>−</m:t>
                        </m:r>
                        <m:bar>
                          <m:barPr>
                            <m:ctrlPr>
                              <a:rPr lang="en-US" altLang="zh-CN" i="1">
                                <a:solidFill>
                                  <a:schemeClr val="accent2">
                                    <a:lumMod val="50000"/>
                                  </a:schemeClr>
                                </a:solidFill>
                                <a:latin typeface="Cambria Math" panose="02040503050406030204" pitchFamily="18" charset="0"/>
                              </a:rPr>
                            </m:ctrlPr>
                          </m:barPr>
                          <m:e>
                            <m:bar>
                              <m:barPr>
                                <m:ctrlPr>
                                  <a:rPr lang="en-US" altLang="zh-CN" i="1">
                                    <a:solidFill>
                                      <a:schemeClr val="accent2">
                                        <a:lumMod val="50000"/>
                                      </a:schemeClr>
                                    </a:solidFill>
                                    <a:latin typeface="Cambria Math" panose="02040503050406030204" pitchFamily="18" charset="0"/>
                                  </a:rPr>
                                </m:ctrlPr>
                              </m:barPr>
                              <m:e>
                                <m:r>
                                  <a:rPr lang="en-US" altLang="zh-CN" i="1">
                                    <a:solidFill>
                                      <a:schemeClr val="accent2">
                                        <a:lumMod val="50000"/>
                                      </a:schemeClr>
                                    </a:solidFill>
                                    <a:latin typeface="Cambria Math" panose="02040503050406030204" pitchFamily="18" charset="0"/>
                                  </a:rPr>
                                  <m:t>𝑏</m:t>
                                </m:r>
                              </m:e>
                            </m:bar>
                          </m:e>
                        </m:bar>
                      </m:e>
                    </m:d>
                  </m:oMath>
                </a14:m>
                <a:r>
                  <a:rPr lang="en-AU" i="1" dirty="0" smtClean="0">
                    <a:solidFill>
                      <a:schemeClr val="accent2">
                        <a:lumMod val="50000"/>
                      </a:schemeClr>
                    </a:solidFill>
                    <a:latin typeface="Arial"/>
                  </a:rPr>
                  <a:t> </a:t>
                </a:r>
                <a:r>
                  <a:rPr lang="en-US" i="1" dirty="0">
                    <a:solidFill>
                      <a:schemeClr val="accent2">
                        <a:lumMod val="50000"/>
                      </a:schemeClr>
                    </a:solidFill>
                    <a:latin typeface="Arial"/>
                  </a:rPr>
                  <a:t>evolution with time under different weakening scales in PSA load history</a:t>
                </a:r>
                <a:r>
                  <a:rPr lang="en-AU" i="1" dirty="0" smtClean="0">
                    <a:solidFill>
                      <a:schemeClr val="accent2">
                        <a:lumMod val="50000"/>
                      </a:schemeClr>
                    </a:solidFill>
                    <a:latin typeface="Arial"/>
                  </a:rPr>
                  <a:t>.</a:t>
                </a:r>
                <a:endParaRPr lang="en-AU" i="1" dirty="0">
                  <a:solidFill>
                    <a:schemeClr val="accent2">
                      <a:lumMod val="50000"/>
                    </a:schemeClr>
                  </a:solidFill>
                  <a:latin typeface="Arial"/>
                </a:endParaRPr>
              </a:p>
            </p:txBody>
          </p:sp>
        </mc:Choice>
        <mc:Fallback>
          <p:sp>
            <p:nvSpPr>
              <p:cNvPr id="122" name="Text Box 265"/>
              <p:cNvSpPr txBox="1">
                <a:spLocks noRot="1" noChangeAspect="1" noMove="1" noResize="1" noEditPoints="1" noAdjustHandles="1" noChangeArrowheads="1" noChangeShapeType="1" noTextEdit="1"/>
              </p:cNvSpPr>
              <p:nvPr/>
            </p:nvSpPr>
            <p:spPr bwMode="auto">
              <a:xfrm>
                <a:off x="32117505" y="12988914"/>
                <a:ext cx="10883948" cy="1084656"/>
              </a:xfrm>
              <a:prstGeom prst="rect">
                <a:avLst/>
              </a:prstGeom>
              <a:blipFill>
                <a:blip r:embed="rId22"/>
                <a:stretch>
                  <a:fillRect l="-1793" b="-15169"/>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a:lstStyle/>
              <a:p>
                <a:r>
                  <a:rPr lang="zh-CN" altLang="en-US">
                    <a:noFill/>
                  </a:rPr>
                  <a:t> </a:t>
                </a:r>
              </a:p>
            </p:txBody>
          </p:sp>
        </mc:Fallback>
      </mc:AlternateContent>
      <p:sp>
        <p:nvSpPr>
          <p:cNvPr id="123" name="Text Box 265"/>
          <p:cNvSpPr txBox="1">
            <a:spLocks noChangeArrowheads="1"/>
          </p:cNvSpPr>
          <p:nvPr/>
        </p:nvSpPr>
        <p:spPr bwMode="auto">
          <a:xfrm>
            <a:off x="23019970" y="31252265"/>
            <a:ext cx="7922637"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wrap="square"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i="1" dirty="0">
                <a:solidFill>
                  <a:schemeClr val="accent2">
                    <a:lumMod val="50000"/>
                  </a:schemeClr>
                </a:solidFill>
              </a:rPr>
              <a:t>Figure </a:t>
            </a:r>
            <a:r>
              <a:rPr lang="en-US" altLang="zh-CN" i="1" dirty="0" smtClean="0">
                <a:solidFill>
                  <a:schemeClr val="accent2">
                    <a:lumMod val="50000"/>
                  </a:schemeClr>
                </a:solidFill>
              </a:rPr>
              <a:t>2:Damage </a:t>
            </a:r>
            <a:r>
              <a:rPr lang="en-US" altLang="zh-CN" i="1" dirty="0">
                <a:solidFill>
                  <a:schemeClr val="accent2">
                    <a:lumMod val="50000"/>
                  </a:schemeClr>
                </a:solidFill>
              </a:rPr>
              <a:t>evolution with time under sinusoidal load with two different methods</a:t>
            </a:r>
            <a:r>
              <a:rPr lang="en-AU" i="1" dirty="0" smtClean="0">
                <a:solidFill>
                  <a:schemeClr val="accent2">
                    <a:lumMod val="50000"/>
                  </a:schemeClr>
                </a:solidFill>
                <a:latin typeface="Arial"/>
              </a:rPr>
              <a:t>.</a:t>
            </a:r>
            <a:endParaRPr lang="en-AU" i="1" dirty="0">
              <a:solidFill>
                <a:schemeClr val="accent2">
                  <a:lumMod val="50000"/>
                </a:schemeClr>
              </a:solidFill>
              <a:latin typeface="Arial"/>
            </a:endParaRPr>
          </a:p>
        </p:txBody>
      </p:sp>
      <p:pic>
        <p:nvPicPr>
          <p:cNvPr id="127" name="图片 12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54473" y="12564293"/>
            <a:ext cx="10713891" cy="1392806"/>
          </a:xfrm>
          <a:prstGeom prst="rect">
            <a:avLst/>
          </a:prstGeom>
        </p:spPr>
      </p:pic>
      <p:pic>
        <p:nvPicPr>
          <p:cNvPr id="128" name="图片 12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86947" y="14200979"/>
            <a:ext cx="9389706" cy="3163557"/>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1982</TotalTime>
  <Words>477</Words>
  <Application>Microsoft Office PowerPoint</Application>
  <PresentationFormat>自定义</PresentationFormat>
  <Paragraphs>61</Paragraphs>
  <Slides>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vt:i4>
      </vt:variant>
    </vt:vector>
  </HeadingPairs>
  <TitlesOfParts>
    <vt:vector size="11" baseType="lpstr">
      <vt:lpstr>MS PGothic</vt:lpstr>
      <vt:lpstr>宋体</vt:lpstr>
      <vt:lpstr>宋体</vt:lpstr>
      <vt:lpstr>Arial</vt:lpstr>
      <vt:lpstr>Cambria Math</vt:lpstr>
      <vt:lpstr>Lucida Sans</vt:lpstr>
      <vt:lpstr>Times New Roman</vt:lpstr>
      <vt:lpstr>Default Design</vt:lpstr>
      <vt:lpstr>Microsoft 公式 3.0</vt:lpstr>
      <vt:lpstr>MathType 6.0 Equation</vt:lpstr>
      <vt:lpstr>PowerPoint 演示文稿</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马泽鹏</cp:lastModifiedBy>
  <cp:revision>109</cp:revision>
  <cp:lastPrinted>2000-08-03T00:31:24Z</cp:lastPrinted>
  <dcterms:modified xsi:type="dcterms:W3CDTF">2016-07-27T13:28:39Z</dcterms:modified>
  <cp:category>research posters template</cp:category>
</cp:coreProperties>
</file>