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1"/>
  </p:notesMasterIdLst>
  <p:sldIdLst>
    <p:sldId id="513" r:id="rId2"/>
    <p:sldId id="730" r:id="rId3"/>
    <p:sldId id="1070" r:id="rId4"/>
    <p:sldId id="1071" r:id="rId5"/>
    <p:sldId id="1053" r:id="rId6"/>
    <p:sldId id="763" r:id="rId7"/>
    <p:sldId id="1052" r:id="rId8"/>
    <p:sldId id="1069" r:id="rId9"/>
    <p:sldId id="876" r:id="rId10"/>
    <p:sldId id="1090" r:id="rId11"/>
    <p:sldId id="759" r:id="rId12"/>
    <p:sldId id="1054" r:id="rId13"/>
    <p:sldId id="1091" r:id="rId14"/>
    <p:sldId id="1103" r:id="rId15"/>
    <p:sldId id="1056" r:id="rId16"/>
    <p:sldId id="1058" r:id="rId17"/>
    <p:sldId id="1092" r:id="rId18"/>
    <p:sldId id="1093" r:id="rId19"/>
    <p:sldId id="1094" r:id="rId20"/>
    <p:sldId id="1061" r:id="rId21"/>
    <p:sldId id="1095" r:id="rId22"/>
    <p:sldId id="1096" r:id="rId23"/>
    <p:sldId id="1097" r:id="rId24"/>
    <p:sldId id="1098" r:id="rId25"/>
    <p:sldId id="1099" r:id="rId26"/>
    <p:sldId id="1063" r:id="rId27"/>
    <p:sldId id="1064" r:id="rId28"/>
    <p:sldId id="1100" r:id="rId29"/>
    <p:sldId id="1104" r:id="rId30"/>
    <p:sldId id="1105" r:id="rId31"/>
    <p:sldId id="957" r:id="rId32"/>
    <p:sldId id="958" r:id="rId33"/>
    <p:sldId id="1102" r:id="rId34"/>
    <p:sldId id="1106" r:id="rId35"/>
    <p:sldId id="1107" r:id="rId36"/>
    <p:sldId id="1101" r:id="rId37"/>
    <p:sldId id="1089" r:id="rId38"/>
    <p:sldId id="874" r:id="rId39"/>
    <p:sldId id="291" r:id="rId40"/>
  </p:sldIdLst>
  <p:sldSz cx="9144000" cy="5143500" type="screen16x9"/>
  <p:notesSz cx="6858000" cy="9144000"/>
  <p:custDataLst>
    <p:tags r:id="rId4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70340" autoAdjust="0"/>
  </p:normalViewPr>
  <p:slideViewPr>
    <p:cSldViewPr snapToGrid="0" showGuides="1">
      <p:cViewPr varScale="1">
        <p:scale>
          <a:sx n="106" d="100"/>
          <a:sy n="106" d="100"/>
        </p:scale>
        <p:origin x="1764" y="9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PACE - DataSys" userId="5f128c38-951f-4dfa-9c97-3cecf607327f" providerId="ADAL" clId="{23063FFC-A04E-407C-A050-9232C6AB606C}"/>
    <pc:docChg chg="undo custSel modSld">
      <pc:chgData name="Fabio PACE - DataSys" userId="5f128c38-951f-4dfa-9c97-3cecf607327f" providerId="ADAL" clId="{23063FFC-A04E-407C-A050-9232C6AB606C}" dt="2020-12-15T11:46:49.186" v="21" actId="20577"/>
      <pc:docMkLst>
        <pc:docMk/>
      </pc:docMkLst>
      <pc:sldChg chg="modSp mod">
        <pc:chgData name="Fabio PACE - DataSys" userId="5f128c38-951f-4dfa-9c97-3cecf607327f" providerId="ADAL" clId="{23063FFC-A04E-407C-A050-9232C6AB606C}" dt="2020-12-15T11:43:41.927" v="7" actId="20577"/>
        <pc:sldMkLst>
          <pc:docMk/>
          <pc:sldMk cId="1671064827" sldId="1054"/>
        </pc:sldMkLst>
        <pc:spChg chg="mod">
          <ac:chgData name="Fabio PACE - DataSys" userId="5f128c38-951f-4dfa-9c97-3cecf607327f" providerId="ADAL" clId="{23063FFC-A04E-407C-A050-9232C6AB606C}" dt="2020-12-15T11:43:41.927" v="7" actId="20577"/>
          <ac:spMkLst>
            <pc:docMk/>
            <pc:sldMk cId="1671064827" sldId="1054"/>
            <ac:spMk id="4" creationId="{50693879-5816-3444-9D50-A12F1F37F5DE}"/>
          </ac:spMkLst>
        </pc:spChg>
      </pc:sldChg>
      <pc:sldChg chg="modSp mod">
        <pc:chgData name="Fabio PACE - DataSys" userId="5f128c38-951f-4dfa-9c97-3cecf607327f" providerId="ADAL" clId="{23063FFC-A04E-407C-A050-9232C6AB606C}" dt="2020-12-15T11:44:53.680" v="10" actId="1076"/>
        <pc:sldMkLst>
          <pc:docMk/>
          <pc:sldMk cId="3737522584" sldId="1061"/>
        </pc:sldMkLst>
        <pc:graphicFrameChg chg="mod">
          <ac:chgData name="Fabio PACE - DataSys" userId="5f128c38-951f-4dfa-9c97-3cecf607327f" providerId="ADAL" clId="{23063FFC-A04E-407C-A050-9232C6AB606C}" dt="2020-12-15T11:44:53.680" v="10" actId="1076"/>
          <ac:graphicFrameMkLst>
            <pc:docMk/>
            <pc:sldMk cId="3737522584" sldId="1061"/>
            <ac:graphicFrameMk id="7" creationId="{73BB6E86-62EB-2348-9F73-08093BACDAF3}"/>
          </ac:graphicFrameMkLst>
        </pc:graphicFrameChg>
      </pc:sldChg>
      <pc:sldChg chg="modSp mod">
        <pc:chgData name="Fabio PACE - DataSys" userId="5f128c38-951f-4dfa-9c97-3cecf607327f" providerId="ADAL" clId="{23063FFC-A04E-407C-A050-9232C6AB606C}" dt="2020-12-15T11:44:18.027" v="8" actId="1076"/>
        <pc:sldMkLst>
          <pc:docMk/>
          <pc:sldMk cId="181678701" sldId="1092"/>
        </pc:sldMkLst>
        <pc:picChg chg="mod">
          <ac:chgData name="Fabio PACE - DataSys" userId="5f128c38-951f-4dfa-9c97-3cecf607327f" providerId="ADAL" clId="{23063FFC-A04E-407C-A050-9232C6AB606C}" dt="2020-12-15T11:44:18.027" v="8" actId="1076"/>
          <ac:picMkLst>
            <pc:docMk/>
            <pc:sldMk cId="181678701" sldId="1092"/>
            <ac:picMk id="6" creationId="{93C10989-3D4F-45C9-BEEB-776028CA1969}"/>
          </ac:picMkLst>
        </pc:picChg>
      </pc:sldChg>
      <pc:sldChg chg="modSp mod">
        <pc:chgData name="Fabio PACE - DataSys" userId="5f128c38-951f-4dfa-9c97-3cecf607327f" providerId="ADAL" clId="{23063FFC-A04E-407C-A050-9232C6AB606C}" dt="2020-12-15T11:44:29.215" v="9" actId="1076"/>
        <pc:sldMkLst>
          <pc:docMk/>
          <pc:sldMk cId="3827609789" sldId="1093"/>
        </pc:sldMkLst>
        <pc:picChg chg="mod">
          <ac:chgData name="Fabio PACE - DataSys" userId="5f128c38-951f-4dfa-9c97-3cecf607327f" providerId="ADAL" clId="{23063FFC-A04E-407C-A050-9232C6AB606C}" dt="2020-12-15T11:44:29.215" v="9" actId="1076"/>
          <ac:picMkLst>
            <pc:docMk/>
            <pc:sldMk cId="3827609789" sldId="1093"/>
            <ac:picMk id="6" creationId="{93C10989-3D4F-45C9-BEEB-776028CA1969}"/>
          </ac:picMkLst>
        </pc:picChg>
      </pc:sldChg>
      <pc:sldChg chg="delSp modSp mod">
        <pc:chgData name="Fabio PACE - DataSys" userId="5f128c38-951f-4dfa-9c97-3cecf607327f" providerId="ADAL" clId="{23063FFC-A04E-407C-A050-9232C6AB606C}" dt="2020-12-15T11:46:49.186" v="21" actId="20577"/>
        <pc:sldMkLst>
          <pc:docMk/>
          <pc:sldMk cId="3556750825" sldId="1100"/>
        </pc:sldMkLst>
        <pc:spChg chg="del">
          <ac:chgData name="Fabio PACE - DataSys" userId="5f128c38-951f-4dfa-9c97-3cecf607327f" providerId="ADAL" clId="{23063FFC-A04E-407C-A050-9232C6AB606C}" dt="2020-12-15T11:46:28.174" v="11" actId="478"/>
          <ac:spMkLst>
            <pc:docMk/>
            <pc:sldMk cId="3556750825" sldId="1100"/>
            <ac:spMk id="2" creationId="{CA1D5D00-3D9F-3E4A-B62C-66D13E5CE20B}"/>
          </ac:spMkLst>
        </pc:spChg>
        <pc:spChg chg="del">
          <ac:chgData name="Fabio PACE - DataSys" userId="5f128c38-951f-4dfa-9c97-3cecf607327f" providerId="ADAL" clId="{23063FFC-A04E-407C-A050-9232C6AB606C}" dt="2020-12-15T11:46:30.228" v="12" actId="478"/>
          <ac:spMkLst>
            <pc:docMk/>
            <pc:sldMk cId="3556750825" sldId="1100"/>
            <ac:spMk id="4" creationId="{F983A9E2-6668-F24E-8A3A-4D0990AAC601}"/>
          </ac:spMkLst>
        </pc:spChg>
        <pc:spChg chg="mod">
          <ac:chgData name="Fabio PACE - DataSys" userId="5f128c38-951f-4dfa-9c97-3cecf607327f" providerId="ADAL" clId="{23063FFC-A04E-407C-A050-9232C6AB606C}" dt="2020-12-15T11:46:49.186" v="21" actId="20577"/>
          <ac:spMkLst>
            <pc:docMk/>
            <pc:sldMk cId="3556750825" sldId="1100"/>
            <ac:spMk id="10" creationId="{31718114-4447-471E-989F-8789EBF195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12/15/2020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10.1 Configuration des Paramètres Initiaux du Routeur</a:t>
            </a:r>
          </a:p>
          <a:p>
            <a:pPr rtl="0"/>
            <a:r>
              <a:rPr lang="fr-FR"/>
              <a:t>10.1.1 – Étapes de Configuration des Paramètres de Base d'un Routeur</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10.1 Configuration des Paramètres Initiaux du Routeur</a:t>
            </a:r>
          </a:p>
          <a:p>
            <a:pPr rtl="0"/>
            <a:r>
              <a:rPr lang="fr-FR"/>
              <a:t>10.1.2 — Exemple de Configuration de Routage de Base</a:t>
            </a:r>
          </a:p>
          <a:p>
            <a:pPr rtl="0"/>
            <a:r>
              <a:rPr lang="fr-FR"/>
              <a:t>10.1.3 - Vérificateur de Syntaxe — Configurer les Paramètres Initiaux du Routeur</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981657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10.1 Configuration des Paramètres Initiaux du Routeur</a:t>
            </a:r>
          </a:p>
          <a:p>
            <a:pPr rtl="0"/>
            <a:r>
              <a:rPr lang="fr-FR"/>
              <a:t>10.1.4 – Packet Tracer – Configuration des paramètres initiaux du routeur</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521304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Configurer les interfaces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10.2.1 Configuration des interfaces du routeur</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4173039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10.2.2 — Exemple de Configuration des Interfaces de Routeur</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37903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10.2.2 — Exemple de Configuration des Interfaces de Routeur (suite)</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1831126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10.2.3 – Vérification de la configuration de l'interface</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492883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10.2.4 — Commandes de vérification de configuration</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2045062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10.2.4 — Commandes de vérification de la configuration (suite)</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60444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10.2.4 — Commandes de vérification de la configuration (suite)</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3956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10.2.4 — Commandes de vérification de la configuration (suite)</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907790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10.2.4 — Commandes de vérification de la configuration (suite)</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441579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10.2 — Configurer les interfaces</a:t>
            </a:r>
          </a:p>
          <a:p>
            <a:pPr rtl="0"/>
            <a:r>
              <a:rPr lang="fr-FR"/>
              <a:t>10.2.4 — Commandes de vérification de la configuration (suite)</a:t>
            </a:r>
          </a:p>
          <a:p>
            <a:pPr rtl="0"/>
            <a:r>
              <a:rPr lang="fr-FR"/>
              <a:t>10.2.5 Vérificateur de syntaxe — Configurer les interfaces</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1894074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10.3 Configuration de la Passerelle par Défaut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977755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10.3 - Configurer la Passerelle par Défaut</a:t>
            </a:r>
          </a:p>
          <a:p>
            <a:pPr rtl="0"/>
            <a:r>
              <a:rPr lang="fr-FR"/>
              <a:t>10.3.1 — Passerelle par Défaut sur Un Hôte</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3315570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10.3 - Configurer la Passerelle par Défaut</a:t>
            </a:r>
          </a:p>
          <a:p>
            <a:pPr rtl="0"/>
            <a:r>
              <a:rPr lang="fr-FR"/>
              <a:t>10.3.2 — Passerelle par Défaut sur Un Commutateur</a:t>
            </a:r>
          </a:p>
          <a:p>
            <a:pPr rtl="0"/>
            <a:r>
              <a:rPr lang="fr-FR"/>
              <a:t>10.3.3 — Vérificateur de Syntaxe — Configurer la Passerelle par Défaut</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2130310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10.3 - Configurer la Passerelle par Défaut</a:t>
            </a:r>
          </a:p>
          <a:p>
            <a:pPr rtl="0"/>
            <a:r>
              <a:rPr lang="fr-FR"/>
              <a:t>10.3.4 – Packet Tracer – Connect a Router to a LAN</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3093664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10.3 - Configurer la Passerelle par Défaut</a:t>
            </a:r>
          </a:p>
          <a:p>
            <a:pPr rtl="0"/>
            <a:r>
              <a:rPr lang="fr-FR"/>
              <a:t>10.3.5 - Traceur de paquets - Dépannage des Problèmes de Passerelle par Défaut</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623651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10.4 Module pratique et questionnaire</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10 - Configuration de Base du Routeur</a:t>
            </a:r>
          </a:p>
          <a:p>
            <a:pPr rtl="0"/>
            <a:r>
              <a:rPr lang="fr-FR"/>
              <a:t>10.4 - Module pratique et questionnaire</a:t>
            </a:r>
          </a:p>
          <a:p>
            <a:pPr rtl="0"/>
            <a:r>
              <a:rPr lang="fr-FR"/>
              <a:t>10.4.1 — Vidéo — Différences entre les périphériques du réseau: Partie 1</a:t>
            </a:r>
          </a:p>
        </p:txBody>
      </p:sp>
    </p:spTree>
    <p:extLst>
      <p:ext uri="{BB962C8B-B14F-4D97-AF65-F5344CB8AC3E}">
        <p14:creationId xmlns:p14="http://schemas.microsoft.com/office/powerpoint/2010/main" val="1476824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10 - Configuration de Base du Routeur</a:t>
            </a:r>
          </a:p>
          <a:p>
            <a:pPr rtl="0"/>
            <a:r>
              <a:rPr lang="fr-FR"/>
              <a:t>10.4 – Module pratique et questionnaire</a:t>
            </a:r>
          </a:p>
          <a:p>
            <a:pPr rtl="0"/>
            <a:r>
              <a:rPr lang="fr-FR"/>
              <a:t>10.4.2 — Vidéo — Différences entre les périphériques du réseau: Partie 2</a:t>
            </a:r>
          </a:p>
        </p:txBody>
      </p:sp>
    </p:spTree>
    <p:extLst>
      <p:ext uri="{BB962C8B-B14F-4D97-AF65-F5344CB8AC3E}">
        <p14:creationId xmlns:p14="http://schemas.microsoft.com/office/powerpoint/2010/main" val="2533704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10.4 - Configurer la Passerelle par Défaut</a:t>
            </a:r>
          </a:p>
          <a:p>
            <a:pPr rtl="0"/>
            <a:r>
              <a:rPr lang="fr-FR"/>
              <a:t>10.4.3 - Packet Tracer - Configuration de base du dispositif</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3247973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10.4 - Configurer la Passerelle par Défaut</a:t>
            </a:r>
          </a:p>
          <a:p>
            <a:pPr rtl="0"/>
            <a:r>
              <a:rPr lang="fr-FR"/>
              <a:t>10.4.4 Travaux pratiques- Conception d'un Réseau de Commutateur et de Routeur</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149216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36</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10 - Configuration de Base du Routeur</a:t>
            </a:r>
          </a:p>
          <a:p>
            <a:pPr rtl="0"/>
            <a:r>
              <a:rPr lang="fr-FR"/>
              <a:t>10.4 – Pratique et Questionnaire du Module</a:t>
            </a:r>
          </a:p>
          <a:p>
            <a:pPr rtl="0"/>
            <a:r>
              <a:rPr lang="fr-FR"/>
              <a:t>10.4.5 – Qu'est-ce que j'ai appris dans ce module?</a:t>
            </a:r>
          </a:p>
        </p:txBody>
      </p:sp>
    </p:spTree>
    <p:extLst>
      <p:ext uri="{BB962C8B-B14F-4D97-AF65-F5344CB8AC3E}">
        <p14:creationId xmlns:p14="http://schemas.microsoft.com/office/powerpoint/2010/main" val="26061680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37</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10 - Configuration de Base du Routeur</a:t>
            </a:r>
          </a:p>
          <a:p>
            <a:pPr rtl="0"/>
            <a:r>
              <a:rPr lang="fr-FR"/>
              <a:t>10.4 – Pratique et Questionnaire du Module</a:t>
            </a:r>
          </a:p>
          <a:p>
            <a:pPr rtl="0"/>
            <a:r>
              <a:rPr lang="fr-FR"/>
              <a:t>Qu'est-ce que j'ai appris dans ce module?</a:t>
            </a:r>
          </a:p>
        </p:txBody>
      </p:sp>
    </p:spTree>
    <p:extLst>
      <p:ext uri="{BB962C8B-B14F-4D97-AF65-F5344CB8AC3E}">
        <p14:creationId xmlns:p14="http://schemas.microsoft.com/office/powerpoint/2010/main" val="2707434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38</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Cisco Networking Academy</a:t>
            </a:r>
          </a:p>
          <a:p>
            <a:pPr rtl="0">
              <a:buFontTx/>
              <a:buNone/>
            </a:pPr>
            <a:r>
              <a:rPr lang="fr-FR" b="0" baseline="0"/>
              <a:t>Introduction aux Réseaux v</a:t>
            </a:r>
            <a:r>
              <a:rPr lang="fr-FR" b="0"/>
              <a:t>7.0 (ITN)</a:t>
            </a:r>
          </a:p>
          <a:p>
            <a:pPr rtl="0"/>
            <a:r>
              <a:rPr lang="fr-FR"/>
              <a:t>Module 10 : Configuration de Base du Routeur</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10 - Configuration de Base du Routeur</a:t>
            </a:r>
          </a:p>
          <a:p>
            <a:pPr rtl="0">
              <a:buFontTx/>
              <a:buNone/>
            </a:pPr>
            <a:r>
              <a:rPr lang="fr-FR"/>
              <a:t>10.0.2 – Qu'est-ce que je vais apprendre dans ce module?</a:t>
            </a: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10 - Configuration de Base du Routeur</a:t>
            </a:r>
          </a:p>
          <a:p>
            <a:pPr rtl="0"/>
            <a:r>
              <a:rPr lang="fr-FR"/>
              <a:t>10.1 Configuration des Paramètres Initiaux du Routeur</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10 : Configuration de Base du Routeur</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
        <p:nvSpPr>
          <p:cNvPr id="8" name="Text Placeholder 4">
            <a:extLst>
              <a:ext uri="{FF2B5EF4-FFF2-40B4-BE49-F238E27FC236}">
                <a16:creationId xmlns:a16="http://schemas.microsoft.com/office/drawing/2014/main" id="{350CA099-B92E-4460-8050-DCC8E32C5849}"/>
              </a:ext>
            </a:extLst>
          </p:cNvPr>
          <p:cNvSpPr>
            <a:spLocks noGrp="1"/>
          </p:cNvSpPr>
          <p:nvPr/>
        </p:nvSpPr>
        <p:spPr>
          <a:xfrm>
            <a:off x="469497" y="3198175"/>
            <a:ext cx="5925246" cy="29900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2000" kern="1200" baseline="0">
                <a:solidFill>
                  <a:schemeClr val="bg2"/>
                </a:solidFill>
                <a:latin typeface="+mj-lt"/>
                <a:ea typeface="ＭＳ Ｐゴシック" charset="0"/>
                <a:cs typeface="CiscoSans"/>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dirty="0">
                <a:solidFill>
                  <a:schemeClr val="bg2">
                    <a:lumMod val="40000"/>
                    <a:lumOff val="60000"/>
                  </a:schemeClr>
                </a:solidFill>
              </a:rPr>
              <a:t>Contenu Pédagogique de l'instructeur</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de ce module</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Titre du Module : </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Configuration de Base du Routeur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rtl="0" eaLnBrk="0" hangingPunct="0"/>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Objectif du Module</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a:t>
            </a:r>
            <a:r>
              <a:rPr lang="fr-FR" sz="1600">
                <a:latin typeface="+mn-lt"/>
                <a:ea typeface="Calibri" panose="020F0502020204030204" pitchFamily="34" charset="0"/>
                <a:cs typeface="Calibri" panose="020F0502020204030204" pitchFamily="34" charset="0"/>
              </a:rPr>
              <a:t>Mettre en œuvre les réglages initiaux sur un routeur et des appareils terminaux.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2825932762"/>
              </p:ext>
            </p:extLst>
          </p:nvPr>
        </p:nvGraphicFramePr>
        <p:xfrm>
          <a:off x="880345" y="2118939"/>
          <a:ext cx="6980904" cy="1481903"/>
        </p:xfrm>
        <a:graphic>
          <a:graphicData uri="http://schemas.openxmlformats.org/drawingml/2006/table">
            <a:tbl>
              <a:tblPr firstRow="1" firstCol="1" bandRow="1">
                <a:tableStyleId>{5C22544A-7EE6-4342-B048-85BDC9FD1C3A}</a:tableStyleId>
              </a:tblPr>
              <a:tblGrid>
                <a:gridCol w="3490452">
                  <a:extLst>
                    <a:ext uri="{9D8B030D-6E8A-4147-A177-3AD203B41FA5}">
                      <a16:colId xmlns:a16="http://schemas.microsoft.com/office/drawing/2014/main" val="1523797708"/>
                    </a:ext>
                  </a:extLst>
                </a:gridCol>
                <a:gridCol w="3490452">
                  <a:extLst>
                    <a:ext uri="{9D8B030D-6E8A-4147-A177-3AD203B41FA5}">
                      <a16:colId xmlns:a16="http://schemas.microsoft.com/office/drawing/2014/main" val="2750207184"/>
                    </a:ext>
                  </a:extLst>
                </a:gridCol>
              </a:tblGrid>
              <a:tr h="216347">
                <a:tc>
                  <a:txBody>
                    <a:bodyPr/>
                    <a:lstStyle/>
                    <a:p>
                      <a:pPr marL="0" marR="0" rtl="0">
                        <a:lnSpc>
                          <a:spcPct val="107000"/>
                        </a:lnSpc>
                        <a:spcBef>
                          <a:spcPts val="0"/>
                        </a:spcBef>
                        <a:spcAft>
                          <a:spcPts val="0"/>
                        </a:spcAft>
                      </a:pPr>
                      <a:r>
                        <a:rPr lang="fr-FR" sz="1200">
                          <a:effectLst/>
                        </a:rPr>
                        <a:t>Titre du Rubrique</a:t>
                      </a:r>
                    </a:p>
                  </a:txBody>
                  <a:tcPr marL="68580" marR="68580" marT="0" marB="0"/>
                </a:tc>
                <a:tc>
                  <a:txBody>
                    <a:bodyPr/>
                    <a:lstStyle/>
                    <a:p>
                      <a:pPr marL="0" marR="0" rtl="0">
                        <a:lnSpc>
                          <a:spcPct val="107000"/>
                        </a:lnSpc>
                        <a:spcBef>
                          <a:spcPts val="0"/>
                        </a:spcBef>
                        <a:spcAft>
                          <a:spcPts val="0"/>
                        </a:spcAft>
                      </a:pPr>
                      <a:r>
                        <a:rPr lang="fr-FR" sz="1200">
                          <a:effectLst/>
                        </a:rPr>
                        <a:t>Objectif du Rubrique</a:t>
                      </a:r>
                    </a:p>
                  </a:txBody>
                  <a:tcPr marL="68580" marR="68580" marT="0" marB="0"/>
                </a:tc>
                <a:extLst>
                  <a:ext uri="{0D108BD9-81ED-4DB2-BD59-A6C34878D82A}">
                    <a16:rowId xmlns:a16="http://schemas.microsoft.com/office/drawing/2014/main" val="1874061904"/>
                  </a:ext>
                </a:extLst>
              </a:tr>
              <a:tr h="444151">
                <a:tc>
                  <a:txBody>
                    <a:bodyPr/>
                    <a:lstStyle/>
                    <a:p>
                      <a:pPr marL="0" marR="0" rtl="0">
                        <a:lnSpc>
                          <a:spcPct val="107000"/>
                        </a:lnSpc>
                        <a:spcBef>
                          <a:spcPts val="0"/>
                        </a:spcBef>
                        <a:spcAft>
                          <a:spcPts val="0"/>
                        </a:spcAft>
                      </a:pPr>
                      <a:r>
                        <a:rPr lang="fr-FR" sz="1200">
                          <a:effectLst/>
                        </a:rPr>
                        <a:t>Configuration des Paramètres Initiaux du Routeur</a:t>
                      </a:r>
                    </a:p>
                  </a:txBody>
                  <a:tcPr marL="68580" marR="68580" marT="0" marB="0"/>
                </a:tc>
                <a:tc>
                  <a:txBody>
                    <a:bodyPr/>
                    <a:lstStyle/>
                    <a:p>
                      <a:pPr marL="0" marR="0" rtl="0">
                        <a:lnSpc>
                          <a:spcPct val="107000"/>
                        </a:lnSpc>
                        <a:spcBef>
                          <a:spcPts val="0"/>
                        </a:spcBef>
                        <a:spcAft>
                          <a:spcPts val="0"/>
                        </a:spcAft>
                      </a:pPr>
                      <a:r>
                        <a:rPr lang="fr-FR" sz="1200">
                          <a:effectLst/>
                        </a:rPr>
                        <a:t>Configurer les paramètres initiaux d'un routeur Cisco IOS.</a:t>
                      </a:r>
                    </a:p>
                  </a:txBody>
                  <a:tcPr marL="68580" marR="68580" marT="0" marB="0"/>
                </a:tc>
                <a:extLst>
                  <a:ext uri="{0D108BD9-81ED-4DB2-BD59-A6C34878D82A}">
                    <a16:rowId xmlns:a16="http://schemas.microsoft.com/office/drawing/2014/main" val="1646858405"/>
                  </a:ext>
                </a:extLst>
              </a:tr>
              <a:tr h="315930">
                <a:tc>
                  <a:txBody>
                    <a:bodyPr/>
                    <a:lstStyle/>
                    <a:p>
                      <a:pPr marL="0" marR="0" rtl="0">
                        <a:lnSpc>
                          <a:spcPct val="107000"/>
                        </a:lnSpc>
                        <a:spcBef>
                          <a:spcPts val="0"/>
                        </a:spcBef>
                        <a:spcAft>
                          <a:spcPts val="0"/>
                        </a:spcAft>
                      </a:pPr>
                      <a:r>
                        <a:rPr lang="fr-FR" sz="1200">
                          <a:effectLst/>
                        </a:rPr>
                        <a:t>Configuration des Interfaces</a:t>
                      </a:r>
                    </a:p>
                  </a:txBody>
                  <a:tcPr marL="68580" marR="68580" marT="0" marB="0"/>
                </a:tc>
                <a:tc>
                  <a:txBody>
                    <a:bodyPr/>
                    <a:lstStyle/>
                    <a:p>
                      <a:pPr marL="0" marR="0" rtl="0">
                        <a:lnSpc>
                          <a:spcPct val="107000"/>
                        </a:lnSpc>
                        <a:spcBef>
                          <a:spcPts val="0"/>
                        </a:spcBef>
                        <a:spcAft>
                          <a:spcPts val="0"/>
                        </a:spcAft>
                      </a:pPr>
                      <a:r>
                        <a:rPr lang="fr-FR" sz="1200">
                          <a:effectLst/>
                        </a:rPr>
                        <a:t>Configurer deux interfaces actives sur un routeur Cisco IOS.</a:t>
                      </a:r>
                    </a:p>
                  </a:txBody>
                  <a:tcPr marL="68580" marR="68580" marT="0" marB="0"/>
                </a:tc>
                <a:extLst>
                  <a:ext uri="{0D108BD9-81ED-4DB2-BD59-A6C34878D82A}">
                    <a16:rowId xmlns:a16="http://schemas.microsoft.com/office/drawing/2014/main" val="1435904258"/>
                  </a:ext>
                </a:extLst>
              </a:tr>
              <a:tr h="444151">
                <a:tc>
                  <a:txBody>
                    <a:bodyPr/>
                    <a:lstStyle/>
                    <a:p>
                      <a:pPr marL="0" marR="0" rtl="0">
                        <a:lnSpc>
                          <a:spcPct val="107000"/>
                        </a:lnSpc>
                        <a:spcBef>
                          <a:spcPts val="0"/>
                        </a:spcBef>
                        <a:spcAft>
                          <a:spcPts val="0"/>
                        </a:spcAft>
                      </a:pPr>
                      <a:r>
                        <a:rPr lang="fr-FR" sz="1200">
                          <a:effectLst/>
                        </a:rPr>
                        <a:t>Configuration de la Passerelle par Défaut</a:t>
                      </a:r>
                    </a:p>
                  </a:txBody>
                  <a:tcPr marL="68580" marR="68580" marT="0" marB="0"/>
                </a:tc>
                <a:tc>
                  <a:txBody>
                    <a:bodyPr/>
                    <a:lstStyle/>
                    <a:p>
                      <a:pPr marL="0" marR="0" rtl="0">
                        <a:lnSpc>
                          <a:spcPct val="107000"/>
                        </a:lnSpc>
                        <a:spcBef>
                          <a:spcPts val="0"/>
                        </a:spcBef>
                        <a:spcAft>
                          <a:spcPts val="0"/>
                        </a:spcAft>
                      </a:pPr>
                      <a:r>
                        <a:rPr lang="fr-FR" sz="1200">
                          <a:effectLst/>
                        </a:rPr>
                        <a:t>Configurer les périphériques pour utiliser la passerelle par défaut.</a:t>
                      </a:r>
                    </a:p>
                  </a:txBody>
                  <a:tcPr marL="68580" marR="68580" marT="0" marB="0"/>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49938957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10.1 Configuration des Paramètres Initiaux du Routeur</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des Paramètres Initiaux du Routeur</a:t>
            </a:r>
            <a:br>
              <a:rPr lang="en-US" dirty="0"/>
            </a:br>
            <a:r>
              <a:rPr lang="fr-FR" sz="2400"/>
              <a:t>Étapes de Configuration de Base du Routeur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55419"/>
            <a:ext cx="3265419" cy="3517076"/>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Configurez le nom de l'appareil.</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Sécuriser le mode d'exécution privilégié.</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Sécuriser le mode d'exécution utilisateur</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Sécuriser Telnet à distance / accès SSH</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Chiffrer tous les mots de passe en clair.</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600" dirty="0">
                <a:solidFill>
                  <a:srgbClr val="000000"/>
                </a:solidFill>
              </a:rPr>
              <a:t>Fournissez une notification légale et enregistrez la configuration.</a:t>
            </a:r>
          </a:p>
        </p:txBody>
      </p:sp>
      <p:sp>
        <p:nvSpPr>
          <p:cNvPr id="2" name="TextBox 1">
            <a:extLst>
              <a:ext uri="{FF2B5EF4-FFF2-40B4-BE49-F238E27FC236}">
                <a16:creationId xmlns:a16="http://schemas.microsoft.com/office/drawing/2014/main" id="{ECC2C7B6-BFA0-4414-A9FD-310FB45A4012}"/>
              </a:ext>
            </a:extLst>
          </p:cNvPr>
          <p:cNvSpPr txBox="1"/>
          <p:nvPr/>
        </p:nvSpPr>
        <p:spPr>
          <a:xfrm>
            <a:off x="3798284" y="855419"/>
            <a:ext cx="4913744" cy="276999"/>
          </a:xfrm>
          <a:prstGeom prst="rect">
            <a:avLst/>
          </a:prstGeom>
          <a:solidFill>
            <a:srgbClr val="000000"/>
          </a:solidFill>
        </p:spPr>
        <p:txBody>
          <a:bodyPr wrap="square" rtlCol="0">
            <a:spAutoFit/>
          </a:bodyPr>
          <a:lstStyle/>
          <a:p>
            <a:pPr rtl="0"/>
            <a:r>
              <a:rPr lang="fr-FR" sz="1200">
                <a:solidFill>
                  <a:schemeClr val="bg1"/>
                </a:solidFill>
                <a:latin typeface="Courier New" panose="02070309020205020404" pitchFamily="49" charset="0"/>
                <a:cs typeface="Courier New" panose="02070309020205020404" pitchFamily="49" charset="0"/>
              </a:rPr>
              <a:t>Router(config)# </a:t>
            </a:r>
            <a:r>
              <a:rPr lang="fr-FR" sz="1200" b="1">
                <a:solidFill>
                  <a:schemeClr val="bg1"/>
                </a:solidFill>
                <a:latin typeface="Courier New" panose="02070309020205020404" pitchFamily="49" charset="0"/>
                <a:cs typeface="Courier New" panose="02070309020205020404" pitchFamily="49" charset="0"/>
              </a:rPr>
              <a:t>hostname </a:t>
            </a:r>
            <a:r>
              <a:rPr lang="fr-FR" sz="1200" i="1">
                <a:solidFill>
                  <a:schemeClr val="bg1"/>
                </a:solidFill>
                <a:latin typeface="Courier New" panose="02070309020205020404" pitchFamily="49" charset="0"/>
                <a:cs typeface="Courier New" panose="02070309020205020404" pitchFamily="49" charset="0"/>
              </a:rPr>
              <a:t>hostname</a:t>
            </a:r>
          </a:p>
        </p:txBody>
      </p:sp>
      <p:sp>
        <p:nvSpPr>
          <p:cNvPr id="6" name="TextBox 5">
            <a:extLst>
              <a:ext uri="{FF2B5EF4-FFF2-40B4-BE49-F238E27FC236}">
                <a16:creationId xmlns:a16="http://schemas.microsoft.com/office/drawing/2014/main" id="{43E8BC38-AC68-4E30-A757-4BD5691E2755}"/>
              </a:ext>
            </a:extLst>
          </p:cNvPr>
          <p:cNvSpPr txBox="1"/>
          <p:nvPr/>
        </p:nvSpPr>
        <p:spPr>
          <a:xfrm>
            <a:off x="3798284" y="1256000"/>
            <a:ext cx="4913744" cy="276999"/>
          </a:xfrm>
          <a:prstGeom prst="rect">
            <a:avLst/>
          </a:prstGeom>
          <a:solidFill>
            <a:srgbClr val="000000"/>
          </a:solidFill>
        </p:spPr>
        <p:txBody>
          <a:bodyPr wrap="square" rtlCol="0">
            <a:spAutoFit/>
          </a:bodyPr>
          <a:lstStyle/>
          <a:p>
            <a:pPr rtl="0"/>
            <a:r>
              <a:rPr lang="fr-FR" sz="1200">
                <a:solidFill>
                  <a:schemeClr val="bg1"/>
                </a:solidFill>
                <a:latin typeface="Courier New" panose="02070309020205020404" pitchFamily="49" charset="0"/>
                <a:cs typeface="Courier New" panose="02070309020205020404" pitchFamily="49" charset="0"/>
              </a:rPr>
              <a:t>Router(config)# </a:t>
            </a:r>
            <a:r>
              <a:rPr lang="fr-FR" sz="1200" b="1">
                <a:solidFill>
                  <a:schemeClr val="bg1"/>
                </a:solidFill>
                <a:latin typeface="Courier New" panose="02070309020205020404" pitchFamily="49" charset="0"/>
                <a:cs typeface="Courier New" panose="02070309020205020404" pitchFamily="49" charset="0"/>
              </a:rPr>
              <a:t>enable secret </a:t>
            </a:r>
            <a:r>
              <a:rPr lang="fr-FR" sz="1200" i="1">
                <a:solidFill>
                  <a:schemeClr val="bg1"/>
                </a:solidFill>
                <a:latin typeface="Courier New" panose="02070309020205020404" pitchFamily="49" charset="0"/>
                <a:cs typeface="Courier New" panose="02070309020205020404" pitchFamily="49" charset="0"/>
              </a:rPr>
              <a:t>password</a:t>
            </a:r>
          </a:p>
        </p:txBody>
      </p:sp>
      <p:sp>
        <p:nvSpPr>
          <p:cNvPr id="7" name="TextBox 6">
            <a:extLst>
              <a:ext uri="{FF2B5EF4-FFF2-40B4-BE49-F238E27FC236}">
                <a16:creationId xmlns:a16="http://schemas.microsoft.com/office/drawing/2014/main" id="{E3C42215-AFFA-4B80-8518-0228983486B9}"/>
              </a:ext>
            </a:extLst>
          </p:cNvPr>
          <p:cNvSpPr txBox="1"/>
          <p:nvPr/>
        </p:nvSpPr>
        <p:spPr>
          <a:xfrm>
            <a:off x="3798284" y="1656581"/>
            <a:ext cx="4913744" cy="646331"/>
          </a:xfrm>
          <a:prstGeom prst="rect">
            <a:avLst/>
          </a:prstGeom>
          <a:solidFill>
            <a:srgbClr val="000000"/>
          </a:solidFill>
        </p:spPr>
        <p:txBody>
          <a:bodyPr wrap="square" rtlCol="0">
            <a:spAutoFit/>
          </a:bodyPr>
          <a:lstStyle/>
          <a:p>
            <a:pPr rtl="0"/>
            <a:r>
              <a:rPr lang="fr-FR" sz="1200">
                <a:solidFill>
                  <a:schemeClr val="bg1"/>
                </a:solidFill>
                <a:latin typeface="Courier New" panose="02070309020205020404" pitchFamily="49" charset="0"/>
                <a:cs typeface="Courier New" panose="02070309020205020404" pitchFamily="49" charset="0"/>
              </a:rPr>
              <a:t>Router(config)# </a:t>
            </a:r>
            <a:r>
              <a:rPr lang="fr-FR" sz="1200" b="1">
                <a:solidFill>
                  <a:schemeClr val="bg1"/>
                </a:solidFill>
                <a:latin typeface="Courier New" panose="02070309020205020404" pitchFamily="49" charset="0"/>
                <a:cs typeface="Courier New" panose="02070309020205020404" pitchFamily="49" charset="0"/>
              </a:rPr>
              <a:t>line console 0</a:t>
            </a:r>
          </a:p>
          <a:p>
            <a:pPr rtl="0"/>
            <a:r>
              <a:rPr lang="fr-FR" sz="1200">
                <a:solidFill>
                  <a:schemeClr val="bg1"/>
                </a:solidFill>
                <a:latin typeface="Courier New" panose="02070309020205020404" pitchFamily="49" charset="0"/>
                <a:cs typeface="Courier New" panose="02070309020205020404" pitchFamily="49" charset="0"/>
              </a:rPr>
              <a:t>Router(config-line)# password </a:t>
            </a:r>
            <a:r>
              <a:rPr lang="fr-FR" sz="1200" i="1">
                <a:solidFill>
                  <a:schemeClr val="bg1"/>
                </a:solidFill>
                <a:latin typeface="Courier New" panose="02070309020205020404" pitchFamily="49" charset="0"/>
                <a:cs typeface="Courier New" panose="02070309020205020404" pitchFamily="49" charset="0"/>
              </a:rPr>
              <a:t>password</a:t>
            </a:r>
          </a:p>
          <a:p>
            <a:pPr rtl="0"/>
            <a:r>
              <a:rPr lang="fr-FR" sz="1200">
                <a:solidFill>
                  <a:schemeClr val="bg1"/>
                </a:solidFill>
                <a:latin typeface="Courier New" panose="02070309020205020404" pitchFamily="49" charset="0"/>
                <a:cs typeface="Courier New" panose="02070309020205020404" pitchFamily="49" charset="0"/>
              </a:rPr>
              <a:t>Router(config-line)# login</a:t>
            </a:r>
          </a:p>
        </p:txBody>
      </p:sp>
      <p:sp>
        <p:nvSpPr>
          <p:cNvPr id="8" name="TextBox 7">
            <a:extLst>
              <a:ext uri="{FF2B5EF4-FFF2-40B4-BE49-F238E27FC236}">
                <a16:creationId xmlns:a16="http://schemas.microsoft.com/office/drawing/2014/main" id="{FE2CA5BC-EB52-4F1C-9E7F-0082B26780ED}"/>
              </a:ext>
            </a:extLst>
          </p:cNvPr>
          <p:cNvSpPr txBox="1"/>
          <p:nvPr/>
        </p:nvSpPr>
        <p:spPr>
          <a:xfrm>
            <a:off x="3798284" y="2413242"/>
            <a:ext cx="4926349" cy="830997"/>
          </a:xfrm>
          <a:prstGeom prst="rect">
            <a:avLst/>
          </a:prstGeom>
          <a:solidFill>
            <a:srgbClr val="000000"/>
          </a:solidFill>
        </p:spPr>
        <p:txBody>
          <a:bodyPr wrap="none" rtlCol="0">
            <a:spAutoFit/>
          </a:bodyPr>
          <a:lstStyle/>
          <a:p>
            <a:pPr rtl="0"/>
            <a:r>
              <a:rPr lang="fr-FR" sz="1200">
                <a:solidFill>
                  <a:schemeClr val="bg1"/>
                </a:solidFill>
                <a:latin typeface="Courier New" panose="02070309020205020404" pitchFamily="49" charset="0"/>
                <a:cs typeface="Courier New" panose="02070309020205020404" pitchFamily="49" charset="0"/>
              </a:rPr>
              <a:t>Router (config)# </a:t>
            </a:r>
            <a:r>
              <a:rPr lang="fr-FR" sz="1200" b="1">
                <a:solidFill>
                  <a:schemeClr val="bg1"/>
                </a:solidFill>
                <a:latin typeface="Courier New" panose="02070309020205020404" pitchFamily="49" charset="0"/>
                <a:cs typeface="Courier New" panose="02070309020205020404" pitchFamily="49" charset="0"/>
              </a:rPr>
              <a:t>line vty 0 4</a:t>
            </a:r>
          </a:p>
          <a:p>
            <a:pPr rtl="0"/>
            <a:r>
              <a:rPr lang="fr-FR" sz="1200">
                <a:solidFill>
                  <a:schemeClr val="bg1"/>
                </a:solidFill>
                <a:latin typeface="Courier New" panose="02070309020205020404" pitchFamily="49" charset="0"/>
                <a:cs typeface="Courier New" panose="02070309020205020404" pitchFamily="49" charset="0"/>
              </a:rPr>
              <a:t>Router(config-line)# password </a:t>
            </a:r>
            <a:r>
              <a:rPr lang="fr-FR" sz="1200" i="1">
                <a:solidFill>
                  <a:schemeClr val="bg1"/>
                </a:solidFill>
                <a:latin typeface="Courier New" panose="02070309020205020404" pitchFamily="49" charset="0"/>
                <a:cs typeface="Courier New" panose="02070309020205020404" pitchFamily="49" charset="0"/>
              </a:rPr>
              <a:t>password</a:t>
            </a:r>
          </a:p>
          <a:p>
            <a:pPr rtl="0"/>
            <a:r>
              <a:rPr lang="fr-FR" sz="1200">
                <a:solidFill>
                  <a:schemeClr val="bg1"/>
                </a:solidFill>
                <a:latin typeface="Courier New" panose="02070309020205020404" pitchFamily="49" charset="0"/>
                <a:cs typeface="Courier New" panose="02070309020205020404" pitchFamily="49" charset="0"/>
              </a:rPr>
              <a:t>Router(config-line)# login</a:t>
            </a:r>
          </a:p>
          <a:p>
            <a:pPr rtl="0"/>
            <a:r>
              <a:rPr lang="fr-FR" sz="1200">
                <a:solidFill>
                  <a:schemeClr val="bg1"/>
                </a:solidFill>
                <a:latin typeface="Courier New" panose="02070309020205020404" pitchFamily="49" charset="0"/>
                <a:cs typeface="Courier New" panose="02070309020205020404" pitchFamily="49" charset="0"/>
              </a:rPr>
              <a:t>Router(config-line)# transport input {ssh | telnet}</a:t>
            </a:r>
          </a:p>
        </p:txBody>
      </p:sp>
      <p:sp>
        <p:nvSpPr>
          <p:cNvPr id="9" name="TextBox 8">
            <a:extLst>
              <a:ext uri="{FF2B5EF4-FFF2-40B4-BE49-F238E27FC236}">
                <a16:creationId xmlns:a16="http://schemas.microsoft.com/office/drawing/2014/main" id="{C917E84C-919C-4F49-B88F-D6C32C285E08}"/>
              </a:ext>
            </a:extLst>
          </p:cNvPr>
          <p:cNvSpPr txBox="1"/>
          <p:nvPr/>
        </p:nvSpPr>
        <p:spPr>
          <a:xfrm>
            <a:off x="3798284" y="3352472"/>
            <a:ext cx="4913744" cy="276999"/>
          </a:xfrm>
          <a:prstGeom prst="rect">
            <a:avLst/>
          </a:prstGeom>
          <a:solidFill>
            <a:srgbClr val="000000"/>
          </a:solidFill>
        </p:spPr>
        <p:txBody>
          <a:bodyPr wrap="square" rtlCol="0">
            <a:spAutoFit/>
          </a:bodyPr>
          <a:lstStyle/>
          <a:p>
            <a:pPr rtl="0"/>
            <a:r>
              <a:rPr lang="fr-FR" sz="1200">
                <a:solidFill>
                  <a:schemeClr val="bg1"/>
                </a:solidFill>
                <a:latin typeface="Courier New" panose="02070309020205020404" pitchFamily="49" charset="0"/>
                <a:cs typeface="Courier New" panose="02070309020205020404" pitchFamily="49" charset="0"/>
              </a:rPr>
              <a:t>Routeur (config) # </a:t>
            </a:r>
            <a:r>
              <a:rPr lang="fr-FR" sz="1200" b="1">
                <a:solidFill>
                  <a:schemeClr val="bg1"/>
                </a:solidFill>
                <a:latin typeface="Courier New" panose="02070309020205020404" pitchFamily="49" charset="0"/>
                <a:cs typeface="Courier New" panose="02070309020205020404" pitchFamily="49" charset="0"/>
              </a:rPr>
              <a:t>service password encryption</a:t>
            </a:r>
          </a:p>
        </p:txBody>
      </p:sp>
      <p:sp>
        <p:nvSpPr>
          <p:cNvPr id="10" name="TextBox 9">
            <a:extLst>
              <a:ext uri="{FF2B5EF4-FFF2-40B4-BE49-F238E27FC236}">
                <a16:creationId xmlns:a16="http://schemas.microsoft.com/office/drawing/2014/main" id="{17CA1035-A981-4284-92B3-0FB302E7DAF6}"/>
              </a:ext>
            </a:extLst>
          </p:cNvPr>
          <p:cNvSpPr txBox="1"/>
          <p:nvPr/>
        </p:nvSpPr>
        <p:spPr>
          <a:xfrm>
            <a:off x="3798284" y="3737302"/>
            <a:ext cx="4913744" cy="646331"/>
          </a:xfrm>
          <a:prstGeom prst="rect">
            <a:avLst/>
          </a:prstGeom>
          <a:solidFill>
            <a:srgbClr val="000000"/>
          </a:solidFill>
        </p:spPr>
        <p:txBody>
          <a:bodyPr wrap="square" rtlCol="0">
            <a:spAutoFit/>
          </a:bodyPr>
          <a:lstStyle/>
          <a:p>
            <a:pPr rtl="0"/>
            <a:r>
              <a:rPr lang="fr-FR" sz="1200">
                <a:solidFill>
                  <a:schemeClr val="bg1"/>
                </a:solidFill>
                <a:latin typeface="Courier New" panose="02070309020205020404" pitchFamily="49" charset="0"/>
                <a:cs typeface="Courier New" panose="02070309020205020404" pitchFamily="49" charset="0"/>
              </a:rPr>
              <a:t>Routeur (config) # </a:t>
            </a:r>
            <a:r>
              <a:rPr lang="fr-FR" sz="1200" b="1">
                <a:solidFill>
                  <a:schemeClr val="bg1"/>
                </a:solidFill>
                <a:latin typeface="Courier New" panose="02070309020205020404" pitchFamily="49" charset="0"/>
                <a:cs typeface="Courier New" panose="02070309020205020404" pitchFamily="49" charset="0"/>
              </a:rPr>
              <a:t>banner motd </a:t>
            </a:r>
            <a:r>
              <a:rPr lang="fr-FR" sz="1200" b="1" i="1">
                <a:solidFill>
                  <a:schemeClr val="bg1"/>
                </a:solidFill>
                <a:latin typeface="Courier New" panose="02070309020205020404" pitchFamily="49" charset="0"/>
                <a:cs typeface="Courier New" panose="02070309020205020404" pitchFamily="49" charset="0"/>
              </a:rPr>
              <a:t># message # </a:t>
            </a:r>
          </a:p>
          <a:p>
            <a:pPr rtl="0"/>
            <a:r>
              <a:rPr lang="fr-FR" sz="1200">
                <a:solidFill>
                  <a:schemeClr val="bg1"/>
                </a:solidFill>
                <a:latin typeface="Courier New" panose="02070309020205020404" pitchFamily="49" charset="0"/>
                <a:cs typeface="Courier New" panose="02070309020205020404" pitchFamily="49" charset="0"/>
              </a:rPr>
              <a:t>Router(config)# end</a:t>
            </a:r>
          </a:p>
          <a:p>
            <a:pPr rtl="0"/>
            <a:r>
              <a:rPr lang="fr-FR" sz="1200">
                <a:solidFill>
                  <a:schemeClr val="bg1"/>
                </a:solidFill>
                <a:latin typeface="Courier New" panose="02070309020205020404" pitchFamily="49" charset="0"/>
                <a:cs typeface="Courier New" panose="02070309020205020404" pitchFamily="49" charset="0"/>
              </a:rPr>
              <a:t>Router# copy running-config startup-config</a:t>
            </a:r>
          </a:p>
        </p:txBody>
      </p:sp>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des Paramètres Initiaux du Routeur</a:t>
            </a:r>
            <a:br>
              <a:rPr lang="en-US" dirty="0"/>
            </a:br>
            <a:r>
              <a:rPr lang="fr-FR" sz="2400"/>
              <a:t>Exemple de Configuration de Routeur de Base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9"/>
            <a:ext cx="3135194" cy="61164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500">
                <a:solidFill>
                  <a:srgbClr val="000000"/>
                </a:solidFill>
              </a:rPr>
              <a:t>Commandes pour la configuration de base du routeur sur R1.</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500">
                <a:solidFill>
                  <a:srgbClr val="000000"/>
                </a:solidFill>
              </a:rPr>
              <a:t>La configuration est enregistrée dans la NVRAM.</a:t>
            </a:r>
          </a:p>
        </p:txBody>
      </p:sp>
      <p:sp>
        <p:nvSpPr>
          <p:cNvPr id="2" name="TextBox 1">
            <a:extLst>
              <a:ext uri="{FF2B5EF4-FFF2-40B4-BE49-F238E27FC236}">
                <a16:creationId xmlns:a16="http://schemas.microsoft.com/office/drawing/2014/main" id="{ECC2C7B6-BFA0-4414-A9FD-310FB45A4012}"/>
              </a:ext>
            </a:extLst>
          </p:cNvPr>
          <p:cNvSpPr txBox="1"/>
          <p:nvPr/>
        </p:nvSpPr>
        <p:spPr>
          <a:xfrm>
            <a:off x="3818374" y="855419"/>
            <a:ext cx="4893654" cy="3600986"/>
          </a:xfrm>
          <a:prstGeom prst="rect">
            <a:avLst/>
          </a:prstGeom>
          <a:solidFill>
            <a:srgbClr val="000000"/>
          </a:solidFill>
        </p:spPr>
        <p:txBody>
          <a:bodyPr wrap="square" rtlCol="0">
            <a:spAutoFit/>
          </a:bodyPr>
          <a:lstStyle/>
          <a:p>
            <a:pPr rtl="0"/>
            <a:r>
              <a:rPr lang="fr-FR" sz="1200">
                <a:solidFill>
                  <a:schemeClr val="bg1"/>
                </a:solidFill>
                <a:latin typeface="Courier New" panose="02070309020205020404" pitchFamily="49" charset="0"/>
                <a:cs typeface="Courier New" panose="02070309020205020404" pitchFamily="49" charset="0"/>
              </a:rPr>
              <a:t>R1 (config) # </a:t>
            </a:r>
            <a:r>
              <a:rPr lang="fr-FR" sz="1200" b="1">
                <a:solidFill>
                  <a:schemeClr val="bg1"/>
                </a:solidFill>
                <a:latin typeface="Courier New" panose="02070309020205020404" pitchFamily="49" charset="0"/>
                <a:cs typeface="Courier New" panose="02070309020205020404" pitchFamily="49" charset="0"/>
              </a:rPr>
              <a:t>hostname R1</a:t>
            </a:r>
          </a:p>
          <a:p>
            <a:pPr rtl="0"/>
            <a:r>
              <a:rPr lang="fr-FR" sz="1200">
                <a:solidFill>
                  <a:schemeClr val="bg1"/>
                </a:solidFill>
                <a:latin typeface="Courier New" panose="02070309020205020404" pitchFamily="49" charset="0"/>
                <a:cs typeface="Courier New" panose="02070309020205020404" pitchFamily="49" charset="0"/>
              </a:rPr>
              <a:t>R1(config)# </a:t>
            </a:r>
            <a:r>
              <a:rPr lang="fr-FR" sz="1200" b="1">
                <a:solidFill>
                  <a:schemeClr val="bg1"/>
                </a:solidFill>
                <a:latin typeface="Courier New" panose="02070309020205020404" pitchFamily="49" charset="0"/>
                <a:cs typeface="Courier New" panose="02070309020205020404" pitchFamily="49" charset="0"/>
              </a:rPr>
              <a:t>enable secret class</a:t>
            </a:r>
          </a:p>
          <a:p>
            <a:pPr rtl="0"/>
            <a:r>
              <a:rPr lang="fr-FR" sz="1200">
                <a:solidFill>
                  <a:schemeClr val="bg1"/>
                </a:solidFill>
                <a:latin typeface="Courier New" panose="02070309020205020404" pitchFamily="49" charset="0"/>
                <a:cs typeface="Courier New" panose="02070309020205020404" pitchFamily="49" charset="0"/>
              </a:rPr>
              <a:t>R1(config)# </a:t>
            </a:r>
            <a:r>
              <a:rPr lang="fr-FR" sz="1200" b="1">
                <a:solidFill>
                  <a:schemeClr val="bg1"/>
                </a:solidFill>
                <a:latin typeface="Courier New" panose="02070309020205020404" pitchFamily="49" charset="0"/>
                <a:cs typeface="Courier New" panose="02070309020205020404" pitchFamily="49" charset="0"/>
              </a:rPr>
              <a:t>line console 0</a:t>
            </a:r>
          </a:p>
          <a:p>
            <a:pPr rtl="0"/>
            <a:r>
              <a:rPr lang="fr-FR" sz="1200">
                <a:solidFill>
                  <a:schemeClr val="bg1"/>
                </a:solidFill>
                <a:latin typeface="Courier New" panose="02070309020205020404" pitchFamily="49" charset="0"/>
                <a:cs typeface="Courier New" panose="02070309020205020404" pitchFamily="49" charset="0"/>
              </a:rPr>
              <a:t>R1(config-line)# </a:t>
            </a:r>
            <a:r>
              <a:rPr lang="fr-FR" sz="1200" b="1">
                <a:solidFill>
                  <a:schemeClr val="bg1"/>
                </a:solidFill>
                <a:latin typeface="Courier New" panose="02070309020205020404" pitchFamily="49" charset="0"/>
                <a:cs typeface="Courier New" panose="02070309020205020404" pitchFamily="49" charset="0"/>
              </a:rPr>
              <a:t>password cisco</a:t>
            </a:r>
          </a:p>
          <a:p>
            <a:pPr rtl="0"/>
            <a:r>
              <a:rPr lang="fr-FR" sz="1200">
                <a:solidFill>
                  <a:schemeClr val="bg1"/>
                </a:solidFill>
                <a:latin typeface="Courier New" panose="02070309020205020404" pitchFamily="49" charset="0"/>
                <a:cs typeface="Courier New" panose="02070309020205020404" pitchFamily="49" charset="0"/>
              </a:rPr>
              <a:t>R1(config-line)# </a:t>
            </a:r>
            <a:r>
              <a:rPr lang="fr-FR" sz="1200" b="1">
                <a:solidFill>
                  <a:schemeClr val="bg1"/>
                </a:solidFill>
                <a:latin typeface="Courier New" panose="02070309020205020404" pitchFamily="49" charset="0"/>
                <a:cs typeface="Courier New" panose="02070309020205020404" pitchFamily="49" charset="0"/>
              </a:rPr>
              <a:t>login</a:t>
            </a:r>
          </a:p>
          <a:p>
            <a:pPr rtl="0"/>
            <a:r>
              <a:rPr lang="fr-FR" sz="1200">
                <a:solidFill>
                  <a:schemeClr val="bg1"/>
                </a:solidFill>
                <a:latin typeface="Courier New" panose="02070309020205020404" pitchFamily="49" charset="0"/>
                <a:cs typeface="Courier New" panose="02070309020205020404" pitchFamily="49" charset="0"/>
              </a:rPr>
              <a:t>R1</a:t>
            </a:r>
            <a:r>
              <a:rPr lang="fr-FR" sz="1200" b="1">
                <a:solidFill>
                  <a:schemeClr val="bg1"/>
                </a:solidFill>
                <a:latin typeface="Courier New" panose="02070309020205020404" pitchFamily="49" charset="0"/>
                <a:cs typeface="Courier New" panose="02070309020205020404" pitchFamily="49" charset="0"/>
              </a:rPr>
              <a:t>(</a:t>
            </a:r>
            <a:r>
              <a:rPr lang="fr-FR" sz="1200">
                <a:solidFill>
                  <a:schemeClr val="bg1"/>
                </a:solidFill>
                <a:latin typeface="Courier New" panose="02070309020205020404" pitchFamily="49" charset="0"/>
                <a:cs typeface="Courier New" panose="02070309020205020404" pitchFamily="49" charset="0"/>
              </a:rPr>
              <a:t>config-line)# </a:t>
            </a:r>
            <a:r>
              <a:rPr lang="fr-FR" sz="1200" b="1">
                <a:solidFill>
                  <a:schemeClr val="bg1"/>
                </a:solidFill>
                <a:latin typeface="Courier New" panose="02070309020205020404" pitchFamily="49" charset="0"/>
                <a:cs typeface="Courier New" panose="02070309020205020404" pitchFamily="49" charset="0"/>
              </a:rPr>
              <a:t>line vty 0 4</a:t>
            </a:r>
          </a:p>
          <a:p>
            <a:pPr rtl="0"/>
            <a:r>
              <a:rPr lang="fr-FR" sz="1200">
                <a:solidFill>
                  <a:schemeClr val="bg1"/>
                </a:solidFill>
                <a:latin typeface="Courier New" panose="02070309020205020404" pitchFamily="49" charset="0"/>
                <a:cs typeface="Courier New" panose="02070309020205020404" pitchFamily="49" charset="0"/>
              </a:rPr>
              <a:t>R1 (config-line) # </a:t>
            </a:r>
            <a:r>
              <a:rPr lang="fr-FR" sz="1200" b="1">
                <a:solidFill>
                  <a:schemeClr val="bg1"/>
                </a:solidFill>
                <a:latin typeface="Courier New" panose="02070309020205020404" pitchFamily="49" charset="0"/>
                <a:cs typeface="Courier New" panose="02070309020205020404" pitchFamily="49" charset="0"/>
              </a:rPr>
              <a:t>mot de passe cisco </a:t>
            </a:r>
          </a:p>
          <a:p>
            <a:pPr rtl="0"/>
            <a:r>
              <a:rPr lang="fr-FR" sz="1200">
                <a:solidFill>
                  <a:schemeClr val="bg1"/>
                </a:solidFill>
                <a:latin typeface="Courier New" panose="02070309020205020404" pitchFamily="49" charset="0"/>
                <a:cs typeface="Courier New" panose="02070309020205020404" pitchFamily="49" charset="0"/>
              </a:rPr>
              <a:t>R1(config-line)# </a:t>
            </a:r>
            <a:r>
              <a:rPr lang="fr-FR" sz="1200" b="1">
                <a:solidFill>
                  <a:schemeClr val="bg1"/>
                </a:solidFill>
                <a:latin typeface="Courier New" panose="02070309020205020404" pitchFamily="49" charset="0"/>
                <a:cs typeface="Courier New" panose="02070309020205020404" pitchFamily="49" charset="0"/>
              </a:rPr>
              <a:t>login</a:t>
            </a:r>
          </a:p>
          <a:p>
            <a:pPr rtl="0"/>
            <a:r>
              <a:rPr lang="fr-FR" sz="1200">
                <a:solidFill>
                  <a:schemeClr val="bg1"/>
                </a:solidFill>
                <a:latin typeface="Courier New" panose="02070309020205020404" pitchFamily="49" charset="0"/>
                <a:cs typeface="Courier New" panose="02070309020205020404" pitchFamily="49" charset="0"/>
              </a:rPr>
              <a:t>R1(config-line)# </a:t>
            </a:r>
            <a:r>
              <a:rPr lang="fr-FR" sz="1200" b="1">
                <a:solidFill>
                  <a:schemeClr val="bg1"/>
                </a:solidFill>
                <a:latin typeface="Courier New" panose="02070309020205020404" pitchFamily="49" charset="0"/>
                <a:cs typeface="Courier New" panose="02070309020205020404" pitchFamily="49" charset="0"/>
              </a:rPr>
              <a:t>transport input ssh telnet</a:t>
            </a:r>
          </a:p>
          <a:p>
            <a:pPr rtl="0"/>
            <a:r>
              <a:rPr lang="fr-FR" sz="1200">
                <a:solidFill>
                  <a:schemeClr val="bg1"/>
                </a:solidFill>
                <a:latin typeface="Courier New" panose="02070309020205020404" pitchFamily="49" charset="0"/>
                <a:cs typeface="Courier New" panose="02070309020205020404" pitchFamily="49" charset="0"/>
              </a:rPr>
              <a:t>R1(config-line)# </a:t>
            </a:r>
            <a:r>
              <a:rPr lang="fr-FR" sz="1200" b="1">
                <a:solidFill>
                  <a:schemeClr val="bg1"/>
                </a:solidFill>
                <a:latin typeface="Courier New" panose="02070309020205020404" pitchFamily="49" charset="0"/>
                <a:cs typeface="Courier New" panose="02070309020205020404" pitchFamily="49" charset="0"/>
              </a:rPr>
              <a:t>exit</a:t>
            </a:r>
          </a:p>
          <a:p>
            <a:pPr rtl="0"/>
            <a:r>
              <a:rPr lang="fr-FR" sz="1200">
                <a:solidFill>
                  <a:schemeClr val="bg1"/>
                </a:solidFill>
                <a:latin typeface="Courier New" panose="02070309020205020404" pitchFamily="49" charset="0"/>
                <a:cs typeface="Courier New" panose="02070309020205020404" pitchFamily="49" charset="0"/>
              </a:rPr>
              <a:t>R1(config)# </a:t>
            </a:r>
            <a:r>
              <a:rPr lang="fr-FR" sz="1200" b="1">
                <a:solidFill>
                  <a:schemeClr val="bg1"/>
                </a:solidFill>
                <a:latin typeface="Courier New" panose="02070309020205020404" pitchFamily="49" charset="0"/>
                <a:cs typeface="Courier New" panose="02070309020205020404" pitchFamily="49" charset="0"/>
              </a:rPr>
              <a:t>service password encryption</a:t>
            </a:r>
          </a:p>
          <a:p>
            <a:pPr rtl="0"/>
            <a:r>
              <a:rPr lang="fr-FR" sz="1200">
                <a:solidFill>
                  <a:schemeClr val="bg1"/>
                </a:solidFill>
                <a:latin typeface="Courier New" panose="02070309020205020404" pitchFamily="49" charset="0"/>
                <a:cs typeface="Courier New" panose="02070309020205020404" pitchFamily="49" charset="0"/>
              </a:rPr>
              <a:t>R1(config)# </a:t>
            </a:r>
            <a:r>
              <a:rPr lang="fr-FR" sz="1200" b="1">
                <a:solidFill>
                  <a:schemeClr val="bg1"/>
                </a:solidFill>
                <a:latin typeface="Courier New" panose="02070309020205020404" pitchFamily="49" charset="0"/>
                <a:cs typeface="Courier New" panose="02070309020205020404" pitchFamily="49" charset="0"/>
              </a:rPr>
              <a:t>banner motd #</a:t>
            </a:r>
          </a:p>
          <a:p>
            <a:pPr rtl="0"/>
            <a:r>
              <a:rPr lang="fr-FR" sz="1200">
                <a:solidFill>
                  <a:schemeClr val="bg1"/>
                </a:solidFill>
                <a:latin typeface="Courier New" panose="02070309020205020404" pitchFamily="49" charset="0"/>
                <a:cs typeface="Courier New" panose="02070309020205020404" pitchFamily="49" charset="0"/>
              </a:rPr>
              <a:t>Tapez une message texte. Terminer par une nouvelle ligne et le #</a:t>
            </a:r>
          </a:p>
          <a:p>
            <a:pPr rtl="0"/>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AVERTISSEMENT : l'accès non autorisé est interdit !</a:t>
            </a:r>
          </a:p>
          <a:p>
            <a:pPr rtl="0"/>
            <a:r>
              <a:rPr lang="fr-FR" sz="1200">
                <a:solidFill>
                  <a:schemeClr val="bg1"/>
                </a:solidFill>
                <a:latin typeface="Courier New" panose="02070309020205020404" pitchFamily="49" charset="0"/>
                <a:cs typeface="Courier New" panose="02070309020205020404" pitchFamily="49" charset="0"/>
              </a:rPr>
              <a:t>******************************************************</a:t>
            </a:r>
          </a:p>
          <a:p>
            <a:pPr rtl="0"/>
            <a:r>
              <a:rPr lang="fr-FR" sz="1200">
                <a:solidFill>
                  <a:schemeClr val="bg1"/>
                </a:solidFill>
                <a:latin typeface="Courier New" panose="02070309020205020404" pitchFamily="49" charset="0"/>
                <a:cs typeface="Courier New" panose="02070309020205020404" pitchFamily="49" charset="0"/>
              </a:rPr>
              <a:t>R1(config)# </a:t>
            </a:r>
            <a:r>
              <a:rPr lang="fr-FR" sz="1200" b="1">
                <a:solidFill>
                  <a:schemeClr val="bg1"/>
                </a:solidFill>
                <a:latin typeface="Courier New" panose="02070309020205020404" pitchFamily="49" charset="0"/>
                <a:cs typeface="Courier New" panose="02070309020205020404" pitchFamily="49" charset="0"/>
              </a:rPr>
              <a:t>exit</a:t>
            </a:r>
          </a:p>
          <a:p>
            <a:pPr rtl="0"/>
            <a:r>
              <a:rPr lang="fr-FR" sz="1200">
                <a:solidFill>
                  <a:schemeClr val="bg1"/>
                </a:solidFill>
                <a:latin typeface="Courier New" panose="02070309020205020404" pitchFamily="49" charset="0"/>
                <a:cs typeface="Courier New" panose="02070309020205020404" pitchFamily="49" charset="0"/>
              </a:rPr>
              <a:t>R1# </a:t>
            </a:r>
            <a:r>
              <a:rPr lang="fr-FR" sz="1200" b="1">
                <a:solidFill>
                  <a:schemeClr val="bg1"/>
                </a:solidFill>
                <a:latin typeface="Courier New" panose="02070309020205020404" pitchFamily="49" charset="0"/>
                <a:cs typeface="Courier New" panose="02070309020205020404" pitchFamily="49" charset="0"/>
              </a:rPr>
              <a:t>copy running-config startup-config</a:t>
            </a:r>
          </a:p>
          <a:p>
            <a:endParaRPr lang="en-US" sz="12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332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Paramètres Initiaux du Routeur</a:t>
            </a:r>
            <a:br>
              <a:rPr lang="en-US" dirty="0"/>
            </a:br>
            <a:r>
              <a:rPr lang="fr-FR" sz="2400"/>
              <a:t>Packet Tracer – Configurer les Paramètres Initiaux du Routeur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rtl="0" fontAlgn="base">
              <a:spcBef>
                <a:spcPts val="600"/>
              </a:spcBef>
              <a:spcAft>
                <a:spcPts val="600"/>
              </a:spcAft>
              <a:buClr>
                <a:schemeClr val="tx2"/>
              </a:buClr>
              <a:buSzPct val="90000"/>
            </a:pPr>
            <a:r>
              <a:rPr lang="fr-FR" sz="1800">
                <a:solidFill>
                  <a:srgbClr val="000000"/>
                </a:solidFill>
              </a:rPr>
              <a:t>Dans le cadre de ce Packet Tracer, vous ferez ce qui suit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Vérifier la configuration par défaut du routeur.</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Configurer et vérifier la configuration initiale du routeur.</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Enregistrer le fichier de configuration en cours.</a:t>
            </a:r>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10.2 Configurer les interfaces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Configurer les interfaces des routeurs</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299258" y="806335"/>
            <a:ext cx="8455461" cy="590204"/>
          </a:xfrm>
        </p:spPr>
        <p:txBody>
          <a:bodyPr/>
          <a:lstStyle/>
          <a:p>
            <a:pPr marL="0" indent="0" algn="l" rtl="0"/>
            <a:r>
              <a:rPr lang="fr-FR">
                <a:solidFill>
                  <a:srgbClr val="000000"/>
                </a:solidFill>
              </a:rPr>
              <a:t>La configuration d'une interface de routeur comprend l'émission des commandes suivantes :</a:t>
            </a:r>
          </a:p>
        </p:txBody>
      </p:sp>
      <p:sp>
        <p:nvSpPr>
          <p:cNvPr id="2" name="TextBox 1">
            <a:extLst>
              <a:ext uri="{FF2B5EF4-FFF2-40B4-BE49-F238E27FC236}">
                <a16:creationId xmlns:a16="http://schemas.microsoft.com/office/drawing/2014/main" id="{59FED6C1-89E0-4375-8477-F0EBA769203F}"/>
              </a:ext>
            </a:extLst>
          </p:cNvPr>
          <p:cNvSpPr txBox="1"/>
          <p:nvPr/>
        </p:nvSpPr>
        <p:spPr>
          <a:xfrm>
            <a:off x="2823587" y="5576207"/>
            <a:ext cx="184731" cy="369332"/>
          </a:xfrm>
          <a:prstGeom prst="rect">
            <a:avLst/>
          </a:prstGeom>
          <a:noFill/>
        </p:spPr>
        <p:txBody>
          <a:bodyPr wrap="none" rtlCol="0">
            <a:spAutoFit/>
          </a:bodyPr>
          <a:lstStyle/>
          <a:p>
            <a:endParaRPr lang="en-US" dirty="0"/>
          </a:p>
        </p:txBody>
      </p:sp>
      <p:sp>
        <p:nvSpPr>
          <p:cNvPr id="5" name="Rectangle 1">
            <a:extLst>
              <a:ext uri="{FF2B5EF4-FFF2-40B4-BE49-F238E27FC236}">
                <a16:creationId xmlns:a16="http://schemas.microsoft.com/office/drawing/2014/main" id="{F3E17110-55CB-48EF-A414-A5E9B1617467}"/>
              </a:ext>
            </a:extLst>
          </p:cNvPr>
          <p:cNvSpPr>
            <a:spLocks noChangeArrowheads="1"/>
          </p:cNvSpPr>
          <p:nvPr/>
        </p:nvSpPr>
        <p:spPr bwMode="auto">
          <a:xfrm>
            <a:off x="1282972" y="1571547"/>
            <a:ext cx="6578056" cy="1015663"/>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Router(config)# </a:t>
            </a:r>
            <a:r>
              <a:rPr kumimoji="0" lang="fr-FR" sz="12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interface</a:t>
            </a: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r>
              <a:rPr kumimoji="0" lang="fr-FR" sz="1200" b="0" i="1" u="none" strike="noStrike" cap="none" normalizeH="0" baseline="0">
                <a:ln>
                  <a:noFill/>
                </a:ln>
                <a:solidFill>
                  <a:schemeClr val="bg1"/>
                </a:solidFill>
                <a:effectLst/>
                <a:latin typeface="Courier New" panose="02070309020205020404" pitchFamily="49" charset="0"/>
                <a:cs typeface="Courier New" panose="02070309020205020404" pitchFamily="49" charset="0"/>
              </a:rPr>
              <a:t>type-and-number</a:t>
            </a:r>
            <a:b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Router(config-if)# </a:t>
            </a:r>
            <a:r>
              <a:rPr kumimoji="0" lang="fr-FR" sz="12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description</a:t>
            </a: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r>
              <a:rPr kumimoji="0" lang="fr-FR" sz="1200" b="0" i="1" u="none" strike="noStrike" cap="none" normalizeH="0" baseline="0">
                <a:ln>
                  <a:noFill/>
                </a:ln>
                <a:solidFill>
                  <a:schemeClr val="bg1"/>
                </a:solidFill>
                <a:effectLst/>
                <a:latin typeface="Courier New" panose="02070309020205020404" pitchFamily="49" charset="0"/>
                <a:cs typeface="Courier New" panose="02070309020205020404" pitchFamily="49" charset="0"/>
              </a:rPr>
              <a:t>description-text</a:t>
            </a:r>
            <a:b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Router(config-if)# </a:t>
            </a:r>
            <a:r>
              <a:rPr kumimoji="0" lang="fr-FR" sz="12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 address</a:t>
            </a: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r>
              <a:rPr kumimoji="0" lang="fr-FR" sz="1200" b="0" i="1"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ipv4-address subnet-mask</a:t>
            </a:r>
            <a:b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Router(config-if)# </a:t>
            </a:r>
            <a:r>
              <a:rPr kumimoji="0" lang="fr-FR" sz="12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a:t>
            </a: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r>
              <a:rPr kumimoji="0" lang="fr-FR" sz="1200" b="0" i="1"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ipv6-address/prefix-length</a:t>
            </a:r>
            <a:b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fr-F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Router(config-if)# </a:t>
            </a:r>
            <a:r>
              <a:rPr kumimoji="0" lang="fr-FR" sz="12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no shutdown </a:t>
            </a:r>
            <a:r>
              <a:rPr kumimoji="0" lang="fr-FR" sz="9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p:txBody>
      </p:sp>
      <p:sp>
        <p:nvSpPr>
          <p:cNvPr id="7" name="Content Placeholder 3">
            <a:extLst>
              <a:ext uri="{FF2B5EF4-FFF2-40B4-BE49-F238E27FC236}">
                <a16:creationId xmlns:a16="http://schemas.microsoft.com/office/drawing/2014/main" id="{694B5632-F1A8-4FC1-AA4C-612027B45A69}"/>
              </a:ext>
            </a:extLst>
          </p:cNvPr>
          <p:cNvSpPr txBox="1">
            <a:spLocks/>
          </p:cNvSpPr>
          <p:nvPr/>
        </p:nvSpPr>
        <p:spPr>
          <a:xfrm>
            <a:off x="474661" y="2932333"/>
            <a:ext cx="8280057" cy="117565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fr-FR">
                <a:solidFill>
                  <a:srgbClr val="000000"/>
                </a:solidFill>
              </a:rPr>
              <a:t>Il est recommandé d'utiliser la commande </a:t>
            </a:r>
            <a:r>
              <a:rPr lang="fr-FR" b="1">
                <a:solidFill>
                  <a:srgbClr val="000000"/>
                </a:solidFill>
              </a:rPr>
              <a:t>description</a:t>
            </a:r>
            <a:r>
              <a:rPr lang="fr-FR">
                <a:solidFill>
                  <a:srgbClr val="000000"/>
                </a:solidFill>
              </a:rPr>
              <a:t> pour ajouter des informations sur le réseau connecté à l'interface.</a:t>
            </a:r>
          </a:p>
          <a:p>
            <a:pPr marL="342900" indent="-342900" algn="l" rtl="0">
              <a:buFont typeface="Arial" panose="020B0604020202020204" pitchFamily="34" charset="0"/>
              <a:buChar char="•"/>
            </a:pPr>
            <a:r>
              <a:rPr lang="fr-FR">
                <a:solidFill>
                  <a:srgbClr val="000000"/>
                </a:solidFill>
              </a:rPr>
              <a:t>La commande </a:t>
            </a:r>
            <a:r>
              <a:rPr lang="fr-FR" b="1">
                <a:solidFill>
                  <a:srgbClr val="000000"/>
                </a:solidFill>
              </a:rPr>
              <a:t>no</a:t>
            </a:r>
            <a:r>
              <a:rPr lang="fr-FR">
                <a:solidFill>
                  <a:srgbClr val="000000"/>
                </a:solidFill>
              </a:rPr>
              <a:t> </a:t>
            </a:r>
            <a:r>
              <a:rPr lang="fr-FR" b="1">
                <a:solidFill>
                  <a:srgbClr val="000000"/>
                </a:solidFill>
              </a:rPr>
              <a:t>shutdown </a:t>
            </a:r>
            <a:r>
              <a:rPr lang="fr-FR">
                <a:solidFill>
                  <a:srgbClr val="000000"/>
                </a:solidFill>
              </a:rPr>
              <a:t>active l'interface.</a:t>
            </a:r>
          </a:p>
        </p:txBody>
      </p:sp>
    </p:spTree>
    <p:extLst>
      <p:ext uri="{BB962C8B-B14F-4D97-AF65-F5344CB8AC3E}">
        <p14:creationId xmlns:p14="http://schemas.microsoft.com/office/powerpoint/2010/main" val="25236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Exemple de Configuration des interfaces de routeur</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2" y="844062"/>
            <a:ext cx="7870825" cy="409279"/>
          </a:xfrm>
        </p:spPr>
        <p:txBody>
          <a:bodyPr/>
          <a:lstStyle/>
          <a:p>
            <a:pPr marL="0" indent="0" algn="l" rtl="0"/>
            <a:r>
              <a:rPr lang="fr-FR">
                <a:solidFill>
                  <a:srgbClr val="000000"/>
                </a:solidFill>
              </a:rPr>
              <a:t>Les commandes pour configurer l'interface G0/0/0 sur R1 sont indiquées ici :</a:t>
            </a:r>
          </a:p>
        </p:txBody>
      </p:sp>
      <p:sp>
        <p:nvSpPr>
          <p:cNvPr id="2" name="TextBox 1">
            <a:extLst>
              <a:ext uri="{FF2B5EF4-FFF2-40B4-BE49-F238E27FC236}">
                <a16:creationId xmlns:a16="http://schemas.microsoft.com/office/drawing/2014/main" id="{59FED6C1-89E0-4375-8477-F0EBA769203F}"/>
              </a:ext>
            </a:extLst>
          </p:cNvPr>
          <p:cNvSpPr txBox="1"/>
          <p:nvPr/>
        </p:nvSpPr>
        <p:spPr>
          <a:xfrm>
            <a:off x="2823587" y="5576207"/>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93C10989-3D4F-45C9-BEEB-776028CA1969}"/>
              </a:ext>
            </a:extLst>
          </p:cNvPr>
          <p:cNvPicPr>
            <a:picLocks noChangeAspect="1"/>
          </p:cNvPicPr>
          <p:nvPr/>
        </p:nvPicPr>
        <p:blipFill>
          <a:blip r:embed="rId3"/>
          <a:stretch>
            <a:fillRect/>
          </a:stretch>
        </p:blipFill>
        <p:spPr>
          <a:xfrm>
            <a:off x="1673261" y="1460215"/>
            <a:ext cx="4998966" cy="1505949"/>
          </a:xfrm>
          <a:prstGeom prst="rect">
            <a:avLst/>
          </a:prstGeom>
        </p:spPr>
      </p:pic>
      <p:sp>
        <p:nvSpPr>
          <p:cNvPr id="13" name="TextBox 12">
            <a:extLst>
              <a:ext uri="{FF2B5EF4-FFF2-40B4-BE49-F238E27FC236}">
                <a16:creationId xmlns:a16="http://schemas.microsoft.com/office/drawing/2014/main" id="{17B97E3D-C6EF-4A93-B49A-A6755E6AE1C3}"/>
              </a:ext>
            </a:extLst>
          </p:cNvPr>
          <p:cNvSpPr txBox="1"/>
          <p:nvPr/>
        </p:nvSpPr>
        <p:spPr>
          <a:xfrm>
            <a:off x="958200" y="2930310"/>
            <a:ext cx="6903747" cy="1615827"/>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R1(config)# </a:t>
            </a:r>
            <a:r>
              <a:rPr lang="fr-FR" sz="900" b="1">
                <a:solidFill>
                  <a:schemeClr val="bg1"/>
                </a:solidFill>
                <a:latin typeface="Courier New" panose="02070309020205020404" pitchFamily="49" charset="0"/>
                <a:cs typeface="Courier New" panose="02070309020205020404" pitchFamily="49" charset="0"/>
              </a:rPr>
              <a:t>interface gigabitEthernet 0/0/0</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description Link to LAN</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ip address 192.168.10.1 255.255.255.0</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ipv6 address 2001:db8:acad:10::1/64</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no shutdown</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exit</a:t>
            </a:r>
          </a:p>
          <a:p>
            <a:pPr rtl="0"/>
            <a:r>
              <a:rPr lang="fr-FR" sz="900">
                <a:solidFill>
                  <a:schemeClr val="bg1"/>
                </a:solidFill>
                <a:latin typeface="Courier New" panose="02070309020205020404" pitchFamily="49" charset="0"/>
                <a:cs typeface="Courier New" panose="02070309020205020404" pitchFamily="49" charset="0"/>
              </a:rPr>
              <a:t>R1(config)#</a:t>
            </a:r>
          </a:p>
          <a:p>
            <a:pPr rtl="0"/>
            <a:r>
              <a:rPr lang="fr-FR" sz="900">
                <a:solidFill>
                  <a:schemeClr val="bg1"/>
                </a:solidFill>
                <a:latin typeface="Courier New" panose="02070309020205020404" pitchFamily="49" charset="0"/>
                <a:cs typeface="Courier New" panose="02070309020205020404" pitchFamily="49" charset="0"/>
              </a:rPr>
              <a:t>*Aug 1 01:43:53.435: %LINK-3-UPDOWN: Interface GigabitEthernet0/0/0, changed state to down</a:t>
            </a:r>
          </a:p>
          <a:p>
            <a:pPr rtl="0"/>
            <a:r>
              <a:rPr lang="fr-FR" sz="900">
                <a:solidFill>
                  <a:schemeClr val="bg1"/>
                </a:solidFill>
                <a:latin typeface="Courier New" panose="02070309020205020404" pitchFamily="49" charset="0"/>
                <a:cs typeface="Courier New" panose="02070309020205020404" pitchFamily="49" charset="0"/>
              </a:rPr>
              <a:t>*Aug 1 01:43:56.447: %LINK-3-UPDOWN: Interface GigabitEthernet0/0/0, changed state to up</a:t>
            </a:r>
          </a:p>
          <a:p>
            <a:pPr rtl="0"/>
            <a:r>
              <a:rPr lang="fr-FR" sz="900">
                <a:solidFill>
                  <a:schemeClr val="bg1"/>
                </a:solidFill>
                <a:latin typeface="Courier New" panose="02070309020205020404" pitchFamily="49" charset="0"/>
                <a:cs typeface="Courier New" panose="02070309020205020404" pitchFamily="49" charset="0"/>
              </a:rPr>
              <a:t>*Aug 1 01:43:57.447: %LINEPROTO-5-UPDOWN: Line protocol on Interface GigabitEthernet0/0/0, changed state to up</a:t>
            </a:r>
          </a:p>
        </p:txBody>
      </p:sp>
    </p:spTree>
    <p:extLst>
      <p:ext uri="{BB962C8B-B14F-4D97-AF65-F5344CB8AC3E}">
        <p14:creationId xmlns:p14="http://schemas.microsoft.com/office/powerpoint/2010/main" val="18167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Exemple de Configuration des Interfaces de Routeur (suite)</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2" y="844062"/>
            <a:ext cx="7870825" cy="409279"/>
          </a:xfrm>
        </p:spPr>
        <p:txBody>
          <a:bodyPr/>
          <a:lstStyle/>
          <a:p>
            <a:pPr marL="0" indent="0" algn="l" rtl="0"/>
            <a:r>
              <a:rPr lang="fr-FR">
                <a:solidFill>
                  <a:srgbClr val="000000"/>
                </a:solidFill>
              </a:rPr>
              <a:t>Les commandes pour configurer l'interface G0/0/0 sur R1 sont indiquées ici :</a:t>
            </a:r>
          </a:p>
        </p:txBody>
      </p:sp>
      <p:sp>
        <p:nvSpPr>
          <p:cNvPr id="2" name="TextBox 1">
            <a:extLst>
              <a:ext uri="{FF2B5EF4-FFF2-40B4-BE49-F238E27FC236}">
                <a16:creationId xmlns:a16="http://schemas.microsoft.com/office/drawing/2014/main" id="{59FED6C1-89E0-4375-8477-F0EBA769203F}"/>
              </a:ext>
            </a:extLst>
          </p:cNvPr>
          <p:cNvSpPr txBox="1"/>
          <p:nvPr/>
        </p:nvSpPr>
        <p:spPr>
          <a:xfrm>
            <a:off x="2823587" y="5576207"/>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93C10989-3D4F-45C9-BEEB-776028CA1969}"/>
              </a:ext>
            </a:extLst>
          </p:cNvPr>
          <p:cNvPicPr>
            <a:picLocks noChangeAspect="1"/>
          </p:cNvPicPr>
          <p:nvPr/>
        </p:nvPicPr>
        <p:blipFill>
          <a:blip r:embed="rId3"/>
          <a:stretch>
            <a:fillRect/>
          </a:stretch>
        </p:blipFill>
        <p:spPr>
          <a:xfrm>
            <a:off x="1755285" y="1460215"/>
            <a:ext cx="4998966" cy="1505949"/>
          </a:xfrm>
          <a:prstGeom prst="rect">
            <a:avLst/>
          </a:prstGeom>
        </p:spPr>
      </p:pic>
      <p:sp>
        <p:nvSpPr>
          <p:cNvPr id="13" name="TextBox 12">
            <a:extLst>
              <a:ext uri="{FF2B5EF4-FFF2-40B4-BE49-F238E27FC236}">
                <a16:creationId xmlns:a16="http://schemas.microsoft.com/office/drawing/2014/main" id="{17B97E3D-C6EF-4A93-B49A-A6755E6AE1C3}"/>
              </a:ext>
            </a:extLst>
          </p:cNvPr>
          <p:cNvSpPr txBox="1"/>
          <p:nvPr/>
        </p:nvSpPr>
        <p:spPr>
          <a:xfrm>
            <a:off x="958200" y="2930310"/>
            <a:ext cx="6903747" cy="1615827"/>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R1(config)# </a:t>
            </a:r>
            <a:r>
              <a:rPr lang="fr-FR" sz="900" b="1">
                <a:solidFill>
                  <a:schemeClr val="bg1"/>
                </a:solidFill>
                <a:latin typeface="Courier New" panose="02070309020205020404" pitchFamily="49" charset="0"/>
                <a:cs typeface="Courier New" panose="02070309020205020404" pitchFamily="49" charset="0"/>
              </a:rPr>
              <a:t>interface gigabitEthernet 0/0/1</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description Link to R2</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ip address 209.165.200.225 255.255.255.252</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ipv6 address 2001:db8:feed:224::1/64</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no shutdown</a:t>
            </a:r>
          </a:p>
          <a:p>
            <a:pPr rtl="0"/>
            <a:r>
              <a:rPr lang="fr-FR" sz="900">
                <a:solidFill>
                  <a:schemeClr val="bg1"/>
                </a:solidFill>
                <a:latin typeface="Courier New" panose="02070309020205020404" pitchFamily="49" charset="0"/>
                <a:cs typeface="Courier New" panose="02070309020205020404" pitchFamily="49" charset="0"/>
              </a:rPr>
              <a:t>R1(config-if)# </a:t>
            </a:r>
            <a:r>
              <a:rPr lang="fr-FR" sz="900" b="1">
                <a:solidFill>
                  <a:schemeClr val="bg1"/>
                </a:solidFill>
                <a:latin typeface="Courier New" panose="02070309020205020404" pitchFamily="49" charset="0"/>
                <a:cs typeface="Courier New" panose="02070309020205020404" pitchFamily="49" charset="0"/>
              </a:rPr>
              <a:t>exit</a:t>
            </a:r>
          </a:p>
          <a:p>
            <a:pPr rtl="0"/>
            <a:r>
              <a:rPr lang="fr-FR" sz="900">
                <a:solidFill>
                  <a:schemeClr val="bg1"/>
                </a:solidFill>
                <a:latin typeface="Courier New" panose="02070309020205020404" pitchFamily="49" charset="0"/>
                <a:cs typeface="Courier New" panose="02070309020205020404" pitchFamily="49" charset="0"/>
              </a:rPr>
              <a:t>R1(config)#</a:t>
            </a:r>
          </a:p>
          <a:p>
            <a:pPr rtl="0"/>
            <a:r>
              <a:rPr lang="fr-FR" sz="900">
                <a:solidFill>
                  <a:schemeClr val="bg1"/>
                </a:solidFill>
                <a:latin typeface="Courier New" panose="02070309020205020404" pitchFamily="49" charset="0"/>
                <a:cs typeface="Courier New" panose="02070309020205020404" pitchFamily="49" charset="0"/>
              </a:rPr>
              <a:t>*Aug 1 01:46:29.170: %LINK-3-UPDOWN: Interface GigabitEthernet0/0/1, changed state to down</a:t>
            </a:r>
          </a:p>
          <a:p>
            <a:pPr rtl="0"/>
            <a:r>
              <a:rPr lang="fr-FR" sz="900">
                <a:solidFill>
                  <a:schemeClr val="bg1"/>
                </a:solidFill>
                <a:latin typeface="Courier New" panose="02070309020205020404" pitchFamily="49" charset="0"/>
                <a:cs typeface="Courier New" panose="02070309020205020404" pitchFamily="49" charset="0"/>
              </a:rPr>
              <a:t>*Aug 1 01:46:32.171: %LINK-3-UPDOWN: Interface GigabitEthernet0/0/1, changed state to up</a:t>
            </a:r>
          </a:p>
          <a:p>
            <a:pPr rtl="0"/>
            <a:r>
              <a:rPr lang="fr-FR" sz="900">
                <a:solidFill>
                  <a:schemeClr val="bg1"/>
                </a:solidFill>
                <a:latin typeface="Courier New" panose="02070309020205020404" pitchFamily="49" charset="0"/>
                <a:cs typeface="Courier New" panose="02070309020205020404" pitchFamily="49" charset="0"/>
              </a:rPr>
              <a:t>*Aug 1 01:46:33.171: %LINEPROTO-5-UPDOWN: Line protocol on Interface GigabitEthernet0/0/1, changed state to up</a:t>
            </a:r>
          </a:p>
        </p:txBody>
      </p:sp>
    </p:spTree>
    <p:extLst>
      <p:ext uri="{BB962C8B-B14F-4D97-AF65-F5344CB8AC3E}">
        <p14:creationId xmlns:p14="http://schemas.microsoft.com/office/powerpoint/2010/main" val="382760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Vérification de la Configuration de l'Interface</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2" y="844062"/>
            <a:ext cx="7870825" cy="884985"/>
          </a:xfrm>
        </p:spPr>
        <p:txBody>
          <a:bodyPr/>
          <a:lstStyle/>
          <a:p>
            <a:pPr marL="0" indent="0" algn="l" rtl="0"/>
            <a:r>
              <a:rPr lang="fr-FR">
                <a:solidFill>
                  <a:srgbClr val="000000"/>
                </a:solidFill>
              </a:rPr>
              <a:t>Pour vérifier la configuration de l'interface, utilisez les commandes </a:t>
            </a:r>
            <a:r>
              <a:rPr lang="fr-FR" b="1">
                <a:solidFill>
                  <a:srgbClr val="000000"/>
                </a:solidFill>
              </a:rPr>
              <a:t>show ip interface brief </a:t>
            </a:r>
            <a:r>
              <a:rPr lang="fr-FR">
                <a:solidFill>
                  <a:srgbClr val="000000"/>
                </a:solidFill>
              </a:rPr>
              <a:t>et </a:t>
            </a:r>
            <a:r>
              <a:rPr lang="fr-FR" b="1">
                <a:solidFill>
                  <a:srgbClr val="000000"/>
                </a:solidFill>
              </a:rPr>
              <a:t>show ipv6 interface brief </a:t>
            </a:r>
            <a:r>
              <a:rPr lang="fr-FR">
                <a:solidFill>
                  <a:srgbClr val="000000"/>
                </a:solidFill>
              </a:rPr>
              <a:t>illustrées ici :</a:t>
            </a:r>
          </a:p>
        </p:txBody>
      </p:sp>
      <p:sp>
        <p:nvSpPr>
          <p:cNvPr id="2" name="TextBox 1">
            <a:extLst>
              <a:ext uri="{FF2B5EF4-FFF2-40B4-BE49-F238E27FC236}">
                <a16:creationId xmlns:a16="http://schemas.microsoft.com/office/drawing/2014/main" id="{59FED6C1-89E0-4375-8477-F0EBA769203F}"/>
              </a:ext>
            </a:extLst>
          </p:cNvPr>
          <p:cNvSpPr txBox="1"/>
          <p:nvPr/>
        </p:nvSpPr>
        <p:spPr>
          <a:xfrm>
            <a:off x="2823587" y="5576207"/>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7B97E3D-C6EF-4A93-B49A-A6755E6AE1C3}"/>
              </a:ext>
            </a:extLst>
          </p:cNvPr>
          <p:cNvSpPr txBox="1"/>
          <p:nvPr/>
        </p:nvSpPr>
        <p:spPr>
          <a:xfrm>
            <a:off x="1721391" y="1940923"/>
            <a:ext cx="5701218" cy="784830"/>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 </a:t>
            </a:r>
            <a:r>
              <a:rPr lang="fr-FR" sz="900" b="1">
                <a:solidFill>
                  <a:schemeClr val="bg1"/>
                </a:solidFill>
                <a:latin typeface="Courier New" panose="02070309020205020404" pitchFamily="49" charset="0"/>
                <a:cs typeface="Courier New" panose="02070309020205020404" pitchFamily="49" charset="0"/>
              </a:rPr>
              <a:t>show ip interface brief</a:t>
            </a:r>
          </a:p>
          <a:p>
            <a:pPr rtl="0"/>
            <a:r>
              <a:rPr lang="fr-FR" sz="900">
                <a:solidFill>
                  <a:schemeClr val="bg1"/>
                </a:solidFill>
                <a:latin typeface="Courier New" panose="02070309020205020404" pitchFamily="49" charset="0"/>
                <a:cs typeface="Courier New" panose="02070309020205020404" pitchFamily="49" charset="0"/>
              </a:rPr>
              <a:t>Interface IP-Address OK? Method Status Protocol </a:t>
            </a:r>
          </a:p>
          <a:p>
            <a:pPr rtl="0"/>
            <a:r>
              <a:rPr lang="fr-FR" sz="900">
                <a:solidFill>
                  <a:schemeClr val="bg1"/>
                </a:solidFill>
                <a:latin typeface="Courier New" panose="02070309020205020404" pitchFamily="49" charset="0"/>
                <a:cs typeface="Courier New" panose="02070309020205020404" pitchFamily="49" charset="0"/>
              </a:rPr>
              <a:t>GigabitEthernet0/0/0 192.168.10.1 YES manual up up </a:t>
            </a:r>
          </a:p>
          <a:p>
            <a:pPr rtl="0"/>
            <a:r>
              <a:rPr lang="fr-FR" sz="900">
                <a:solidFill>
                  <a:schemeClr val="bg1"/>
                </a:solidFill>
                <a:latin typeface="Courier New" panose="02070309020205020404" pitchFamily="49" charset="0"/>
                <a:cs typeface="Courier New" panose="02070309020205020404" pitchFamily="49" charset="0"/>
              </a:rPr>
              <a:t>GigabitEthernet0/0/0 192.168.10.1 YES manual up up </a:t>
            </a:r>
          </a:p>
          <a:p>
            <a:pPr rtl="0"/>
            <a:r>
              <a:rPr lang="fr-FR" sz="900">
                <a:solidFill>
                  <a:schemeClr val="bg1"/>
                </a:solidFill>
                <a:latin typeface="Courier New" panose="02070309020205020404" pitchFamily="49" charset="0"/>
                <a:cs typeface="Courier New" panose="02070309020205020404" pitchFamily="49" charset="0"/>
              </a:rPr>
              <a:t>Vlan1 unassigned YES unset administratively down down </a:t>
            </a:r>
          </a:p>
        </p:txBody>
      </p:sp>
      <p:sp>
        <p:nvSpPr>
          <p:cNvPr id="7" name="TextBox 6">
            <a:extLst>
              <a:ext uri="{FF2B5EF4-FFF2-40B4-BE49-F238E27FC236}">
                <a16:creationId xmlns:a16="http://schemas.microsoft.com/office/drawing/2014/main" id="{6D9205F4-B6F7-4CBB-9733-95EEED388FC7}"/>
              </a:ext>
            </a:extLst>
          </p:cNvPr>
          <p:cNvSpPr txBox="1"/>
          <p:nvPr/>
        </p:nvSpPr>
        <p:spPr>
          <a:xfrm>
            <a:off x="1721391" y="2907887"/>
            <a:ext cx="5701218" cy="1477328"/>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 </a:t>
            </a:r>
            <a:r>
              <a:rPr lang="fr-FR" sz="900" b="1">
                <a:solidFill>
                  <a:schemeClr val="bg1"/>
                </a:solidFill>
                <a:latin typeface="Courier New" panose="02070309020205020404" pitchFamily="49" charset="0"/>
                <a:cs typeface="Courier New" panose="02070309020205020404" pitchFamily="49" charset="0"/>
              </a:rPr>
              <a:t>show ipv6 interface brief</a:t>
            </a:r>
          </a:p>
          <a:p>
            <a:pPr rtl="0"/>
            <a:r>
              <a:rPr lang="fr-FR" sz="900">
                <a:solidFill>
                  <a:schemeClr val="bg1"/>
                </a:solidFill>
                <a:latin typeface="Courier New" panose="02070309020205020404" pitchFamily="49" charset="0"/>
                <a:cs typeface="Courier New" panose="02070309020205020404" pitchFamily="49" charset="0"/>
              </a:rPr>
              <a:t>GigabitEthernet0/0/0 [up/up]</a:t>
            </a:r>
          </a:p>
          <a:p>
            <a:pPr rtl="0"/>
            <a:r>
              <a:rPr lang="fr-FR" sz="900">
                <a:solidFill>
                  <a:schemeClr val="bg1"/>
                </a:solidFill>
                <a:latin typeface="Courier New" panose="02070309020205020404" pitchFamily="49" charset="0"/>
                <a:cs typeface="Courier New" panose="02070309020205020404" pitchFamily="49" charset="0"/>
              </a:rPr>
              <a:t>    FE80 : :201:C9FF:FE 89:4501</a:t>
            </a:r>
          </a:p>
          <a:p>
            <a:pPr rtl="0"/>
            <a:r>
              <a:rPr lang="fr-FR" sz="900">
                <a:solidFill>
                  <a:schemeClr val="bg1"/>
                </a:solidFill>
                <a:latin typeface="Courier New" panose="02070309020205020404" pitchFamily="49" charset="0"/>
                <a:cs typeface="Courier New" panose="02070309020205020404" pitchFamily="49" charset="0"/>
              </a:rPr>
              <a:t>    2001:DB8:ACAD:10::1</a:t>
            </a:r>
          </a:p>
          <a:p>
            <a:pPr rtl="0"/>
            <a:r>
              <a:rPr lang="fr-FR" sz="900">
                <a:solidFill>
                  <a:schemeClr val="bg1"/>
                </a:solidFill>
                <a:latin typeface="Courier New" panose="02070309020205020404" pitchFamily="49" charset="0"/>
                <a:cs typeface="Courier New" panose="02070309020205020404" pitchFamily="49" charset="0"/>
              </a:rPr>
              <a:t>GigabitEthernet0/0/1 [up/up]</a:t>
            </a:r>
          </a:p>
          <a:p>
            <a:pPr rtl="0"/>
            <a:r>
              <a:rPr lang="fr-FR" sz="900">
                <a:solidFill>
                  <a:schemeClr val="bg1"/>
                </a:solidFill>
                <a:latin typeface="Courier New" panose="02070309020205020404" pitchFamily="49" charset="0"/>
                <a:cs typeface="Courier New" panose="02070309020205020404" pitchFamily="49" charset="0"/>
              </a:rPr>
              <a:t>    FE80::201:C9FF:FE89:4502</a:t>
            </a:r>
          </a:p>
          <a:p>
            <a:pPr rtl="0"/>
            <a:r>
              <a:rPr lang="fr-FR" sz="900">
                <a:solidFill>
                  <a:schemeClr val="bg1"/>
                </a:solidFill>
                <a:latin typeface="Courier New" panose="02070309020205020404" pitchFamily="49" charset="0"/>
                <a:cs typeface="Courier New" panose="02070309020205020404" pitchFamily="49" charset="0"/>
              </a:rPr>
              <a:t>    2001:DB8:FEED:224::1</a:t>
            </a:r>
          </a:p>
          <a:p>
            <a:pPr rtl="0"/>
            <a:r>
              <a:rPr lang="fr-FR" sz="900">
                <a:solidFill>
                  <a:schemeClr val="bg1"/>
                </a:solidFill>
                <a:latin typeface="Courier New" panose="02070309020205020404" pitchFamily="49" charset="0"/>
                <a:cs typeface="Courier New" panose="02070309020205020404" pitchFamily="49" charset="0"/>
              </a:rPr>
              <a:t>Vlan1 [administratively down/down]</a:t>
            </a:r>
          </a:p>
          <a:p>
            <a:pPr rtl="0"/>
            <a:r>
              <a:rPr lang="fr-FR" sz="900">
                <a:solidFill>
                  <a:schemeClr val="bg1"/>
                </a:solidFill>
                <a:latin typeface="Courier New" panose="02070309020205020404" pitchFamily="49" charset="0"/>
                <a:cs typeface="Courier New" panose="02070309020205020404" pitchFamily="49" charset="0"/>
              </a:rPr>
              <a:t>    non affecté </a:t>
            </a:r>
          </a:p>
          <a:p>
            <a:pPr rtl="0"/>
            <a:r>
              <a:rPr lang="fr-FR" sz="9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302534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10 Planning Guide</a:t>
            </a:r>
          </a:p>
        </p:txBody>
      </p:sp>
      <p:sp>
        <p:nvSpPr>
          <p:cNvPr id="4099" name="Rectangle 34"/>
          <p:cNvSpPr>
            <a:spLocks noGrp="1" noChangeArrowheads="1"/>
          </p:cNvSpPr>
          <p:nvPr>
            <p:ph idx="1"/>
          </p:nvPr>
        </p:nvSpPr>
        <p:spPr>
          <a:xfrm>
            <a:off x="145357" y="808180"/>
            <a:ext cx="8774199" cy="3805384"/>
          </a:xfrm>
        </p:spPr>
        <p:txBody>
          <a:bodyPr/>
          <a:lstStyle/>
          <a:p>
            <a:pPr marL="0" indent="0" rtl="0">
              <a:buNone/>
            </a:pPr>
            <a:r>
              <a:rPr lang="fr-FR"/>
              <a:t>This PowerPoint deck is divided in two parts:</a:t>
            </a:r>
          </a:p>
          <a:p>
            <a:pPr rtl="0">
              <a:buFont typeface="Arial" panose="020B0604020202020204" pitchFamily="34" charset="0"/>
              <a:buChar char="•"/>
            </a:pPr>
            <a:r>
              <a:rPr lang="fr-FR"/>
              <a:t>Instructor Planning Guide</a:t>
            </a:r>
          </a:p>
          <a:p>
            <a:pPr lvl="1" rtl="0"/>
            <a:r>
              <a:rPr lang="fr-FR"/>
              <a:t>Information to help you become familiar with the module</a:t>
            </a:r>
          </a:p>
          <a:p>
            <a:pPr lvl="1" rtl="0"/>
            <a:r>
              <a:rPr lang="fr-FR"/>
              <a:t>Teaching aids</a:t>
            </a:r>
          </a:p>
          <a:p>
            <a:pPr rtl="0">
              <a:buFont typeface="Arial" panose="020B0604020202020204" pitchFamily="34" charset="0"/>
              <a:buChar char="•"/>
            </a:pPr>
            <a:r>
              <a:rPr lang="fr-FR"/>
              <a:t>Instructor Class Presentation</a:t>
            </a:r>
          </a:p>
          <a:p>
            <a:pPr lvl="1" rtl="0"/>
            <a:r>
              <a:rPr lang="fr-FR"/>
              <a:t>Optional slides that you can use in the classroom</a:t>
            </a:r>
          </a:p>
          <a:p>
            <a:pPr lvl="1" rtl="0"/>
            <a:r>
              <a:rPr lang="fr-FR"/>
              <a:t>Begins on slide # 9</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Configurer les commandes de vérification</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8094907" cy="369332"/>
          </a:xfrm>
          <a:prstGeom prst="rect">
            <a:avLst/>
          </a:prstGeom>
          <a:noFill/>
        </p:spPr>
        <p:txBody>
          <a:bodyPr wrap="square" rtlCol="0">
            <a:spAutoFit/>
          </a:bodyPr>
          <a:lstStyle/>
          <a:p>
            <a:pPr rtl="0"/>
            <a:r>
              <a:rPr lang="fr-FR">
                <a:solidFill>
                  <a:srgbClr val="000000"/>
                </a:solidFill>
              </a:rPr>
              <a:t>Le tableau résume les commandes show utilisées pour vérifier la configuration de l'interface</a:t>
            </a:r>
            <a:r>
              <a:rPr lang="fr-FR" sz="1600">
                <a:solidFill>
                  <a:srgbClr val="000000"/>
                </a:solidFill>
              </a:rPr>
              <a:t>.</a:t>
            </a:r>
          </a:p>
        </p:txBody>
      </p:sp>
      <p:graphicFrame>
        <p:nvGraphicFramePr>
          <p:cNvPr id="7" name="Content Placeholder 6">
            <a:extLst>
              <a:ext uri="{FF2B5EF4-FFF2-40B4-BE49-F238E27FC236}">
                <a16:creationId xmlns:a16="http://schemas.microsoft.com/office/drawing/2014/main" id="{73BB6E86-62EB-2348-9F73-08093BACDAF3}"/>
              </a:ext>
            </a:extLst>
          </p:cNvPr>
          <p:cNvGraphicFramePr>
            <a:graphicFrameLocks noGrp="1"/>
          </p:cNvGraphicFramePr>
          <p:nvPr>
            <p:ph idx="1"/>
            <p:extLst>
              <p:ext uri="{D42A27DB-BD31-4B8C-83A1-F6EECF244321}">
                <p14:modId xmlns:p14="http://schemas.microsoft.com/office/powerpoint/2010/main" val="1032345901"/>
              </p:ext>
            </p:extLst>
          </p:nvPr>
        </p:nvGraphicFramePr>
        <p:xfrm>
          <a:off x="675861" y="1537097"/>
          <a:ext cx="7893708" cy="3259710"/>
        </p:xfrm>
        <a:graphic>
          <a:graphicData uri="http://schemas.openxmlformats.org/drawingml/2006/table">
            <a:tbl>
              <a:tblPr firstRow="1" bandRow="1">
                <a:tableStyleId>{5C22544A-7EE6-4342-B048-85BDC9FD1C3A}</a:tableStyleId>
              </a:tblPr>
              <a:tblGrid>
                <a:gridCol w="3056215">
                  <a:extLst>
                    <a:ext uri="{9D8B030D-6E8A-4147-A177-3AD203B41FA5}">
                      <a16:colId xmlns:a16="http://schemas.microsoft.com/office/drawing/2014/main" val="3729139006"/>
                    </a:ext>
                  </a:extLst>
                </a:gridCol>
                <a:gridCol w="4837493">
                  <a:extLst>
                    <a:ext uri="{9D8B030D-6E8A-4147-A177-3AD203B41FA5}">
                      <a16:colId xmlns:a16="http://schemas.microsoft.com/office/drawing/2014/main" val="1988913492"/>
                    </a:ext>
                  </a:extLst>
                </a:gridCol>
              </a:tblGrid>
              <a:tr h="455550">
                <a:tc>
                  <a:txBody>
                    <a:bodyPr/>
                    <a:lstStyle/>
                    <a:p>
                      <a:pPr rtl="0"/>
                      <a:r>
                        <a:rPr lang="fr-FR" sz="1400"/>
                        <a:t>Commandes</a:t>
                      </a:r>
                    </a:p>
                  </a:txBody>
                  <a:tcPr/>
                </a:tc>
                <a:tc>
                  <a:txBody>
                    <a:bodyPr/>
                    <a:lstStyle/>
                    <a:p>
                      <a:pPr rtl="0"/>
                      <a:r>
                        <a:rPr lang="fr-FR" sz="1400"/>
                        <a:t>Description</a:t>
                      </a:r>
                    </a:p>
                  </a:txBody>
                  <a:tcPr/>
                </a:tc>
                <a:extLst>
                  <a:ext uri="{0D108BD9-81ED-4DB2-BD59-A6C34878D82A}">
                    <a16:rowId xmlns:a16="http://schemas.microsoft.com/office/drawing/2014/main" val="2583676789"/>
                  </a:ext>
                </a:extLst>
              </a:tr>
              <a:tr h="505472">
                <a:tc>
                  <a:txBody>
                    <a:bodyPr/>
                    <a:lstStyle/>
                    <a:p>
                      <a:pPr rtl="0"/>
                      <a:r>
                        <a:rPr lang="fr-FR" sz="1400" b="1">
                          <a:latin typeface="Courier New" panose="02070309020205020404" pitchFamily="49" charset="0"/>
                          <a:cs typeface="Courier New" panose="02070309020205020404" pitchFamily="49" charset="0"/>
                        </a:rPr>
                        <a:t>show ip interface brief</a:t>
                      </a:r>
                    </a:p>
                    <a:p>
                      <a:pPr rtl="0"/>
                      <a:r>
                        <a:rPr lang="fr-FR" sz="1400" b="1">
                          <a:latin typeface="Courier New" panose="02070309020205020404" pitchFamily="49" charset="0"/>
                          <a:cs typeface="Courier New" panose="02070309020205020404" pitchFamily="49" charset="0"/>
                        </a:rPr>
                        <a:t>show ipv6 interface brief</a:t>
                      </a:r>
                    </a:p>
                  </a:txBody>
                  <a:tcPr/>
                </a:tc>
                <a:tc>
                  <a:txBody>
                    <a:bodyPr/>
                    <a:lstStyle/>
                    <a:p>
                      <a:pPr rtl="0"/>
                      <a:r>
                        <a:rPr lang="fr-FR" sz="1400"/>
                        <a:t>Affiche toutes les interfaces, leurs adresses IP et leur état actuel. </a:t>
                      </a:r>
                    </a:p>
                  </a:txBody>
                  <a:tcPr/>
                </a:tc>
                <a:extLst>
                  <a:ext uri="{0D108BD9-81ED-4DB2-BD59-A6C34878D82A}">
                    <a16:rowId xmlns:a16="http://schemas.microsoft.com/office/drawing/2014/main" val="3849654457"/>
                  </a:ext>
                </a:extLst>
              </a:tr>
              <a:tr h="505472">
                <a:tc>
                  <a:txBody>
                    <a:bodyPr/>
                    <a:lstStyle/>
                    <a:p>
                      <a:pPr rtl="0"/>
                      <a:r>
                        <a:rPr lang="fr-FR" sz="1400" b="1">
                          <a:latin typeface="Courier New" panose="02070309020205020404" pitchFamily="49" charset="0"/>
                          <a:cs typeface="Courier New" panose="02070309020205020404" pitchFamily="49" charset="0"/>
                        </a:rPr>
                        <a:t>show ip route</a:t>
                      </a:r>
                    </a:p>
                    <a:p>
                      <a:pPr rtl="0"/>
                      <a:r>
                        <a:rPr lang="fr-FR" sz="1400" b="1">
                          <a:latin typeface="Courier New" panose="02070309020205020404" pitchFamily="49" charset="0"/>
                          <a:cs typeface="Courier New" panose="02070309020205020404" pitchFamily="49" charset="0"/>
                        </a:rPr>
                        <a:t>show ipv6 route</a:t>
                      </a:r>
                    </a:p>
                  </a:txBody>
                  <a:tcPr/>
                </a:tc>
                <a:tc>
                  <a:txBody>
                    <a:bodyPr/>
                    <a:lstStyle/>
                    <a:p>
                      <a:pPr rtl="0"/>
                      <a:r>
                        <a:rPr lang="fr-FR" sz="1400"/>
                        <a:t>Affiche le contenu des tables de routage IP stockées dans RAM.</a:t>
                      </a:r>
                    </a:p>
                  </a:txBody>
                  <a:tcPr/>
                </a:tc>
                <a:extLst>
                  <a:ext uri="{0D108BD9-81ED-4DB2-BD59-A6C34878D82A}">
                    <a16:rowId xmlns:a16="http://schemas.microsoft.com/office/drawing/2014/main" val="235735172"/>
                  </a:ext>
                </a:extLst>
              </a:tr>
              <a:tr h="455550">
                <a:tc>
                  <a:txBody>
                    <a:bodyPr/>
                    <a:lstStyle/>
                    <a:p>
                      <a:pPr rtl="0"/>
                      <a:r>
                        <a:rPr lang="fr-FR" sz="1400" b="1">
                          <a:latin typeface="Courier New" panose="02070309020205020404" pitchFamily="49" charset="0"/>
                          <a:cs typeface="Courier New" panose="02070309020205020404" pitchFamily="49" charset="0"/>
                        </a:rPr>
                        <a:t>show interfaces</a:t>
                      </a:r>
                    </a:p>
                  </a:txBody>
                  <a:tcPr/>
                </a:tc>
                <a:tc>
                  <a:txBody>
                    <a:bodyPr/>
                    <a:lstStyle/>
                    <a:p>
                      <a:pPr rtl="0"/>
                      <a:r>
                        <a:rPr lang="fr-FR" sz="1400"/>
                        <a:t>Affiche des statistiques pour toutes les interfaces de l'appareil. Affiche uniquement les informations d'adressage IPv4.</a:t>
                      </a:r>
                    </a:p>
                  </a:txBody>
                  <a:tcPr/>
                </a:tc>
                <a:extLst>
                  <a:ext uri="{0D108BD9-81ED-4DB2-BD59-A6C34878D82A}">
                    <a16:rowId xmlns:a16="http://schemas.microsoft.com/office/drawing/2014/main" val="354468046"/>
                  </a:ext>
                </a:extLst>
              </a:tr>
              <a:tr h="455550">
                <a:tc>
                  <a:txBody>
                    <a:bodyPr/>
                    <a:lstStyle/>
                    <a:p>
                      <a:pPr rtl="0"/>
                      <a:r>
                        <a:rPr lang="fr-FR" sz="1400" b="1">
                          <a:latin typeface="Courier New" panose="02070309020205020404" pitchFamily="49" charset="0"/>
                          <a:cs typeface="Courier New" panose="02070309020205020404" pitchFamily="49" charset="0"/>
                        </a:rPr>
                        <a:t>show ip interfaces</a:t>
                      </a:r>
                    </a:p>
                  </a:txBody>
                  <a:tcPr/>
                </a:tc>
                <a:tc>
                  <a:txBody>
                    <a:bodyPr/>
                    <a:lstStyle/>
                    <a:p>
                      <a:pPr rtl="0"/>
                      <a:r>
                        <a:rPr lang="fr-FR" sz="1400"/>
                        <a:t>Affiche les statistiques IPv4 pour toutes les interfaces d'un routeur.</a:t>
                      </a:r>
                    </a:p>
                  </a:txBody>
                  <a:tcPr/>
                </a:tc>
                <a:extLst>
                  <a:ext uri="{0D108BD9-81ED-4DB2-BD59-A6C34878D82A}">
                    <a16:rowId xmlns:a16="http://schemas.microsoft.com/office/drawing/2014/main" val="1458107787"/>
                  </a:ext>
                </a:extLst>
              </a:tr>
              <a:tr h="455550">
                <a:tc>
                  <a:txBody>
                    <a:bodyPr/>
                    <a:lstStyle/>
                    <a:p>
                      <a:pPr rtl="0"/>
                      <a:r>
                        <a:rPr lang="fr-FR" sz="1400" b="1">
                          <a:latin typeface="Courier New" panose="02070309020205020404" pitchFamily="49" charset="0"/>
                          <a:cs typeface="Courier New" panose="02070309020205020404" pitchFamily="49" charset="0"/>
                        </a:rPr>
                        <a:t>show ipv6 interfaces</a:t>
                      </a:r>
                    </a:p>
                  </a:txBody>
                  <a:tcPr/>
                </a:tc>
                <a:tc>
                  <a:txBody>
                    <a:bodyPr/>
                    <a:lstStyle/>
                    <a:p>
                      <a:pPr rtl="0"/>
                      <a:r>
                        <a:rPr lang="fr-FR" sz="1400" dirty="0"/>
                        <a:t>Affiche les statistiques IPv6 pour toutes les interfaces d'un routeur.</a:t>
                      </a:r>
                    </a:p>
                  </a:txBody>
                  <a:tcPr/>
                </a:tc>
                <a:extLst>
                  <a:ext uri="{0D108BD9-81ED-4DB2-BD59-A6C34878D82A}">
                    <a16:rowId xmlns:a16="http://schemas.microsoft.com/office/drawing/2014/main" val="2495454272"/>
                  </a:ext>
                </a:extLst>
              </a:tr>
            </a:tbl>
          </a:graphicData>
        </a:graphic>
      </p:graphicFrame>
    </p:spTree>
    <p:extLst>
      <p:ext uri="{BB962C8B-B14F-4D97-AF65-F5344CB8AC3E}">
        <p14:creationId xmlns:p14="http://schemas.microsoft.com/office/powerpoint/2010/main" val="373752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Configurer les commandes de vérification (suite)</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8094907" cy="584775"/>
          </a:xfrm>
          <a:prstGeom prst="rect">
            <a:avLst/>
          </a:prstGeom>
          <a:noFill/>
        </p:spPr>
        <p:txBody>
          <a:bodyPr wrap="square" rtlCol="0">
            <a:spAutoFit/>
          </a:bodyPr>
          <a:lstStyle/>
          <a:p>
            <a:pPr rtl="0"/>
            <a:r>
              <a:rPr lang="fr-FR" sz="1600">
                <a:solidFill>
                  <a:srgbClr val="000000"/>
                </a:solidFill>
              </a:rPr>
              <a:t>Afficher l'état de toutes les interfaces avec les commandes </a:t>
            </a:r>
            <a:r>
              <a:rPr lang="fr-FR" sz="1600" b="1">
                <a:solidFill>
                  <a:srgbClr val="000000"/>
                </a:solidFill>
              </a:rPr>
              <a:t>show ip interface brief </a:t>
            </a:r>
            <a:r>
              <a:rPr lang="fr-FR" sz="1600">
                <a:solidFill>
                  <a:srgbClr val="000000"/>
                </a:solidFill>
              </a:rPr>
              <a:t>et </a:t>
            </a:r>
            <a:r>
              <a:rPr lang="fr-FR" sz="1600" b="1">
                <a:solidFill>
                  <a:srgbClr val="000000"/>
                </a:solidFill>
              </a:rPr>
              <a:t>show ipv6 interface brief </a:t>
            </a:r>
            <a:r>
              <a:rPr lang="fr-FR" sz="1600">
                <a:solidFill>
                  <a:srgbClr val="000000"/>
                </a:solidFill>
              </a:rPr>
              <a:t>, illustrées ici :</a:t>
            </a:r>
          </a:p>
        </p:txBody>
      </p:sp>
      <p:sp>
        <p:nvSpPr>
          <p:cNvPr id="8" name="TextBox 7">
            <a:extLst>
              <a:ext uri="{FF2B5EF4-FFF2-40B4-BE49-F238E27FC236}">
                <a16:creationId xmlns:a16="http://schemas.microsoft.com/office/drawing/2014/main" id="{A707EA06-7465-4C52-AE81-CBACEDBD6441}"/>
              </a:ext>
            </a:extLst>
          </p:cNvPr>
          <p:cNvSpPr txBox="1"/>
          <p:nvPr/>
        </p:nvSpPr>
        <p:spPr>
          <a:xfrm>
            <a:off x="1721391" y="1785521"/>
            <a:ext cx="5701218" cy="923330"/>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 </a:t>
            </a:r>
            <a:r>
              <a:rPr lang="fr-FR" sz="900" b="1">
                <a:solidFill>
                  <a:schemeClr val="bg1"/>
                </a:solidFill>
                <a:latin typeface="Courier New" panose="02070309020205020404" pitchFamily="49" charset="0"/>
                <a:cs typeface="Courier New" panose="02070309020205020404" pitchFamily="49" charset="0"/>
              </a:rPr>
              <a:t>show ip interface brief</a:t>
            </a:r>
          </a:p>
          <a:p>
            <a:pPr rtl="0"/>
            <a:r>
              <a:rPr lang="fr-FR" sz="900">
                <a:solidFill>
                  <a:schemeClr val="bg1"/>
                </a:solidFill>
                <a:latin typeface="Courier New" panose="02070309020205020404" pitchFamily="49" charset="0"/>
                <a:cs typeface="Courier New" panose="02070309020205020404" pitchFamily="49" charset="0"/>
              </a:rPr>
              <a:t>Interface IP-Address OK? Method Status Protocol </a:t>
            </a:r>
          </a:p>
          <a:p>
            <a:pPr rtl="0"/>
            <a:r>
              <a:rPr lang="fr-FR" sz="900">
                <a:solidFill>
                  <a:schemeClr val="bg1"/>
                </a:solidFill>
                <a:latin typeface="Courier New" panose="02070309020205020404" pitchFamily="49" charset="0"/>
                <a:cs typeface="Courier New" panose="02070309020205020404" pitchFamily="49" charset="0"/>
              </a:rPr>
              <a:t>GigabitEthernet0/0/0 192.168.10.1 YES manual up up </a:t>
            </a:r>
          </a:p>
          <a:p>
            <a:pPr rtl="0"/>
            <a:r>
              <a:rPr lang="fr-FR" sz="900">
                <a:solidFill>
                  <a:schemeClr val="bg1"/>
                </a:solidFill>
                <a:latin typeface="Courier New" panose="02070309020205020404" pitchFamily="49" charset="0"/>
                <a:cs typeface="Courier New" panose="02070309020205020404" pitchFamily="49" charset="0"/>
              </a:rPr>
              <a:t>GigabiteThernet0/0/1 209.165.200.225 OUI manuel up </a:t>
            </a:r>
          </a:p>
          <a:p>
            <a:pPr rtl="0"/>
            <a:r>
              <a:rPr lang="fr-FR" sz="900">
                <a:solidFill>
                  <a:schemeClr val="bg1"/>
                </a:solidFill>
                <a:latin typeface="Courier New" panose="02070309020205020404" pitchFamily="49" charset="0"/>
                <a:cs typeface="Courier New" panose="02070309020205020404" pitchFamily="49" charset="0"/>
              </a:rPr>
              <a:t>Vlan1 unassigned YES unset administratively down down </a:t>
            </a:r>
          </a:p>
          <a:p>
            <a:pPr rtl="0"/>
            <a:r>
              <a:rPr lang="fr-FR" sz="900">
                <a:solidFill>
                  <a:schemeClr val="bg1"/>
                </a:solidFill>
                <a:latin typeface="Courier New" panose="02070309020205020404" pitchFamily="49" charset="0"/>
                <a:cs typeface="Courier New" panose="02070309020205020404" pitchFamily="49" charset="0"/>
              </a:rPr>
              <a:t>R1#</a:t>
            </a:r>
          </a:p>
        </p:txBody>
      </p:sp>
      <p:sp>
        <p:nvSpPr>
          <p:cNvPr id="9" name="TextBox 8">
            <a:extLst>
              <a:ext uri="{FF2B5EF4-FFF2-40B4-BE49-F238E27FC236}">
                <a16:creationId xmlns:a16="http://schemas.microsoft.com/office/drawing/2014/main" id="{3D345167-82FC-49E7-B10D-34FE13887791}"/>
              </a:ext>
            </a:extLst>
          </p:cNvPr>
          <p:cNvSpPr txBox="1"/>
          <p:nvPr/>
        </p:nvSpPr>
        <p:spPr>
          <a:xfrm>
            <a:off x="1721391" y="2929108"/>
            <a:ext cx="5701218" cy="1477328"/>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 </a:t>
            </a:r>
            <a:r>
              <a:rPr lang="fr-FR" sz="900" b="1">
                <a:solidFill>
                  <a:schemeClr val="bg1"/>
                </a:solidFill>
                <a:latin typeface="Courier New" panose="02070309020205020404" pitchFamily="49" charset="0"/>
                <a:cs typeface="Courier New" panose="02070309020205020404" pitchFamily="49" charset="0"/>
              </a:rPr>
              <a:t>show ipv6 interface brief</a:t>
            </a:r>
          </a:p>
          <a:p>
            <a:pPr rtl="0"/>
            <a:r>
              <a:rPr lang="fr-FR" sz="900">
                <a:solidFill>
                  <a:schemeClr val="bg1"/>
                </a:solidFill>
                <a:latin typeface="Courier New" panose="02070309020205020404" pitchFamily="49" charset="0"/>
                <a:cs typeface="Courier New" panose="02070309020205020404" pitchFamily="49" charset="0"/>
              </a:rPr>
              <a:t>GigabitEthernet0/0/0 [up/up]</a:t>
            </a:r>
          </a:p>
          <a:p>
            <a:pPr rtl="0"/>
            <a:r>
              <a:rPr lang="fr-FR" sz="900">
                <a:solidFill>
                  <a:schemeClr val="bg1"/>
                </a:solidFill>
                <a:latin typeface="Courier New" panose="02070309020205020404" pitchFamily="49" charset="0"/>
                <a:cs typeface="Courier New" panose="02070309020205020404" pitchFamily="49" charset="0"/>
              </a:rPr>
              <a:t>    FE80::201:C9FF:FE89:4501</a:t>
            </a:r>
          </a:p>
          <a:p>
            <a:pPr rtl="0"/>
            <a:r>
              <a:rPr lang="fr-FR" sz="900">
                <a:solidFill>
                  <a:schemeClr val="bg1"/>
                </a:solidFill>
                <a:latin typeface="Courier New" panose="02070309020205020404" pitchFamily="49" charset="0"/>
                <a:cs typeface="Courier New" panose="02070309020205020404" pitchFamily="49" charset="0"/>
              </a:rPr>
              <a:t>    2001:DB8:ACAD:10::1</a:t>
            </a:r>
          </a:p>
          <a:p>
            <a:pPr rtl="0"/>
            <a:r>
              <a:rPr lang="fr-FR" sz="900">
                <a:solidFill>
                  <a:schemeClr val="bg1"/>
                </a:solidFill>
                <a:latin typeface="Courier New" panose="02070309020205020404" pitchFamily="49" charset="0"/>
                <a:cs typeface="Courier New" panose="02070309020205020404" pitchFamily="49" charset="0"/>
              </a:rPr>
              <a:t>GigabitEthernet0/0/1 [up/up]</a:t>
            </a:r>
          </a:p>
          <a:p>
            <a:pPr rtl="0"/>
            <a:r>
              <a:rPr lang="fr-FR" sz="900">
                <a:solidFill>
                  <a:schemeClr val="bg1"/>
                </a:solidFill>
                <a:latin typeface="Courier New" panose="02070309020205020404" pitchFamily="49" charset="0"/>
                <a:cs typeface="Courier New" panose="02070309020205020404" pitchFamily="49" charset="0"/>
              </a:rPr>
              <a:t>    FE80 : :201:C9FF:FE 89:4502</a:t>
            </a:r>
          </a:p>
          <a:p>
            <a:pPr rtl="0"/>
            <a:r>
              <a:rPr lang="fr-FR" sz="900">
                <a:solidFill>
                  <a:schemeClr val="bg1"/>
                </a:solidFill>
                <a:latin typeface="Courier New" panose="02070309020205020404" pitchFamily="49" charset="0"/>
                <a:cs typeface="Courier New" panose="02070309020205020404" pitchFamily="49" charset="0"/>
              </a:rPr>
              <a:t>    2001:DB8:FEED:224::1</a:t>
            </a:r>
          </a:p>
          <a:p>
            <a:pPr rtl="0"/>
            <a:r>
              <a:rPr lang="fr-FR" sz="900">
                <a:solidFill>
                  <a:schemeClr val="bg1"/>
                </a:solidFill>
                <a:latin typeface="Courier New" panose="02070309020205020404" pitchFamily="49" charset="0"/>
                <a:cs typeface="Courier New" panose="02070309020205020404" pitchFamily="49" charset="0"/>
              </a:rPr>
              <a:t>Vlan1 [administratively down/down]</a:t>
            </a:r>
          </a:p>
          <a:p>
            <a:pPr rtl="0"/>
            <a:r>
              <a:rPr lang="fr-FR" sz="900">
                <a:solidFill>
                  <a:schemeClr val="bg1"/>
                </a:solidFill>
                <a:latin typeface="Courier New" panose="02070309020205020404" pitchFamily="49" charset="0"/>
                <a:cs typeface="Courier New" panose="02070309020205020404" pitchFamily="49" charset="0"/>
              </a:rPr>
              <a:t>    non affecté </a:t>
            </a:r>
          </a:p>
          <a:p>
            <a:pPr rtl="0"/>
            <a:r>
              <a:rPr lang="fr-FR" sz="9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304882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Configurer les commandes de vérification (suite)</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8094907" cy="584775"/>
          </a:xfrm>
          <a:prstGeom prst="rect">
            <a:avLst/>
          </a:prstGeom>
          <a:noFill/>
        </p:spPr>
        <p:txBody>
          <a:bodyPr wrap="square" rtlCol="0">
            <a:spAutoFit/>
          </a:bodyPr>
          <a:lstStyle/>
          <a:p>
            <a:pPr rtl="0"/>
            <a:r>
              <a:rPr lang="fr-FR" sz="1600">
                <a:solidFill>
                  <a:srgbClr val="000000"/>
                </a:solidFill>
              </a:rPr>
              <a:t>Affichez le contenu des tables de routage </a:t>
            </a:r>
            <a:r>
              <a:rPr lang="fr-FR" sz="1600" b="1">
                <a:solidFill>
                  <a:srgbClr val="000000"/>
                </a:solidFill>
              </a:rPr>
              <a:t>IP avec les commandes show ip route </a:t>
            </a:r>
            <a:r>
              <a:rPr lang="fr-FR" sz="1600">
                <a:solidFill>
                  <a:srgbClr val="000000"/>
                </a:solidFill>
              </a:rPr>
              <a:t>et </a:t>
            </a:r>
            <a:r>
              <a:rPr lang="fr-FR" sz="1600" b="1">
                <a:solidFill>
                  <a:srgbClr val="000000"/>
                </a:solidFill>
              </a:rPr>
              <a:t>show ipv6 route </a:t>
            </a:r>
            <a:r>
              <a:rPr lang="fr-FR" sz="1600">
                <a:solidFill>
                  <a:srgbClr val="000000"/>
                </a:solidFill>
              </a:rPr>
              <a:t>, comme indiqué ici :</a:t>
            </a:r>
          </a:p>
        </p:txBody>
      </p:sp>
      <p:sp>
        <p:nvSpPr>
          <p:cNvPr id="8" name="TextBox 7">
            <a:extLst>
              <a:ext uri="{FF2B5EF4-FFF2-40B4-BE49-F238E27FC236}">
                <a16:creationId xmlns:a16="http://schemas.microsoft.com/office/drawing/2014/main" id="{A707EA06-7465-4C52-AE81-CBACEDBD6441}"/>
              </a:ext>
            </a:extLst>
          </p:cNvPr>
          <p:cNvSpPr txBox="1"/>
          <p:nvPr/>
        </p:nvSpPr>
        <p:spPr>
          <a:xfrm>
            <a:off x="1701233" y="1475729"/>
            <a:ext cx="5701218" cy="1477328"/>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 </a:t>
            </a:r>
            <a:r>
              <a:rPr lang="fr-FR" sz="900" b="1">
                <a:solidFill>
                  <a:schemeClr val="bg1"/>
                </a:solidFill>
                <a:latin typeface="Courier New" panose="02070309020205020404" pitchFamily="49" charset="0"/>
                <a:cs typeface="Courier New" panose="02070309020205020404" pitchFamily="49" charset="0"/>
              </a:rPr>
              <a:t>show ip route</a:t>
            </a:r>
          </a:p>
          <a:p>
            <a:pPr rtl="0"/>
            <a:r>
              <a:rPr lang="fr-FR" sz="900">
                <a:solidFill>
                  <a:schemeClr val="bg1"/>
                </a:solidFill>
                <a:latin typeface="Courier New" panose="02070309020205020404" pitchFamily="49" charset="0"/>
                <a:cs typeface="Courier New" panose="02070309020205020404" pitchFamily="49" charset="0"/>
              </a:rPr>
              <a:t>&lt; output omitted&gt;</a:t>
            </a:r>
          </a:p>
          <a:p>
            <a:pPr rtl="0"/>
            <a:r>
              <a:rPr lang="fr-FR" sz="900">
                <a:solidFill>
                  <a:schemeClr val="bg1"/>
                </a:solidFill>
                <a:latin typeface="Courier New" panose="02070309020205020404" pitchFamily="49" charset="0"/>
                <a:cs typeface="Courier New" panose="02070309020205020404" pitchFamily="49" charset="0"/>
              </a:rPr>
              <a:t>Gateway of last resort is not set</a:t>
            </a:r>
          </a:p>
          <a:p>
            <a:pPr rtl="0"/>
            <a:r>
              <a:rPr lang="fr-FR" sz="900">
                <a:solidFill>
                  <a:schemeClr val="bg1"/>
                </a:solidFill>
                <a:latin typeface="Courier New" panose="02070309020205020404" pitchFamily="49" charset="0"/>
                <a:cs typeface="Courier New" panose="02070309020205020404" pitchFamily="49" charset="0"/>
              </a:rPr>
              <a:t>      192.168.10.0/24 is variably subnetted, 2 subnets, 2 masks</a:t>
            </a:r>
          </a:p>
          <a:p>
            <a:pPr rtl="0"/>
            <a:r>
              <a:rPr lang="fr-FR" sz="900">
                <a:solidFill>
                  <a:schemeClr val="bg1"/>
                </a:solidFill>
                <a:latin typeface="Courier New" panose="02070309020205020404" pitchFamily="49" charset="0"/>
                <a:cs typeface="Courier New" panose="02070309020205020404" pitchFamily="49" charset="0"/>
              </a:rPr>
              <a:t>C 192.168.10.0/24 is directly connected, GigabitEthernet0/0/0</a:t>
            </a:r>
          </a:p>
          <a:p>
            <a:pPr rtl="0"/>
            <a:r>
              <a:rPr lang="fr-FR" sz="900">
                <a:solidFill>
                  <a:schemeClr val="bg1"/>
                </a:solidFill>
                <a:latin typeface="Courier New" panose="02070309020205020404" pitchFamily="49" charset="0"/>
                <a:cs typeface="Courier New" panose="02070309020205020404" pitchFamily="49" charset="0"/>
              </a:rPr>
              <a:t>L 192.168.10.1/32 is directly connected, GigabitEthernet0/0/0</a:t>
            </a:r>
          </a:p>
          <a:p>
            <a:pPr rtl="0"/>
            <a:r>
              <a:rPr lang="fr-FR" sz="900">
                <a:solidFill>
                  <a:schemeClr val="bg1"/>
                </a:solidFill>
                <a:latin typeface="Courier New" panose="02070309020205020404" pitchFamily="49" charset="0"/>
                <a:cs typeface="Courier New" panose="02070309020205020404" pitchFamily="49" charset="0"/>
              </a:rPr>
              <a:t>      209.165.200.0/24 is variably subnetted, 2 subnets, 2 masks</a:t>
            </a:r>
          </a:p>
          <a:p>
            <a:pPr rtl="0"/>
            <a:r>
              <a:rPr lang="fr-FR" sz="900">
                <a:solidFill>
                  <a:schemeClr val="bg1"/>
                </a:solidFill>
                <a:latin typeface="Courier New" panose="02070309020205020404" pitchFamily="49" charset="0"/>
                <a:cs typeface="Courier New" panose="02070309020205020404" pitchFamily="49" charset="0"/>
              </a:rPr>
              <a:t>C 209.165.200.224/30 is directly connected, GigabitEthernet0/0/1</a:t>
            </a:r>
          </a:p>
          <a:p>
            <a:pPr rtl="0"/>
            <a:r>
              <a:rPr lang="fr-FR" sz="900">
                <a:solidFill>
                  <a:schemeClr val="bg1"/>
                </a:solidFill>
                <a:latin typeface="Courier New" panose="02070309020205020404" pitchFamily="49" charset="0"/>
                <a:cs typeface="Courier New" panose="02070309020205020404" pitchFamily="49" charset="0"/>
              </a:rPr>
              <a:t>L 209.165.200.225/32 is directly connected, GigabitEthernet0/0/1</a:t>
            </a:r>
          </a:p>
          <a:p>
            <a:pPr rtl="0"/>
            <a:r>
              <a:rPr lang="fr-FR" sz="900">
                <a:solidFill>
                  <a:schemeClr val="bg1"/>
                </a:solidFill>
                <a:latin typeface="Courier New" panose="02070309020205020404" pitchFamily="49" charset="0"/>
                <a:cs typeface="Courier New" panose="02070309020205020404" pitchFamily="49" charset="0"/>
              </a:rPr>
              <a:t>R1#</a:t>
            </a:r>
          </a:p>
        </p:txBody>
      </p:sp>
      <p:sp>
        <p:nvSpPr>
          <p:cNvPr id="9" name="TextBox 8">
            <a:extLst>
              <a:ext uri="{FF2B5EF4-FFF2-40B4-BE49-F238E27FC236}">
                <a16:creationId xmlns:a16="http://schemas.microsoft.com/office/drawing/2014/main" id="{3D345167-82FC-49E7-B10D-34FE13887791}"/>
              </a:ext>
            </a:extLst>
          </p:cNvPr>
          <p:cNvSpPr txBox="1"/>
          <p:nvPr/>
        </p:nvSpPr>
        <p:spPr>
          <a:xfrm>
            <a:off x="1721391" y="3035889"/>
            <a:ext cx="5701218" cy="1892826"/>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 show ipv6 route</a:t>
            </a:r>
          </a:p>
          <a:p>
            <a:pPr rtl="0"/>
            <a:r>
              <a:rPr lang="fr-FR" sz="900">
                <a:solidFill>
                  <a:schemeClr val="bg1"/>
                </a:solidFill>
                <a:latin typeface="Courier New" panose="02070309020205020404" pitchFamily="49" charset="0"/>
                <a:cs typeface="Courier New" panose="02070309020205020404" pitchFamily="49" charset="0"/>
              </a:rPr>
              <a:t>&lt;résultat omis&gt;</a:t>
            </a:r>
          </a:p>
          <a:p>
            <a:pPr rtl="0"/>
            <a:r>
              <a:rPr lang="fr-FR" sz="900">
                <a:solidFill>
                  <a:schemeClr val="bg1"/>
                </a:solidFill>
                <a:latin typeface="Courier New" panose="02070309020205020404" pitchFamily="49" charset="0"/>
                <a:cs typeface="Courier New" panose="02070309020205020404" pitchFamily="49" charset="0"/>
              </a:rPr>
              <a:t>C 2001:DB8:ACAD:10::/64 [0/0]</a:t>
            </a:r>
          </a:p>
          <a:p>
            <a:pPr rtl="0"/>
            <a:r>
              <a:rPr lang="fr-FR" sz="900">
                <a:solidFill>
                  <a:schemeClr val="bg1"/>
                </a:solidFill>
                <a:latin typeface="Courier New" panose="02070309020205020404" pitchFamily="49" charset="0"/>
                <a:cs typeface="Courier New" panose="02070309020205020404" pitchFamily="49" charset="0"/>
              </a:rPr>
              <a:t>     via GigabitEthernet0/0/0, directly connected</a:t>
            </a:r>
          </a:p>
          <a:p>
            <a:pPr rtl="0"/>
            <a:r>
              <a:rPr lang="fr-FR" sz="900">
                <a:solidFill>
                  <a:schemeClr val="bg1"/>
                </a:solidFill>
                <a:latin typeface="Courier New" panose="02070309020205020404" pitchFamily="49" charset="0"/>
                <a:cs typeface="Courier New" panose="02070309020205020404" pitchFamily="49" charset="0"/>
              </a:rPr>
              <a:t>L 2001:DB8:ACAD:10::1/128 [0/0]</a:t>
            </a:r>
          </a:p>
          <a:p>
            <a:pPr rtl="0"/>
            <a:r>
              <a:rPr lang="fr-FR" sz="900">
                <a:solidFill>
                  <a:schemeClr val="bg1"/>
                </a:solidFill>
                <a:latin typeface="Courier New" panose="02070309020205020404" pitchFamily="49" charset="0"/>
                <a:cs typeface="Courier New" panose="02070309020205020404" pitchFamily="49" charset="0"/>
              </a:rPr>
              <a:t>     via GigabitEthernet0/0/0, receive</a:t>
            </a:r>
          </a:p>
          <a:p>
            <a:pPr rtl="0"/>
            <a:r>
              <a:rPr lang="fr-FR" sz="900">
                <a:solidFill>
                  <a:schemeClr val="bg1"/>
                </a:solidFill>
                <a:latin typeface="Courier New" panose="02070309020205020404" pitchFamily="49" charset="0"/>
                <a:cs typeface="Courier New" panose="02070309020205020404" pitchFamily="49" charset="0"/>
              </a:rPr>
              <a:t>C 2001:DB8:FEED:224::/64 [0/0]</a:t>
            </a:r>
          </a:p>
          <a:p>
            <a:pPr rtl="0"/>
            <a:r>
              <a:rPr lang="fr-FR" sz="900">
                <a:solidFill>
                  <a:schemeClr val="bg1"/>
                </a:solidFill>
                <a:latin typeface="Courier New" panose="02070309020205020404" pitchFamily="49" charset="0"/>
                <a:cs typeface="Courier New" panose="02070309020205020404" pitchFamily="49" charset="0"/>
              </a:rPr>
              <a:t>     via GigabitEthernet0/0/1, directly connected</a:t>
            </a:r>
          </a:p>
          <a:p>
            <a:pPr rtl="0"/>
            <a:r>
              <a:rPr lang="fr-FR" sz="900">
                <a:solidFill>
                  <a:schemeClr val="bg1"/>
                </a:solidFill>
                <a:latin typeface="Courier New" panose="02070309020205020404" pitchFamily="49" charset="0"/>
                <a:cs typeface="Courier New" panose="02070309020205020404" pitchFamily="49" charset="0"/>
              </a:rPr>
              <a:t>L 2001:DB8:FEED:224::1/128 [0/0]</a:t>
            </a:r>
          </a:p>
          <a:p>
            <a:pPr rtl="0"/>
            <a:r>
              <a:rPr lang="fr-FR" sz="900">
                <a:solidFill>
                  <a:schemeClr val="bg1"/>
                </a:solidFill>
                <a:latin typeface="Courier New" panose="02070309020205020404" pitchFamily="49" charset="0"/>
                <a:cs typeface="Courier New" panose="02070309020205020404" pitchFamily="49" charset="0"/>
              </a:rPr>
              <a:t>     via GigabitEthernet0/0/1, receive</a:t>
            </a:r>
          </a:p>
          <a:p>
            <a:pPr rtl="0"/>
            <a:r>
              <a:rPr lang="fr-FR" sz="900">
                <a:solidFill>
                  <a:schemeClr val="bg1"/>
                </a:solidFill>
                <a:latin typeface="Courier New" panose="02070309020205020404" pitchFamily="49" charset="0"/>
                <a:cs typeface="Courier New" panose="02070309020205020404" pitchFamily="49" charset="0"/>
              </a:rPr>
              <a:t>L FF00::/8 [0/0]</a:t>
            </a:r>
          </a:p>
          <a:p>
            <a:pPr rtl="0"/>
            <a:r>
              <a:rPr lang="fr-FR" sz="900">
                <a:solidFill>
                  <a:schemeClr val="bg1"/>
                </a:solidFill>
                <a:latin typeface="Courier New" panose="02070309020205020404" pitchFamily="49" charset="0"/>
                <a:cs typeface="Courier New" panose="02070309020205020404" pitchFamily="49" charset="0"/>
              </a:rPr>
              <a:t>     via Null0, receive</a:t>
            </a:r>
          </a:p>
          <a:p>
            <a:pPr rtl="0"/>
            <a:r>
              <a:rPr lang="fr-FR" sz="9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24688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Configurer les commandes de vérification (suite)</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2638652" cy="1077218"/>
          </a:xfrm>
          <a:prstGeom prst="rect">
            <a:avLst/>
          </a:prstGeom>
          <a:noFill/>
        </p:spPr>
        <p:txBody>
          <a:bodyPr wrap="square" rtlCol="0">
            <a:spAutoFit/>
          </a:bodyPr>
          <a:lstStyle/>
          <a:p>
            <a:pPr rtl="0"/>
            <a:r>
              <a:rPr lang="fr-FR" sz="1600">
                <a:solidFill>
                  <a:srgbClr val="000000"/>
                </a:solidFill>
              </a:rPr>
              <a:t>Afficher les statistiques pour toutes les interfaces avec la commande </a:t>
            </a:r>
            <a:r>
              <a:rPr lang="fr-FR" sz="1600" b="1">
                <a:solidFill>
                  <a:srgbClr val="000000"/>
                </a:solidFill>
              </a:rPr>
              <a:t>show interfaces </a:t>
            </a:r>
            <a:r>
              <a:rPr lang="fr-FR" sz="1600">
                <a:solidFill>
                  <a:srgbClr val="000000"/>
                </a:solidFill>
              </a:rPr>
              <a:t>, comme illustré ici :</a:t>
            </a:r>
          </a:p>
        </p:txBody>
      </p:sp>
      <p:sp>
        <p:nvSpPr>
          <p:cNvPr id="8" name="TextBox 7">
            <a:extLst>
              <a:ext uri="{FF2B5EF4-FFF2-40B4-BE49-F238E27FC236}">
                <a16:creationId xmlns:a16="http://schemas.microsoft.com/office/drawing/2014/main" id="{A707EA06-7465-4C52-AE81-CBACEDBD6441}"/>
              </a:ext>
            </a:extLst>
          </p:cNvPr>
          <p:cNvSpPr txBox="1"/>
          <p:nvPr/>
        </p:nvSpPr>
        <p:spPr>
          <a:xfrm>
            <a:off x="3320968" y="890954"/>
            <a:ext cx="5419440" cy="3693319"/>
          </a:xfrm>
          <a:prstGeom prst="rect">
            <a:avLst/>
          </a:prstGeom>
          <a:solidFill>
            <a:srgbClr val="000000"/>
          </a:solidFill>
        </p:spPr>
        <p:txBody>
          <a:bodyPr wrap="square" rtlCol="0">
            <a:spAutoFit/>
          </a:bodyPr>
          <a:lstStyle/>
          <a:p>
            <a:pPr rtl="0"/>
            <a:r>
              <a:rPr lang="fr-FR" sz="900">
                <a:solidFill>
                  <a:schemeClr val="bg1"/>
                </a:solidFill>
                <a:latin typeface="Courier New" panose="02070309020205020404" pitchFamily="49" charset="0"/>
                <a:cs typeface="Courier New" panose="02070309020205020404" pitchFamily="49" charset="0"/>
              </a:rPr>
              <a:t>R1# </a:t>
            </a:r>
            <a:r>
              <a:rPr lang="fr-FR" sz="900" b="1">
                <a:solidFill>
                  <a:schemeClr val="bg1"/>
                </a:solidFill>
                <a:latin typeface="Courier New" panose="02070309020205020404" pitchFamily="49" charset="0"/>
                <a:cs typeface="Courier New" panose="02070309020205020404" pitchFamily="49" charset="0"/>
              </a:rPr>
              <a:t>show interfaces gig0/0/0</a:t>
            </a:r>
          </a:p>
          <a:p>
            <a:pPr rtl="0"/>
            <a:r>
              <a:rPr lang="fr-FR" sz="900">
                <a:solidFill>
                  <a:schemeClr val="bg1"/>
                </a:solidFill>
                <a:latin typeface="Courier New" panose="02070309020205020404" pitchFamily="49" charset="0"/>
                <a:cs typeface="Courier New" panose="02070309020205020404" pitchFamily="49" charset="0"/>
              </a:rPr>
              <a:t>GigabitEthernet0/0/0 is up, line protocol is up </a:t>
            </a:r>
          </a:p>
          <a:p>
            <a:pPr rtl="0"/>
            <a:r>
              <a:rPr lang="fr-FR" sz="900">
                <a:solidFill>
                  <a:schemeClr val="bg1"/>
                </a:solidFill>
                <a:latin typeface="Courier New" panose="02070309020205020404" pitchFamily="49" charset="0"/>
                <a:cs typeface="Courier New" panose="02070309020205020404" pitchFamily="49" charset="0"/>
              </a:rPr>
              <a:t>  Hardware is ISR4321-2x1GE, address is a0e0.af0d.e140 (bia a0e0.af0d.e140)</a:t>
            </a:r>
          </a:p>
          <a:p>
            <a:pPr rtl="0"/>
            <a:r>
              <a:rPr lang="fr-FR" sz="900">
                <a:solidFill>
                  <a:schemeClr val="bg1"/>
                </a:solidFill>
                <a:latin typeface="Courier New" panose="02070309020205020404" pitchFamily="49" charset="0"/>
                <a:cs typeface="Courier New" panose="02070309020205020404" pitchFamily="49" charset="0"/>
              </a:rPr>
              <a:t>  Description: Link to LAN</a:t>
            </a:r>
          </a:p>
          <a:p>
            <a:pPr rtl="0"/>
            <a:r>
              <a:rPr lang="fr-FR" sz="900">
                <a:solidFill>
                  <a:schemeClr val="bg1"/>
                </a:solidFill>
                <a:latin typeface="Courier New" panose="02070309020205020404" pitchFamily="49" charset="0"/>
                <a:cs typeface="Courier New" panose="02070309020205020404" pitchFamily="49" charset="0"/>
              </a:rPr>
              <a:t>  Internet address is 192.168.10.1/24</a:t>
            </a:r>
          </a:p>
          <a:p>
            <a:pPr rtl="0"/>
            <a:r>
              <a:rPr lang="fr-FR" sz="900">
                <a:solidFill>
                  <a:schemeClr val="bg1"/>
                </a:solidFill>
                <a:latin typeface="Courier New" panose="02070309020205020404" pitchFamily="49" charset="0"/>
                <a:cs typeface="Courier New" panose="02070309020205020404" pitchFamily="49" charset="0"/>
              </a:rPr>
              <a:t>  MTU 1500 bytes, BW 100000 Kbit/sec, DLY 100 usec, </a:t>
            </a:r>
          </a:p>
          <a:p>
            <a:pPr rtl="0"/>
            <a:r>
              <a:rPr lang="fr-FR" sz="900">
                <a:solidFill>
                  <a:schemeClr val="bg1"/>
                </a:solidFill>
                <a:latin typeface="Courier New" panose="02070309020205020404" pitchFamily="49" charset="0"/>
                <a:cs typeface="Courier New" panose="02070309020205020404" pitchFamily="49" charset="0"/>
              </a:rPr>
              <a:t>     reliability 255/255, txload 1/255, rxload 1/255</a:t>
            </a:r>
          </a:p>
          <a:p>
            <a:pPr rtl="0"/>
            <a:r>
              <a:rPr lang="fr-FR" sz="900">
                <a:solidFill>
                  <a:schemeClr val="bg1"/>
                </a:solidFill>
                <a:latin typeface="Courier New" panose="02070309020205020404" pitchFamily="49" charset="0"/>
                <a:cs typeface="Courier New" panose="02070309020205020404" pitchFamily="49" charset="0"/>
              </a:rPr>
              <a:t>  Encapsulation ARPA, loopback not set</a:t>
            </a:r>
          </a:p>
          <a:p>
            <a:pPr rtl="0"/>
            <a:r>
              <a:rPr lang="fr-FR" sz="900">
                <a:solidFill>
                  <a:schemeClr val="bg1"/>
                </a:solidFill>
                <a:latin typeface="Courier New" panose="02070309020205020404" pitchFamily="49" charset="0"/>
                <a:cs typeface="Courier New" panose="02070309020205020404" pitchFamily="49" charset="0"/>
              </a:rPr>
              <a:t>  Keepalive not supported </a:t>
            </a:r>
          </a:p>
          <a:p>
            <a:pPr rtl="0"/>
            <a:r>
              <a:rPr lang="fr-FR" sz="900">
                <a:solidFill>
                  <a:schemeClr val="bg1"/>
                </a:solidFill>
                <a:latin typeface="Courier New" panose="02070309020205020404" pitchFamily="49" charset="0"/>
                <a:cs typeface="Courier New" panose="02070309020205020404" pitchFamily="49" charset="0"/>
              </a:rPr>
              <a:t>  Full Duplex, 100Mbps, link type is auto, media type is RJ45</a:t>
            </a:r>
          </a:p>
          <a:p>
            <a:pPr rtl="0"/>
            <a:r>
              <a:rPr lang="fr-FR" sz="900">
                <a:solidFill>
                  <a:schemeClr val="bg1"/>
                </a:solidFill>
                <a:latin typeface="Courier New" panose="02070309020205020404" pitchFamily="49" charset="0"/>
                <a:cs typeface="Courier New" panose="02070309020205020404" pitchFamily="49" charset="0"/>
              </a:rPr>
              <a:t>  output flow-control is off, input flow-control is off</a:t>
            </a:r>
          </a:p>
          <a:p>
            <a:pPr rtl="0"/>
            <a:r>
              <a:rPr lang="fr-FR" sz="900">
                <a:solidFill>
                  <a:schemeClr val="bg1"/>
                </a:solidFill>
                <a:latin typeface="Courier New" panose="02070309020205020404" pitchFamily="49" charset="0"/>
                <a:cs typeface="Courier New" panose="02070309020205020404" pitchFamily="49" charset="0"/>
              </a:rPr>
              <a:t>  ARP type: ARPA, ARP Timeout 04:00:00</a:t>
            </a:r>
          </a:p>
          <a:p>
            <a:pPr rtl="0"/>
            <a:r>
              <a:rPr lang="fr-FR" sz="900">
                <a:solidFill>
                  <a:schemeClr val="bg1"/>
                </a:solidFill>
                <a:latin typeface="Courier New" panose="02070309020205020404" pitchFamily="49" charset="0"/>
                <a:cs typeface="Courier New" panose="02070309020205020404" pitchFamily="49" charset="0"/>
              </a:rPr>
              <a:t>  Last input 00:00:01, output 00:00:35, output hang never</a:t>
            </a:r>
          </a:p>
          <a:p>
            <a:pPr rtl="0"/>
            <a:r>
              <a:rPr lang="fr-FR" sz="900">
                <a:solidFill>
                  <a:schemeClr val="bg1"/>
                </a:solidFill>
                <a:latin typeface="Courier New" panose="02070309020205020404" pitchFamily="49" charset="0"/>
                <a:cs typeface="Courier New" panose="02070309020205020404" pitchFamily="49" charset="0"/>
              </a:rPr>
              <a:t>  Last clearing of "show interface" counters never</a:t>
            </a:r>
          </a:p>
          <a:p>
            <a:pPr rtl="0"/>
            <a:r>
              <a:rPr lang="fr-FR" sz="900">
                <a:solidFill>
                  <a:schemeClr val="bg1"/>
                </a:solidFill>
                <a:latin typeface="Courier New" panose="02070309020205020404" pitchFamily="49" charset="0"/>
                <a:cs typeface="Courier New" panose="02070309020205020404" pitchFamily="49" charset="0"/>
              </a:rPr>
              <a:t>  Input queue: 0/375/0/0 (size/max/drops/flushes); Total output drops: 0</a:t>
            </a:r>
          </a:p>
          <a:p>
            <a:pPr rtl="0"/>
            <a:r>
              <a:rPr lang="fr-FR" sz="900">
                <a:solidFill>
                  <a:schemeClr val="bg1"/>
                </a:solidFill>
                <a:latin typeface="Courier New" panose="02070309020205020404" pitchFamily="49" charset="0"/>
                <a:cs typeface="Courier New" panose="02070309020205020404" pitchFamily="49" charset="0"/>
              </a:rPr>
              <a:t>  Queueing strategy: fifo</a:t>
            </a:r>
          </a:p>
          <a:p>
            <a:pPr rtl="0"/>
            <a:r>
              <a:rPr lang="fr-FR" sz="900">
                <a:solidFill>
                  <a:schemeClr val="bg1"/>
                </a:solidFill>
                <a:latin typeface="Courier New" panose="02070309020205020404" pitchFamily="49" charset="0"/>
                <a:cs typeface="Courier New" panose="02070309020205020404" pitchFamily="49" charset="0"/>
              </a:rPr>
              <a:t>  Output queue: 0/40 (size/max)</a:t>
            </a:r>
          </a:p>
          <a:p>
            <a:pPr rtl="0"/>
            <a:r>
              <a:rPr lang="fr-FR" sz="900">
                <a:solidFill>
                  <a:schemeClr val="bg1"/>
                </a:solidFill>
                <a:latin typeface="Courier New" panose="02070309020205020404" pitchFamily="49" charset="0"/>
                <a:cs typeface="Courier New" panose="02070309020205020404" pitchFamily="49" charset="0"/>
              </a:rPr>
              <a:t>  5 minute input rate 0 bits/sec, 0 packets/sec</a:t>
            </a:r>
          </a:p>
          <a:p>
            <a:pPr rtl="0"/>
            <a:r>
              <a:rPr lang="fr-FR" sz="900">
                <a:solidFill>
                  <a:schemeClr val="bg1"/>
                </a:solidFill>
                <a:latin typeface="Courier New" panose="02070309020205020404" pitchFamily="49" charset="0"/>
                <a:cs typeface="Courier New" panose="02070309020205020404" pitchFamily="49" charset="0"/>
              </a:rPr>
              <a:t>  5 minute output rate 0 bits/sec, 0 packets/sec</a:t>
            </a:r>
          </a:p>
          <a:p>
            <a:pPr rtl="0"/>
            <a:r>
              <a:rPr lang="fr-FR" sz="900">
                <a:solidFill>
                  <a:schemeClr val="bg1"/>
                </a:solidFill>
                <a:latin typeface="Courier New" panose="02070309020205020404" pitchFamily="49" charset="0"/>
                <a:cs typeface="Courier New" panose="02070309020205020404" pitchFamily="49" charset="0"/>
              </a:rPr>
              <a:t>     1180 packets input, 109486 bytes, 0 no buffer</a:t>
            </a:r>
          </a:p>
          <a:p>
            <a:pPr rtl="0"/>
            <a:r>
              <a:rPr lang="fr-FR" sz="900">
                <a:solidFill>
                  <a:schemeClr val="bg1"/>
                </a:solidFill>
                <a:latin typeface="Courier New" panose="02070309020205020404" pitchFamily="49" charset="0"/>
                <a:cs typeface="Courier New" panose="02070309020205020404" pitchFamily="49" charset="0"/>
              </a:rPr>
              <a:t>     Received 84 broadcasts (0 IP multicasts)</a:t>
            </a:r>
          </a:p>
          <a:p>
            <a:pPr rtl="0"/>
            <a:r>
              <a:rPr lang="fr-FR" sz="900">
                <a:solidFill>
                  <a:schemeClr val="bg1"/>
                </a:solidFill>
                <a:latin typeface="Courier New" panose="02070309020205020404" pitchFamily="49" charset="0"/>
                <a:cs typeface="Courier New" panose="02070309020205020404" pitchFamily="49" charset="0"/>
              </a:rPr>
              <a:t>     0 runts, 0 giants, 0 throttles </a:t>
            </a:r>
          </a:p>
          <a:p>
            <a:endParaRPr lang="en-US" sz="900" dirty="0">
              <a:solidFill>
                <a:schemeClr val="bg1"/>
              </a:solidFill>
              <a:latin typeface="Courier New" panose="02070309020205020404" pitchFamily="49" charset="0"/>
              <a:cs typeface="Courier New" panose="02070309020205020404" pitchFamily="49" charset="0"/>
            </a:endParaRPr>
          </a:p>
          <a:p>
            <a:pPr rtl="0"/>
            <a:r>
              <a:rPr lang="fr-FR" sz="900">
                <a:solidFill>
                  <a:schemeClr val="bg1"/>
                </a:solidFill>
                <a:latin typeface="Courier New" panose="02070309020205020404" pitchFamily="49" charset="0"/>
                <a:cs typeface="Courier New" panose="02070309020205020404" pitchFamily="49" charset="0"/>
              </a:rPr>
              <a:t>&lt;résultat omis&gt;</a:t>
            </a:r>
          </a:p>
          <a:p>
            <a:endParaRPr lang="en-US" sz="900" dirty="0">
              <a:solidFill>
                <a:schemeClr val="bg1"/>
              </a:solidFill>
              <a:latin typeface="Courier New" panose="02070309020205020404" pitchFamily="49" charset="0"/>
              <a:cs typeface="Courier New" panose="02070309020205020404" pitchFamily="49" charset="0"/>
            </a:endParaRPr>
          </a:p>
          <a:p>
            <a:pPr rtl="0"/>
            <a:r>
              <a:rPr lang="fr-FR" sz="9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42999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Configurer les commandes de vérification (suite)</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2638652" cy="1077218"/>
          </a:xfrm>
          <a:prstGeom prst="rect">
            <a:avLst/>
          </a:prstGeom>
          <a:noFill/>
        </p:spPr>
        <p:txBody>
          <a:bodyPr wrap="square" rtlCol="0">
            <a:spAutoFit/>
          </a:bodyPr>
          <a:lstStyle/>
          <a:p>
            <a:pPr rtl="0"/>
            <a:r>
              <a:rPr lang="fr-FR" sz="1600">
                <a:solidFill>
                  <a:srgbClr val="000000"/>
                </a:solidFill>
              </a:rPr>
              <a:t>Afficher les statistiques IPv4 pour les interfaces de routeur avec la commande </a:t>
            </a:r>
            <a:r>
              <a:rPr lang="fr-FR" sz="1600" b="1">
                <a:solidFill>
                  <a:srgbClr val="000000"/>
                </a:solidFill>
              </a:rPr>
              <a:t>show ip interface </a:t>
            </a:r>
            <a:r>
              <a:rPr lang="fr-FR" sz="1600">
                <a:solidFill>
                  <a:srgbClr val="000000"/>
                </a:solidFill>
              </a:rPr>
              <a:t>, comme illustré ici :</a:t>
            </a:r>
          </a:p>
        </p:txBody>
      </p:sp>
      <p:sp>
        <p:nvSpPr>
          <p:cNvPr id="8" name="TextBox 7">
            <a:extLst>
              <a:ext uri="{FF2B5EF4-FFF2-40B4-BE49-F238E27FC236}">
                <a16:creationId xmlns:a16="http://schemas.microsoft.com/office/drawing/2014/main" id="{A707EA06-7465-4C52-AE81-CBACEDBD6441}"/>
              </a:ext>
            </a:extLst>
          </p:cNvPr>
          <p:cNvSpPr txBox="1"/>
          <p:nvPr/>
        </p:nvSpPr>
        <p:spPr>
          <a:xfrm>
            <a:off x="3553110" y="890954"/>
            <a:ext cx="4955156" cy="3939540"/>
          </a:xfrm>
          <a:prstGeom prst="rect">
            <a:avLst/>
          </a:prstGeom>
          <a:solidFill>
            <a:srgbClr val="000000"/>
          </a:solidFill>
        </p:spPr>
        <p:txBody>
          <a:bodyPr wrap="square" rtlCol="0">
            <a:spAutoFit/>
          </a:bodyPr>
          <a:lstStyle/>
          <a:p>
            <a:pPr rtl="0"/>
            <a:r>
              <a:rPr lang="fr-FR" sz="1000">
                <a:solidFill>
                  <a:schemeClr val="bg1"/>
                </a:solidFill>
                <a:latin typeface="Courier New" panose="02070309020205020404" pitchFamily="49" charset="0"/>
                <a:cs typeface="Courier New" panose="02070309020205020404" pitchFamily="49" charset="0"/>
              </a:rPr>
              <a:t>R1# </a:t>
            </a:r>
            <a:r>
              <a:rPr lang="fr-FR" sz="1000" b="1">
                <a:solidFill>
                  <a:schemeClr val="bg1"/>
                </a:solidFill>
                <a:latin typeface="Courier New" panose="02070309020205020404" pitchFamily="49" charset="0"/>
                <a:cs typeface="Courier New" panose="02070309020205020404" pitchFamily="49" charset="0"/>
              </a:rPr>
              <a:t>show ip interface g0/0/0</a:t>
            </a:r>
          </a:p>
          <a:p>
            <a:pPr rtl="0"/>
            <a:r>
              <a:rPr lang="fr-FR" sz="1000">
                <a:solidFill>
                  <a:schemeClr val="bg1"/>
                </a:solidFill>
                <a:latin typeface="Courier New" panose="02070309020205020404" pitchFamily="49" charset="0"/>
                <a:cs typeface="Courier New" panose="02070309020205020404" pitchFamily="49" charset="0"/>
              </a:rPr>
              <a:t>GigabitEthernet0/0/0 is up, line protocol is up</a:t>
            </a:r>
          </a:p>
          <a:p>
            <a:pPr rtl="0"/>
            <a:r>
              <a:rPr lang="fr-FR" sz="1000">
                <a:solidFill>
                  <a:schemeClr val="bg1"/>
                </a:solidFill>
                <a:latin typeface="Courier New" panose="02070309020205020404" pitchFamily="49" charset="0"/>
                <a:cs typeface="Courier New" panose="02070309020205020404" pitchFamily="49" charset="0"/>
              </a:rPr>
              <a:t>  Internet address is 192.168.10.1/24</a:t>
            </a:r>
          </a:p>
          <a:p>
            <a:pPr rtl="0"/>
            <a:r>
              <a:rPr lang="fr-FR" sz="1000">
                <a:solidFill>
                  <a:schemeClr val="bg1"/>
                </a:solidFill>
                <a:latin typeface="Courier New" panose="02070309020205020404" pitchFamily="49" charset="0"/>
                <a:cs typeface="Courier New" panose="02070309020205020404" pitchFamily="49" charset="0"/>
              </a:rPr>
              <a:t>  Broadcast address is 255.255.255.255</a:t>
            </a:r>
          </a:p>
          <a:p>
            <a:pPr rtl="0"/>
            <a:r>
              <a:rPr lang="fr-FR" sz="1000">
                <a:solidFill>
                  <a:schemeClr val="bg1"/>
                </a:solidFill>
                <a:latin typeface="Courier New" panose="02070309020205020404" pitchFamily="49" charset="0"/>
                <a:cs typeface="Courier New" panose="02070309020205020404" pitchFamily="49" charset="0"/>
              </a:rPr>
              <a:t>  Address determined by setup command</a:t>
            </a:r>
          </a:p>
          <a:p>
            <a:pPr rtl="0"/>
            <a:r>
              <a:rPr lang="fr-FR" sz="1000">
                <a:solidFill>
                  <a:schemeClr val="bg1"/>
                </a:solidFill>
                <a:latin typeface="Courier New" panose="02070309020205020404" pitchFamily="49" charset="0"/>
                <a:cs typeface="Courier New" panose="02070309020205020404" pitchFamily="49" charset="0"/>
              </a:rPr>
              <a:t>  MTU is 1500 bytes</a:t>
            </a:r>
          </a:p>
          <a:p>
            <a:pPr rtl="0"/>
            <a:r>
              <a:rPr lang="fr-FR" sz="1000">
                <a:solidFill>
                  <a:schemeClr val="bg1"/>
                </a:solidFill>
                <a:latin typeface="Courier New" panose="02070309020205020404" pitchFamily="49" charset="0"/>
                <a:cs typeface="Courier New" panose="02070309020205020404" pitchFamily="49" charset="0"/>
              </a:rPr>
              <a:t>  Helper address is not set</a:t>
            </a:r>
          </a:p>
          <a:p>
            <a:pPr rtl="0"/>
            <a:r>
              <a:rPr lang="fr-FR" sz="1000">
                <a:solidFill>
                  <a:schemeClr val="bg1"/>
                </a:solidFill>
                <a:latin typeface="Courier New" panose="02070309020205020404" pitchFamily="49" charset="0"/>
                <a:cs typeface="Courier New" panose="02070309020205020404" pitchFamily="49" charset="0"/>
              </a:rPr>
              <a:t>  Directed broadcast forwarding is disabled</a:t>
            </a:r>
          </a:p>
          <a:p>
            <a:pPr rtl="0"/>
            <a:r>
              <a:rPr lang="fr-FR" sz="1000">
                <a:solidFill>
                  <a:schemeClr val="bg1"/>
                </a:solidFill>
                <a:latin typeface="Courier New" panose="02070309020205020404" pitchFamily="49" charset="0"/>
                <a:cs typeface="Courier New" panose="02070309020205020404" pitchFamily="49" charset="0"/>
              </a:rPr>
              <a:t>  Outgoing Common access list is not set </a:t>
            </a:r>
          </a:p>
          <a:p>
            <a:pPr rtl="0"/>
            <a:r>
              <a:rPr lang="fr-FR" sz="1000">
                <a:solidFill>
                  <a:schemeClr val="bg1"/>
                </a:solidFill>
                <a:latin typeface="Courier New" panose="02070309020205020404" pitchFamily="49" charset="0"/>
                <a:cs typeface="Courier New" panose="02070309020205020404" pitchFamily="49" charset="0"/>
              </a:rPr>
              <a:t>  Outgoing access list is not set</a:t>
            </a:r>
          </a:p>
          <a:p>
            <a:pPr rtl="0"/>
            <a:r>
              <a:rPr lang="fr-FR" sz="1000">
                <a:solidFill>
                  <a:schemeClr val="bg1"/>
                </a:solidFill>
                <a:latin typeface="Courier New" panose="02070309020205020404" pitchFamily="49" charset="0"/>
                <a:cs typeface="Courier New" panose="02070309020205020404" pitchFamily="49" charset="0"/>
              </a:rPr>
              <a:t>  Inbound Common access list is not set </a:t>
            </a:r>
          </a:p>
          <a:p>
            <a:pPr rtl="0"/>
            <a:r>
              <a:rPr lang="fr-FR" sz="1000">
                <a:solidFill>
                  <a:schemeClr val="bg1"/>
                </a:solidFill>
                <a:latin typeface="Courier New" panose="02070309020205020404" pitchFamily="49" charset="0"/>
                <a:cs typeface="Courier New" panose="02070309020205020404" pitchFamily="49" charset="0"/>
              </a:rPr>
              <a:t>  Inbound access list is not set</a:t>
            </a:r>
          </a:p>
          <a:p>
            <a:pPr rtl="0"/>
            <a:r>
              <a:rPr lang="fr-FR" sz="1000">
                <a:solidFill>
                  <a:schemeClr val="bg1"/>
                </a:solidFill>
                <a:latin typeface="Courier New" panose="02070309020205020404" pitchFamily="49" charset="0"/>
                <a:cs typeface="Courier New" panose="02070309020205020404" pitchFamily="49" charset="0"/>
              </a:rPr>
              <a:t>  L'ARP proxy est activé</a:t>
            </a:r>
          </a:p>
          <a:p>
            <a:pPr rtl="0"/>
            <a:r>
              <a:rPr lang="fr-FR" sz="1000">
                <a:solidFill>
                  <a:schemeClr val="bg1"/>
                </a:solidFill>
                <a:latin typeface="Courier New" panose="02070309020205020404" pitchFamily="49" charset="0"/>
                <a:cs typeface="Courier New" panose="02070309020205020404" pitchFamily="49" charset="0"/>
              </a:rPr>
              <a:t>  L'ARP du proxy local est désactivé</a:t>
            </a:r>
          </a:p>
          <a:p>
            <a:pPr rtl="0"/>
            <a:r>
              <a:rPr lang="fr-FR" sz="1000">
                <a:solidFill>
                  <a:schemeClr val="bg1"/>
                </a:solidFill>
                <a:latin typeface="Courier New" panose="02070309020205020404" pitchFamily="49" charset="0"/>
                <a:cs typeface="Courier New" panose="02070309020205020404" pitchFamily="49" charset="0"/>
              </a:rPr>
              <a:t>  Le niveau de sécurité est par défaut</a:t>
            </a:r>
          </a:p>
          <a:p>
            <a:pPr rtl="0"/>
            <a:r>
              <a:rPr lang="fr-FR" sz="1000">
                <a:solidFill>
                  <a:schemeClr val="bg1"/>
                </a:solidFill>
                <a:latin typeface="Courier New" panose="02070309020205020404" pitchFamily="49" charset="0"/>
                <a:cs typeface="Courier New" panose="02070309020205020404" pitchFamily="49" charset="0"/>
              </a:rPr>
              <a:t>  Fractionner l'horizon est activé</a:t>
            </a:r>
          </a:p>
          <a:p>
            <a:pPr rtl="0"/>
            <a:r>
              <a:rPr lang="fr-FR" sz="1000">
                <a:solidFill>
                  <a:schemeClr val="bg1"/>
                </a:solidFill>
                <a:latin typeface="Courier New" panose="02070309020205020404" pitchFamily="49" charset="0"/>
                <a:cs typeface="Courier New" panose="02070309020205020404" pitchFamily="49" charset="0"/>
              </a:rPr>
              <a:t>  Les redirections ICMP sont toujours envoyées</a:t>
            </a:r>
          </a:p>
          <a:p>
            <a:pPr rtl="0"/>
            <a:r>
              <a:rPr lang="fr-FR" sz="1000">
                <a:solidFill>
                  <a:schemeClr val="bg1"/>
                </a:solidFill>
                <a:latin typeface="Courier New" panose="02070309020205020404" pitchFamily="49" charset="0"/>
                <a:cs typeface="Courier New" panose="02070309020205020404" pitchFamily="49" charset="0"/>
              </a:rPr>
              <a:t>  Les inaccessibles ICMP sont toujours envoyés</a:t>
            </a:r>
          </a:p>
          <a:p>
            <a:pPr rtl="0"/>
            <a:r>
              <a:rPr lang="fr-FR" sz="1000">
                <a:solidFill>
                  <a:schemeClr val="bg1"/>
                </a:solidFill>
                <a:latin typeface="Courier New" panose="02070309020205020404" pitchFamily="49" charset="0"/>
                <a:cs typeface="Courier New" panose="02070309020205020404" pitchFamily="49" charset="0"/>
              </a:rPr>
              <a:t>  Les réponses de masque ICMP ne sont jamais envoyées</a:t>
            </a:r>
          </a:p>
          <a:p>
            <a:pPr rtl="0"/>
            <a:r>
              <a:rPr lang="fr-FR" sz="1000">
                <a:solidFill>
                  <a:schemeClr val="bg1"/>
                </a:solidFill>
                <a:latin typeface="Courier New" panose="02070309020205020404" pitchFamily="49" charset="0"/>
                <a:cs typeface="Courier New" panose="02070309020205020404" pitchFamily="49" charset="0"/>
              </a:rPr>
              <a:t>  La commutation rapide IP est activée</a:t>
            </a:r>
          </a:p>
          <a:p>
            <a:pPr rtl="0"/>
            <a:r>
              <a:rPr lang="fr-FR" sz="1000">
                <a:solidFill>
                  <a:schemeClr val="bg1"/>
                </a:solidFill>
                <a:latin typeface="Courier New" panose="02070309020205020404" pitchFamily="49" charset="0"/>
                <a:cs typeface="Courier New" panose="02070309020205020404" pitchFamily="49" charset="0"/>
              </a:rPr>
              <a:t>  La commutation de flux IP est désactivée</a:t>
            </a:r>
          </a:p>
          <a:p>
            <a:endParaRPr lang="en-US" sz="1000" dirty="0">
              <a:solidFill>
                <a:schemeClr val="bg1"/>
              </a:solidFill>
              <a:latin typeface="Courier New" panose="02070309020205020404" pitchFamily="49" charset="0"/>
              <a:cs typeface="Courier New" panose="02070309020205020404" pitchFamily="49" charset="0"/>
            </a:endParaRPr>
          </a:p>
          <a:p>
            <a:pPr rtl="0"/>
            <a:r>
              <a:rPr lang="fr-FR" sz="1000">
                <a:solidFill>
                  <a:schemeClr val="bg1"/>
                </a:solidFill>
                <a:latin typeface="Courier New" panose="02070309020205020404" pitchFamily="49" charset="0"/>
                <a:cs typeface="Courier New" panose="02070309020205020404" pitchFamily="49" charset="0"/>
              </a:rPr>
              <a:t>&lt;résultat omis&gt;</a:t>
            </a:r>
          </a:p>
          <a:p>
            <a:endParaRPr lang="en-US" sz="1000" dirty="0">
              <a:solidFill>
                <a:schemeClr val="bg1"/>
              </a:solidFill>
              <a:latin typeface="Courier New" panose="02070309020205020404" pitchFamily="49" charset="0"/>
              <a:cs typeface="Courier New" panose="02070309020205020404" pitchFamily="49" charset="0"/>
            </a:endParaRPr>
          </a:p>
          <a:p>
            <a:pPr rtl="0"/>
            <a:r>
              <a:rPr lang="fr-FR" sz="10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71470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interfaces</a:t>
            </a:r>
            <a:br>
              <a:rPr lang="en-US" dirty="0"/>
            </a:br>
            <a:r>
              <a:rPr lang="fr-FR" sz="2400"/>
              <a:t>Configurer les commandes de vérification (suite)</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2638652" cy="1077218"/>
          </a:xfrm>
          <a:prstGeom prst="rect">
            <a:avLst/>
          </a:prstGeom>
          <a:noFill/>
        </p:spPr>
        <p:txBody>
          <a:bodyPr wrap="square" rtlCol="0">
            <a:spAutoFit/>
          </a:bodyPr>
          <a:lstStyle/>
          <a:p>
            <a:pPr rtl="0"/>
            <a:r>
              <a:rPr lang="fr-FR" sz="1600">
                <a:solidFill>
                  <a:srgbClr val="000000"/>
                </a:solidFill>
              </a:rPr>
              <a:t>Afficher les statistiques IPv6 pour les interfaces de routeur à l'aide de la commande </a:t>
            </a:r>
            <a:r>
              <a:rPr lang="fr-FR" sz="1600" b="1">
                <a:solidFill>
                  <a:srgbClr val="000000"/>
                </a:solidFill>
              </a:rPr>
              <a:t>show ipv6 interface </a:t>
            </a:r>
            <a:r>
              <a:rPr lang="fr-FR" sz="1600">
                <a:solidFill>
                  <a:srgbClr val="000000"/>
                </a:solidFill>
              </a:rPr>
              <a:t>présentée ici :</a:t>
            </a:r>
          </a:p>
        </p:txBody>
      </p:sp>
      <p:sp>
        <p:nvSpPr>
          <p:cNvPr id="8" name="TextBox 7">
            <a:extLst>
              <a:ext uri="{FF2B5EF4-FFF2-40B4-BE49-F238E27FC236}">
                <a16:creationId xmlns:a16="http://schemas.microsoft.com/office/drawing/2014/main" id="{A707EA06-7465-4C52-AE81-CBACEDBD6441}"/>
              </a:ext>
            </a:extLst>
          </p:cNvPr>
          <p:cNvSpPr txBox="1"/>
          <p:nvPr/>
        </p:nvSpPr>
        <p:spPr>
          <a:xfrm>
            <a:off x="3553110" y="890954"/>
            <a:ext cx="4955156" cy="3323987"/>
          </a:xfrm>
          <a:prstGeom prst="rect">
            <a:avLst/>
          </a:prstGeom>
          <a:solidFill>
            <a:srgbClr val="000000"/>
          </a:solidFill>
        </p:spPr>
        <p:txBody>
          <a:bodyPr wrap="square" rtlCol="0">
            <a:spAutoFit/>
          </a:bodyPr>
          <a:lstStyle/>
          <a:p>
            <a:pPr rtl="0"/>
            <a:r>
              <a:rPr lang="fr-FR" sz="1000">
                <a:solidFill>
                  <a:schemeClr val="bg1"/>
                </a:solidFill>
                <a:latin typeface="Courier New" panose="02070309020205020404" pitchFamily="49" charset="0"/>
                <a:cs typeface="Courier New" panose="02070309020205020404" pitchFamily="49" charset="0"/>
              </a:rPr>
              <a:t>R1# </a:t>
            </a:r>
            <a:r>
              <a:rPr lang="fr-FR" sz="1000" b="1">
                <a:solidFill>
                  <a:schemeClr val="bg1"/>
                </a:solidFill>
                <a:latin typeface="Courier New" panose="02070309020205020404" pitchFamily="49" charset="0"/>
                <a:cs typeface="Courier New" panose="02070309020205020404" pitchFamily="49" charset="0"/>
              </a:rPr>
              <a:t>show ipv6 interface g0/0/0</a:t>
            </a:r>
          </a:p>
          <a:p>
            <a:pPr rtl="0"/>
            <a:r>
              <a:rPr lang="fr-FR" sz="1000">
                <a:solidFill>
                  <a:schemeClr val="bg1"/>
                </a:solidFill>
                <a:latin typeface="Courier New" panose="02070309020205020404" pitchFamily="49" charset="0"/>
                <a:cs typeface="Courier New" panose="02070309020205020404" pitchFamily="49" charset="0"/>
              </a:rPr>
              <a:t>GigabitEthernet0/0/0 is up, line protocol is up</a:t>
            </a:r>
          </a:p>
          <a:p>
            <a:pPr rtl="0"/>
            <a:r>
              <a:rPr lang="fr-FR" sz="1000">
                <a:solidFill>
                  <a:schemeClr val="bg1"/>
                </a:solidFill>
                <a:latin typeface="Courier New" panose="02070309020205020404" pitchFamily="49" charset="0"/>
                <a:cs typeface="Courier New" panose="02070309020205020404" pitchFamily="49" charset="0"/>
              </a:rPr>
              <a:t>  IPv6 is enabled, link-local address is FE80::2</a:t>
            </a:r>
          </a:p>
          <a:p>
            <a:pPr rtl="0"/>
            <a:r>
              <a:rPr lang="fr-FR" sz="1000">
                <a:solidFill>
                  <a:schemeClr val="bg1"/>
                </a:solidFill>
                <a:latin typeface="Courier New" panose="02070309020205020404" pitchFamily="49" charset="0"/>
                <a:cs typeface="Courier New" panose="02070309020205020404" pitchFamily="49" charset="0"/>
              </a:rPr>
              <a:t>  No Virtual link-local address(es):</a:t>
            </a:r>
          </a:p>
          <a:p>
            <a:pPr rtl="0"/>
            <a:r>
              <a:rPr lang="fr-FR" sz="1000">
                <a:solidFill>
                  <a:schemeClr val="bg1"/>
                </a:solidFill>
                <a:latin typeface="Courier New" panose="02070309020205020404" pitchFamily="49" charset="0"/>
                <a:cs typeface="Courier New" panose="02070309020205020404" pitchFamily="49" charset="0"/>
              </a:rPr>
              <a:t>  Description: Link to LAN</a:t>
            </a:r>
          </a:p>
          <a:p>
            <a:pPr rtl="0"/>
            <a:r>
              <a:rPr lang="fr-FR" sz="1000">
                <a:solidFill>
                  <a:schemeClr val="bg1"/>
                </a:solidFill>
                <a:latin typeface="Courier New" panose="02070309020205020404" pitchFamily="49" charset="0"/>
                <a:cs typeface="Courier New" panose="02070309020205020404" pitchFamily="49" charset="0"/>
              </a:rPr>
              <a:t>  Global unicast address(es):</a:t>
            </a:r>
          </a:p>
          <a:p>
            <a:pPr rtl="0"/>
            <a:r>
              <a:rPr lang="fr-FR" sz="1000">
                <a:solidFill>
                  <a:schemeClr val="bg1"/>
                </a:solidFill>
                <a:latin typeface="Courier New" panose="02070309020205020404" pitchFamily="49" charset="0"/>
                <a:cs typeface="Courier New" panose="02070309020205020404" pitchFamily="49" charset="0"/>
              </a:rPr>
              <a:t>    2001:DB8:ACAD:10::1, subnet is 2001:DB8:ACAD:10::/64</a:t>
            </a:r>
          </a:p>
          <a:p>
            <a:pPr rtl="0"/>
            <a:r>
              <a:rPr lang="fr-FR" sz="1000">
                <a:solidFill>
                  <a:schemeClr val="bg1"/>
                </a:solidFill>
                <a:latin typeface="Courier New" panose="02070309020205020404" pitchFamily="49" charset="0"/>
                <a:cs typeface="Courier New" panose="02070309020205020404" pitchFamily="49" charset="0"/>
              </a:rPr>
              <a:t>  Joined group address(es):</a:t>
            </a:r>
          </a:p>
          <a:p>
            <a:pPr rtl="0"/>
            <a:r>
              <a:rPr lang="fr-FR" sz="1000">
                <a:solidFill>
                  <a:schemeClr val="bg1"/>
                </a:solidFill>
                <a:latin typeface="Courier New" panose="02070309020205020404" pitchFamily="49" charset="0"/>
                <a:cs typeface="Courier New" panose="02070309020205020404" pitchFamily="49" charset="0"/>
              </a:rPr>
              <a:t>    FF02::1</a:t>
            </a:r>
          </a:p>
          <a:p>
            <a:pPr rtl="0"/>
            <a:r>
              <a:rPr lang="fr-FR" sz="1000">
                <a:solidFill>
                  <a:schemeClr val="bg1"/>
                </a:solidFill>
                <a:latin typeface="Courier New" panose="02070309020205020404" pitchFamily="49" charset="0"/>
                <a:cs typeface="Courier New" panose="02070309020205020404" pitchFamily="49" charset="0"/>
              </a:rPr>
              <a:t>    FF02::1:FF00:1</a:t>
            </a:r>
          </a:p>
          <a:p>
            <a:pPr rtl="0"/>
            <a:r>
              <a:rPr lang="fr-FR" sz="1000">
                <a:solidFill>
                  <a:schemeClr val="bg1"/>
                </a:solidFill>
                <a:latin typeface="Courier New" panose="02070309020205020404" pitchFamily="49" charset="0"/>
                <a:cs typeface="Courier New" panose="02070309020205020404" pitchFamily="49" charset="0"/>
              </a:rPr>
              <a:t>    FF02 : :1:FF 44:49 B0</a:t>
            </a:r>
          </a:p>
          <a:p>
            <a:pPr rtl="0"/>
            <a:r>
              <a:rPr lang="fr-FR" sz="1000">
                <a:solidFill>
                  <a:schemeClr val="bg1"/>
                </a:solidFill>
                <a:latin typeface="Courier New" panose="02070309020205020404" pitchFamily="49" charset="0"/>
                <a:cs typeface="Courier New" panose="02070309020205020404" pitchFamily="49" charset="0"/>
              </a:rPr>
              <a:t>  MTU is 1500 bytes</a:t>
            </a:r>
          </a:p>
          <a:p>
            <a:pPr rtl="0"/>
            <a:r>
              <a:rPr lang="fr-FR" sz="1000">
                <a:solidFill>
                  <a:schemeClr val="bg1"/>
                </a:solidFill>
                <a:latin typeface="Courier New" panose="02070309020205020404" pitchFamily="49" charset="0"/>
                <a:cs typeface="Courier New" panose="02070309020205020404" pitchFamily="49" charset="0"/>
              </a:rPr>
              <a:t>  ICMP error messages limited to one every 100 milliseconds</a:t>
            </a:r>
          </a:p>
          <a:p>
            <a:pPr rtl="0"/>
            <a:r>
              <a:rPr lang="fr-FR" sz="1000">
                <a:solidFill>
                  <a:schemeClr val="bg1"/>
                </a:solidFill>
                <a:latin typeface="Courier New" panose="02070309020205020404" pitchFamily="49" charset="0"/>
                <a:cs typeface="Courier New" panose="02070309020205020404" pitchFamily="49" charset="0"/>
              </a:rPr>
              <a:t>  ICMP redirects are enabled</a:t>
            </a:r>
          </a:p>
          <a:p>
            <a:pPr rtl="0"/>
            <a:r>
              <a:rPr lang="fr-FR" sz="1000">
                <a:solidFill>
                  <a:schemeClr val="bg1"/>
                </a:solidFill>
                <a:latin typeface="Courier New" panose="02070309020205020404" pitchFamily="49" charset="0"/>
                <a:cs typeface="Courier New" panose="02070309020205020404" pitchFamily="49" charset="0"/>
              </a:rPr>
              <a:t>  ICMP unreachables are sent</a:t>
            </a:r>
          </a:p>
          <a:p>
            <a:pPr rtl="0"/>
            <a:r>
              <a:rPr lang="fr-FR" sz="1000">
                <a:solidFill>
                  <a:schemeClr val="bg1"/>
                </a:solidFill>
                <a:latin typeface="Courier New" panose="02070309020205020404" pitchFamily="49" charset="0"/>
                <a:cs typeface="Courier New" panose="02070309020205020404" pitchFamily="49" charset="0"/>
              </a:rPr>
              <a:t>  ND DAD is enabled, number of DAD attempts: 1</a:t>
            </a:r>
          </a:p>
          <a:p>
            <a:pPr rtl="0"/>
            <a:r>
              <a:rPr lang="fr-FR" sz="1000">
                <a:solidFill>
                  <a:schemeClr val="bg1"/>
                </a:solidFill>
                <a:latin typeface="Courier New" panose="02070309020205020404" pitchFamily="49" charset="0"/>
                <a:cs typeface="Courier New" panose="02070309020205020404" pitchFamily="49" charset="0"/>
              </a:rPr>
              <a:t>  ND reachable time is 30000 milliseconds (using 30000)</a:t>
            </a:r>
          </a:p>
          <a:p>
            <a:pPr rtl="0"/>
            <a:r>
              <a:rPr lang="fr-FR" sz="1000">
                <a:solidFill>
                  <a:schemeClr val="bg1"/>
                </a:solidFill>
                <a:latin typeface="Courier New" panose="02070309020205020404" pitchFamily="49" charset="0"/>
                <a:cs typeface="Courier New" panose="02070309020205020404" pitchFamily="49" charset="0"/>
              </a:rPr>
              <a:t>  ND NS retransmit interval is 1000 milliseconds</a:t>
            </a:r>
          </a:p>
          <a:p>
            <a:endParaRPr lang="en-US" sz="1000" dirty="0">
              <a:solidFill>
                <a:schemeClr val="bg1"/>
              </a:solidFill>
              <a:latin typeface="Courier New" panose="02070309020205020404" pitchFamily="49" charset="0"/>
              <a:cs typeface="Courier New" panose="02070309020205020404" pitchFamily="49" charset="0"/>
            </a:endParaRPr>
          </a:p>
          <a:p>
            <a:pPr rtl="0"/>
            <a:r>
              <a:rPr lang="fr-FR" sz="10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16618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10.3 Configuration de la Passerelle par Défaut</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la Passerelle par Défaut</a:t>
            </a:r>
            <a:br>
              <a:rPr lang="en-US" dirty="0"/>
            </a:br>
            <a:r>
              <a:rPr lang="fr-FR" sz="2400"/>
              <a:t>Passerelle par Défaut sur Un Hôte</a:t>
            </a:r>
          </a:p>
        </p:txBody>
      </p:sp>
      <p:sp>
        <p:nvSpPr>
          <p:cNvPr id="10" name="TextBox 9">
            <a:extLst>
              <a:ext uri="{FF2B5EF4-FFF2-40B4-BE49-F238E27FC236}">
                <a16:creationId xmlns:a16="http://schemas.microsoft.com/office/drawing/2014/main" id="{31718114-4447-471E-989F-8789EBF19550}"/>
              </a:ext>
            </a:extLst>
          </p:cNvPr>
          <p:cNvSpPr txBox="1"/>
          <p:nvPr/>
        </p:nvSpPr>
        <p:spPr>
          <a:xfrm>
            <a:off x="474662" y="890954"/>
            <a:ext cx="3392488" cy="3046988"/>
          </a:xfrm>
          <a:prstGeom prst="rect">
            <a:avLst/>
          </a:prstGeom>
          <a:noFill/>
        </p:spPr>
        <p:txBody>
          <a:bodyPr wrap="square" rtlCol="0">
            <a:spAutoFit/>
          </a:bodyPr>
          <a:lstStyle/>
          <a:p>
            <a:pPr marL="285750" indent="-285750" rtl="0">
              <a:buFont typeface="Arial" panose="020B0604020202020204" pitchFamily="34" charset="0"/>
              <a:buChar char="•"/>
            </a:pPr>
            <a:r>
              <a:rPr lang="fr-FR" sz="1600">
                <a:solidFill>
                  <a:srgbClr val="000000"/>
                </a:solidFill>
              </a:rPr>
              <a:t>La passerelle par défaut est utilisée lorsque l'hôte veut transmettre un paquet à un périphérique situé sur un autre réseau.</a:t>
            </a:r>
          </a:p>
          <a:p>
            <a:pPr marL="285750" indent="-285750" rtl="0">
              <a:buFont typeface="Arial" panose="020B0604020202020204" pitchFamily="34" charset="0"/>
              <a:buChar char="•"/>
            </a:pPr>
            <a:r>
              <a:rPr lang="fr-FR" sz="1600">
                <a:solidFill>
                  <a:srgbClr val="000000"/>
                </a:solidFill>
              </a:rPr>
              <a:t>L'adresse de la passerelle par défaut est généralement celle de l'interface du routeur reliée au réseau local de l'hôte.</a:t>
            </a:r>
          </a:p>
          <a:p>
            <a:pPr marL="285750" indent="-285750" rtl="0">
              <a:buFont typeface="Arial" panose="020B0604020202020204" pitchFamily="34" charset="0"/>
              <a:buChar char="•"/>
            </a:pPr>
            <a:r>
              <a:rPr lang="fr-FR" sz="1600">
                <a:solidFill>
                  <a:srgbClr val="000000"/>
                </a:solidFill>
              </a:rPr>
              <a:t>Pour atteindre PC3, PC1 adresse un paquet avec l'adresse IPv4 de PC3, mais transfère le paquet à sa passerelle par défaut, l'interface G0/0/0 de R1.</a:t>
            </a:r>
          </a:p>
        </p:txBody>
      </p:sp>
      <p:sp>
        <p:nvSpPr>
          <p:cNvPr id="4" name="TextBox 3">
            <a:extLst>
              <a:ext uri="{FF2B5EF4-FFF2-40B4-BE49-F238E27FC236}">
                <a16:creationId xmlns:a16="http://schemas.microsoft.com/office/drawing/2014/main" id="{C76866AA-E301-488D-96AD-D9CEE8D1E785}"/>
              </a:ext>
            </a:extLst>
          </p:cNvPr>
          <p:cNvSpPr txBox="1"/>
          <p:nvPr/>
        </p:nvSpPr>
        <p:spPr>
          <a:xfrm>
            <a:off x="4258469" y="3770924"/>
            <a:ext cx="4443632" cy="584775"/>
          </a:xfrm>
          <a:prstGeom prst="rect">
            <a:avLst/>
          </a:prstGeom>
          <a:noFill/>
        </p:spPr>
        <p:txBody>
          <a:bodyPr wrap="square" rtlCol="0">
            <a:spAutoFit/>
          </a:bodyPr>
          <a:lstStyle/>
          <a:p>
            <a:pPr rtl="0"/>
            <a:r>
              <a:rPr lang="fr-FR" sz="1600" b="1">
                <a:solidFill>
                  <a:srgbClr val="000000"/>
                </a:solidFill>
              </a:rPr>
              <a:t>Remarque</a:t>
            </a:r>
            <a:r>
              <a:rPr lang="fr-FR" sz="1600">
                <a:solidFill>
                  <a:srgbClr val="000000"/>
                </a:solidFill>
              </a:rPr>
              <a:t> : l'adresse IP de l'hôte et l'interface du routeur doivent se trouver dans le même réseau.</a:t>
            </a:r>
          </a:p>
        </p:txBody>
      </p:sp>
      <p:pic>
        <p:nvPicPr>
          <p:cNvPr id="6" name="Picture 5">
            <a:extLst>
              <a:ext uri="{FF2B5EF4-FFF2-40B4-BE49-F238E27FC236}">
                <a16:creationId xmlns:a16="http://schemas.microsoft.com/office/drawing/2014/main" id="{4A54100A-4BDC-504D-85D6-01A2B41EE33B}"/>
              </a:ext>
            </a:extLst>
          </p:cNvPr>
          <p:cNvPicPr>
            <a:picLocks noChangeAspect="1"/>
          </p:cNvPicPr>
          <p:nvPr/>
        </p:nvPicPr>
        <p:blipFill>
          <a:blip r:embed="rId3"/>
          <a:stretch>
            <a:fillRect/>
          </a:stretch>
        </p:blipFill>
        <p:spPr>
          <a:xfrm>
            <a:off x="4704522" y="715554"/>
            <a:ext cx="3021496" cy="2938818"/>
          </a:xfrm>
          <a:prstGeom prst="rect">
            <a:avLst/>
          </a:prstGeom>
        </p:spPr>
      </p:pic>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la Passerelle par Défaut</a:t>
            </a:r>
            <a:br>
              <a:rPr lang="en-US" dirty="0"/>
            </a:br>
            <a:r>
              <a:rPr lang="fr-FR" sz="2400"/>
              <a:t>Passerelle par Défaut sur Un Commutateur</a:t>
            </a:r>
          </a:p>
        </p:txBody>
      </p:sp>
      <p:sp>
        <p:nvSpPr>
          <p:cNvPr id="10" name="TextBox 9">
            <a:extLst>
              <a:ext uri="{FF2B5EF4-FFF2-40B4-BE49-F238E27FC236}">
                <a16:creationId xmlns:a16="http://schemas.microsoft.com/office/drawing/2014/main" id="{31718114-4447-471E-989F-8789EBF19550}"/>
              </a:ext>
            </a:extLst>
          </p:cNvPr>
          <p:cNvSpPr txBox="1"/>
          <p:nvPr/>
        </p:nvSpPr>
        <p:spPr>
          <a:xfrm>
            <a:off x="474662" y="890954"/>
            <a:ext cx="7727778" cy="1477328"/>
          </a:xfrm>
          <a:prstGeom prst="rect">
            <a:avLst/>
          </a:prstGeom>
          <a:noFill/>
        </p:spPr>
        <p:txBody>
          <a:bodyPr wrap="square" rtlCol="0">
            <a:spAutoFit/>
          </a:bodyPr>
          <a:lstStyle/>
          <a:p>
            <a:pPr marL="285750" indent="-285750" rtl="0">
              <a:buFont typeface="Arial" panose="020B0604020202020204" pitchFamily="34" charset="0"/>
              <a:buChar char="•"/>
            </a:pPr>
            <a:r>
              <a:rPr lang="fr-FR" dirty="0">
                <a:solidFill>
                  <a:srgbClr val="000000"/>
                </a:solidFill>
              </a:rPr>
              <a:t>Une adresse de passerelle par défaut doit être configurée pour gérer à distance le commutateur à partir d'un autre réseau.</a:t>
            </a:r>
          </a:p>
          <a:p>
            <a:pPr rtl="0"/>
            <a:endParaRPr lang="fr-FR" dirty="0">
              <a:solidFill>
                <a:srgbClr val="000000"/>
              </a:solidFill>
            </a:endParaRPr>
          </a:p>
          <a:p>
            <a:pPr marL="285750" indent="-285750" rtl="0">
              <a:buFont typeface="Arial" panose="020B0604020202020204" pitchFamily="34" charset="0"/>
              <a:buChar char="•"/>
            </a:pPr>
            <a:r>
              <a:rPr lang="fr-FR" dirty="0">
                <a:solidFill>
                  <a:srgbClr val="000000"/>
                </a:solidFill>
              </a:rPr>
              <a:t>Pour configurer une passerelle par défaut sur un commutateur, utilisez la commande de configuration globale </a:t>
            </a:r>
            <a:r>
              <a:rPr lang="fr-FR" b="1" dirty="0" err="1">
                <a:solidFill>
                  <a:srgbClr val="000000"/>
                </a:solidFill>
              </a:rPr>
              <a:t>ip</a:t>
            </a:r>
            <a:r>
              <a:rPr lang="fr-FR" b="1" dirty="0">
                <a:solidFill>
                  <a:srgbClr val="000000"/>
                </a:solidFill>
              </a:rPr>
              <a:t> default-</a:t>
            </a:r>
            <a:r>
              <a:rPr lang="fr-FR" b="1" dirty="0" err="1">
                <a:solidFill>
                  <a:srgbClr val="000000"/>
                </a:solidFill>
              </a:rPr>
              <a:t>gateway</a:t>
            </a:r>
            <a:r>
              <a:rPr lang="fr-FR" dirty="0">
                <a:solidFill>
                  <a:srgbClr val="000000"/>
                </a:solidFill>
              </a:rPr>
              <a:t> </a:t>
            </a:r>
            <a:r>
              <a:rPr lang="fr-FR" i="1" dirty="0" err="1">
                <a:solidFill>
                  <a:srgbClr val="000000"/>
                </a:solidFill>
              </a:rPr>
              <a:t>ip-address</a:t>
            </a:r>
            <a:r>
              <a:rPr lang="fr-FR" i="1" dirty="0">
                <a:solidFill>
                  <a:srgbClr val="000000"/>
                </a:solidFill>
              </a:rPr>
              <a:t> </a:t>
            </a:r>
            <a:r>
              <a:rPr lang="fr-FR" dirty="0">
                <a:solidFill>
                  <a:srgbClr val="000000"/>
                </a:solidFill>
              </a:rPr>
              <a:t>.</a:t>
            </a:r>
          </a:p>
        </p:txBody>
      </p:sp>
    </p:spTree>
    <p:extLst>
      <p:ext uri="{BB962C8B-B14F-4D97-AF65-F5344CB8AC3E}">
        <p14:creationId xmlns:p14="http://schemas.microsoft.com/office/powerpoint/2010/main" val="355675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Paramètres Initiaux du Routeur</a:t>
            </a:r>
            <a:br>
              <a:rPr lang="en-US" dirty="0"/>
            </a:br>
            <a:r>
              <a:rPr lang="fr-FR" sz="2400"/>
              <a:t>Packet Tracer – Connecter un routeur à un réseau local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rtl="0" fontAlgn="base">
              <a:spcBef>
                <a:spcPts val="600"/>
              </a:spcBef>
              <a:spcAft>
                <a:spcPts val="600"/>
              </a:spcAft>
              <a:buClr>
                <a:schemeClr val="tx2"/>
              </a:buClr>
              <a:buSzPct val="90000"/>
            </a:pPr>
            <a:r>
              <a:rPr lang="fr-FR" sz="1800">
                <a:solidFill>
                  <a:srgbClr val="000000"/>
                </a:solidFill>
              </a:rPr>
              <a:t>Dans le cadre de ce Packet Tracer, vous ferez ce qui suit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Afficher les informations du routeur</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Configurer les interfaces des routeurs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Vérifier la configuration.</a:t>
            </a:r>
          </a:p>
        </p:txBody>
      </p:sp>
    </p:spTree>
    <p:extLst>
      <p:ext uri="{BB962C8B-B14F-4D97-AF65-F5344CB8AC3E}">
        <p14:creationId xmlns:p14="http://schemas.microsoft.com/office/powerpoint/2010/main" val="33588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fr-FR"/>
                        <a:t>Feature</a:t>
                      </a:r>
                    </a:p>
                  </a:txBody>
                  <a:tcPr/>
                </a:tc>
                <a:tc>
                  <a:txBody>
                    <a:bodyPr/>
                    <a:lstStyle/>
                    <a:p>
                      <a:pPr rtl="0"/>
                      <a:r>
                        <a:rPr lang="fr-FR"/>
                        <a:t>Description</a:t>
                      </a:r>
                    </a:p>
                  </a:txBody>
                  <a:tcPr/>
                </a:tc>
                <a:extLst>
                  <a:ext uri="{0D108BD9-81ED-4DB2-BD59-A6C34878D82A}">
                    <a16:rowId xmlns:a16="http://schemas.microsoft.com/office/drawing/2014/main"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Interactive Activities</a:t>
                      </a:r>
                    </a:p>
                  </a:txBody>
                  <a:tcPr marL="9525" marR="9525" marT="9525" marB="0" anchor="b"/>
                </a:tc>
                <a:tc>
                  <a:txBody>
                    <a:bodyPr/>
                    <a:lstStyle/>
                    <a:p>
                      <a:pPr rtl="0"/>
                      <a:r>
                        <a:rPr lang="fr-FR"/>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rtl="0" fontAlgn="b"/>
                      <a:r>
                        <a:rPr lang="fr-FR" sz="1400" b="0" i="0" u="none" strike="noStrike">
                          <a:solidFill>
                            <a:srgbClr val="000000"/>
                          </a:solidFill>
                          <a:effectLst/>
                          <a:latin typeface="+mn-lt"/>
                        </a:rPr>
                        <a:t>Syntax Checker</a:t>
                      </a:r>
                    </a:p>
                  </a:txBody>
                  <a:tcPr marL="9525" marR="9525" marT="9525" marB="0" anchor="b"/>
                </a:tc>
                <a:tc>
                  <a:txBody>
                    <a:bodyPr/>
                    <a:lstStyle/>
                    <a:p>
                      <a:pPr rtl="0"/>
                      <a:r>
                        <a:rPr lang="fr-FR"/>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rtl="0" fontAlgn="b"/>
                      <a:r>
                        <a:rPr lang="fr-FR" sz="1400" b="0" i="0" u="none" strike="noStrike">
                          <a:solidFill>
                            <a:srgbClr val="000000"/>
                          </a:solidFill>
                          <a:effectLst/>
                          <a:latin typeface="+mn-lt"/>
                        </a:rPr>
                        <a:t>PT Activity</a:t>
                      </a:r>
                    </a:p>
                  </a:txBody>
                  <a:tcPr marL="9525" marR="9525" marT="9525" marB="0" anchor="b"/>
                </a:tc>
                <a:tc>
                  <a:txBody>
                    <a:bodyPr/>
                    <a:lstStyle/>
                    <a:p>
                      <a:pPr rtl="0"/>
                      <a:r>
                        <a:rPr lang="fr-FR"/>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paramètres initiaux du routeur</a:t>
            </a:r>
            <a:br>
              <a:rPr lang="en-US" dirty="0"/>
            </a:br>
            <a:r>
              <a:rPr lang="fr-FR" sz="2400"/>
              <a:t>Packet Tracer — Dépanner les Problèmes de Passerelle par Défaut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rtl="0" fontAlgn="base">
              <a:spcBef>
                <a:spcPts val="600"/>
              </a:spcBef>
              <a:spcAft>
                <a:spcPts val="600"/>
              </a:spcAft>
              <a:buClr>
                <a:schemeClr val="tx2"/>
              </a:buClr>
              <a:buSzPct val="90000"/>
            </a:pPr>
            <a:r>
              <a:rPr lang="fr-FR" sz="1800">
                <a:solidFill>
                  <a:srgbClr val="000000"/>
                </a:solidFill>
              </a:rPr>
              <a:t>Dans le cadre de ce Packet Tracer, vous ferez ce qui suit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Consulter la documentation du réseau et mettre en place des tests pour repérer les problèmes.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Trouver une solution appropriée pour résoudre un problème donné.</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Mettre en œuvre la solution.</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Mettre en place des tests pour vérifier que le problème est résolu.</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Documenter la solution</a:t>
            </a:r>
          </a:p>
        </p:txBody>
      </p:sp>
    </p:spTree>
    <p:extLst>
      <p:ext uri="{BB962C8B-B14F-4D97-AF65-F5344CB8AC3E}">
        <p14:creationId xmlns:p14="http://schemas.microsoft.com/office/powerpoint/2010/main" val="38481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10.4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Vidéo — Différences entre les périphériques du réseau : Partie 1</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rtl="0">
              <a:spcBef>
                <a:spcPts val="0"/>
              </a:spcBef>
              <a:spcAft>
                <a:spcPts val="0"/>
              </a:spcAft>
              <a:buNone/>
            </a:pPr>
            <a:r>
              <a:rPr lang="fr-FR" sz="1800"/>
              <a:t>Cette vidéo couvrira les différentes caractéristiques physiques de ce qui suit :</a:t>
            </a:r>
          </a:p>
          <a:p>
            <a:pPr marL="261937" lvl="2" rtl="0">
              <a:spcBef>
                <a:spcPts val="0"/>
              </a:spcBef>
              <a:spcAft>
                <a:spcPts val="0"/>
              </a:spcAft>
            </a:pPr>
            <a:r>
              <a:rPr lang="fr-FR" sz="1800"/>
              <a:t>Routeur de la série Cisco 4000.</a:t>
            </a:r>
          </a:p>
          <a:p>
            <a:pPr marL="261937" lvl="2" rtl="0">
              <a:spcBef>
                <a:spcPts val="0"/>
              </a:spcBef>
              <a:spcAft>
                <a:spcPts val="0"/>
              </a:spcAft>
            </a:pPr>
            <a:r>
              <a:rPr lang="fr-FR" sz="1800"/>
              <a:t>Routeur de la série Cisco 2900.</a:t>
            </a:r>
          </a:p>
          <a:p>
            <a:pPr marL="261937" lvl="2" rtl="0">
              <a:spcBef>
                <a:spcPts val="0"/>
              </a:spcBef>
              <a:spcAft>
                <a:spcPts val="0"/>
              </a:spcAft>
            </a:pPr>
            <a:r>
              <a:rPr lang="fr-FR" sz="1800"/>
              <a:t>Routeur de la série Cisco 1900.</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Vidéo — Différences entre les périphériques du réseau : Partie 2</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rtl="0">
              <a:spcBef>
                <a:spcPts val="0"/>
              </a:spcBef>
              <a:spcAft>
                <a:spcPts val="0"/>
              </a:spcAft>
              <a:buNone/>
            </a:pPr>
            <a:r>
              <a:rPr lang="fr-FR" sz="1800"/>
              <a:t>Cette vidéo couvrira les différentes configurations de ce qui suit :</a:t>
            </a:r>
          </a:p>
          <a:p>
            <a:pPr marL="261937" lvl="2" rtl="0">
              <a:spcBef>
                <a:spcPts val="0"/>
              </a:spcBef>
              <a:spcAft>
                <a:spcPts val="0"/>
              </a:spcAft>
            </a:pPr>
            <a:r>
              <a:rPr lang="fr-FR" sz="1800"/>
              <a:t>Routeur de la série Cisco 4000.</a:t>
            </a:r>
          </a:p>
          <a:p>
            <a:pPr marL="261937" lvl="2" rtl="0">
              <a:spcBef>
                <a:spcPts val="0"/>
              </a:spcBef>
              <a:spcAft>
                <a:spcPts val="0"/>
              </a:spcAft>
            </a:pPr>
            <a:r>
              <a:rPr lang="fr-FR" sz="1800"/>
              <a:t>Routeur de la série Cisco 2900.</a:t>
            </a:r>
          </a:p>
          <a:p>
            <a:pPr marL="261937" lvl="2" rtl="0">
              <a:spcBef>
                <a:spcPts val="0"/>
              </a:spcBef>
              <a:spcAft>
                <a:spcPts val="0"/>
              </a:spcAft>
            </a:pPr>
            <a:r>
              <a:rPr lang="fr-FR" sz="1800"/>
              <a:t>Routeur de la série Cisco 1900.</a:t>
            </a:r>
          </a:p>
        </p:txBody>
      </p:sp>
    </p:spTree>
    <p:custDataLst>
      <p:tags r:id="rId1"/>
    </p:custDataLst>
    <p:extLst>
      <p:ext uri="{BB962C8B-B14F-4D97-AF65-F5344CB8AC3E}">
        <p14:creationId xmlns:p14="http://schemas.microsoft.com/office/powerpoint/2010/main" val="1718875856"/>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paramètres initiaux du routeur</a:t>
            </a:r>
            <a:br>
              <a:rPr lang="en-US" dirty="0"/>
            </a:br>
            <a:r>
              <a:rPr lang="fr-FR" sz="2400"/>
              <a:t>Packet Tracer - Configuration de base du dispositif</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rtl="0" fontAlgn="base">
              <a:spcBef>
                <a:spcPts val="600"/>
              </a:spcBef>
              <a:spcAft>
                <a:spcPts val="600"/>
              </a:spcAft>
              <a:buClr>
                <a:schemeClr val="tx2"/>
              </a:buClr>
              <a:buSzPct val="90000"/>
            </a:pPr>
            <a:r>
              <a:rPr lang="fr-FR" sz="1800">
                <a:solidFill>
                  <a:srgbClr val="000000"/>
                </a:solidFill>
              </a:rPr>
              <a:t>Dans le cadre de ce Packet Tracer, vous ferez ce qui suit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Complétez la documentation du réseau.</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Exécuter les configurations de base des périphériques sur un routeur et un commutateur.</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Vérifier la connectivité et résoudre tous les problèmes.</a:t>
            </a:r>
          </a:p>
        </p:txBody>
      </p:sp>
    </p:spTree>
    <p:extLst>
      <p:ext uri="{BB962C8B-B14F-4D97-AF65-F5344CB8AC3E}">
        <p14:creationId xmlns:p14="http://schemas.microsoft.com/office/powerpoint/2010/main" val="112200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rtl="0" fontAlgn="base">
              <a:spcBef>
                <a:spcPts val="600"/>
              </a:spcBef>
              <a:spcAft>
                <a:spcPts val="600"/>
              </a:spcAft>
              <a:buClr>
                <a:schemeClr val="tx2"/>
              </a:buClr>
              <a:buSzPct val="90000"/>
            </a:pPr>
            <a:r>
              <a:rPr lang="fr-FR" sz="1800">
                <a:solidFill>
                  <a:srgbClr val="000000"/>
                </a:solidFill>
              </a:rPr>
              <a:t>Au cours de ce TP, vous réaliserez les objectifs suivants: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Mettre en place la topologie et initialiser les appareils.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Configurer les périphériques et vérifier la connectivité</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fr-FR" sz="1800">
                <a:solidFill>
                  <a:srgbClr val="000000"/>
                </a:solidFill>
              </a:rPr>
              <a:t>Afficher les informations relatives aux appareils</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paramètres initiaux du routeur</a:t>
            </a:r>
            <a:br>
              <a:rPr lang="en-US" dirty="0"/>
            </a:br>
            <a:r>
              <a:rPr lang="fr-FR" sz="2400"/>
              <a:t>Travail pratique - Construire un réseau de commutateurs et de routeurs</a:t>
            </a:r>
          </a:p>
        </p:txBody>
      </p:sp>
    </p:spTree>
    <p:extLst>
      <p:ext uri="{BB962C8B-B14F-4D97-AF65-F5344CB8AC3E}">
        <p14:creationId xmlns:p14="http://schemas.microsoft.com/office/powerpoint/2010/main" val="423652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600"/>
              <a:t>Les tâches qui doivent être accomplies lors de la configuration des paramètres initiaux d'un routeur.</a:t>
            </a:r>
          </a:p>
          <a:p>
            <a:pPr lvl="1" rtl="0">
              <a:spcBef>
                <a:spcPts val="0"/>
              </a:spcBef>
              <a:spcAft>
                <a:spcPts val="0"/>
              </a:spcAft>
              <a:buFont typeface="Arial" panose="020B0604020202020204" pitchFamily="34" charset="0"/>
              <a:buChar char="•"/>
            </a:pPr>
            <a:r>
              <a:rPr lang="fr-FR" sz="1600"/>
              <a:t>Configurez le nom de l'appareil.</a:t>
            </a:r>
          </a:p>
          <a:p>
            <a:pPr lvl="1" rtl="0">
              <a:spcBef>
                <a:spcPts val="0"/>
              </a:spcBef>
              <a:spcAft>
                <a:spcPts val="0"/>
              </a:spcAft>
              <a:buFont typeface="Arial" panose="020B0604020202020204" pitchFamily="34" charset="0"/>
              <a:buChar char="•"/>
            </a:pPr>
            <a:r>
              <a:rPr lang="fr-FR" sz="1600"/>
              <a:t>Sécuriser le mode d'exécution privilégié.</a:t>
            </a:r>
          </a:p>
          <a:p>
            <a:pPr lvl="1" rtl="0">
              <a:spcBef>
                <a:spcPts val="0"/>
              </a:spcBef>
              <a:spcAft>
                <a:spcPts val="0"/>
              </a:spcAft>
              <a:buFont typeface="Arial" panose="020B0604020202020204" pitchFamily="34" charset="0"/>
              <a:buChar char="•"/>
            </a:pPr>
            <a:r>
              <a:rPr lang="fr-FR" sz="1600"/>
              <a:t>Sécuriser le mode d'exécution utilisateur</a:t>
            </a:r>
          </a:p>
          <a:p>
            <a:pPr lvl="1" rtl="0">
              <a:spcBef>
                <a:spcPts val="0"/>
              </a:spcBef>
              <a:spcAft>
                <a:spcPts val="0"/>
              </a:spcAft>
              <a:buFont typeface="Arial" panose="020B0604020202020204" pitchFamily="34" charset="0"/>
              <a:buChar char="•"/>
            </a:pPr>
            <a:r>
              <a:rPr lang="fr-FR" sz="1600"/>
              <a:t>Sécuriser Telnet à distance / accès SSH</a:t>
            </a:r>
          </a:p>
          <a:p>
            <a:pPr lvl="1" rtl="0">
              <a:spcBef>
                <a:spcPts val="0"/>
              </a:spcBef>
              <a:spcAft>
                <a:spcPts val="0"/>
              </a:spcAft>
              <a:buFont typeface="Arial" panose="020B0604020202020204" pitchFamily="34" charset="0"/>
              <a:buChar char="•"/>
            </a:pPr>
            <a:r>
              <a:rPr lang="fr-FR" sz="1600"/>
              <a:t>Sécuriser tous les mots de passe dans le fichier de configuration.</a:t>
            </a:r>
          </a:p>
          <a:p>
            <a:pPr lvl="1" rtl="0">
              <a:spcBef>
                <a:spcPts val="0"/>
              </a:spcBef>
              <a:spcAft>
                <a:spcPts val="0"/>
              </a:spcAft>
              <a:buFont typeface="Arial" panose="020B0604020202020204" pitchFamily="34" charset="0"/>
              <a:buChar char="•"/>
            </a:pPr>
            <a:r>
              <a:rPr lang="fr-FR" sz="1600"/>
              <a:t>Fournir un avertissement juridique.</a:t>
            </a:r>
          </a:p>
          <a:p>
            <a:pPr lvl="1" rtl="0">
              <a:spcBef>
                <a:spcPts val="0"/>
              </a:spcBef>
              <a:spcAft>
                <a:spcPts val="0"/>
              </a:spcAft>
              <a:buFont typeface="Arial" panose="020B0604020202020204" pitchFamily="34" charset="0"/>
              <a:buChar char="•"/>
            </a:pPr>
            <a:r>
              <a:rPr lang="fr-FR" sz="1600"/>
              <a:t>Enregistrer la configuration.</a:t>
            </a:r>
          </a:p>
          <a:p>
            <a:pPr rtl="0">
              <a:spcBef>
                <a:spcPts val="0"/>
              </a:spcBef>
              <a:spcAft>
                <a:spcPts val="0"/>
              </a:spcAft>
              <a:buFont typeface="Arial" panose="020B0604020202020204" pitchFamily="34" charset="0"/>
              <a:buChar char="•"/>
            </a:pPr>
            <a:r>
              <a:rPr lang="fr-FR" sz="1600"/>
              <a:t>Pour que les routeurs soient accessibles, les interfaces des routeurs doivent être configurées.</a:t>
            </a:r>
          </a:p>
          <a:p>
            <a:pPr lvl="1" rtl="0">
              <a:spcBef>
                <a:spcPts val="0"/>
              </a:spcBef>
              <a:spcAft>
                <a:spcPts val="0"/>
              </a:spcAft>
              <a:buFont typeface="Arial" panose="020B0604020202020204" pitchFamily="34" charset="0"/>
              <a:buChar char="•"/>
            </a:pPr>
            <a:r>
              <a:rPr lang="fr-FR" sz="1600"/>
              <a:t>L'utilisation de la commande </a:t>
            </a:r>
            <a:r>
              <a:rPr lang="fr-FR" sz="1600" b="1"/>
              <a:t>no shutdown</a:t>
            </a:r>
            <a:r>
              <a:rPr lang="fr-FR" sz="1600"/>
              <a:t> active l'interface. L'interface doit également être connectée à un autre périphérique (concentrateur, commutateur ou autre routeur) pour que la couche physique soit active. Il existe plusieurs commandes qui peuvent être utilisées pour vérifier la configuration de l'interface, notamment </a:t>
            </a:r>
            <a:r>
              <a:rPr lang="fr-FR" sz="1600" b="1"/>
              <a:t>show ip interface brief</a:t>
            </a:r>
            <a:r>
              <a:rPr lang="fr-FR" sz="1600"/>
              <a:t> , </a:t>
            </a:r>
            <a:r>
              <a:rPr lang="fr-FR" sz="1600" b="1"/>
              <a:t>showipv6 interface brief</a:t>
            </a:r>
            <a:r>
              <a:rPr lang="fr-FR" sz="1600"/>
              <a:t>, </a:t>
            </a:r>
            <a:r>
              <a:rPr lang="fr-FR" sz="1600" b="1"/>
              <a:t>show ip route</a:t>
            </a:r>
            <a:r>
              <a:rPr lang="fr-FR" sz="1600"/>
              <a:t> et </a:t>
            </a:r>
            <a:r>
              <a:rPr lang="fr-FR" sz="1600" b="1"/>
              <a:t>show ipv6route</a:t>
            </a:r>
            <a:r>
              <a:rPr lang="fr-FR" sz="1600"/>
              <a:t>, ainsi que </a:t>
            </a:r>
            <a:r>
              <a:rPr lang="fr-FR" sz="1600" b="1"/>
              <a:t>show interfaces</a:t>
            </a:r>
            <a:r>
              <a:rPr lang="fr-FR" sz="1600"/>
              <a:t>, </a:t>
            </a:r>
            <a:r>
              <a:rPr lang="fr-FR" sz="1600" b="1"/>
              <a:t>show ip interface</a:t>
            </a:r>
            <a:r>
              <a:rPr lang="fr-FR" sz="1600"/>
              <a:t> et </a:t>
            </a:r>
            <a:r>
              <a:rPr lang="fr-FR" sz="1600" b="1"/>
              <a:t>show ipv6 interface.</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55535251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 (Suite)?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800"/>
              <a:t>Pour qu'un périphérique final atteigne d'autres réseaux, une passerelle par défaut doit être configurée.</a:t>
            </a:r>
          </a:p>
          <a:p>
            <a:pPr lvl="1" rtl="0">
              <a:spcBef>
                <a:spcPts val="0"/>
              </a:spcBef>
              <a:spcAft>
                <a:spcPts val="0"/>
              </a:spcAft>
              <a:buFont typeface="Arial" panose="020B0604020202020204" pitchFamily="34" charset="0"/>
              <a:buChar char="•"/>
            </a:pPr>
            <a:r>
              <a:rPr lang="fr-FR" sz="1800"/>
              <a:t>L'adresse IP de l'appareil hôte et l'adresse de l'interface du routeur doivent appartenir au même réseau.</a:t>
            </a:r>
          </a:p>
          <a:p>
            <a:pPr rtl="0">
              <a:spcBef>
                <a:spcPts val="0"/>
              </a:spcBef>
              <a:spcAft>
                <a:spcPts val="0"/>
              </a:spcAft>
              <a:buFont typeface="Arial" panose="020B0604020202020204" pitchFamily="34" charset="0"/>
              <a:buChar char="•"/>
            </a:pPr>
            <a:r>
              <a:rPr lang="fr-FR" sz="1800"/>
              <a:t>Un commutateur doit avoir une adresse de passerelle par défaut configurée pour gérer le commutateur à distance depuis un autre réseau.</a:t>
            </a:r>
          </a:p>
          <a:p>
            <a:pPr lvl="1" rtl="0">
              <a:spcBef>
                <a:spcPts val="0"/>
              </a:spcBef>
              <a:spcAft>
                <a:spcPts val="0"/>
              </a:spcAft>
              <a:buFont typeface="Arial" panose="020B0604020202020204" pitchFamily="34" charset="0"/>
              <a:buChar char="•"/>
            </a:pPr>
            <a:r>
              <a:rPr lang="fr-FR" sz="1800"/>
              <a:t>Pour configurer une passerelle par défaut sur un commutateur, utilisez la commande de configuration globale </a:t>
            </a:r>
            <a:r>
              <a:rPr lang="fr-FR" sz="1800" b="1"/>
              <a:t>ipdefault-gateway</a:t>
            </a:r>
            <a:r>
              <a:rPr lang="fr-FR" sz="1800"/>
              <a:t> </a:t>
            </a:r>
            <a:r>
              <a:rPr lang="fr-FR" sz="1800" i="1"/>
              <a:t>ip-address </a:t>
            </a:r>
            <a:r>
              <a:rPr lang="fr-FR" sz="1800"/>
              <a:t>.</a:t>
            </a:r>
          </a:p>
          <a:p>
            <a:endParaRPr lang="en-US" sz="12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400">
                <a:latin typeface="Arial" charset="0"/>
              </a:rPr>
              <a:t>Module 10: Basic Router Configuration</a:t>
            </a:r>
            <a:br>
              <a:rPr lang="en-US" dirty="0">
                <a:latin typeface="Arial" charset="0"/>
              </a:rPr>
            </a:br>
            <a:r>
              <a:rPr lang="fr-FR">
                <a:latin typeface="Arial" charset="0"/>
              </a:rPr>
              <a:t>New Terms and Commands</a:t>
            </a:r>
          </a:p>
        </p:txBody>
      </p:sp>
      <p:graphicFrame>
        <p:nvGraphicFramePr>
          <p:cNvPr id="6" name="Table 9">
            <a:extLst>
              <a:ext uri="{FF2B5EF4-FFF2-40B4-BE49-F238E27FC236}">
                <a16:creationId xmlns:a16="http://schemas.microsoft.com/office/drawing/2014/main" id="{C2187D21-D66C-4895-A65D-7270601A287E}"/>
              </a:ext>
            </a:extLst>
          </p:cNvPr>
          <p:cNvGraphicFramePr>
            <a:graphicFrameLocks noGrp="1"/>
          </p:cNvGraphicFramePr>
          <p:nvPr>
            <p:ph idx="1"/>
            <p:extLst>
              <p:ext uri="{D42A27DB-BD31-4B8C-83A1-F6EECF244321}">
                <p14:modId xmlns:p14="http://schemas.microsoft.com/office/powerpoint/2010/main" val="752989341"/>
              </p:ext>
            </p:extLst>
          </p:nvPr>
        </p:nvGraphicFramePr>
        <p:xfrm>
          <a:off x="144463" y="798513"/>
          <a:ext cx="8853486" cy="2865120"/>
        </p:xfrm>
        <a:graphic>
          <a:graphicData uri="http://schemas.openxmlformats.org/drawingml/2006/table">
            <a:tbl>
              <a:tblPr firstRow="1" bandRow="1">
                <a:tableStyleId>{F5AB1C69-6EDB-4FF4-983F-18BD219EF322}</a:tableStyleId>
              </a:tblPr>
              <a:tblGrid>
                <a:gridCol w="8853486">
                  <a:extLst>
                    <a:ext uri="{9D8B030D-6E8A-4147-A177-3AD203B41FA5}">
                      <a16:colId xmlns:a16="http://schemas.microsoft.com/office/drawing/2014/main" val="3270854437"/>
                    </a:ext>
                  </a:extLst>
                </a:gridCol>
              </a:tblGrid>
              <a:tr h="370840">
                <a:tc>
                  <a:txBody>
                    <a:bodyPr/>
                    <a:lstStyle/>
                    <a:p>
                      <a:pPr marL="285750" indent="-285750" rtl="0">
                        <a:buFont typeface="Arial" panose="020B0604020202020204" pitchFamily="34" charset="0"/>
                        <a:buChar char="•"/>
                      </a:pPr>
                      <a:r>
                        <a:rPr lang="fr-FR" b="1">
                          <a:solidFill>
                            <a:srgbClr val="000000"/>
                          </a:solidFill>
                        </a:rPr>
                        <a:t>show ip interface brief</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a:solidFill>
                            <a:srgbClr val="000000"/>
                          </a:solidFill>
                        </a:rPr>
                        <a:t>show ipv6 interface brief</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a:solidFill>
                            <a:srgbClr val="000000"/>
                          </a:solidFill>
                        </a:rPr>
                        <a:t>show ip route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a:solidFill>
                            <a:srgbClr val="000000"/>
                          </a:solidFill>
                        </a:rPr>
                        <a:t>show ipv6 route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a:solidFill>
                            <a:srgbClr val="000000"/>
                          </a:solidFill>
                        </a:rPr>
                        <a:t>show interfaces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a:solidFill>
                            <a:srgbClr val="000000"/>
                          </a:solidFill>
                        </a:rPr>
                        <a:t>show ip interface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a:solidFill>
                            <a:srgbClr val="000000"/>
                          </a:solidFill>
                        </a:rPr>
                        <a:t>show ipv6 interface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1">
                          <a:solidFill>
                            <a:srgbClr val="000000"/>
                          </a:solidFill>
                        </a:rPr>
                        <a:t>ip default-gateway</a:t>
                      </a:r>
                    </a:p>
                    <a:p>
                      <a:pPr marL="285750" indent="-285750">
                        <a:buFont typeface="Arial" panose="020B0604020202020204" pitchFamily="34" charset="0"/>
                        <a:buChar char="•"/>
                      </a:pPr>
                      <a:endParaRPr lang="en-US" b="0" dirty="0">
                        <a:solidFill>
                          <a:srgbClr val="000000"/>
                        </a:solidFill>
                      </a:endParaRPr>
                    </a:p>
                    <a:p>
                      <a:pPr marL="285750" indent="-285750">
                        <a:buFont typeface="Arial" panose="020B0604020202020204" pitchFamily="34" charset="0"/>
                        <a:buChar char="•"/>
                      </a:pPr>
                      <a:endParaRPr lang="en-US" b="0"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Feature</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Hands-On Labs</a:t>
                      </a:r>
                    </a:p>
                  </a:txBody>
                  <a:tcPr marL="9525" marR="9525" marT="9525" marB="0" anchor="b"/>
                </a:tc>
                <a:tc>
                  <a:txBody>
                    <a:bodyPr/>
                    <a:lstStyle/>
                    <a:p>
                      <a:pPr rtl="0"/>
                      <a:r>
                        <a:rPr lang="fr-FR"/>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Module Quizzes</a:t>
                      </a:r>
                    </a:p>
                  </a:txBody>
                  <a:tcPr marL="9525" marR="9525" marT="9525" marB="0" anchor="b"/>
                </a:tc>
                <a:tc>
                  <a:txBody>
                    <a:bodyPr/>
                    <a:lstStyle/>
                    <a:p>
                      <a:pPr rtl="0"/>
                      <a:r>
                        <a:rPr lang="fr-FR"/>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Module Summary</a:t>
                      </a:r>
                    </a:p>
                  </a:txBody>
                  <a:tcPr marL="9525" marR="9525" marT="9525" marB="0" anchor="b"/>
                </a:tc>
                <a:tc>
                  <a:txBody>
                    <a:bodyPr/>
                    <a:lstStyle/>
                    <a:p>
                      <a:pPr rtl="0"/>
                      <a:r>
                        <a:rPr lang="fr-FR"/>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sz="1600"/>
              <a:t>Check Your Understanding activities </a:t>
            </a:r>
            <a:r>
              <a:rPr lang="fr-FR" sz="1600" b="1" i="1"/>
              <a:t>do not </a:t>
            </a:r>
            <a:r>
              <a:rPr lang="fr-FR" sz="1600"/>
              <a:t>affect student grades.</a:t>
            </a:r>
          </a:p>
          <a:p>
            <a:pPr rtl="0">
              <a:spcBef>
                <a:spcPct val="30000"/>
              </a:spcBef>
              <a:buFont typeface="Arial" panose="020B0604020202020204" pitchFamily="34" charset="0"/>
              <a:buChar char="•"/>
            </a:pPr>
            <a:r>
              <a:rPr lang="fr-F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fr-FR"/>
              <a:t>Module 10: Activities</a:t>
            </a:r>
          </a:p>
        </p:txBody>
      </p:sp>
      <p:sp>
        <p:nvSpPr>
          <p:cNvPr id="6147" name="Rectangle 34"/>
          <p:cNvSpPr>
            <a:spLocks noGrp="1" noChangeArrowheads="1"/>
          </p:cNvSpPr>
          <p:nvPr>
            <p:ph idx="1"/>
          </p:nvPr>
        </p:nvSpPr>
        <p:spPr>
          <a:xfrm>
            <a:off x="144065" y="798945"/>
            <a:ext cx="8695135" cy="348414"/>
          </a:xfrm>
        </p:spPr>
        <p:txBody>
          <a:bodyPr/>
          <a:lstStyle/>
          <a:p>
            <a:pPr marL="0" indent="0" rtl="0">
              <a:spcBef>
                <a:spcPct val="30000"/>
              </a:spcBef>
              <a:buNone/>
            </a:pPr>
            <a:r>
              <a:rPr lang="fr-FR" sz="1600"/>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40903385"/>
              </p:ext>
            </p:extLst>
          </p:nvPr>
        </p:nvGraphicFramePr>
        <p:xfrm>
          <a:off x="457291" y="1291197"/>
          <a:ext cx="8229418" cy="336425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26621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09804">
                <a:tc>
                  <a:txBody>
                    <a:bodyPr/>
                    <a:lstStyle/>
                    <a:p>
                      <a:pPr algn="ctr" rtl="0"/>
                      <a:r>
                        <a:rPr lang="fr-FR" sz="1050"/>
                        <a:t>10.1.3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a:t>Syntax Checker </a:t>
                      </a:r>
                    </a:p>
                  </a:txBody>
                  <a:tcPr marL="68580" marR="68580" marT="34290" marB="34290" anchor="ctr"/>
                </a:tc>
                <a:tc>
                  <a:txBody>
                    <a:bodyPr/>
                    <a:lstStyle/>
                    <a:p>
                      <a:pPr rtl="0"/>
                      <a:r>
                        <a:rPr lang="fr-FR" sz="1050"/>
                        <a:t>Configure Initial Router Settings</a:t>
                      </a:r>
                    </a:p>
                  </a:txBody>
                  <a:tcPr marL="68580" marR="68580" marT="34290" marB="34290" anchor="ctr"/>
                </a:tc>
                <a:tc>
                  <a:txBody>
                    <a:bodyPr/>
                    <a:lstStyle/>
                    <a:p>
                      <a:pPr rtl="0"/>
                      <a:r>
                        <a:rPr lang="fr-FR" sz="1050"/>
                        <a:t>Recommended</a:t>
                      </a:r>
                    </a:p>
                  </a:txBody>
                  <a:tcPr marL="68580" marR="68580" marT="34290" marB="34290" anchor="ctr"/>
                </a:tc>
                <a:extLst>
                  <a:ext uri="{0D108BD9-81ED-4DB2-BD59-A6C34878D82A}">
                    <a16:rowId xmlns:a16="http://schemas.microsoft.com/office/drawing/2014/main" val="10001"/>
                  </a:ext>
                </a:extLst>
              </a:tr>
              <a:tr h="309804">
                <a:tc>
                  <a:txBody>
                    <a:bodyPr/>
                    <a:lstStyle/>
                    <a:p>
                      <a:pPr algn="ctr" rtl="0"/>
                      <a:r>
                        <a:rPr lang="fr-FR" sz="1050"/>
                        <a:t>10.1.4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a:t>Packet Tracer</a:t>
                      </a:r>
                    </a:p>
                  </a:txBody>
                  <a:tcPr marL="68580" marR="68580" marT="34290" marB="34290" anchor="ctr"/>
                </a:tc>
                <a:tc>
                  <a:txBody>
                    <a:bodyPr/>
                    <a:lstStyle/>
                    <a:p>
                      <a:pPr rtl="0"/>
                      <a:r>
                        <a:rPr lang="fr-FR" sz="1050"/>
                        <a:t>Configure Initial Router Settings</a:t>
                      </a:r>
                    </a:p>
                  </a:txBody>
                  <a:tcPr marL="68580" marR="68580" marT="34290" marB="34290" anchor="ctr"/>
                </a:tc>
                <a:tc>
                  <a:txBody>
                    <a:bodyPr/>
                    <a:lstStyle/>
                    <a:p>
                      <a:pPr rtl="0"/>
                      <a:r>
                        <a:rPr lang="fr-FR" sz="1050"/>
                        <a:t>Recommended</a:t>
                      </a:r>
                    </a:p>
                  </a:txBody>
                  <a:tcPr marL="68580" marR="68580" marT="34290" marB="34290" anchor="ctr"/>
                </a:tc>
                <a:extLst>
                  <a:ext uri="{0D108BD9-81ED-4DB2-BD59-A6C34878D82A}">
                    <a16:rowId xmlns:a16="http://schemas.microsoft.com/office/drawing/2014/main" val="10006"/>
                  </a:ext>
                </a:extLst>
              </a:tr>
              <a:tr h="309804">
                <a:tc>
                  <a:txBody>
                    <a:bodyPr/>
                    <a:lstStyle/>
                    <a:p>
                      <a:pPr algn="ctr" rtl="0"/>
                      <a:r>
                        <a:rPr lang="fr-FR" sz="1050"/>
                        <a:t>10.2.5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Configure Interfaces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008"/>
                  </a:ext>
                </a:extLst>
              </a:tr>
              <a:tr h="309804">
                <a:tc>
                  <a:txBody>
                    <a:bodyPr/>
                    <a:lstStyle/>
                    <a:p>
                      <a:pPr algn="ctr" rtl="0"/>
                      <a:r>
                        <a:rPr lang="fr-FR" sz="1050"/>
                        <a:t>10.3.3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Configure the Default Gateway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582900979"/>
                  </a:ext>
                </a:extLst>
              </a:tr>
              <a:tr h="309804">
                <a:tc>
                  <a:txBody>
                    <a:bodyPr/>
                    <a:lstStyle/>
                    <a:p>
                      <a:pPr algn="ctr" rtl="0"/>
                      <a:r>
                        <a:rPr lang="fr-FR" sz="1050"/>
                        <a:t>10.3.4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Connect a Router to a LAN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522544737"/>
                  </a:ext>
                </a:extLst>
              </a:tr>
              <a:tr h="309804">
                <a:tc>
                  <a:txBody>
                    <a:bodyPr/>
                    <a:lstStyle/>
                    <a:p>
                      <a:pPr algn="ctr" rtl="0"/>
                      <a:r>
                        <a:rPr lang="fr-FR" sz="1050"/>
                        <a:t>10.3.5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Troubleshoot Default Gateway Issues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001172460"/>
                  </a:ext>
                </a:extLst>
              </a:tr>
              <a:tr h="309804">
                <a:tc>
                  <a:txBody>
                    <a:bodyPr/>
                    <a:lstStyle/>
                    <a:p>
                      <a:pPr algn="ctr" rtl="0"/>
                      <a:r>
                        <a:rPr lang="fr-FR" sz="1050"/>
                        <a:t>10.4.1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Network Device Differences: Part 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660973199"/>
                  </a:ext>
                </a:extLst>
              </a:tr>
              <a:tr h="309804">
                <a:tc>
                  <a:txBody>
                    <a:bodyPr/>
                    <a:lstStyle/>
                    <a:p>
                      <a:pPr algn="ctr" rtl="0"/>
                      <a:r>
                        <a:rPr lang="fr-FR" sz="1050"/>
                        <a:t>10.4.1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5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Network Device Differences: Part 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700861496"/>
                  </a:ext>
                </a:extLst>
              </a:tr>
              <a:tr h="309804">
                <a:tc>
                  <a:txBody>
                    <a:bodyPr/>
                    <a:lstStyle/>
                    <a:p>
                      <a:pPr algn="ctr" rtl="0"/>
                      <a:r>
                        <a:rPr lang="fr-FR" sz="1050"/>
                        <a:t>10.4.3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Basic Device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22206681"/>
                  </a:ext>
                </a:extLst>
              </a:tr>
              <a:tr h="309804">
                <a:tc>
                  <a:txBody>
                    <a:bodyPr/>
                    <a:lstStyle/>
                    <a:p>
                      <a:pPr algn="ctr" rtl="0"/>
                      <a:r>
                        <a:rPr lang="fr-FR" sz="1050"/>
                        <a:t>10.4.4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050"/>
                        <a:t>Build a Switch and Router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10: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fr-FR" sz="1600"/>
              <a:t>Prior to teaching Module 10, the instructor should:</a:t>
            </a:r>
          </a:p>
          <a:p>
            <a:pPr rtl="0">
              <a:lnSpc>
                <a:spcPct val="85000"/>
              </a:lnSpc>
              <a:spcBef>
                <a:spcPct val="30000"/>
              </a:spcBef>
              <a:buFont typeface="Arial" panose="020B0604020202020204" pitchFamily="34" charset="0"/>
              <a:buChar char="•"/>
            </a:pPr>
            <a:r>
              <a:rPr lang="fr-FR" sz="1600"/>
              <a:t>Review the activities and assessments for this module.</a:t>
            </a:r>
          </a:p>
          <a:p>
            <a:pPr rtl="0">
              <a:lnSpc>
                <a:spcPct val="85000"/>
              </a:lnSpc>
              <a:spcBef>
                <a:spcPct val="30000"/>
              </a:spcBef>
              <a:buFont typeface="Arial" panose="020B0604020202020204" pitchFamily="34" charset="0"/>
              <a:buChar char="•"/>
            </a:pPr>
            <a:r>
              <a:rPr lang="fr-FR" sz="1600"/>
              <a:t>Try to include as many questions as possible to keep students engaged during classroom presentation..</a:t>
            </a:r>
          </a:p>
          <a:p>
            <a:pPr marL="0" indent="0" rtl="0" eaLnBrk="1" hangingPunct="1">
              <a:lnSpc>
                <a:spcPct val="85000"/>
              </a:lnSpc>
              <a:spcBef>
                <a:spcPct val="30000"/>
              </a:spcBef>
              <a:buNone/>
            </a:pPr>
            <a:r>
              <a:rPr lang="fr-FR" sz="1600"/>
              <a:t>Topic 10.1</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tasks should be completed when initially configuring a router?</a:t>
            </a:r>
          </a:p>
          <a:p>
            <a:pPr lvl="2" rtl="0">
              <a:lnSpc>
                <a:spcPct val="85000"/>
              </a:lnSpc>
              <a:spcBef>
                <a:spcPct val="30000"/>
              </a:spcBef>
            </a:pPr>
            <a:r>
              <a:rPr lang="fr-FR" sz="1600"/>
              <a:t>What is the purpose of configuring a banner message on a router?</a:t>
            </a:r>
          </a:p>
          <a:p>
            <a:pPr marL="0" indent="0" rtl="0">
              <a:lnSpc>
                <a:spcPct val="85000"/>
              </a:lnSpc>
              <a:spcBef>
                <a:spcPct val="30000"/>
              </a:spcBef>
              <a:buNone/>
            </a:pPr>
            <a:r>
              <a:rPr lang="fr-FR" sz="1600"/>
              <a:t>Topic 10.2</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is the benefit of configuring a description on a router interface?</a:t>
            </a:r>
          </a:p>
          <a:p>
            <a:pPr lvl="2" rtl="0">
              <a:lnSpc>
                <a:spcPct val="85000"/>
              </a:lnSpc>
              <a:spcBef>
                <a:spcPct val="30000"/>
              </a:spcBef>
            </a:pPr>
            <a:r>
              <a:rPr lang="fr-FR" sz="1600"/>
              <a:t>What are some popular show commands used to verify router interface configuration?</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10: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eaLnBrk="1" hangingPunct="1">
              <a:lnSpc>
                <a:spcPct val="85000"/>
              </a:lnSpc>
              <a:spcBef>
                <a:spcPct val="30000"/>
              </a:spcBef>
              <a:buNone/>
            </a:pPr>
            <a:r>
              <a:rPr lang="fr-FR" sz="1600"/>
              <a:t>Topic 10.3</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information does an end device need to have to communicate with remote networks?</a:t>
            </a:r>
          </a:p>
          <a:p>
            <a:pPr lvl="2" rtl="0">
              <a:lnSpc>
                <a:spcPct val="85000"/>
              </a:lnSpc>
              <a:spcBef>
                <a:spcPct val="30000"/>
              </a:spcBef>
            </a:pPr>
            <a:r>
              <a:rPr lang="fr-FR" sz="1600"/>
              <a:t>Why would a switch need to be configured with a default gateway?</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10 : Configuration de Base du Routeur</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5116</TotalTime>
  <Words>4113</Words>
  <Application>Microsoft Office PowerPoint</Application>
  <PresentationFormat>Affichage à l'écran (16:9)</PresentationFormat>
  <Paragraphs>563</Paragraphs>
  <Slides>39</Slides>
  <Notes>37</Notes>
  <HiddenSlides>8</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39</vt:i4>
      </vt:variant>
    </vt:vector>
  </HeadingPairs>
  <TitlesOfParts>
    <vt:vector size="45" baseType="lpstr">
      <vt:lpstr>Arial</vt:lpstr>
      <vt:lpstr>Calibri</vt:lpstr>
      <vt:lpstr>CiscoSans ExtraLight</vt:lpstr>
      <vt:lpstr>Courier New</vt:lpstr>
      <vt:lpstr>Wingdings</vt:lpstr>
      <vt:lpstr>Default Theme</vt:lpstr>
      <vt:lpstr>Module 10 : Configuration de Base du Routeur</vt:lpstr>
      <vt:lpstr>Instructor Materials – Module 10 Planning Guide</vt:lpstr>
      <vt:lpstr>What to Expect in this Module</vt:lpstr>
      <vt:lpstr>What to Expect in this Module (Cont.)</vt:lpstr>
      <vt:lpstr>Check Your Understanding</vt:lpstr>
      <vt:lpstr>Module 10: Activities</vt:lpstr>
      <vt:lpstr>Module 10: Best Practices</vt:lpstr>
      <vt:lpstr>Module 10: Best Practices (Cont.)</vt:lpstr>
      <vt:lpstr>Module 10 : Configuration de Base du Routeur</vt:lpstr>
      <vt:lpstr>Objectifs de ce module</vt:lpstr>
      <vt:lpstr>10.1 Configuration des Paramètres Initiaux du Routeur</vt:lpstr>
      <vt:lpstr>Configuration des Paramètres Initiaux du Routeur Étapes de Configuration de Base du Routeur</vt:lpstr>
      <vt:lpstr>Configuration des Paramètres Initiaux du Routeur Exemple de Configuration de Routeur de Base</vt:lpstr>
      <vt:lpstr>Configurer les Paramètres Initiaux du Routeur Packet Tracer – Configurer les Paramètres Initiaux du Routeur</vt:lpstr>
      <vt:lpstr>10.2 Configurer les interfaces</vt:lpstr>
      <vt:lpstr>Configurer les interfaces Configurer les interfaces des routeurs</vt:lpstr>
      <vt:lpstr>Configurer les interfaces Exemple de Configuration des interfaces de routeur</vt:lpstr>
      <vt:lpstr>Configurer les Interfaces Exemple de Configuration des Interfaces de Routeur (suite)</vt:lpstr>
      <vt:lpstr>Configurer les Interfaces Vérification de la Configuration de l'Interface</vt:lpstr>
      <vt:lpstr>Configurer les interfaces Configurer les commandes de vérification</vt:lpstr>
      <vt:lpstr>Configurer les interfaces Configurer les commandes de vérification (suite)</vt:lpstr>
      <vt:lpstr>Configurer les interfaces Configurer les commandes de vérification (suite)</vt:lpstr>
      <vt:lpstr>Configurer les interfaces Configurer les commandes de vérification (suite)</vt:lpstr>
      <vt:lpstr>Configurer les interfaces Configurer les commandes de vérification (suite)</vt:lpstr>
      <vt:lpstr>Configurer les interfaces Configurer les commandes de vérification (suite)</vt:lpstr>
      <vt:lpstr>10.3 Configuration de la Passerelle par Défaut</vt:lpstr>
      <vt:lpstr>Configurer la Passerelle par Défaut Passerelle par Défaut sur Un Hôte</vt:lpstr>
      <vt:lpstr>Configurer la Passerelle par Défaut Passerelle par Défaut sur Un Commutateur</vt:lpstr>
      <vt:lpstr>Configurer les Paramètres Initiaux du Routeur Packet Tracer – Connecter un routeur à un réseau local</vt:lpstr>
      <vt:lpstr>Configurer les paramètres initiaux du routeur Packet Tracer — Dépanner les Problèmes de Passerelle par Défaut</vt:lpstr>
      <vt:lpstr>10.4 Module pratique et questionnaire</vt:lpstr>
      <vt:lpstr>Module pratique et questionnaire Vidéo — Différences entre les périphériques du réseau : Partie 1</vt:lpstr>
      <vt:lpstr>Module pratique et questionnaire Vidéo — Différences entre les périphériques du réseau : Partie 2</vt:lpstr>
      <vt:lpstr>Configurer les paramètres initiaux du routeur Packet Tracer - Configuration de base du dispositif</vt:lpstr>
      <vt:lpstr>Configurer les paramètres initiaux du routeur Travail pratique - Construire un réseau de commutateurs et de routeurs</vt:lpstr>
      <vt:lpstr>Module Pratique et Questionnaire Qu'est-ce que j'ai appris dans ce module?</vt:lpstr>
      <vt:lpstr>Module Pratique et Questionnaire Qu'est-ce que j'ai appris dans ce module (Suite)?</vt:lpstr>
      <vt:lpstr>Module 10: Basic Router Configuration New Terms and Commands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Fabio PACE - DataSys</cp:lastModifiedBy>
  <cp:revision>222</cp:revision>
  <dcterms:created xsi:type="dcterms:W3CDTF">2019-10-18T06:21:22Z</dcterms:created>
  <dcterms:modified xsi:type="dcterms:W3CDTF">2020-12-15T11:46:55Z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