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3.xml" ContentType="application/vnd.openxmlformats-officedocument.presentationml.tags+xml"/>
  <Override PartName="/ppt/notesSlides/notesSlide26.xml" ContentType="application/vnd.openxmlformats-officedocument.presentationml.notesSlide+xml"/>
  <Override PartName="/ppt/tags/tag14.xml" ContentType="application/vnd.openxmlformats-officedocument.presentationml.tags+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22.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0"/>
  </p:notesMasterIdLst>
  <p:sldIdLst>
    <p:sldId id="513" r:id="rId2"/>
    <p:sldId id="1123" r:id="rId3"/>
    <p:sldId id="1130" r:id="rId4"/>
    <p:sldId id="1131" r:id="rId5"/>
    <p:sldId id="1053" r:id="rId6"/>
    <p:sldId id="924" r:id="rId7"/>
    <p:sldId id="1054" r:id="rId8"/>
    <p:sldId id="1124" r:id="rId9"/>
    <p:sldId id="1055" r:id="rId10"/>
    <p:sldId id="1120" r:id="rId11"/>
    <p:sldId id="1126" r:id="rId12"/>
    <p:sldId id="876" r:id="rId13"/>
    <p:sldId id="925" r:id="rId14"/>
    <p:sldId id="1058" r:id="rId15"/>
    <p:sldId id="759" r:id="rId16"/>
    <p:sldId id="628" r:id="rId17"/>
    <p:sldId id="926" r:id="rId18"/>
    <p:sldId id="1059" r:id="rId19"/>
    <p:sldId id="1060" r:id="rId20"/>
    <p:sldId id="1061" r:id="rId21"/>
    <p:sldId id="1062" r:id="rId22"/>
    <p:sldId id="1063" r:id="rId23"/>
    <p:sldId id="1064" r:id="rId24"/>
    <p:sldId id="1065" r:id="rId25"/>
    <p:sldId id="1067" r:id="rId26"/>
    <p:sldId id="1068" r:id="rId27"/>
    <p:sldId id="1069" r:id="rId28"/>
    <p:sldId id="927" r:id="rId29"/>
    <p:sldId id="788" r:id="rId30"/>
    <p:sldId id="1070" r:id="rId31"/>
    <p:sldId id="1071" r:id="rId32"/>
    <p:sldId id="886" r:id="rId33"/>
    <p:sldId id="936" r:id="rId34"/>
    <p:sldId id="1072" r:id="rId35"/>
    <p:sldId id="1074" r:id="rId36"/>
    <p:sldId id="1075" r:id="rId37"/>
    <p:sldId id="1076" r:id="rId38"/>
    <p:sldId id="942" r:id="rId39"/>
    <p:sldId id="957" r:id="rId40"/>
    <p:sldId id="1078" r:id="rId41"/>
    <p:sldId id="1080" r:id="rId42"/>
    <p:sldId id="1079" r:id="rId43"/>
    <p:sldId id="1081" r:id="rId44"/>
    <p:sldId id="952" r:id="rId45"/>
    <p:sldId id="966" r:id="rId46"/>
    <p:sldId id="1082" r:id="rId47"/>
    <p:sldId id="1083" r:id="rId48"/>
    <p:sldId id="1085" r:id="rId49"/>
    <p:sldId id="1086" r:id="rId50"/>
    <p:sldId id="1087" r:id="rId51"/>
    <p:sldId id="980" r:id="rId52"/>
    <p:sldId id="981" r:id="rId53"/>
    <p:sldId id="1088" r:id="rId54"/>
    <p:sldId id="1090" r:id="rId55"/>
    <p:sldId id="1091" r:id="rId56"/>
    <p:sldId id="1092" r:id="rId57"/>
    <p:sldId id="995" r:id="rId58"/>
    <p:sldId id="996" r:id="rId59"/>
    <p:sldId id="1095" r:id="rId60"/>
    <p:sldId id="1096" r:id="rId61"/>
    <p:sldId id="1097" r:id="rId62"/>
    <p:sldId id="1102" r:id="rId63"/>
    <p:sldId id="1098" r:id="rId64"/>
    <p:sldId id="1099" r:id="rId65"/>
    <p:sldId id="1100" r:id="rId66"/>
    <p:sldId id="1105" r:id="rId67"/>
    <p:sldId id="1101" r:id="rId68"/>
    <p:sldId id="1128" r:id="rId69"/>
    <p:sldId id="1127" r:id="rId70"/>
    <p:sldId id="1129" r:id="rId71"/>
    <p:sldId id="1103" r:id="rId72"/>
    <p:sldId id="1104" r:id="rId73"/>
    <p:sldId id="1021" r:id="rId74"/>
    <p:sldId id="1107" r:id="rId75"/>
    <p:sldId id="1108" r:id="rId76"/>
    <p:sldId id="1111" r:id="rId77"/>
    <p:sldId id="1122" r:id="rId78"/>
    <p:sldId id="1121" r:id="rId79"/>
  </p:sldIdLst>
  <p:sldSz cx="9144000" cy="5143500" type="screen16x9"/>
  <p:notesSz cx="6858000" cy="9144000"/>
  <p:custDataLst>
    <p:tags r:id="rId8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007C9C-8C7D-4891-A2A1-8C4F03B740F9}" v="33" dt="2021-10-12T07:57:54.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4965" autoAdjust="0"/>
  </p:normalViewPr>
  <p:slideViewPr>
    <p:cSldViewPr snapToGrid="0" showGuides="1">
      <p:cViewPr varScale="1">
        <p:scale>
          <a:sx n="128" d="100"/>
          <a:sy n="128" d="100"/>
        </p:scale>
        <p:origin x="1578" y="114"/>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PACE - DataSys" userId="5f128c38-951f-4dfa-9c97-3cecf607327f" providerId="ADAL" clId="{3ED69E2F-4D45-4F06-80D4-1E3991A7EDFA}"/>
    <pc:docChg chg="modSld">
      <pc:chgData name="Fabio PACE - DataSys" userId="5f128c38-951f-4dfa-9c97-3cecf607327f" providerId="ADAL" clId="{3ED69E2F-4D45-4F06-80D4-1E3991A7EDFA}" dt="2020-12-06T20:04:35.779" v="6" actId="14100"/>
      <pc:docMkLst>
        <pc:docMk/>
      </pc:docMkLst>
      <pc:sldChg chg="modSp">
        <pc:chgData name="Fabio PACE - DataSys" userId="5f128c38-951f-4dfa-9c97-3cecf607327f" providerId="ADAL" clId="{3ED69E2F-4D45-4F06-80D4-1E3991A7EDFA}" dt="2020-12-06T20:04:35.779" v="6" actId="14100"/>
        <pc:sldMkLst>
          <pc:docMk/>
          <pc:sldMk cId="2052701189" sldId="1092"/>
        </pc:sldMkLst>
        <pc:spChg chg="mod">
          <ac:chgData name="Fabio PACE - DataSys" userId="5f128c38-951f-4dfa-9c97-3cecf607327f" providerId="ADAL" clId="{3ED69E2F-4D45-4F06-80D4-1E3991A7EDFA}" dt="2020-12-06T20:04:35.779" v="6" actId="14100"/>
          <ac:spMkLst>
            <pc:docMk/>
            <pc:sldMk cId="2052701189" sldId="1092"/>
            <ac:spMk id="13315" creationId="{00000000-0000-0000-0000-000000000000}"/>
          </ac:spMkLst>
        </pc:spChg>
        <pc:picChg chg="mod">
          <ac:chgData name="Fabio PACE - DataSys" userId="5f128c38-951f-4dfa-9c97-3cecf607327f" providerId="ADAL" clId="{3ED69E2F-4D45-4F06-80D4-1E3991A7EDFA}" dt="2020-12-06T20:04:23.251" v="3" actId="14100"/>
          <ac:picMkLst>
            <pc:docMk/>
            <pc:sldMk cId="2052701189" sldId="1092"/>
            <ac:picMk id="8195" creationId="{00000000-0000-0000-0000-000000000000}"/>
          </ac:picMkLst>
        </pc:picChg>
      </pc:sldChg>
    </pc:docChg>
  </pc:docChgLst>
  <pc:docChgLst>
    <pc:chgData name="Fabio PACE - DataSys" userId="5f128c38-951f-4dfa-9c97-3cecf607327f" providerId="ADAL" clId="{B5007C9C-8C7D-4891-A2A1-8C4F03B740F9}"/>
    <pc:docChg chg="modSld">
      <pc:chgData name="Fabio PACE - DataSys" userId="5f128c38-951f-4dfa-9c97-3cecf607327f" providerId="ADAL" clId="{B5007C9C-8C7D-4891-A2A1-8C4F03B740F9}" dt="2021-10-12T07:57:54.575" v="32" actId="1036"/>
      <pc:docMkLst>
        <pc:docMk/>
      </pc:docMkLst>
      <pc:sldChg chg="modSp">
        <pc:chgData name="Fabio PACE - DataSys" userId="5f128c38-951f-4dfa-9c97-3cecf607327f" providerId="ADAL" clId="{B5007C9C-8C7D-4891-A2A1-8C4F03B740F9}" dt="2021-10-12T07:53:35.814" v="16" actId="1036"/>
        <pc:sldMkLst>
          <pc:docMk/>
          <pc:sldMk cId="2652058414" sldId="1064"/>
        </pc:sldMkLst>
        <pc:picChg chg="mod">
          <ac:chgData name="Fabio PACE - DataSys" userId="5f128c38-951f-4dfa-9c97-3cecf607327f" providerId="ADAL" clId="{B5007C9C-8C7D-4891-A2A1-8C4F03B740F9}" dt="2021-10-12T07:53:35.814" v="16" actId="1036"/>
          <ac:picMkLst>
            <pc:docMk/>
            <pc:sldMk cId="2652058414" sldId="1064"/>
            <ac:picMk id="5122" creationId="{00000000-0000-0000-0000-000000000000}"/>
          </ac:picMkLst>
        </pc:picChg>
        <pc:picChg chg="mod">
          <ac:chgData name="Fabio PACE - DataSys" userId="5f128c38-951f-4dfa-9c97-3cecf607327f" providerId="ADAL" clId="{B5007C9C-8C7D-4891-A2A1-8C4F03B740F9}" dt="2021-10-12T07:53:35.814" v="16" actId="1036"/>
          <ac:picMkLst>
            <pc:docMk/>
            <pc:sldMk cId="2652058414" sldId="1064"/>
            <ac:picMk id="5123" creationId="{00000000-0000-0000-0000-000000000000}"/>
          </ac:picMkLst>
        </pc:picChg>
      </pc:sldChg>
      <pc:sldChg chg="modSp">
        <pc:chgData name="Fabio PACE - DataSys" userId="5f128c38-951f-4dfa-9c97-3cecf607327f" providerId="ADAL" clId="{B5007C9C-8C7D-4891-A2A1-8C4F03B740F9}" dt="2021-10-12T07:57:54.575" v="32" actId="1036"/>
        <pc:sldMkLst>
          <pc:docMk/>
          <pc:sldMk cId="1234997181" sldId="1068"/>
        </pc:sldMkLst>
        <pc:picChg chg="mod">
          <ac:chgData name="Fabio PACE - DataSys" userId="5f128c38-951f-4dfa-9c97-3cecf607327f" providerId="ADAL" clId="{B5007C9C-8C7D-4891-A2A1-8C4F03B740F9}" dt="2021-10-12T07:57:54.575" v="32" actId="1036"/>
          <ac:picMkLst>
            <pc:docMk/>
            <pc:sldMk cId="1234997181" sldId="1068"/>
            <ac:picMk id="7170" creationId="{00000000-0000-0000-0000-000000000000}"/>
          </ac:picMkLst>
        </pc:picChg>
        <pc:picChg chg="mod">
          <ac:chgData name="Fabio PACE - DataSys" userId="5f128c38-951f-4dfa-9c97-3cecf607327f" providerId="ADAL" clId="{B5007C9C-8C7D-4891-A2A1-8C4F03B740F9}" dt="2021-10-12T07:57:54.575" v="32" actId="1036"/>
          <ac:picMkLst>
            <pc:docMk/>
            <pc:sldMk cId="1234997181" sldId="1068"/>
            <ac:picMk id="7171" creationId="{00000000-0000-0000-0000-000000000000}"/>
          </ac:picMkLst>
        </pc:picChg>
        <pc:picChg chg="mod">
          <ac:chgData name="Fabio PACE - DataSys" userId="5f128c38-951f-4dfa-9c97-3cecf607327f" providerId="ADAL" clId="{B5007C9C-8C7D-4891-A2A1-8C4F03B740F9}" dt="2021-10-12T07:57:54.575" v="32" actId="1036"/>
          <ac:picMkLst>
            <pc:docMk/>
            <pc:sldMk cId="1234997181" sldId="1068"/>
            <ac:picMk id="717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10/12/2021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Cisco Networking Academy</a:t>
            </a:r>
          </a:p>
          <a:p>
            <a:pPr rtl="0">
              <a:buFontTx/>
              <a:buNone/>
            </a:pPr>
            <a:r>
              <a:rPr lang="fr-FR" b="0"/>
              <a:t>Introduction aux Réseaux v7.0 (ITN)</a:t>
            </a:r>
          </a:p>
          <a:p>
            <a:pPr rtl="0">
              <a:buFontTx/>
              <a:buNone/>
            </a:pPr>
            <a:r>
              <a:rPr lang="fr-FR" sz="1200" b="0"/>
              <a:t>Module 3: Protocoles et Modules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Cisco Networking Academy</a:t>
            </a:r>
          </a:p>
          <a:p>
            <a:pPr rtl="0">
              <a:buFontTx/>
              <a:buNone/>
            </a:pPr>
            <a:r>
              <a:rPr lang="fr-FR" b="0"/>
              <a:t>Introduction aux Réseaux v7.0 (ITN)</a:t>
            </a:r>
          </a:p>
          <a:p>
            <a:pPr rtl="0">
              <a:buFontTx/>
              <a:buNone/>
            </a:pPr>
            <a:r>
              <a:rPr lang="fr-FR" sz="1200" b="0"/>
              <a:t>Module 3: </a:t>
            </a:r>
            <a:r>
              <a:rPr lang="fr-FR" sz="1200">
                <a:solidFill>
                  <a:schemeClr val="accent5">
                    <a:lumMod val="40000"/>
                    <a:lumOff val="60000"/>
                  </a:schemeClr>
                </a:solidFill>
              </a:rPr>
              <a:t>Protocoles et Modèles</a:t>
            </a:r>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13</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3.0 – Introduction</a:t>
            </a:r>
          </a:p>
          <a:p>
            <a:pPr rtl="0">
              <a:lnSpc>
                <a:spcPct val="80000"/>
              </a:lnSpc>
              <a:buFontTx/>
              <a:buNone/>
            </a:pPr>
            <a:r>
              <a:rPr lang="fr-FR" sz="1200" kern="1200">
                <a:solidFill>
                  <a:schemeClr val="tx1"/>
                </a:solidFill>
                <a:latin typeface="Arial" charset="0"/>
                <a:ea typeface="ＭＳ Ｐゴシック" charset="0"/>
                <a:cs typeface="ＭＳ Ｐゴシック" charset="0"/>
              </a:rPr>
              <a:t>3.0.2 – </a:t>
            </a:r>
            <a:r>
              <a:rPr lang="fr-FR" sz="1200" kern="1200">
                <a:solidFill>
                  <a:schemeClr val="tx1"/>
                </a:solidFill>
                <a:latin typeface="+mn-lt"/>
                <a:ea typeface="+mn-ea"/>
                <a:cs typeface="+mn-cs"/>
              </a:rPr>
              <a:t>Qu'est-ce que</a:t>
            </a:r>
            <a:r>
              <a:rPr lang="fr-FR" sz="1200" kern="1200" baseline="0">
                <a:solidFill>
                  <a:schemeClr val="tx1"/>
                </a:solidFill>
                <a:latin typeface="+mn-lt"/>
                <a:ea typeface="+mn-ea"/>
                <a:cs typeface="+mn-cs"/>
              </a:rPr>
              <a:t> je vais apprendre à faire dans ce module?</a:t>
            </a: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14</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3.0 – Introduction</a:t>
            </a:r>
          </a:p>
          <a:p>
            <a:pPr rtl="0">
              <a:lnSpc>
                <a:spcPct val="80000"/>
              </a:lnSpc>
              <a:buFontTx/>
              <a:buNone/>
            </a:pPr>
            <a:r>
              <a:rPr lang="fr-FR" sz="1200" kern="1200">
                <a:solidFill>
                  <a:schemeClr val="tx1"/>
                </a:solidFill>
                <a:latin typeface="Arial" charset="0"/>
                <a:ea typeface="ＭＳ Ｐゴシック" charset="0"/>
                <a:cs typeface="ＭＳ Ｐゴシック" charset="0"/>
              </a:rPr>
              <a:t>3.0.3 – </a:t>
            </a:r>
            <a:r>
              <a:rPr lang="fr-FR"/>
              <a:t>Exercice en Classe - Conception d'Un Système de Communication</a:t>
            </a:r>
          </a:p>
        </p:txBody>
      </p:sp>
    </p:spTree>
    <p:extLst>
      <p:ext uri="{BB962C8B-B14F-4D97-AF65-F5344CB8AC3E}">
        <p14:creationId xmlns:p14="http://schemas.microsoft.com/office/powerpoint/2010/main" val="158792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sz="1200" kern="1200">
                <a:solidFill>
                  <a:schemeClr val="tx1"/>
                </a:solidFill>
                <a:latin typeface="Arial" charset="0"/>
                <a:ea typeface="ＭＳ Ｐゴシック" charset="0"/>
                <a:cs typeface="ＭＳ Ｐゴシック" charset="0"/>
              </a:rPr>
              <a:t>3.1.1 — </a:t>
            </a:r>
            <a:r>
              <a:rPr lang="fr-FR"/>
              <a:t>Vidéo — Périphériques dans Une Bulle</a:t>
            </a: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3.1.2</a:t>
            </a:r>
            <a:r>
              <a:rPr lang="fr-FR" baseline="0">
                <a:latin typeface="Arial" charset="0"/>
              </a:rPr>
              <a:t> </a:t>
            </a:r>
            <a:r>
              <a:rPr lang="fr-FR" sz="1200" b="0"/>
              <a:t>–</a:t>
            </a:r>
            <a:r>
              <a:rPr lang="fr-FR"/>
              <a:t>Fondamentaux de La Communication</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18</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3.1.3</a:t>
            </a:r>
            <a:r>
              <a:rPr lang="fr-FR" baseline="0">
                <a:latin typeface="Arial" charset="0"/>
              </a:rPr>
              <a:t> </a:t>
            </a:r>
            <a:r>
              <a:rPr lang="fr-FR" sz="1200" b="0"/>
              <a:t>– </a:t>
            </a:r>
            <a:r>
              <a:rPr lang="fr-FR"/>
              <a:t>Protocoles de Communication</a:t>
            </a:r>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3.1.4</a:t>
            </a:r>
            <a:r>
              <a:rPr lang="fr-FR" baseline="0">
                <a:latin typeface="Arial" charset="0"/>
              </a:rPr>
              <a:t> </a:t>
            </a:r>
            <a:r>
              <a:rPr lang="fr-FR" sz="1200" b="0"/>
              <a:t>– </a:t>
            </a:r>
            <a:r>
              <a:rPr lang="fr-FR"/>
              <a:t>Établissement de La Règle</a:t>
            </a:r>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20</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3.1.4</a:t>
            </a:r>
            <a:r>
              <a:rPr lang="fr-FR" baseline="0">
                <a:latin typeface="Arial" charset="0"/>
              </a:rPr>
              <a:t> </a:t>
            </a:r>
            <a:r>
              <a:rPr lang="fr-FR" sz="1200" b="0"/>
              <a:t>– </a:t>
            </a:r>
            <a:r>
              <a:rPr lang="fr-FR"/>
              <a:t>Établissement de La Règle (Suite)</a:t>
            </a:r>
          </a:p>
        </p:txBody>
      </p:sp>
    </p:spTree>
    <p:extLst>
      <p:ext uri="{BB962C8B-B14F-4D97-AF65-F5344CB8AC3E}">
        <p14:creationId xmlns:p14="http://schemas.microsoft.com/office/powerpoint/2010/main" val="78533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21</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Les Règles</a:t>
            </a:r>
          </a:p>
          <a:p>
            <a:pPr rtl="0">
              <a:lnSpc>
                <a:spcPct val="80000"/>
              </a:lnSpc>
              <a:buFontTx/>
              <a:buNone/>
            </a:pPr>
            <a:r>
              <a:rPr lang="fr-FR">
                <a:latin typeface="Arial" charset="0"/>
              </a:rPr>
              <a:t>3.1.5</a:t>
            </a:r>
            <a:r>
              <a:rPr lang="fr-FR" baseline="0">
                <a:latin typeface="Arial" charset="0"/>
              </a:rPr>
              <a:t> </a:t>
            </a:r>
            <a:r>
              <a:rPr lang="fr-FR" sz="1200" b="0"/>
              <a:t>— </a:t>
            </a:r>
            <a:r>
              <a:rPr lang="fr-FR"/>
              <a:t>Exigences Relatives au Protocole Réseau </a:t>
            </a:r>
          </a:p>
        </p:txBody>
      </p:sp>
    </p:spTree>
    <p:extLst>
      <p:ext uri="{BB962C8B-B14F-4D97-AF65-F5344CB8AC3E}">
        <p14:creationId xmlns:p14="http://schemas.microsoft.com/office/powerpoint/2010/main" val="78533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22</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3.1.6</a:t>
            </a:r>
            <a:r>
              <a:rPr lang="fr-FR" baseline="0">
                <a:latin typeface="Arial" charset="0"/>
              </a:rPr>
              <a:t> </a:t>
            </a:r>
            <a:r>
              <a:rPr lang="fr-FR" sz="1200" b="0"/>
              <a:t>– </a:t>
            </a:r>
            <a:r>
              <a:rPr lang="fr-FR"/>
              <a:t>Codage des messages</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23</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3.1.7</a:t>
            </a:r>
            <a:r>
              <a:rPr lang="fr-FR" baseline="0">
                <a:latin typeface="Arial" charset="0"/>
              </a:rPr>
              <a:t> </a:t>
            </a:r>
            <a:r>
              <a:rPr lang="fr-FR" sz="1200" b="0"/>
              <a:t>– </a:t>
            </a:r>
            <a:r>
              <a:rPr lang="fr-FR"/>
              <a:t>Format et encapsulation des messages</a:t>
            </a:r>
          </a:p>
        </p:txBody>
      </p:sp>
    </p:spTree>
    <p:extLst>
      <p:ext uri="{BB962C8B-B14F-4D97-AF65-F5344CB8AC3E}">
        <p14:creationId xmlns:p14="http://schemas.microsoft.com/office/powerpoint/2010/main" val="785335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24</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3.1.8</a:t>
            </a:r>
            <a:r>
              <a:rPr lang="fr-FR" baseline="0">
                <a:latin typeface="Arial" charset="0"/>
              </a:rPr>
              <a:t> </a:t>
            </a:r>
            <a:r>
              <a:rPr lang="fr-FR" sz="1200" b="0"/>
              <a:t>– </a:t>
            </a:r>
            <a:r>
              <a:rPr lang="fr-FR"/>
              <a:t>Taille du Message </a:t>
            </a:r>
          </a:p>
        </p:txBody>
      </p:sp>
    </p:spTree>
    <p:extLst>
      <p:ext uri="{BB962C8B-B14F-4D97-AF65-F5344CB8AC3E}">
        <p14:creationId xmlns:p14="http://schemas.microsoft.com/office/powerpoint/2010/main" val="785335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25</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3.1.9</a:t>
            </a:r>
            <a:r>
              <a:rPr lang="fr-FR" baseline="0">
                <a:latin typeface="Arial" charset="0"/>
              </a:rPr>
              <a:t> </a:t>
            </a:r>
            <a:r>
              <a:rPr lang="fr-FR" sz="1200" b="0"/>
              <a:t>– </a:t>
            </a:r>
            <a:r>
              <a:rPr lang="fr-FR"/>
              <a:t>Synchronisation du Message</a:t>
            </a:r>
          </a:p>
        </p:txBody>
      </p:sp>
    </p:spTree>
    <p:extLst>
      <p:ext uri="{BB962C8B-B14F-4D97-AF65-F5344CB8AC3E}">
        <p14:creationId xmlns:p14="http://schemas.microsoft.com/office/powerpoint/2010/main" val="785335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26</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3.1.10</a:t>
            </a:r>
            <a:r>
              <a:rPr lang="fr-FR" baseline="0">
                <a:latin typeface="Arial" charset="0"/>
              </a:rPr>
              <a:t> </a:t>
            </a:r>
            <a:r>
              <a:rPr lang="fr-FR" sz="1200" b="0"/>
              <a:t>– </a:t>
            </a:r>
            <a:r>
              <a:rPr lang="fr-FR"/>
              <a:t>Options de Remise du Message</a:t>
            </a:r>
          </a:p>
        </p:txBody>
      </p:sp>
    </p:spTree>
    <p:extLst>
      <p:ext uri="{BB962C8B-B14F-4D97-AF65-F5344CB8AC3E}">
        <p14:creationId xmlns:p14="http://schemas.microsoft.com/office/powerpoint/2010/main" val="78533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3.1.11</a:t>
            </a:r>
            <a:r>
              <a:rPr lang="fr-FR" baseline="0">
                <a:latin typeface="Arial" charset="0"/>
              </a:rPr>
              <a:t> </a:t>
            </a:r>
            <a:r>
              <a:rPr lang="fr-FR" sz="1200" b="0"/>
              <a:t>— </a:t>
            </a:r>
            <a:r>
              <a:rPr lang="fr-FR"/>
              <a:t>Remarque sur l'Icône du Nœud </a:t>
            </a:r>
          </a:p>
          <a:p>
            <a:pPr marL="0" marR="0" lvl="0" indent="0" algn="l" defTabSz="457200" rtl="0" eaLnBrk="1" fontAlgn="auto" latinLnBrk="0" hangingPunct="1">
              <a:lnSpc>
                <a:spcPct val="80000"/>
              </a:lnSpc>
              <a:spcBef>
                <a:spcPts val="0"/>
              </a:spcBef>
              <a:spcAft>
                <a:spcPts val="0"/>
              </a:spcAft>
              <a:buClrTx/>
              <a:buSzTx/>
              <a:buFontTx/>
              <a:buNone/>
              <a:tabLst/>
              <a:defRPr/>
            </a:pPr>
            <a:r>
              <a:rPr lang="fr-FR"/>
              <a:t>3.1.12 </a:t>
            </a:r>
            <a:r>
              <a:rPr lang="fr-FR" sz="1200">
                <a:effectLst/>
              </a:rPr>
              <a:t>— Vérifiez votre compréhension — Les Règles</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3.2 — Protocoles</a:t>
            </a:r>
          </a:p>
        </p:txBody>
      </p:sp>
      <p:sp>
        <p:nvSpPr>
          <p:cNvPr id="4" name="Slide Number Placeholder 3"/>
          <p:cNvSpPr>
            <a:spLocks noGrp="1"/>
          </p:cNvSpPr>
          <p:nvPr>
            <p:ph type="sldNum" sz="quarter" idx="10"/>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625529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3.2 —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3.2.1 — </a:t>
            </a:r>
            <a:r>
              <a:rPr lang="fr-FR"/>
              <a:t>Aperçu du protocole réseau</a:t>
            </a: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30</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3.2 —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3.2.2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Fonctions du Protocole Réseau </a:t>
            </a:r>
          </a:p>
        </p:txBody>
      </p:sp>
    </p:spTree>
    <p:extLst>
      <p:ext uri="{BB962C8B-B14F-4D97-AF65-F5344CB8AC3E}">
        <p14:creationId xmlns:p14="http://schemas.microsoft.com/office/powerpoint/2010/main" val="342755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31</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3.2 —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3.2.3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Interaction de Protocole</a:t>
            </a:r>
          </a:p>
          <a:p>
            <a:pPr marL="0" marR="0" lvl="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3.2.4</a:t>
            </a:r>
            <a:r>
              <a:rPr lang="fr-FR" sz="1200" kern="1200" baseline="0">
                <a:solidFill>
                  <a:schemeClr val="tx1"/>
                </a:solidFill>
                <a:latin typeface="Arial" charset="0"/>
                <a:ea typeface="ＭＳ Ｐゴシック" charset="0"/>
                <a:cs typeface="ＭＳ Ｐゴシック" charset="0"/>
              </a:rPr>
              <a:t> </a:t>
            </a:r>
            <a:r>
              <a:rPr lang="fr-FR" sz="1200">
                <a:effectLst/>
              </a:rPr>
              <a:t>–Vérifiez votre compréhension - </a:t>
            </a:r>
            <a:r>
              <a:rPr lang="fr-FR" sz="1200" b="0"/>
              <a:t>Protocoles</a:t>
            </a:r>
            <a:r>
              <a:rPr lang="fr-FR" sz="1200" b="0" baseline="0"/>
              <a:t>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32</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Suites de protocoles réseau</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33</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Évolution des suites de protocoles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34</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Exemple de protocole TCP/IP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35</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Suite de Protocoles TCP/IP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36</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3.3.5</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Processus de Communication TCP/IP</a:t>
            </a:r>
          </a:p>
          <a:p>
            <a:pPr marL="0" marR="0" lvl="0" indent="0" algn="l" defTabSz="457200" rtl="0" eaLnBrk="1" fontAlgn="auto" latinLnBrk="0" hangingPunct="1">
              <a:lnSpc>
                <a:spcPct val="80000"/>
              </a:lnSpc>
              <a:spcBef>
                <a:spcPts val="0"/>
              </a:spcBef>
              <a:spcAft>
                <a:spcPts val="0"/>
              </a:spcAft>
              <a:buClrTx/>
              <a:buSzTx/>
              <a:buFontTx/>
              <a:buNone/>
              <a:tabLst/>
              <a:defRPr/>
            </a:pPr>
            <a:r>
              <a:rPr lang="fr-FR"/>
              <a:t>3.3.6 </a:t>
            </a:r>
            <a:r>
              <a:rPr lang="fr-FR" sz="1200">
                <a:effectLst/>
              </a:rPr>
              <a:t>— Vérifiez votre compréhension —</a:t>
            </a:r>
            <a:r>
              <a:rPr lang="fr-FR" sz="1200" baseline="0">
                <a:effectLst/>
              </a:rPr>
              <a:t> </a:t>
            </a:r>
            <a:r>
              <a:rPr lang="fr-FR" sz="1200" b="0"/>
              <a:t> Suites</a:t>
            </a:r>
            <a:r>
              <a:rPr lang="fr-FR" sz="1200" b="0" baseline="0"/>
              <a:t>de protocoles</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37</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Organismes</a:t>
            </a:r>
            <a:r>
              <a:rPr lang="fr-FR" sz="1200" b="0" baseline="0"/>
              <a:t> de Normalisation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38</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3.4.1</a:t>
            </a:r>
            <a:r>
              <a:rPr lang="fr-FR" baseline="0"/>
              <a:t> –Normes ouvertes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39</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3.4.2</a:t>
            </a:r>
            <a:r>
              <a:rPr lang="fr-FR" baseline="0"/>
              <a:t> –Normes Internet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40</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3.4.2</a:t>
            </a:r>
            <a:r>
              <a:rPr lang="fr-FR" baseline="0"/>
              <a:t> – Normes Internet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41</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3.4.3</a:t>
            </a:r>
            <a:r>
              <a:rPr lang="fr-FR" baseline="0"/>
              <a:t> – </a:t>
            </a:r>
            <a:r>
              <a:rPr lang="fr-FR"/>
              <a:t>Normes électroniques et de communication</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42</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3.4.4</a:t>
            </a:r>
            <a:r>
              <a:rPr lang="fr-FR" baseline="0"/>
              <a:t> – </a:t>
            </a:r>
            <a:r>
              <a:rPr lang="fr-FR"/>
              <a:t>Travail Pratique - Recherche sur les normes de mise en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3.4.5</a:t>
            </a:r>
            <a:r>
              <a:rPr lang="fr-FR" sz="1200" kern="1200" baseline="0">
                <a:solidFill>
                  <a:schemeClr val="tx1"/>
                </a:solidFill>
                <a:latin typeface="Arial" charset="0"/>
                <a:ea typeface="ＭＳ Ｐゴシック" charset="0"/>
                <a:cs typeface="ＭＳ Ｐゴシック" charset="0"/>
              </a:rPr>
              <a:t> </a:t>
            </a:r>
            <a:r>
              <a:rPr lang="fr-FR" sz="1200">
                <a:effectLst/>
              </a:rPr>
              <a:t>— Vérifiez votre compréhension — Organismes de normalisation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43</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44</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dirty="0"/>
              <a:t>3 – </a:t>
            </a:r>
            <a:r>
              <a:rPr lang="fr-FR" sz="1200" dirty="0">
                <a:solidFill>
                  <a:schemeClr val="accent5">
                    <a:lumMod val="40000"/>
                    <a:lumOff val="60000"/>
                  </a:schemeClr>
                </a:solidFill>
              </a:rPr>
              <a:t>Protocoles et Modèles</a:t>
            </a:r>
          </a:p>
          <a:p>
            <a:pPr rtl="0">
              <a:buFontTx/>
              <a:buNone/>
            </a:pPr>
            <a:r>
              <a:rPr lang="fr-FR" sz="1200" b="0" dirty="0"/>
              <a:t>3.5 - Modèles de Référence</a:t>
            </a:r>
          </a:p>
          <a:p>
            <a:pPr rtl="0">
              <a:lnSpc>
                <a:spcPct val="80000"/>
              </a:lnSpc>
              <a:buFontTx/>
              <a:buNone/>
            </a:pPr>
            <a:r>
              <a:rPr lang="fr-FR" dirty="0">
                <a:latin typeface="Arial" charset="0"/>
              </a:rPr>
              <a:t>3.5.1 </a:t>
            </a:r>
            <a:r>
              <a:rPr lang="fr-FR" dirty="0"/>
              <a:t>Les Avantages de l'Utilisation d'Un Modèle en Couches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45</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3.5.1 </a:t>
            </a:r>
            <a:r>
              <a:rPr lang="fr-FR"/>
              <a:t>Les Avantages de l'Utilisation d'Un Modèle en Couches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46</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3.5.2 – </a:t>
            </a:r>
            <a:r>
              <a:rPr lang="fr-FR" sz="1200"/>
              <a:t> Le Modèle de Référence OSI</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47</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3.5.3 – </a:t>
            </a:r>
            <a:r>
              <a:rPr lang="fr-FR" sz="1200"/>
              <a:t> Le Modèle de référence TCP/IP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48</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3.5.4 – </a:t>
            </a:r>
            <a:r>
              <a:rPr lang="fr-FR"/>
              <a:t>Comparaison des modèles OSI et TCP/IP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49</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3.5.5 – </a:t>
            </a:r>
            <a:r>
              <a:rPr lang="fr-FR"/>
              <a:t>Packet Tracer – Étudier les modèles TCP/IP et OSI en action</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50</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Encapsulation</a:t>
            </a:r>
            <a:r>
              <a:rPr lang="fr-FR" sz="1200" b="0" baseline="0"/>
              <a:t> de Données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51</a:t>
            </a:fld>
            <a:endParaRPr>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7</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3.6.1 - Segmentation</a:t>
            </a:r>
            <a:r>
              <a:rPr lang="fr-FR" baseline="0">
                <a:latin typeface="Arial" charset="0"/>
              </a:rPr>
              <a:t> des messages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52</a:t>
            </a:fld>
            <a:endParaRPr>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3.6.2 — Séquençage</a:t>
            </a:r>
            <a:r>
              <a:rPr lang="fr-FR" baseline="0">
                <a:latin typeface="Arial" charset="0"/>
              </a:rPr>
              <a:t>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53</a:t>
            </a:fld>
            <a:endParaRPr>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3.6.3 – </a:t>
            </a:r>
            <a:r>
              <a:rPr lang="fr-FR"/>
              <a:t>Unités de Données de Protocole</a:t>
            </a:r>
            <a:r>
              <a:rPr lang="fr-FR" baseline="0">
                <a:latin typeface="Arial" charset="0"/>
              </a:rPr>
              <a:t>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54</a:t>
            </a:fld>
            <a:endParaRPr>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3.6.4 – </a:t>
            </a:r>
            <a:r>
              <a:rPr lang="fr-FR" sz="1200" kern="1200">
                <a:solidFill>
                  <a:schemeClr val="tx1"/>
                </a:solidFill>
                <a:latin typeface="Arial" charset="0"/>
                <a:ea typeface="ＭＳ Ｐゴシック" charset="0"/>
                <a:cs typeface="ＭＳ Ｐゴシック" charset="0"/>
              </a:rPr>
              <a:t> </a:t>
            </a:r>
            <a:r>
              <a:rPr lang="fr-FR"/>
              <a:t>Exemple d'Encapsulation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55</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3.6.5 – </a:t>
            </a:r>
            <a:r>
              <a:rPr lang="fr-FR"/>
              <a:t>Exemple de Désencapsulation</a:t>
            </a:r>
          </a:p>
          <a:p>
            <a:pPr rtl="0">
              <a:buFontTx/>
              <a:buNone/>
            </a:pPr>
            <a:r>
              <a:rPr lang="fr-FR"/>
              <a:t>3.6.6 </a:t>
            </a:r>
            <a:r>
              <a:rPr lang="fr-FR" sz="1200">
                <a:effectLst/>
              </a:rPr>
              <a:t>— Vérifiez votre compréhension —</a:t>
            </a:r>
            <a:r>
              <a:rPr lang="fr-FR" sz="1200" baseline="0">
                <a:effectLst/>
              </a:rPr>
              <a:t> </a:t>
            </a:r>
            <a:r>
              <a:rPr lang="fr-FR" sz="1200" b="0"/>
              <a:t> Encapsulation des</a:t>
            </a:r>
            <a:r>
              <a:rPr lang="fr-FR" sz="1200" b="0" baseline="0"/>
              <a:t>données</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56</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57</a:t>
            </a:fld>
            <a:endParaRPr>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3.7.1 — Adresses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58</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3.7.2 - </a:t>
            </a:r>
            <a:r>
              <a:rPr lang="fr-FR"/>
              <a:t>Adresse logique de la couche 3</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59</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3.7.2 — </a:t>
            </a:r>
            <a:r>
              <a:rPr lang="fr-FR"/>
              <a:t>Adresse logique de la couche 3 (suite)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60</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3.7.3 — </a:t>
            </a:r>
            <a:r>
              <a:rPr lang="fr-FR"/>
              <a:t>Périphériques sur Le Même Réseau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61</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8</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3.7.4 — </a:t>
            </a:r>
            <a:r>
              <a:rPr lang="fr-FR"/>
              <a:t>Rôle des adresses de couche de liaison de données : Même réseau 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62</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3.7.5 – </a:t>
            </a:r>
            <a:r>
              <a:rPr lang="fr-FR"/>
              <a:t>Périphériques sur un réseau distant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63</a:t>
            </a:fld>
            <a:endParaRPr>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3.7.6 – </a:t>
            </a:r>
            <a:r>
              <a:rPr lang="fr-FR"/>
              <a:t>Rôle des adresses de la couche réseau</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64</a:t>
            </a:fld>
            <a:endParaRPr>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3.7.7 — </a:t>
            </a:r>
            <a:r>
              <a:rPr lang="fr-FR"/>
              <a:t>Rôle des adresses de couche de liaison de données : Différents réseaux 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65</a:t>
            </a:fld>
            <a:endParaRPr>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3.7.7 — </a:t>
            </a:r>
            <a:r>
              <a:rPr lang="fr-FR"/>
              <a:t>Rôle des adresses de couche de liaison de données: Différents réseaux IP (suite)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66</a:t>
            </a:fld>
            <a:endParaRPr>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3.7.8 – </a:t>
            </a:r>
            <a:r>
              <a:rPr lang="fr-FR"/>
              <a:t>Adresses de liaison de données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67</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3.7.8 – </a:t>
            </a:r>
            <a:r>
              <a:rPr lang="fr-FR"/>
              <a:t>Adresses de liaison de données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68</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3.7.8 – </a:t>
            </a:r>
            <a:r>
              <a:rPr lang="fr-FR"/>
              <a:t>Adresses de liaison de données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69</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3.7.8 – </a:t>
            </a:r>
            <a:r>
              <a:rPr lang="fr-FR"/>
              <a:t>Adresses de liaison de données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70</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3.7.9 – </a:t>
            </a:r>
            <a:r>
              <a:rPr lang="fr-FR"/>
              <a:t>Travail pratique - Installer Wireshark</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71</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9</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3.7.10 – </a:t>
            </a:r>
            <a:r>
              <a:rPr lang="fr-FR"/>
              <a:t> Travail pratique - Utilisation de Wireshark pour voir le trafic réseau</a:t>
            </a:r>
          </a:p>
          <a:p>
            <a:pPr rtl="0">
              <a:buFontTx/>
              <a:buNone/>
            </a:pPr>
            <a:r>
              <a:rPr lang="fr-FR"/>
              <a:t>3.7.11 — </a:t>
            </a:r>
            <a:r>
              <a:rPr lang="fr-FR" sz="1200">
                <a:effectLst/>
              </a:rPr>
              <a:t>Vérifiez votre compréhension — </a:t>
            </a:r>
            <a:r>
              <a:rPr lang="fr-FR" sz="1200" b="0"/>
              <a:t> Accès aux </a:t>
            </a:r>
            <a:r>
              <a:rPr lang="fr-FR" sz="1200" b="0" baseline="0"/>
              <a:t>données </a:t>
            </a:r>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72</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lnSpc>
                <a:spcPct val="80000"/>
              </a:lnSpc>
              <a:buFontTx/>
              <a:buNone/>
            </a:pPr>
            <a:r>
              <a:rPr lang="fr-FR" sz="1200" kern="1200">
                <a:solidFill>
                  <a:schemeClr val="tx1"/>
                </a:solidFill>
                <a:latin typeface="Arial" charset="0"/>
                <a:ea typeface="ＭＳ Ｐゴシック" charset="0"/>
                <a:cs typeface="ＭＳ Ｐゴシック" charset="0"/>
              </a:rPr>
              <a:t>3.8 - </a:t>
            </a:r>
            <a:r>
              <a:rPr lang="fr-FR">
                <a:solidFill>
                  <a:schemeClr val="accent5">
                    <a:lumMod val="40000"/>
                    <a:lumOff val="60000"/>
                  </a:schemeClr>
                </a:solidFill>
              </a:rPr>
              <a:t>Module pratique et questionnaire</a:t>
            </a:r>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73</a:t>
            </a:fld>
            <a:endParaRPr>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lnSpc>
                <a:spcPct val="80000"/>
              </a:lnSpc>
              <a:buFontTx/>
              <a:buNone/>
            </a:pPr>
            <a:r>
              <a:rPr lang="fr-FR" sz="1200" kern="1200">
                <a:solidFill>
                  <a:schemeClr val="tx1"/>
                </a:solidFill>
                <a:latin typeface="Arial" charset="0"/>
                <a:ea typeface="ＭＳ Ｐゴシック" charset="0"/>
                <a:cs typeface="ＭＳ Ｐゴシック" charset="0"/>
              </a:rPr>
              <a:t>3.8 - </a:t>
            </a:r>
            <a:r>
              <a:rPr lang="fr-FR">
                <a:solidFill>
                  <a:schemeClr val="accent5">
                    <a:lumMod val="40000"/>
                    <a:lumOff val="60000"/>
                  </a:schemeClr>
                </a:solidFill>
              </a:rPr>
              <a:t>Module pratique et questionnaire</a:t>
            </a:r>
          </a:p>
          <a:p>
            <a:pPr rtl="0">
              <a:lnSpc>
                <a:spcPct val="80000"/>
              </a:lnSpc>
              <a:buFontTx/>
              <a:buNone/>
            </a:pPr>
            <a:r>
              <a:rPr lang="fr-FR">
                <a:latin typeface="Arial" charset="0"/>
              </a:rPr>
              <a:t>3.8.1</a:t>
            </a:r>
            <a:r>
              <a:rPr lang="fr-FR" baseline="0">
                <a:latin typeface="Arial" charset="0"/>
              </a:rPr>
              <a:t> – </a:t>
            </a:r>
            <a:r>
              <a:rPr lang="fr-FR"/>
              <a:t>Qu'est-ce que j'ai appris dans ce module?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74</a:t>
            </a:fld>
            <a:endParaRPr>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lnSpc>
                <a:spcPct val="80000"/>
              </a:lnSpc>
              <a:buFontTx/>
              <a:buNone/>
            </a:pPr>
            <a:r>
              <a:rPr lang="fr-FR" sz="1200" kern="1200">
                <a:solidFill>
                  <a:schemeClr val="tx1"/>
                </a:solidFill>
                <a:latin typeface="Arial" charset="0"/>
                <a:ea typeface="ＭＳ Ｐゴシック" charset="0"/>
                <a:cs typeface="ＭＳ Ｐゴシック" charset="0"/>
              </a:rPr>
              <a:t>3.8 - </a:t>
            </a:r>
            <a:r>
              <a:rPr lang="fr-FR">
                <a:solidFill>
                  <a:schemeClr val="accent5">
                    <a:lumMod val="40000"/>
                    <a:lumOff val="60000"/>
                  </a:schemeClr>
                </a:solidFill>
              </a:rPr>
              <a:t>Module pratique et questionnaire</a:t>
            </a:r>
          </a:p>
          <a:p>
            <a:pPr rtl="0">
              <a:lnSpc>
                <a:spcPct val="80000"/>
              </a:lnSpc>
              <a:buFontTx/>
              <a:buNone/>
            </a:pPr>
            <a:r>
              <a:rPr lang="fr-FR">
                <a:latin typeface="Arial" charset="0"/>
              </a:rPr>
              <a:t>3.8.1</a:t>
            </a:r>
            <a:r>
              <a:rPr lang="fr-FR" baseline="0">
                <a:latin typeface="Arial" charset="0"/>
              </a:rPr>
              <a:t> – </a:t>
            </a:r>
            <a:r>
              <a:rPr lang="fr-FR"/>
              <a:t>Qu'est-ce que j'ai appris dans ce module? (Suite)</a:t>
            </a:r>
          </a:p>
          <a:p>
            <a:pPr rtl="0">
              <a:lnSpc>
                <a:spcPct val="80000"/>
              </a:lnSpc>
              <a:buFontTx/>
              <a:buNone/>
            </a:pPr>
            <a:r>
              <a:rPr lang="fr-FR"/>
              <a:t>3.8.2 — Module Questionnaire —</a:t>
            </a:r>
            <a:r>
              <a:rPr lang="fr-FR" baseline="0"/>
              <a:t> </a:t>
            </a:r>
            <a:r>
              <a:rPr lang="fr-FR"/>
              <a:t>Protocoles et Modèles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75</a:t>
            </a:fld>
            <a:endParaRPr>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Protocols and Models</a:t>
            </a:r>
          </a:p>
          <a:p>
            <a:pPr rtl="0"/>
            <a:r>
              <a:rPr lang="fr-FR" b="0"/>
              <a:t>New Terms and Commands</a:t>
            </a:r>
          </a:p>
          <a:p>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Protocols and Models</a:t>
            </a:r>
          </a:p>
          <a:p>
            <a:pPr rtl="0"/>
            <a:r>
              <a:rPr lang="fr-FR" b="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10</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11</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pPr rtl="0"/>
            <a:r>
              <a:rPr lang="fr-FR" sz="4000">
                <a:solidFill>
                  <a:schemeClr val="accent5">
                    <a:lumMod val="40000"/>
                    <a:lumOff val="60000"/>
                  </a:schemeClr>
                </a:solidFill>
              </a:rPr>
              <a:t>Module 3: Protocoles et Modèles</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8" name="Text Placeholder 4">
            <a:extLst>
              <a:ext uri="{FF2B5EF4-FFF2-40B4-BE49-F238E27FC236}">
                <a16:creationId xmlns:a16="http://schemas.microsoft.com/office/drawing/2014/main" id="{99A9A616-F099-496D-98DE-5F9B35BC9731}"/>
              </a:ext>
            </a:extLst>
          </p:cNvPr>
          <p:cNvSpPr>
            <a:spLocks noGrp="1"/>
          </p:cNvSpPr>
          <p:nvPr/>
        </p:nvSpPr>
        <p:spPr>
          <a:xfrm>
            <a:off x="469497" y="3198175"/>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solidFill>
                  <a:schemeClr val="bg2">
                    <a:lumMod val="40000"/>
                    <a:lumOff val="60000"/>
                  </a:schemeClr>
                </a:solidFill>
              </a:rPr>
              <a:t>Contenu Pédagogique de l'instructeur</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pPr rtl="0"/>
            <a:r>
              <a:rPr lang="fr-FR"/>
              <a:t>Module 3: Best Practices (Cont.)</a:t>
            </a:r>
          </a:p>
        </p:txBody>
      </p:sp>
      <p:sp>
        <p:nvSpPr>
          <p:cNvPr id="11266" name="Rectangle 34"/>
          <p:cNvSpPr>
            <a:spLocks noGrp="1" noChangeArrowheads="1"/>
          </p:cNvSpPr>
          <p:nvPr>
            <p:ph idx="1"/>
          </p:nvPr>
        </p:nvSpPr>
        <p:spPr>
          <a:xfrm>
            <a:off x="145358" y="686860"/>
            <a:ext cx="8853286" cy="3967818"/>
          </a:xfrm>
        </p:spPr>
        <p:txBody>
          <a:bodyPr/>
          <a:lstStyle/>
          <a:p>
            <a:pPr marL="0" indent="0" rtl="0">
              <a:buNone/>
            </a:pPr>
            <a:r>
              <a:rPr lang="fr-FR" sz="1600"/>
              <a:t>Topic 3.6</a:t>
            </a:r>
          </a:p>
          <a:p>
            <a:pPr lvl="1" rtl="0"/>
            <a:r>
              <a:rPr lang="fr-FR" sz="1600"/>
              <a:t>Discuss the importance of segmenting the data stream and having the ability to multiplex/interleave traffic.</a:t>
            </a:r>
          </a:p>
          <a:p>
            <a:pPr lvl="1" rtl="0"/>
            <a:r>
              <a:rPr lang="fr-FR" sz="1600"/>
              <a:t>Consider the analogy of the federal government making a law that all trains had to have the same type of cars and content.  Think how inefficient it would be to have all coal cars on one train, all box cars carrying electronics on another, etc. Most areas in the country would have an excess of one item and shortages of others. However, by allowing trains to interleave various cars with variety of items we can supply many products to everyone and minimize shortages.</a:t>
            </a:r>
          </a:p>
          <a:p>
            <a:pPr marL="415925" lvl="2" indent="0">
              <a:buNone/>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1678869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pPr rtl="0"/>
            <a:r>
              <a:rPr lang="fr-FR"/>
              <a:t>Module 3: Best Practices (Cont.)</a:t>
            </a:r>
          </a:p>
        </p:txBody>
      </p:sp>
      <p:sp>
        <p:nvSpPr>
          <p:cNvPr id="11266" name="Rectangle 34"/>
          <p:cNvSpPr>
            <a:spLocks noGrp="1" noChangeArrowheads="1"/>
          </p:cNvSpPr>
          <p:nvPr>
            <p:ph idx="1"/>
          </p:nvPr>
        </p:nvSpPr>
        <p:spPr>
          <a:xfrm>
            <a:off x="145358" y="677335"/>
            <a:ext cx="8853286" cy="3967818"/>
          </a:xfrm>
        </p:spPr>
        <p:txBody>
          <a:bodyPr/>
          <a:lstStyle/>
          <a:p>
            <a:pPr marL="0" indent="0" rtl="0">
              <a:buNone/>
            </a:pPr>
            <a:r>
              <a:rPr lang="fr-FR" sz="1600"/>
              <a:t>Topic 3.7</a:t>
            </a:r>
          </a:p>
          <a:p>
            <a:pPr lvl="1" rtl="0"/>
            <a:r>
              <a:rPr lang="fr-FR" sz="1600"/>
              <a:t>Explain the differences between Layer 3 and Layer 2. </a:t>
            </a:r>
          </a:p>
          <a:p>
            <a:pPr lvl="1" rtl="0"/>
            <a:r>
              <a:rPr lang="fr-FR" sz="1600"/>
              <a:t>An analogy of traveling by air can be a good way to illustrate this. If someone were flying from point A to point C, but had a layover at city B; our tickets would show that we are flying from A to C and we would label our luggage for C (not B!). This is the same thing L3 does, but inside our envelope we will see that we have several slips of paper. One will say we are leaving a certain gate (say A1) at city A and land at a gate (say B2) in city B.  Then we will go gate B3 because our second piece of paper states we will fly from there to C and we will land at gate C3. This is how the layer 2 MAC address will work. Layer 2 is for each leg of the journey, but Layer 3 is for initial source and the final destination.</a:t>
            </a:r>
          </a:p>
          <a:p>
            <a:pPr lvl="1">
              <a:lnSpc>
                <a:spcPct val="85000"/>
              </a:lnSpc>
              <a:spcBef>
                <a:spcPct val="30000"/>
              </a:spcBef>
            </a:pPr>
            <a:endParaRPr lang="en-US" sz="1600" dirty="0"/>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2225696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pPr rtl="0"/>
            <a:r>
              <a:rPr lang="fr-FR" sz="4600">
                <a:solidFill>
                  <a:schemeClr val="accent5">
                    <a:lumMod val="40000"/>
                    <a:lumOff val="60000"/>
                  </a:schemeClr>
                </a:solidFill>
              </a:rPr>
              <a:t>Module 3: Protocoles et Modèles</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fr-FR"/>
              <a:t>Objectifs du Module</a:t>
            </a:r>
          </a:p>
        </p:txBody>
      </p:sp>
      <p:sp>
        <p:nvSpPr>
          <p:cNvPr id="6147" name="Rectangle 34"/>
          <p:cNvSpPr>
            <a:spLocks noGrp="1" noChangeArrowheads="1"/>
          </p:cNvSpPr>
          <p:nvPr>
            <p:ph idx="1"/>
          </p:nvPr>
        </p:nvSpPr>
        <p:spPr>
          <a:xfrm>
            <a:off x="101841" y="513350"/>
            <a:ext cx="8769026" cy="889134"/>
          </a:xfrm>
        </p:spPr>
        <p:txBody>
          <a:bodyPr/>
          <a:lstStyle/>
          <a:p>
            <a:pPr marL="0" indent="0" rtl="0">
              <a:spcBef>
                <a:spcPct val="30000"/>
              </a:spcBef>
              <a:buNone/>
            </a:pPr>
            <a:r>
              <a:rPr lang="fr-FR" b="1"/>
              <a:t>Titre du Module</a:t>
            </a:r>
            <a:r>
              <a:rPr lang="fr-FR"/>
              <a:t>: Protocoles et Modèles</a:t>
            </a:r>
          </a:p>
          <a:p>
            <a:pPr marL="0" indent="0" rtl="0">
              <a:spcBef>
                <a:spcPct val="30000"/>
              </a:spcBef>
              <a:buNone/>
            </a:pPr>
            <a:r>
              <a:rPr lang="fr-FR" b="1"/>
              <a:t>Objectif du Module</a:t>
            </a:r>
            <a:r>
              <a:rPr lang="fr-FR"/>
              <a:t>: Expliquer comment les protocoles réseau permettent aux périphériques d'accéder aux ressources de réseau locales et distantes.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79588"/>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val="10000"/>
                  </a:ext>
                </a:extLst>
              </a:tr>
              <a:tr h="372332">
                <a:tc>
                  <a:txBody>
                    <a:bodyPr/>
                    <a:lstStyle/>
                    <a:p>
                      <a:pPr marL="0" marR="0" rtl="0">
                        <a:lnSpc>
                          <a:spcPct val="107000"/>
                        </a:lnSpc>
                        <a:spcBef>
                          <a:spcPts val="0"/>
                        </a:spcBef>
                        <a:spcAft>
                          <a:spcPts val="0"/>
                        </a:spcAft>
                      </a:pPr>
                      <a:r>
                        <a:rPr lang="fr-FR" sz="1200">
                          <a:effectLst/>
                        </a:rPr>
                        <a:t>Les Règles</a:t>
                      </a:r>
                    </a:p>
                  </a:txBody>
                  <a:tcPr marL="68580" marR="68580" marT="0" marB="0"/>
                </a:tc>
                <a:tc>
                  <a:txBody>
                    <a:bodyPr/>
                    <a:lstStyle/>
                    <a:p>
                      <a:pPr marL="0" marR="0" rtl="0">
                        <a:lnSpc>
                          <a:spcPct val="107000"/>
                        </a:lnSpc>
                        <a:spcBef>
                          <a:spcPts val="0"/>
                        </a:spcBef>
                        <a:spcAft>
                          <a:spcPts val="0"/>
                        </a:spcAft>
                      </a:pPr>
                      <a:r>
                        <a:rPr lang="fr-FR" sz="1200">
                          <a:effectLst/>
                        </a:rPr>
                        <a:t>Décrire les types de règles nécessaires pour communiquer efficacement.</a:t>
                      </a:r>
                    </a:p>
                  </a:txBody>
                  <a:tcPr marL="68580" marR="68580" marT="0" marB="0"/>
                </a:tc>
                <a:extLst>
                  <a:ext uri="{0D108BD9-81ED-4DB2-BD59-A6C34878D82A}">
                    <a16:rowId xmlns:a16="http://schemas.microsoft.com/office/drawing/2014/main" val="10001"/>
                  </a:ext>
                </a:extLst>
              </a:tr>
              <a:tr h="372332">
                <a:tc>
                  <a:txBody>
                    <a:bodyPr/>
                    <a:lstStyle/>
                    <a:p>
                      <a:pPr marL="0" marR="0" rtl="0">
                        <a:lnSpc>
                          <a:spcPct val="107000"/>
                        </a:lnSpc>
                        <a:spcBef>
                          <a:spcPts val="0"/>
                        </a:spcBef>
                        <a:spcAft>
                          <a:spcPts val="0"/>
                        </a:spcAft>
                      </a:pPr>
                      <a:r>
                        <a:rPr lang="fr-FR" sz="1200">
                          <a:effectLst/>
                        </a:rPr>
                        <a:t>Protocoles</a:t>
                      </a:r>
                    </a:p>
                  </a:txBody>
                  <a:tcPr marL="68580" marR="68580" marT="0" marB="0"/>
                </a:tc>
                <a:tc>
                  <a:txBody>
                    <a:bodyPr/>
                    <a:lstStyle/>
                    <a:p>
                      <a:pPr marL="0" marR="0" rtl="0">
                        <a:lnSpc>
                          <a:spcPct val="107000"/>
                        </a:lnSpc>
                        <a:spcBef>
                          <a:spcPts val="0"/>
                        </a:spcBef>
                        <a:spcAft>
                          <a:spcPts val="0"/>
                        </a:spcAft>
                      </a:pPr>
                      <a:r>
                        <a:rPr lang="fr-FR" sz="1200">
                          <a:effectLst/>
                        </a:rPr>
                        <a:t>Expliquer pourquoi les protocoles sont indispensables à la communication réseau.</a:t>
                      </a:r>
                    </a:p>
                  </a:txBody>
                  <a:tcPr marL="68580" marR="68580" marT="0" marB="0"/>
                </a:tc>
                <a:extLst>
                  <a:ext uri="{0D108BD9-81ED-4DB2-BD59-A6C34878D82A}">
                    <a16:rowId xmlns:a16="http://schemas.microsoft.com/office/drawing/2014/main" val="10002"/>
                  </a:ext>
                </a:extLst>
              </a:tr>
              <a:tr h="372332">
                <a:tc>
                  <a:txBody>
                    <a:bodyPr/>
                    <a:lstStyle/>
                    <a:p>
                      <a:pPr marL="0" marR="0" rtl="0">
                        <a:lnSpc>
                          <a:spcPct val="107000"/>
                        </a:lnSpc>
                        <a:spcBef>
                          <a:spcPts val="0"/>
                        </a:spcBef>
                        <a:spcAft>
                          <a:spcPts val="0"/>
                        </a:spcAft>
                      </a:pPr>
                      <a:r>
                        <a:rPr lang="fr-FR" sz="1200">
                          <a:effectLst/>
                        </a:rPr>
                        <a:t>Suites de protocoles</a:t>
                      </a:r>
                    </a:p>
                  </a:txBody>
                  <a:tcPr marL="68580" marR="68580" marT="0" marB="0"/>
                </a:tc>
                <a:tc>
                  <a:txBody>
                    <a:bodyPr/>
                    <a:lstStyle/>
                    <a:p>
                      <a:pPr marL="0" marR="0" rtl="0">
                        <a:lnSpc>
                          <a:spcPct val="107000"/>
                        </a:lnSpc>
                        <a:spcBef>
                          <a:spcPts val="0"/>
                        </a:spcBef>
                        <a:spcAft>
                          <a:spcPts val="0"/>
                        </a:spcAft>
                      </a:pPr>
                      <a:r>
                        <a:rPr lang="fr-FR" sz="1200">
                          <a:effectLst/>
                        </a:rPr>
                        <a:t>Expliquer l'utilité d'adhérer à une suite de protocoles.</a:t>
                      </a:r>
                    </a:p>
                  </a:txBody>
                  <a:tcPr marL="68580" marR="68580" marT="0" marB="0"/>
                </a:tc>
                <a:extLst>
                  <a:ext uri="{0D108BD9-81ED-4DB2-BD59-A6C34878D82A}">
                    <a16:rowId xmlns:a16="http://schemas.microsoft.com/office/drawing/2014/main" val="10003"/>
                  </a:ext>
                </a:extLst>
              </a:tr>
              <a:tr h="558498">
                <a:tc>
                  <a:txBody>
                    <a:bodyPr/>
                    <a:lstStyle/>
                    <a:p>
                      <a:pPr marL="0" marR="0" rtl="0">
                        <a:lnSpc>
                          <a:spcPct val="107000"/>
                        </a:lnSpc>
                        <a:spcBef>
                          <a:spcPts val="0"/>
                        </a:spcBef>
                        <a:spcAft>
                          <a:spcPts val="0"/>
                        </a:spcAft>
                      </a:pPr>
                      <a:r>
                        <a:rPr lang="fr-FR" sz="1200">
                          <a:effectLst/>
                        </a:rPr>
                        <a:t>Organismes de normalisation</a:t>
                      </a:r>
                    </a:p>
                  </a:txBody>
                  <a:tcPr marL="68580" marR="68580" marT="0" marB="0"/>
                </a:tc>
                <a:tc>
                  <a:txBody>
                    <a:bodyPr/>
                    <a:lstStyle/>
                    <a:p>
                      <a:pPr marL="0" marR="0" rtl="0">
                        <a:lnSpc>
                          <a:spcPct val="107000"/>
                        </a:lnSpc>
                        <a:spcBef>
                          <a:spcPts val="0"/>
                        </a:spcBef>
                        <a:spcAft>
                          <a:spcPts val="0"/>
                        </a:spcAft>
                      </a:pPr>
                      <a:r>
                        <a:rPr lang="fr-FR" sz="1200">
                          <a:effectLst/>
                        </a:rPr>
                        <a:t>Expliquer le rôle des organismes de normalisation dans la définition des protocoles pour l'interopérabilité réseau.</a:t>
                      </a:r>
                    </a:p>
                  </a:txBody>
                  <a:tcPr marL="68580" marR="68580" marT="0" marB="0"/>
                </a:tc>
                <a:extLst>
                  <a:ext uri="{0D108BD9-81ED-4DB2-BD59-A6C34878D82A}">
                    <a16:rowId xmlns:a16="http://schemas.microsoft.com/office/drawing/2014/main" val="10004"/>
                  </a:ext>
                </a:extLst>
              </a:tr>
              <a:tr h="558498">
                <a:tc>
                  <a:txBody>
                    <a:bodyPr/>
                    <a:lstStyle/>
                    <a:p>
                      <a:pPr marL="0" marR="0" rtl="0">
                        <a:lnSpc>
                          <a:spcPct val="107000"/>
                        </a:lnSpc>
                        <a:spcBef>
                          <a:spcPts val="0"/>
                        </a:spcBef>
                        <a:spcAft>
                          <a:spcPts val="0"/>
                        </a:spcAft>
                      </a:pPr>
                      <a:r>
                        <a:rPr lang="fr-FR" sz="1200">
                          <a:effectLst/>
                        </a:rPr>
                        <a:t>Modèles de référence</a:t>
                      </a:r>
                    </a:p>
                  </a:txBody>
                  <a:tcPr marL="68580" marR="68580" marT="0" marB="0"/>
                </a:tc>
                <a:tc>
                  <a:txBody>
                    <a:bodyPr/>
                    <a:lstStyle/>
                    <a:p>
                      <a:pPr marL="0" marR="0" rtl="0">
                        <a:lnSpc>
                          <a:spcPct val="107000"/>
                        </a:lnSpc>
                        <a:spcBef>
                          <a:spcPts val="0"/>
                        </a:spcBef>
                        <a:spcAft>
                          <a:spcPts val="0"/>
                        </a:spcAft>
                      </a:pPr>
                      <a:r>
                        <a:rPr lang="fr-FR" sz="1200">
                          <a:effectLst/>
                        </a:rPr>
                        <a:t>Expliquer comment le modèle TCP/IP et le modèle OSI sont utilisés pour faciliter la normalisation dans le processus de communication.</a:t>
                      </a:r>
                    </a:p>
                  </a:txBody>
                  <a:tcPr marL="68580" marR="68580" marT="0" marB="0"/>
                </a:tc>
                <a:extLst>
                  <a:ext uri="{0D108BD9-81ED-4DB2-BD59-A6C34878D82A}">
                    <a16:rowId xmlns:a16="http://schemas.microsoft.com/office/drawing/2014/main" val="10005"/>
                  </a:ext>
                </a:extLst>
              </a:tr>
              <a:tr h="372332">
                <a:tc>
                  <a:txBody>
                    <a:bodyPr/>
                    <a:lstStyle/>
                    <a:p>
                      <a:pPr marL="0" marR="0" rtl="0">
                        <a:lnSpc>
                          <a:spcPct val="107000"/>
                        </a:lnSpc>
                        <a:spcBef>
                          <a:spcPts val="0"/>
                        </a:spcBef>
                        <a:spcAft>
                          <a:spcPts val="0"/>
                        </a:spcAft>
                      </a:pPr>
                      <a:r>
                        <a:rPr lang="fr-FR" sz="1200">
                          <a:effectLst/>
                        </a:rPr>
                        <a:t>Encapsulation de données</a:t>
                      </a:r>
                    </a:p>
                  </a:txBody>
                  <a:tcPr marL="68580" marR="68580" marT="0" marB="0"/>
                </a:tc>
                <a:tc>
                  <a:txBody>
                    <a:bodyPr/>
                    <a:lstStyle/>
                    <a:p>
                      <a:pPr marL="0" marR="0" rtl="0">
                        <a:lnSpc>
                          <a:spcPct val="107000"/>
                        </a:lnSpc>
                        <a:spcBef>
                          <a:spcPts val="0"/>
                        </a:spcBef>
                        <a:spcAft>
                          <a:spcPts val="0"/>
                        </a:spcAft>
                      </a:pPr>
                      <a:r>
                        <a:rPr lang="fr-FR" sz="1200">
                          <a:effectLst/>
                        </a:rPr>
                        <a:t>Expliquer comment l'encapsulation de données permet la transmission des données sur le réseau.</a:t>
                      </a:r>
                    </a:p>
                  </a:txBody>
                  <a:tcPr marL="68580" marR="68580" marT="0" marB="0"/>
                </a:tc>
                <a:extLst>
                  <a:ext uri="{0D108BD9-81ED-4DB2-BD59-A6C34878D82A}">
                    <a16:rowId xmlns:a16="http://schemas.microsoft.com/office/drawing/2014/main" val="10006"/>
                  </a:ext>
                </a:extLst>
              </a:tr>
              <a:tr h="372332">
                <a:tc>
                  <a:txBody>
                    <a:bodyPr/>
                    <a:lstStyle/>
                    <a:p>
                      <a:pPr marL="0" marR="0" rtl="0">
                        <a:lnSpc>
                          <a:spcPct val="107000"/>
                        </a:lnSpc>
                        <a:spcBef>
                          <a:spcPts val="0"/>
                        </a:spcBef>
                        <a:spcAft>
                          <a:spcPts val="0"/>
                        </a:spcAft>
                      </a:pPr>
                      <a:r>
                        <a:rPr lang="fr-FR" sz="1200">
                          <a:effectLst/>
                        </a:rPr>
                        <a:t>Accès aux données</a:t>
                      </a:r>
                    </a:p>
                  </a:txBody>
                  <a:tcPr marL="68580" marR="68580" marT="0" marB="0"/>
                </a:tc>
                <a:tc>
                  <a:txBody>
                    <a:bodyPr/>
                    <a:lstStyle/>
                    <a:p>
                      <a:pPr marL="0" marR="0" rtl="0">
                        <a:lnSpc>
                          <a:spcPct val="107000"/>
                        </a:lnSpc>
                        <a:spcBef>
                          <a:spcPts val="0"/>
                        </a:spcBef>
                        <a:spcAft>
                          <a:spcPts val="0"/>
                        </a:spcAft>
                      </a:pPr>
                      <a:r>
                        <a:rPr lang="fr-FR" sz="1200">
                          <a:effectLst/>
                        </a:rPr>
                        <a:t>Expliquer comment les hôtes locaux accèdent aux ressources locales sur un réseau.</a:t>
                      </a: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fr-FR"/>
              <a:t>Exercice en Classe - Conception d'Un Système de Communication</a:t>
            </a:r>
          </a:p>
        </p:txBody>
      </p:sp>
      <p:sp>
        <p:nvSpPr>
          <p:cNvPr id="6147" name="Rectangle 34"/>
          <p:cNvSpPr>
            <a:spLocks noGrp="1" noChangeArrowheads="1"/>
          </p:cNvSpPr>
          <p:nvPr>
            <p:ph idx="1"/>
          </p:nvPr>
        </p:nvSpPr>
        <p:spPr>
          <a:xfrm>
            <a:off x="112908" y="707995"/>
            <a:ext cx="8769026" cy="2088994"/>
          </a:xfrm>
        </p:spPr>
        <p:txBody>
          <a:bodyPr/>
          <a:lstStyle/>
          <a:p>
            <a:pPr marL="0" indent="0" rtl="0">
              <a:buNone/>
            </a:pPr>
            <a:r>
              <a:rPr lang="fr-FR" sz="1800"/>
              <a:t>Conception d'Un Système de Communication </a:t>
            </a:r>
          </a:p>
          <a:p>
            <a:pPr marL="0" indent="0" rtl="0">
              <a:buNone/>
            </a:pPr>
            <a:r>
              <a:rPr lang="fr-FR" sz="1800" b="1"/>
              <a:t>Objectifs : </a:t>
            </a:r>
          </a:p>
          <a:p>
            <a:pPr lvl="1" rtl="0"/>
            <a:r>
              <a:rPr lang="fr-FR" sz="1800"/>
              <a:t>Expliquer le rôle des protocoles et des organismes de normalisation en tant que facilitateurs de l'interopérabilité des communications réseau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3.1 Les Règles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pPr rtl="0"/>
            <a:r>
              <a:rPr lang="fr-FR"/>
              <a:t>Les Règles</a:t>
            </a:r>
            <a:br>
              <a:rPr lang="en-US" altLang="en-US" dirty="0"/>
            </a:br>
            <a:r>
              <a:rPr lang="fr-FR"/>
              <a:t>Vidéo  — Périphériques dans Une Bulle</a:t>
            </a:r>
          </a:p>
        </p:txBody>
      </p:sp>
      <p:sp>
        <p:nvSpPr>
          <p:cNvPr id="2" name="Content Placeholder 1"/>
          <p:cNvSpPr>
            <a:spLocks noGrp="1"/>
          </p:cNvSpPr>
          <p:nvPr>
            <p:ph idx="1"/>
          </p:nvPr>
        </p:nvSpPr>
        <p:spPr>
          <a:xfrm>
            <a:off x="118753" y="834569"/>
            <a:ext cx="8853286" cy="1251405"/>
          </a:xfrm>
        </p:spPr>
        <p:txBody>
          <a:bodyPr/>
          <a:lstStyle/>
          <a:p>
            <a:endParaRPr lang="en-US" dirty="0"/>
          </a:p>
          <a:p>
            <a:pPr marL="0" indent="0" rtl="0">
              <a:buNone/>
            </a:pPr>
            <a:r>
              <a:rPr lang="fr-FR" sz="1800"/>
              <a:t>Cette vidéo explique les protocoles que les périphériques utilisent pour voir leur place dans le réseau et communiquer avec d'autres périphériques.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Fondamentaux de La Communication</a:t>
            </a:r>
          </a:p>
        </p:txBody>
      </p:sp>
      <p:sp>
        <p:nvSpPr>
          <p:cNvPr id="8195" name="Rectangle 6"/>
          <p:cNvSpPr>
            <a:spLocks noGrp="1" noChangeArrowheads="1"/>
          </p:cNvSpPr>
          <p:nvPr>
            <p:ph idx="1"/>
          </p:nvPr>
        </p:nvSpPr>
        <p:spPr>
          <a:xfrm>
            <a:off x="124609" y="905949"/>
            <a:ext cx="8853286" cy="2475426"/>
          </a:xfrm>
        </p:spPr>
        <p:txBody>
          <a:bodyPr/>
          <a:lstStyle/>
          <a:p>
            <a:pPr marL="0" indent="0" rtl="0">
              <a:buNone/>
            </a:pPr>
            <a:r>
              <a:rPr lang="fr-FR" sz="1800"/>
              <a:t>La taille et la complexité des réseaux peuvent varier. Il ne suffit pas d'avoir une connexion, les appareils doivent convenir sur « comment » communiquer.</a:t>
            </a:r>
          </a:p>
          <a:p>
            <a:pPr marL="0" indent="0" rtl="0">
              <a:buNone/>
            </a:pPr>
            <a:r>
              <a:rPr lang="fr-FR" sz="1800"/>
              <a:t>Toute communication comporte trois éléments :</a:t>
            </a:r>
          </a:p>
          <a:p>
            <a:pPr lvl="1" rtl="0"/>
            <a:r>
              <a:rPr lang="fr-FR" sz="1800">
                <a:effectLst/>
              </a:rPr>
              <a:t>Il y aura une source (expéditeur).</a:t>
            </a:r>
          </a:p>
          <a:p>
            <a:pPr lvl="1" rtl="0"/>
            <a:r>
              <a:rPr lang="fr-FR" sz="1800"/>
              <a:t>Il y aura une destination (récepteur).</a:t>
            </a:r>
          </a:p>
          <a:p>
            <a:pPr lvl="1" rtl="0"/>
            <a:r>
              <a:rPr lang="fr-FR" sz="1800"/>
              <a:t>Il y aura un canal (support) qui prévoit le chemin des communications à se produire.</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Fondamentaux de La Communication</a:t>
            </a:r>
          </a:p>
        </p:txBody>
      </p:sp>
      <p:sp>
        <p:nvSpPr>
          <p:cNvPr id="8195" name="Rectangle 6"/>
          <p:cNvSpPr>
            <a:spLocks noGrp="1" noChangeArrowheads="1"/>
          </p:cNvSpPr>
          <p:nvPr>
            <p:ph idx="1"/>
          </p:nvPr>
        </p:nvSpPr>
        <p:spPr>
          <a:xfrm>
            <a:off x="124609" y="894073"/>
            <a:ext cx="8853286" cy="1267235"/>
          </a:xfrm>
        </p:spPr>
        <p:txBody>
          <a:bodyPr/>
          <a:lstStyle/>
          <a:p>
            <a:pPr rtl="0">
              <a:buFont typeface="Arial" panose="020B0604020202020204" pitchFamily="34" charset="0"/>
              <a:buChar char="•"/>
            </a:pPr>
            <a:r>
              <a:rPr lang="fr-FR" sz="1600"/>
              <a:t>Toutes les communications sont régies par des protocoles.</a:t>
            </a:r>
          </a:p>
          <a:p>
            <a:pPr rtl="0">
              <a:buFont typeface="Arial" panose="020B0604020202020204" pitchFamily="34" charset="0"/>
              <a:buChar char="•"/>
            </a:pPr>
            <a:r>
              <a:rPr lang="fr-FR" sz="1600"/>
              <a:t>Les protocoles sont les règles que les communications suivront.</a:t>
            </a:r>
          </a:p>
          <a:p>
            <a:pPr rtl="0">
              <a:buFont typeface="Arial" panose="020B0604020202020204" pitchFamily="34" charset="0"/>
              <a:buChar char="•"/>
            </a:pPr>
            <a:r>
              <a:rPr lang="fr-FR" sz="1600"/>
              <a:t>Ces règles varient en fonction du protocole.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Établissement de la règle</a:t>
            </a:r>
          </a:p>
        </p:txBody>
      </p:sp>
      <p:sp>
        <p:nvSpPr>
          <p:cNvPr id="8195" name="Rectangle 6"/>
          <p:cNvSpPr>
            <a:spLocks noGrp="1" noChangeArrowheads="1"/>
          </p:cNvSpPr>
          <p:nvPr>
            <p:ph idx="1"/>
          </p:nvPr>
        </p:nvSpPr>
        <p:spPr>
          <a:xfrm>
            <a:off x="100858" y="858446"/>
            <a:ext cx="8853286" cy="1339934"/>
          </a:xfrm>
        </p:spPr>
        <p:txBody>
          <a:bodyPr/>
          <a:lstStyle/>
          <a:p>
            <a:pPr rtl="0">
              <a:buFont typeface="Arial" panose="020B0604020202020204" pitchFamily="34" charset="0"/>
              <a:buChar char="•"/>
            </a:pPr>
            <a:r>
              <a:rPr lang="fr-FR" sz="1600"/>
              <a:t>Les personnes doivent utiliser des règles ou des accords établis pour régir la conversation.</a:t>
            </a:r>
          </a:p>
          <a:p>
            <a:pPr rtl="0">
              <a:buFont typeface="Arial" panose="020B0604020202020204" pitchFamily="34" charset="0"/>
              <a:buChar char="•"/>
            </a:pPr>
            <a:r>
              <a:rPr lang="fr-FR" sz="1600"/>
              <a:t>Le premier message est difficile à lire car il n'est pas formaté correctement. La seconde montre le message correctement formaté</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3 Planning Guide</a:t>
            </a:r>
          </a:p>
        </p:txBody>
      </p:sp>
      <p:sp>
        <p:nvSpPr>
          <p:cNvPr id="4099" name="Rectangle 34"/>
          <p:cNvSpPr>
            <a:spLocks noGrp="1" noChangeArrowheads="1"/>
          </p:cNvSpPr>
          <p:nvPr>
            <p:ph idx="1"/>
          </p:nvPr>
        </p:nvSpPr>
        <p:spPr>
          <a:xfrm>
            <a:off x="145357" y="808180"/>
            <a:ext cx="8433035" cy="3885006"/>
          </a:xfrm>
        </p:spPr>
        <p:txBody>
          <a:bodyPr/>
          <a:lstStyle/>
          <a:p>
            <a:pPr marL="0" indent="0" rtl="0">
              <a:buNone/>
            </a:pPr>
            <a:r>
              <a:rPr lang="fr-FR" sz="1600"/>
              <a:t>This PowerPoint deck is divided in two parts:</a:t>
            </a:r>
          </a:p>
          <a:p>
            <a:pPr rtl="0">
              <a:buFont typeface="Arial" panose="020B0604020202020204" pitchFamily="34" charset="0"/>
              <a:buChar char="•"/>
            </a:pPr>
            <a:r>
              <a:rPr lang="fr-FR" sz="1600"/>
              <a:t>Instructor Planning Guide</a:t>
            </a:r>
          </a:p>
          <a:p>
            <a:pPr lvl="1" rtl="0">
              <a:buFont typeface="Arial" panose="020B0604020202020204" pitchFamily="34" charset="0"/>
              <a:buChar char="•"/>
            </a:pPr>
            <a:r>
              <a:rPr lang="fr-FR" sz="1600"/>
              <a:t>Information to help you become familiar with the module</a:t>
            </a:r>
          </a:p>
          <a:p>
            <a:pPr lvl="1" rtl="0">
              <a:buFont typeface="Arial" panose="020B0604020202020204" pitchFamily="34" charset="0"/>
              <a:buChar char="•"/>
            </a:pPr>
            <a:r>
              <a:rPr lang="fr-FR" sz="1600"/>
              <a:t>Teaching aids</a:t>
            </a:r>
          </a:p>
          <a:p>
            <a:pPr rtl="0">
              <a:buFont typeface="Arial" panose="020B0604020202020204" pitchFamily="34" charset="0"/>
              <a:buChar char="•"/>
            </a:pPr>
            <a:r>
              <a:rPr lang="fr-FR" sz="1600"/>
              <a:t>Instructor Class Presentation</a:t>
            </a:r>
          </a:p>
          <a:p>
            <a:pPr lvl="1" rtl="0">
              <a:buFont typeface="Arial" panose="020B0604020202020204" pitchFamily="34" charset="0"/>
              <a:buChar char="•"/>
            </a:pPr>
            <a:r>
              <a:rPr lang="fr-FR" sz="1600"/>
              <a:t>Optional slides that you can use in the classroom</a:t>
            </a:r>
          </a:p>
          <a:p>
            <a:pPr lvl="1" rtl="0">
              <a:buFont typeface="Arial" panose="020B0604020202020204" pitchFamily="34" charset="0"/>
              <a:buChar char="•"/>
            </a:pPr>
            <a:r>
              <a:rPr lang="fr-FR" sz="1600"/>
              <a:t>Begins on slide # 12</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Établissement de la règle (Suite)</a:t>
            </a:r>
          </a:p>
        </p:txBody>
      </p:sp>
      <p:sp>
        <p:nvSpPr>
          <p:cNvPr id="8195" name="Rectangle 6"/>
          <p:cNvSpPr>
            <a:spLocks noGrp="1" noChangeArrowheads="1"/>
          </p:cNvSpPr>
          <p:nvPr>
            <p:ph idx="1"/>
          </p:nvPr>
        </p:nvSpPr>
        <p:spPr>
          <a:xfrm>
            <a:off x="100858" y="858446"/>
            <a:ext cx="8853286" cy="1827604"/>
          </a:xfrm>
        </p:spPr>
        <p:txBody>
          <a:bodyPr/>
          <a:lstStyle/>
          <a:p>
            <a:pPr marL="0" indent="0" rtl="0">
              <a:buNone/>
            </a:pPr>
            <a:r>
              <a:rPr lang="fr-FR" sz="1800"/>
              <a:t>Les protocoles doivent prendre en compte les éléments suivants :</a:t>
            </a:r>
          </a:p>
          <a:p>
            <a:pPr lvl="1" rtl="0"/>
            <a:r>
              <a:rPr lang="fr-FR" sz="1800"/>
              <a:t>l'identification de l'expéditeur et du destinataire ;</a:t>
            </a:r>
          </a:p>
          <a:p>
            <a:pPr lvl="1" rtl="0"/>
            <a:r>
              <a:rPr lang="fr-FR" sz="1800"/>
              <a:t>l'utilisation d'une langue et d'une syntaxe communes ;</a:t>
            </a:r>
          </a:p>
          <a:p>
            <a:pPr lvl="1" rtl="0"/>
            <a:r>
              <a:rPr lang="fr-FR" sz="1800"/>
              <a:t>Vitesse et délais de livraison ;</a:t>
            </a:r>
          </a:p>
          <a:p>
            <a:pPr lvl="1" rtl="0"/>
            <a:r>
              <a:rPr lang="fr-FR" sz="1800"/>
              <a:t>la demande de confirmation ou d'accusé de réception.</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Exigences Relatives au Protocole Réseau</a:t>
            </a:r>
          </a:p>
        </p:txBody>
      </p:sp>
      <p:sp>
        <p:nvSpPr>
          <p:cNvPr id="8195" name="Rectangle 6"/>
          <p:cNvSpPr>
            <a:spLocks noGrp="1" noChangeArrowheads="1"/>
          </p:cNvSpPr>
          <p:nvPr>
            <p:ph idx="1"/>
          </p:nvPr>
        </p:nvSpPr>
        <p:spPr>
          <a:xfrm>
            <a:off x="100858" y="858445"/>
            <a:ext cx="8853286" cy="3060411"/>
          </a:xfrm>
        </p:spPr>
        <p:txBody>
          <a:bodyPr/>
          <a:lstStyle/>
          <a:p>
            <a:pPr marL="0" indent="0" rtl="0">
              <a:buNone/>
            </a:pPr>
            <a:r>
              <a:rPr lang="fr-FR" sz="1800"/>
              <a:t>Les protocoles informatiques communs doivent être en accord et comprendre les exigences suivantes: </a:t>
            </a:r>
          </a:p>
          <a:p>
            <a:pPr lvl="1" rtl="0"/>
            <a:r>
              <a:rPr lang="fr-FR" sz="1800"/>
              <a:t>Codage des messages</a:t>
            </a:r>
          </a:p>
          <a:p>
            <a:pPr lvl="1" rtl="0"/>
            <a:r>
              <a:rPr lang="fr-FR" sz="1800"/>
              <a:t>Format et encapsulation des messages</a:t>
            </a:r>
          </a:p>
          <a:p>
            <a:pPr lvl="1" rtl="0"/>
            <a:r>
              <a:rPr lang="fr-FR" sz="1800"/>
              <a:t>La taille du message</a:t>
            </a:r>
          </a:p>
          <a:p>
            <a:pPr lvl="1" rtl="0"/>
            <a:r>
              <a:rPr lang="fr-FR" sz="1800"/>
              <a:t>Synchronisation des messages</a:t>
            </a:r>
          </a:p>
          <a:p>
            <a:pPr lvl="1" rtl="0"/>
            <a:r>
              <a:rPr lang="fr-FR" sz="1800"/>
              <a:t>Options de remise des messages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Codage des Messages</a:t>
            </a:r>
          </a:p>
        </p:txBody>
      </p:sp>
      <p:sp>
        <p:nvSpPr>
          <p:cNvPr id="8195" name="Rectangle 6"/>
          <p:cNvSpPr>
            <a:spLocks noGrp="1" noChangeArrowheads="1"/>
          </p:cNvSpPr>
          <p:nvPr>
            <p:ph idx="1"/>
          </p:nvPr>
        </p:nvSpPr>
        <p:spPr>
          <a:xfrm>
            <a:off x="124609" y="894073"/>
            <a:ext cx="8853286" cy="1068077"/>
          </a:xfrm>
        </p:spPr>
        <p:txBody>
          <a:bodyPr/>
          <a:lstStyle/>
          <a:p>
            <a:pPr rtl="0">
              <a:buFont typeface="Arial" panose="020B0604020202020204" pitchFamily="34" charset="0"/>
              <a:buChar char="•"/>
            </a:pPr>
            <a:r>
              <a:rPr lang="fr-FR" sz="1800"/>
              <a:t>Le codage est le processus de conversion des informations vers un autre format acceptable, à des fins de transmission. </a:t>
            </a:r>
          </a:p>
          <a:p>
            <a:pPr rtl="0">
              <a:buFont typeface="Arial" panose="020B0604020202020204" pitchFamily="34" charset="0"/>
              <a:buChar char="•"/>
            </a:pPr>
            <a:r>
              <a:rPr lang="fr-FR" sz="1800"/>
              <a:t>Le décodage inverse ce processus pour interpréter l'information.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Format et Encapsulation des Messages</a:t>
            </a:r>
          </a:p>
        </p:txBody>
      </p:sp>
      <p:sp>
        <p:nvSpPr>
          <p:cNvPr id="8195" name="Rectangle 6"/>
          <p:cNvSpPr>
            <a:spLocks noGrp="1" noChangeArrowheads="1"/>
          </p:cNvSpPr>
          <p:nvPr>
            <p:ph idx="1"/>
          </p:nvPr>
        </p:nvSpPr>
        <p:spPr>
          <a:xfrm>
            <a:off x="124609" y="894074"/>
            <a:ext cx="8853286" cy="1065356"/>
          </a:xfrm>
        </p:spPr>
        <p:txBody>
          <a:bodyPr/>
          <a:lstStyle/>
          <a:p>
            <a:pPr rtl="0">
              <a:buFont typeface="Arial" panose="020B0604020202020204" pitchFamily="34" charset="0"/>
              <a:buChar char="•"/>
            </a:pPr>
            <a:r>
              <a:rPr lang="fr-FR" sz="1800"/>
              <a:t>Lorsqu'un message est envoyé de la source à la destination, il doit suivre un format ou une structure spécifique. </a:t>
            </a:r>
          </a:p>
          <a:p>
            <a:pPr rtl="0">
              <a:buFont typeface="Arial" panose="020B0604020202020204" pitchFamily="34" charset="0"/>
              <a:buChar char="•"/>
            </a:pPr>
            <a:r>
              <a:rPr lang="fr-FR" sz="1800"/>
              <a:t>Les formats des messages dépendent du type de message et du type de canal utilisés pour remettre le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2044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2044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Taille du Message</a:t>
            </a:r>
          </a:p>
        </p:txBody>
      </p:sp>
      <p:sp>
        <p:nvSpPr>
          <p:cNvPr id="8195" name="Rectangle 6"/>
          <p:cNvSpPr>
            <a:spLocks noGrp="1" noChangeArrowheads="1"/>
          </p:cNvSpPr>
          <p:nvPr>
            <p:ph idx="1"/>
          </p:nvPr>
        </p:nvSpPr>
        <p:spPr>
          <a:xfrm>
            <a:off x="124609" y="894073"/>
            <a:ext cx="8853286" cy="1297583"/>
          </a:xfrm>
        </p:spPr>
        <p:txBody>
          <a:bodyPr/>
          <a:lstStyle/>
          <a:p>
            <a:pPr marL="0" indent="0" rtl="0">
              <a:buNone/>
            </a:pPr>
            <a:r>
              <a:rPr lang="fr-FR" sz="1600"/>
              <a:t>Le format du codage entre les hôtes doit être adapté au support.</a:t>
            </a:r>
          </a:p>
          <a:p>
            <a:pPr lvl="1" rtl="0"/>
            <a:r>
              <a:rPr lang="fr-FR" sz="1600"/>
              <a:t>Les messages envoyés sur le réseau sont convertis en bits</a:t>
            </a:r>
          </a:p>
          <a:p>
            <a:pPr lvl="1" rtl="0"/>
            <a:r>
              <a:rPr lang="fr-FR" sz="1600"/>
              <a:t>Les bits sont codés dans un motif d'impulsions lumineuses, sonores ou électriques.</a:t>
            </a:r>
          </a:p>
          <a:p>
            <a:pPr lvl="1" rtl="0"/>
            <a:r>
              <a:rPr lang="fr-FR" sz="1600"/>
              <a:t>L'hôte de destination reçoit et décode les signaux pour interpréter le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Synchronisation du Message</a:t>
            </a:r>
          </a:p>
        </p:txBody>
      </p:sp>
      <p:sp>
        <p:nvSpPr>
          <p:cNvPr id="8195" name="Rectangle 6"/>
          <p:cNvSpPr>
            <a:spLocks noGrp="1" noChangeArrowheads="1"/>
          </p:cNvSpPr>
          <p:nvPr>
            <p:ph idx="1"/>
          </p:nvPr>
        </p:nvSpPr>
        <p:spPr>
          <a:xfrm>
            <a:off x="124609" y="894073"/>
            <a:ext cx="8853286" cy="3953697"/>
          </a:xfrm>
        </p:spPr>
        <p:txBody>
          <a:bodyPr/>
          <a:lstStyle/>
          <a:p>
            <a:pPr marL="0" indent="0" rtl="0">
              <a:buNone/>
            </a:pPr>
            <a:r>
              <a:rPr lang="fr-FR" sz="1600"/>
              <a:t>La synchronisation des messages comprend les éléments suivants: </a:t>
            </a:r>
          </a:p>
          <a:p>
            <a:pPr marL="142875" lvl="1" indent="0" rtl="0">
              <a:buNone/>
            </a:pPr>
            <a:r>
              <a:rPr lang="fr-FR" sz="1600" b="1"/>
              <a:t>Contrôle du Flux —</a:t>
            </a:r>
            <a:r>
              <a:rPr lang="fr-FR" sz="1600"/>
              <a:t> Gère le taux de transmission des données et définit la quantité d'informations pouvant être envoyées et la vitesse à laquelle elles peuvent être livrées.</a:t>
            </a:r>
          </a:p>
          <a:p>
            <a:pPr marL="142875" lvl="1" indent="0" rtl="0">
              <a:buNone/>
            </a:pPr>
            <a:r>
              <a:rPr lang="fr-FR" sz="1600" b="1"/>
              <a:t>Délai de Réponse :</a:t>
            </a:r>
            <a:r>
              <a:rPr lang="fr-FR" sz="1600"/>
              <a:t> Gère la durée d'attente d'un périphérique lorsqu'il n'entend pas de réponse de la destination.</a:t>
            </a:r>
          </a:p>
          <a:p>
            <a:pPr marL="142875" lvl="1" indent="0" rtl="0">
              <a:buNone/>
            </a:pPr>
            <a:r>
              <a:rPr lang="fr-FR" sz="1600" b="1"/>
              <a:t>La Méthode d'Accès -</a:t>
            </a:r>
            <a:r>
              <a:rPr lang="fr-FR" sz="1600"/>
              <a:t> Détermine le moment où un individu peut envoyer un message.</a:t>
            </a:r>
            <a:r>
              <a:rPr lang="fr-FR" sz="1600" b="1"/>
              <a:t> </a:t>
            </a:r>
          </a:p>
          <a:p>
            <a:pPr lvl="2" rtl="0"/>
            <a:r>
              <a:rPr lang="fr-FR" sz="1600"/>
              <a:t>Il peut y avoir diverses règles régissant des questions comme les « collisions ». C'est lorsque plusieurs appareils envoient du trafic en même temps et que les messages deviennent corrompus. </a:t>
            </a:r>
          </a:p>
          <a:p>
            <a:pPr lvl="2" rtl="0"/>
            <a:r>
              <a:rPr lang="fr-FR" sz="1600"/>
              <a:t>Certains protocoles sont proactifs et tentent de prévenir les collisions ; d'autres sont réactifs et établissent une méthode de récupération après la collision.</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Options de remise du Message</a:t>
            </a:r>
          </a:p>
        </p:txBody>
      </p:sp>
      <p:sp>
        <p:nvSpPr>
          <p:cNvPr id="8195" name="Rectangle 6"/>
          <p:cNvSpPr>
            <a:spLocks noGrp="1" noChangeArrowheads="1"/>
          </p:cNvSpPr>
          <p:nvPr>
            <p:ph idx="1"/>
          </p:nvPr>
        </p:nvSpPr>
        <p:spPr>
          <a:xfrm>
            <a:off x="145357" y="798944"/>
            <a:ext cx="8853286" cy="2252728"/>
          </a:xfrm>
        </p:spPr>
        <p:txBody>
          <a:bodyPr/>
          <a:lstStyle/>
          <a:p>
            <a:pPr marL="0" indent="0" rtl="0">
              <a:buNone/>
            </a:pPr>
            <a:r>
              <a:rPr lang="fr-FR" sz="1600"/>
              <a:t>La remise des messages peut être l'une des méthodes suivantes : </a:t>
            </a:r>
          </a:p>
          <a:p>
            <a:pPr lvl="1" rtl="0"/>
            <a:r>
              <a:rPr lang="fr-FR" sz="1600" b="1"/>
              <a:t>Monodiffusion —</a:t>
            </a:r>
            <a:r>
              <a:rPr lang="fr-FR" sz="1600"/>
              <a:t> communication un à un</a:t>
            </a:r>
          </a:p>
          <a:p>
            <a:pPr lvl="1" rtl="0"/>
            <a:r>
              <a:rPr lang="fr-FR" sz="1600" b="1"/>
              <a:t>Multidiffusion —</a:t>
            </a:r>
            <a:r>
              <a:rPr lang="fr-FR" sz="1600"/>
              <a:t> un à plusieurs, généralement pas tous</a:t>
            </a:r>
          </a:p>
          <a:p>
            <a:pPr lvl="1" rtl="0"/>
            <a:r>
              <a:rPr lang="fr-FR" sz="1600" b="1"/>
              <a:t>Diffusion </a:t>
            </a:r>
            <a:r>
              <a:rPr lang="fr-FR" sz="1600"/>
              <a:t>– un à tous</a:t>
            </a:r>
          </a:p>
          <a:p>
            <a:pPr lvl="1"/>
            <a:endParaRPr lang="en-US" sz="1600" dirty="0"/>
          </a:p>
          <a:p>
            <a:pPr marL="0" indent="0" rtl="0">
              <a:buNone/>
            </a:pPr>
            <a:r>
              <a:rPr lang="fr-FR" sz="1600" b="1"/>
              <a:t>Remarque: </a:t>
            </a:r>
            <a:r>
              <a:rPr lang="fr-FR" sz="1600"/>
              <a:t>les diffusions sont utilisées dans les réseaux IPv4, mais ne sont pas une option pour IPv6. Plus tard, nous verrons également «Anycast» comme une option de livraison supplémentaire pour IPv6. </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29085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29085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29084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Remarque sur l'Icône du Nœud</a:t>
            </a:r>
          </a:p>
        </p:txBody>
      </p:sp>
      <p:sp>
        <p:nvSpPr>
          <p:cNvPr id="8195" name="Rectangle 6"/>
          <p:cNvSpPr>
            <a:spLocks noGrp="1" noChangeArrowheads="1"/>
          </p:cNvSpPr>
          <p:nvPr>
            <p:ph idx="1"/>
          </p:nvPr>
        </p:nvSpPr>
        <p:spPr>
          <a:xfrm>
            <a:off x="124609" y="894074"/>
            <a:ext cx="8853286" cy="760555"/>
          </a:xfrm>
        </p:spPr>
        <p:txBody>
          <a:bodyPr/>
          <a:lstStyle/>
          <a:p>
            <a:pPr rtl="0">
              <a:buFont typeface="Arial" panose="020B0604020202020204" pitchFamily="34" charset="0"/>
              <a:buChar char="•"/>
            </a:pPr>
            <a:r>
              <a:rPr lang="fr-FR" sz="1600"/>
              <a:t>Les documents peuvent utiliser l'icône de nœud, généralement un cercle, pour représenter tous les périphériques. </a:t>
            </a:r>
          </a:p>
          <a:p>
            <a:pPr rtl="0">
              <a:buFont typeface="Arial" panose="020B0604020202020204" pitchFamily="34" charset="0"/>
              <a:buChar char="•"/>
            </a:pPr>
            <a:r>
              <a:rPr lang="fr-FR" sz="1600"/>
              <a:t>La figure illustre l'utilisation de l'icône de nœud pour les options de remise.</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3.2 Protocoles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Protocoles</a:t>
            </a:r>
            <a:br>
              <a:rPr lang="en-US" altLang="en-US" dirty="0"/>
            </a:br>
            <a:r>
              <a:rPr lang="fr-FR"/>
              <a:t>Aperçu du Protocole Réseau</a:t>
            </a:r>
          </a:p>
        </p:txBody>
      </p:sp>
      <p:sp>
        <p:nvSpPr>
          <p:cNvPr id="8195" name="Rectangle 6"/>
          <p:cNvSpPr>
            <a:spLocks noGrp="1" noChangeArrowheads="1"/>
          </p:cNvSpPr>
          <p:nvPr>
            <p:ph idx="1"/>
          </p:nvPr>
        </p:nvSpPr>
        <p:spPr>
          <a:xfrm>
            <a:off x="246743" y="798945"/>
            <a:ext cx="2757714" cy="3611129"/>
          </a:xfrm>
        </p:spPr>
        <p:txBody>
          <a:bodyPr/>
          <a:lstStyle/>
          <a:p>
            <a:pPr marL="0" indent="0" rtl="0">
              <a:buNone/>
            </a:pPr>
            <a:r>
              <a:rPr lang="fr-FR" sz="1600"/>
              <a:t>Les protocoles réseau définissent un ensemble de règles communes.</a:t>
            </a:r>
          </a:p>
          <a:p>
            <a:pPr rtl="0">
              <a:buFont typeface="Arial" panose="020B0604020202020204" pitchFamily="34" charset="0"/>
              <a:buChar char="•"/>
            </a:pPr>
            <a:r>
              <a:rPr lang="fr-FR" sz="1600"/>
              <a:t>Peut être implémenté sur les appareils dans:</a:t>
            </a:r>
          </a:p>
          <a:p>
            <a:pPr lvl="1" rtl="0"/>
            <a:r>
              <a:rPr lang="fr-FR" sz="1600"/>
              <a:t>Logiciels</a:t>
            </a:r>
          </a:p>
          <a:p>
            <a:pPr lvl="1" rtl="0"/>
            <a:r>
              <a:rPr lang="fr-FR" sz="1600"/>
              <a:t>Matériel</a:t>
            </a:r>
          </a:p>
          <a:p>
            <a:pPr lvl="1" rtl="0"/>
            <a:r>
              <a:rPr lang="fr-FR" sz="1600"/>
              <a:t>Les deux</a:t>
            </a:r>
          </a:p>
          <a:p>
            <a:pPr rtl="0">
              <a:buFont typeface="Arial" panose="020B0604020202020204" pitchFamily="34" charset="0"/>
              <a:buChar char="•"/>
            </a:pPr>
            <a:r>
              <a:rPr lang="fr-FR" sz="1600"/>
              <a:t>Les protocoles ont leur propre:</a:t>
            </a:r>
          </a:p>
          <a:p>
            <a:pPr lvl="1" rtl="0"/>
            <a:r>
              <a:rPr lang="fr-FR" sz="1600"/>
              <a:t>Fonction</a:t>
            </a:r>
          </a:p>
          <a:p>
            <a:pPr lvl="1" rtl="0"/>
            <a:r>
              <a:rPr lang="fr-FR" sz="1600"/>
              <a:t>Format</a:t>
            </a:r>
          </a:p>
          <a:p>
            <a:pPr lvl="1" rtl="0"/>
            <a:r>
              <a:rPr lang="fr-FR" sz="1600"/>
              <a:t>Règles</a:t>
            </a:r>
          </a:p>
          <a:p>
            <a:pPr marL="0" indent="0" rtl="0">
              <a:buNone/>
            </a:pPr>
            <a:r>
              <a:rPr lang="fr-FR"/>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780156"/>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pPr rtl="0"/>
                      <a:r>
                        <a:rPr lang="fr-FR"/>
                        <a:t>Type de protocole</a:t>
                      </a:r>
                    </a:p>
                  </a:txBody>
                  <a:tcPr/>
                </a:tc>
                <a:tc>
                  <a:txBody>
                    <a:bodyPr/>
                    <a:lstStyle/>
                    <a:p>
                      <a:pPr rtl="0"/>
                      <a:r>
                        <a:rPr lang="fr-FR"/>
                        <a:t>Description</a:t>
                      </a:r>
                    </a:p>
                  </a:txBody>
                  <a:tcPr/>
                </a:tc>
                <a:extLst>
                  <a:ext uri="{0D108BD9-81ED-4DB2-BD59-A6C34878D82A}">
                    <a16:rowId xmlns:a16="http://schemas.microsoft.com/office/drawing/2014/main" val="10000"/>
                  </a:ext>
                </a:extLst>
              </a:tr>
              <a:tr h="719388">
                <a:tc>
                  <a:txBody>
                    <a:bodyPr/>
                    <a:lstStyle/>
                    <a:p>
                      <a:pPr rtl="0"/>
                      <a:r>
                        <a:rPr lang="fr-FR"/>
                        <a:t>Communications de Réseau</a:t>
                      </a:r>
                    </a:p>
                  </a:txBody>
                  <a:tcPr/>
                </a:tc>
                <a:tc>
                  <a:txBody>
                    <a:bodyPr/>
                    <a:lstStyle/>
                    <a:p>
                      <a:pPr rtl="0"/>
                      <a:r>
                        <a:rPr lang="fr-FR"/>
                        <a:t>permettre à deux ou plusieurs périphériques de communiquer sur un ou plusieurs réseaux</a:t>
                      </a:r>
                    </a:p>
                  </a:txBody>
                  <a:tcPr/>
                </a:tc>
                <a:extLst>
                  <a:ext uri="{0D108BD9-81ED-4DB2-BD59-A6C34878D82A}">
                    <a16:rowId xmlns:a16="http://schemas.microsoft.com/office/drawing/2014/main" val="10001"/>
                  </a:ext>
                </a:extLst>
              </a:tr>
              <a:tr h="719388">
                <a:tc>
                  <a:txBody>
                    <a:bodyPr/>
                    <a:lstStyle/>
                    <a:p>
                      <a:pPr rtl="0"/>
                      <a:r>
                        <a:rPr lang="fr-FR"/>
                        <a:t>Sécurité</a:t>
                      </a:r>
                      <a:r>
                        <a:rPr lang="fr-FR" baseline="0"/>
                        <a:t> des Réseaux</a:t>
                      </a:r>
                    </a:p>
                  </a:txBody>
                  <a:tcPr/>
                </a:tc>
                <a:tc>
                  <a:txBody>
                    <a:bodyPr/>
                    <a:lstStyle/>
                    <a:p>
                      <a:pPr rtl="0"/>
                      <a:r>
                        <a:rPr lang="fr-FR"/>
                        <a:t>sécuriser les données pour fournir l'authentification, l'intégrité des données et le chiffrement des données</a:t>
                      </a:r>
                    </a:p>
                  </a:txBody>
                  <a:tcPr/>
                </a:tc>
                <a:extLst>
                  <a:ext uri="{0D108BD9-81ED-4DB2-BD59-A6C34878D82A}">
                    <a16:rowId xmlns:a16="http://schemas.microsoft.com/office/drawing/2014/main" val="10002"/>
                  </a:ext>
                </a:extLst>
              </a:tr>
              <a:tr h="718340">
                <a:tc>
                  <a:txBody>
                    <a:bodyPr/>
                    <a:lstStyle/>
                    <a:p>
                      <a:pPr rtl="0"/>
                      <a:r>
                        <a:rPr lang="fr-FR"/>
                        <a:t>Routage</a:t>
                      </a:r>
                    </a:p>
                  </a:txBody>
                  <a:tcPr/>
                </a:tc>
                <a:tc>
                  <a:txBody>
                    <a:bodyPr/>
                    <a:lstStyle/>
                    <a:p>
                      <a:pPr rtl="0"/>
                      <a:r>
                        <a:rPr lang="fr-FR"/>
                        <a:t>permettre aux routeurs d'échanger des informations sur les itinéraires, de comparer les informations sur les chemins et de choisir le meilleur chemin</a:t>
                      </a:r>
                    </a:p>
                  </a:txBody>
                  <a:tcPr/>
                </a:tc>
                <a:extLst>
                  <a:ext uri="{0D108BD9-81ED-4DB2-BD59-A6C34878D82A}">
                    <a16:rowId xmlns:a16="http://schemas.microsoft.com/office/drawing/2014/main" val="10003"/>
                  </a:ext>
                </a:extLst>
              </a:tr>
              <a:tr h="719388">
                <a:tc>
                  <a:txBody>
                    <a:bodyPr/>
                    <a:lstStyle/>
                    <a:p>
                      <a:pPr rtl="0"/>
                      <a:r>
                        <a:rPr lang="fr-FR"/>
                        <a:t>Détection des Services</a:t>
                      </a:r>
                    </a:p>
                  </a:txBody>
                  <a:tcPr/>
                </a:tc>
                <a:tc>
                  <a:txBody>
                    <a:bodyPr/>
                    <a:lstStyle/>
                    <a:p>
                      <a:pPr rtl="0"/>
                      <a:r>
                        <a:rPr lang="fr-FR"/>
                        <a:t>utilisés pour la détection automatique de dispositifs ou de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Feature</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Interactive Activities</a:t>
                      </a:r>
                    </a:p>
                  </a:txBody>
                  <a:tcPr marL="9525" marR="9525" marT="9525" marB="0" anchor="b"/>
                </a:tc>
                <a:tc>
                  <a:txBody>
                    <a:bodyPr/>
                    <a:lstStyle/>
                    <a:p>
                      <a:pPr rtl="0"/>
                      <a:r>
                        <a:rPr lang="fr-F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Syntax Checker</a:t>
                      </a:r>
                    </a:p>
                  </a:txBody>
                  <a:tcPr marL="9525" marR="9525" marT="9525" marB="0" anchor="b"/>
                </a:tc>
                <a:tc>
                  <a:txBody>
                    <a:bodyPr/>
                    <a:lstStyle/>
                    <a:p>
                      <a:pPr rtl="0"/>
                      <a:r>
                        <a:rPr lang="fr-F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PT Activity</a:t>
                      </a:r>
                    </a:p>
                  </a:txBody>
                  <a:tcPr marL="9525" marR="9525" marT="9525" marB="0" anchor="b"/>
                </a:tc>
                <a:tc>
                  <a:txBody>
                    <a:bodyPr/>
                    <a:lstStyle/>
                    <a:p>
                      <a:pPr rtl="0"/>
                      <a:r>
                        <a:rPr lang="fr-F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pPr rtl="0"/>
            <a:r>
              <a:rPr lang="fr-FR" sz="1600"/>
              <a:t>Protocoles</a:t>
            </a:r>
            <a:br>
              <a:rPr lang="en-US" altLang="en-US" dirty="0"/>
            </a:br>
            <a:r>
              <a:rPr lang="fr-FR"/>
              <a:t>Fonctions de Protocole Réseau</a:t>
            </a:r>
          </a:p>
        </p:txBody>
      </p:sp>
      <p:sp>
        <p:nvSpPr>
          <p:cNvPr id="8195" name="Rectangle 6"/>
          <p:cNvSpPr>
            <a:spLocks noGrp="1" noChangeArrowheads="1"/>
          </p:cNvSpPr>
          <p:nvPr>
            <p:ph idx="1"/>
          </p:nvPr>
        </p:nvSpPr>
        <p:spPr>
          <a:xfrm>
            <a:off x="261256" y="856343"/>
            <a:ext cx="3715657" cy="1320800"/>
          </a:xfrm>
        </p:spPr>
        <p:txBody>
          <a:bodyPr/>
          <a:lstStyle/>
          <a:p>
            <a:pPr rtl="0">
              <a:buFont typeface="Arial" panose="020B0604020202020204" pitchFamily="34" charset="0"/>
              <a:buChar char="•"/>
            </a:pPr>
            <a:r>
              <a:rPr lang="fr-FR" sz="1600"/>
              <a:t>Les appareils utilisent des protocoles convenus pour communiquer.</a:t>
            </a:r>
          </a:p>
          <a:p>
            <a:pPr rtl="0">
              <a:buFont typeface="Arial" panose="020B0604020202020204" pitchFamily="34" charset="0"/>
              <a:buChar char="•"/>
            </a:pPr>
            <a:r>
              <a:rPr lang="fr-FR" sz="1600"/>
              <a:t>Les protocoles peuvent avoir une ou plusieurs fonctions.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pPr rtl="0"/>
                      <a:r>
                        <a:rPr lang="fr-FR"/>
                        <a:t>Fonction</a:t>
                      </a:r>
                    </a:p>
                  </a:txBody>
                  <a:tcPr/>
                </a:tc>
                <a:tc>
                  <a:txBody>
                    <a:bodyPr/>
                    <a:lstStyle/>
                    <a:p>
                      <a:pPr rtl="0"/>
                      <a:r>
                        <a:rPr lang="fr-FR"/>
                        <a:t>Description</a:t>
                      </a:r>
                    </a:p>
                  </a:txBody>
                  <a:tcPr/>
                </a:tc>
                <a:extLst>
                  <a:ext uri="{0D108BD9-81ED-4DB2-BD59-A6C34878D82A}">
                    <a16:rowId xmlns:a16="http://schemas.microsoft.com/office/drawing/2014/main" val="10000"/>
                  </a:ext>
                </a:extLst>
              </a:tr>
              <a:tr h="323562">
                <a:tc>
                  <a:txBody>
                    <a:bodyPr/>
                    <a:lstStyle/>
                    <a:p>
                      <a:pPr rtl="0"/>
                      <a:r>
                        <a:rPr lang="fr-FR"/>
                        <a:t>Adressage</a:t>
                      </a:r>
                    </a:p>
                  </a:txBody>
                  <a:tcPr/>
                </a:tc>
                <a:tc>
                  <a:txBody>
                    <a:bodyPr/>
                    <a:lstStyle/>
                    <a:p>
                      <a:pPr rtl="0"/>
                      <a:r>
                        <a:rPr lang="fr-FR"/>
                        <a:t>Identifie</a:t>
                      </a:r>
                      <a:r>
                        <a:rPr lang="fr-FR" baseline="0"/>
                        <a:t> l'expéditeur et le destinataire</a:t>
                      </a:r>
                    </a:p>
                  </a:txBody>
                  <a:tcPr/>
                </a:tc>
                <a:extLst>
                  <a:ext uri="{0D108BD9-81ED-4DB2-BD59-A6C34878D82A}">
                    <a16:rowId xmlns:a16="http://schemas.microsoft.com/office/drawing/2014/main" val="10001"/>
                  </a:ext>
                </a:extLst>
              </a:tr>
              <a:tr h="333828">
                <a:tc>
                  <a:txBody>
                    <a:bodyPr/>
                    <a:lstStyle/>
                    <a:p>
                      <a:pPr rtl="0"/>
                      <a:r>
                        <a:rPr lang="fr-FR"/>
                        <a:t>Fiabilité</a:t>
                      </a:r>
                    </a:p>
                  </a:txBody>
                  <a:tcPr/>
                </a:tc>
                <a:tc>
                  <a:txBody>
                    <a:bodyPr/>
                    <a:lstStyle/>
                    <a:p>
                      <a:pPr rtl="0"/>
                      <a:r>
                        <a:rPr lang="fr-FR"/>
                        <a:t>Offre une garantie de livraison</a:t>
                      </a:r>
                    </a:p>
                  </a:txBody>
                  <a:tcPr/>
                </a:tc>
                <a:extLst>
                  <a:ext uri="{0D108BD9-81ED-4DB2-BD59-A6C34878D82A}">
                    <a16:rowId xmlns:a16="http://schemas.microsoft.com/office/drawing/2014/main" val="10002"/>
                  </a:ext>
                </a:extLst>
              </a:tr>
              <a:tr h="335320">
                <a:tc>
                  <a:txBody>
                    <a:bodyPr/>
                    <a:lstStyle/>
                    <a:p>
                      <a:pPr rtl="0"/>
                      <a:r>
                        <a:rPr lang="fr-FR"/>
                        <a:t>Contrôle de flux</a:t>
                      </a:r>
                    </a:p>
                  </a:txBody>
                  <a:tcPr/>
                </a:tc>
                <a:tc>
                  <a:txBody>
                    <a:bodyPr/>
                    <a:lstStyle/>
                    <a:p>
                      <a:pPr rtl="0"/>
                      <a:r>
                        <a:rPr lang="fr-FR"/>
                        <a:t>Garantit des flux de données à un rythme</a:t>
                      </a:r>
                      <a:r>
                        <a:rPr lang="fr-FR" baseline="0"/>
                        <a:t> efficace</a:t>
                      </a:r>
                    </a:p>
                  </a:txBody>
                  <a:tcPr/>
                </a:tc>
                <a:extLst>
                  <a:ext uri="{0D108BD9-81ED-4DB2-BD59-A6C34878D82A}">
                    <a16:rowId xmlns:a16="http://schemas.microsoft.com/office/drawing/2014/main" val="10003"/>
                  </a:ext>
                </a:extLst>
              </a:tr>
              <a:tr h="319314">
                <a:tc>
                  <a:txBody>
                    <a:bodyPr/>
                    <a:lstStyle/>
                    <a:p>
                      <a:pPr rtl="0"/>
                      <a:r>
                        <a:rPr lang="fr-FR"/>
                        <a:t>Séquençage</a:t>
                      </a:r>
                    </a:p>
                  </a:txBody>
                  <a:tcPr/>
                </a:tc>
                <a:tc>
                  <a:txBody>
                    <a:bodyPr/>
                    <a:lstStyle/>
                    <a:p>
                      <a:pPr rtl="0"/>
                      <a:r>
                        <a:rPr lang="fr-FR"/>
                        <a:t>Étiquette de manière unique chaque segment de données transmis</a:t>
                      </a:r>
                    </a:p>
                  </a:txBody>
                  <a:tcPr/>
                </a:tc>
                <a:extLst>
                  <a:ext uri="{0D108BD9-81ED-4DB2-BD59-A6C34878D82A}">
                    <a16:rowId xmlns:a16="http://schemas.microsoft.com/office/drawing/2014/main" val="10004"/>
                  </a:ext>
                </a:extLst>
              </a:tr>
              <a:tr h="331867">
                <a:tc>
                  <a:txBody>
                    <a:bodyPr/>
                    <a:lstStyle/>
                    <a:p>
                      <a:pPr rtl="0"/>
                      <a:r>
                        <a:rPr lang="fr-FR"/>
                        <a:t>Détection des erreurs</a:t>
                      </a:r>
                    </a:p>
                  </a:txBody>
                  <a:tcPr/>
                </a:tc>
                <a:tc>
                  <a:txBody>
                    <a:bodyPr/>
                    <a:lstStyle/>
                    <a:p>
                      <a:pPr rtl="0"/>
                      <a:r>
                        <a:rPr lang="fr-FR"/>
                        <a:t>Détermine si les données ont été endommagées pendant la transmission</a:t>
                      </a:r>
                    </a:p>
                  </a:txBody>
                  <a:tcPr/>
                </a:tc>
                <a:extLst>
                  <a:ext uri="{0D108BD9-81ED-4DB2-BD59-A6C34878D82A}">
                    <a16:rowId xmlns:a16="http://schemas.microsoft.com/office/drawing/2014/main" val="10005"/>
                  </a:ext>
                </a:extLst>
              </a:tr>
              <a:tr h="317432">
                <a:tc>
                  <a:txBody>
                    <a:bodyPr/>
                    <a:lstStyle/>
                    <a:p>
                      <a:pPr rtl="0"/>
                      <a:r>
                        <a:rPr lang="fr-FR"/>
                        <a:t>Interface d'application</a:t>
                      </a:r>
                    </a:p>
                  </a:txBody>
                  <a:tcPr/>
                </a:tc>
                <a:tc>
                  <a:txBody>
                    <a:bodyPr/>
                    <a:lstStyle/>
                    <a:p>
                      <a:pPr rtl="0"/>
                      <a:r>
                        <a:rPr lang="fr-FR"/>
                        <a:t>Communications processus-processus entre les applications réseau</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pPr rtl="0"/>
            <a:r>
              <a:rPr lang="fr-FR" sz="1600"/>
              <a:t>Protocoles</a:t>
            </a:r>
            <a:br>
              <a:rPr lang="en-US" altLang="en-US" dirty="0"/>
            </a:br>
            <a:r>
              <a:rPr lang="fr-FR"/>
              <a:t>Interaction de Protocole</a:t>
            </a:r>
          </a:p>
        </p:txBody>
      </p:sp>
      <p:sp>
        <p:nvSpPr>
          <p:cNvPr id="8195" name="Rectangle 6"/>
          <p:cNvSpPr>
            <a:spLocks noGrp="1" noChangeArrowheads="1"/>
          </p:cNvSpPr>
          <p:nvPr>
            <p:ph idx="1"/>
          </p:nvPr>
        </p:nvSpPr>
        <p:spPr>
          <a:xfrm>
            <a:off x="203201" y="986971"/>
            <a:ext cx="4572000" cy="990512"/>
          </a:xfrm>
        </p:spPr>
        <p:txBody>
          <a:bodyPr/>
          <a:lstStyle/>
          <a:p>
            <a:pPr rtl="0">
              <a:buFont typeface="Arial" panose="020B0604020202020204" pitchFamily="34" charset="0"/>
              <a:buChar char="•"/>
            </a:pPr>
            <a:r>
              <a:rPr lang="fr-FR" sz="1600"/>
              <a:t>Les réseaux nécessitent l'utilisation de plusieurs protocoles.</a:t>
            </a:r>
          </a:p>
          <a:p>
            <a:pPr rtl="0">
              <a:buFont typeface="Arial" panose="020B0604020202020204" pitchFamily="34" charset="0"/>
              <a:buChar char="•"/>
            </a:pPr>
            <a:r>
              <a:rPr lang="fr-FR" sz="1600"/>
              <a:t>Chaque protocole a sa propre fonction et son propre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62132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pPr rtl="0"/>
                      <a:r>
                        <a:rPr lang="fr-FR"/>
                        <a:t>Protocole</a:t>
                      </a:r>
                    </a:p>
                  </a:txBody>
                  <a:tcPr/>
                </a:tc>
                <a:tc>
                  <a:txBody>
                    <a:bodyPr/>
                    <a:lstStyle/>
                    <a:p>
                      <a:pPr rtl="0"/>
                      <a:r>
                        <a:rPr lang="fr-FR"/>
                        <a:t>Fonction</a:t>
                      </a:r>
                    </a:p>
                  </a:txBody>
                  <a:tcPr/>
                </a:tc>
                <a:extLst>
                  <a:ext uri="{0D108BD9-81ED-4DB2-BD59-A6C34878D82A}">
                    <a16:rowId xmlns:a16="http://schemas.microsoft.com/office/drawing/2014/main" val="10000"/>
                  </a:ext>
                </a:extLst>
              </a:tr>
              <a:tr h="323562">
                <a:tc>
                  <a:txBody>
                    <a:bodyPr/>
                    <a:lstStyle/>
                    <a:p>
                      <a:pPr rtl="0"/>
                      <a:r>
                        <a:rPr lang="fr-FR" b="1"/>
                        <a:t>Protocole HTTP (Hypertext Transfer Protocol)</a:t>
                      </a:r>
                    </a:p>
                  </a:txBody>
                  <a:tcPr/>
                </a:tc>
                <a:tc>
                  <a:txBody>
                    <a:bodyPr/>
                    <a:lstStyle/>
                    <a:p>
                      <a:pPr marL="285750" indent="-285750" rtl="0">
                        <a:buFont typeface="Wingdings" panose="05000000000000000000" pitchFamily="2" charset="2"/>
                        <a:buChar char="§"/>
                      </a:pPr>
                      <a:r>
                        <a:rPr lang="fr-FR"/>
                        <a:t>Régit la manière dont un serveur web et un client web interagissent</a:t>
                      </a:r>
                    </a:p>
                    <a:p>
                      <a:pPr marL="285750" indent="-285750" rtl="0">
                        <a:buFont typeface="Wingdings" panose="05000000000000000000" pitchFamily="2" charset="2"/>
                        <a:buChar char="§"/>
                      </a:pPr>
                      <a:r>
                        <a:rPr lang="fr-FR"/>
                        <a:t>Définit le contenu et le format</a:t>
                      </a:r>
                    </a:p>
                  </a:txBody>
                  <a:tcPr/>
                </a:tc>
                <a:extLst>
                  <a:ext uri="{0D108BD9-81ED-4DB2-BD59-A6C34878D82A}">
                    <a16:rowId xmlns:a16="http://schemas.microsoft.com/office/drawing/2014/main" val="10001"/>
                  </a:ext>
                </a:extLst>
              </a:tr>
              <a:tr h="333828">
                <a:tc>
                  <a:txBody>
                    <a:bodyPr/>
                    <a:lstStyle/>
                    <a:p>
                      <a:pPr rtl="0"/>
                      <a:r>
                        <a:rPr lang="fr-FR" b="1"/>
                        <a:t>Protocole de Contrôle de Transmission (TCP)</a:t>
                      </a:r>
                    </a:p>
                  </a:txBody>
                  <a:tcPr/>
                </a:tc>
                <a:tc>
                  <a:txBody>
                    <a:bodyPr/>
                    <a:lstStyle/>
                    <a:p>
                      <a:pPr marL="285750" indent="-285750" rtl="0">
                        <a:buFont typeface="Wingdings" panose="05000000000000000000" pitchFamily="2" charset="2"/>
                        <a:buChar char="§"/>
                      </a:pPr>
                      <a:r>
                        <a:rPr lang="fr-FR"/>
                        <a:t>Gère les conversations individuelles</a:t>
                      </a:r>
                    </a:p>
                    <a:p>
                      <a:pPr marL="285750" indent="-285750" rtl="0">
                        <a:buFont typeface="Wingdings" panose="05000000000000000000" pitchFamily="2" charset="2"/>
                        <a:buChar char="§"/>
                      </a:pPr>
                      <a:r>
                        <a:rPr lang="fr-FR"/>
                        <a:t>Offre une garantie de livraison</a:t>
                      </a:r>
                    </a:p>
                    <a:p>
                      <a:pPr marL="285750" indent="-285750" rtl="0">
                        <a:buFont typeface="Wingdings" panose="05000000000000000000" pitchFamily="2" charset="2"/>
                        <a:buChar char="§"/>
                      </a:pPr>
                      <a:r>
                        <a:rPr lang="fr-FR"/>
                        <a:t>Gère le contrôle du flux</a:t>
                      </a:r>
                    </a:p>
                  </a:txBody>
                  <a:tcPr/>
                </a:tc>
                <a:extLst>
                  <a:ext uri="{0D108BD9-81ED-4DB2-BD59-A6C34878D82A}">
                    <a16:rowId xmlns:a16="http://schemas.microsoft.com/office/drawing/2014/main" val="10002"/>
                  </a:ext>
                </a:extLst>
              </a:tr>
              <a:tr h="335320">
                <a:tc>
                  <a:txBody>
                    <a:bodyPr/>
                    <a:lstStyle/>
                    <a:p>
                      <a:pPr rtl="0"/>
                      <a:r>
                        <a:rPr lang="fr-FR" b="1"/>
                        <a:t>Protocole Internet (IP)</a:t>
                      </a:r>
                    </a:p>
                  </a:txBody>
                  <a:tcPr/>
                </a:tc>
                <a:tc>
                  <a:txBody>
                    <a:bodyPr/>
                    <a:lstStyle/>
                    <a:p>
                      <a:pPr rtl="0"/>
                      <a:r>
                        <a:rPr lang="fr-FR"/>
                        <a:t>Fournit des messages globalement de l'expéditeur au destinataire</a:t>
                      </a:r>
                    </a:p>
                  </a:txBody>
                  <a:tcPr/>
                </a:tc>
                <a:extLst>
                  <a:ext uri="{0D108BD9-81ED-4DB2-BD59-A6C34878D82A}">
                    <a16:rowId xmlns:a16="http://schemas.microsoft.com/office/drawing/2014/main" val="10003"/>
                  </a:ext>
                </a:extLst>
              </a:tr>
              <a:tr h="319314">
                <a:tc>
                  <a:txBody>
                    <a:bodyPr/>
                    <a:lstStyle/>
                    <a:p>
                      <a:pPr rtl="0"/>
                      <a:r>
                        <a:rPr lang="fr-FR" b="1"/>
                        <a:t>Ethernet</a:t>
                      </a:r>
                    </a:p>
                  </a:txBody>
                  <a:tcPr/>
                </a:tc>
                <a:tc>
                  <a:txBody>
                    <a:bodyPr/>
                    <a:lstStyle/>
                    <a:p>
                      <a:pPr rtl="0"/>
                      <a:r>
                        <a:rPr lang="fr-FR"/>
                        <a:t>Fournit des messages d'une carte réseau à une autre carte réseau sur le même réseau local (LAN) Ethernet</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3.3 Suites de protocoles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Suites de Protocoles</a:t>
            </a:r>
            <a:br>
              <a:rPr lang="en-US" altLang="en-US" dirty="0"/>
            </a:br>
            <a:r>
              <a:rPr lang="fr-FR"/>
              <a:t>Suites de Protocoles Réseau</a:t>
            </a:r>
          </a:p>
        </p:txBody>
      </p:sp>
      <p:sp>
        <p:nvSpPr>
          <p:cNvPr id="13315" name="Content Placeholder 2"/>
          <p:cNvSpPr>
            <a:spLocks noGrp="1"/>
          </p:cNvSpPr>
          <p:nvPr>
            <p:ph idx="1"/>
          </p:nvPr>
        </p:nvSpPr>
        <p:spPr>
          <a:xfrm>
            <a:off x="123574" y="867947"/>
            <a:ext cx="4349274" cy="3827878"/>
          </a:xfrm>
        </p:spPr>
        <p:txBody>
          <a:bodyPr/>
          <a:lstStyle/>
          <a:p>
            <a:pPr marL="0" indent="0" rtl="0">
              <a:buNone/>
            </a:pPr>
            <a:r>
              <a:rPr lang="fr-FR" sz="1600"/>
              <a:t>Les protocoles doivent pouvoir fonctionner avec d'autres protocoles.</a:t>
            </a:r>
          </a:p>
          <a:p>
            <a:pPr marL="0" indent="0" rtl="0">
              <a:buNone/>
            </a:pPr>
            <a:r>
              <a:rPr lang="fr-FR" sz="1600"/>
              <a:t>Suite de protocoles:</a:t>
            </a:r>
          </a:p>
          <a:p>
            <a:pPr lvl="1" rtl="0"/>
            <a:r>
              <a:rPr lang="fr-FR" sz="1600"/>
              <a:t>un groupe de protocoles interdépendants nécessaires pour assurer une fonction de communication.</a:t>
            </a:r>
          </a:p>
          <a:p>
            <a:pPr lvl="1" rtl="0"/>
            <a:r>
              <a:rPr lang="fr-FR" sz="1600"/>
              <a:t>Des ensembles de règles qui fonctionnent conjointement pour aider à résoudre un problème.</a:t>
            </a:r>
          </a:p>
          <a:p>
            <a:pPr marL="0" indent="0" rtl="0">
              <a:buNone/>
            </a:pPr>
            <a:r>
              <a:rPr lang="fr-FR" sz="1600"/>
              <a:t>Les protocoles sont affichés en termes de couches:</a:t>
            </a:r>
          </a:p>
          <a:p>
            <a:pPr lvl="1" rtl="0"/>
            <a:r>
              <a:rPr lang="fr-FR" sz="1600"/>
              <a:t>Couches supérieures</a:t>
            </a:r>
          </a:p>
          <a:p>
            <a:pPr lvl="1" rtl="0"/>
            <a:r>
              <a:rPr lang="fr-FR" sz="1600"/>
              <a:t>Couches inférieures - concernées par le déplacement des données et la fourniture de services aux couches supérieures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Suites de Protocoles</a:t>
            </a:r>
            <a:br>
              <a:rPr lang="en-US" altLang="en-US" dirty="0"/>
            </a:br>
            <a:r>
              <a:rPr lang="fr-FR"/>
              <a:t>Évolution des Suites de Protocole</a:t>
            </a:r>
          </a:p>
        </p:txBody>
      </p:sp>
      <p:sp>
        <p:nvSpPr>
          <p:cNvPr id="13315" name="Content Placeholder 2"/>
          <p:cNvSpPr>
            <a:spLocks noGrp="1"/>
          </p:cNvSpPr>
          <p:nvPr>
            <p:ph idx="1"/>
          </p:nvPr>
        </p:nvSpPr>
        <p:spPr>
          <a:xfrm>
            <a:off x="124427" y="791746"/>
            <a:ext cx="3997630" cy="3856453"/>
          </a:xfrm>
        </p:spPr>
        <p:txBody>
          <a:bodyPr/>
          <a:lstStyle/>
          <a:p>
            <a:pPr marL="0" indent="0" rtl="0">
              <a:buNone/>
            </a:pPr>
            <a:r>
              <a:rPr lang="fr-FR" sz="1600"/>
              <a:t>Il existe plusieurs suites de protocoles.</a:t>
            </a:r>
          </a:p>
          <a:p>
            <a:pPr rtl="0">
              <a:buFont typeface="Arial" panose="020B0604020202020204" pitchFamily="34" charset="0"/>
              <a:buChar char="•"/>
            </a:pPr>
            <a:r>
              <a:rPr lang="fr-FR" sz="1400" b="1"/>
              <a:t>Internet Protocol Suite ou TCP/IP - </a:t>
            </a:r>
            <a:r>
              <a:rPr lang="fr-FR" sz="1400"/>
              <a:t>La</a:t>
            </a:r>
            <a:r>
              <a:rPr lang="fr-FR" sz="1400" b="1"/>
              <a:t> </a:t>
            </a:r>
            <a:r>
              <a:rPr lang="fr-FR" sz="1400"/>
              <a:t>suite de protocoles la plus courante et maintenue par Internet Engineering Task Force (IETF)</a:t>
            </a:r>
          </a:p>
          <a:p>
            <a:pPr rtl="0">
              <a:buFont typeface="Arial" panose="020B0604020202020204" pitchFamily="34" charset="0"/>
              <a:buChar char="•"/>
            </a:pPr>
            <a:r>
              <a:rPr lang="fr-FR" sz="1400" b="1"/>
              <a:t>Protocoles d'interconnexion de systèmes ouverts (OSI) - </a:t>
            </a:r>
            <a:r>
              <a:rPr lang="fr-FR" sz="1400"/>
              <a:t>Développés</a:t>
            </a:r>
            <a:r>
              <a:rPr lang="fr-FR" sz="1400" b="1"/>
              <a:t> </a:t>
            </a:r>
            <a:r>
              <a:rPr lang="fr-FR" sz="1400"/>
              <a:t>par l'Organisation internationale de normalisation (ISO) et l'Union internationale des télécommunications (UIT)</a:t>
            </a:r>
          </a:p>
          <a:p>
            <a:pPr rtl="0">
              <a:buFont typeface="Arial" panose="020B0604020202020204" pitchFamily="34" charset="0"/>
              <a:buChar char="•"/>
            </a:pPr>
            <a:r>
              <a:rPr lang="fr-FR" sz="1400" b="1"/>
              <a:t>AppleTalk - </a:t>
            </a:r>
            <a:r>
              <a:rPr lang="fr-FR" sz="1400"/>
              <a:t>Version de la suite propriétaire par Apple Inc.</a:t>
            </a:r>
          </a:p>
          <a:p>
            <a:pPr rtl="0">
              <a:buFont typeface="Arial" panose="020B0604020202020204" pitchFamily="34" charset="0"/>
              <a:buChar char="•"/>
            </a:pPr>
            <a:r>
              <a:rPr lang="fr-FR" sz="1400" b="1"/>
              <a:t>Novell NetWare - </a:t>
            </a:r>
            <a:r>
              <a:rPr lang="fr-FR" sz="1400"/>
              <a:t>Suite propriétaire développée par Novell Inc.</a:t>
            </a:r>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Suites de Protocole</a:t>
            </a:r>
            <a:br>
              <a:rPr lang="en-US" altLang="en-US" dirty="0"/>
            </a:br>
            <a:r>
              <a:rPr lang="fr-FR"/>
              <a:t>Exemple de protocole TCP/IP</a:t>
            </a:r>
          </a:p>
        </p:txBody>
      </p:sp>
      <p:sp>
        <p:nvSpPr>
          <p:cNvPr id="13315" name="Content Placeholder 2"/>
          <p:cNvSpPr>
            <a:spLocks noGrp="1"/>
          </p:cNvSpPr>
          <p:nvPr>
            <p:ph idx="1"/>
          </p:nvPr>
        </p:nvSpPr>
        <p:spPr>
          <a:xfrm>
            <a:off x="123574" y="867947"/>
            <a:ext cx="3359855" cy="3733082"/>
          </a:xfrm>
        </p:spPr>
        <p:txBody>
          <a:bodyPr/>
          <a:lstStyle/>
          <a:p>
            <a:pPr rtl="0">
              <a:buFont typeface="Arial" panose="020B0604020202020204" pitchFamily="34" charset="0"/>
              <a:buChar char="•"/>
            </a:pPr>
            <a:r>
              <a:rPr lang="fr-FR" sz="1600"/>
              <a:t>Les protocoles TCP/IP sont disponibles pour les couches application, transport et internet.</a:t>
            </a:r>
          </a:p>
          <a:p>
            <a:pPr rtl="0">
              <a:buFont typeface="Arial" panose="020B0604020202020204" pitchFamily="34" charset="0"/>
              <a:buChar char="•"/>
            </a:pPr>
            <a:r>
              <a:rPr lang="fr-FR" sz="1600"/>
              <a:t>Les protocoles LAN de couche d'accès réseau les plus courants sont Ethernet et WLAN (LAN sans fil).</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Suites de Protocoles</a:t>
            </a:r>
            <a:br>
              <a:rPr lang="en-US" altLang="en-US" dirty="0"/>
            </a:br>
            <a:r>
              <a:rPr lang="fr-FR"/>
              <a:t>Suites de Protocole TCP/IP</a:t>
            </a:r>
          </a:p>
        </p:txBody>
      </p:sp>
      <p:sp>
        <p:nvSpPr>
          <p:cNvPr id="13315" name="Content Placeholder 2"/>
          <p:cNvSpPr>
            <a:spLocks noGrp="1"/>
          </p:cNvSpPr>
          <p:nvPr>
            <p:ph idx="1"/>
          </p:nvPr>
        </p:nvSpPr>
        <p:spPr>
          <a:xfrm>
            <a:off x="167116" y="820322"/>
            <a:ext cx="3359855" cy="3942178"/>
          </a:xfrm>
        </p:spPr>
        <p:txBody>
          <a:bodyPr/>
          <a:lstStyle/>
          <a:p>
            <a:pPr rtl="0">
              <a:buFont typeface="Arial" panose="020B0604020202020204" pitchFamily="34" charset="0"/>
              <a:buChar char="•"/>
            </a:pPr>
            <a:r>
              <a:rPr lang="fr-FR" sz="1400"/>
              <a:t>TCP/IP est la suite de protocoles utilisée par Internet et comprend de nombreux protocoles.</a:t>
            </a:r>
          </a:p>
          <a:p>
            <a:pPr rtl="0">
              <a:buFont typeface="Arial" panose="020B0604020202020204" pitchFamily="34" charset="0"/>
              <a:buChar char="•"/>
            </a:pPr>
            <a:r>
              <a:rPr lang="fr-FR" sz="1400"/>
              <a:t>TCP/IP est:</a:t>
            </a:r>
          </a:p>
          <a:p>
            <a:pPr lvl="1" rtl="0"/>
            <a:r>
              <a:rPr lang="fr-FR"/>
              <a:t>Une suite de protocoles standard ouverte accessible gratuitement au public et pouvant être utilisée par n'importe quel fournisseur</a:t>
            </a:r>
          </a:p>
          <a:p>
            <a:pPr lvl="1" rtl="0"/>
            <a:r>
              <a:rPr lang="fr-FR"/>
              <a:t>Une suite de protocoles basée sur des normes, </a:t>
            </a:r>
            <a:r>
              <a:rPr lang="fr-FR" sz="1400"/>
              <a:t>approuvée par l'industrie des réseaux et par un organisme de normalisation pour assurer l'interopérabilité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 de protocoles</a:t>
            </a:r>
            <a:br>
              <a:rPr lang="en-US" altLang="en-US" dirty="0"/>
            </a:br>
            <a:r>
              <a:rPr lang="fr-FR"/>
              <a:t>Processus de Communication TCP/IP</a:t>
            </a:r>
          </a:p>
        </p:txBody>
      </p:sp>
      <p:sp>
        <p:nvSpPr>
          <p:cNvPr id="13315" name="Content Placeholder 2"/>
          <p:cNvSpPr>
            <a:spLocks noGrp="1"/>
          </p:cNvSpPr>
          <p:nvPr>
            <p:ph idx="1"/>
          </p:nvPr>
        </p:nvSpPr>
        <p:spPr>
          <a:xfrm>
            <a:off x="123574" y="867947"/>
            <a:ext cx="4361340" cy="859252"/>
          </a:xfrm>
        </p:spPr>
        <p:txBody>
          <a:bodyPr/>
          <a:lstStyle/>
          <a:p>
            <a:pPr rtl="0">
              <a:buFont typeface="Arial" panose="020B0604020202020204" pitchFamily="34" charset="0"/>
              <a:buChar char="•"/>
            </a:pPr>
            <a:r>
              <a:rPr lang="fr-FR" sz="1600"/>
              <a:t>Serveur Web encapsulant et envoyant une page Web à un client.</a:t>
            </a:r>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600"/>
              <a:t>Un client décapsulant la page Web pour le navigateur Web</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3.4 Organismes de Normalisation</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Organismes de Normalisation</a:t>
            </a:r>
            <a:br>
              <a:rPr lang="en-US" altLang="en-US" sz="1600" dirty="0"/>
            </a:br>
            <a:r>
              <a:rPr lang="fr-FR"/>
              <a:t>Normes ouvertes</a:t>
            </a:r>
          </a:p>
        </p:txBody>
      </p:sp>
      <p:sp>
        <p:nvSpPr>
          <p:cNvPr id="55299" name="Rectangle 3"/>
          <p:cNvSpPr>
            <a:spLocks noGrp="1" noChangeArrowheads="1"/>
          </p:cNvSpPr>
          <p:nvPr>
            <p:ph type="body" idx="1"/>
          </p:nvPr>
        </p:nvSpPr>
        <p:spPr>
          <a:xfrm>
            <a:off x="4572000" y="757551"/>
            <a:ext cx="4401766" cy="3950636"/>
          </a:xfrm>
        </p:spPr>
        <p:txBody>
          <a:bodyPr/>
          <a:lstStyle/>
          <a:p>
            <a:pPr marL="0" indent="0" rtl="0">
              <a:buNone/>
            </a:pPr>
            <a:r>
              <a:rPr lang="fr-FR" sz="1600"/>
              <a:t>Les normes ouvertes encouragent:</a:t>
            </a:r>
          </a:p>
          <a:p>
            <a:pPr rtl="0">
              <a:buFont typeface="Arial" panose="020B0604020202020204" pitchFamily="34" charset="0"/>
              <a:buChar char="•"/>
            </a:pPr>
            <a:r>
              <a:rPr lang="fr-FR" sz="1600"/>
              <a:t>interopérabilité</a:t>
            </a:r>
          </a:p>
          <a:p>
            <a:pPr rtl="0">
              <a:buFont typeface="Arial" panose="020B0604020202020204" pitchFamily="34" charset="0"/>
              <a:buChar char="•"/>
            </a:pPr>
            <a:r>
              <a:rPr lang="fr-FR" sz="1600"/>
              <a:t>compétition</a:t>
            </a:r>
          </a:p>
          <a:p>
            <a:pPr rtl="0">
              <a:buFont typeface="Arial" panose="020B0604020202020204" pitchFamily="34" charset="0"/>
              <a:buChar char="•"/>
            </a:pPr>
            <a:r>
              <a:rPr lang="fr-FR" sz="1600"/>
              <a:t>innovation</a:t>
            </a:r>
          </a:p>
          <a:p>
            <a:pPr marL="0" indent="0" rtl="0">
              <a:buNone/>
            </a:pPr>
            <a:r>
              <a:rPr lang="fr-FR" sz="1600"/>
              <a:t>Organismes de normalisation sont:</a:t>
            </a:r>
          </a:p>
          <a:p>
            <a:pPr rtl="0">
              <a:buFont typeface="Arial" panose="020B0604020202020204" pitchFamily="34" charset="0"/>
              <a:buChar char="•"/>
            </a:pPr>
            <a:r>
              <a:rPr lang="fr-FR" sz="1600"/>
              <a:t>neutres du fournisseur </a:t>
            </a:r>
          </a:p>
          <a:p>
            <a:pPr rtl="0">
              <a:buFont typeface="Arial" panose="020B0604020202020204" pitchFamily="34" charset="0"/>
              <a:buChar char="•"/>
            </a:pPr>
            <a:r>
              <a:rPr lang="fr-FR" sz="1600"/>
              <a:t>gratuit pour les organisations à but non lucratif </a:t>
            </a:r>
          </a:p>
          <a:p>
            <a:pPr rtl="0">
              <a:buFont typeface="Arial" panose="020B0604020202020204" pitchFamily="34" charset="0"/>
              <a:buChar char="•"/>
            </a:pPr>
            <a:r>
              <a:rPr lang="fr-FR" sz="1600"/>
              <a:t>créé pour développer et promouvoir le concept de normes ouvertes.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Feature</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Hands-On Labs</a:t>
                      </a:r>
                    </a:p>
                  </a:txBody>
                  <a:tcPr marL="9525" marR="9525" marT="9525" marB="0" anchor="b"/>
                </a:tc>
                <a:tc>
                  <a:txBody>
                    <a:bodyPr/>
                    <a:lstStyle/>
                    <a:p>
                      <a:pPr rtl="0"/>
                      <a:r>
                        <a:rPr lang="fr-F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Module Quizzes</a:t>
                      </a:r>
                    </a:p>
                  </a:txBody>
                  <a:tcPr marL="9525" marR="9525" marT="9525" marB="0" anchor="b"/>
                </a:tc>
                <a:tc>
                  <a:txBody>
                    <a:bodyPr/>
                    <a:lstStyle/>
                    <a:p>
                      <a:pPr rtl="0"/>
                      <a:r>
                        <a:rPr lang="fr-F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Module Summary</a:t>
                      </a:r>
                    </a:p>
                  </a:txBody>
                  <a:tcPr marL="9525" marR="9525" marT="9525" marB="0" anchor="b"/>
                </a:tc>
                <a:tc>
                  <a:txBody>
                    <a:bodyPr/>
                    <a:lstStyle/>
                    <a:p>
                      <a:pPr rtl="0"/>
                      <a:r>
                        <a:rPr lang="fr-FR"/>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pPr rtl="0"/>
            <a:r>
              <a:rPr lang="fr-FR" sz="1600"/>
              <a:t>Organismes de normalisation</a:t>
            </a:r>
            <a:br>
              <a:rPr lang="en-US" altLang="en-US" sz="1600" dirty="0"/>
            </a:br>
            <a:r>
              <a:rPr lang="fr-FR"/>
              <a:t>Normes Internet</a:t>
            </a:r>
          </a:p>
        </p:txBody>
      </p:sp>
      <p:sp>
        <p:nvSpPr>
          <p:cNvPr id="55299" name="Rectangle 3"/>
          <p:cNvSpPr>
            <a:spLocks noGrp="1" noChangeArrowheads="1"/>
          </p:cNvSpPr>
          <p:nvPr>
            <p:ph type="body" idx="1"/>
          </p:nvPr>
        </p:nvSpPr>
        <p:spPr>
          <a:xfrm>
            <a:off x="4499429" y="220523"/>
            <a:ext cx="4401766" cy="4322448"/>
          </a:xfrm>
        </p:spPr>
        <p:txBody>
          <a:bodyPr/>
          <a:lstStyle/>
          <a:p>
            <a:pPr rtl="0">
              <a:buFont typeface="Arial" panose="020B0604020202020204" pitchFamily="34" charset="0"/>
              <a:buChar char="•"/>
            </a:pPr>
            <a:r>
              <a:rPr lang="fr-FR" sz="1800" b="1"/>
              <a:t>Internet Society (ISOC)</a:t>
            </a:r>
            <a:r>
              <a:rPr lang="fr-FR" sz="1800"/>
              <a:t> - Promouvoir le développement et l'évolution ouverts de l'internet</a:t>
            </a:r>
          </a:p>
          <a:p>
            <a:pPr rtl="0">
              <a:buFont typeface="Arial" panose="020B0604020202020204" pitchFamily="34" charset="0"/>
              <a:buChar char="•"/>
            </a:pPr>
            <a:r>
              <a:rPr lang="fr-FR" sz="1800" b="1"/>
              <a:t>Internet Architecture Board (IAB)</a:t>
            </a:r>
            <a:r>
              <a:rPr lang="fr-FR" sz="1800"/>
              <a:t> - Responsable de la gestion et du développement des normes Internet</a:t>
            </a:r>
          </a:p>
          <a:p>
            <a:pPr rtl="0">
              <a:buFont typeface="Arial" panose="020B0604020202020204" pitchFamily="34" charset="0"/>
              <a:buChar char="•"/>
            </a:pPr>
            <a:r>
              <a:rPr lang="fr-FR" sz="1800" b="1"/>
              <a:t>Internet Engineering Task Force (IETF) </a:t>
            </a:r>
            <a:r>
              <a:rPr lang="fr-FR" sz="1800"/>
              <a:t>- Développe, met à jour et assure la maintenance des technologies Internet et TCP/IP</a:t>
            </a:r>
          </a:p>
          <a:p>
            <a:pPr rtl="0">
              <a:buFont typeface="Arial" panose="020B0604020202020204" pitchFamily="34" charset="0"/>
              <a:buChar char="•"/>
            </a:pPr>
            <a:r>
              <a:rPr lang="fr-FR" sz="1800" b="1"/>
              <a:t>Internet Research Task Force (IRTF) </a:t>
            </a:r>
            <a:r>
              <a:rPr lang="fr-FR" sz="1800"/>
              <a:t>- Se concentre sur la recherche à long terme liée à l'internet et aux protocoles TCP/IP</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pPr rtl="0"/>
            <a:r>
              <a:rPr lang="fr-FR" sz="1600"/>
              <a:t>Organismes de normalisation</a:t>
            </a:r>
            <a:br>
              <a:rPr lang="en-US" altLang="en-US" sz="1600" dirty="0"/>
            </a:br>
            <a:r>
              <a:rPr lang="fr-FR"/>
              <a:t>Normes Internet (suite) </a:t>
            </a:r>
          </a:p>
        </p:txBody>
      </p:sp>
      <p:sp>
        <p:nvSpPr>
          <p:cNvPr id="55299" name="Rectangle 3"/>
          <p:cNvSpPr>
            <a:spLocks noGrp="1" noChangeArrowheads="1"/>
          </p:cNvSpPr>
          <p:nvPr>
            <p:ph type="body" idx="1"/>
          </p:nvPr>
        </p:nvSpPr>
        <p:spPr>
          <a:xfrm>
            <a:off x="4648898" y="782410"/>
            <a:ext cx="4247972" cy="3672114"/>
          </a:xfrm>
        </p:spPr>
        <p:txBody>
          <a:bodyPr/>
          <a:lstStyle/>
          <a:p>
            <a:pPr marL="0" indent="0" rtl="0">
              <a:buNone/>
            </a:pPr>
            <a:r>
              <a:rPr lang="fr-FR" sz="1600"/>
              <a:t>Organismes de normalisation participant à l'élaboration et au soutien de TCP/IP</a:t>
            </a:r>
          </a:p>
          <a:p>
            <a:pPr lvl="1" rtl="0"/>
            <a:r>
              <a:rPr lang="fr-FR" sz="1600" b="1"/>
              <a:t>Internet Corporation for Assigned Names and Numbers (ICANN) </a:t>
            </a:r>
            <a:r>
              <a:rPr lang="fr-FR" sz="1600"/>
              <a:t>- coordonne l'attribution des adresses IP, la gestion des noms de domaine et l'attribution d'autres informations</a:t>
            </a:r>
          </a:p>
          <a:p>
            <a:pPr lvl="1" rtl="0"/>
            <a:r>
              <a:rPr lang="fr-FR" sz="1600" b="1"/>
              <a:t>Internet Assigned Numbers Authority (IANA) </a:t>
            </a:r>
            <a:r>
              <a:rPr lang="fr-FR" sz="1600"/>
              <a:t>- Supervise et gère l'attribution des adresses IP, la gestion des noms de domaine et les identificateurs de protocole pour l'ICANN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Organismes de normalisation</a:t>
            </a:r>
            <a:br>
              <a:rPr lang="en-US" altLang="en-US" sz="1600" dirty="0"/>
            </a:br>
            <a:r>
              <a:rPr lang="fr-FR"/>
              <a:t>Normes électroniques et de communication</a:t>
            </a:r>
          </a:p>
        </p:txBody>
      </p:sp>
      <p:sp>
        <p:nvSpPr>
          <p:cNvPr id="55299" name="Rectangle 3"/>
          <p:cNvSpPr>
            <a:spLocks noGrp="1" noChangeArrowheads="1"/>
          </p:cNvSpPr>
          <p:nvPr>
            <p:ph type="body" idx="1"/>
          </p:nvPr>
        </p:nvSpPr>
        <p:spPr>
          <a:xfrm>
            <a:off x="116114" y="821051"/>
            <a:ext cx="8785081" cy="3794491"/>
          </a:xfrm>
        </p:spPr>
        <p:txBody>
          <a:bodyPr/>
          <a:lstStyle/>
          <a:p>
            <a:pPr rtl="0">
              <a:buFont typeface="Arial" panose="020B0604020202020204" pitchFamily="34" charset="0"/>
              <a:buChar char="•"/>
            </a:pPr>
            <a:r>
              <a:rPr lang="fr-FR" sz="1800" b="1"/>
              <a:t>Institute of Electrical and Electronics Engineers </a:t>
            </a:r>
            <a:r>
              <a:rPr lang="fr-FR" sz="1800"/>
              <a:t>(</a:t>
            </a:r>
            <a:r>
              <a:rPr lang="fr-FR" sz="1800" b="1"/>
              <a:t>IEEE</a:t>
            </a:r>
            <a:r>
              <a:rPr lang="fr-FR" sz="1800"/>
              <a:t>, prononcer "I-triple-E") - qui se consacre à la création de normes dans les domaines de l'électricité et de l'énergie, des soins de santé, des télécommunications et des réseaux</a:t>
            </a:r>
          </a:p>
          <a:p>
            <a:pPr rtl="0">
              <a:buFont typeface="Arial" panose="020B0604020202020204" pitchFamily="34" charset="0"/>
              <a:buChar char="•"/>
            </a:pPr>
            <a:r>
              <a:rPr lang="fr-FR" sz="1800" b="1"/>
              <a:t>Electronic Industries Alliance (EIA) </a:t>
            </a:r>
            <a:r>
              <a:rPr lang="fr-FR" sz="1800"/>
              <a:t>- élabore des normes relatives au câblage électrique, aux connecteurs et aux racks de 19 pouces utilisés pour monter les équipements de réseau</a:t>
            </a:r>
          </a:p>
          <a:p>
            <a:pPr rtl="0">
              <a:buFont typeface="Arial" panose="020B0604020202020204" pitchFamily="34" charset="0"/>
              <a:buChar char="•"/>
            </a:pPr>
            <a:r>
              <a:rPr lang="fr-FR" sz="1800" b="1"/>
              <a:t>Telecommunications Industry Association (TIA) </a:t>
            </a:r>
            <a:r>
              <a:rPr lang="fr-FR" sz="1800"/>
              <a:t>- développe des normes de communication pour les équipements radio, les tours de téléphonie cellulaire, les dispositifs de voix sur IP (VoIP), les communications par satellite, etc.</a:t>
            </a:r>
          </a:p>
          <a:p>
            <a:pPr rtl="0">
              <a:buFont typeface="Arial" panose="020B0604020202020204" pitchFamily="34" charset="0"/>
              <a:buChar char="•"/>
            </a:pPr>
            <a:r>
              <a:rPr lang="fr-FR" sz="1800" b="1"/>
              <a:t>Union internationale des télécommunications - Secteur de la normalisation des télécommunications (UIT-T</a:t>
            </a:r>
            <a:r>
              <a:rPr lang="fr-FR" sz="1800"/>
              <a:t>) - définit des normes pour la compression vidéo, la télévision par protocole Internet (IPTV) et les communications à large bande, telles que la ligne d'abonné numérique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Organismes de normalisation</a:t>
            </a:r>
            <a:br>
              <a:rPr lang="en-US" altLang="en-US" sz="1600" dirty="0"/>
            </a:br>
            <a:r>
              <a:rPr lang="fr-FR"/>
              <a:t>Travail Pratique - Recherche sur les normes de mise en réseau</a:t>
            </a:r>
          </a:p>
        </p:txBody>
      </p:sp>
      <p:sp>
        <p:nvSpPr>
          <p:cNvPr id="55299" name="Rectangle 3"/>
          <p:cNvSpPr>
            <a:spLocks noGrp="1" noChangeArrowheads="1"/>
          </p:cNvSpPr>
          <p:nvPr>
            <p:ph type="body" idx="1"/>
          </p:nvPr>
        </p:nvSpPr>
        <p:spPr>
          <a:xfrm>
            <a:off x="116114" y="821051"/>
            <a:ext cx="8785081" cy="3794491"/>
          </a:xfrm>
        </p:spPr>
        <p:txBody>
          <a:bodyPr/>
          <a:lstStyle/>
          <a:p>
            <a:pPr marL="0" indent="0" rtl="0">
              <a:buNone/>
            </a:pPr>
            <a:r>
              <a:rPr lang="fr-FR" sz="1800"/>
              <a:t>Dans ce TP, vous ferez ce qui suit:</a:t>
            </a:r>
          </a:p>
          <a:p>
            <a:pPr lvl="1" rtl="0"/>
            <a:r>
              <a:rPr lang="fr-FR" sz="1700"/>
              <a:t>Partie 1 : Recherche sur les organismes de normalisation des réseaux</a:t>
            </a:r>
          </a:p>
          <a:p>
            <a:pPr lvl="1" rtl="0"/>
            <a:r>
              <a:rPr lang="fr-FR" sz="1700"/>
              <a:t>Partie 2 : Réflexion sur l'expérience d'Internet et des réseaux informatiques</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3.5 Modèles de Référence</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Modèles de Référence</a:t>
            </a:r>
            <a:br>
              <a:rPr lang="en-US" altLang="en-US" dirty="0"/>
            </a:br>
            <a:r>
              <a:rPr lang="fr-FR"/>
              <a:t>Les Avantages de l'Utilisation d'Un Modèle en Couches</a:t>
            </a:r>
          </a:p>
        </p:txBody>
      </p:sp>
      <p:sp>
        <p:nvSpPr>
          <p:cNvPr id="13315" name="Content Placeholder 2"/>
          <p:cNvSpPr>
            <a:spLocks noGrp="1"/>
          </p:cNvSpPr>
          <p:nvPr>
            <p:ph idx="1"/>
          </p:nvPr>
        </p:nvSpPr>
        <p:spPr>
          <a:xfrm>
            <a:off x="5453349" y="1019280"/>
            <a:ext cx="3690651" cy="3323113"/>
          </a:xfrm>
        </p:spPr>
        <p:txBody>
          <a:bodyPr/>
          <a:lstStyle/>
          <a:p>
            <a:pPr marL="0" indent="0" rtl="0">
              <a:buNone/>
            </a:pPr>
            <a:r>
              <a:rPr lang="fr-FR" sz="1600"/>
              <a:t>Des concepts complexes comme le fonctionnement d'un réseau peuvent être difficiles à expliquer et à comprendre. Pour cette raison, un modèle en couches est utilisé.</a:t>
            </a:r>
          </a:p>
          <a:p>
            <a:pPr marL="0" indent="0" rtl="0">
              <a:buNone/>
            </a:pPr>
            <a:r>
              <a:rPr lang="fr-FR" sz="1600"/>
              <a:t>Deux modèles en couches décrivent les opérations réseau:</a:t>
            </a:r>
          </a:p>
          <a:p>
            <a:pPr rtl="0">
              <a:buFont typeface="Arial" panose="020B0604020202020204" pitchFamily="34" charset="0"/>
              <a:buChar char="•"/>
            </a:pPr>
            <a:r>
              <a:rPr lang="fr-FR" sz="1600"/>
              <a:t>Modèle de référence pour l'interconnexion des systèmes ouverts (OSI)</a:t>
            </a:r>
          </a:p>
          <a:p>
            <a:pPr rtl="0">
              <a:buFont typeface="Arial" panose="020B0604020202020204" pitchFamily="34" charset="0"/>
              <a:buChar char="•"/>
            </a:pPr>
            <a:r>
              <a:rPr lang="fr-FR" sz="1600"/>
              <a:t>Modèle de Référence TCP/IP</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Modèles de Référence</a:t>
            </a:r>
            <a:br>
              <a:rPr lang="en-US" altLang="en-US" dirty="0"/>
            </a:br>
            <a:r>
              <a:rPr lang="fr-FR"/>
              <a:t>Les Avantages de l'Utilisation d'Un Modèle en Couches (suite)</a:t>
            </a:r>
          </a:p>
        </p:txBody>
      </p:sp>
      <p:sp>
        <p:nvSpPr>
          <p:cNvPr id="13315" name="Content Placeholder 2"/>
          <p:cNvSpPr>
            <a:spLocks noGrp="1"/>
          </p:cNvSpPr>
          <p:nvPr>
            <p:ph idx="1"/>
          </p:nvPr>
        </p:nvSpPr>
        <p:spPr>
          <a:xfrm>
            <a:off x="290286" y="798944"/>
            <a:ext cx="8853715" cy="3352142"/>
          </a:xfrm>
        </p:spPr>
        <p:txBody>
          <a:bodyPr/>
          <a:lstStyle/>
          <a:p>
            <a:pPr marL="0" indent="0" rtl="0">
              <a:buNone/>
            </a:pPr>
            <a:r>
              <a:rPr lang="fr-FR" sz="1800"/>
              <a:t>Ce sont les avantages de l'utilisation d'un modèle à plusieurs niveaux :</a:t>
            </a:r>
          </a:p>
          <a:p>
            <a:pPr rtl="0">
              <a:buFont typeface="Arial" panose="020B0604020202020204" pitchFamily="34" charset="0"/>
              <a:buChar char="•"/>
            </a:pPr>
            <a:r>
              <a:rPr lang="fr-FR" sz="1800"/>
              <a:t>Aide à la conception de protocoles car les protocoles qui fonctionnent à une couche spécifique ont des informations définies sur lesquelles ils agissent et une interface définie avec les couches supérieures et inférieures</a:t>
            </a:r>
          </a:p>
          <a:p>
            <a:pPr rtl="0">
              <a:buFont typeface="Arial" panose="020B0604020202020204" pitchFamily="34" charset="0"/>
              <a:buChar char="•"/>
            </a:pPr>
            <a:r>
              <a:rPr lang="fr-FR" sz="1800"/>
              <a:t>Encourage la compétition, car les produits de différents fournisseurs peuvent fonctionner ensemble.</a:t>
            </a:r>
          </a:p>
          <a:p>
            <a:pPr rtl="0">
              <a:buFont typeface="Arial" panose="020B0604020202020204" pitchFamily="34" charset="0"/>
              <a:buChar char="•"/>
            </a:pPr>
            <a:r>
              <a:rPr lang="fr-FR" sz="1800"/>
              <a:t>Empêche que des changements de technologie ou de capacité dans une couche n'affectent d'autres couches au-dessus et au-dessous</a:t>
            </a:r>
          </a:p>
          <a:p>
            <a:pPr rtl="0">
              <a:buFont typeface="Arial" panose="020B0604020202020204" pitchFamily="34" charset="0"/>
              <a:buChar char="•"/>
            </a:pPr>
            <a:r>
              <a:rPr lang="fr-FR" sz="1800"/>
              <a:t>Fournit un langage commun pour décrire les fonctions et les capacités de mise en réseau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pPr rtl="0"/>
            <a:r>
              <a:rPr lang="fr-FR" sz="1600"/>
              <a:t>Modèles de Référence</a:t>
            </a:r>
            <a:br>
              <a:rPr lang="en-US" altLang="en-US" dirty="0"/>
            </a:br>
            <a:r>
              <a:rPr lang="fr-FR" sz="2400"/>
              <a:t>Le Modèle de Référence OSI</a:t>
            </a:r>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4162965"/>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pPr rtl="0"/>
                      <a:r>
                        <a:rPr lang="fr-FR" b="1">
                          <a:effectLst/>
                        </a:rPr>
                        <a:t>Couche du Modèle OSI</a:t>
                      </a:r>
                    </a:p>
                  </a:txBody>
                  <a:tcPr anchor="ctr"/>
                </a:tc>
                <a:tc>
                  <a:txBody>
                    <a:bodyPr/>
                    <a:lstStyle/>
                    <a:p>
                      <a:pPr rtl="0"/>
                      <a:r>
                        <a:rPr lang="fr-FR" b="1">
                          <a:effectLst/>
                        </a:rPr>
                        <a:t>Description</a:t>
                      </a:r>
                    </a:p>
                  </a:txBody>
                  <a:tcPr anchor="ctr"/>
                </a:tc>
                <a:extLst>
                  <a:ext uri="{0D108BD9-81ED-4DB2-BD59-A6C34878D82A}">
                    <a16:rowId xmlns:a16="http://schemas.microsoft.com/office/drawing/2014/main" val="10000"/>
                  </a:ext>
                </a:extLst>
              </a:tr>
              <a:tr h="294785">
                <a:tc>
                  <a:txBody>
                    <a:bodyPr/>
                    <a:lstStyle/>
                    <a:p>
                      <a:pPr rtl="0"/>
                      <a:r>
                        <a:rPr lang="fr-FR" b="1"/>
                        <a:t>7 - Application</a:t>
                      </a:r>
                    </a:p>
                  </a:txBody>
                  <a:tcPr anchor="ctr"/>
                </a:tc>
                <a:tc>
                  <a:txBody>
                    <a:bodyPr/>
                    <a:lstStyle/>
                    <a:p>
                      <a:pPr rtl="0"/>
                      <a:r>
                        <a:rPr lang="fr-FR"/>
                        <a:t>Contient les protocoles utilisés pour les communications de processus à processus.</a:t>
                      </a:r>
                    </a:p>
                  </a:txBody>
                  <a:tcPr anchor="ctr"/>
                </a:tc>
                <a:extLst>
                  <a:ext uri="{0D108BD9-81ED-4DB2-BD59-A6C34878D82A}">
                    <a16:rowId xmlns:a16="http://schemas.microsoft.com/office/drawing/2014/main" val="10001"/>
                  </a:ext>
                </a:extLst>
              </a:tr>
              <a:tr h="485587">
                <a:tc>
                  <a:txBody>
                    <a:bodyPr/>
                    <a:lstStyle/>
                    <a:p>
                      <a:pPr rtl="0"/>
                      <a:r>
                        <a:rPr lang="fr-FR" b="1"/>
                        <a:t>6 - Présentation</a:t>
                      </a:r>
                    </a:p>
                  </a:txBody>
                  <a:tcPr anchor="ctr"/>
                </a:tc>
                <a:tc>
                  <a:txBody>
                    <a:bodyPr/>
                    <a:lstStyle/>
                    <a:p>
                      <a:pPr rtl="0"/>
                      <a:r>
                        <a:rPr lang="fr-FR"/>
                        <a:t>Permet une représentation commune des données transférées entre les services de la couche application.</a:t>
                      </a:r>
                    </a:p>
                  </a:txBody>
                  <a:tcPr anchor="ctr"/>
                </a:tc>
                <a:extLst>
                  <a:ext uri="{0D108BD9-81ED-4DB2-BD59-A6C34878D82A}">
                    <a16:rowId xmlns:a16="http://schemas.microsoft.com/office/drawing/2014/main" val="10002"/>
                  </a:ext>
                </a:extLst>
              </a:tr>
              <a:tr h="485587">
                <a:tc>
                  <a:txBody>
                    <a:bodyPr/>
                    <a:lstStyle/>
                    <a:p>
                      <a:pPr rtl="0"/>
                      <a:r>
                        <a:rPr lang="fr-FR" b="1"/>
                        <a:t>5 - Session</a:t>
                      </a:r>
                    </a:p>
                  </a:txBody>
                  <a:tcPr anchor="ctr"/>
                </a:tc>
                <a:tc>
                  <a:txBody>
                    <a:bodyPr/>
                    <a:lstStyle/>
                    <a:p>
                      <a:pPr rtl="0"/>
                      <a:r>
                        <a:rPr lang="fr-FR"/>
                        <a:t>Permet une représentation commune des données transférées entre les services de la couche application.</a:t>
                      </a:r>
                    </a:p>
                  </a:txBody>
                  <a:tcPr anchor="ctr"/>
                </a:tc>
                <a:extLst>
                  <a:ext uri="{0D108BD9-81ED-4DB2-BD59-A6C34878D82A}">
                    <a16:rowId xmlns:a16="http://schemas.microsoft.com/office/drawing/2014/main" val="10003"/>
                  </a:ext>
                </a:extLst>
              </a:tr>
              <a:tr h="485587">
                <a:tc>
                  <a:txBody>
                    <a:bodyPr/>
                    <a:lstStyle/>
                    <a:p>
                      <a:pPr rtl="0"/>
                      <a:r>
                        <a:rPr lang="fr-FR" b="1"/>
                        <a:t>4 - Transport</a:t>
                      </a:r>
                    </a:p>
                  </a:txBody>
                  <a:tcPr anchor="ctr"/>
                </a:tc>
                <a:tc>
                  <a:txBody>
                    <a:bodyPr/>
                    <a:lstStyle/>
                    <a:p>
                      <a:pPr rtl="0"/>
                      <a:r>
                        <a:rPr lang="fr-FR"/>
                        <a:t>Définit les services permettant de segmenter, transférer et réassembler les données pour les communications individuelles.</a:t>
                      </a:r>
                    </a:p>
                  </a:txBody>
                  <a:tcPr anchor="ctr"/>
                </a:tc>
                <a:extLst>
                  <a:ext uri="{0D108BD9-81ED-4DB2-BD59-A6C34878D82A}">
                    <a16:rowId xmlns:a16="http://schemas.microsoft.com/office/drawing/2014/main" val="10004"/>
                  </a:ext>
                </a:extLst>
              </a:tr>
              <a:tr h="485587">
                <a:tc>
                  <a:txBody>
                    <a:bodyPr/>
                    <a:lstStyle/>
                    <a:p>
                      <a:pPr rtl="0"/>
                      <a:r>
                        <a:rPr lang="fr-FR" b="1"/>
                        <a:t>3 - Réseau</a:t>
                      </a:r>
                    </a:p>
                  </a:txBody>
                  <a:tcPr anchor="ctr"/>
                </a:tc>
                <a:tc>
                  <a:txBody>
                    <a:bodyPr/>
                    <a:lstStyle/>
                    <a:p>
                      <a:pPr rtl="0"/>
                      <a:r>
                        <a:rPr lang="fr-FR"/>
                        <a:t>Fournit des services permettant d'échanger des données individuelles sur le réseau.</a:t>
                      </a:r>
                    </a:p>
                  </a:txBody>
                  <a:tcPr anchor="ctr"/>
                </a:tc>
                <a:extLst>
                  <a:ext uri="{0D108BD9-81ED-4DB2-BD59-A6C34878D82A}">
                    <a16:rowId xmlns:a16="http://schemas.microsoft.com/office/drawing/2014/main" val="10005"/>
                  </a:ext>
                </a:extLst>
              </a:tr>
              <a:tr h="485587">
                <a:tc>
                  <a:txBody>
                    <a:bodyPr/>
                    <a:lstStyle/>
                    <a:p>
                      <a:pPr rtl="0"/>
                      <a:r>
                        <a:rPr lang="fr-FR" b="1"/>
                        <a:t>2 - Liaison de Données</a:t>
                      </a:r>
                    </a:p>
                  </a:txBody>
                  <a:tcPr anchor="ctr"/>
                </a:tc>
                <a:tc>
                  <a:txBody>
                    <a:bodyPr/>
                    <a:lstStyle/>
                    <a:p>
                      <a:pPr rtl="0"/>
                      <a:r>
                        <a:rPr lang="fr-FR"/>
                        <a:t>Décrit les méthodes d'échange de blocs de données sur un support commun.</a:t>
                      </a:r>
                    </a:p>
                  </a:txBody>
                  <a:tcPr anchor="ctr"/>
                </a:tc>
                <a:extLst>
                  <a:ext uri="{0D108BD9-81ED-4DB2-BD59-A6C34878D82A}">
                    <a16:rowId xmlns:a16="http://schemas.microsoft.com/office/drawing/2014/main" val="10006"/>
                  </a:ext>
                </a:extLst>
              </a:tr>
              <a:tr h="535845">
                <a:tc>
                  <a:txBody>
                    <a:bodyPr/>
                    <a:lstStyle/>
                    <a:p>
                      <a:pPr rtl="0"/>
                      <a:r>
                        <a:rPr lang="fr-FR" b="1"/>
                        <a:t>1 - Physique</a:t>
                      </a:r>
                    </a:p>
                  </a:txBody>
                  <a:tcPr anchor="ctr"/>
                </a:tc>
                <a:tc>
                  <a:txBody>
                    <a:bodyPr/>
                    <a:lstStyle/>
                    <a:p>
                      <a:pPr rtl="0"/>
                      <a:r>
                        <a:rPr lang="fr-FR"/>
                        <a:t>Décrit les</a:t>
                      </a:r>
                      <a:r>
                        <a:rPr lang="fr-FR" baseline="0"/>
                        <a:t> </a:t>
                      </a:r>
                      <a:r>
                        <a:rPr lang="fr-FR"/>
                        <a:t>moyens d'activer, de maintenir et de désactiver les connexions physiques.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pPr rtl="0"/>
            <a:r>
              <a:rPr lang="fr-FR" sz="1600"/>
              <a:t>Modèles de Référence</a:t>
            </a:r>
            <a:br>
              <a:rPr lang="en-US" altLang="en-US" dirty="0"/>
            </a:br>
            <a:r>
              <a:rPr lang="fr-FR" sz="2400"/>
              <a:t>Le Modèle de Référence TCP/IP</a:t>
            </a:r>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525654"/>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pPr rtl="0"/>
                      <a:r>
                        <a:rPr lang="fr-FR" b="1">
                          <a:effectLst/>
                        </a:rPr>
                        <a:t>Couche du Modèle TCP/IP</a:t>
                      </a:r>
                    </a:p>
                  </a:txBody>
                  <a:tcPr anchor="ctr"/>
                </a:tc>
                <a:tc>
                  <a:txBody>
                    <a:bodyPr/>
                    <a:lstStyle/>
                    <a:p>
                      <a:pPr rtl="0"/>
                      <a:r>
                        <a:rPr lang="fr-FR" b="1">
                          <a:effectLst/>
                        </a:rPr>
                        <a:t>Description</a:t>
                      </a:r>
                    </a:p>
                  </a:txBody>
                  <a:tcPr anchor="ctr"/>
                </a:tc>
                <a:extLst>
                  <a:ext uri="{0D108BD9-81ED-4DB2-BD59-A6C34878D82A}">
                    <a16:rowId xmlns:a16="http://schemas.microsoft.com/office/drawing/2014/main" val="10000"/>
                  </a:ext>
                </a:extLst>
              </a:tr>
              <a:tr h="294785">
                <a:tc>
                  <a:txBody>
                    <a:bodyPr/>
                    <a:lstStyle/>
                    <a:p>
                      <a:pPr rtl="0"/>
                      <a:r>
                        <a:rPr lang="fr-FR" b="1"/>
                        <a:t>Application</a:t>
                      </a:r>
                    </a:p>
                  </a:txBody>
                  <a:tcPr anchor="ctr"/>
                </a:tc>
                <a:tc>
                  <a:txBody>
                    <a:bodyPr/>
                    <a:lstStyle/>
                    <a:p>
                      <a:pPr rtl="0"/>
                      <a:r>
                        <a:rPr lang="fr-FR"/>
                        <a:t>Représente des données pour l'utilisateur, ainsi que du codage et un contrôle du dialogue.</a:t>
                      </a:r>
                    </a:p>
                  </a:txBody>
                  <a:tcPr anchor="ctr"/>
                </a:tc>
                <a:extLst>
                  <a:ext uri="{0D108BD9-81ED-4DB2-BD59-A6C34878D82A}">
                    <a16:rowId xmlns:a16="http://schemas.microsoft.com/office/drawing/2014/main" val="10001"/>
                  </a:ext>
                </a:extLst>
              </a:tr>
              <a:tr h="485587">
                <a:tc>
                  <a:txBody>
                    <a:bodyPr/>
                    <a:lstStyle/>
                    <a:p>
                      <a:pPr rtl="0"/>
                      <a:r>
                        <a:rPr lang="fr-FR" b="1"/>
                        <a:t>Transport</a:t>
                      </a:r>
                    </a:p>
                  </a:txBody>
                  <a:tcPr anchor="ctr"/>
                </a:tc>
                <a:tc>
                  <a:txBody>
                    <a:bodyPr/>
                    <a:lstStyle/>
                    <a:p>
                      <a:pPr rtl="0"/>
                      <a:r>
                        <a:rPr lang="fr-FR"/>
                        <a:t>Prend en charge la communication entre plusieurs périphériques à travers divers réseaux.</a:t>
                      </a:r>
                    </a:p>
                  </a:txBody>
                  <a:tcPr anchor="ctr"/>
                </a:tc>
                <a:extLst>
                  <a:ext uri="{0D108BD9-81ED-4DB2-BD59-A6C34878D82A}">
                    <a16:rowId xmlns:a16="http://schemas.microsoft.com/office/drawing/2014/main" val="10002"/>
                  </a:ext>
                </a:extLst>
              </a:tr>
              <a:tr h="485587">
                <a:tc>
                  <a:txBody>
                    <a:bodyPr/>
                    <a:lstStyle/>
                    <a:p>
                      <a:pPr rtl="0"/>
                      <a:r>
                        <a:rPr lang="fr-FR" b="1"/>
                        <a:t>Internet</a:t>
                      </a:r>
                    </a:p>
                  </a:txBody>
                  <a:tcPr anchor="ctr"/>
                </a:tc>
                <a:tc>
                  <a:txBody>
                    <a:bodyPr/>
                    <a:lstStyle/>
                    <a:p>
                      <a:pPr rtl="0"/>
                      <a:r>
                        <a:rPr lang="fr-FR"/>
                        <a:t>Détermine le meilleur chemin à travers le réseau.</a:t>
                      </a:r>
                    </a:p>
                  </a:txBody>
                  <a:tcPr anchor="ctr"/>
                </a:tc>
                <a:extLst>
                  <a:ext uri="{0D108BD9-81ED-4DB2-BD59-A6C34878D82A}">
                    <a16:rowId xmlns:a16="http://schemas.microsoft.com/office/drawing/2014/main" val="10003"/>
                  </a:ext>
                </a:extLst>
              </a:tr>
              <a:tr h="485587">
                <a:tc>
                  <a:txBody>
                    <a:bodyPr/>
                    <a:lstStyle/>
                    <a:p>
                      <a:pPr rtl="0"/>
                      <a:r>
                        <a:rPr lang="fr-FR" b="1"/>
                        <a:t> Accès réseau</a:t>
                      </a:r>
                    </a:p>
                  </a:txBody>
                  <a:tcPr anchor="ctr"/>
                </a:tc>
                <a:tc>
                  <a:txBody>
                    <a:bodyPr/>
                    <a:lstStyle/>
                    <a:p>
                      <a:pPr rtl="0"/>
                      <a:r>
                        <a:rPr lang="fr-FR"/>
                        <a:t>Contrôle les périphériques matériels et les supports qui constituent le réseau.</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Modèles de Référence</a:t>
            </a:r>
            <a:br>
              <a:rPr lang="en-US" altLang="en-US" dirty="0"/>
            </a:br>
            <a:r>
              <a:rPr lang="fr-FR"/>
              <a:t>Comparaison des modèles OSI et TCP/IP</a:t>
            </a:r>
          </a:p>
        </p:txBody>
      </p:sp>
      <p:sp>
        <p:nvSpPr>
          <p:cNvPr id="13315" name="Content Placeholder 2"/>
          <p:cNvSpPr>
            <a:spLocks noGrp="1"/>
          </p:cNvSpPr>
          <p:nvPr>
            <p:ph idx="1"/>
          </p:nvPr>
        </p:nvSpPr>
        <p:spPr>
          <a:xfrm>
            <a:off x="5321029" y="1176316"/>
            <a:ext cx="3822971" cy="3323113"/>
          </a:xfrm>
        </p:spPr>
        <p:txBody>
          <a:bodyPr/>
          <a:lstStyle/>
          <a:p>
            <a:pPr rtl="0">
              <a:buFont typeface="Arial" panose="020B0604020202020204" pitchFamily="34" charset="0"/>
              <a:buChar char="•"/>
            </a:pPr>
            <a:r>
              <a:rPr lang="fr-FR" sz="1600"/>
              <a:t>Le modèle OSI divise la couche d'accès réseau et la couche d'application du modèle TCP/IP en plusieurs couches.</a:t>
            </a:r>
          </a:p>
          <a:p>
            <a:pPr rtl="0">
              <a:buFont typeface="Arial" panose="020B0604020202020204" pitchFamily="34" charset="0"/>
              <a:buChar char="•"/>
            </a:pPr>
            <a:r>
              <a:rPr lang="fr-FR" sz="1600"/>
              <a:t>La suite de protocoles TCP/IP ne spécifie pas les protocoles à utiliser lors de la transmission sur un support physique.</a:t>
            </a:r>
          </a:p>
          <a:p>
            <a:pPr rtl="0">
              <a:buFont typeface="Arial" panose="020B0604020202020204" pitchFamily="34" charset="0"/>
              <a:buChar char="•"/>
            </a:pPr>
            <a:r>
              <a:rPr lang="fr-FR" sz="1600"/>
              <a:t>Les couches OSI 1 et 2 traitent des procédures nécessaires à l'accès aux supports et des moyens physiques pour envoyer des données sur un réseau.</a:t>
            </a:r>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sz="1600"/>
              <a:t>Check Your Understanding activities </a:t>
            </a:r>
            <a:r>
              <a:rPr lang="fr-FR" sz="1600" b="1" i="1"/>
              <a:t>do not </a:t>
            </a:r>
            <a:r>
              <a:rPr lang="fr-FR" sz="1600"/>
              <a:t>affect student grades.</a:t>
            </a:r>
          </a:p>
          <a:p>
            <a:pPr rtl="0">
              <a:spcBef>
                <a:spcPct val="30000"/>
              </a:spcBef>
              <a:buFont typeface="Arial" panose="020B0604020202020204" pitchFamily="34" charset="0"/>
              <a:buChar char="•"/>
            </a:pPr>
            <a:r>
              <a:rPr lang="fr-F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Modèles de Référence</a:t>
            </a:r>
            <a:br>
              <a:rPr lang="en-US" altLang="en-US" dirty="0"/>
            </a:br>
            <a:r>
              <a:rPr lang="fr-FR"/>
              <a:t>Packet Tracer – Étudier les modèles TCP/IP et OSI en action</a:t>
            </a:r>
          </a:p>
        </p:txBody>
      </p:sp>
      <p:sp>
        <p:nvSpPr>
          <p:cNvPr id="13315" name="Content Placeholder 2"/>
          <p:cNvSpPr>
            <a:spLocks noGrp="1"/>
          </p:cNvSpPr>
          <p:nvPr>
            <p:ph idx="1"/>
          </p:nvPr>
        </p:nvSpPr>
        <p:spPr>
          <a:xfrm>
            <a:off x="198304" y="936434"/>
            <a:ext cx="8575582" cy="3168689"/>
          </a:xfrm>
        </p:spPr>
        <p:txBody>
          <a:bodyPr/>
          <a:lstStyle/>
          <a:p>
            <a:pPr marL="0" indent="0" rtl="0">
              <a:buNone/>
            </a:pPr>
            <a:r>
              <a:rPr lang="fr-FR" sz="1800"/>
              <a:t>Cet exercice de simulation vise à fournir une base pour comprendre la suite de protocoles TCP/IP et sa relation avec le modèle OSI. Le mode Simulation vous permet d'afficher le contenu de données envoyé sur tout le réseau à chaque couche.</a:t>
            </a:r>
          </a:p>
          <a:p>
            <a:pPr marL="0" indent="0" rtl="0">
              <a:buNone/>
            </a:pPr>
            <a:r>
              <a:rPr lang="fr-FR" sz="1800"/>
              <a:t>Dans ce Packet Tracer, vous allez: </a:t>
            </a:r>
          </a:p>
          <a:p>
            <a:pPr lvl="1" rtl="0"/>
            <a:r>
              <a:rPr lang="fr-FR" sz="1800"/>
              <a:t>Partie 1 : Examiner le trafic Web HTTP </a:t>
            </a:r>
          </a:p>
          <a:p>
            <a:pPr lvl="1" rtl="0"/>
            <a:r>
              <a:rPr lang="fr-FR" sz="1800"/>
              <a:t>Partie 2 : Afficher les éléments de la suite de protocoles TCP/IP </a:t>
            </a:r>
          </a:p>
        </p:txBody>
      </p:sp>
    </p:spTree>
    <p:extLst>
      <p:ext uri="{BB962C8B-B14F-4D97-AF65-F5344CB8AC3E}">
        <p14:creationId xmlns:p14="http://schemas.microsoft.com/office/powerpoint/2010/main" val="287373709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3.6 Encapsulation de Données</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pPr rtl="0"/>
            <a:r>
              <a:rPr lang="fr-FR" sz="1600"/>
              <a:t>Encapsulation des données</a:t>
            </a:r>
            <a:br>
              <a:rPr lang="en-US" altLang="en-US" dirty="0"/>
            </a:br>
            <a:r>
              <a:rPr lang="fr-FR"/>
              <a:t>Segmentation des messages</a:t>
            </a:r>
          </a:p>
        </p:txBody>
      </p:sp>
      <p:sp>
        <p:nvSpPr>
          <p:cNvPr id="13315" name="Content Placeholder 2"/>
          <p:cNvSpPr>
            <a:spLocks noGrp="1"/>
          </p:cNvSpPr>
          <p:nvPr>
            <p:ph idx="1"/>
          </p:nvPr>
        </p:nvSpPr>
        <p:spPr>
          <a:xfrm>
            <a:off x="4951379" y="322866"/>
            <a:ext cx="4192621" cy="4350735"/>
          </a:xfrm>
        </p:spPr>
        <p:txBody>
          <a:bodyPr/>
          <a:lstStyle/>
          <a:p>
            <a:pPr marL="0" indent="0" rtl="0">
              <a:buNone/>
            </a:pPr>
            <a:r>
              <a:rPr lang="fr-FR" sz="1600"/>
              <a:t>La segmentation est le processus de séparation des messages en unités plus petites. Le multiplexage est le processus de prise de multiples flux de données segmentées et de les entrelacer ensemble.</a:t>
            </a:r>
          </a:p>
          <a:p>
            <a:pPr marL="0" indent="0" rtl="0">
              <a:buNone/>
            </a:pPr>
            <a:r>
              <a:rPr lang="fr-FR" sz="1600"/>
              <a:t>La segmentation des messages présente deux avantages majeurs:</a:t>
            </a:r>
          </a:p>
          <a:p>
            <a:pPr rtl="0">
              <a:buFont typeface="Arial" panose="020B0604020202020204" pitchFamily="34" charset="0"/>
              <a:buChar char="•"/>
            </a:pPr>
            <a:r>
              <a:rPr lang="fr-FR" sz="1600" b="1"/>
              <a:t>Augmente la vitesse</a:t>
            </a:r>
            <a:r>
              <a:rPr lang="fr-FR" sz="1600"/>
              <a:t> - De grandes quantités de données peuvent être envoyées sur le réseau sans attacher une liaison de communication. </a:t>
            </a:r>
          </a:p>
          <a:p>
            <a:pPr rtl="0">
              <a:buFont typeface="Arial" panose="020B0604020202020204" pitchFamily="34" charset="0"/>
              <a:buChar char="•"/>
            </a:pPr>
            <a:r>
              <a:rPr lang="fr-FR" sz="1600" b="1"/>
              <a:t>Augmente l'efficacité</a:t>
            </a:r>
            <a:r>
              <a:rPr lang="fr-FR" sz="1600"/>
              <a:t> - Seuls les segments qui n'atteignent pas la destination doivent être retransmis, et non l'intégralité du flux de données</a:t>
            </a:r>
            <a:r>
              <a:rPr lang="fr-FR"/>
              <a:t>. </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pPr rtl="0"/>
            <a:r>
              <a:rPr lang="fr-FR" sz="1600"/>
              <a:t>Encapsulation de données</a:t>
            </a:r>
            <a:br>
              <a:rPr lang="en-US" altLang="en-US" dirty="0"/>
            </a:br>
            <a:r>
              <a:rPr lang="fr-FR"/>
              <a:t>Séquençage</a:t>
            </a:r>
          </a:p>
        </p:txBody>
      </p:sp>
      <p:sp>
        <p:nvSpPr>
          <p:cNvPr id="13315" name="Content Placeholder 2"/>
          <p:cNvSpPr>
            <a:spLocks noGrp="1"/>
          </p:cNvSpPr>
          <p:nvPr>
            <p:ph idx="1"/>
          </p:nvPr>
        </p:nvSpPr>
        <p:spPr>
          <a:xfrm>
            <a:off x="4951379" y="1339753"/>
            <a:ext cx="4192621" cy="3146049"/>
          </a:xfrm>
        </p:spPr>
        <p:txBody>
          <a:bodyPr/>
          <a:lstStyle/>
          <a:p>
            <a:pPr marL="0" indent="0" rtl="0">
              <a:buNone/>
            </a:pPr>
            <a:r>
              <a:rPr lang="fr-FR" sz="1600"/>
              <a:t>Le séquençage des messages est le processus de numérotation des segments afin que le message puisse être réassemblé à la destination.</a:t>
            </a:r>
          </a:p>
          <a:p>
            <a:pPr marL="0" indent="0" rtl="0">
              <a:buNone/>
            </a:pPr>
            <a:r>
              <a:rPr lang="fr-FR" sz="1600"/>
              <a:t>TCP est responsable du séquençage des segments individuels.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pPr rtl="0"/>
            <a:r>
              <a:rPr lang="fr-FR" sz="1600"/>
              <a:t>Encapsulation de Données</a:t>
            </a:r>
            <a:br>
              <a:rPr lang="en-US" altLang="en-US" dirty="0"/>
            </a:br>
            <a:r>
              <a:rPr lang="fr-FR"/>
              <a:t>Unités de Données du Protocole</a:t>
            </a:r>
          </a:p>
        </p:txBody>
      </p:sp>
      <p:sp>
        <p:nvSpPr>
          <p:cNvPr id="13315" name="Content Placeholder 2"/>
          <p:cNvSpPr>
            <a:spLocks noGrp="1"/>
          </p:cNvSpPr>
          <p:nvPr>
            <p:ph idx="1"/>
          </p:nvPr>
        </p:nvSpPr>
        <p:spPr>
          <a:xfrm>
            <a:off x="4619625" y="171450"/>
            <a:ext cx="4456282" cy="4667250"/>
          </a:xfrm>
        </p:spPr>
        <p:txBody>
          <a:bodyPr/>
          <a:lstStyle/>
          <a:p>
            <a:pPr marL="0" indent="0" rtl="0">
              <a:buNone/>
            </a:pPr>
            <a:r>
              <a:rPr lang="fr-FR" sz="1600"/>
              <a:t>L'encapsulation est le processus par lequel les protocoles ajoutent leurs informations aux données.</a:t>
            </a:r>
          </a:p>
          <a:p>
            <a:pPr rtl="0">
              <a:buFont typeface="Arial" panose="020B0604020202020204" pitchFamily="34" charset="0"/>
              <a:buChar char="•"/>
            </a:pPr>
            <a:r>
              <a:rPr lang="fr-FR" sz="1600"/>
              <a:t>À chaque étape du processus, une unité de données de protocole possède un nom différent qui reflète ses nouvelles fonctions. </a:t>
            </a:r>
          </a:p>
          <a:p>
            <a:pPr rtl="0">
              <a:buFont typeface="Arial" panose="020B0604020202020204" pitchFamily="34" charset="0"/>
              <a:buChar char="•"/>
            </a:pPr>
            <a:r>
              <a:rPr lang="fr-FR" sz="1600"/>
              <a:t>Il n'existe pas de convention de dénomination universelle pour les PDU, dans ce cours, les PDU sont nommés selon les protocoles de la suite TCP/IP. </a:t>
            </a:r>
          </a:p>
          <a:p>
            <a:pPr rtl="0">
              <a:buFont typeface="Arial" panose="020B0604020202020204" pitchFamily="34" charset="0"/>
              <a:buChar char="•"/>
            </a:pPr>
            <a:r>
              <a:rPr lang="fr-FR" sz="1600"/>
              <a:t>Les PDU qui transmettent la pile sont les suivantes:</a:t>
            </a:r>
          </a:p>
          <a:p>
            <a:pPr marL="485775" lvl="1" indent="-342900" rtl="0">
              <a:buFont typeface="+mj-lt"/>
              <a:buAutoNum type="arabicPeriod"/>
            </a:pPr>
            <a:r>
              <a:rPr lang="fr-FR" sz="1600"/>
              <a:t>Données (flux de données)</a:t>
            </a:r>
          </a:p>
          <a:p>
            <a:pPr marL="485775" lvl="1" indent="-342900" rtl="0">
              <a:buFont typeface="+mj-lt"/>
              <a:buAutoNum type="arabicPeriod"/>
            </a:pPr>
            <a:r>
              <a:rPr lang="fr-FR" sz="1600"/>
              <a:t>Segment</a:t>
            </a:r>
          </a:p>
          <a:p>
            <a:pPr marL="485775" lvl="1" indent="-342900" rtl="0">
              <a:buFont typeface="+mj-lt"/>
              <a:buAutoNum type="arabicPeriod"/>
            </a:pPr>
            <a:r>
              <a:rPr lang="fr-FR" sz="1600"/>
              <a:t>Paquet</a:t>
            </a:r>
          </a:p>
          <a:p>
            <a:pPr marL="485775" lvl="1" indent="-342900" rtl="0">
              <a:buFont typeface="+mj-lt"/>
              <a:buAutoNum type="arabicPeriod"/>
            </a:pPr>
            <a:r>
              <a:rPr lang="fr-FR" sz="1600"/>
              <a:t>Trame</a:t>
            </a:r>
          </a:p>
          <a:p>
            <a:pPr marL="485775" lvl="1" indent="-342900" rtl="0">
              <a:buFont typeface="+mj-lt"/>
              <a:buAutoNum type="arabicPeriod"/>
            </a:pPr>
            <a:r>
              <a:rPr lang="fr-FR" sz="1600"/>
              <a:t>Bits (flux de bits)</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Encapsulation de Données</a:t>
            </a:r>
            <a:br>
              <a:rPr lang="en-US" altLang="en-US" dirty="0"/>
            </a:br>
            <a:r>
              <a:rPr lang="fr-FR"/>
              <a:t>Exemple d'Encapsulation</a:t>
            </a:r>
          </a:p>
        </p:txBody>
      </p:sp>
      <p:sp>
        <p:nvSpPr>
          <p:cNvPr id="13315" name="Content Placeholder 2"/>
          <p:cNvSpPr>
            <a:spLocks noGrp="1"/>
          </p:cNvSpPr>
          <p:nvPr>
            <p:ph idx="1"/>
          </p:nvPr>
        </p:nvSpPr>
        <p:spPr>
          <a:xfrm>
            <a:off x="123574" y="867946"/>
            <a:ext cx="3060301" cy="3689539"/>
          </a:xfrm>
        </p:spPr>
        <p:txBody>
          <a:bodyPr/>
          <a:lstStyle/>
          <a:p>
            <a:pPr rtl="0">
              <a:buFont typeface="Arial" panose="020B0604020202020204" pitchFamily="34" charset="0"/>
              <a:buChar char="•"/>
            </a:pPr>
            <a:r>
              <a:rPr lang="fr-FR" sz="1600"/>
              <a:t>L'encapsulation est un processus descendant.</a:t>
            </a:r>
          </a:p>
          <a:p>
            <a:pPr rtl="0">
              <a:buFont typeface="Arial" panose="020B0604020202020204" pitchFamily="34" charset="0"/>
              <a:buChar char="•"/>
            </a:pPr>
            <a:r>
              <a:rPr lang="fr-FR" sz="1600"/>
              <a:t>Le niveau ci-dessus effectue son processus, puis le transmet au niveau suivant du modèle. Ce processus est répété par chaque couche jusqu'à ce qu'il soit envoyé sous forme de flux binaire.</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Encapsulation de Données</a:t>
            </a:r>
            <a:br>
              <a:rPr lang="en-US" altLang="en-US" dirty="0"/>
            </a:br>
            <a:r>
              <a:rPr lang="fr-FR"/>
              <a:t>Exemple de Désencapsulation</a:t>
            </a:r>
          </a:p>
        </p:txBody>
      </p:sp>
      <p:sp>
        <p:nvSpPr>
          <p:cNvPr id="13315" name="Content Placeholder 2"/>
          <p:cNvSpPr>
            <a:spLocks noGrp="1"/>
          </p:cNvSpPr>
          <p:nvPr>
            <p:ph idx="1"/>
          </p:nvPr>
        </p:nvSpPr>
        <p:spPr>
          <a:xfrm>
            <a:off x="123572" y="896975"/>
            <a:ext cx="4238566" cy="3525123"/>
          </a:xfrm>
        </p:spPr>
        <p:txBody>
          <a:bodyPr/>
          <a:lstStyle/>
          <a:p>
            <a:pPr rtl="0">
              <a:buFont typeface="Arial" panose="020B0604020202020204" pitchFamily="34" charset="0"/>
              <a:buChar char="•"/>
            </a:pPr>
            <a:r>
              <a:rPr lang="fr-FR" sz="1600" dirty="0"/>
              <a:t>Les données sont décapsulées au fur et à mesure qu'elles se déplacent vers le haut de la pile.</a:t>
            </a:r>
          </a:p>
          <a:p>
            <a:pPr rtl="0">
              <a:buFont typeface="Arial" panose="020B0604020202020204" pitchFamily="34" charset="0"/>
              <a:buChar char="•"/>
            </a:pPr>
            <a:r>
              <a:rPr lang="fr-FR" sz="1600" dirty="0"/>
              <a:t>Lorsqu'une couche termine son processus, cette couche retire son en-tête et le transmet au niveau suivant à traiter. Cette opération est répétée à chaque couche jusqu'à ce qu'il s'agit d'un flux de données que l'application peut traiter.</a:t>
            </a:r>
          </a:p>
          <a:p>
            <a:pPr marL="485775" lvl="1" indent="-342900" rtl="0">
              <a:buFont typeface="+mj-lt"/>
              <a:buAutoNum type="arabicPeriod"/>
            </a:pPr>
            <a:r>
              <a:rPr lang="fr-FR" sz="1600" dirty="0"/>
              <a:t>Reçu sous forme de bits (flux de bits)</a:t>
            </a:r>
          </a:p>
          <a:p>
            <a:pPr marL="485775" lvl="1" indent="-342900" rtl="0">
              <a:buFont typeface="+mj-lt"/>
              <a:buAutoNum type="arabicPeriod"/>
            </a:pPr>
            <a:r>
              <a:rPr lang="fr-FR" sz="1600" dirty="0"/>
              <a:t>Trame</a:t>
            </a:r>
          </a:p>
          <a:p>
            <a:pPr marL="485775" lvl="1" indent="-342900" rtl="0">
              <a:buFont typeface="+mj-lt"/>
              <a:buAutoNum type="arabicPeriod"/>
            </a:pPr>
            <a:r>
              <a:rPr lang="fr-FR" sz="1600" dirty="0"/>
              <a:t>Paquet</a:t>
            </a:r>
          </a:p>
          <a:p>
            <a:pPr marL="485775" lvl="1" indent="-342900" rtl="0">
              <a:buFont typeface="+mj-lt"/>
              <a:buAutoNum type="arabicPeriod"/>
            </a:pPr>
            <a:r>
              <a:rPr lang="fr-FR" sz="1600" dirty="0"/>
              <a:t>Segment</a:t>
            </a:r>
          </a:p>
          <a:p>
            <a:pPr marL="485775" lvl="1" indent="-342900" rtl="0">
              <a:buFont typeface="+mj-lt"/>
              <a:buAutoNum type="arabicPeriod"/>
            </a:pPr>
            <a:r>
              <a:rPr lang="fr-FR" sz="1600" dirty="0"/>
              <a:t>Données (flux de données)</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138" y="1451428"/>
            <a:ext cx="4781862"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3.7 Accès aux données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br>
              <a:rPr lang="en-US" altLang="en-US" dirty="0"/>
            </a:br>
            <a:r>
              <a:rPr lang="fr-FR"/>
              <a:t>Addresses d'accès aux données</a:t>
            </a:r>
          </a:p>
        </p:txBody>
      </p:sp>
      <p:sp>
        <p:nvSpPr>
          <p:cNvPr id="13315" name="Content Placeholder 2"/>
          <p:cNvSpPr>
            <a:spLocks noGrp="1"/>
          </p:cNvSpPr>
          <p:nvPr>
            <p:ph idx="1"/>
          </p:nvPr>
        </p:nvSpPr>
        <p:spPr>
          <a:xfrm>
            <a:off x="349304" y="744498"/>
            <a:ext cx="8445389" cy="2242043"/>
          </a:xfrm>
        </p:spPr>
        <p:txBody>
          <a:bodyPr/>
          <a:lstStyle/>
          <a:p>
            <a:pPr marL="0" indent="0" rtl="0">
              <a:buNone/>
            </a:pPr>
            <a:r>
              <a:rPr lang="fr-FR" sz="1600"/>
              <a:t>Les couches de liaison de données et de réseau utilisent toutes deux l'adressage pour acheminer les données de la source à la destination.</a:t>
            </a:r>
          </a:p>
          <a:p>
            <a:pPr marL="0" indent="0" rtl="0">
              <a:buNone/>
            </a:pPr>
            <a:r>
              <a:rPr lang="fr-FR" sz="1600" b="1"/>
              <a:t>Adresses source et destination de la couche réseau</a:t>
            </a:r>
            <a:r>
              <a:rPr lang="fr-FR" sz="1600"/>
              <a:t> - Responsable de la livraison du paquet IP de la source d'origine à la destination finale.</a:t>
            </a:r>
            <a:r>
              <a:rPr lang="fr-FR" sz="1600" b="1"/>
              <a:t> </a:t>
            </a:r>
          </a:p>
          <a:p>
            <a:pPr marL="0" indent="0" rtl="0">
              <a:buNone/>
            </a:pPr>
            <a:r>
              <a:rPr lang="fr-FR" sz="1600" b="1"/>
              <a:t>Adresses source et destination de la couche de liaison de données </a:t>
            </a:r>
            <a:r>
              <a:rPr lang="fr-FR" sz="1600"/>
              <a:t>- Responsable de la transmission de la trame de liaison de données d'une carte d'interface réseau (NIC) à une autre NIC sur le même réseau.</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fr-FR" sz="1600"/>
              <a:t>Accès aux données</a:t>
            </a:r>
            <a:br>
              <a:rPr lang="en-US" altLang="en-US" dirty="0"/>
            </a:br>
            <a:r>
              <a:rPr lang="fr-FR"/>
              <a:t>Adresse logique de la couche 3</a:t>
            </a:r>
          </a:p>
        </p:txBody>
      </p:sp>
      <p:sp>
        <p:nvSpPr>
          <p:cNvPr id="13315" name="Content Placeholder 2"/>
          <p:cNvSpPr>
            <a:spLocks noGrp="1"/>
          </p:cNvSpPr>
          <p:nvPr>
            <p:ph idx="1"/>
          </p:nvPr>
        </p:nvSpPr>
        <p:spPr>
          <a:xfrm>
            <a:off x="99502" y="1037994"/>
            <a:ext cx="3802452" cy="3457575"/>
          </a:xfrm>
        </p:spPr>
        <p:txBody>
          <a:bodyPr/>
          <a:lstStyle/>
          <a:p>
            <a:pPr marL="0" indent="0" rtl="0">
              <a:buNone/>
            </a:pPr>
            <a:r>
              <a:rPr lang="fr-FR" sz="1600"/>
              <a:t>Le paquet IP contient deux adresses IP:</a:t>
            </a:r>
          </a:p>
          <a:p>
            <a:pPr lvl="1" rtl="0"/>
            <a:r>
              <a:rPr lang="fr-FR" sz="1600" b="1"/>
              <a:t>Adresse IP source</a:t>
            </a:r>
            <a:r>
              <a:rPr lang="fr-FR" sz="1600"/>
              <a:t> - L'adresse IP du périphérique expéditeur, source originale du paquet.</a:t>
            </a:r>
          </a:p>
          <a:p>
            <a:pPr lvl="1" rtl="0"/>
            <a:r>
              <a:rPr lang="fr-FR" sz="1600" b="1"/>
              <a:t>Adresse IP de destination</a:t>
            </a:r>
            <a:r>
              <a:rPr lang="fr-FR" sz="1600"/>
              <a:t> - L'adresse IP du périphérique récepteur, destination finale du paquet.</a:t>
            </a:r>
          </a:p>
          <a:p>
            <a:pPr marL="0" indent="0" rtl="0">
              <a:buNone/>
            </a:pPr>
            <a:r>
              <a:rPr lang="fr-FR" sz="1600"/>
              <a:t>Ces adresses peuvent être sur le même lien ou à distance.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rtl="0" eaLnBrk="1" hangingPunct="1"/>
            <a:r>
              <a:rPr lang="fr-FR"/>
              <a:t>Module 3: Activities</a:t>
            </a:r>
          </a:p>
        </p:txBody>
      </p:sp>
      <p:sp>
        <p:nvSpPr>
          <p:cNvPr id="6147" name="Rectangle 34"/>
          <p:cNvSpPr>
            <a:spLocks noGrp="1" noChangeArrowheads="1"/>
          </p:cNvSpPr>
          <p:nvPr>
            <p:ph idx="1"/>
          </p:nvPr>
        </p:nvSpPr>
        <p:spPr>
          <a:xfrm>
            <a:off x="136631" y="609600"/>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374137534"/>
              </p:ext>
            </p:extLst>
          </p:nvPr>
        </p:nvGraphicFramePr>
        <p:xfrm>
          <a:off x="369489" y="988376"/>
          <a:ext cx="8229418" cy="313704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rtl="0"/>
                      <a:r>
                        <a:rPr lang="fr-FR" sz="1100"/>
                        <a:t>3.0.3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t>Class</a:t>
                      </a:r>
                      <a:r>
                        <a:rPr lang="fr-FR" sz="1100" baseline="0"/>
                        <a:t> Activity</a:t>
                      </a:r>
                    </a:p>
                  </a:txBody>
                  <a:tcPr marL="68580" marR="68580" marT="34290" marB="34290" anchor="ctr"/>
                </a:tc>
                <a:tc>
                  <a:txBody>
                    <a:bodyPr/>
                    <a:lstStyle/>
                    <a:p>
                      <a:pPr rtl="0"/>
                      <a:r>
                        <a:rPr lang="fr-FR" sz="1100" b="0"/>
                        <a:t>Design a Communications System</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1"/>
                  </a:ext>
                </a:extLst>
              </a:tr>
              <a:tr h="236179">
                <a:tc>
                  <a:txBody>
                    <a:bodyPr/>
                    <a:lstStyle/>
                    <a:p>
                      <a:pPr algn="ctr" rtl="0"/>
                      <a:r>
                        <a:rPr lang="fr-FR" sz="1100"/>
                        <a:t>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Devices in a Bubble</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3039725069"/>
                  </a:ext>
                </a:extLst>
              </a:tr>
              <a:tr h="236179">
                <a:tc>
                  <a:txBody>
                    <a:bodyPr/>
                    <a:lstStyle/>
                    <a:p>
                      <a:pPr algn="ctr" rtl="0"/>
                      <a:r>
                        <a:rPr lang="fr-FR" sz="1100"/>
                        <a:t>3.1.12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The Rules</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814984366"/>
                  </a:ext>
                </a:extLst>
              </a:tr>
              <a:tr h="236179">
                <a:tc>
                  <a:txBody>
                    <a:bodyPr/>
                    <a:lstStyle/>
                    <a:p>
                      <a:pPr algn="ctr" rtl="0"/>
                      <a:r>
                        <a:rPr lang="fr-FR" sz="1100"/>
                        <a:t>3.2.4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Protocols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74708435"/>
                  </a:ext>
                </a:extLst>
              </a:tr>
              <a:tr h="236179">
                <a:tc>
                  <a:txBody>
                    <a:bodyPr/>
                    <a:lstStyle/>
                    <a:p>
                      <a:pPr algn="ctr" rtl="0"/>
                      <a:r>
                        <a:rPr lang="fr-FR" sz="1100"/>
                        <a:t>3.3.6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Protocol</a:t>
                      </a:r>
                      <a:r>
                        <a:rPr lang="fr-FR" sz="1100" baseline="0"/>
                        <a:t> Suites</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6"/>
                  </a:ext>
                </a:extLst>
              </a:tr>
              <a:tr h="236179">
                <a:tc>
                  <a:txBody>
                    <a:bodyPr/>
                    <a:lstStyle/>
                    <a:p>
                      <a:pPr algn="ctr" rtl="0"/>
                      <a:r>
                        <a:rPr lang="fr-FR" sz="1100"/>
                        <a:t>3.4.4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Lab</a:t>
                      </a:r>
                    </a:p>
                  </a:txBody>
                  <a:tcPr marL="68580" marR="68580" marT="34290" marB="34290" anchor="ctr"/>
                </a:tc>
                <a:tc>
                  <a:txBody>
                    <a:bodyPr/>
                    <a:lstStyle/>
                    <a:p>
                      <a:pPr rtl="0"/>
                      <a:r>
                        <a:rPr lang="fr-FR" sz="1100"/>
                        <a:t>Research Networking Standards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34977188"/>
                  </a:ext>
                </a:extLst>
              </a:tr>
              <a:tr h="236179">
                <a:tc>
                  <a:txBody>
                    <a:bodyPr/>
                    <a:lstStyle/>
                    <a:p>
                      <a:pPr algn="ctr" rtl="0"/>
                      <a:r>
                        <a:rPr lang="fr-FR" sz="1100"/>
                        <a:t>3.4.5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Standards</a:t>
                      </a:r>
                      <a:r>
                        <a:rPr lang="fr-FR" sz="1100" baseline="0"/>
                        <a:t> Organizations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161252496"/>
                  </a:ext>
                </a:extLst>
              </a:tr>
              <a:tr h="208254">
                <a:tc>
                  <a:txBody>
                    <a:bodyPr/>
                    <a:lstStyle/>
                    <a:p>
                      <a:pPr algn="ctr" rtl="0"/>
                      <a:r>
                        <a:rPr lang="fr-FR" sz="1100"/>
                        <a:t>3.5.5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b="0"/>
                        <a:t>Investigate the TCP/IP and OSI Models in Action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236179">
                <a:tc>
                  <a:txBody>
                    <a:bodyPr/>
                    <a:lstStyle/>
                    <a:p>
                      <a:pPr algn="ctr" rtl="0"/>
                      <a:r>
                        <a:rPr lang="fr-FR" sz="1100"/>
                        <a:t>3.6.6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Data Encapsulation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r h="236179">
                <a:tc>
                  <a:txBody>
                    <a:bodyPr/>
                    <a:lstStyle/>
                    <a:p>
                      <a:pPr algn="ctr" rtl="0"/>
                      <a:r>
                        <a:rPr lang="fr-FR" sz="1100"/>
                        <a:t>3.7.9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Install Wireshark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fr-FR" sz="1100"/>
                        <a:t>3.7.10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Lab</a:t>
                      </a:r>
                    </a:p>
                  </a:txBody>
                  <a:tcPr marL="68580" marR="68580" marT="34290" marB="34290" anchor="ctr"/>
                </a:tc>
                <a:tc>
                  <a:txBody>
                    <a:bodyPr/>
                    <a:lstStyle/>
                    <a:p>
                      <a:pPr rtl="0"/>
                      <a:r>
                        <a:rPr lang="fr-FR" sz="1100" b="0"/>
                        <a:t>Use Wireshark to View Network Traffic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464881506"/>
                  </a:ext>
                </a:extLst>
              </a:tr>
              <a:tr h="237247">
                <a:tc>
                  <a:txBody>
                    <a:bodyPr/>
                    <a:lstStyle/>
                    <a:p>
                      <a:pPr algn="ctr" rtl="0"/>
                      <a:r>
                        <a:rPr lang="fr-FR" sz="1100"/>
                        <a:t>3.7.11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Data</a:t>
                      </a:r>
                      <a:r>
                        <a:rPr lang="fr-FR" sz="1100" baseline="0"/>
                        <a:t> Access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pPr rtl="0"/>
            <a:r>
              <a:rPr lang="fr-FR" sz="1600"/>
              <a:t>Accès aux données</a:t>
            </a:r>
            <a:br>
              <a:rPr lang="en-US" altLang="en-US" dirty="0"/>
            </a:br>
            <a:r>
              <a:rPr lang="fr-FR"/>
              <a:t>Adresse logique de la couche 3 (suite)</a:t>
            </a:r>
          </a:p>
        </p:txBody>
      </p:sp>
      <p:sp>
        <p:nvSpPr>
          <p:cNvPr id="13315" name="Content Placeholder 2"/>
          <p:cNvSpPr>
            <a:spLocks noGrp="1"/>
          </p:cNvSpPr>
          <p:nvPr>
            <p:ph idx="1"/>
          </p:nvPr>
        </p:nvSpPr>
        <p:spPr>
          <a:xfrm>
            <a:off x="100013" y="885824"/>
            <a:ext cx="4303036" cy="4071766"/>
          </a:xfrm>
        </p:spPr>
        <p:txBody>
          <a:bodyPr/>
          <a:lstStyle/>
          <a:p>
            <a:pPr marL="0" indent="0" rtl="0">
              <a:buNone/>
            </a:pPr>
            <a:r>
              <a:rPr lang="fr-FR" sz="1600"/>
              <a:t>Une adresse IP contient deux parties:</a:t>
            </a:r>
          </a:p>
          <a:p>
            <a:pPr rtl="0">
              <a:buFont typeface="Arial" panose="020B0604020202020204" pitchFamily="34" charset="0"/>
              <a:buChar char="•"/>
            </a:pPr>
            <a:r>
              <a:rPr lang="fr-FR" sz="1600" b="1"/>
              <a:t>Partie réseau (IPv4) ou préfixe (IPv6)</a:t>
            </a:r>
            <a:r>
              <a:rPr lang="fr-FR" sz="1600"/>
              <a:t>  </a:t>
            </a:r>
          </a:p>
          <a:p>
            <a:pPr lvl="1" rtl="0"/>
            <a:r>
              <a:rPr lang="fr-FR" sz="1500"/>
              <a:t>La partie à l'extrême gauche de l'adresse indique le groupe de réseau dont l'adresse IP est membre.</a:t>
            </a:r>
          </a:p>
          <a:p>
            <a:pPr lvl="1" rtl="0"/>
            <a:r>
              <a:rPr lang="fr-FR" sz="1500"/>
              <a:t>Chaque LAN ou WAN aura la même portion réseau.</a:t>
            </a:r>
          </a:p>
          <a:p>
            <a:pPr rtl="0">
              <a:buFont typeface="Arial" panose="020B0604020202020204" pitchFamily="34" charset="0"/>
              <a:buChar char="•"/>
            </a:pPr>
            <a:r>
              <a:rPr lang="fr-FR" sz="1600" b="1"/>
              <a:t>Partie hôte (IPv4) ou ID d'interface (IPv6)</a:t>
            </a:r>
            <a:r>
              <a:rPr lang="fr-FR" sz="1600"/>
              <a:t> </a:t>
            </a:r>
          </a:p>
          <a:p>
            <a:pPr lvl="1" rtl="0"/>
            <a:r>
              <a:rPr lang="fr-FR" sz="1500"/>
              <a:t>La partie restante de l'adresse identifie un appareil spécifique au sein du groupe. </a:t>
            </a:r>
          </a:p>
          <a:p>
            <a:pPr lvl="1" rtl="0"/>
            <a:r>
              <a:rPr lang="fr-FR" sz="1500"/>
              <a:t>Cette partie est unique pour chaque appareil ou interface sur le réseau.</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pPr rtl="0"/>
            <a:r>
              <a:rPr lang="fr-FR" sz="1600"/>
              <a:t>Accès aux Données</a:t>
            </a:r>
            <a:br>
              <a:rPr lang="en-US" altLang="en-US" dirty="0"/>
            </a:br>
            <a:r>
              <a:rPr lang="fr-FR"/>
              <a:t>Périphériques sur Le Même Réseau</a:t>
            </a:r>
          </a:p>
        </p:txBody>
      </p:sp>
      <p:sp>
        <p:nvSpPr>
          <p:cNvPr id="13315" name="Content Placeholder 2"/>
          <p:cNvSpPr>
            <a:spLocks noGrp="1"/>
          </p:cNvSpPr>
          <p:nvPr>
            <p:ph idx="1"/>
          </p:nvPr>
        </p:nvSpPr>
        <p:spPr>
          <a:xfrm>
            <a:off x="177155" y="1185062"/>
            <a:ext cx="3788917" cy="3435310"/>
          </a:xfrm>
        </p:spPr>
        <p:txBody>
          <a:bodyPr/>
          <a:lstStyle/>
          <a:p>
            <a:pPr marL="0" indent="0" rtl="0">
              <a:buNone/>
            </a:pPr>
            <a:r>
              <a:rPr lang="fr-FR" sz="1600"/>
              <a:t>Lorsque les péiphériques sont sur le même réseau, la source et la destination auront le même nombre dans la partie réseau de l'adresse.</a:t>
            </a:r>
          </a:p>
          <a:p>
            <a:pPr lvl="1" rtl="0"/>
            <a:r>
              <a:rPr lang="fr-FR" sz="1600"/>
              <a:t>PC1 — </a:t>
            </a:r>
            <a:r>
              <a:rPr lang="fr-FR" sz="1600" u="sng">
                <a:solidFill>
                  <a:schemeClr val="accent6"/>
                </a:solidFill>
              </a:rPr>
              <a:t>192.168.1</a:t>
            </a:r>
            <a:r>
              <a:rPr lang="fr-FR" sz="1600"/>
              <a:t>.110</a:t>
            </a:r>
          </a:p>
          <a:p>
            <a:pPr lvl="1" rtl="0"/>
            <a:r>
              <a:rPr lang="fr-FR" sz="1600"/>
              <a:t>Serveur FTP — </a:t>
            </a:r>
            <a:r>
              <a:rPr lang="fr-FR" sz="1600" u="sng">
                <a:solidFill>
                  <a:schemeClr val="accent6"/>
                </a:solidFill>
              </a:rPr>
              <a:t>192.168.1</a:t>
            </a:r>
            <a:r>
              <a:rPr lang="fr-FR" sz="160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pPr rtl="0"/>
            <a:r>
              <a:rPr lang="fr-FR" sz="1600"/>
              <a:t>Accès aux Données</a:t>
            </a:r>
            <a:br>
              <a:rPr lang="en-US" altLang="en-US" dirty="0"/>
            </a:br>
            <a:r>
              <a:rPr lang="fr-FR"/>
              <a:t>Rôle des adresses de la couche de liaison de données : Même réseau IP</a:t>
            </a:r>
          </a:p>
        </p:txBody>
      </p:sp>
      <p:sp>
        <p:nvSpPr>
          <p:cNvPr id="13315" name="Content Placeholder 2"/>
          <p:cNvSpPr>
            <a:spLocks noGrp="1"/>
          </p:cNvSpPr>
          <p:nvPr>
            <p:ph idx="1"/>
          </p:nvPr>
        </p:nvSpPr>
        <p:spPr>
          <a:xfrm>
            <a:off x="114300" y="861387"/>
            <a:ext cx="4029075" cy="3435310"/>
          </a:xfrm>
        </p:spPr>
        <p:txBody>
          <a:bodyPr/>
          <a:lstStyle/>
          <a:p>
            <a:pPr marL="0" indent="0" rtl="0">
              <a:buNone/>
            </a:pPr>
            <a:r>
              <a:rPr lang="fr-FR" sz="1600"/>
              <a:t>Lorsque les périphériques se trouvent sur le même réseau Ethernet, le bloc de liaison de données utilise l'adresse MAC réelle de la carte réseau de destination.</a:t>
            </a:r>
          </a:p>
          <a:p>
            <a:pPr marL="0" indent="0" rtl="0">
              <a:buNone/>
            </a:pPr>
            <a:r>
              <a:rPr lang="fr-FR" sz="1600"/>
              <a:t>Les adresses MAC sont physiquement incorporées dans la carte réseau Ethernet.</a:t>
            </a:r>
          </a:p>
          <a:p>
            <a:pPr rtl="0">
              <a:buFont typeface="Arial" panose="020B0604020202020204" pitchFamily="34" charset="0"/>
              <a:buChar char="•"/>
            </a:pPr>
            <a:r>
              <a:rPr lang="fr-FR" sz="1600"/>
              <a:t>L'adresse MAC source sera celle de l'expéditeur sur le lien.</a:t>
            </a:r>
          </a:p>
          <a:p>
            <a:pPr rtl="0">
              <a:buFont typeface="Arial" panose="020B0604020202020204" pitchFamily="34" charset="0"/>
              <a:buChar char="•"/>
            </a:pPr>
            <a:r>
              <a:rPr lang="fr-FR" sz="1600"/>
              <a:t>L'adresse MAC de destination sera toujours sur le même lien que la source, même si la destination finale est distante.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pPr rtl="0"/>
            <a:r>
              <a:rPr lang="fr-FR" sz="1600"/>
              <a:t>Accès aux Données</a:t>
            </a:r>
            <a:br>
              <a:rPr lang="en-US" altLang="en-US" dirty="0"/>
            </a:br>
            <a:r>
              <a:rPr lang="fr-FR"/>
              <a:t>Périphériques sur un réseau distant</a:t>
            </a:r>
          </a:p>
        </p:txBody>
      </p:sp>
      <p:sp>
        <p:nvSpPr>
          <p:cNvPr id="13315" name="Content Placeholder 2"/>
          <p:cNvSpPr>
            <a:spLocks noGrp="1"/>
          </p:cNvSpPr>
          <p:nvPr>
            <p:ph idx="1"/>
          </p:nvPr>
        </p:nvSpPr>
        <p:spPr>
          <a:xfrm>
            <a:off x="114301" y="861387"/>
            <a:ext cx="3935186" cy="3592626"/>
          </a:xfrm>
        </p:spPr>
        <p:txBody>
          <a:bodyPr/>
          <a:lstStyle/>
          <a:p>
            <a:pPr rtl="0">
              <a:buFont typeface="Arial" panose="020B0604020202020204" pitchFamily="34" charset="0"/>
              <a:buChar char="•"/>
            </a:pPr>
            <a:r>
              <a:rPr lang="fr-FR" sz="1600"/>
              <a:t>Que se passe-t-il lorsque la destination réelle (ultime) n'est pas sur le même réseau local et est distante? </a:t>
            </a:r>
          </a:p>
          <a:p>
            <a:pPr rtl="0">
              <a:buFont typeface="Arial" panose="020B0604020202020204" pitchFamily="34" charset="0"/>
              <a:buChar char="•"/>
            </a:pPr>
            <a:r>
              <a:rPr lang="fr-FR" sz="1600"/>
              <a:t>Que se passe-t-il lorsque PC1 tente d'atteindre le serveur Web?</a:t>
            </a:r>
          </a:p>
          <a:p>
            <a:pPr rtl="0">
              <a:buFont typeface="Arial" panose="020B0604020202020204" pitchFamily="34" charset="0"/>
              <a:buChar char="•"/>
            </a:pPr>
            <a:r>
              <a:rPr lang="fr-FR" sz="1600"/>
              <a:t>Cela affecte-t-il les couches réseau et liaison de données?</a:t>
            </a:r>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pPr rtl="0"/>
            <a:r>
              <a:rPr lang="fr-FR" sz="1600"/>
              <a:t>Accès aux Données</a:t>
            </a:r>
            <a:br>
              <a:rPr lang="en-US" altLang="en-US" dirty="0"/>
            </a:br>
            <a:r>
              <a:rPr lang="fr-FR"/>
              <a:t>Rôle des adresses de la couche réseau</a:t>
            </a:r>
          </a:p>
        </p:txBody>
      </p:sp>
      <p:sp>
        <p:nvSpPr>
          <p:cNvPr id="13315" name="Content Placeholder 2"/>
          <p:cNvSpPr>
            <a:spLocks noGrp="1"/>
          </p:cNvSpPr>
          <p:nvPr>
            <p:ph idx="1"/>
          </p:nvPr>
        </p:nvSpPr>
        <p:spPr>
          <a:xfrm>
            <a:off x="114301" y="861387"/>
            <a:ext cx="3862788" cy="3592626"/>
          </a:xfrm>
        </p:spPr>
        <p:txBody>
          <a:bodyPr/>
          <a:lstStyle/>
          <a:p>
            <a:pPr marL="0" indent="0" rtl="0">
              <a:buNone/>
            </a:pPr>
            <a:r>
              <a:rPr lang="fr-FR" sz="1600"/>
              <a:t>Lorsque la source et la destination ont une partie réseau différente, cela signifie qu'ils se trouvent sur des réseaux différents.</a:t>
            </a:r>
          </a:p>
          <a:p>
            <a:pPr lvl="1" rtl="0"/>
            <a:r>
              <a:rPr lang="fr-FR" sz="1600"/>
              <a:t>P1 — 192.168.1</a:t>
            </a:r>
          </a:p>
          <a:p>
            <a:pPr lvl="1" rtl="0"/>
            <a:r>
              <a:rPr lang="fr-FR" sz="1600"/>
              <a:t>Serveur Web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pPr rtl="0"/>
            <a:r>
              <a:rPr lang="fr-FR" sz="1600"/>
              <a:t>Accès aux Données</a:t>
            </a:r>
            <a:br>
              <a:rPr lang="en-US" altLang="en-US" dirty="0"/>
            </a:br>
            <a:r>
              <a:rPr lang="fr-FR"/>
              <a:t>Rôle des adresses de la couche de liaison de données : Différents réseaux IP</a:t>
            </a:r>
          </a:p>
        </p:txBody>
      </p:sp>
      <p:sp>
        <p:nvSpPr>
          <p:cNvPr id="13315" name="Content Placeholder 2"/>
          <p:cNvSpPr>
            <a:spLocks noGrp="1"/>
          </p:cNvSpPr>
          <p:nvPr>
            <p:ph idx="1"/>
          </p:nvPr>
        </p:nvSpPr>
        <p:spPr>
          <a:xfrm>
            <a:off x="114301" y="785187"/>
            <a:ext cx="4036523" cy="3901113"/>
          </a:xfrm>
        </p:spPr>
        <p:txBody>
          <a:bodyPr/>
          <a:lstStyle/>
          <a:p>
            <a:pPr marL="0" indent="0" rtl="0">
              <a:buNone/>
            </a:pPr>
            <a:r>
              <a:rPr lang="fr-FR"/>
              <a:t>Lorsque la destination finale est distante, la couche 3 fournit à la couche 2 l'adresse IP de la passerelle par défaut locale, également connue sous le nom d'adresse du routeur.</a:t>
            </a:r>
          </a:p>
          <a:p>
            <a:pPr rtl="0">
              <a:buFont typeface="Arial" panose="020B0604020202020204" pitchFamily="34" charset="0"/>
              <a:buChar char="•"/>
            </a:pPr>
            <a:r>
              <a:rPr lang="fr-FR"/>
              <a:t>La passerelle par défaut (DGW) est l'adresse IP de l'interface du routeur qui fait partie de ce réseau local et sera la "porte" ou la "passerelle" vers tous les autres sites distants.</a:t>
            </a:r>
          </a:p>
          <a:p>
            <a:pPr rtl="0">
              <a:buFont typeface="Arial" panose="020B0604020202020204" pitchFamily="34" charset="0"/>
              <a:buChar char="•"/>
            </a:pPr>
            <a:r>
              <a:rPr lang="fr-FR"/>
              <a:t>Tous les périphériques du réseau local doivent être informés de cette adresse ou leur trafic sera limité au réseau local uniquement. </a:t>
            </a:r>
          </a:p>
          <a:p>
            <a:pPr rtl="0">
              <a:buFont typeface="Arial" panose="020B0604020202020204" pitchFamily="34" charset="0"/>
              <a:buChar char="•"/>
            </a:pPr>
            <a:r>
              <a:rPr lang="fr-FR"/>
              <a:t>Une fois que la couche 2 sur PC1 est acheminée à la passerelle par défaut (Routeur), le routeur peut alors démarrer le processus de routage pour obtenir les informations vers la destination réelle. </a:t>
            </a:r>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pPr rtl="0"/>
            <a:r>
              <a:rPr lang="fr-FR" sz="1600"/>
              <a:t>Accès aux Données</a:t>
            </a:r>
            <a:br>
              <a:rPr lang="en-US" altLang="en-US" dirty="0"/>
            </a:br>
            <a:r>
              <a:rPr lang="fr-FR"/>
              <a:t>Rôle des adresses de la couche de liaison de données : Différents réseaux IP (suite)</a:t>
            </a:r>
          </a:p>
        </p:txBody>
      </p:sp>
      <p:sp>
        <p:nvSpPr>
          <p:cNvPr id="13315" name="Content Placeholder 2"/>
          <p:cNvSpPr>
            <a:spLocks noGrp="1"/>
          </p:cNvSpPr>
          <p:nvPr>
            <p:ph idx="1"/>
          </p:nvPr>
        </p:nvSpPr>
        <p:spPr>
          <a:xfrm>
            <a:off x="114301" y="1115568"/>
            <a:ext cx="3935186" cy="3632702"/>
          </a:xfrm>
        </p:spPr>
        <p:txBody>
          <a:bodyPr/>
          <a:lstStyle/>
          <a:p>
            <a:pPr rtl="0">
              <a:buFont typeface="Arial" panose="020B0604020202020204" pitchFamily="34" charset="0"/>
              <a:buChar char="•"/>
            </a:pPr>
            <a:r>
              <a:rPr lang="fr-FR" sz="1600"/>
              <a:t>L'adressage de liaison de données est un adressage local, de sorte qu'il aura une source et une destination pour chaque lien.</a:t>
            </a:r>
          </a:p>
          <a:p>
            <a:pPr rtl="0">
              <a:buFont typeface="Arial" panose="020B0604020202020204" pitchFamily="34" charset="0"/>
              <a:buChar char="•"/>
            </a:pPr>
            <a:r>
              <a:rPr lang="fr-FR" sz="1600"/>
              <a:t>L'adressage MAC pour le premier segment est:</a:t>
            </a:r>
          </a:p>
          <a:p>
            <a:pPr lvl="1" rtl="0"/>
            <a:r>
              <a:rPr lang="fr-FR" sz="1600"/>
              <a:t>Source — AA-AA-AA-AA-AA (PC1) Envoie la trame.</a:t>
            </a:r>
          </a:p>
          <a:p>
            <a:pPr lvl="1" rtl="0"/>
            <a:r>
              <a:rPr lang="fr-FR" sz="1600"/>
              <a:t>Destination — 11-11-11-11-11-11 (R1- MAC de passerelle par défaut) Reçoit la trame.</a:t>
            </a:r>
          </a:p>
          <a:p>
            <a:pPr marL="0" indent="0" rtl="0">
              <a:buNone/>
            </a:pPr>
            <a:r>
              <a:rPr lang="fr-FR" b="1"/>
              <a:t>Remarque : </a:t>
            </a:r>
            <a:r>
              <a:rPr lang="fr-FR"/>
              <a:t>Bien que l'adressage local L2 passe de lien à lien ou saut à saut, l'adressage L3 reste le même. </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pPr rtl="0"/>
            <a:r>
              <a:rPr lang="fr-FR" sz="1600"/>
              <a:t>Accès aux données</a:t>
            </a:r>
            <a:br>
              <a:rPr lang="en-US" altLang="en-US" dirty="0"/>
            </a:br>
            <a:r>
              <a:rPr lang="fr-FR"/>
              <a:t>Adresses des liaisons de données</a:t>
            </a:r>
          </a:p>
        </p:txBody>
      </p:sp>
      <p:sp>
        <p:nvSpPr>
          <p:cNvPr id="13315" name="Content Placeholder 2"/>
          <p:cNvSpPr>
            <a:spLocks noGrp="1"/>
          </p:cNvSpPr>
          <p:nvPr>
            <p:ph idx="1"/>
          </p:nvPr>
        </p:nvSpPr>
        <p:spPr>
          <a:xfrm>
            <a:off x="161925" y="861388"/>
            <a:ext cx="8505825" cy="1676504"/>
          </a:xfrm>
        </p:spPr>
        <p:txBody>
          <a:bodyPr/>
          <a:lstStyle/>
          <a:p>
            <a:pPr rtl="0">
              <a:buFont typeface="Arial" panose="020B0604020202020204" pitchFamily="34" charset="0"/>
              <a:buChar char="•"/>
            </a:pPr>
            <a:r>
              <a:rPr lang="fr-FR" sz="1600"/>
              <a:t>Puisque l'adressage de liaison de données est un adressage local, il aura une source et une destination pour chaque segment ou saut du trajet vers la destination.</a:t>
            </a:r>
          </a:p>
          <a:p>
            <a:pPr rtl="0">
              <a:buFont typeface="Arial" panose="020B0604020202020204" pitchFamily="34" charset="0"/>
              <a:buChar char="•"/>
            </a:pPr>
            <a:r>
              <a:rPr lang="fr-FR" sz="1600"/>
              <a:t>L'adressage MAC pour le premier segment est:</a:t>
            </a:r>
          </a:p>
          <a:p>
            <a:pPr lvl="1" rtl="0"/>
            <a:r>
              <a:rPr lang="fr-FR" sz="1600"/>
              <a:t>Source — (carte réseau PC1) envoie la trame</a:t>
            </a:r>
          </a:p>
          <a:p>
            <a:pPr lvl="1" rtl="0"/>
            <a:r>
              <a:rPr lang="fr-FR" sz="1600"/>
              <a:t>Destination — (premier routeur - interface DGW) reçoit la trame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pPr rtl="0"/>
            <a:r>
              <a:rPr lang="fr-FR" sz="1600"/>
              <a:t>Accès aux données</a:t>
            </a:r>
            <a:br>
              <a:rPr lang="en-US" altLang="en-US" dirty="0"/>
            </a:br>
            <a:r>
              <a:rPr lang="fr-FR"/>
              <a:t>Adresses des liaisons de données (suite)</a:t>
            </a:r>
          </a:p>
        </p:txBody>
      </p:sp>
      <p:sp>
        <p:nvSpPr>
          <p:cNvPr id="13315" name="Content Placeholder 2"/>
          <p:cNvSpPr>
            <a:spLocks noGrp="1"/>
          </p:cNvSpPr>
          <p:nvPr>
            <p:ph idx="1"/>
          </p:nvPr>
        </p:nvSpPr>
        <p:spPr>
          <a:xfrm>
            <a:off x="190500" y="851863"/>
            <a:ext cx="8248650" cy="1148388"/>
          </a:xfrm>
        </p:spPr>
        <p:txBody>
          <a:bodyPr/>
          <a:lstStyle/>
          <a:p>
            <a:pPr marL="0" indent="0" rtl="0">
              <a:buNone/>
            </a:pPr>
            <a:r>
              <a:rPr lang="fr-FR" sz="1600"/>
              <a:t>L'adressage MAC pour le deuxième saut est:</a:t>
            </a:r>
          </a:p>
          <a:p>
            <a:pPr lvl="1" rtl="0"/>
            <a:r>
              <a:rPr lang="fr-FR" sz="1600"/>
              <a:t>Source — (premier routeur- interface de sortie) envoie la trame</a:t>
            </a:r>
          </a:p>
          <a:p>
            <a:pPr lvl="1" rtl="0"/>
            <a:r>
              <a:rPr lang="fr-FR" sz="1600"/>
              <a:t>Destination — (deuxième routeur) reçoit la trame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pPr rtl="0"/>
            <a:r>
              <a:rPr lang="fr-FR" sz="1600"/>
              <a:t>Accès aux données</a:t>
            </a:r>
            <a:br>
              <a:rPr lang="en-US" altLang="en-US" dirty="0"/>
            </a:br>
            <a:r>
              <a:rPr lang="fr-FR"/>
              <a:t>Adresses des liaisons de données (suite)</a:t>
            </a:r>
          </a:p>
        </p:txBody>
      </p:sp>
      <p:sp>
        <p:nvSpPr>
          <p:cNvPr id="13315" name="Content Placeholder 2"/>
          <p:cNvSpPr>
            <a:spLocks noGrp="1"/>
          </p:cNvSpPr>
          <p:nvPr>
            <p:ph idx="1"/>
          </p:nvPr>
        </p:nvSpPr>
        <p:spPr>
          <a:xfrm>
            <a:off x="180975" y="842338"/>
            <a:ext cx="7791449" cy="1205538"/>
          </a:xfrm>
        </p:spPr>
        <p:txBody>
          <a:bodyPr/>
          <a:lstStyle/>
          <a:p>
            <a:pPr marL="0" indent="0" rtl="0">
              <a:buNone/>
            </a:pPr>
            <a:r>
              <a:rPr lang="fr-FR" sz="1600"/>
              <a:t>L'adressage MAC pour le dernier segment est:</a:t>
            </a:r>
          </a:p>
          <a:p>
            <a:pPr lvl="1" rtl="0"/>
            <a:r>
              <a:rPr lang="fr-FR" sz="1600"/>
              <a:t>Source — (Second Router- Interface de sortie) envoie la trame</a:t>
            </a:r>
          </a:p>
          <a:p>
            <a:pPr lvl="1" rtl="0"/>
            <a:r>
              <a:rPr lang="fr-FR" sz="1600"/>
              <a:t>Destination — (carte réseau du serveur Web) reçoit la trame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indent="0" rtl="0">
              <a:lnSpc>
                <a:spcPct val="85000"/>
              </a:lnSpc>
              <a:spcBef>
                <a:spcPct val="30000"/>
              </a:spcBef>
              <a:buNone/>
            </a:pPr>
            <a:r>
              <a:rPr lang="fr-FR" sz="1600"/>
              <a:t>Prior to teaching Module 3,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rtl="0">
              <a:lnSpc>
                <a:spcPct val="85000"/>
              </a:lnSpc>
              <a:spcBef>
                <a:spcPct val="30000"/>
              </a:spcBef>
              <a:buFont typeface="Arial" panose="020B0604020202020204" pitchFamily="34" charset="0"/>
              <a:buChar char="•"/>
            </a:pPr>
            <a:r>
              <a:rPr lang="fr-FR" sz="1600"/>
              <a:t>After this Module, the Basic Networking Connectivity and Communications Exam is available, covering Modules 1-3.</a:t>
            </a:r>
          </a:p>
          <a:p>
            <a:pPr marL="0" indent="0" rtl="0">
              <a:buNone/>
            </a:pPr>
            <a:r>
              <a:rPr lang="fr-FR" sz="1600"/>
              <a:t>Topic 3.1</a:t>
            </a:r>
          </a:p>
          <a:p>
            <a:pPr lvl="1" rtl="0"/>
            <a:r>
              <a:rPr lang="fr-FR" sz="1600"/>
              <a:t>Use the mail analogy to introduce how data will be sent across a network.</a:t>
            </a:r>
          </a:p>
          <a:p>
            <a:pPr lvl="1" rtl="0"/>
            <a:r>
              <a:rPr lang="fr-FR" sz="1600"/>
              <a:t>Discuss the rules of addressing a letter and why the Post Office has these rules. </a:t>
            </a:r>
          </a:p>
          <a:p>
            <a:pPr lvl="1" rtl="0"/>
            <a:r>
              <a:rPr lang="fr-FR" sz="1600"/>
              <a:t>Discuss how protocols are used in human communication and how they are used in networking.</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pPr rtl="0"/>
            <a:r>
              <a:rPr lang="fr-FR" sz="1600"/>
              <a:t>Accès aux données</a:t>
            </a:r>
            <a:br>
              <a:rPr lang="en-US" altLang="en-US" dirty="0"/>
            </a:br>
            <a:r>
              <a:rPr lang="fr-FR"/>
              <a:t>Adresses des liaisons de données (suite)</a:t>
            </a:r>
          </a:p>
        </p:txBody>
      </p:sp>
      <p:sp>
        <p:nvSpPr>
          <p:cNvPr id="13315" name="Content Placeholder 2"/>
          <p:cNvSpPr>
            <a:spLocks noGrp="1"/>
          </p:cNvSpPr>
          <p:nvPr>
            <p:ph idx="1"/>
          </p:nvPr>
        </p:nvSpPr>
        <p:spPr>
          <a:xfrm>
            <a:off x="200025" y="832813"/>
            <a:ext cx="8620125" cy="1205538"/>
          </a:xfrm>
        </p:spPr>
        <p:txBody>
          <a:bodyPr/>
          <a:lstStyle/>
          <a:p>
            <a:pPr rtl="0">
              <a:buFont typeface="Arial" panose="020B0604020202020204" pitchFamily="34" charset="0"/>
              <a:buChar char="•"/>
            </a:pPr>
            <a:r>
              <a:rPr lang="fr-FR" sz="1600"/>
              <a:t>Remarquez que le paquet n'est pas modifié, mais que la trame est changée, donc l'adressage IP L3 ne change pas de segment en segment comme l'adressage MAC L2.</a:t>
            </a:r>
          </a:p>
          <a:p>
            <a:pPr rtl="0">
              <a:buFont typeface="Arial" panose="020B0604020202020204" pitchFamily="34" charset="0"/>
              <a:buChar char="•"/>
            </a:pPr>
            <a:r>
              <a:rPr lang="fr-FR" sz="1600"/>
              <a:t>L'adressage L3 reste le même car il est global et la destination ultime est toujours le serveur Web.</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pPr rtl="0"/>
            <a:r>
              <a:rPr lang="fr-FR" sz="1600"/>
              <a:t>Accès aux Données</a:t>
            </a:r>
            <a:br>
              <a:rPr lang="en-US" altLang="en-US" dirty="0"/>
            </a:br>
            <a:r>
              <a:rPr lang="fr-FR"/>
              <a:t>Travail pratique - Installer Wireshark</a:t>
            </a:r>
          </a:p>
        </p:txBody>
      </p:sp>
      <p:sp>
        <p:nvSpPr>
          <p:cNvPr id="13315" name="Content Placeholder 2"/>
          <p:cNvSpPr>
            <a:spLocks noGrp="1"/>
          </p:cNvSpPr>
          <p:nvPr>
            <p:ph idx="1"/>
          </p:nvPr>
        </p:nvSpPr>
        <p:spPr>
          <a:xfrm>
            <a:off x="114300" y="861387"/>
            <a:ext cx="8846820" cy="3811097"/>
          </a:xfrm>
        </p:spPr>
        <p:txBody>
          <a:bodyPr/>
          <a:lstStyle/>
          <a:p>
            <a:pPr marL="0" indent="0">
              <a:buNone/>
            </a:pPr>
            <a:endParaRPr lang="en-US" dirty="0"/>
          </a:p>
          <a:p>
            <a:pPr marL="0" indent="0" rtl="0">
              <a:buNone/>
            </a:pPr>
            <a:r>
              <a:rPr lang="fr-FR" sz="1800"/>
              <a:t>Dans ce TP, vous ferez ce qui suit:</a:t>
            </a:r>
          </a:p>
          <a:p>
            <a:pPr lvl="1" rtl="0"/>
            <a:r>
              <a:rPr lang="fr-FR" sz="1800"/>
              <a:t>Télécharger et installer Wireshark </a:t>
            </a:r>
          </a:p>
          <a:p>
            <a:endParaRPr lang="en-CA" altLang="en-US" dirty="0"/>
          </a:p>
        </p:txBody>
      </p:sp>
    </p:spTree>
    <p:extLst>
      <p:ext uri="{BB962C8B-B14F-4D97-AF65-F5344CB8AC3E}">
        <p14:creationId xmlns:p14="http://schemas.microsoft.com/office/powerpoint/2010/main" val="1446739503"/>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pPr rtl="0"/>
            <a:r>
              <a:rPr lang="fr-FR" sz="1600"/>
              <a:t>Accès aux Données</a:t>
            </a:r>
            <a:br>
              <a:rPr lang="en-US" altLang="en-US" dirty="0"/>
            </a:br>
            <a:r>
              <a:rPr lang="fr-FR"/>
              <a:t>Travail pratique - Utilisation de Wireshark pour voir le trafic réseau</a:t>
            </a:r>
          </a:p>
        </p:txBody>
      </p:sp>
      <p:sp>
        <p:nvSpPr>
          <p:cNvPr id="13315" name="Content Placeholder 2"/>
          <p:cNvSpPr>
            <a:spLocks noGrp="1"/>
          </p:cNvSpPr>
          <p:nvPr>
            <p:ph idx="1"/>
          </p:nvPr>
        </p:nvSpPr>
        <p:spPr>
          <a:xfrm>
            <a:off x="114301" y="861387"/>
            <a:ext cx="8580966" cy="3811097"/>
          </a:xfrm>
        </p:spPr>
        <p:txBody>
          <a:bodyPr/>
          <a:lstStyle/>
          <a:p>
            <a:pPr marL="0" indent="0" rtl="0">
              <a:buNone/>
            </a:pPr>
            <a:r>
              <a:rPr lang="fr-FR" sz="1800"/>
              <a:t>Dans ce TP, vous ferez ce qui suit:</a:t>
            </a:r>
          </a:p>
          <a:p>
            <a:pPr lvl="1" rtl="0"/>
            <a:r>
              <a:rPr lang="fr-FR" sz="1800"/>
              <a:t>Partie 1: Capturer et analyser les données ICMP locales avec Wireshark </a:t>
            </a:r>
          </a:p>
          <a:p>
            <a:pPr lvl="1" rtl="0"/>
            <a:r>
              <a:rPr lang="fr-FR" sz="1800"/>
              <a:t>Partie 2: Capturer et analyser les données ICMP distantes avec Wireshark </a:t>
            </a:r>
          </a:p>
        </p:txBody>
      </p:sp>
    </p:spTree>
    <p:extLst>
      <p:ext uri="{BB962C8B-B14F-4D97-AF65-F5344CB8AC3E}">
        <p14:creationId xmlns:p14="http://schemas.microsoft.com/office/powerpoint/2010/main" val="1059199573"/>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3.8 Module pratique et questionnaire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fr-FR" sz="1600"/>
              <a:t>Module Pratique et Questionnaire</a:t>
            </a:r>
            <a:br>
              <a:rPr lang="en-US" altLang="en-US" dirty="0"/>
            </a:br>
            <a:r>
              <a:rPr lang="fr-FR"/>
              <a:t>Qu'est-ce que j'ai appris dans ce module?</a:t>
            </a:r>
          </a:p>
        </p:txBody>
      </p:sp>
      <p:sp>
        <p:nvSpPr>
          <p:cNvPr id="13315" name="Content Placeholder 2"/>
          <p:cNvSpPr>
            <a:spLocks noGrp="1"/>
          </p:cNvSpPr>
          <p:nvPr>
            <p:ph idx="1"/>
          </p:nvPr>
        </p:nvSpPr>
        <p:spPr>
          <a:xfrm>
            <a:off x="0" y="801475"/>
            <a:ext cx="8840141" cy="3780050"/>
          </a:xfrm>
        </p:spPr>
        <p:txBody>
          <a:bodyPr/>
          <a:lstStyle/>
          <a:p>
            <a:pPr marL="142875" lvl="1" indent="0" rtl="0">
              <a:buNone/>
            </a:pPr>
            <a:r>
              <a:rPr lang="fr-FR" sz="1600" b="1"/>
              <a:t>Les Règles</a:t>
            </a:r>
          </a:p>
          <a:p>
            <a:pPr lvl="2" rtl="0"/>
            <a:r>
              <a:rPr lang="fr-FR" sz="1600"/>
              <a:t>Les protocoles doivent avoir un expéditeur et un destinataire.</a:t>
            </a:r>
          </a:p>
          <a:p>
            <a:pPr lvl="2" rtl="0"/>
            <a:r>
              <a:rPr lang="fr-FR" sz="1600"/>
              <a:t>Les protocoles informatiques courants comprennent ces exigences : codage, formatage et encapsulation des messages, taille, calendrier et options de livraison.</a:t>
            </a:r>
          </a:p>
          <a:p>
            <a:pPr marL="142875" lvl="1" indent="0" rtl="0">
              <a:buNone/>
            </a:pPr>
            <a:r>
              <a:rPr lang="fr-FR" sz="1600" b="1"/>
              <a:t>Protocoles</a:t>
            </a:r>
          </a:p>
          <a:p>
            <a:pPr lvl="2" rtl="0"/>
            <a:r>
              <a:rPr lang="fr-FR" sz="1600"/>
              <a:t>L'envoie d'un message sur le réseau nécessite l'utilisation de plusieurs protocoles.</a:t>
            </a:r>
          </a:p>
          <a:p>
            <a:pPr lvl="2" rtl="0"/>
            <a:r>
              <a:rPr lang="fr-FR" sz="1600"/>
              <a:t>Chaque protocole réseau a sa propre fonction, son format et ses propres règles de communication.</a:t>
            </a:r>
          </a:p>
          <a:p>
            <a:pPr marL="142875" lvl="1" indent="0" rtl="0">
              <a:buNone/>
            </a:pPr>
            <a:r>
              <a:rPr lang="fr-FR" sz="1600" b="1"/>
              <a:t>Suites de protocoles</a:t>
            </a:r>
          </a:p>
          <a:p>
            <a:pPr lvl="2" rtl="0"/>
            <a:r>
              <a:rPr lang="fr-FR" sz="1600"/>
              <a:t>Une suite de protocoles est un groupe de protocoles interreliés.</a:t>
            </a:r>
          </a:p>
          <a:p>
            <a:pPr lvl="2" rtl="0"/>
            <a:r>
              <a:rPr lang="fr-FR" sz="1600"/>
              <a:t>La suite de protocoles TCP/IP sont les protocoles utilisés aujourd'hui.</a:t>
            </a:r>
          </a:p>
          <a:p>
            <a:pPr marL="142875" lvl="1" indent="0" rtl="0">
              <a:buNone/>
            </a:pPr>
            <a:r>
              <a:rPr lang="fr-FR" sz="1600" b="1"/>
              <a:t>Organismes de normalisation</a:t>
            </a:r>
          </a:p>
          <a:p>
            <a:pPr lvl="2" rtl="0"/>
            <a:r>
              <a:rPr lang="fr-FR" sz="1600"/>
              <a:t>Les normes ouvertes favorisent l'interopérabilité, la concurrence et l'innovation.</a:t>
            </a:r>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fr-FR" sz="1600"/>
              <a:t>Module pratique et questionnaire</a:t>
            </a:r>
            <a:br>
              <a:rPr lang="en-US" altLang="en-US" dirty="0"/>
            </a:br>
            <a:r>
              <a:rPr lang="fr-FR"/>
              <a:t>Qu'est-ce que j'ai appris dans ce module? (Suite)</a:t>
            </a:r>
          </a:p>
        </p:txBody>
      </p:sp>
      <p:sp>
        <p:nvSpPr>
          <p:cNvPr id="13315" name="Content Placeholder 2"/>
          <p:cNvSpPr>
            <a:spLocks noGrp="1"/>
          </p:cNvSpPr>
          <p:nvPr>
            <p:ph idx="1"/>
          </p:nvPr>
        </p:nvSpPr>
        <p:spPr>
          <a:xfrm>
            <a:off x="0" y="801475"/>
            <a:ext cx="8840141" cy="3722900"/>
          </a:xfrm>
        </p:spPr>
        <p:txBody>
          <a:bodyPr/>
          <a:lstStyle/>
          <a:p>
            <a:pPr marL="142875" lvl="1" indent="0" rtl="0">
              <a:buNone/>
            </a:pPr>
            <a:r>
              <a:rPr lang="fr-FR" sz="1500" b="1"/>
              <a:t>Modèles de référence</a:t>
            </a:r>
          </a:p>
          <a:p>
            <a:pPr lvl="2" rtl="0"/>
            <a:r>
              <a:rPr lang="fr-FR" sz="1500"/>
              <a:t>Les deux modèles utilisés dans la mise en réseau sont le modèle TCP/IP et le modèle OSI.</a:t>
            </a:r>
          </a:p>
          <a:p>
            <a:pPr lvl="2" rtl="0"/>
            <a:r>
              <a:rPr lang="fr-FR" sz="1500"/>
              <a:t>Le modèle OSI compte 7 couches et le modèle TCP/IP en compte 4.</a:t>
            </a:r>
          </a:p>
          <a:p>
            <a:pPr marL="142875" lvl="1" indent="0" rtl="0">
              <a:buNone/>
            </a:pPr>
            <a:r>
              <a:rPr lang="fr-FR" sz="1500" b="1"/>
              <a:t>Encapsulation de données</a:t>
            </a:r>
          </a:p>
          <a:p>
            <a:pPr lvl="2" rtl="0"/>
            <a:r>
              <a:rPr lang="fr-FR" sz="1500"/>
              <a:t>La forme que prend un élément de données à n'importe quelle couche est appelée </a:t>
            </a:r>
            <a:r>
              <a:rPr lang="fr-FR" sz="1500" i="1"/>
              <a:t>unité de données de protocole (PDU)</a:t>
            </a:r>
            <a:r>
              <a:rPr lang="fr-FR" sz="1500"/>
              <a:t>.</a:t>
            </a:r>
          </a:p>
          <a:p>
            <a:pPr lvl="2" rtl="0"/>
            <a:r>
              <a:rPr lang="fr-FR" sz="1500"/>
              <a:t>Cinq PDU différentes sont utilisées dans le processus d'encapsulation des données: données, segment, paquet, frame et bits</a:t>
            </a:r>
          </a:p>
          <a:p>
            <a:pPr marL="142875" lvl="1" indent="0" rtl="0">
              <a:buNone/>
            </a:pPr>
            <a:r>
              <a:rPr lang="fr-FR" sz="1500" b="1"/>
              <a:t>Accès aux données</a:t>
            </a:r>
          </a:p>
          <a:p>
            <a:pPr lvl="2" rtl="0"/>
            <a:r>
              <a:rPr lang="fr-FR" sz="1500"/>
              <a:t>Les couches Réseau et Liaison de données vont fournir l'adressage pour déplacer les données à travers le réseau.</a:t>
            </a:r>
          </a:p>
          <a:p>
            <a:pPr lvl="2" rtl="0"/>
            <a:r>
              <a:rPr lang="fr-FR" sz="1500"/>
              <a:t>La couche 3 fournira l'adressage IP et la couche 2 fournira l'adressage MAC.</a:t>
            </a:r>
          </a:p>
          <a:p>
            <a:pPr lvl="2" rtl="0"/>
            <a:r>
              <a:rPr lang="fr-FR" sz="1500"/>
              <a:t>La façon dont ces couches gèrent l'adressage dépend du fait que la source et la destination se trouvent sur le même réseau ou si la destination se trouve sur un réseau différent de la source.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a:t>New Terms and Commands</a:t>
            </a:r>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val="20000"/>
                    </a:ext>
                  </a:extLst>
                </a:gridCol>
                <a:gridCol w="4152572">
                  <a:extLst>
                    <a:ext uri="{9D8B030D-6E8A-4147-A177-3AD203B41FA5}">
                      <a16:colId xmlns:a16="http://schemas.microsoft.com/office/drawing/2014/main" val="20001"/>
                    </a:ext>
                  </a:extLst>
                </a:gridCol>
              </a:tblGrid>
              <a:tr h="3665790">
                <a:tc>
                  <a:txBody>
                    <a:bodyPr/>
                    <a:lstStyle/>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encoding</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protocol</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channel </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flow control</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response timeout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acknowledgement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unicast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multicast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broadcast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protocol suite</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Ethernet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standard</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proprietary</a:t>
                      </a:r>
                      <a:r>
                        <a:rPr lang="fr-FR" sz="1600" b="0" baseline="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a:t>New Terms and Commands (Cont.)</a:t>
            </a:r>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494594">
                <a:tc>
                  <a:txBody>
                    <a:bodyPr/>
                    <a:lstStyle/>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Internet Message Access Protocol (IMAP)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File Transfer Protocol (FTP)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Trivial File Transfer Protocol (TFTP)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User Datagram Protocol (UDP)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Network Address Translation (NAT)</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Internet Control Messaging Protocol (ICMP)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Open Shortest Path First (OSPF)</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Enhanced Interior Gateway Routing Protocol (EIGRP)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Address Resolution Protocol (ARP)</a:t>
                      </a:r>
                    </a:p>
                    <a:p>
                      <a:pPr marL="173038" indent="-173038" rtl="0">
                        <a:spcBef>
                          <a:spcPts val="200"/>
                        </a:spcBef>
                        <a:spcAft>
                          <a:spcPts val="200"/>
                        </a:spcAft>
                        <a:buFont typeface="Arial" panose="020B0604020202020204" pitchFamily="34" charset="0"/>
                        <a:buChar char="•"/>
                      </a:pPr>
                      <a:r>
                        <a:rPr lang="fr-FR" sz="1600" b="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lvl="0" indent="0" rtl="0">
              <a:buNone/>
            </a:pPr>
            <a:r>
              <a:rPr lang="fr-FR" sz="1600"/>
              <a:t>Topic 3.2</a:t>
            </a:r>
          </a:p>
          <a:p>
            <a:pPr lvl="1" rtl="0"/>
            <a:r>
              <a:rPr lang="fr-FR" sz="1600"/>
              <a:t>Discuss the different protocol types and why each one is important.</a:t>
            </a:r>
          </a:p>
          <a:p>
            <a:pPr lvl="1" rtl="0"/>
            <a:r>
              <a:rPr lang="fr-FR" sz="1600"/>
              <a:t>Explain the role of protocol functions in facilitating network communications.</a:t>
            </a:r>
          </a:p>
          <a:p>
            <a:pPr marL="0" indent="0" rtl="0">
              <a:buNone/>
            </a:pPr>
            <a:r>
              <a:rPr lang="fr-FR" sz="1600"/>
              <a:t>Topic 3.3</a:t>
            </a:r>
          </a:p>
          <a:p>
            <a:pPr lvl="1" rtl="0"/>
            <a:r>
              <a:rPr lang="fr-FR" sz="1600"/>
              <a:t>Explain why protocol suites are important and why TCP/IP is the primary suite for today.</a:t>
            </a:r>
          </a:p>
          <a:p>
            <a:pPr lvl="1" rtl="0"/>
            <a:r>
              <a:rPr lang="fr-FR" sz="1600"/>
              <a:t>Discuss the interaction between a user and a web server.  Use the animations on page 3.3.5</a:t>
            </a:r>
          </a:p>
          <a:p>
            <a:pPr marL="0" indent="0" rtl="0">
              <a:lnSpc>
                <a:spcPct val="85000"/>
              </a:lnSpc>
              <a:spcBef>
                <a:spcPct val="30000"/>
              </a:spcBef>
              <a:buNone/>
            </a:pPr>
            <a:r>
              <a:rPr lang="fr-FR" sz="1600"/>
              <a:t>Topic 3.4</a:t>
            </a:r>
          </a:p>
          <a:p>
            <a:pPr lvl="1" rtl="0">
              <a:lnSpc>
                <a:spcPct val="85000"/>
              </a:lnSpc>
              <a:spcBef>
                <a:spcPct val="30000"/>
              </a:spcBef>
            </a:pPr>
            <a:r>
              <a:rPr lang="fr-FR" sz="1600"/>
              <a:t>Discuss why open standards are important.</a:t>
            </a:r>
          </a:p>
          <a:p>
            <a:pPr lvl="1" rtl="0">
              <a:lnSpc>
                <a:spcPct val="85000"/>
              </a:lnSpc>
              <a:spcBef>
                <a:spcPct val="30000"/>
              </a:spcBef>
            </a:pPr>
            <a:r>
              <a:rPr lang="fr-FR" sz="1600"/>
              <a:t>Discuss the advantages and disadvantages of a standards-based protocol and a proprietary protocol. </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pPr rtl="0"/>
            <a:r>
              <a:rPr lang="fr-FR"/>
              <a:t>Module 3: Best Practices (Cont.)</a:t>
            </a:r>
          </a:p>
        </p:txBody>
      </p:sp>
      <p:sp>
        <p:nvSpPr>
          <p:cNvPr id="11266" name="Rectangle 34"/>
          <p:cNvSpPr>
            <a:spLocks noGrp="1" noChangeArrowheads="1"/>
          </p:cNvSpPr>
          <p:nvPr>
            <p:ph idx="1"/>
          </p:nvPr>
        </p:nvSpPr>
        <p:spPr>
          <a:xfrm>
            <a:off x="145358" y="677335"/>
            <a:ext cx="8853286" cy="4085166"/>
          </a:xfrm>
        </p:spPr>
        <p:txBody>
          <a:bodyPr/>
          <a:lstStyle/>
          <a:p>
            <a:pPr marL="0" indent="0" rtl="0">
              <a:lnSpc>
                <a:spcPct val="85000"/>
              </a:lnSpc>
              <a:spcBef>
                <a:spcPct val="30000"/>
              </a:spcBef>
              <a:buNone/>
            </a:pPr>
            <a:r>
              <a:rPr lang="fr-FR" sz="1600"/>
              <a:t>Topic 3.5</a:t>
            </a:r>
          </a:p>
          <a:p>
            <a:pPr lvl="1" rtl="0"/>
            <a:r>
              <a:rPr lang="fr-FR" sz="1600"/>
              <a:t>TCP/IP - Students need to memorize the layers and what protocols are found at each layer. See packet tracer activity 3.5.5.</a:t>
            </a:r>
          </a:p>
          <a:p>
            <a:pPr lvl="1" rtl="0"/>
            <a:r>
              <a:rPr lang="fr-FR" sz="1600"/>
              <a:t>Discuss the advantages and disadvantages using a layered model. </a:t>
            </a:r>
          </a:p>
          <a:p>
            <a:pPr lvl="1" rtl="0">
              <a:lnSpc>
                <a:spcPct val="85000"/>
              </a:lnSpc>
              <a:spcBef>
                <a:spcPct val="30000"/>
              </a:spcBef>
            </a:pPr>
            <a:r>
              <a:rPr lang="fr-FR" sz="1600"/>
              <a:t>Discuss why the models are vitally important to networking. An analogy would be when studying anatomy, how important is the skeletal structure? This becomes the foundation that anatomy will use to build everything from there. Likewise in networking, we never get far away from the OSI or TCP/IP models when identify what protocol or equipment does, like a switch using MAC addresses and a router using IP addressing. Or when we use top down, bottom up when troubleshooting.</a:t>
            </a:r>
          </a:p>
          <a:p>
            <a:pPr lvl="1" rtl="0">
              <a:lnSpc>
                <a:spcPct val="85000"/>
              </a:lnSpc>
              <a:spcBef>
                <a:spcPct val="30000"/>
              </a:spcBef>
            </a:pPr>
            <a:r>
              <a:rPr lang="fr-FR" sz="1600"/>
              <a:t>Illustrate the usefulness of the OSI model to troubleshoot with the divide and conquer method. This is when we ping a device that is having issues. If the Layer 3 ICMP ping fails we will look from Layer 3 down… because the issue will be at Layer 1, Layer 2 or Layer 3; however if the ping is good then we look from Layer 4 up because the issues will be at Layer 4, Layer 5, Layer 6, or Layer 7. Examples of higher layer issues are bad authentication, incorrect formatting, etc. Examples of lower layer issues are bad cables, bad connectors, VLAN assignment, bad IP addressing and or subnet masking, etc. </a:t>
            </a:r>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07932120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19689</TotalTime>
  <Words>6788</Words>
  <Application>Microsoft Office PowerPoint</Application>
  <PresentationFormat>Affichage à l'écran (16:9)</PresentationFormat>
  <Paragraphs>853</Paragraphs>
  <Slides>78</Slides>
  <Notes>75</Notes>
  <HiddenSlides>12</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78</vt:i4>
      </vt:variant>
    </vt:vector>
  </HeadingPairs>
  <TitlesOfParts>
    <vt:vector size="83" baseType="lpstr">
      <vt:lpstr>Arial</vt:lpstr>
      <vt:lpstr>Calibri</vt:lpstr>
      <vt:lpstr>CiscoSans ExtraLight</vt:lpstr>
      <vt:lpstr>Wingdings</vt:lpstr>
      <vt:lpstr>Default Theme</vt:lpstr>
      <vt:lpstr>Module 3: Protocoles et Modèles</vt:lpstr>
      <vt:lpstr>Instructor Materials – Module 3 Planning Guide</vt:lpstr>
      <vt:lpstr>What to Expect in this Module</vt:lpstr>
      <vt:lpstr>What to Expect in this Module (Cont.)</vt:lpstr>
      <vt:lpstr>Check Your Understanding</vt:lpstr>
      <vt:lpstr>Module 3: Activities</vt:lpstr>
      <vt:lpstr>Module 3: Best Practices (Cont.)</vt:lpstr>
      <vt:lpstr>Module 3: Best Practices (Cont.)</vt:lpstr>
      <vt:lpstr>Module 3: Best Practices (Cont.)</vt:lpstr>
      <vt:lpstr>Module 3: Best Practices (Cont.)</vt:lpstr>
      <vt:lpstr>Module 3: Best Practices (Cont.)</vt:lpstr>
      <vt:lpstr>Module 3: Protocoles et Modèles</vt:lpstr>
      <vt:lpstr>Objectifs du Module</vt:lpstr>
      <vt:lpstr>Exercice en Classe - Conception d'Un Système de Communication</vt:lpstr>
      <vt:lpstr>3.1 Les Règles</vt:lpstr>
      <vt:lpstr>Les Règles Vidéo  — Périphériques dans Une Bulle</vt:lpstr>
      <vt:lpstr>Les Règles Fondamentaux de La Communication</vt:lpstr>
      <vt:lpstr>Les Règles Fondamentaux de La Communication</vt:lpstr>
      <vt:lpstr>Les Règles Établissement de la règle</vt:lpstr>
      <vt:lpstr>Les Règles Établissement de la règle (Suite)</vt:lpstr>
      <vt:lpstr>Les Règles Exigences Relatives au Protocole Réseau</vt:lpstr>
      <vt:lpstr>Les Règles Codage des Messages</vt:lpstr>
      <vt:lpstr>Les Règles Format et Encapsulation des Messages</vt:lpstr>
      <vt:lpstr>Les Règles Taille du Message</vt:lpstr>
      <vt:lpstr>Les Règles Synchronisation du Message</vt:lpstr>
      <vt:lpstr>Les Règles Options de remise du Message</vt:lpstr>
      <vt:lpstr>Les Règles Remarque sur l'Icône du Nœud</vt:lpstr>
      <vt:lpstr>3.2 Protocoles</vt:lpstr>
      <vt:lpstr>Protocoles Aperçu du Protocole Réseau</vt:lpstr>
      <vt:lpstr>Protocoles Fonctions de Protocole Réseau</vt:lpstr>
      <vt:lpstr>Protocoles Interaction de Protocole</vt:lpstr>
      <vt:lpstr>3.3 Suites de protocoles</vt:lpstr>
      <vt:lpstr>Suites de Protocoles Suites de Protocoles Réseau</vt:lpstr>
      <vt:lpstr>Suites de Protocoles Évolution des Suites de Protocole</vt:lpstr>
      <vt:lpstr>Suites de Protocole Exemple de protocole TCP/IP</vt:lpstr>
      <vt:lpstr>Suites de Protocoles Suites de Protocole TCP/IP</vt:lpstr>
      <vt:lpstr>Suite de protocoles Processus de Communication TCP/IP</vt:lpstr>
      <vt:lpstr>3.4 Organismes de Normalisation</vt:lpstr>
      <vt:lpstr>Organismes de Normalisation Normes ouvertes</vt:lpstr>
      <vt:lpstr>Organismes de normalisation Normes Internet</vt:lpstr>
      <vt:lpstr>Organismes de normalisation Normes Internet (suite) </vt:lpstr>
      <vt:lpstr>Organismes de normalisation Normes électroniques et de communication</vt:lpstr>
      <vt:lpstr>Organismes de normalisation Travail Pratique - Recherche sur les normes de mise en réseau</vt:lpstr>
      <vt:lpstr>3.5 Modèles de Référence</vt:lpstr>
      <vt:lpstr>Modèles de Référence Les Avantages de l'Utilisation d'Un Modèle en Couches</vt:lpstr>
      <vt:lpstr>Modèles de Référence Les Avantages de l'Utilisation d'Un Modèle en Couches (suite)</vt:lpstr>
      <vt:lpstr>Modèles de Référence Le Modèle de Référence OSI</vt:lpstr>
      <vt:lpstr>Modèles de Référence Le Modèle de Référence TCP/IP</vt:lpstr>
      <vt:lpstr>Modèles de Référence Comparaison des modèles OSI et TCP/IP</vt:lpstr>
      <vt:lpstr>Modèles de Référence Packet Tracer – Étudier les modèles TCP/IP et OSI en action</vt:lpstr>
      <vt:lpstr>3.6 Encapsulation de Données</vt:lpstr>
      <vt:lpstr>Encapsulation des données Segmentation des messages</vt:lpstr>
      <vt:lpstr>Encapsulation de données Séquençage</vt:lpstr>
      <vt:lpstr>Encapsulation de Données Unités de Données du Protocole</vt:lpstr>
      <vt:lpstr>Encapsulation de Données Exemple d'Encapsulation</vt:lpstr>
      <vt:lpstr>Encapsulation de Données Exemple de Désencapsulation</vt:lpstr>
      <vt:lpstr>3.7 Accès aux données</vt:lpstr>
      <vt:lpstr> Addresses d'accès aux données</vt:lpstr>
      <vt:lpstr>Accès aux données Adresse logique de la couche 3</vt:lpstr>
      <vt:lpstr>Accès aux données Adresse logique de la couche 3 (suite)</vt:lpstr>
      <vt:lpstr>Accès aux Données Périphériques sur Le Même Réseau</vt:lpstr>
      <vt:lpstr>Accès aux Données Rôle des adresses de la couche de liaison de données : Même réseau IP</vt:lpstr>
      <vt:lpstr>Accès aux Données Périphériques sur un réseau distant</vt:lpstr>
      <vt:lpstr>Accès aux Données Rôle des adresses de la couche réseau</vt:lpstr>
      <vt:lpstr>Accès aux Données Rôle des adresses de la couche de liaison de données : Différents réseaux IP</vt:lpstr>
      <vt:lpstr>Accès aux Données Rôle des adresses de la couche de liaison de données : Différents réseaux IP (suite)</vt:lpstr>
      <vt:lpstr>Accès aux données Adresses des liaisons de données</vt:lpstr>
      <vt:lpstr>Accès aux données Adresses des liaisons de données (suite)</vt:lpstr>
      <vt:lpstr>Accès aux données Adresses des liaisons de données (suite)</vt:lpstr>
      <vt:lpstr>Accès aux données Adresses des liaisons de données (suite)</vt:lpstr>
      <vt:lpstr>Accès aux Données Travail pratique - Installer Wireshark</vt:lpstr>
      <vt:lpstr>Accès aux Données Travail pratique - Utilisation de Wireshark pour voir le trafic réseau</vt:lpstr>
      <vt:lpstr>3.8 Module pratique et questionnaire </vt:lpstr>
      <vt:lpstr>Module Pratique et Questionnaire Qu'est-ce que j'ai appris dans ce module?</vt:lpstr>
      <vt:lpstr>Module pratique et questionnaire Qu'est-ce que j'ai appris dans ce module? (Suite)</vt:lpstr>
      <vt:lpstr>New Terms and Commands</vt:lpstr>
      <vt:lpstr>New Terms and Commands (Cont.)</vt:lpstr>
      <vt:lpstr>Présentation PowerPoint</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Fabio PACE - DataSys</cp:lastModifiedBy>
  <cp:revision>1001</cp:revision>
  <dcterms:created xsi:type="dcterms:W3CDTF">2016-08-22T22:27:36Z</dcterms:created>
  <dcterms:modified xsi:type="dcterms:W3CDTF">2021-10-12T07:58:18Z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