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0"/>
  </p:notesMasterIdLst>
  <p:sldIdLst>
    <p:sldId id="513" r:id="rId2"/>
    <p:sldId id="1102" r:id="rId3"/>
    <p:sldId id="1070" r:id="rId4"/>
    <p:sldId id="1071" r:id="rId5"/>
    <p:sldId id="1103" r:id="rId6"/>
    <p:sldId id="763" r:id="rId7"/>
    <p:sldId id="1052" r:id="rId8"/>
    <p:sldId id="876" r:id="rId9"/>
    <p:sldId id="860" r:id="rId10"/>
    <p:sldId id="759" r:id="rId11"/>
    <p:sldId id="1054" r:id="rId12"/>
    <p:sldId id="1090" r:id="rId13"/>
    <p:sldId id="1091" r:id="rId14"/>
    <p:sldId id="1092" r:id="rId15"/>
    <p:sldId id="1093" r:id="rId16"/>
    <p:sldId id="1094" r:id="rId17"/>
    <p:sldId id="1095" r:id="rId18"/>
    <p:sldId id="1096" r:id="rId19"/>
    <p:sldId id="1056" r:id="rId20"/>
    <p:sldId id="1097" r:id="rId21"/>
    <p:sldId id="1098" r:id="rId22"/>
    <p:sldId id="1099" r:id="rId23"/>
    <p:sldId id="1100" r:id="rId24"/>
    <p:sldId id="1101" r:id="rId25"/>
    <p:sldId id="957" r:id="rId26"/>
    <p:sldId id="958" r:id="rId27"/>
    <p:sldId id="874" r:id="rId28"/>
    <p:sldId id="291" r:id="rId29"/>
  </p:sldIdLst>
  <p:sldSz cx="9144000" cy="5143500" type="screen16x9"/>
  <p:notesSz cx="6858000" cy="91440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6"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86438" autoAdjust="0"/>
  </p:normalViewPr>
  <p:slideViewPr>
    <p:cSldViewPr snapToGrid="0" showGuides="1">
      <p:cViewPr varScale="1">
        <p:scale>
          <a:sx n="130" d="100"/>
          <a:sy n="130" d="100"/>
        </p:scale>
        <p:origin x="1344" y="11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3DF2D2EA-9ABF-46D0-B324-8F67123A25F6}"/>
    <pc:docChg chg="modSld">
      <pc:chgData name="Fabio PACE - DataSys" userId="5f128c38-951f-4dfa-9c97-3cecf607327f" providerId="ADAL" clId="{3DF2D2EA-9ABF-46D0-B324-8F67123A25F6}" dt="2021-10-18T19:32:09.211" v="52" actId="20577"/>
      <pc:docMkLst>
        <pc:docMk/>
      </pc:docMkLst>
      <pc:sldChg chg="modSp mod">
        <pc:chgData name="Fabio PACE - DataSys" userId="5f128c38-951f-4dfa-9c97-3cecf607327f" providerId="ADAL" clId="{3DF2D2EA-9ABF-46D0-B324-8F67123A25F6}" dt="2021-10-18T19:10:24.786" v="46" actId="1036"/>
        <pc:sldMkLst>
          <pc:docMk/>
          <pc:sldMk cId="1671064827" sldId="1054"/>
        </pc:sldMkLst>
        <pc:spChg chg="mod">
          <ac:chgData name="Fabio PACE - DataSys" userId="5f128c38-951f-4dfa-9c97-3cecf607327f" providerId="ADAL" clId="{3DF2D2EA-9ABF-46D0-B324-8F67123A25F6}" dt="2021-10-18T19:10:24.786" v="46" actId="1036"/>
          <ac:spMkLst>
            <pc:docMk/>
            <pc:sldMk cId="1671064827" sldId="1054"/>
            <ac:spMk id="7" creationId="{71668B65-DD31-5646-8CF8-039199DDBBA7}"/>
          </ac:spMkLst>
        </pc:spChg>
        <pc:picChg chg="mod">
          <ac:chgData name="Fabio PACE - DataSys" userId="5f128c38-951f-4dfa-9c97-3cecf607327f" providerId="ADAL" clId="{3DF2D2EA-9ABF-46D0-B324-8F67123A25F6}" dt="2021-10-18T19:10:24.786" v="46" actId="1036"/>
          <ac:picMkLst>
            <pc:docMk/>
            <pc:sldMk cId="1671064827" sldId="1054"/>
            <ac:picMk id="5" creationId="{DCD0F2E4-E369-A548-A618-9BAB0C0C57E4}"/>
          </ac:picMkLst>
        </pc:picChg>
        <pc:picChg chg="mod">
          <ac:chgData name="Fabio PACE - DataSys" userId="5f128c38-951f-4dfa-9c97-3cecf607327f" providerId="ADAL" clId="{3DF2D2EA-9ABF-46D0-B324-8F67123A25F6}" dt="2021-10-18T19:10:24.786" v="46" actId="1036"/>
          <ac:picMkLst>
            <pc:docMk/>
            <pc:sldMk cId="1671064827" sldId="1054"/>
            <ac:picMk id="6" creationId="{3E5F7270-39AA-FE40-92FD-F80B1DD90812}"/>
          </ac:picMkLst>
        </pc:picChg>
      </pc:sldChg>
      <pc:sldChg chg="modSp mod">
        <pc:chgData name="Fabio PACE - DataSys" userId="5f128c38-951f-4dfa-9c97-3cecf607327f" providerId="ADAL" clId="{3DF2D2EA-9ABF-46D0-B324-8F67123A25F6}" dt="2021-10-18T19:32:09.211" v="52" actId="20577"/>
        <pc:sldMkLst>
          <pc:docMk/>
          <pc:sldMk cId="2836564358" sldId="1101"/>
        </pc:sldMkLst>
        <pc:spChg chg="mod">
          <ac:chgData name="Fabio PACE - DataSys" userId="5f128c38-951f-4dfa-9c97-3cecf607327f" providerId="ADAL" clId="{3DF2D2EA-9ABF-46D0-B324-8F67123A25F6}" dt="2021-10-18T19:32:09.211" v="52" actId="20577"/>
          <ac:spMkLst>
            <pc:docMk/>
            <pc:sldMk cId="2836564358" sldId="1101"/>
            <ac:spMk id="4" creationId="{5B6BDE01-7B44-5940-8AE9-3A778D310F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5 : Systèmes numériques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5.1.2 - Vidéo - Conversion entre les systèmes de numérotation binaire et décimale</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57754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157881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a:p>
            <a:pPr rtl="0"/>
            <a:r>
              <a:rPr lang="fr-FR"/>
              <a:t>5.1.4 — Vérifiez votre compréhension — Système de nombres binaires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14197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5.1.5 - Convertir les binaires en décimales</a:t>
            </a:r>
          </a:p>
          <a:p>
            <a:pPr rtl="0"/>
            <a:r>
              <a:rPr lang="fr-FR"/>
              <a:t>5.1.6 – Exercice - Conversion de nombres binaires en nombres décimaux</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363677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5.1.7 – Conversion décimal vers binaire</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50315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5.1.8 – Exemple de conversion décimal vers binaire</a:t>
            </a:r>
          </a:p>
          <a:p>
            <a:pPr rtl="0"/>
            <a:r>
              <a:rPr lang="fr-FR"/>
              <a:t>5.1.9 - Exercice - Conversion de nombres binaires en nombres décimaux</a:t>
            </a:r>
          </a:p>
          <a:p>
            <a:pPr rtl="0"/>
            <a:r>
              <a:rPr lang="fr-FR"/>
              <a:t>5.1.10 - Exercice- Jeu binaire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541694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5.1.11 — Adresses IPv4</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81479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408787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5.2.2 — Vidéo — Conversions décimales à hexadécimales</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3644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5.2.3 - </a:t>
            </a:r>
            <a:r>
              <a:rPr lang="fr-FR" sz="1200"/>
              <a:t>Conversions décimales en hexadécimales</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961279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5.2.4 - </a:t>
            </a:r>
            <a:r>
              <a:rPr lang="fr-FR" sz="1200"/>
              <a:t>Conversions hexadécimale en décimale</a:t>
            </a:r>
          </a:p>
          <a:p>
            <a:pPr rtl="0"/>
            <a:r>
              <a:rPr lang="fr-FR" sz="1200"/>
              <a:t>5.2.5 — Vérifiez votre compréhension — Système hexadécimale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674715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a:t>5 - Systèmes numériques</a:t>
            </a:r>
          </a:p>
          <a:p>
            <a:pPr rtl="0">
              <a:buFontTx/>
              <a:buNone/>
            </a:pPr>
            <a:r>
              <a:rPr lang="fr-FR"/>
              <a:t>5.3 Module pratique et questionnaire</a:t>
            </a:r>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5 - Systèmes numériques</a:t>
            </a:r>
          </a:p>
          <a:p>
            <a:pPr rtl="0"/>
            <a:r>
              <a:rPr lang="fr-FR"/>
              <a:t>5.3 - Module pratique et questionnaire</a:t>
            </a:r>
          </a:p>
          <a:p>
            <a:pPr rtl="0"/>
            <a:r>
              <a:rPr lang="fr-FR"/>
              <a:t>5.3.1 – Qu'est-ce que j'ai appris dans ce module?</a:t>
            </a:r>
          </a:p>
          <a:p>
            <a:pPr rtl="0"/>
            <a:r>
              <a:rPr lang="fr-FR" sz="1200"/>
              <a:t>5.3.2 – Module Questionnaire</a:t>
            </a:r>
          </a:p>
        </p:txBody>
      </p:sp>
    </p:spTree>
    <p:extLst>
      <p:ext uri="{BB962C8B-B14F-4D97-AF65-F5344CB8AC3E}">
        <p14:creationId xmlns:p14="http://schemas.microsoft.com/office/powerpoint/2010/main" val="147682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27</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5 : Systèmes de numération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9</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5.0- Introduction</a:t>
            </a:r>
          </a:p>
          <a:p>
            <a:pPr rtl="0">
              <a:buFontTx/>
              <a:buNone/>
            </a:pPr>
            <a:r>
              <a:rPr lang="fr-FR"/>
              <a:t>5.0.2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 — Adresses binaires et IPv4</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0923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5 : Systèmes numériques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99B52097-AFCF-4DCA-B41E-3992499B3E86}"/>
              </a:ext>
            </a:extLst>
          </p:cNvPr>
          <p:cNvSpPr>
            <a:spLocks noGrp="1"/>
          </p:cNvSpPr>
          <p:nvPr/>
        </p:nvSpPr>
        <p:spPr>
          <a:xfrm>
            <a:off x="395053"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5.1 Système binaire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Système binaire</a:t>
            </a:r>
            <a:br>
              <a:rPr lang="en-US" dirty="0"/>
            </a:br>
            <a:r>
              <a:rPr lang="fr-FR" sz="2400"/>
              <a:t>Adresses binaires et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531276" cy="1745526"/>
          </a:xfrm>
        </p:spPr>
        <p:txBody>
          <a:bodyPr/>
          <a:lstStyle/>
          <a:p>
            <a:pPr marL="342900" indent="-342900" algn="l" rtl="0">
              <a:buFont typeface="Arial" panose="020B0604020202020204" pitchFamily="34" charset="0"/>
              <a:buChar char="•"/>
            </a:pPr>
            <a:r>
              <a:rPr lang="fr-FR" sz="1600" dirty="0">
                <a:solidFill>
                  <a:srgbClr val="000000"/>
                </a:solidFill>
              </a:rPr>
              <a:t>Le format binaire est un système de numération utilisant les chiffres 0 et 1 qui sont appelés des bits</a:t>
            </a:r>
          </a:p>
          <a:p>
            <a:pPr marL="342900" indent="-342900" algn="l" rtl="0">
              <a:buFont typeface="Arial" panose="020B0604020202020204" pitchFamily="34" charset="0"/>
              <a:buChar char="•"/>
            </a:pPr>
            <a:r>
              <a:rPr lang="fr-FR" sz="1600" dirty="0">
                <a:solidFill>
                  <a:srgbClr val="000000"/>
                </a:solidFill>
              </a:rPr>
              <a:t>Système numérique décimale composé de chiffres 0 à 9</a:t>
            </a:r>
          </a:p>
          <a:p>
            <a:pPr marL="342900" indent="-342900" algn="l" rtl="0">
              <a:buFont typeface="Arial" panose="020B0604020202020204" pitchFamily="34" charset="0"/>
              <a:buChar char="•"/>
            </a:pPr>
            <a:r>
              <a:rPr lang="fr-FR" sz="1600" dirty="0">
                <a:solidFill>
                  <a:srgbClr val="000000"/>
                </a:solidFill>
              </a:rPr>
              <a:t>Hôtes, serveurs et équipements réseau utilisant l'adressage binaire pour s'identifier mutuellement.</a:t>
            </a:r>
          </a:p>
          <a:p>
            <a:pPr marL="342900" indent="-342900" algn="l" rtl="0">
              <a:buFont typeface="Arial" panose="020B0604020202020204" pitchFamily="34" charset="0"/>
              <a:buChar char="•"/>
            </a:pPr>
            <a:r>
              <a:rPr lang="fr-FR" sz="1600" dirty="0">
                <a:solidFill>
                  <a:srgbClr val="000000"/>
                </a:solidFill>
              </a:rPr>
              <a:t>Chaque adresse est une chaîne de 32 bits divisée en quatre parties appelées octets.</a:t>
            </a:r>
          </a:p>
          <a:p>
            <a:pPr marL="342900" indent="-342900" algn="l" rtl="0">
              <a:buFont typeface="Arial" panose="020B0604020202020204" pitchFamily="34" charset="0"/>
              <a:buChar char="•"/>
            </a:pPr>
            <a:r>
              <a:rPr lang="fr-FR" sz="1600" dirty="0">
                <a:solidFill>
                  <a:srgbClr val="000000"/>
                </a:solidFill>
              </a:rPr>
              <a:t>Chaque octet contient 8 bits (ou 1 byte) séparés par un point.</a:t>
            </a:r>
          </a:p>
          <a:p>
            <a:pPr marL="342900" indent="-342900" algn="l" rtl="0">
              <a:buFont typeface="Arial" panose="020B0604020202020204" pitchFamily="34" charset="0"/>
              <a:buChar char="•"/>
            </a:pPr>
            <a:r>
              <a:rPr lang="fr-FR" sz="1600" dirty="0">
                <a:solidFill>
                  <a:srgbClr val="000000"/>
                </a:solidFill>
              </a:rPr>
              <a:t>Pour faciliter l'utilisation par les utilisateurs, cette notation pointillée est convertie en décimale pointillée.</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DCD0F2E4-E369-A548-A618-9BAB0C0C57E4}"/>
              </a:ext>
            </a:extLst>
          </p:cNvPr>
          <p:cNvPicPr>
            <a:picLocks noChangeAspect="1"/>
          </p:cNvPicPr>
          <p:nvPr/>
        </p:nvPicPr>
        <p:blipFill>
          <a:blip r:embed="rId3"/>
          <a:stretch>
            <a:fillRect/>
          </a:stretch>
        </p:blipFill>
        <p:spPr>
          <a:xfrm>
            <a:off x="577408" y="3378301"/>
            <a:ext cx="3473597" cy="1745526"/>
          </a:xfrm>
          <a:prstGeom prst="rect">
            <a:avLst/>
          </a:prstGeom>
        </p:spPr>
      </p:pic>
      <p:sp>
        <p:nvSpPr>
          <p:cNvPr id="7" name="Striped Right Arrow 6">
            <a:extLst>
              <a:ext uri="{FF2B5EF4-FFF2-40B4-BE49-F238E27FC236}">
                <a16:creationId xmlns:a16="http://schemas.microsoft.com/office/drawing/2014/main" id="{71668B65-DD31-5646-8CF8-039199DDBBA7}"/>
              </a:ext>
            </a:extLst>
          </p:cNvPr>
          <p:cNvSpPr/>
          <p:nvPr/>
        </p:nvSpPr>
        <p:spPr>
          <a:xfrm>
            <a:off x="3992526" y="4131130"/>
            <a:ext cx="520995" cy="239867"/>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E5F7270-39AA-FE40-92FD-F80B1DD90812}"/>
              </a:ext>
            </a:extLst>
          </p:cNvPr>
          <p:cNvPicPr>
            <a:picLocks noChangeAspect="1"/>
          </p:cNvPicPr>
          <p:nvPr/>
        </p:nvPicPr>
        <p:blipFill>
          <a:blip r:embed="rId4"/>
          <a:stretch>
            <a:fillRect/>
          </a:stretch>
        </p:blipFill>
        <p:spPr>
          <a:xfrm>
            <a:off x="4697609" y="3378301"/>
            <a:ext cx="3227909" cy="174552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Vidéo - Conversion entre les systèmes binaires et décimales</a:t>
            </a:r>
          </a:p>
        </p:txBody>
      </p:sp>
      <p:sp>
        <p:nvSpPr>
          <p:cNvPr id="7" name="Rectangle 6">
            <a:extLst>
              <a:ext uri="{FF2B5EF4-FFF2-40B4-BE49-F238E27FC236}">
                <a16:creationId xmlns:a16="http://schemas.microsoft.com/office/drawing/2014/main" id="{056AB3A8-AF6D-4821-B196-F1B8058BD7B6}"/>
              </a:ext>
            </a:extLst>
          </p:cNvPr>
          <p:cNvSpPr/>
          <p:nvPr/>
        </p:nvSpPr>
        <p:spPr>
          <a:xfrm>
            <a:off x="332509" y="1138843"/>
            <a:ext cx="8345488" cy="1877437"/>
          </a:xfrm>
          <a:prstGeom prst="rect">
            <a:avLst/>
          </a:prstGeom>
        </p:spPr>
        <p:txBody>
          <a:bodyPr wrap="square">
            <a:spAutoFit/>
          </a:bodyPr>
          <a:lstStyle/>
          <a:p>
            <a:pPr marL="57150" indent="0" rtl="0">
              <a:buNone/>
            </a:pPr>
            <a:r>
              <a:rPr lang="fr-FR"/>
              <a:t>Cette vidéo couvre les points suivants:</a:t>
            </a:r>
          </a:p>
          <a:p>
            <a:pPr marL="57150" indent="0">
              <a:buNone/>
            </a:pPr>
            <a:endParaRPr lang="en-US" dirty="0"/>
          </a:p>
          <a:p>
            <a:pPr marL="285750" indent="-285750" rtl="0">
              <a:buFont typeface="Arial" panose="020B0604020202020204" pitchFamily="34" charset="0"/>
              <a:buChar char="•"/>
            </a:pPr>
            <a:r>
              <a:rPr lang="fr-FR" sz="1600"/>
              <a:t>Révision de la notation de position</a:t>
            </a:r>
          </a:p>
          <a:p>
            <a:pPr marL="285750" indent="-285750" rtl="0">
              <a:buFont typeface="Arial" panose="020B0604020202020204" pitchFamily="34" charset="0"/>
              <a:buChar char="•"/>
            </a:pPr>
            <a:r>
              <a:rPr lang="fr-FR" sz="1600"/>
              <a:t>Pouvoirs de révision des 10</a:t>
            </a:r>
          </a:p>
          <a:p>
            <a:pPr marL="285750" indent="-285750" rtl="0">
              <a:buFont typeface="Arial" panose="020B0604020202020204" pitchFamily="34" charset="0"/>
              <a:buChar char="•"/>
            </a:pPr>
            <a:r>
              <a:rPr lang="fr-FR" sz="1600"/>
              <a:t>Décimal — révision de la numération de base 10</a:t>
            </a:r>
          </a:p>
          <a:p>
            <a:pPr marL="285750" indent="-285750" rtl="0">
              <a:buFont typeface="Arial" panose="020B0604020202020204" pitchFamily="34" charset="0"/>
              <a:buChar char="•"/>
            </a:pPr>
            <a:r>
              <a:rPr lang="fr-FR" sz="1600"/>
              <a:t>Binaire — revue de numération de base 2</a:t>
            </a:r>
          </a:p>
          <a:p>
            <a:pPr marL="285750" indent="-285750" rtl="0">
              <a:buFont typeface="Arial" panose="020B0604020202020204" pitchFamily="34" charset="0"/>
              <a:buChar char="•"/>
            </a:pPr>
            <a:r>
              <a:rPr lang="fr-FR" sz="1600"/>
              <a:t>Convertir une adresse P en binaire en numération décimale</a:t>
            </a:r>
          </a:p>
        </p:txBody>
      </p:sp>
    </p:spTree>
    <p:extLst>
      <p:ext uri="{BB962C8B-B14F-4D97-AF65-F5344CB8AC3E}">
        <p14:creationId xmlns:p14="http://schemas.microsoft.com/office/powerpoint/2010/main" val="385041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1005453"/>
          </a:xfrm>
        </p:spPr>
        <p:txBody>
          <a:bodyPr/>
          <a:lstStyle/>
          <a:p>
            <a:pPr marL="285750" indent="-285750" algn="l" rtl="0">
              <a:buFont typeface="Arial" panose="020B0604020202020204" pitchFamily="34" charset="0"/>
              <a:buChar char="•"/>
            </a:pPr>
            <a:r>
              <a:rPr lang="fr-FR" sz="1600">
                <a:solidFill>
                  <a:srgbClr val="000000"/>
                </a:solidFill>
              </a:rPr>
              <a:t>En numération pondérée, un chiffre représente différentes valeurs, selon la « position » qu'il occupe dans la séquence de chiffres.</a:t>
            </a:r>
          </a:p>
          <a:p>
            <a:pPr marL="285750" indent="-285750" algn="l" rtl="0">
              <a:buFont typeface="Arial" panose="020B0604020202020204" pitchFamily="34" charset="0"/>
              <a:buChar char="•"/>
            </a:pPr>
            <a:r>
              <a:rPr lang="fr-FR" sz="1600">
                <a:solidFill>
                  <a:srgbClr val="000000"/>
                </a:solidFill>
              </a:rPr>
              <a:t>Le système de notation décimale de position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2022672850"/>
              </p:ext>
            </p:extLst>
          </p:nvPr>
        </p:nvGraphicFramePr>
        <p:xfrm>
          <a:off x="389281" y="2464614"/>
          <a:ext cx="3402419" cy="1307205"/>
        </p:xfrm>
        <a:graphic>
          <a:graphicData uri="http://schemas.openxmlformats.org/drawingml/2006/table">
            <a:tbl>
              <a:tblPr firstRow="1" bandRow="1">
                <a:tableStyleId>{5C22544A-7EE6-4342-B048-85BDC9FD1C3A}</a:tableStyleId>
              </a:tblPr>
              <a:tblGrid>
                <a:gridCol w="1318437">
                  <a:extLst>
                    <a:ext uri="{9D8B030D-6E8A-4147-A177-3AD203B41FA5}">
                      <a16:colId xmlns:a16="http://schemas.microsoft.com/office/drawing/2014/main" val="3837822917"/>
                    </a:ext>
                  </a:extLst>
                </a:gridCol>
                <a:gridCol w="465690">
                  <a:extLst>
                    <a:ext uri="{9D8B030D-6E8A-4147-A177-3AD203B41FA5}">
                      <a16:colId xmlns:a16="http://schemas.microsoft.com/office/drawing/2014/main" val="2257126818"/>
                    </a:ext>
                  </a:extLst>
                </a:gridCol>
                <a:gridCol w="490708">
                  <a:extLst>
                    <a:ext uri="{9D8B030D-6E8A-4147-A177-3AD203B41FA5}">
                      <a16:colId xmlns:a16="http://schemas.microsoft.com/office/drawing/2014/main" val="733968975"/>
                    </a:ext>
                  </a:extLst>
                </a:gridCol>
                <a:gridCol w="480266">
                  <a:extLst>
                    <a:ext uri="{9D8B030D-6E8A-4147-A177-3AD203B41FA5}">
                      <a16:colId xmlns:a16="http://schemas.microsoft.com/office/drawing/2014/main" val="2184405947"/>
                    </a:ext>
                  </a:extLst>
                </a:gridCol>
                <a:gridCol w="647318">
                  <a:extLst>
                    <a:ext uri="{9D8B030D-6E8A-4147-A177-3AD203B41FA5}">
                      <a16:colId xmlns:a16="http://schemas.microsoft.com/office/drawing/2014/main" val="326059745"/>
                    </a:ext>
                  </a:extLst>
                </a:gridCol>
              </a:tblGrid>
              <a:tr h="303655">
                <a:tc>
                  <a:txBody>
                    <a:bodyPr/>
                    <a:lstStyle/>
                    <a:p>
                      <a:pPr rtl="0"/>
                      <a:r>
                        <a:rPr lang="fr-FR" sz="1000"/>
                        <a:t>Base</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(10</a:t>
                      </a:r>
                      <a:r>
                        <a:rPr lang="fr-FR" sz="1000" baseline="30000"/>
                        <a:t>3</a:t>
                      </a:r>
                      <a:r>
                        <a:rPr lang="fr-FR" sz="1000"/>
                        <a:t>)</a:t>
                      </a:r>
                    </a:p>
                  </a:txBody>
                  <a:tcPr/>
                </a:tc>
                <a:tc>
                  <a:txBody>
                    <a:bodyPr/>
                    <a:lstStyle/>
                    <a:p>
                      <a:pPr rtl="0"/>
                      <a:r>
                        <a:rPr lang="fr-FR" sz="1000"/>
                        <a:t>(10</a:t>
                      </a:r>
                      <a:r>
                        <a:rPr lang="fr-FR" sz="1000" baseline="30000"/>
                        <a:t>2</a:t>
                      </a:r>
                      <a:r>
                        <a:rPr lang="fr-FR" sz="1000"/>
                        <a:t>)</a:t>
                      </a:r>
                    </a:p>
                  </a:txBody>
                  <a:tcPr/>
                </a:tc>
                <a:tc>
                  <a:txBody>
                    <a:bodyPr/>
                    <a:lstStyle/>
                    <a:p>
                      <a:pPr rtl="0"/>
                      <a:r>
                        <a:rPr lang="fr-FR" sz="1000"/>
                        <a:t>(10</a:t>
                      </a:r>
                      <a:r>
                        <a:rPr lang="fr-FR" sz="1000" baseline="30000"/>
                        <a:t>1</a:t>
                      </a:r>
                      <a:r>
                        <a:rPr lang="fr-FR" sz="1000"/>
                        <a:t>)</a:t>
                      </a:r>
                    </a:p>
                  </a:txBody>
                  <a:tcPr/>
                </a:tc>
                <a:tc>
                  <a:txBody>
                    <a:bodyPr/>
                    <a:lstStyle/>
                    <a:p>
                      <a:pPr rtl="0"/>
                      <a:r>
                        <a:rPr lang="fr-FR" sz="1000"/>
                        <a:t>(10</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a:off x="3846144" y="2975788"/>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ED3027A9-4D3C-0E45-A334-44753559F448}"/>
              </a:ext>
            </a:extLst>
          </p:cNvPr>
          <p:cNvGraphicFramePr>
            <a:graphicFrameLocks noGrp="1"/>
          </p:cNvGraphicFramePr>
          <p:nvPr>
            <p:extLst>
              <p:ext uri="{D42A27DB-BD31-4B8C-83A1-F6EECF244321}">
                <p14:modId xmlns:p14="http://schemas.microsoft.com/office/powerpoint/2010/main" val="3954983596"/>
              </p:ext>
            </p:extLst>
          </p:nvPr>
        </p:nvGraphicFramePr>
        <p:xfrm>
          <a:off x="4285498" y="2286740"/>
          <a:ext cx="4469221" cy="1704880"/>
        </p:xfrm>
        <a:graphic>
          <a:graphicData uri="http://schemas.openxmlformats.org/drawingml/2006/table">
            <a:tbl>
              <a:tblPr firstRow="1" bandRow="1">
                <a:tableStyleId>{21E4AEA4-8DFA-4A89-87EB-49C32662AFE0}</a:tableStyleId>
              </a:tblPr>
              <a:tblGrid>
                <a:gridCol w="1562986">
                  <a:extLst>
                    <a:ext uri="{9D8B030D-6E8A-4147-A177-3AD203B41FA5}">
                      <a16:colId xmlns:a16="http://schemas.microsoft.com/office/drawing/2014/main" val="825449862"/>
                    </a:ext>
                  </a:extLst>
                </a:gridCol>
                <a:gridCol w="914400">
                  <a:extLst>
                    <a:ext uri="{9D8B030D-6E8A-4147-A177-3AD203B41FA5}">
                      <a16:colId xmlns:a16="http://schemas.microsoft.com/office/drawing/2014/main" val="400489453"/>
                    </a:ext>
                  </a:extLst>
                </a:gridCol>
                <a:gridCol w="776177">
                  <a:extLst>
                    <a:ext uri="{9D8B030D-6E8A-4147-A177-3AD203B41FA5}">
                      <a16:colId xmlns:a16="http://schemas.microsoft.com/office/drawing/2014/main" val="2753584476"/>
                    </a:ext>
                  </a:extLst>
                </a:gridCol>
                <a:gridCol w="659218">
                  <a:extLst>
                    <a:ext uri="{9D8B030D-6E8A-4147-A177-3AD203B41FA5}">
                      <a16:colId xmlns:a16="http://schemas.microsoft.com/office/drawing/2014/main" val="589627143"/>
                    </a:ext>
                  </a:extLst>
                </a:gridCol>
                <a:gridCol w="556440">
                  <a:extLst>
                    <a:ext uri="{9D8B030D-6E8A-4147-A177-3AD203B41FA5}">
                      <a16:colId xmlns:a16="http://schemas.microsoft.com/office/drawing/2014/main" val="281118420"/>
                    </a:ext>
                  </a:extLst>
                </a:gridCol>
              </a:tblGrid>
              <a:tr h="261728">
                <a:tc>
                  <a:txBody>
                    <a:bodyPr/>
                    <a:lstStyle/>
                    <a:p>
                      <a:endParaRPr lang="en-US" sz="1000" dirty="0"/>
                    </a:p>
                  </a:txBody>
                  <a:tcPr/>
                </a:tc>
                <a:tc>
                  <a:txBody>
                    <a:bodyPr/>
                    <a:lstStyle/>
                    <a:p>
                      <a:pPr rtl="0"/>
                      <a:r>
                        <a:rPr lang="fr-FR" sz="1000"/>
                        <a:t>Milliers</a:t>
                      </a:r>
                    </a:p>
                  </a:txBody>
                  <a:tcPr/>
                </a:tc>
                <a:tc>
                  <a:txBody>
                    <a:bodyPr/>
                    <a:lstStyle/>
                    <a:p>
                      <a:pPr rtl="0"/>
                      <a:r>
                        <a:rPr lang="fr-FR" sz="1000"/>
                        <a:t>Centaines</a:t>
                      </a:r>
                    </a:p>
                  </a:txBody>
                  <a:tcPr/>
                </a:tc>
                <a:tc>
                  <a:txBody>
                    <a:bodyPr/>
                    <a:lstStyle/>
                    <a:p>
                      <a:pPr rtl="0"/>
                      <a:r>
                        <a:rPr lang="fr-FR" sz="1000"/>
                        <a:t>Dizaines</a:t>
                      </a:r>
                    </a:p>
                  </a:txBody>
                  <a:tcPr/>
                </a:tc>
                <a:tc>
                  <a:txBody>
                    <a:bodyPr/>
                    <a:lstStyle/>
                    <a:p>
                      <a:pPr rtl="0"/>
                      <a:r>
                        <a:rPr lang="fr-FR" sz="1000"/>
                        <a:t>Unités</a:t>
                      </a:r>
                    </a:p>
                  </a:txBody>
                  <a:tcPr/>
                </a:tc>
                <a:extLst>
                  <a:ext uri="{0D108BD9-81ED-4DB2-BD59-A6C34878D82A}">
                    <a16:rowId xmlns:a16="http://schemas.microsoft.com/office/drawing/2014/main" val="1562842908"/>
                  </a:ext>
                </a:extLst>
              </a:tr>
              <a:tr h="261728">
                <a:tc>
                  <a:txBody>
                    <a:bodyPr/>
                    <a:lstStyle/>
                    <a:p>
                      <a:pPr rtl="0"/>
                      <a:r>
                        <a:rPr lang="fr-FR" sz="1000"/>
                        <a:t>Valeur pondérée</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1689960212"/>
                  </a:ext>
                </a:extLst>
              </a:tr>
              <a:tr h="261728">
                <a:tc>
                  <a:txBody>
                    <a:bodyPr/>
                    <a:lstStyle/>
                    <a:p>
                      <a:pPr rtl="0"/>
                      <a:r>
                        <a:rPr lang="fr-FR" sz="1000"/>
                        <a:t>Nombre décimal (1234)</a:t>
                      </a:r>
                    </a:p>
                  </a:txBody>
                  <a:tcPr/>
                </a:tc>
                <a:tc>
                  <a:txBody>
                    <a:bodyPr/>
                    <a:lstStyle/>
                    <a:p>
                      <a:pPr rtl="0"/>
                      <a:r>
                        <a:rPr lang="fr-FR" sz="1000"/>
                        <a:t>1</a:t>
                      </a:r>
                    </a:p>
                  </a:txBody>
                  <a:tcPr/>
                </a:tc>
                <a:tc>
                  <a:txBody>
                    <a:bodyPr/>
                    <a:lstStyle/>
                    <a:p>
                      <a:pPr rtl="0"/>
                      <a:r>
                        <a:rPr lang="fr-FR" sz="1000"/>
                        <a:t>2</a:t>
                      </a:r>
                    </a:p>
                  </a:txBody>
                  <a:tcPr/>
                </a:tc>
                <a:tc>
                  <a:txBody>
                    <a:bodyPr/>
                    <a:lstStyle/>
                    <a:p>
                      <a:pPr rtl="0"/>
                      <a:r>
                        <a:rPr lang="fr-FR" sz="1000"/>
                        <a:t>3</a:t>
                      </a:r>
                    </a:p>
                  </a:txBody>
                  <a:tcPr/>
                </a:tc>
                <a:tc>
                  <a:txBody>
                    <a:bodyPr/>
                    <a:lstStyle/>
                    <a:p>
                      <a:pPr rtl="0"/>
                      <a:r>
                        <a:rPr lang="fr-FR" sz="1000"/>
                        <a:t>4</a:t>
                      </a:r>
                    </a:p>
                  </a:txBody>
                  <a:tcPr/>
                </a:tc>
                <a:extLst>
                  <a:ext uri="{0D108BD9-81ED-4DB2-BD59-A6C34878D82A}">
                    <a16:rowId xmlns:a16="http://schemas.microsoft.com/office/drawing/2014/main" val="1018247003"/>
                  </a:ext>
                </a:extLst>
              </a:tr>
              <a:tr h="261728">
                <a:tc>
                  <a:txBody>
                    <a:bodyPr/>
                    <a:lstStyle/>
                    <a:p>
                      <a:pPr rtl="0"/>
                      <a:r>
                        <a:rPr lang="fr-FR" sz="1000"/>
                        <a:t>Calcul</a:t>
                      </a:r>
                    </a:p>
                  </a:txBody>
                  <a:tcPr/>
                </a:tc>
                <a:tc>
                  <a:txBody>
                    <a:bodyPr/>
                    <a:lstStyle/>
                    <a:p>
                      <a:pPr rtl="0"/>
                      <a:r>
                        <a:rPr lang="fr-FR" sz="1000"/>
                        <a:t>1 x 1000</a:t>
                      </a:r>
                    </a:p>
                  </a:txBody>
                  <a:tcPr/>
                </a:tc>
                <a:tc>
                  <a:txBody>
                    <a:bodyPr/>
                    <a:lstStyle/>
                    <a:p>
                      <a:pPr rtl="0"/>
                      <a:r>
                        <a:rPr lang="fr-FR" sz="1000"/>
                        <a:t>2 x 100</a:t>
                      </a:r>
                    </a:p>
                  </a:txBody>
                  <a:tcPr/>
                </a:tc>
                <a:tc>
                  <a:txBody>
                    <a:bodyPr/>
                    <a:lstStyle/>
                    <a:p>
                      <a:pPr rtl="0"/>
                      <a:r>
                        <a:rPr lang="fr-FR" sz="1000"/>
                        <a:t>3 x 10</a:t>
                      </a:r>
                    </a:p>
                  </a:txBody>
                  <a:tcPr/>
                </a:tc>
                <a:tc>
                  <a:txBody>
                    <a:bodyPr/>
                    <a:lstStyle/>
                    <a:p>
                      <a:pPr rtl="0"/>
                      <a:r>
                        <a:rPr lang="fr-FR" sz="1000"/>
                        <a:t>4 x 1</a:t>
                      </a:r>
                    </a:p>
                  </a:txBody>
                  <a:tcPr/>
                </a:tc>
                <a:extLst>
                  <a:ext uri="{0D108BD9-81ED-4DB2-BD59-A6C34878D82A}">
                    <a16:rowId xmlns:a16="http://schemas.microsoft.com/office/drawing/2014/main" val="4206830395"/>
                  </a:ext>
                </a:extLst>
              </a:tr>
              <a:tr h="261728">
                <a:tc>
                  <a:txBody>
                    <a:bodyPr/>
                    <a:lstStyle/>
                    <a:p>
                      <a:pPr rtl="0"/>
                      <a:r>
                        <a:rPr lang="fr-FR" sz="1000"/>
                        <a:t>Additionnez-les…</a:t>
                      </a:r>
                    </a:p>
                  </a:txBody>
                  <a:tcPr/>
                </a:tc>
                <a:tc>
                  <a:txBody>
                    <a:bodyPr/>
                    <a:lstStyle/>
                    <a:p>
                      <a:pPr rtl="0"/>
                      <a:r>
                        <a:rPr lang="fr-FR" sz="1000"/>
                        <a:t>1 000</a:t>
                      </a:r>
                    </a:p>
                  </a:txBody>
                  <a:tcPr/>
                </a:tc>
                <a:tc>
                  <a:txBody>
                    <a:bodyPr/>
                    <a:lstStyle/>
                    <a:p>
                      <a:pPr rtl="0"/>
                      <a:r>
                        <a:rPr lang="fr-FR" sz="1000"/>
                        <a:t>+ 200</a:t>
                      </a:r>
                    </a:p>
                  </a:txBody>
                  <a:tcPr/>
                </a:tc>
                <a:tc>
                  <a:txBody>
                    <a:bodyPr/>
                    <a:lstStyle/>
                    <a:p>
                      <a:pPr rtl="0"/>
                      <a:r>
                        <a:rPr lang="fr-FR" sz="1000"/>
                        <a:t>+ 30</a:t>
                      </a:r>
                    </a:p>
                  </a:txBody>
                  <a:tcPr/>
                </a:tc>
                <a:tc>
                  <a:txBody>
                    <a:bodyPr/>
                    <a:lstStyle/>
                    <a:p>
                      <a:pPr rtl="0"/>
                      <a:r>
                        <a:rPr lang="fr-FR" sz="1000"/>
                        <a:t>+ 4</a:t>
                      </a:r>
                    </a:p>
                  </a:txBody>
                  <a:tcPr/>
                </a:tc>
                <a:extLst>
                  <a:ext uri="{0D108BD9-81ED-4DB2-BD59-A6C34878D82A}">
                    <a16:rowId xmlns:a16="http://schemas.microsoft.com/office/drawing/2014/main" val="2822523445"/>
                  </a:ext>
                </a:extLst>
              </a:tr>
              <a:tr h="261728">
                <a:tc>
                  <a:txBody>
                    <a:bodyPr/>
                    <a:lstStyle/>
                    <a:p>
                      <a:pPr rtl="0"/>
                      <a:r>
                        <a:rPr lang="fr-FR" sz="1000"/>
                        <a:t>Le résultat</a:t>
                      </a:r>
                    </a:p>
                  </a:txBody>
                  <a:tcPr/>
                </a:tc>
                <a:tc gridSpan="4">
                  <a:txBody>
                    <a:bodyPr/>
                    <a:lstStyle/>
                    <a:p>
                      <a:pPr algn="ctr" rtl="0"/>
                      <a:r>
                        <a:rPr lang="fr-FR" sz="1000" b="1"/>
                        <a:t>1 234</a:t>
                      </a:r>
                    </a:p>
                  </a:txBody>
                  <a:tcPr/>
                </a:tc>
                <a:tc hMerge="1">
                  <a:txBody>
                    <a:bodyPr/>
                    <a:lstStyle/>
                    <a:p>
                      <a:endParaRPr lang="en-US" sz="1000"/>
                    </a:p>
                  </a:txBody>
                  <a:tcPr/>
                </a:tc>
                <a:tc hMerge="1">
                  <a:txBody>
                    <a:bodyPr/>
                    <a:lstStyle/>
                    <a:p>
                      <a:endParaRPr lang="en-US" sz="1000"/>
                    </a:p>
                  </a:txBody>
                  <a:tcPr/>
                </a:tc>
                <a:tc hMerge="1">
                  <a:txBody>
                    <a:bodyPr/>
                    <a:lstStyle/>
                    <a:p>
                      <a:endParaRPr lang="en-US" sz="1000" dirty="0"/>
                    </a:p>
                  </a:txBody>
                  <a:tcPr/>
                </a:tc>
                <a:extLst>
                  <a:ext uri="{0D108BD9-81ED-4DB2-BD59-A6C34878D82A}">
                    <a16:rowId xmlns:a16="http://schemas.microsoft.com/office/drawing/2014/main" val="419144150"/>
                  </a:ext>
                </a:extLst>
              </a:tr>
            </a:tbl>
          </a:graphicData>
        </a:graphic>
      </p:graphicFrame>
    </p:spTree>
    <p:extLst>
      <p:ext uri="{BB962C8B-B14F-4D97-AF65-F5344CB8AC3E}">
        <p14:creationId xmlns:p14="http://schemas.microsoft.com/office/powerpoint/2010/main" val="196362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 (suite)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334762"/>
          </a:xfrm>
        </p:spPr>
        <p:txBody>
          <a:bodyPr/>
          <a:lstStyle/>
          <a:p>
            <a:pPr marL="0" indent="0" algn="l" rtl="0"/>
            <a:r>
              <a:rPr lang="fr-FR" sz="1600">
                <a:solidFill>
                  <a:srgbClr val="000000"/>
                </a:solidFill>
              </a:rPr>
              <a:t>Le système de notation de position binaire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1339030563"/>
              </p:ext>
            </p:extLst>
          </p:nvPr>
        </p:nvGraphicFramePr>
        <p:xfrm>
          <a:off x="389281" y="1265932"/>
          <a:ext cx="5733792" cy="1214620"/>
        </p:xfrm>
        <a:graphic>
          <a:graphicData uri="http://schemas.openxmlformats.org/drawingml/2006/table">
            <a:tbl>
              <a:tblPr firstRow="1" bandRow="1">
                <a:tableStyleId>{5C22544A-7EE6-4342-B048-85BDC9FD1C3A}</a:tableStyleId>
              </a:tblPr>
              <a:tblGrid>
                <a:gridCol w="1980498">
                  <a:extLst>
                    <a:ext uri="{9D8B030D-6E8A-4147-A177-3AD203B41FA5}">
                      <a16:colId xmlns:a16="http://schemas.microsoft.com/office/drawing/2014/main" val="3837822917"/>
                    </a:ext>
                  </a:extLst>
                </a:gridCol>
                <a:gridCol w="499730">
                  <a:extLst>
                    <a:ext uri="{9D8B030D-6E8A-4147-A177-3AD203B41FA5}">
                      <a16:colId xmlns:a16="http://schemas.microsoft.com/office/drawing/2014/main" val="2257126818"/>
                    </a:ext>
                  </a:extLst>
                </a:gridCol>
                <a:gridCol w="457200">
                  <a:extLst>
                    <a:ext uri="{9D8B030D-6E8A-4147-A177-3AD203B41FA5}">
                      <a16:colId xmlns:a16="http://schemas.microsoft.com/office/drawing/2014/main" val="733968975"/>
                    </a:ext>
                  </a:extLst>
                </a:gridCol>
                <a:gridCol w="435935">
                  <a:extLst>
                    <a:ext uri="{9D8B030D-6E8A-4147-A177-3AD203B41FA5}">
                      <a16:colId xmlns:a16="http://schemas.microsoft.com/office/drawing/2014/main" val="2184405947"/>
                    </a:ext>
                  </a:extLst>
                </a:gridCol>
                <a:gridCol w="435935">
                  <a:extLst>
                    <a:ext uri="{9D8B030D-6E8A-4147-A177-3AD203B41FA5}">
                      <a16:colId xmlns:a16="http://schemas.microsoft.com/office/drawing/2014/main" val="2878814134"/>
                    </a:ext>
                  </a:extLst>
                </a:gridCol>
                <a:gridCol w="499730">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Base</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7</a:t>
                      </a:r>
                    </a:p>
                  </a:txBody>
                  <a:tcPr/>
                </a:tc>
                <a:tc>
                  <a:txBody>
                    <a:bodyPr/>
                    <a:lstStyle/>
                    <a:p>
                      <a:pPr rtl="0"/>
                      <a:r>
                        <a:rPr lang="fr-FR" sz="1000"/>
                        <a:t>6</a:t>
                      </a:r>
                    </a:p>
                  </a:txBody>
                  <a:tcPr/>
                </a:tc>
                <a:tc>
                  <a:txBody>
                    <a:bodyPr/>
                    <a:lstStyle/>
                    <a:p>
                      <a:pPr rtl="0"/>
                      <a:r>
                        <a:rPr lang="fr-FR" sz="1000"/>
                        <a:t>5</a:t>
                      </a:r>
                    </a:p>
                  </a:txBody>
                  <a:tcPr/>
                </a:tc>
                <a:tc>
                  <a:txBody>
                    <a:bodyPr/>
                    <a:lstStyle/>
                    <a:p>
                      <a:pPr rtl="0"/>
                      <a:r>
                        <a:rPr lang="fr-FR" sz="1000"/>
                        <a:t>4</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(2</a:t>
                      </a:r>
                      <a:r>
                        <a:rPr lang="fr-FR" sz="1000" baseline="30000"/>
                        <a:t>7</a:t>
                      </a:r>
                      <a:r>
                        <a:rPr lang="fr-FR" sz="1000"/>
                        <a:t>)</a:t>
                      </a:r>
                    </a:p>
                  </a:txBody>
                  <a:tcPr/>
                </a:tc>
                <a:tc>
                  <a:txBody>
                    <a:bodyPr/>
                    <a:lstStyle/>
                    <a:p>
                      <a:pPr rtl="0"/>
                      <a:r>
                        <a:rPr lang="fr-FR" sz="1000"/>
                        <a:t>(2</a:t>
                      </a:r>
                      <a:r>
                        <a:rPr lang="fr-FR" sz="1000" baseline="30000"/>
                        <a:t>6</a:t>
                      </a:r>
                      <a:r>
                        <a:rPr lang="fr-FR" sz="1000"/>
                        <a:t>)</a:t>
                      </a:r>
                    </a:p>
                  </a:txBody>
                  <a:tcPr/>
                </a:tc>
                <a:tc>
                  <a:txBody>
                    <a:bodyPr/>
                    <a:lstStyle/>
                    <a:p>
                      <a:pPr rtl="0"/>
                      <a:r>
                        <a:rPr lang="fr-FR" sz="1000"/>
                        <a:t>(2</a:t>
                      </a:r>
                      <a:r>
                        <a:rPr lang="fr-FR" sz="1000" baseline="30000"/>
                        <a:t>5</a:t>
                      </a:r>
                      <a:r>
                        <a:rPr lang="fr-FR" sz="1000"/>
                        <a:t>)</a:t>
                      </a:r>
                    </a:p>
                  </a:txBody>
                  <a:tcPr/>
                </a:tc>
                <a:tc>
                  <a:txBody>
                    <a:bodyPr/>
                    <a:lstStyle/>
                    <a:p>
                      <a:pPr rtl="0"/>
                      <a:r>
                        <a:rPr lang="fr-FR" sz="1000"/>
                        <a:t>(2</a:t>
                      </a:r>
                      <a:r>
                        <a:rPr lang="fr-FR" sz="1000" baseline="30000"/>
                        <a:t>4</a:t>
                      </a:r>
                      <a:r>
                        <a:rPr lang="fr-FR" sz="1000"/>
                        <a:t>)</a:t>
                      </a:r>
                    </a:p>
                  </a:txBody>
                  <a:tcPr/>
                </a:tc>
                <a:tc>
                  <a:txBody>
                    <a:bodyPr/>
                    <a:lstStyle/>
                    <a:p>
                      <a:pPr rtl="0"/>
                      <a:r>
                        <a:rPr lang="fr-FR" sz="1000"/>
                        <a:t>(2</a:t>
                      </a:r>
                      <a:r>
                        <a:rPr lang="fr-FR" sz="1000" baseline="30000"/>
                        <a:t>3</a:t>
                      </a:r>
                      <a:r>
                        <a:rPr lang="fr-FR" sz="1000"/>
                        <a:t>)</a:t>
                      </a:r>
                    </a:p>
                  </a:txBody>
                  <a:tcPr/>
                </a:tc>
                <a:tc>
                  <a:txBody>
                    <a:bodyPr/>
                    <a:lstStyle/>
                    <a:p>
                      <a:pPr rtl="0"/>
                      <a:r>
                        <a:rPr lang="fr-FR" sz="1000"/>
                        <a:t>(2</a:t>
                      </a:r>
                      <a:r>
                        <a:rPr lang="fr-FR" sz="1000" baseline="30000"/>
                        <a:t>2</a:t>
                      </a:r>
                      <a:r>
                        <a:rPr lang="fr-FR" sz="1000"/>
                        <a:t>)</a:t>
                      </a:r>
                    </a:p>
                  </a:txBody>
                  <a:tcPr/>
                </a:tc>
                <a:tc>
                  <a:txBody>
                    <a:bodyPr/>
                    <a:lstStyle/>
                    <a:p>
                      <a:pPr rtl="0"/>
                      <a:r>
                        <a:rPr lang="fr-FR" sz="1000"/>
                        <a:t>(2</a:t>
                      </a:r>
                      <a:r>
                        <a:rPr lang="fr-FR" sz="1000" baseline="30000"/>
                        <a:t>1</a:t>
                      </a:r>
                      <a:r>
                        <a:rPr lang="fr-FR" sz="1000"/>
                        <a:t>)</a:t>
                      </a:r>
                    </a:p>
                  </a:txBody>
                  <a:tcPr/>
                </a:tc>
                <a:tc>
                  <a:txBody>
                    <a:bodyPr/>
                    <a:lstStyle/>
                    <a:p>
                      <a:pPr rtl="0"/>
                      <a:r>
                        <a:rPr lang="fr-FR" sz="1000"/>
                        <a:t>(2</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rot="5400000">
            <a:off x="3753951" y="2666137"/>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729745532"/>
              </p:ext>
            </p:extLst>
          </p:nvPr>
        </p:nvGraphicFramePr>
        <p:xfrm>
          <a:off x="2611696" y="3037184"/>
          <a:ext cx="5733792" cy="1518275"/>
        </p:xfrm>
        <a:graphic>
          <a:graphicData uri="http://schemas.openxmlformats.org/drawingml/2006/table">
            <a:tbl>
              <a:tblPr firstRow="1" bandRow="1">
                <a:tableStyleId>{21E4AEA4-8DFA-4A89-87EB-49C32662AFE0}</a:tableStyleId>
              </a:tblPr>
              <a:tblGrid>
                <a:gridCol w="1800816">
                  <a:extLst>
                    <a:ext uri="{9D8B030D-6E8A-4147-A177-3AD203B41FA5}">
                      <a16:colId xmlns:a16="http://schemas.microsoft.com/office/drawing/2014/main" val="3837822917"/>
                    </a:ext>
                  </a:extLst>
                </a:gridCol>
                <a:gridCol w="584790">
                  <a:extLst>
                    <a:ext uri="{9D8B030D-6E8A-4147-A177-3AD203B41FA5}">
                      <a16:colId xmlns:a16="http://schemas.microsoft.com/office/drawing/2014/main" val="2257126818"/>
                    </a:ext>
                  </a:extLst>
                </a:gridCol>
                <a:gridCol w="489098">
                  <a:extLst>
                    <a:ext uri="{9D8B030D-6E8A-4147-A177-3AD203B41FA5}">
                      <a16:colId xmlns:a16="http://schemas.microsoft.com/office/drawing/2014/main" val="733968975"/>
                    </a:ext>
                  </a:extLst>
                </a:gridCol>
                <a:gridCol w="499730">
                  <a:extLst>
                    <a:ext uri="{9D8B030D-6E8A-4147-A177-3AD203B41FA5}">
                      <a16:colId xmlns:a16="http://schemas.microsoft.com/office/drawing/2014/main" val="2184405947"/>
                    </a:ext>
                  </a:extLst>
                </a:gridCol>
                <a:gridCol w="478465">
                  <a:extLst>
                    <a:ext uri="{9D8B030D-6E8A-4147-A177-3AD203B41FA5}">
                      <a16:colId xmlns:a16="http://schemas.microsoft.com/office/drawing/2014/main" val="2878814134"/>
                    </a:ext>
                  </a:extLst>
                </a:gridCol>
                <a:gridCol w="456129">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Valeur pondérée</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a:t>1</a:t>
                      </a:r>
                    </a:p>
                  </a:txBody>
                  <a:tcPr/>
                </a:tc>
                <a:extLst>
                  <a:ext uri="{0D108BD9-81ED-4DB2-BD59-A6C34878D82A}">
                    <a16:rowId xmlns:a16="http://schemas.microsoft.com/office/drawing/2014/main" val="1798718847"/>
                  </a:ext>
                </a:extLst>
              </a:tr>
              <a:tr h="303655">
                <a:tc>
                  <a:txBody>
                    <a:bodyPr/>
                    <a:lstStyle/>
                    <a:p>
                      <a:pPr rtl="0"/>
                      <a:r>
                        <a:rPr lang="fr-FR" sz="1000"/>
                        <a:t>Nombre binaire (11000000)</a:t>
                      </a:r>
                    </a:p>
                  </a:txBody>
                  <a:tcPr/>
                </a:tc>
                <a:tc>
                  <a:txBody>
                    <a:bodyPr/>
                    <a:lstStyle/>
                    <a:p>
                      <a:pPr rtl="0"/>
                      <a:r>
                        <a:rPr lang="fr-FR" sz="1000"/>
                        <a:t>1</a:t>
                      </a:r>
                    </a:p>
                  </a:txBody>
                  <a:tcPr/>
                </a:tc>
                <a:tc>
                  <a:txBody>
                    <a:bodyPr/>
                    <a:lstStyle/>
                    <a:p>
                      <a:pPr rtl="0"/>
                      <a:r>
                        <a:rPr lang="fr-FR" sz="1000"/>
                        <a:t>1</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1x128</a:t>
                      </a:r>
                    </a:p>
                  </a:txBody>
                  <a:tcPr/>
                </a:tc>
                <a:tc>
                  <a:txBody>
                    <a:bodyPr/>
                    <a:lstStyle/>
                    <a:p>
                      <a:pPr rtl="0"/>
                      <a:r>
                        <a:rPr lang="fr-FR" sz="1000"/>
                        <a:t>1x64</a:t>
                      </a:r>
                    </a:p>
                  </a:txBody>
                  <a:tcPr/>
                </a:tc>
                <a:tc>
                  <a:txBody>
                    <a:bodyPr/>
                    <a:lstStyle/>
                    <a:p>
                      <a:pPr rtl="0"/>
                      <a:r>
                        <a:rPr lang="fr-FR" sz="1000"/>
                        <a:t>0x32</a:t>
                      </a:r>
                    </a:p>
                  </a:txBody>
                  <a:tcPr/>
                </a:tc>
                <a:tc>
                  <a:txBody>
                    <a:bodyPr/>
                    <a:lstStyle/>
                    <a:p>
                      <a:pPr rtl="0"/>
                      <a:r>
                        <a:rPr lang="fr-FR" sz="1000"/>
                        <a:t>0x16</a:t>
                      </a:r>
                    </a:p>
                  </a:txBody>
                  <a:tcPr/>
                </a:tc>
                <a:tc>
                  <a:txBody>
                    <a:bodyPr/>
                    <a:lstStyle/>
                    <a:p>
                      <a:pPr rtl="0"/>
                      <a:r>
                        <a:rPr lang="fr-FR" sz="1000"/>
                        <a:t>0x8</a:t>
                      </a:r>
                    </a:p>
                  </a:txBody>
                  <a:tcPr/>
                </a:tc>
                <a:tc>
                  <a:txBody>
                    <a:bodyPr/>
                    <a:lstStyle/>
                    <a:p>
                      <a:pPr rtl="0"/>
                      <a:r>
                        <a:rPr lang="fr-FR" sz="1000"/>
                        <a:t>0x4</a:t>
                      </a:r>
                    </a:p>
                  </a:txBody>
                  <a:tcPr/>
                </a:tc>
                <a:tc>
                  <a:txBody>
                    <a:bodyPr/>
                    <a:lstStyle/>
                    <a:p>
                      <a:pPr rtl="0"/>
                      <a:r>
                        <a:rPr lang="fr-FR" sz="1000"/>
                        <a:t>0x2</a:t>
                      </a:r>
                    </a:p>
                  </a:txBody>
                  <a:tcPr/>
                </a:tc>
                <a:tc>
                  <a:txBody>
                    <a:bodyPr/>
                    <a:lstStyle/>
                    <a:p>
                      <a:pPr rtl="0"/>
                      <a:r>
                        <a:rPr lang="fr-FR" sz="1000"/>
                        <a:t>0x1</a:t>
                      </a:r>
                    </a:p>
                  </a:txBody>
                  <a:tcPr/>
                </a:tc>
                <a:extLst>
                  <a:ext uri="{0D108BD9-81ED-4DB2-BD59-A6C34878D82A}">
                    <a16:rowId xmlns:a16="http://schemas.microsoft.com/office/drawing/2014/main" val="3026254151"/>
                  </a:ext>
                </a:extLst>
              </a:tr>
              <a:tr h="303655">
                <a:tc>
                  <a:txBody>
                    <a:bodyPr/>
                    <a:lstStyle/>
                    <a:p>
                      <a:pPr rtl="0"/>
                      <a:r>
                        <a:rPr lang="fr-FR" sz="1000"/>
                        <a:t>Ajoutez-les...</a:t>
                      </a:r>
                    </a:p>
                  </a:txBody>
                  <a:tcPr/>
                </a:tc>
                <a:tc>
                  <a:txBody>
                    <a:bodyPr/>
                    <a:lstStyle/>
                    <a:p>
                      <a:pPr rtl="0"/>
                      <a:r>
                        <a:rPr lang="fr-FR" sz="1000"/>
                        <a:t>128</a:t>
                      </a:r>
                    </a:p>
                  </a:txBody>
                  <a:tcPr/>
                </a:tc>
                <a:tc>
                  <a:txBody>
                    <a:bodyPr/>
                    <a:lstStyle/>
                    <a:p>
                      <a:pPr rtl="0"/>
                      <a:r>
                        <a:rPr lang="fr-FR" sz="1000"/>
                        <a:t>+ 64</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extLst>
                  <a:ext uri="{0D108BD9-81ED-4DB2-BD59-A6C34878D82A}">
                    <a16:rowId xmlns:a16="http://schemas.microsoft.com/office/drawing/2014/main" val="4226814726"/>
                  </a:ext>
                </a:extLst>
              </a:tr>
              <a:tr h="303655">
                <a:tc>
                  <a:txBody>
                    <a:bodyPr/>
                    <a:lstStyle/>
                    <a:p>
                      <a:pPr rtl="0"/>
                      <a:r>
                        <a:rPr lang="fr-FR" sz="1000"/>
                        <a:t>Le résultat</a:t>
                      </a:r>
                    </a:p>
                  </a:txBody>
                  <a:tcPr/>
                </a:tc>
                <a:tc gridSpan="8">
                  <a:txBody>
                    <a:bodyPr/>
                    <a:lstStyle/>
                    <a:p>
                      <a:pPr algn="ctr" rtl="0"/>
                      <a:r>
                        <a:rPr lang="fr-FR" sz="1000" b="1"/>
                        <a:t>192</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4253779375"/>
                  </a:ext>
                </a:extLst>
              </a:tr>
            </a:tbl>
          </a:graphicData>
        </a:graphic>
      </p:graphicFrame>
    </p:spTree>
    <p:extLst>
      <p:ext uri="{BB962C8B-B14F-4D97-AF65-F5344CB8AC3E}">
        <p14:creationId xmlns:p14="http://schemas.microsoft.com/office/powerpoint/2010/main" val="57923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900"/>
            <a:ext cx="8345488" cy="642000"/>
          </a:xfrm>
        </p:spPr>
        <p:txBody>
          <a:bodyPr/>
          <a:lstStyle/>
          <a:p>
            <a:pPr rtl="0"/>
            <a:r>
              <a:rPr lang="fr-FR" sz="1600"/>
              <a:t>Système binaire</a:t>
            </a:r>
            <a:br>
              <a:rPr lang="en-US" dirty="0"/>
            </a:br>
            <a:r>
              <a:rPr lang="fr-FR" sz="2400"/>
              <a:t>Convertir le binaire en décimal</a:t>
            </a:r>
          </a:p>
        </p:txBody>
      </p:sp>
      <p:sp>
        <p:nvSpPr>
          <p:cNvPr id="9" name="TextBox 8">
            <a:extLst>
              <a:ext uri="{FF2B5EF4-FFF2-40B4-BE49-F238E27FC236}">
                <a16:creationId xmlns:a16="http://schemas.microsoft.com/office/drawing/2014/main" id="{AE33637D-1648-514C-8643-E324E7FBCF34}"/>
              </a:ext>
            </a:extLst>
          </p:cNvPr>
          <p:cNvSpPr txBox="1"/>
          <p:nvPr/>
        </p:nvSpPr>
        <p:spPr>
          <a:xfrm>
            <a:off x="457201" y="609847"/>
            <a:ext cx="5079211" cy="307777"/>
          </a:xfrm>
          <a:prstGeom prst="rect">
            <a:avLst/>
          </a:prstGeom>
          <a:noFill/>
        </p:spPr>
        <p:txBody>
          <a:bodyPr wrap="none" rtlCol="0">
            <a:spAutoFit/>
          </a:bodyPr>
          <a:lstStyle/>
          <a:p>
            <a:pPr rtl="0"/>
            <a:r>
              <a:rPr lang="fr-FR" sz="1400"/>
              <a:t>Convertir 11000000.10101000.00001011.00001010 en décimal.</a:t>
            </a:r>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1680375451"/>
              </p:ext>
            </p:extLst>
          </p:nvPr>
        </p:nvGraphicFramePr>
        <p:xfrm>
          <a:off x="457201" y="870063"/>
          <a:ext cx="5220587" cy="3712566"/>
        </p:xfrm>
        <a:graphic>
          <a:graphicData uri="http://schemas.openxmlformats.org/drawingml/2006/table">
            <a:tbl>
              <a:tblPr firstRow="1" bandRow="1">
                <a:tableStyleId>{00A15C55-8517-42AA-B614-E9B94910E393}</a:tableStyleId>
              </a:tblPr>
              <a:tblGrid>
                <a:gridCol w="1650437">
                  <a:extLst>
                    <a:ext uri="{9D8B030D-6E8A-4147-A177-3AD203B41FA5}">
                      <a16:colId xmlns:a16="http://schemas.microsoft.com/office/drawing/2014/main" val="3837822917"/>
                    </a:ext>
                  </a:extLst>
                </a:gridCol>
                <a:gridCol w="530842">
                  <a:extLst>
                    <a:ext uri="{9D8B030D-6E8A-4147-A177-3AD203B41FA5}">
                      <a16:colId xmlns:a16="http://schemas.microsoft.com/office/drawing/2014/main" val="2257126818"/>
                    </a:ext>
                  </a:extLst>
                </a:gridCol>
                <a:gridCol w="443978">
                  <a:extLst>
                    <a:ext uri="{9D8B030D-6E8A-4147-A177-3AD203B41FA5}">
                      <a16:colId xmlns:a16="http://schemas.microsoft.com/office/drawing/2014/main" val="733968975"/>
                    </a:ext>
                  </a:extLst>
                </a:gridCol>
                <a:gridCol w="453629">
                  <a:extLst>
                    <a:ext uri="{9D8B030D-6E8A-4147-A177-3AD203B41FA5}">
                      <a16:colId xmlns:a16="http://schemas.microsoft.com/office/drawing/2014/main" val="2184405947"/>
                    </a:ext>
                  </a:extLst>
                </a:gridCol>
                <a:gridCol w="434325">
                  <a:extLst>
                    <a:ext uri="{9D8B030D-6E8A-4147-A177-3AD203B41FA5}">
                      <a16:colId xmlns:a16="http://schemas.microsoft.com/office/drawing/2014/main" val="2878814134"/>
                    </a:ext>
                  </a:extLst>
                </a:gridCol>
                <a:gridCol w="414050">
                  <a:extLst>
                    <a:ext uri="{9D8B030D-6E8A-4147-A177-3AD203B41FA5}">
                      <a16:colId xmlns:a16="http://schemas.microsoft.com/office/drawing/2014/main" val="326059745"/>
                    </a:ext>
                  </a:extLst>
                </a:gridCol>
                <a:gridCol w="415022">
                  <a:extLst>
                    <a:ext uri="{9D8B030D-6E8A-4147-A177-3AD203B41FA5}">
                      <a16:colId xmlns:a16="http://schemas.microsoft.com/office/drawing/2014/main" val="1053828557"/>
                    </a:ext>
                  </a:extLst>
                </a:gridCol>
                <a:gridCol w="434326">
                  <a:extLst>
                    <a:ext uri="{9D8B030D-6E8A-4147-A177-3AD203B41FA5}">
                      <a16:colId xmlns:a16="http://schemas.microsoft.com/office/drawing/2014/main" val="830387269"/>
                    </a:ext>
                  </a:extLst>
                </a:gridCol>
                <a:gridCol w="443978">
                  <a:extLst>
                    <a:ext uri="{9D8B030D-6E8A-4147-A177-3AD203B41FA5}">
                      <a16:colId xmlns:a16="http://schemas.microsoft.com/office/drawing/2014/main" val="3034883102"/>
                    </a:ext>
                  </a:extLst>
                </a:gridCol>
              </a:tblGrid>
              <a:tr h="285582">
                <a:tc>
                  <a:txBody>
                    <a:bodyPr/>
                    <a:lstStyle/>
                    <a:p>
                      <a:pPr rtl="0"/>
                      <a:r>
                        <a:rPr lang="fr-FR" sz="900"/>
                        <a:t>Valeur pondérée</a:t>
                      </a:r>
                    </a:p>
                  </a:txBody>
                  <a:tcPr/>
                </a:tc>
                <a:tc>
                  <a:txBody>
                    <a:bodyPr/>
                    <a:lstStyle/>
                    <a:p>
                      <a:pPr rtl="0"/>
                      <a:r>
                        <a:rPr lang="fr-FR" sz="900"/>
                        <a:t>128</a:t>
                      </a:r>
                    </a:p>
                  </a:txBody>
                  <a:tcPr/>
                </a:tc>
                <a:tc>
                  <a:txBody>
                    <a:bodyPr/>
                    <a:lstStyle/>
                    <a:p>
                      <a:pPr rtl="0"/>
                      <a:r>
                        <a:rPr lang="fr-FR" sz="900"/>
                        <a:t>64</a:t>
                      </a:r>
                    </a:p>
                  </a:txBody>
                  <a:tcPr/>
                </a:tc>
                <a:tc>
                  <a:txBody>
                    <a:bodyPr/>
                    <a:lstStyle/>
                    <a:p>
                      <a:pPr rtl="0"/>
                      <a:r>
                        <a:rPr lang="fr-FR" sz="900"/>
                        <a:t>32</a:t>
                      </a:r>
                    </a:p>
                  </a:txBody>
                  <a:tcPr/>
                </a:tc>
                <a:tc>
                  <a:txBody>
                    <a:bodyPr/>
                    <a:lstStyle/>
                    <a:p>
                      <a:pPr rtl="0"/>
                      <a:r>
                        <a:rPr lang="fr-FR" sz="900"/>
                        <a:t>16</a:t>
                      </a:r>
                    </a:p>
                  </a:txBody>
                  <a:tcPr/>
                </a:tc>
                <a:tc>
                  <a:txBody>
                    <a:bodyPr/>
                    <a:lstStyle/>
                    <a:p>
                      <a:pPr rtl="0"/>
                      <a:r>
                        <a:rPr lang="fr-FR" sz="900"/>
                        <a:t>8</a:t>
                      </a:r>
                    </a:p>
                  </a:txBody>
                  <a:tcPr/>
                </a:tc>
                <a:tc>
                  <a:txBody>
                    <a:bodyPr/>
                    <a:lstStyle/>
                    <a:p>
                      <a:pPr rtl="0"/>
                      <a:r>
                        <a:rPr lang="fr-FR" sz="900"/>
                        <a:t>4</a:t>
                      </a:r>
                    </a:p>
                  </a:txBody>
                  <a:tcPr/>
                </a:tc>
                <a:tc>
                  <a:txBody>
                    <a:bodyPr/>
                    <a:lstStyle/>
                    <a:p>
                      <a:pPr rtl="0"/>
                      <a:r>
                        <a:rPr lang="fr-FR" sz="900"/>
                        <a:t>2</a:t>
                      </a:r>
                    </a:p>
                  </a:txBody>
                  <a:tcPr/>
                </a:tc>
                <a:tc>
                  <a:txBody>
                    <a:bodyPr/>
                    <a:lstStyle/>
                    <a:p>
                      <a:pPr rtl="0"/>
                      <a:r>
                        <a:rPr lang="fr-FR" sz="900"/>
                        <a:t>1</a:t>
                      </a:r>
                    </a:p>
                  </a:txBody>
                  <a:tcPr/>
                </a:tc>
                <a:extLst>
                  <a:ext uri="{0D108BD9-81ED-4DB2-BD59-A6C34878D82A}">
                    <a16:rowId xmlns:a16="http://schemas.microsoft.com/office/drawing/2014/main" val="1798718847"/>
                  </a:ext>
                </a:extLst>
              </a:tr>
              <a:tr h="285582">
                <a:tc>
                  <a:txBody>
                    <a:bodyPr/>
                    <a:lstStyle/>
                    <a:p>
                      <a:pPr rtl="0"/>
                      <a:r>
                        <a:rPr lang="fr-FR" sz="900" b="1"/>
                        <a:t>Nombre binaire (11000000)</a:t>
                      </a:r>
                    </a:p>
                  </a:txBody>
                  <a:tcPr/>
                </a:tc>
                <a:tc>
                  <a:txBody>
                    <a:bodyPr/>
                    <a:lstStyle/>
                    <a:p>
                      <a:pPr rtl="0"/>
                      <a:r>
                        <a:rPr lang="fr-FR" sz="900" b="1"/>
                        <a:t>1</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3580694335"/>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1x64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0x8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3026254151"/>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+ 64</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4226814726"/>
                  </a:ext>
                </a:extLst>
              </a:tr>
              <a:tr h="285582">
                <a:tc>
                  <a:txBody>
                    <a:bodyPr/>
                    <a:lstStyle/>
                    <a:p>
                      <a:pPr rtl="0"/>
                      <a:r>
                        <a:rPr lang="fr-FR" sz="900" b="1"/>
                        <a:t>Nombre binaire (10101000)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2135192349"/>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0x64</a:t>
                      </a:r>
                    </a:p>
                  </a:txBody>
                  <a:tcPr/>
                </a:tc>
                <a:tc>
                  <a:txBody>
                    <a:bodyPr/>
                    <a:lstStyle/>
                    <a:p>
                      <a:pPr rtl="0"/>
                      <a:r>
                        <a:rPr lang="fr-FR" sz="900"/>
                        <a:t>1x32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1705965177"/>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+ 0</a:t>
                      </a:r>
                    </a:p>
                  </a:txBody>
                  <a:tcPr/>
                </a:tc>
                <a:tc>
                  <a:txBody>
                    <a:bodyPr/>
                    <a:lstStyle/>
                    <a:p>
                      <a:pPr rtl="0"/>
                      <a:r>
                        <a:rPr lang="fr-FR" sz="900"/>
                        <a:t>+ 32</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663785248"/>
                  </a:ext>
                </a:extLst>
              </a:tr>
              <a:tr h="285582">
                <a:tc>
                  <a:txBody>
                    <a:bodyPr/>
                    <a:lstStyle/>
                    <a:p>
                      <a:pPr rtl="0"/>
                      <a:r>
                        <a:rPr lang="fr-FR" sz="900" b="1"/>
                        <a:t>Nombre binaire (00001011)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1</a:t>
                      </a:r>
                    </a:p>
                  </a:txBody>
                  <a:tcPr/>
                </a:tc>
                <a:extLst>
                  <a:ext uri="{0D108BD9-81ED-4DB2-BD59-A6C34878D82A}">
                    <a16:rowId xmlns:a16="http://schemas.microsoft.com/office/drawing/2014/main" val="811484521"/>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1x1</a:t>
                      </a:r>
                    </a:p>
                  </a:txBody>
                  <a:tcPr/>
                </a:tc>
                <a:extLst>
                  <a:ext uri="{0D108BD9-81ED-4DB2-BD59-A6C34878D82A}">
                    <a16:rowId xmlns:a16="http://schemas.microsoft.com/office/drawing/2014/main" val="480687189"/>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+ 1</a:t>
                      </a:r>
                    </a:p>
                  </a:txBody>
                  <a:tcPr/>
                </a:tc>
                <a:extLst>
                  <a:ext uri="{0D108BD9-81ED-4DB2-BD59-A6C34878D82A}">
                    <a16:rowId xmlns:a16="http://schemas.microsoft.com/office/drawing/2014/main" val="191276895"/>
                  </a:ext>
                </a:extLst>
              </a:tr>
              <a:tr h="285582">
                <a:tc>
                  <a:txBody>
                    <a:bodyPr/>
                    <a:lstStyle/>
                    <a:p>
                      <a:pPr rtl="0"/>
                      <a:r>
                        <a:rPr lang="fr-FR" sz="900" b="1"/>
                        <a:t>Nombre binaire (00001010)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extLst>
                  <a:ext uri="{0D108BD9-81ED-4DB2-BD59-A6C34878D82A}">
                    <a16:rowId xmlns:a16="http://schemas.microsoft.com/office/drawing/2014/main" val="2114818952"/>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0x1</a:t>
                      </a:r>
                    </a:p>
                  </a:txBody>
                  <a:tcPr/>
                </a:tc>
                <a:extLst>
                  <a:ext uri="{0D108BD9-81ED-4DB2-BD59-A6C34878D82A}">
                    <a16:rowId xmlns:a16="http://schemas.microsoft.com/office/drawing/2014/main" val="2987708464"/>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+ 0</a:t>
                      </a:r>
                    </a:p>
                  </a:txBody>
                  <a:tcPr/>
                </a:tc>
                <a:extLst>
                  <a:ext uri="{0D108BD9-81ED-4DB2-BD59-A6C34878D82A}">
                    <a16:rowId xmlns:a16="http://schemas.microsoft.com/office/drawing/2014/main" val="1243732414"/>
                  </a:ext>
                </a:extLst>
              </a:tr>
            </a:tbl>
          </a:graphicData>
        </a:graphic>
      </p:graphicFrame>
      <p:sp>
        <p:nvSpPr>
          <p:cNvPr id="10" name="Striped Right Arrow 9">
            <a:extLst>
              <a:ext uri="{FF2B5EF4-FFF2-40B4-BE49-F238E27FC236}">
                <a16:creationId xmlns:a16="http://schemas.microsoft.com/office/drawing/2014/main" id="{D49ED2DC-1A84-EF4D-A815-27AB78E5A890}"/>
              </a:ext>
            </a:extLst>
          </p:cNvPr>
          <p:cNvSpPr/>
          <p:nvPr/>
        </p:nvSpPr>
        <p:spPr>
          <a:xfrm>
            <a:off x="5760005" y="1774309"/>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DF44BE1-E74E-B943-ACAF-701CDE5A5AB1}"/>
              </a:ext>
            </a:extLst>
          </p:cNvPr>
          <p:cNvSpPr txBox="1"/>
          <p:nvPr/>
        </p:nvSpPr>
        <p:spPr>
          <a:xfrm>
            <a:off x="6141049" y="1668465"/>
            <a:ext cx="526106" cy="338554"/>
          </a:xfrm>
          <a:prstGeom prst="rect">
            <a:avLst/>
          </a:prstGeom>
          <a:noFill/>
        </p:spPr>
        <p:txBody>
          <a:bodyPr wrap="none" rtlCol="0">
            <a:spAutoFit/>
          </a:bodyPr>
          <a:lstStyle/>
          <a:p>
            <a:pPr rtl="0"/>
            <a:r>
              <a:rPr lang="fr-FR" sz="1600"/>
              <a:t>192</a:t>
            </a:r>
          </a:p>
        </p:txBody>
      </p:sp>
      <p:sp>
        <p:nvSpPr>
          <p:cNvPr id="11" name="Striped Right Arrow 10">
            <a:extLst>
              <a:ext uri="{FF2B5EF4-FFF2-40B4-BE49-F238E27FC236}">
                <a16:creationId xmlns:a16="http://schemas.microsoft.com/office/drawing/2014/main" id="{E2DD788D-C7C9-8F41-9780-6C918558245C}"/>
              </a:ext>
            </a:extLst>
          </p:cNvPr>
          <p:cNvSpPr/>
          <p:nvPr/>
        </p:nvSpPr>
        <p:spPr>
          <a:xfrm>
            <a:off x="5760005" y="263021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3DAB09D-5C2D-3F4E-8845-7623CD741BA3}"/>
              </a:ext>
            </a:extLst>
          </p:cNvPr>
          <p:cNvSpPr txBox="1"/>
          <p:nvPr/>
        </p:nvSpPr>
        <p:spPr>
          <a:xfrm>
            <a:off x="6141049" y="2562677"/>
            <a:ext cx="526106" cy="338554"/>
          </a:xfrm>
          <a:prstGeom prst="rect">
            <a:avLst/>
          </a:prstGeom>
          <a:noFill/>
        </p:spPr>
        <p:txBody>
          <a:bodyPr wrap="none" rtlCol="0">
            <a:spAutoFit/>
          </a:bodyPr>
          <a:lstStyle/>
          <a:p>
            <a:pPr rtl="0"/>
            <a:r>
              <a:rPr lang="fr-FR" sz="1600"/>
              <a:t>168</a:t>
            </a:r>
          </a:p>
        </p:txBody>
      </p:sp>
      <p:sp>
        <p:nvSpPr>
          <p:cNvPr id="12" name="Striped Right Arrow 11">
            <a:extLst>
              <a:ext uri="{FF2B5EF4-FFF2-40B4-BE49-F238E27FC236}">
                <a16:creationId xmlns:a16="http://schemas.microsoft.com/office/drawing/2014/main" id="{141871DF-706B-6245-89ED-0FF3A3547950}"/>
              </a:ext>
            </a:extLst>
          </p:cNvPr>
          <p:cNvSpPr/>
          <p:nvPr/>
        </p:nvSpPr>
        <p:spPr>
          <a:xfrm>
            <a:off x="5760005" y="345377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F7ACE9-16B2-3749-863C-F4F3A589F177}"/>
              </a:ext>
            </a:extLst>
          </p:cNvPr>
          <p:cNvSpPr txBox="1"/>
          <p:nvPr/>
        </p:nvSpPr>
        <p:spPr>
          <a:xfrm>
            <a:off x="6141049" y="3380628"/>
            <a:ext cx="397032" cy="338554"/>
          </a:xfrm>
          <a:prstGeom prst="rect">
            <a:avLst/>
          </a:prstGeom>
          <a:noFill/>
        </p:spPr>
        <p:txBody>
          <a:bodyPr wrap="none" rtlCol="0">
            <a:spAutoFit/>
          </a:bodyPr>
          <a:lstStyle/>
          <a:p>
            <a:pPr rtl="0"/>
            <a:r>
              <a:rPr lang="fr-FR" sz="1600"/>
              <a:t>11</a:t>
            </a:r>
          </a:p>
        </p:txBody>
      </p:sp>
      <p:sp>
        <p:nvSpPr>
          <p:cNvPr id="13" name="Striped Right Arrow 12">
            <a:extLst>
              <a:ext uri="{FF2B5EF4-FFF2-40B4-BE49-F238E27FC236}">
                <a16:creationId xmlns:a16="http://schemas.microsoft.com/office/drawing/2014/main" id="{0C9E7D89-0647-014E-B2C5-64798F2B969B}"/>
              </a:ext>
            </a:extLst>
          </p:cNvPr>
          <p:cNvSpPr/>
          <p:nvPr/>
        </p:nvSpPr>
        <p:spPr>
          <a:xfrm>
            <a:off x="5760005" y="427733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0657E43-4134-CF48-A3F5-8683E2255920}"/>
              </a:ext>
            </a:extLst>
          </p:cNvPr>
          <p:cNvSpPr txBox="1"/>
          <p:nvPr/>
        </p:nvSpPr>
        <p:spPr>
          <a:xfrm>
            <a:off x="6176476" y="4215204"/>
            <a:ext cx="412292" cy="338554"/>
          </a:xfrm>
          <a:prstGeom prst="rect">
            <a:avLst/>
          </a:prstGeom>
          <a:noFill/>
        </p:spPr>
        <p:txBody>
          <a:bodyPr wrap="none" rtlCol="0">
            <a:spAutoFit/>
          </a:bodyPr>
          <a:lstStyle/>
          <a:p>
            <a:pPr rtl="0"/>
            <a:r>
              <a:rPr lang="fr-FR" sz="1600"/>
              <a:t>10</a:t>
            </a:r>
          </a:p>
        </p:txBody>
      </p:sp>
      <p:sp>
        <p:nvSpPr>
          <p:cNvPr id="18" name="TextBox 17">
            <a:extLst>
              <a:ext uri="{FF2B5EF4-FFF2-40B4-BE49-F238E27FC236}">
                <a16:creationId xmlns:a16="http://schemas.microsoft.com/office/drawing/2014/main" id="{C7CEEC7A-5727-4044-985E-A3720E5F431A}"/>
              </a:ext>
            </a:extLst>
          </p:cNvPr>
          <p:cNvSpPr txBox="1"/>
          <p:nvPr/>
        </p:nvSpPr>
        <p:spPr>
          <a:xfrm>
            <a:off x="7048199" y="2901231"/>
            <a:ext cx="1480662" cy="338554"/>
          </a:xfrm>
          <a:prstGeom prst="rect">
            <a:avLst/>
          </a:prstGeom>
          <a:noFill/>
        </p:spPr>
        <p:txBody>
          <a:bodyPr wrap="none" rtlCol="0">
            <a:spAutoFit/>
          </a:bodyPr>
          <a:lstStyle/>
          <a:p>
            <a:pPr rtl="0"/>
            <a:r>
              <a:rPr lang="fr-FR" sz="1600"/>
              <a:t>192.168.11.10</a:t>
            </a:r>
          </a:p>
        </p:txBody>
      </p:sp>
    </p:spTree>
    <p:extLst>
      <p:ext uri="{BB962C8B-B14F-4D97-AF65-F5344CB8AC3E}">
        <p14:creationId xmlns:p14="http://schemas.microsoft.com/office/powerpoint/2010/main" val="413044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358285" y="753957"/>
            <a:ext cx="8169608" cy="613657"/>
          </a:xfrm>
        </p:spPr>
        <p:txBody>
          <a:bodyPr/>
          <a:lstStyle/>
          <a:p>
            <a:pPr marL="0" indent="0" algn="l" rtl="0"/>
            <a:r>
              <a:rPr lang="fr-FR" sz="1600">
                <a:solidFill>
                  <a:srgbClr val="000000"/>
                </a:solidFill>
              </a:rPr>
              <a:t>La table de valeurs de position binaire est utile pour convertir une adresse IPv4 décimale pointillée en binaire.</a:t>
            </a:r>
          </a:p>
        </p:txBody>
      </p:sp>
      <p:sp>
        <p:nvSpPr>
          <p:cNvPr id="11" name="TextBox 10">
            <a:extLst>
              <a:ext uri="{FF2B5EF4-FFF2-40B4-BE49-F238E27FC236}">
                <a16:creationId xmlns:a16="http://schemas.microsoft.com/office/drawing/2014/main" id="{FCD84704-3B8B-8A4B-8934-63877DA7F66D}"/>
              </a:ext>
            </a:extLst>
          </p:cNvPr>
          <p:cNvSpPr txBox="1"/>
          <p:nvPr/>
        </p:nvSpPr>
        <p:spPr>
          <a:xfrm>
            <a:off x="499729" y="1453629"/>
            <a:ext cx="3831202" cy="2893100"/>
          </a:xfrm>
          <a:prstGeom prst="rect">
            <a:avLst/>
          </a:prstGeom>
          <a:noFill/>
        </p:spPr>
        <p:txBody>
          <a:bodyPr wrap="square" rtlCol="0">
            <a:spAutoFit/>
          </a:bodyPr>
          <a:lstStyle/>
          <a:p>
            <a:pPr marL="431860" lvl="2" indent="-285750" rtl="0">
              <a:buFont typeface="Arial" panose="020B0604020202020204" pitchFamily="34" charset="0"/>
              <a:buChar char="•"/>
            </a:pPr>
            <a:r>
              <a:rPr lang="fr-FR" sz="1400">
                <a:solidFill>
                  <a:srgbClr val="000000"/>
                </a:solidFill>
              </a:rPr>
              <a:t>Commencez dans la position 128 (le bit le plus significatif). Le nombre décimal de l'octet (n) est-il égal ou supérieur à 128 ?</a:t>
            </a:r>
          </a:p>
          <a:p>
            <a:pPr marL="431860" lvl="2" indent="-285750" rtl="0">
              <a:buFont typeface="Arial" panose="020B0604020202020204" pitchFamily="34" charset="0"/>
              <a:buChar char="•"/>
            </a:pPr>
            <a:r>
              <a:rPr lang="fr-FR" sz="1400">
                <a:solidFill>
                  <a:srgbClr val="000000"/>
                </a:solidFill>
              </a:rPr>
              <a:t>Si non, enregistrez un binaire 0 dans la valeur de position 128 et passez à la valeur de position 64.</a:t>
            </a:r>
          </a:p>
          <a:p>
            <a:pPr marL="431860" lvl="2" indent="-285750" rtl="0">
              <a:buFont typeface="Arial" panose="020B0604020202020204" pitchFamily="34" charset="0"/>
              <a:buChar char="•"/>
            </a:pPr>
            <a:r>
              <a:rPr lang="fr-FR" sz="1400">
                <a:solidFill>
                  <a:srgbClr val="000000"/>
                </a:solidFill>
              </a:rPr>
              <a:t>Si la réponse est oui, indiquez la valeur binaire 1 dans la valeur pondérée 128 et soustrayez 128 au nombre décimal.</a:t>
            </a:r>
          </a:p>
          <a:p>
            <a:pPr marL="431860" lvl="2" indent="-285750" rtl="0">
              <a:buFont typeface="Arial" panose="020B0604020202020204" pitchFamily="34" charset="0"/>
              <a:buChar char="•"/>
            </a:pPr>
            <a:r>
              <a:rPr lang="fr-FR" sz="1400">
                <a:solidFill>
                  <a:srgbClr val="000000"/>
                </a:solidFill>
              </a:rPr>
              <a:t>Répétez ces étapes à travers la valeur de position 1.</a:t>
            </a:r>
          </a:p>
        </p:txBody>
      </p:sp>
      <p:pic>
        <p:nvPicPr>
          <p:cNvPr id="10" name="Picture 9">
            <a:extLst>
              <a:ext uri="{FF2B5EF4-FFF2-40B4-BE49-F238E27FC236}">
                <a16:creationId xmlns:a16="http://schemas.microsoft.com/office/drawing/2014/main" id="{A5B9CF60-26BD-2A4F-84D1-1606E7654894}"/>
              </a:ext>
            </a:extLst>
          </p:cNvPr>
          <p:cNvPicPr>
            <a:picLocks noChangeAspect="1"/>
          </p:cNvPicPr>
          <p:nvPr/>
        </p:nvPicPr>
        <p:blipFill>
          <a:blip r:embed="rId3"/>
          <a:stretch>
            <a:fillRect/>
          </a:stretch>
        </p:blipFill>
        <p:spPr>
          <a:xfrm>
            <a:off x="4330930" y="1383647"/>
            <a:ext cx="4680513" cy="2806700"/>
          </a:xfrm>
          <a:prstGeom prst="rect">
            <a:avLst/>
          </a:prstGeom>
        </p:spPr>
      </p:pic>
    </p:spTree>
    <p:extLst>
      <p:ext uri="{BB962C8B-B14F-4D97-AF65-F5344CB8AC3E}">
        <p14:creationId xmlns:p14="http://schemas.microsoft.com/office/powerpoint/2010/main" val="13215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5" name="Content Placeholder 4">
            <a:extLst>
              <a:ext uri="{FF2B5EF4-FFF2-40B4-BE49-F238E27FC236}">
                <a16:creationId xmlns:a16="http://schemas.microsoft.com/office/drawing/2014/main" id="{D0E0F311-4D33-514A-9143-27C3742AEF4A}"/>
              </a:ext>
            </a:extLst>
          </p:cNvPr>
          <p:cNvSpPr>
            <a:spLocks noGrp="1"/>
          </p:cNvSpPr>
          <p:nvPr>
            <p:ph idx="1"/>
          </p:nvPr>
        </p:nvSpPr>
        <p:spPr>
          <a:xfrm>
            <a:off x="474661" y="786907"/>
            <a:ext cx="8280057" cy="448354"/>
          </a:xfrm>
        </p:spPr>
        <p:txBody>
          <a:bodyPr/>
          <a:lstStyle/>
          <a:p>
            <a:pPr marL="342900" indent="-342900" algn="l" rtl="0">
              <a:buFont typeface="Arial" panose="020B0604020202020204" pitchFamily="34" charset="0"/>
              <a:buChar char="•"/>
            </a:pPr>
            <a:r>
              <a:rPr lang="fr-FR">
                <a:solidFill>
                  <a:srgbClr val="000000"/>
                </a:solidFill>
              </a:rPr>
              <a:t>Convertir décimal 168 en binaire</a:t>
            </a:r>
          </a:p>
        </p:txBody>
      </p:sp>
      <p:sp>
        <p:nvSpPr>
          <p:cNvPr id="7" name="TextBox 6">
            <a:extLst>
              <a:ext uri="{FF2B5EF4-FFF2-40B4-BE49-F238E27FC236}">
                <a16:creationId xmlns:a16="http://schemas.microsoft.com/office/drawing/2014/main" id="{584FBDCB-1E6D-BB46-BF05-F3AEE9F9019F}"/>
              </a:ext>
            </a:extLst>
          </p:cNvPr>
          <p:cNvSpPr txBox="1"/>
          <p:nvPr/>
        </p:nvSpPr>
        <p:spPr>
          <a:xfrm>
            <a:off x="1720182" y="1235260"/>
            <a:ext cx="5134291" cy="2462213"/>
          </a:xfrm>
          <a:prstGeom prst="rect">
            <a:avLst/>
          </a:prstGeom>
          <a:noFill/>
        </p:spPr>
        <p:txBody>
          <a:bodyPr wrap="none" rtlCol="0">
            <a:spAutoFit/>
          </a:bodyPr>
          <a:lstStyle/>
          <a:p>
            <a:pPr rtl="0"/>
            <a:r>
              <a:rPr lang="fr-FR" sz="1400">
                <a:solidFill>
                  <a:srgbClr val="000000"/>
                </a:solidFill>
              </a:rPr>
              <a:t>Est-ce que 168 &gt; 128 ?</a:t>
            </a:r>
          </a:p>
          <a:p>
            <a:pPr marL="285750" indent="-285750" rtl="0">
              <a:buFontTx/>
              <a:buChar char="-"/>
            </a:pPr>
            <a:r>
              <a:rPr lang="fr-FR" sz="1400">
                <a:solidFill>
                  <a:srgbClr val="000000"/>
                </a:solidFill>
              </a:rPr>
              <a:t>Oui, entrez 1 en position 128 et soustrayez 128 (168-128=40)</a:t>
            </a:r>
          </a:p>
          <a:p>
            <a:pPr rtl="0"/>
            <a:r>
              <a:rPr lang="fr-FR" sz="1400">
                <a:solidFill>
                  <a:srgbClr val="000000"/>
                </a:solidFill>
              </a:rPr>
              <a:t>40 est-il ≥ 64 ?</a:t>
            </a:r>
          </a:p>
          <a:p>
            <a:pPr marL="285750" indent="-285750" rtl="0">
              <a:buFontTx/>
              <a:buChar char="-"/>
            </a:pPr>
            <a:r>
              <a:rPr lang="fr-FR" sz="1400">
                <a:solidFill>
                  <a:srgbClr val="000000"/>
                </a:solidFill>
              </a:rPr>
              <a:t>Non, entrez 0 en position 64 et passez à autre chose</a:t>
            </a:r>
          </a:p>
          <a:p>
            <a:pPr rtl="0"/>
            <a:r>
              <a:rPr lang="fr-FR" sz="1400">
                <a:solidFill>
                  <a:srgbClr val="000000"/>
                </a:solidFill>
              </a:rPr>
              <a:t>Est-ce que 40 &gt; 32 ?</a:t>
            </a:r>
          </a:p>
          <a:p>
            <a:pPr marL="285750" indent="-285750" rtl="0">
              <a:buFontTx/>
              <a:buChar char="-"/>
            </a:pPr>
            <a:r>
              <a:rPr lang="fr-FR" sz="1400">
                <a:solidFill>
                  <a:srgbClr val="000000"/>
                </a:solidFill>
              </a:rPr>
              <a:t>Oui, entrez 1 en position 32 et soustrayez 32 (40-32=8)</a:t>
            </a:r>
          </a:p>
          <a:p>
            <a:pPr rtl="0"/>
            <a:r>
              <a:rPr lang="fr-FR" sz="1400">
                <a:solidFill>
                  <a:srgbClr val="000000"/>
                </a:solidFill>
              </a:rPr>
              <a:t>Est-ce que 8 &gt; 16 ?</a:t>
            </a:r>
          </a:p>
          <a:p>
            <a:pPr marL="285750" indent="-285750" rtl="0">
              <a:buFontTx/>
              <a:buChar char="-"/>
            </a:pPr>
            <a:r>
              <a:rPr lang="fr-FR" sz="1400">
                <a:solidFill>
                  <a:srgbClr val="000000"/>
                </a:solidFill>
              </a:rPr>
              <a:t>Non, entrez 0 en position 16 et passez à autre chose.</a:t>
            </a:r>
          </a:p>
          <a:p>
            <a:pPr rtl="0"/>
            <a:r>
              <a:rPr lang="fr-FR" sz="1400">
                <a:solidFill>
                  <a:srgbClr val="000000"/>
                </a:solidFill>
              </a:rPr>
              <a:t>Est-ce que 8 &gt; 8 ?</a:t>
            </a:r>
          </a:p>
          <a:p>
            <a:pPr marL="285750" indent="-285750" rtl="0">
              <a:buFontTx/>
              <a:buChar char="-"/>
            </a:pPr>
            <a:r>
              <a:rPr lang="fr-FR" sz="1400">
                <a:solidFill>
                  <a:srgbClr val="000000"/>
                </a:solidFill>
              </a:rPr>
              <a:t>Égal entrez 1 en position 8 et soustrayez 8 (8-8=0)</a:t>
            </a:r>
          </a:p>
          <a:p>
            <a:pPr rtl="0"/>
            <a:r>
              <a:rPr lang="fr-FR" sz="1400">
                <a:solidFill>
                  <a:srgbClr val="000000"/>
                </a:solidFill>
              </a:rPr>
              <a:t>Il n'y a plus de valeurs. entrez 0 dans les positions binaires restantes</a:t>
            </a:r>
          </a:p>
        </p:txBody>
      </p:sp>
      <p:graphicFrame>
        <p:nvGraphicFramePr>
          <p:cNvPr id="6" name="Table 5">
            <a:extLst>
              <a:ext uri="{FF2B5EF4-FFF2-40B4-BE49-F238E27FC236}">
                <a16:creationId xmlns:a16="http://schemas.microsoft.com/office/drawing/2014/main" id="{ECE0BC4F-4A15-D942-ABB8-2C9AD7326B62}"/>
              </a:ext>
            </a:extLst>
          </p:cNvPr>
          <p:cNvGraphicFramePr>
            <a:graphicFrameLocks noGrp="1"/>
          </p:cNvGraphicFramePr>
          <p:nvPr>
            <p:extLst>
              <p:ext uri="{D42A27DB-BD31-4B8C-83A1-F6EECF244321}">
                <p14:modId xmlns:p14="http://schemas.microsoft.com/office/powerpoint/2010/main" val="1398376779"/>
              </p:ext>
            </p:extLst>
          </p:nvPr>
        </p:nvGraphicFramePr>
        <p:xfrm>
          <a:off x="1524000" y="3720643"/>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745306684"/>
                    </a:ext>
                  </a:extLst>
                </a:gridCol>
                <a:gridCol w="762000">
                  <a:extLst>
                    <a:ext uri="{9D8B030D-6E8A-4147-A177-3AD203B41FA5}">
                      <a16:colId xmlns:a16="http://schemas.microsoft.com/office/drawing/2014/main" val="3779260512"/>
                    </a:ext>
                  </a:extLst>
                </a:gridCol>
                <a:gridCol w="762000">
                  <a:extLst>
                    <a:ext uri="{9D8B030D-6E8A-4147-A177-3AD203B41FA5}">
                      <a16:colId xmlns:a16="http://schemas.microsoft.com/office/drawing/2014/main" val="1425796907"/>
                    </a:ext>
                  </a:extLst>
                </a:gridCol>
                <a:gridCol w="762000">
                  <a:extLst>
                    <a:ext uri="{9D8B030D-6E8A-4147-A177-3AD203B41FA5}">
                      <a16:colId xmlns:a16="http://schemas.microsoft.com/office/drawing/2014/main" val="939593505"/>
                    </a:ext>
                  </a:extLst>
                </a:gridCol>
                <a:gridCol w="762000">
                  <a:extLst>
                    <a:ext uri="{9D8B030D-6E8A-4147-A177-3AD203B41FA5}">
                      <a16:colId xmlns:a16="http://schemas.microsoft.com/office/drawing/2014/main" val="2624654651"/>
                    </a:ext>
                  </a:extLst>
                </a:gridCol>
                <a:gridCol w="762000">
                  <a:extLst>
                    <a:ext uri="{9D8B030D-6E8A-4147-A177-3AD203B41FA5}">
                      <a16:colId xmlns:a16="http://schemas.microsoft.com/office/drawing/2014/main" val="683541400"/>
                    </a:ext>
                  </a:extLst>
                </a:gridCol>
                <a:gridCol w="762000">
                  <a:extLst>
                    <a:ext uri="{9D8B030D-6E8A-4147-A177-3AD203B41FA5}">
                      <a16:colId xmlns:a16="http://schemas.microsoft.com/office/drawing/2014/main" val="1298863818"/>
                    </a:ext>
                  </a:extLst>
                </a:gridCol>
                <a:gridCol w="762000">
                  <a:extLst>
                    <a:ext uri="{9D8B030D-6E8A-4147-A177-3AD203B41FA5}">
                      <a16:colId xmlns:a16="http://schemas.microsoft.com/office/drawing/2014/main" val="799469862"/>
                    </a:ext>
                  </a:extLst>
                </a:gridCol>
              </a:tblGrid>
              <a:tr h="370840">
                <a:tc>
                  <a:txBody>
                    <a:bodyPr/>
                    <a:lstStyle/>
                    <a:p>
                      <a:pPr algn="ctr" rtl="0"/>
                      <a:r>
                        <a:rPr lang="fr-FR"/>
                        <a:t>128</a:t>
                      </a:r>
                    </a:p>
                  </a:txBody>
                  <a:tcPr/>
                </a:tc>
                <a:tc>
                  <a:txBody>
                    <a:bodyPr/>
                    <a:lstStyle/>
                    <a:p>
                      <a:pPr algn="ctr" rtl="0"/>
                      <a:r>
                        <a:rPr lang="fr-FR"/>
                        <a:t>64</a:t>
                      </a:r>
                    </a:p>
                  </a:txBody>
                  <a:tcPr/>
                </a:tc>
                <a:tc>
                  <a:txBody>
                    <a:bodyPr/>
                    <a:lstStyle/>
                    <a:p>
                      <a:pPr algn="ctr" rtl="0"/>
                      <a:r>
                        <a:rPr lang="fr-FR"/>
                        <a:t>32</a:t>
                      </a:r>
                    </a:p>
                  </a:txBody>
                  <a:tcPr/>
                </a:tc>
                <a:tc>
                  <a:txBody>
                    <a:bodyPr/>
                    <a:lstStyle/>
                    <a:p>
                      <a:pPr algn="ctr" rtl="0"/>
                      <a:r>
                        <a:rPr lang="fr-FR"/>
                        <a:t>16</a:t>
                      </a:r>
                    </a:p>
                  </a:txBody>
                  <a:tcPr/>
                </a:tc>
                <a:tc>
                  <a:txBody>
                    <a:bodyPr/>
                    <a:lstStyle/>
                    <a:p>
                      <a:pPr algn="ctr" rtl="0"/>
                      <a:r>
                        <a:rPr lang="fr-FR"/>
                        <a:t>8</a:t>
                      </a:r>
                    </a:p>
                  </a:txBody>
                  <a:tcPr/>
                </a:tc>
                <a:tc>
                  <a:txBody>
                    <a:bodyPr/>
                    <a:lstStyle/>
                    <a:p>
                      <a:pPr algn="ctr" rtl="0"/>
                      <a:r>
                        <a:rPr lang="fr-FR"/>
                        <a:t>4</a:t>
                      </a:r>
                    </a:p>
                  </a:txBody>
                  <a:tcPr/>
                </a:tc>
                <a:tc>
                  <a:txBody>
                    <a:bodyPr/>
                    <a:lstStyle/>
                    <a:p>
                      <a:pPr algn="ctr" rtl="0"/>
                      <a:r>
                        <a:rPr lang="fr-FR"/>
                        <a:t>2</a:t>
                      </a:r>
                    </a:p>
                  </a:txBody>
                  <a:tcPr/>
                </a:tc>
                <a:tc>
                  <a:txBody>
                    <a:bodyPr/>
                    <a:lstStyle/>
                    <a:p>
                      <a:pPr algn="ctr" rtl="0"/>
                      <a:r>
                        <a:rPr lang="fr-FR"/>
                        <a:t>1</a:t>
                      </a:r>
                    </a:p>
                  </a:txBody>
                  <a:tcPr/>
                </a:tc>
                <a:extLst>
                  <a:ext uri="{0D108BD9-81ED-4DB2-BD59-A6C34878D82A}">
                    <a16:rowId xmlns:a16="http://schemas.microsoft.com/office/drawing/2014/main" val="2022020841"/>
                  </a:ext>
                </a:extLst>
              </a:tr>
              <a:tr h="370840">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0</a:t>
                      </a:r>
                    </a:p>
                  </a:txBody>
                  <a:tcPr/>
                </a:tc>
                <a:tc>
                  <a:txBody>
                    <a:bodyPr/>
                    <a:lstStyle/>
                    <a:p>
                      <a:pPr algn="ctr" rtl="0"/>
                      <a:r>
                        <a:rPr lang="fr-FR"/>
                        <a:t>0</a:t>
                      </a:r>
                    </a:p>
                  </a:txBody>
                  <a:tcPr/>
                </a:tc>
                <a:extLst>
                  <a:ext uri="{0D108BD9-81ED-4DB2-BD59-A6C34878D82A}">
                    <a16:rowId xmlns:a16="http://schemas.microsoft.com/office/drawing/2014/main" val="2810646200"/>
                  </a:ext>
                </a:extLst>
              </a:tr>
            </a:tbl>
          </a:graphicData>
        </a:graphic>
      </p:graphicFrame>
      <p:sp>
        <p:nvSpPr>
          <p:cNvPr id="12" name="TextBox 11">
            <a:extLst>
              <a:ext uri="{FF2B5EF4-FFF2-40B4-BE49-F238E27FC236}">
                <a16:creationId xmlns:a16="http://schemas.microsoft.com/office/drawing/2014/main" id="{CF774CF2-89D3-0F49-8952-FA53BF5E2107}"/>
              </a:ext>
            </a:extLst>
          </p:cNvPr>
          <p:cNvSpPr txBox="1"/>
          <p:nvPr/>
        </p:nvSpPr>
        <p:spPr>
          <a:xfrm>
            <a:off x="2741421" y="4462323"/>
            <a:ext cx="3746538" cy="307777"/>
          </a:xfrm>
          <a:prstGeom prst="rect">
            <a:avLst/>
          </a:prstGeom>
          <a:noFill/>
        </p:spPr>
        <p:txBody>
          <a:bodyPr wrap="none" rtlCol="0">
            <a:spAutoFit/>
          </a:bodyPr>
          <a:lstStyle/>
          <a:p>
            <a:pPr rtl="0"/>
            <a:r>
              <a:rPr lang="fr-FR" sz="1400"/>
              <a:t>La décimale 168 est écrite en 10101000 en binaire</a:t>
            </a:r>
          </a:p>
        </p:txBody>
      </p:sp>
    </p:spTree>
    <p:extLst>
      <p:ext uri="{BB962C8B-B14F-4D97-AF65-F5344CB8AC3E}">
        <p14:creationId xmlns:p14="http://schemas.microsoft.com/office/powerpoint/2010/main" val="15808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Adresses IPv4</a:t>
            </a:r>
          </a:p>
        </p:txBody>
      </p:sp>
      <p:sp>
        <p:nvSpPr>
          <p:cNvPr id="5" name="Content Placeholder 4">
            <a:extLst>
              <a:ext uri="{FF2B5EF4-FFF2-40B4-BE49-F238E27FC236}">
                <a16:creationId xmlns:a16="http://schemas.microsoft.com/office/drawing/2014/main" id="{656F18A1-5638-1542-BEEF-C029A45183CB}"/>
              </a:ext>
            </a:extLst>
          </p:cNvPr>
          <p:cNvSpPr>
            <a:spLocks noGrp="1"/>
          </p:cNvSpPr>
          <p:nvPr>
            <p:ph idx="1"/>
          </p:nvPr>
        </p:nvSpPr>
        <p:spPr>
          <a:xfrm>
            <a:off x="474662" y="861238"/>
            <a:ext cx="8280057" cy="1069162"/>
          </a:xfrm>
        </p:spPr>
        <p:txBody>
          <a:bodyPr/>
          <a:lstStyle/>
          <a:p>
            <a:pPr marL="342900" indent="-342900" algn="l" rtl="0">
              <a:buFont typeface="Arial" panose="020B0604020202020204" pitchFamily="34" charset="0"/>
              <a:buChar char="•"/>
            </a:pPr>
            <a:r>
              <a:rPr lang="fr-FR" sz="1800">
                <a:solidFill>
                  <a:srgbClr val="000000"/>
                </a:solidFill>
              </a:rPr>
              <a:t>Les routeurs et les ordinateurs ne comprennent que le binaire, tandis que les humains travaillent en décimal. Il est important pour vous d'acquérir une compréhension approfondie de ces deux systèmes de numérotation et de leur utilisation dans le réseautage.</a:t>
            </a:r>
          </a:p>
        </p:txBody>
      </p:sp>
      <p:pic>
        <p:nvPicPr>
          <p:cNvPr id="7" name="Picture 6">
            <a:extLst>
              <a:ext uri="{FF2B5EF4-FFF2-40B4-BE49-F238E27FC236}">
                <a16:creationId xmlns:a16="http://schemas.microsoft.com/office/drawing/2014/main" id="{E20D8357-5E16-E046-963D-9D92DCC36BBF}"/>
              </a:ext>
            </a:extLst>
          </p:cNvPr>
          <p:cNvPicPr>
            <a:picLocks noChangeAspect="1"/>
          </p:cNvPicPr>
          <p:nvPr/>
        </p:nvPicPr>
        <p:blipFill>
          <a:blip r:embed="rId3"/>
          <a:stretch>
            <a:fillRect/>
          </a:stretch>
        </p:blipFill>
        <p:spPr>
          <a:xfrm>
            <a:off x="670368" y="2027902"/>
            <a:ext cx="7803263" cy="1995265"/>
          </a:xfrm>
          <a:prstGeom prst="rect">
            <a:avLst/>
          </a:prstGeom>
        </p:spPr>
      </p:pic>
    </p:spTree>
    <p:extLst>
      <p:ext uri="{BB962C8B-B14F-4D97-AF65-F5344CB8AC3E}">
        <p14:creationId xmlns:p14="http://schemas.microsoft.com/office/powerpoint/2010/main" val="20482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5.2 Système hexadécimal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5 Planning Guide</a:t>
            </a:r>
          </a:p>
        </p:txBody>
      </p:sp>
      <p:sp>
        <p:nvSpPr>
          <p:cNvPr id="4099" name="Rectangle 34"/>
          <p:cNvSpPr>
            <a:spLocks noGrp="1" noChangeArrowheads="1"/>
          </p:cNvSpPr>
          <p:nvPr>
            <p:ph idx="1"/>
          </p:nvPr>
        </p:nvSpPr>
        <p:spPr>
          <a:xfrm>
            <a:off x="145357" y="808179"/>
            <a:ext cx="8433035" cy="3780445"/>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buFont typeface="Arial" panose="020B0604020202020204" pitchFamily="34" charset="0"/>
              <a:buChar char="•"/>
            </a:pPr>
            <a:r>
              <a:rPr lang="fr-FR"/>
              <a:t>Optional slides that you can use in the classroom</a:t>
            </a:r>
          </a:p>
          <a:p>
            <a:pPr lvl="1" rtl="0"/>
            <a:r>
              <a:rPr lang="fr-FR"/>
              <a:t>Begins on slide # 8</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919514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Pour comprendre les adresses IPv6, vous devez pouvoir convertir hexadécimal en décimal et vice versa.</a:t>
            </a:r>
          </a:p>
          <a:p>
            <a:pPr marL="342900" indent="-342900" algn="l" rtl="0">
              <a:buFont typeface="Arial" panose="020B0604020202020204" pitchFamily="34" charset="0"/>
              <a:buChar char="•"/>
            </a:pPr>
            <a:r>
              <a:rPr lang="fr-FR" sz="1600">
                <a:solidFill>
                  <a:srgbClr val="000000"/>
                </a:solidFill>
              </a:rPr>
              <a:t>Hexadécimal est un système en base seize utilisant les chiffres de 0 à 9 et les lettres de A à F.</a:t>
            </a:r>
          </a:p>
          <a:p>
            <a:pPr marL="342900" indent="-342900" algn="l" rtl="0">
              <a:buFont typeface="Arial" panose="020B0604020202020204" pitchFamily="34" charset="0"/>
              <a:buChar char="•"/>
            </a:pPr>
            <a:r>
              <a:rPr lang="fr-FR" sz="1600">
                <a:solidFill>
                  <a:srgbClr val="000000"/>
                </a:solidFill>
              </a:rPr>
              <a:t>Il est plus facile de représenter une valeur à l'aide d'un seul chiffre hexadécimal que de quatre bits binaires.</a:t>
            </a:r>
          </a:p>
          <a:p>
            <a:pPr marL="342900" indent="-342900" algn="l" rtl="0">
              <a:buFont typeface="Arial" panose="020B0604020202020204" pitchFamily="34" charset="0"/>
              <a:buChar char="•"/>
            </a:pPr>
            <a:r>
              <a:rPr lang="fr-FR" sz="1600">
                <a:solidFill>
                  <a:srgbClr val="000000"/>
                </a:solidFill>
              </a:rPr>
              <a:t>Le format hexadécimal permet de représenter les adresses MAC Ethernet et les adresses IPv6.</a:t>
            </a:r>
          </a:p>
        </p:txBody>
      </p:sp>
      <p:pic>
        <p:nvPicPr>
          <p:cNvPr id="7" name="Picture 6">
            <a:extLst>
              <a:ext uri="{FF2B5EF4-FFF2-40B4-BE49-F238E27FC236}">
                <a16:creationId xmlns:a16="http://schemas.microsoft.com/office/drawing/2014/main" id="{91843AE3-D03A-144A-9406-49FB46A73BD2}"/>
              </a:ext>
            </a:extLst>
          </p:cNvPr>
          <p:cNvPicPr>
            <a:picLocks noChangeAspect="1"/>
          </p:cNvPicPr>
          <p:nvPr/>
        </p:nvPicPr>
        <p:blipFill>
          <a:blip r:embed="rId3"/>
          <a:stretch>
            <a:fillRect/>
          </a:stretch>
        </p:blipFill>
        <p:spPr>
          <a:xfrm>
            <a:off x="3970337" y="763736"/>
            <a:ext cx="4699000" cy="3136900"/>
          </a:xfrm>
          <a:prstGeom prst="rect">
            <a:avLst/>
          </a:prstGeom>
        </p:spPr>
      </p:pic>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 (suite)</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Les adresses IPv6 ont une longueur de 128 bits. Tous les groupes de 4 bits sont représentés par un caractère hexadécimal unique Cela fait de l'adresse IPv6 un total de 32 valeurs hexadécimales.</a:t>
            </a:r>
          </a:p>
          <a:p>
            <a:pPr marL="342900" indent="-342900" algn="l" rtl="0">
              <a:buFont typeface="Arial" panose="020B0604020202020204" pitchFamily="34" charset="0"/>
              <a:buChar char="•"/>
            </a:pPr>
            <a:r>
              <a:rPr lang="fr-FR" sz="1600">
                <a:solidFill>
                  <a:srgbClr val="000000"/>
                </a:solidFill>
              </a:rPr>
              <a:t>La figure montre la méthode préférée d'écriture d'une adresse IPv6, chaque X représentant quatre valeurs hexadécimales.</a:t>
            </a:r>
          </a:p>
          <a:p>
            <a:pPr marL="342900" indent="-342900" algn="l" rtl="0">
              <a:buFont typeface="Arial" panose="020B0604020202020204" pitchFamily="34" charset="0"/>
              <a:buChar char="•"/>
            </a:pPr>
            <a:r>
              <a:rPr lang="fr-FR" sz="1600">
                <a:solidFill>
                  <a:srgbClr val="000000"/>
                </a:solidFill>
              </a:rPr>
              <a:t>Chaque groupe de quatre caractères hexadécimaux est désigné comme un hextet.</a:t>
            </a:r>
          </a:p>
        </p:txBody>
      </p:sp>
      <p:pic>
        <p:nvPicPr>
          <p:cNvPr id="4" name="Picture 3">
            <a:extLst>
              <a:ext uri="{FF2B5EF4-FFF2-40B4-BE49-F238E27FC236}">
                <a16:creationId xmlns:a16="http://schemas.microsoft.com/office/drawing/2014/main" id="{8F7C18F6-5C91-FD4A-8ADF-670AFB37CB33}"/>
              </a:ext>
            </a:extLst>
          </p:cNvPr>
          <p:cNvPicPr>
            <a:picLocks noChangeAspect="1"/>
          </p:cNvPicPr>
          <p:nvPr/>
        </p:nvPicPr>
        <p:blipFill>
          <a:blip r:embed="rId3"/>
          <a:stretch>
            <a:fillRect/>
          </a:stretch>
        </p:blipFill>
        <p:spPr>
          <a:xfrm>
            <a:off x="4088422" y="949381"/>
            <a:ext cx="4859344" cy="3244738"/>
          </a:xfrm>
          <a:prstGeom prst="rect">
            <a:avLst/>
          </a:prstGeom>
        </p:spPr>
      </p:pic>
    </p:spTree>
    <p:extLst>
      <p:ext uri="{BB962C8B-B14F-4D97-AF65-F5344CB8AC3E}">
        <p14:creationId xmlns:p14="http://schemas.microsoft.com/office/powerpoint/2010/main" val="209382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Vidéo — Conversion entre systèmes de numérotation hexadécimale et décimale</a:t>
            </a:r>
          </a:p>
        </p:txBody>
      </p:sp>
      <p:sp>
        <p:nvSpPr>
          <p:cNvPr id="7" name="Rectangle 6">
            <a:extLst>
              <a:ext uri="{FF2B5EF4-FFF2-40B4-BE49-F238E27FC236}">
                <a16:creationId xmlns:a16="http://schemas.microsoft.com/office/drawing/2014/main" id="{D483787F-4E15-4F85-A3D6-7443E22566A5}"/>
              </a:ext>
            </a:extLst>
          </p:cNvPr>
          <p:cNvSpPr/>
          <p:nvPr/>
        </p:nvSpPr>
        <p:spPr>
          <a:xfrm>
            <a:off x="182390" y="1094422"/>
            <a:ext cx="8163098" cy="1477328"/>
          </a:xfrm>
          <a:prstGeom prst="rect">
            <a:avLst/>
          </a:prstGeom>
        </p:spPr>
        <p:txBody>
          <a:bodyPr wrap="square">
            <a:spAutoFit/>
          </a:bodyPr>
          <a:lstStyle/>
          <a:p>
            <a:pPr marL="57150" indent="0" rtl="0">
              <a:buNone/>
            </a:pPr>
            <a:r>
              <a:rPr lang="fr-FR"/>
              <a:t>Cette vidéo couvre les points suivants:</a:t>
            </a:r>
          </a:p>
          <a:p>
            <a:pPr marL="57150" indent="0">
              <a:buNone/>
            </a:pPr>
            <a:endParaRPr lang="en-US" dirty="0"/>
          </a:p>
          <a:p>
            <a:pPr marL="285750" indent="-285750" rtl="0">
              <a:buFont typeface="Arial" panose="020B0604020202020204" pitchFamily="34" charset="0"/>
              <a:buChar char="•"/>
            </a:pPr>
            <a:r>
              <a:rPr lang="fr-FR"/>
              <a:t>Caractéristiques du système hexadécimal</a:t>
            </a:r>
          </a:p>
          <a:p>
            <a:pPr marL="285750" indent="-285750" rtl="0">
              <a:buFont typeface="Arial" panose="020B0604020202020204" pitchFamily="34" charset="0"/>
              <a:buChar char="•"/>
            </a:pPr>
            <a:r>
              <a:rPr lang="fr-FR"/>
              <a:t>Convertir à partir de Hexadécimal à Décimal</a:t>
            </a:r>
          </a:p>
          <a:p>
            <a:pPr marL="285750" indent="-285750" rtl="0">
              <a:buFont typeface="Arial" panose="020B0604020202020204" pitchFamily="34" charset="0"/>
              <a:buChar char="•"/>
            </a:pPr>
            <a:r>
              <a:rPr lang="fr-FR"/>
              <a:t>Convertir à partir de Décimal à Hexadécimal</a:t>
            </a:r>
          </a:p>
        </p:txBody>
      </p:sp>
    </p:spTree>
    <p:extLst>
      <p:ext uri="{BB962C8B-B14F-4D97-AF65-F5344CB8AC3E}">
        <p14:creationId xmlns:p14="http://schemas.microsoft.com/office/powerpoint/2010/main" val="351970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Conversions décimales à hexadécimales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a:solidFill>
                  <a:srgbClr val="000000"/>
                </a:solidFill>
              </a:rPr>
              <a:t>Suivez les étapes répertoriées pour convertir des nombres décimaux en valeurs hexadécimales :</a:t>
            </a:r>
          </a:p>
          <a:p>
            <a:pPr marL="285750" indent="-285750" algn="l" rtl="0">
              <a:buFont typeface="Arial" panose="020B0604020202020204" pitchFamily="34" charset="0"/>
              <a:buChar char="•"/>
            </a:pPr>
            <a:r>
              <a:rPr lang="fr-FR" sz="1600">
                <a:solidFill>
                  <a:srgbClr val="000000"/>
                </a:solidFill>
              </a:rPr>
              <a:t>Convertir le nombre décimal en chaînes binaires 8 bits.</a:t>
            </a:r>
          </a:p>
          <a:p>
            <a:pPr marL="285750" indent="-285750" algn="l" rtl="0">
              <a:buFont typeface="Arial" panose="020B0604020202020204" pitchFamily="34" charset="0"/>
              <a:buChar char="•"/>
            </a:pPr>
            <a:r>
              <a:rPr lang="fr-FR" sz="1600">
                <a:solidFill>
                  <a:srgbClr val="000000"/>
                </a:solidFill>
              </a:rPr>
              <a:t>Divisez les chaînes binaires en groupes de quatre à partir de la position la plus à droite.</a:t>
            </a:r>
          </a:p>
          <a:p>
            <a:pPr marL="285750" indent="-285750" algn="l" rtl="0">
              <a:buFont typeface="Arial" panose="020B0604020202020204" pitchFamily="34" charset="0"/>
              <a:buChar char="•"/>
            </a:pPr>
            <a:r>
              <a:rPr lang="fr-FR" sz="1600">
                <a:solidFill>
                  <a:srgbClr val="000000"/>
                </a:solidFill>
              </a:rPr>
              <a:t>Convertissez chacun des quatre nombres binaires en leur équivalent hexadécimal.</a:t>
            </a:r>
          </a:p>
          <a:p>
            <a:pPr algn="l"/>
            <a:endParaRPr lang="en-US" sz="1600" dirty="0">
              <a:solidFill>
                <a:srgbClr val="000000"/>
              </a:solidFill>
            </a:endParaRPr>
          </a:p>
          <a:p>
            <a:pPr algn="l" rtl="0"/>
            <a:r>
              <a:rPr lang="fr-FR" sz="1600">
                <a:solidFill>
                  <a:srgbClr val="000000"/>
                </a:solidFill>
              </a:rPr>
              <a:t>Par exemple, 168 converti en hexadécimal en utilisant le processus en trois étapes.</a:t>
            </a:r>
          </a:p>
          <a:p>
            <a:pPr marL="285750" indent="-285750" algn="l" rtl="0">
              <a:buFont typeface="Arial" panose="020B0604020202020204" pitchFamily="34" charset="0"/>
              <a:buChar char="•"/>
            </a:pPr>
            <a:r>
              <a:rPr lang="fr-FR" sz="1600">
                <a:solidFill>
                  <a:srgbClr val="000000"/>
                </a:solidFill>
              </a:rPr>
              <a:t>168 en binaire est 10101000.</a:t>
            </a:r>
          </a:p>
          <a:p>
            <a:pPr marL="285750" indent="-285750" algn="l" rtl="0">
              <a:buFont typeface="Arial" panose="020B0604020202020204" pitchFamily="34" charset="0"/>
              <a:buChar char="•"/>
            </a:pPr>
            <a:r>
              <a:rPr lang="fr-FR" sz="1600">
                <a:solidFill>
                  <a:srgbClr val="000000"/>
                </a:solidFill>
              </a:rPr>
              <a:t>10101000 dans deux groupes de quatre chiffres binaires est 1010 et 1000.</a:t>
            </a:r>
          </a:p>
          <a:p>
            <a:pPr marL="285750" indent="-285750" algn="l" rtl="0">
              <a:buFont typeface="Arial" panose="020B0604020202020204" pitchFamily="34" charset="0"/>
              <a:buChar char="•"/>
            </a:pPr>
            <a:r>
              <a:rPr lang="fr-FR" sz="1600">
                <a:solidFill>
                  <a:srgbClr val="000000"/>
                </a:solidFill>
              </a:rPr>
              <a:t>1010 est hexadécimal A et 1000 est hexadécimal 8, donc 168 est A8.</a:t>
            </a:r>
          </a:p>
          <a:p>
            <a:pPr algn="l"/>
            <a:endParaRPr lang="en-US" sz="1600" dirty="0">
              <a:solidFill>
                <a:srgbClr val="000000"/>
              </a:solidFill>
            </a:endParaRPr>
          </a:p>
        </p:txBody>
      </p:sp>
    </p:spTree>
    <p:extLst>
      <p:ext uri="{BB962C8B-B14F-4D97-AF65-F5344CB8AC3E}">
        <p14:creationId xmlns:p14="http://schemas.microsoft.com/office/powerpoint/2010/main" val="7530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r>
              <a:rPr lang="fr-FR" sz="2400"/>
              <a:t>Conversions hexadécimales à 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dirty="0">
                <a:solidFill>
                  <a:srgbClr val="000000"/>
                </a:solidFill>
              </a:rPr>
              <a:t>Suivez les étapes répertoriées pour convertir des nombres hexadécimaux en valeurs décimales :</a:t>
            </a:r>
          </a:p>
          <a:p>
            <a:pPr marL="342900" indent="-342900" algn="l" rtl="0">
              <a:buFont typeface="Arial" panose="020B0604020202020204" pitchFamily="34" charset="0"/>
              <a:buChar char="•"/>
            </a:pPr>
            <a:r>
              <a:rPr lang="fr-FR" sz="1600" dirty="0">
                <a:solidFill>
                  <a:srgbClr val="000000"/>
                </a:solidFill>
              </a:rPr>
              <a:t>Convertir le nombre hexadécimal en chaînes binaires 4 bits.</a:t>
            </a:r>
          </a:p>
          <a:p>
            <a:pPr marL="342900" indent="-342900" algn="l" rtl="0">
              <a:buFont typeface="Arial" panose="020B0604020202020204" pitchFamily="34" charset="0"/>
              <a:buChar char="•"/>
            </a:pPr>
            <a:r>
              <a:rPr lang="fr-FR" sz="1600" dirty="0">
                <a:solidFill>
                  <a:srgbClr val="000000"/>
                </a:solidFill>
              </a:rPr>
              <a:t>Créez un regroupement binaire 8 bits à partir de la position la plus à droite.</a:t>
            </a:r>
          </a:p>
          <a:p>
            <a:pPr marL="342900" indent="-342900" algn="l" rtl="0">
              <a:buFont typeface="Arial" panose="020B0604020202020204" pitchFamily="34" charset="0"/>
              <a:buChar char="•"/>
            </a:pPr>
            <a:r>
              <a:rPr lang="fr-FR" sz="1600" dirty="0">
                <a:solidFill>
                  <a:srgbClr val="000000"/>
                </a:solidFill>
              </a:rPr>
              <a:t>Convertissez chaque regroupement binaire 8 bits en chiffres décimaux équivalents.</a:t>
            </a:r>
          </a:p>
          <a:p>
            <a:pPr algn="l"/>
            <a:endParaRPr lang="en-US" sz="1600" dirty="0">
              <a:solidFill>
                <a:srgbClr val="000000"/>
              </a:solidFill>
            </a:endParaRPr>
          </a:p>
          <a:p>
            <a:pPr algn="l" rtl="0"/>
            <a:r>
              <a:rPr lang="fr-FR" sz="1600" dirty="0">
                <a:solidFill>
                  <a:srgbClr val="000000"/>
                </a:solidFill>
              </a:rPr>
              <a:t>Par exemple, D2 converti en décimal à l'aide du processus en trois étapes :</a:t>
            </a:r>
          </a:p>
          <a:p>
            <a:pPr marL="342900" indent="-342900" algn="l" rtl="0">
              <a:buFont typeface="Arial" panose="020B0604020202020204" pitchFamily="34" charset="0"/>
              <a:buChar char="•"/>
            </a:pPr>
            <a:r>
              <a:rPr lang="fr-FR" sz="1600" dirty="0">
                <a:solidFill>
                  <a:srgbClr val="000000"/>
                </a:solidFill>
              </a:rPr>
              <a:t>D2 dans les chaînes binaires 4 bits </a:t>
            </a:r>
            <a:r>
              <a:rPr lang="fr-FR" sz="1600">
                <a:solidFill>
                  <a:srgbClr val="000000"/>
                </a:solidFill>
              </a:rPr>
              <a:t>est 1101 </a:t>
            </a:r>
            <a:r>
              <a:rPr lang="fr-FR" sz="1600" dirty="0">
                <a:solidFill>
                  <a:srgbClr val="000000"/>
                </a:solidFill>
              </a:rPr>
              <a:t>et 0010.</a:t>
            </a:r>
          </a:p>
          <a:p>
            <a:pPr marL="342900" indent="-342900" algn="l" rtl="0">
              <a:buFont typeface="Arial" panose="020B0604020202020204" pitchFamily="34" charset="0"/>
              <a:buChar char="•"/>
            </a:pPr>
            <a:r>
              <a:rPr lang="fr-FR" sz="1600" dirty="0">
                <a:solidFill>
                  <a:srgbClr val="000000"/>
                </a:solidFill>
              </a:rPr>
              <a:t>1101 et 0010 est 11010010 dans un groupe 8 bits.</a:t>
            </a:r>
          </a:p>
          <a:p>
            <a:pPr marL="342900" indent="-342900" algn="l" rtl="0">
              <a:buFont typeface="Arial" panose="020B0604020202020204" pitchFamily="34" charset="0"/>
              <a:buChar char="•"/>
            </a:pPr>
            <a:r>
              <a:rPr lang="fr-FR" sz="1600" dirty="0">
                <a:solidFill>
                  <a:srgbClr val="000000"/>
                </a:solidFill>
              </a:rPr>
              <a:t>11100010 en binaire est équivalent à 210 en décimal, donc D2 est 210 est décimal</a:t>
            </a:r>
          </a:p>
        </p:txBody>
      </p:sp>
    </p:spTree>
    <p:extLst>
      <p:ext uri="{BB962C8B-B14F-4D97-AF65-F5344CB8AC3E}">
        <p14:creationId xmlns:p14="http://schemas.microsoft.com/office/powerpoint/2010/main" val="283656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5.3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rtl="0">
              <a:spcBef>
                <a:spcPts val="0"/>
              </a:spcBef>
              <a:spcAft>
                <a:spcPts val="0"/>
              </a:spcAft>
              <a:buFont typeface="Arial" panose="020B0604020202020204" pitchFamily="34" charset="0"/>
              <a:buChar char="•"/>
            </a:pPr>
            <a:r>
              <a:rPr lang="fr-FR"/>
              <a:t>Le format binaire est un système de numération utilisant les chiffres 0 et 1 qui sont appelés des bits.</a:t>
            </a:r>
          </a:p>
          <a:p>
            <a:pPr marL="115887" indent="-285750" rtl="0">
              <a:spcBef>
                <a:spcPts val="0"/>
              </a:spcBef>
              <a:spcAft>
                <a:spcPts val="0"/>
              </a:spcAft>
              <a:buFont typeface="Arial" panose="020B0604020202020204" pitchFamily="34" charset="0"/>
              <a:buChar char="•"/>
            </a:pPr>
            <a:r>
              <a:rPr lang="fr-FR"/>
              <a:t>Decimal est un système de numération de base dix qui se compose des nombres 0 à 9.</a:t>
            </a:r>
          </a:p>
          <a:p>
            <a:pPr marL="115887" indent="-285750" rtl="0">
              <a:spcBef>
                <a:spcPts val="0"/>
              </a:spcBef>
              <a:spcAft>
                <a:spcPts val="0"/>
              </a:spcAft>
              <a:buFont typeface="Arial" panose="020B0604020202020204" pitchFamily="34" charset="0"/>
              <a:buChar char="•"/>
            </a:pPr>
            <a:r>
              <a:rPr lang="fr-FR"/>
              <a:t>Le binaire est ce que les hôtes, les serveurs et l'équipement réseau utilisent pour s'identifier mutuellement.</a:t>
            </a:r>
          </a:p>
          <a:p>
            <a:pPr marL="115887" indent="-285750" rtl="0">
              <a:spcBef>
                <a:spcPts val="0"/>
              </a:spcBef>
              <a:spcAft>
                <a:spcPts val="0"/>
              </a:spcAft>
              <a:buFont typeface="Arial" panose="020B0604020202020204" pitchFamily="34" charset="0"/>
              <a:buChar char="•"/>
            </a:pPr>
            <a:r>
              <a:rPr lang="fr-FR"/>
              <a:t>Hexadécimal est un système en base seize utilisant les chiffres de 0 à 9 et les lettres de A à F.</a:t>
            </a:r>
          </a:p>
          <a:p>
            <a:pPr marL="115887" indent="-285750" rtl="0">
              <a:spcBef>
                <a:spcPts val="0"/>
              </a:spcBef>
              <a:spcAft>
                <a:spcPts val="0"/>
              </a:spcAft>
              <a:buFont typeface="Arial" panose="020B0604020202020204" pitchFamily="34" charset="0"/>
              <a:buChar char="•"/>
            </a:pPr>
            <a:r>
              <a:rPr lang="fr-FR"/>
              <a:t>Le format hexadécimal permet de représenter les adresses MAC Ethernet et les adresses IPv6.</a:t>
            </a:r>
          </a:p>
          <a:p>
            <a:pPr marL="115887" indent="-285750" rtl="0">
              <a:spcBef>
                <a:spcPts val="0"/>
              </a:spcBef>
              <a:spcAft>
                <a:spcPts val="0"/>
              </a:spcAft>
              <a:buFont typeface="Arial" panose="020B0604020202020204" pitchFamily="34" charset="0"/>
              <a:buChar char="•"/>
            </a:pPr>
            <a:r>
              <a:rPr lang="fr-FR"/>
              <a:t>Les adresses IPv6 ont une longueur de 128 bits et chaque 4 bits est représenté par un seul chiffre hexadécimal ; pour un total de 32 valeurs hexadécimales.</a:t>
            </a:r>
          </a:p>
          <a:p>
            <a:pPr marL="115887" indent="-285750" rtl="0">
              <a:spcBef>
                <a:spcPts val="0"/>
              </a:spcBef>
              <a:spcAft>
                <a:spcPts val="0"/>
              </a:spcAft>
              <a:buFont typeface="Arial" panose="020B0604020202020204" pitchFamily="34" charset="0"/>
              <a:buChar char="•"/>
            </a:pPr>
            <a:r>
              <a:rPr lang="fr-FR"/>
              <a:t>Pour convertir hexadécimal en décimal, vous devez d'abord convertir l'hexadécimal en binaire, puis convertir le binaire en décimal.</a:t>
            </a:r>
          </a:p>
          <a:p>
            <a:pPr marL="115887" indent="-285750" rtl="0">
              <a:spcBef>
                <a:spcPts val="0"/>
              </a:spcBef>
              <a:spcAft>
                <a:spcPts val="0"/>
              </a:spcAft>
              <a:buFont typeface="Arial" panose="020B0604020202020204" pitchFamily="34" charset="0"/>
              <a:buChar char="•"/>
            </a:pPr>
            <a:r>
              <a:rPr lang="fr-FR"/>
              <a:t>Pour convertir décimal en hexadécimal, vous devez d'abord convertir la décimale en binaire, puis le binaire en hexadécimal.</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5: Number Systems</a:t>
            </a:r>
            <a:br>
              <a:rPr lang="en-US" dirty="0">
                <a:latin typeface="Arial" charset="0"/>
              </a:rPr>
            </a:br>
            <a:r>
              <a:rPr lang="fr-FR">
                <a:latin typeface="Arial" charset="0"/>
              </a:rPr>
              <a:t>New Terms and Commands</a:t>
            </a:r>
          </a:p>
        </p:txBody>
      </p:sp>
      <p:sp>
        <p:nvSpPr>
          <p:cNvPr id="4" name="Content Placeholder 3">
            <a:extLst>
              <a:ext uri="{FF2B5EF4-FFF2-40B4-BE49-F238E27FC236}">
                <a16:creationId xmlns:a16="http://schemas.microsoft.com/office/drawing/2014/main" id="{3A54BBD4-F89B-694E-BFD7-7FDA836EE2DA}"/>
              </a:ext>
            </a:extLst>
          </p:cNvPr>
          <p:cNvSpPr>
            <a:spLocks noGrp="1"/>
          </p:cNvSpPr>
          <p:nvPr>
            <p:ph idx="1"/>
          </p:nvPr>
        </p:nvSpPr>
        <p:spPr/>
        <p:txBody>
          <a:bodyPr/>
          <a:lstStyle/>
          <a:p>
            <a:pPr rtl="0">
              <a:buFont typeface="Arial" panose="020B0604020202020204" pitchFamily="34" charset="0"/>
              <a:buChar char="•"/>
            </a:pPr>
            <a:r>
              <a:rPr lang="fr-FR"/>
              <a:t>dotted decimal notation</a:t>
            </a:r>
          </a:p>
          <a:p>
            <a:pPr rtl="0">
              <a:buFont typeface="Arial" panose="020B0604020202020204" pitchFamily="34" charset="0"/>
              <a:buChar char="•"/>
            </a:pPr>
            <a:r>
              <a:rPr lang="fr-FR"/>
              <a:t>positional notation</a:t>
            </a:r>
          </a:p>
          <a:p>
            <a:pPr rtl="0">
              <a:buFont typeface="Arial" panose="020B0604020202020204" pitchFamily="34" charset="0"/>
              <a:buChar char="•"/>
            </a:pPr>
            <a:r>
              <a:rPr lang="fr-FR"/>
              <a:t>base 10</a:t>
            </a:r>
          </a:p>
          <a:p>
            <a:pPr rtl="0">
              <a:buFont typeface="Arial" panose="020B0604020202020204" pitchFamily="34" charset="0"/>
              <a:buChar char="•"/>
            </a:pPr>
            <a:r>
              <a:rPr lang="fr-FR"/>
              <a:t>base 16</a:t>
            </a:r>
          </a:p>
          <a:p>
            <a:pPr rtl="0">
              <a:buFont typeface="Arial" panose="020B0604020202020204" pitchFamily="34" charset="0"/>
              <a:buChar char="•"/>
            </a:pPr>
            <a:r>
              <a:rPr lang="fr-FR"/>
              <a:t>radix</a:t>
            </a:r>
          </a:p>
          <a:p>
            <a:pPr rtl="0">
              <a:buFont typeface="Arial" panose="020B0604020202020204" pitchFamily="34" charset="0"/>
              <a:buChar char="•"/>
            </a:pPr>
            <a:r>
              <a:rPr lang="fr-FR"/>
              <a:t>octet</a:t>
            </a:r>
          </a:p>
          <a:p>
            <a:pPr rtl="0">
              <a:buFont typeface="Arial" panose="020B0604020202020204" pitchFamily="34" charset="0"/>
              <a:buChar char="•"/>
            </a:pPr>
            <a:r>
              <a:rPr lang="fr-FR"/>
              <a:t>hextet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fonctionnalités suivantes de l'interface graphique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358601"/>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aux apprenants de nouvelles compétences et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fonctionnalités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149848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5: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5637920"/>
              </p:ext>
            </p:extLst>
          </p:nvPr>
        </p:nvGraphicFramePr>
        <p:xfrm>
          <a:off x="455999" y="1147358"/>
          <a:ext cx="8229418" cy="280999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5.1.2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rtl="0"/>
                      <a:r>
                        <a:rPr lang="fr-FR" sz="1100">
                          <a:solidFill>
                            <a:srgbClr val="000000"/>
                          </a:solidFill>
                        </a:rPr>
                        <a:t>Converting Between Binary and Decimal Numbering Systems</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5.1.4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rtl="0"/>
                      <a:r>
                        <a:rPr lang="fr-FR" sz="1100">
                          <a:solidFill>
                            <a:srgbClr val="000000"/>
                          </a:solidFill>
                        </a:rPr>
                        <a:t>Binary Number System</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5.1.6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Binary to Decimal Conversions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5.1.9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Decimal to Binary Conversions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Binary Game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solidFill>
                            <a:srgbClr val="000000"/>
                          </a:solidFill>
                        </a:rPr>
                        <a:t>5.2.2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Converting Between Hexadecimal and Decimal Numbering Systems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solidFill>
                            <a:srgbClr val="000000"/>
                          </a:solidFill>
                        </a:rPr>
                        <a:t>5.2.5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Hexadecimal Numbering System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5: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fr-FR"/>
              <a:t>Prior to teaching Module 5, the instructor should:</a:t>
            </a:r>
          </a:p>
          <a:p>
            <a:pPr rtl="0">
              <a:lnSpc>
                <a:spcPct val="85000"/>
              </a:lnSpc>
              <a:spcBef>
                <a:spcPct val="30000"/>
              </a:spcBef>
              <a:buFont typeface="Arial" panose="020B0604020202020204" pitchFamily="34" charset="0"/>
              <a:buChar char="•"/>
            </a:pPr>
            <a:r>
              <a:rPr lang="fr-FR"/>
              <a:t>Review the activities and assessments for this module.</a:t>
            </a:r>
          </a:p>
          <a:p>
            <a:pPr rtl="0">
              <a:lnSpc>
                <a:spcPct val="85000"/>
              </a:lnSpc>
              <a:spcBef>
                <a:spcPct val="30000"/>
              </a:spcBef>
              <a:buFont typeface="Arial" panose="020B0604020202020204" pitchFamily="34" charset="0"/>
              <a:buChar char="•"/>
            </a:pPr>
            <a:r>
              <a:rPr lang="fr-FR"/>
              <a:t>Try to include as many questions as possible to keep students engaged during classroom presentation.</a:t>
            </a:r>
          </a:p>
          <a:p>
            <a:pPr marL="0" indent="0" rtl="0">
              <a:lnSpc>
                <a:spcPct val="85000"/>
              </a:lnSpc>
              <a:spcBef>
                <a:spcPct val="30000"/>
              </a:spcBef>
              <a:buNone/>
            </a:pPr>
            <a:r>
              <a:rPr lang="fr-FR"/>
              <a:t>Topic</a:t>
            </a:r>
            <a:r>
              <a:rPr lang="fr-FR" sz="1400"/>
              <a:t> 5.1</a:t>
            </a:r>
          </a:p>
          <a:p>
            <a:pPr lvl="1" rtl="0">
              <a:lnSpc>
                <a:spcPct val="85000"/>
              </a:lnSpc>
              <a:spcBef>
                <a:spcPct val="30000"/>
              </a:spcBef>
            </a:pPr>
            <a:r>
              <a:rPr lang="fr-FR" sz="1200"/>
              <a:t>Give your students plenty of practice and additional exercises until they have mastered the binary numbering system.</a:t>
            </a:r>
          </a:p>
          <a:p>
            <a:pPr lvl="1" rtl="0">
              <a:lnSpc>
                <a:spcPct val="85000"/>
              </a:lnSpc>
              <a:spcBef>
                <a:spcPct val="30000"/>
              </a:spcBef>
            </a:pPr>
            <a:r>
              <a:rPr lang="fr-FR" sz="1200"/>
              <a:t>Ask the students or have a class discussion</a:t>
            </a:r>
          </a:p>
          <a:p>
            <a:pPr lvl="2" rtl="0">
              <a:lnSpc>
                <a:spcPct val="85000"/>
              </a:lnSpc>
              <a:spcBef>
                <a:spcPct val="30000"/>
              </a:spcBef>
            </a:pPr>
            <a:r>
              <a:rPr lang="fr-FR" sz="1100"/>
              <a:t>What kinds of tips or tricks have you learned to help remember the conversion process between binary and decimal?</a:t>
            </a:r>
          </a:p>
          <a:p>
            <a:pPr marL="0" indent="0" rtl="0">
              <a:lnSpc>
                <a:spcPct val="85000"/>
              </a:lnSpc>
              <a:spcBef>
                <a:spcPct val="30000"/>
              </a:spcBef>
              <a:buNone/>
            </a:pPr>
            <a:r>
              <a:rPr lang="fr-FR" sz="1400"/>
              <a:t>Topic 5.2</a:t>
            </a:r>
          </a:p>
          <a:p>
            <a:pPr lvl="1" rtl="0">
              <a:lnSpc>
                <a:spcPct val="85000"/>
              </a:lnSpc>
              <a:spcBef>
                <a:spcPct val="30000"/>
              </a:spcBef>
            </a:pPr>
            <a:r>
              <a:rPr lang="fr-FR" sz="1200"/>
              <a:t>Give your students plenty of practice and additional exercises until they have mastered the hexadecimal numbering system.</a:t>
            </a:r>
          </a:p>
          <a:p>
            <a:pPr lvl="1" rtl="0">
              <a:lnSpc>
                <a:spcPct val="85000"/>
              </a:lnSpc>
              <a:spcBef>
                <a:spcPct val="30000"/>
              </a:spcBef>
            </a:pPr>
            <a:r>
              <a:rPr lang="fr-FR" sz="1200"/>
              <a:t>Ask the students or have a class discussion</a:t>
            </a:r>
          </a:p>
          <a:p>
            <a:pPr lvl="2" rtl="0">
              <a:lnSpc>
                <a:spcPct val="85000"/>
              </a:lnSpc>
              <a:spcBef>
                <a:spcPct val="30000"/>
              </a:spcBef>
            </a:pPr>
            <a:r>
              <a:rPr lang="fr-FR" sz="1100"/>
              <a:t>What kinds of tips or tricks have you learned to help remember the conversion process between hexadecimal and decimal?</a:t>
            </a:r>
          </a:p>
          <a:p>
            <a:pPr marL="0" indent="0">
              <a:lnSpc>
                <a:spcPct val="85000"/>
              </a:lnSpc>
              <a:spcBef>
                <a:spcPct val="30000"/>
              </a:spcBef>
              <a:buNone/>
            </a:pPr>
            <a:endParaRPr lang="en-US"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5 : Systèmes numériques</a:t>
            </a:r>
          </a:p>
        </p:txBody>
      </p:sp>
      <p:sp>
        <p:nvSpPr>
          <p:cNvPr id="4" name="Subtitle 6">
            <a:extLst>
              <a:ext uri="{FF2B5EF4-FFF2-40B4-BE49-F238E27FC236}">
                <a16:creationId xmlns:a16="http://schemas.microsoft.com/office/drawing/2014/main" id="{8DD39E36-01CA-477F-AEAE-748C42C8B4E2}"/>
              </a:ext>
            </a:extLst>
          </p:cNvPr>
          <p:cNvSpPr txBox="1">
            <a:spLocks/>
          </p:cNvSpPr>
          <p:nvPr/>
        </p:nvSpPr>
        <p:spPr>
          <a:xfrm>
            <a:off x="469497" y="3646043"/>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14" name="Rectangle 1">
            <a:extLst>
              <a:ext uri="{FF2B5EF4-FFF2-40B4-BE49-F238E27FC236}">
                <a16:creationId xmlns:a16="http://schemas.microsoft.com/office/drawing/2014/main" id="{1BC18D5F-2DAE-4928-9876-7F81DBAC95D3}"/>
              </a:ext>
            </a:extLst>
          </p:cNvPr>
          <p:cNvSpPr>
            <a:spLocks noGrp="1" noChangeArrowheads="1"/>
          </p:cNvSpPr>
          <p:nvPr>
            <p:ph idx="1"/>
          </p:nvPr>
        </p:nvSpPr>
        <p:spPr bwMode="auto">
          <a:xfrm>
            <a:off x="144462" y="798944"/>
            <a:ext cx="8853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Systèmes numériques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Module Objectif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fr-FR" sz="1600">
                <a:solidFill>
                  <a:schemeClr val="tx1"/>
                </a:solidFill>
                <a:ea typeface="Calibri" panose="020F0502020204030204" pitchFamily="34" charset="0"/>
                <a:cs typeface="Calibri" panose="020F0502020204030204" pitchFamily="34" charset="0"/>
              </a:rPr>
              <a:t>Calculer des nombres entre les systèmes décimaux, binaires et hexadécimaux.</a:t>
            </a:r>
          </a:p>
        </p:txBody>
      </p:sp>
      <p:graphicFrame>
        <p:nvGraphicFramePr>
          <p:cNvPr id="11" name="Table 10">
            <a:extLst>
              <a:ext uri="{FF2B5EF4-FFF2-40B4-BE49-F238E27FC236}">
                <a16:creationId xmlns:a16="http://schemas.microsoft.com/office/drawing/2014/main" id="{CA1CF45F-6FFF-4E7B-A283-AF4D9C8D6D27}"/>
              </a:ext>
            </a:extLst>
          </p:cNvPr>
          <p:cNvGraphicFramePr>
            <a:graphicFrameLocks noGrp="1"/>
          </p:cNvGraphicFramePr>
          <p:nvPr>
            <p:extLst>
              <p:ext uri="{D42A27DB-BD31-4B8C-83A1-F6EECF244321}">
                <p14:modId xmlns:p14="http://schemas.microsoft.com/office/powerpoint/2010/main" val="1146683985"/>
              </p:ext>
            </p:extLst>
          </p:nvPr>
        </p:nvGraphicFramePr>
        <p:xfrm>
          <a:off x="1080754" y="2050715"/>
          <a:ext cx="6980904" cy="1037752"/>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200">
                          <a:effectLst/>
                        </a:rPr>
                        <a:t>Système binaire</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binaires.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200">
                          <a:effectLst/>
                        </a:rPr>
                        <a:t>Système hexadécimal</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hexadécimaux.</a:t>
                      </a: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3826</TotalTime>
  <Words>2558</Words>
  <Application>Microsoft Office PowerPoint</Application>
  <PresentationFormat>Affichage à l'écran (16:9)</PresentationFormat>
  <Paragraphs>557</Paragraphs>
  <Slides>28</Slides>
  <Notes>26</Notes>
  <HiddenSlides>5</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CiscoSans ExtraLight</vt:lpstr>
      <vt:lpstr>Wingdings</vt:lpstr>
      <vt:lpstr>Default Theme</vt:lpstr>
      <vt:lpstr>Module 5 : Systèmes numériques</vt:lpstr>
      <vt:lpstr>Instructor Materials – Module 5 Planning Guide</vt:lpstr>
      <vt:lpstr>À quoi s'attendre dans ce module</vt:lpstr>
      <vt:lpstr>À quoi s'attendre dans ce module (suite)</vt:lpstr>
      <vt:lpstr>Check Your Understanding</vt:lpstr>
      <vt:lpstr>Module 5: Activities</vt:lpstr>
      <vt:lpstr>Module 5: Best Practices</vt:lpstr>
      <vt:lpstr>Module 5 : Systèmes numériques</vt:lpstr>
      <vt:lpstr>Objectifs de ce module</vt:lpstr>
      <vt:lpstr>5.1 Système binaire</vt:lpstr>
      <vt:lpstr>Système binaire Adresses binaires et IPv4</vt:lpstr>
      <vt:lpstr>Système binaire Vidéo - Conversion entre les systèmes binaires et décimales</vt:lpstr>
      <vt:lpstr>Système binaire Notation de position binaire</vt:lpstr>
      <vt:lpstr>Système binaire Notation de position binaire (suite)</vt:lpstr>
      <vt:lpstr>Système binaire Convertir le binaire en décimal</vt:lpstr>
      <vt:lpstr>Système binaire Conversion décimale en binaire</vt:lpstr>
      <vt:lpstr>Système binaire Conversion décimale en binaire</vt:lpstr>
      <vt:lpstr>Système binaire Adresses IPv4</vt:lpstr>
      <vt:lpstr>5.2 Système hexadécimal</vt:lpstr>
      <vt:lpstr>Système hexadécimal Adresses hexadécimales et IPv6</vt:lpstr>
      <vt:lpstr>Système hexadécimal Adresses hexadécimales et IPv6 (suite)</vt:lpstr>
      <vt:lpstr>Système hexadécimal Vidéo — Conversion entre systèmes de numérotation hexadécimale et décimale</vt:lpstr>
      <vt:lpstr>Système hexadécimal Conversions décimales à hexadécimales</vt:lpstr>
      <vt:lpstr>Système hexadécimalConversions hexadécimales à décimales</vt:lpstr>
      <vt:lpstr>5.3 Module pratique et questionnaire</vt:lpstr>
      <vt:lpstr>Module Pratique et Questionnaire Qu'est-ce que j'ai appris dans ce module?</vt:lpstr>
      <vt:lpstr>Module 5: Number Systems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Fabio PACE - DataSys</cp:lastModifiedBy>
  <cp:revision>206</cp:revision>
  <dcterms:created xsi:type="dcterms:W3CDTF">2019-10-18T06:21:22Z</dcterms:created>
  <dcterms:modified xsi:type="dcterms:W3CDTF">2021-10-18T19:32:13Z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