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090" r:id="rId14"/>
    <p:sldId id="1091" r:id="rId15"/>
    <p:sldId id="1092" r:id="rId16"/>
    <p:sldId id="1056" r:id="rId17"/>
    <p:sldId id="1057" r:id="rId18"/>
    <p:sldId id="1093" r:id="rId19"/>
    <p:sldId id="1094" r:id="rId20"/>
    <p:sldId id="1095" r:id="rId21"/>
    <p:sldId id="1096" r:id="rId22"/>
    <p:sldId id="1097" r:id="rId23"/>
    <p:sldId id="1098" r:id="rId24"/>
    <p:sldId id="1099" r:id="rId25"/>
    <p:sldId id="1063" r:id="rId26"/>
    <p:sldId id="1064" r:id="rId27"/>
    <p:sldId id="1100" r:id="rId28"/>
    <p:sldId id="1101" r:id="rId29"/>
    <p:sldId id="1102" r:id="rId30"/>
    <p:sldId id="957" r:id="rId31"/>
    <p:sldId id="958" r:id="rId32"/>
    <p:sldId id="874"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29"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77288" autoAdjust="0"/>
  </p:normalViewPr>
  <p:slideViewPr>
    <p:cSldViewPr snapToGrid="0" showGuides="1">
      <p:cViewPr varScale="1">
        <p:scale>
          <a:sx n="130" d="100"/>
          <a:sy n="130" d="100"/>
        </p:scale>
        <p:origin x="312" y="5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026CA933-D4A3-46D4-9E4B-A3C3EBA83E56}"/>
    <pc:docChg chg="modSld">
      <pc:chgData name="Fabio PACE - DataSys" userId="5f128c38-951f-4dfa-9c97-3cecf607327f" providerId="ADAL" clId="{026CA933-D4A3-46D4-9E4B-A3C3EBA83E56}" dt="2020-12-13T14:09:03.290" v="36" actId="20577"/>
      <pc:docMkLst>
        <pc:docMk/>
      </pc:docMkLst>
      <pc:sldChg chg="modNotesTx">
        <pc:chgData name="Fabio PACE - DataSys" userId="5f128c38-951f-4dfa-9c97-3cecf607327f" providerId="ADAL" clId="{026CA933-D4A3-46D4-9E4B-A3C3EBA83E56}" dt="2020-12-13T14:09:03.290" v="36" actId="20577"/>
        <pc:sldMkLst>
          <pc:docMk/>
          <pc:sldMk cId="3599561071" sldId="10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fr.wikipedia.org/wiki/Carrier_Sense_Multiple_Access_with_Collision_Dete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Cisco Networking Academy</a:t>
            </a:r>
          </a:p>
          <a:p>
            <a:pPr rtl="0"/>
            <a:r>
              <a:rPr lang="fr-FR"/>
              <a:t>Présentation des réseaux V7.0 (ITN)</a:t>
            </a:r>
          </a:p>
          <a:p>
            <a:pPr rtl="0"/>
            <a:r>
              <a:rPr lang="fr-FR"/>
              <a:t>Module 6: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6.1.1 - Couche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de liaison de données</a:t>
            </a:r>
          </a:p>
          <a:p>
            <a:pPr rtl="0"/>
            <a:r>
              <a:rPr lang="fr-FR"/>
              <a:t>6.1 - La fonction de la couche liaison de données</a:t>
            </a:r>
          </a:p>
          <a:p>
            <a:pPr rtl="0"/>
            <a:r>
              <a:rPr lang="fr-FR"/>
              <a:t>6.1.2 — Sous-couches de liaison de données LAN/MAN IEEE 802</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46092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6.1.3 - Accès aux supports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858137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 La fonction de la couche liaison de données</a:t>
            </a:r>
          </a:p>
          <a:p>
            <a:pPr rtl="0"/>
            <a:r>
              <a:rPr lang="fr-FR"/>
              <a:t>6.1.4 Normes de la couche liaison de données</a:t>
            </a:r>
          </a:p>
          <a:p>
            <a:pPr rtl="0"/>
            <a:r>
              <a:rPr lang="fr-FR"/>
              <a:t>6.1.5 — Vérifiez votre compréhension — Fonction de la Couche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83545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6.2.1: Topologies physiques et logiques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55212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a:t>6 - Couche liaison de données</a:t>
            </a:r>
          </a:p>
          <a:p>
            <a:pPr rtl="0"/>
            <a:r>
              <a:rPr lang="fr-FR" dirty="0"/>
              <a:t>6.2 - Topologies du réseau</a:t>
            </a:r>
          </a:p>
          <a:p>
            <a:pPr rtl="0"/>
            <a:r>
              <a:rPr lang="fr-FR" dirty="0"/>
              <a:t>6.2.2 - Topologies WAN</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69435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6.2.3– Topologie WAN point à point</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96321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6.2.4 – Topologies LAN</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43794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6.2.5 — Communications en modes duplex intégral et semi-duplex</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2490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a:t>6 - Couche liaison de données</a:t>
            </a:r>
          </a:p>
          <a:p>
            <a:pPr rtl="0"/>
            <a:r>
              <a:rPr lang="fr-FR" dirty="0"/>
              <a:t>6.2 - Topologies du réseau</a:t>
            </a:r>
          </a:p>
          <a:p>
            <a:pPr rtl="0"/>
            <a:r>
              <a:rPr lang="fr-FR" dirty="0"/>
              <a:t>6.2.6 – Méthodes de contrôle d'accès </a:t>
            </a:r>
          </a:p>
          <a:p>
            <a:pPr rtl="0"/>
            <a:endParaRPr lang="fr-FR"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hlinkClick r:id="rId3"/>
              </a:rPr>
              <a:t>Carrier Sense Multiple Access with Collision Detection / </a:t>
            </a:r>
            <a:r>
              <a:rPr lang="en-US" b="1">
                <a:hlinkClick r:id="rId3"/>
              </a:rPr>
              <a:t>Collision Avoidance</a:t>
            </a:r>
          </a:p>
          <a:p>
            <a:pPr rtl="0"/>
            <a:endParaRPr lang="fr-FR"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945068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6.2.7 – Accès avec gestion des conflits – CSMA/CD</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233728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6.2 - Topologies du réseau</a:t>
            </a:r>
          </a:p>
          <a:p>
            <a:pPr rtl="0"/>
            <a:r>
              <a:rPr lang="fr-FR"/>
              <a:t>6.2.8 – Accès avec gestion des conflits – CSMA/CA</a:t>
            </a:r>
          </a:p>
          <a:p>
            <a:pPr rtl="0"/>
            <a:r>
              <a:rPr lang="fr-FR"/>
              <a:t>6.2.9 — Vérifiez votre compréhension - Topologies du réseau</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34876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6.3.1 — Le Trame</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6.3.2 – Champs du trame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74114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dirty="0"/>
              <a:t>6 - Couche liaison de données</a:t>
            </a:r>
          </a:p>
          <a:p>
            <a:pPr rtl="0"/>
            <a:r>
              <a:rPr lang="fr-FR" dirty="0"/>
              <a:t>6.3 - La trame liaison de données</a:t>
            </a:r>
          </a:p>
          <a:p>
            <a:pPr rtl="0"/>
            <a:r>
              <a:rPr lang="fr-FR" dirty="0"/>
              <a:t>6.3.3 – Adresse de couche 2</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882721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6.3 - La trame liaison de données</a:t>
            </a:r>
          </a:p>
          <a:p>
            <a:pPr rtl="0"/>
            <a:r>
              <a:rPr lang="fr-FR"/>
              <a:t>6.3.4 – Trames du LAN et WAN</a:t>
            </a:r>
          </a:p>
          <a:p>
            <a:pPr rtl="0"/>
            <a:r>
              <a:rPr lang="fr-FR"/>
              <a:t>6.3.5 — Vérifiez votre compréhension — Trame de liaison de données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841289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6.4 -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6 - Couche liaison de données</a:t>
            </a:r>
          </a:p>
          <a:p>
            <a:pPr rtl="0"/>
            <a:r>
              <a:rPr lang="fr-FR"/>
              <a:t>6.4 – Module pratique et questionnaire</a:t>
            </a:r>
          </a:p>
          <a:p>
            <a:pPr rtl="0"/>
            <a:r>
              <a:rPr lang="fr-FR"/>
              <a:t>6.4.1 – Qu'est-ce que j'ai appris dans ce module?</a:t>
            </a:r>
          </a:p>
          <a:p>
            <a:pPr rtl="0"/>
            <a:r>
              <a:rPr lang="fr-FR"/>
              <a:t>6.4.2 — Questionnaire du module — Couche liaison de données</a:t>
            </a:r>
          </a:p>
        </p:txBody>
      </p:sp>
    </p:spTree>
    <p:extLst>
      <p:ext uri="{BB962C8B-B14F-4D97-AF65-F5344CB8AC3E}">
        <p14:creationId xmlns:p14="http://schemas.microsoft.com/office/powerpoint/2010/main" val="14768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Cisco Networking Academy</a:t>
            </a:r>
          </a:p>
          <a:p>
            <a:pPr rtl="0"/>
            <a:r>
              <a:rPr lang="fr-FR"/>
              <a:t>Présentation des réseaux V7.0 (ITN)</a:t>
            </a:r>
          </a:p>
          <a:p>
            <a:pPr rtl="0"/>
            <a:r>
              <a:rPr lang="fr-FR"/>
              <a:t>Module 6: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6.0 - Couche liaison de données - Présentation</a:t>
            </a:r>
          </a:p>
          <a:p>
            <a:pPr rtl="0">
              <a:buFontTx/>
              <a:buNone/>
            </a:pPr>
            <a:r>
              <a:rPr lang="fr-FR"/>
              <a:t>6.0.2 -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Couche liaison de données</a:t>
            </a:r>
          </a:p>
          <a:p>
            <a:pPr rtl="0"/>
            <a:r>
              <a:rPr lang="fr-FR"/>
              <a:t>6.1- La fonction de la couche liaison de données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6: Couche liaison de données</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698645"/>
            <a:ext cx="801257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Couche liaison de données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L'objectif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:Expliquer comment le contrôle d'accès au support (MAC) dans la couche liaison de données prend en charge la communication entre les réseaux</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728653368"/>
              </p:ext>
            </p:extLst>
          </p:nvPr>
        </p:nvGraphicFramePr>
        <p:xfrm>
          <a:off x="457677" y="2152014"/>
          <a:ext cx="7826240" cy="2253206"/>
        </p:xfrm>
        <a:graphic>
          <a:graphicData uri="http://schemas.openxmlformats.org/drawingml/2006/table">
            <a:tbl>
              <a:tblPr firstRow="1" firstCol="1" bandRow="1">
                <a:tableStyleId>{5C22544A-7EE6-4342-B048-85BDC9FD1C3A}</a:tableStyleId>
              </a:tblPr>
              <a:tblGrid>
                <a:gridCol w="3913120">
                  <a:extLst>
                    <a:ext uri="{9D8B030D-6E8A-4147-A177-3AD203B41FA5}">
                      <a16:colId xmlns:a16="http://schemas.microsoft.com/office/drawing/2014/main" val="1523797708"/>
                    </a:ext>
                  </a:extLst>
                </a:gridCol>
                <a:gridCol w="3913120">
                  <a:extLst>
                    <a:ext uri="{9D8B030D-6E8A-4147-A177-3AD203B41FA5}">
                      <a16:colId xmlns:a16="http://schemas.microsoft.com/office/drawing/2014/main" val="2750207184"/>
                    </a:ext>
                  </a:extLst>
                </a:gridCol>
              </a:tblGrid>
              <a:tr h="293684">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783639">
                <a:tc>
                  <a:txBody>
                    <a:bodyPr/>
                    <a:lstStyle/>
                    <a:p>
                      <a:pPr marL="0" marR="0" rtl="0">
                        <a:lnSpc>
                          <a:spcPct val="107000"/>
                        </a:lnSpc>
                        <a:spcBef>
                          <a:spcPts val="0"/>
                        </a:spcBef>
                        <a:spcAft>
                          <a:spcPts val="0"/>
                        </a:spcAft>
                      </a:pPr>
                      <a:r>
                        <a:rPr lang="fr-FR" sz="1200">
                          <a:effectLst/>
                        </a:rPr>
                        <a:t>Fonction de la couche de liaison de données</a:t>
                      </a:r>
                    </a:p>
                  </a:txBody>
                  <a:tcPr marL="68580" marR="68580" marT="0" marB="0"/>
                </a:tc>
                <a:tc>
                  <a:txBody>
                    <a:bodyPr/>
                    <a:lstStyle/>
                    <a:p>
                      <a:pPr marL="0" marR="0" rtl="0">
                        <a:lnSpc>
                          <a:spcPct val="107000"/>
                        </a:lnSpc>
                        <a:spcBef>
                          <a:spcPts val="0"/>
                        </a:spcBef>
                        <a:spcAft>
                          <a:spcPts val="0"/>
                        </a:spcAft>
                      </a:pPr>
                      <a:r>
                        <a:rPr lang="fr-FR" sz="1200" kern="1200">
                          <a:solidFill>
                            <a:schemeClr val="dk1"/>
                          </a:solidFill>
                          <a:effectLst/>
                          <a:latin typeface="+mn-lt"/>
                          <a:ea typeface="+mn-ea"/>
                          <a:cs typeface="+mn-cs"/>
                        </a:rPr>
                        <a:t>Décrire l'objectif et la fonction de la couche de liaison de données pour préparer la transmission d'une communication sur un support spécifique.</a:t>
                      </a:r>
                    </a:p>
                  </a:txBody>
                  <a:tcPr marL="68580" marR="68580" marT="0" marB="0"/>
                </a:tc>
                <a:extLst>
                  <a:ext uri="{0D108BD9-81ED-4DB2-BD59-A6C34878D82A}">
                    <a16:rowId xmlns:a16="http://schemas.microsoft.com/office/drawing/2014/main" val="1646858405"/>
                  </a:ext>
                </a:extLst>
              </a:tr>
              <a:tr h="512112">
                <a:tc>
                  <a:txBody>
                    <a:bodyPr/>
                    <a:lstStyle/>
                    <a:p>
                      <a:pPr marL="0" marR="0" rtl="0">
                        <a:lnSpc>
                          <a:spcPct val="107000"/>
                        </a:lnSpc>
                        <a:spcBef>
                          <a:spcPts val="0"/>
                        </a:spcBef>
                        <a:spcAft>
                          <a:spcPts val="0"/>
                        </a:spcAft>
                      </a:pPr>
                      <a:r>
                        <a:rPr lang="fr-FR" sz="1200">
                          <a:effectLst/>
                        </a:rPr>
                        <a:t>Topologies des réseau</a:t>
                      </a:r>
                    </a:p>
                  </a:txBody>
                  <a:tcPr marL="68580" marR="68580" marT="0" marB="0"/>
                </a:tc>
                <a:tc>
                  <a:txBody>
                    <a:bodyPr/>
                    <a:lstStyle/>
                    <a:p>
                      <a:pPr marL="0" marR="0" rtl="0">
                        <a:lnSpc>
                          <a:spcPct val="107000"/>
                        </a:lnSpc>
                        <a:spcBef>
                          <a:spcPts val="0"/>
                        </a:spcBef>
                        <a:spcAft>
                          <a:spcPts val="0"/>
                        </a:spcAft>
                      </a:pPr>
                      <a:r>
                        <a:rPr lang="fr-FR" sz="1200" kern="1200">
                          <a:solidFill>
                            <a:schemeClr val="dk1"/>
                          </a:solidFill>
                          <a:effectLst/>
                          <a:latin typeface="+mn-lt"/>
                          <a:ea typeface="+mn-ea"/>
                          <a:cs typeface="+mn-cs"/>
                        </a:rPr>
                        <a:t>Décrire les caractéristiques des méthodes de contrôle d'accès au support (MAC) dans les topologies WAN et LAN.</a:t>
                      </a:r>
                    </a:p>
                  </a:txBody>
                  <a:tcPr marL="68580" marR="68580" marT="0" marB="0"/>
                </a:tc>
                <a:extLst>
                  <a:ext uri="{0D108BD9-81ED-4DB2-BD59-A6C34878D82A}">
                    <a16:rowId xmlns:a16="http://schemas.microsoft.com/office/drawing/2014/main" val="1435904258"/>
                  </a:ext>
                </a:extLst>
              </a:tr>
              <a:tr h="602922">
                <a:tc>
                  <a:txBody>
                    <a:bodyPr/>
                    <a:lstStyle/>
                    <a:p>
                      <a:pPr marL="0" marR="0" rtl="0">
                        <a:lnSpc>
                          <a:spcPct val="107000"/>
                        </a:lnSpc>
                        <a:spcBef>
                          <a:spcPts val="0"/>
                        </a:spcBef>
                        <a:spcAft>
                          <a:spcPts val="0"/>
                        </a:spcAft>
                      </a:pPr>
                      <a:r>
                        <a:rPr lang="fr-FR" sz="1200">
                          <a:effectLst/>
                        </a:rPr>
                        <a:t>Trame de liaison de données</a:t>
                      </a:r>
                    </a:p>
                  </a:txBody>
                  <a:tcPr marL="68580" marR="68580" marT="0" marB="0"/>
                </a:tc>
                <a:tc>
                  <a:txBody>
                    <a:bodyPr/>
                    <a:lstStyle/>
                    <a:p>
                      <a:pPr marL="0" marR="0" rtl="0">
                        <a:lnSpc>
                          <a:spcPct val="107000"/>
                        </a:lnSpc>
                        <a:spcBef>
                          <a:spcPts val="0"/>
                        </a:spcBef>
                        <a:spcAft>
                          <a:spcPts val="0"/>
                        </a:spcAft>
                      </a:pPr>
                      <a:r>
                        <a:rPr lang="fr-FR" sz="1200">
                          <a:effectLst/>
                          <a:latin typeface="+mn-lt"/>
                          <a:ea typeface="Calibri" panose="020F0502020204030204" pitchFamily="34" charset="0"/>
                          <a:cs typeface="Calibri" panose="020F0502020204030204" pitchFamily="34" charset="0"/>
                        </a:rPr>
                        <a:t>Décrire les caractéristiques et les fonctions de la trame de liaison de données.</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fr-FR">
                <a:solidFill>
                  <a:schemeClr val="accent5">
                    <a:lumMod val="40000"/>
                    <a:lumOff val="60000"/>
                  </a:schemeClr>
                </a:solidFill>
              </a:rPr>
              <a:t>6.1 La fonction de la couche liaison de données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0867" y="152400"/>
            <a:ext cx="8345488" cy="731837"/>
          </a:xfrm>
        </p:spPr>
        <p:txBody>
          <a:bodyPr/>
          <a:lstStyle/>
          <a:p>
            <a:pPr rtl="0"/>
            <a:r>
              <a:rPr lang="fr-FR" sz="1600" dirty="0"/>
              <a:t>Fonction de la couche liaison de données</a:t>
            </a:r>
            <a:br>
              <a:rPr lang="en-US" dirty="0"/>
            </a:br>
            <a:r>
              <a:rPr lang="fr-FR" sz="2400" dirty="0"/>
              <a:t>la Couche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fr-FR" sz="1600" dirty="0">
                <a:solidFill>
                  <a:srgbClr val="000000"/>
                </a:solidFill>
              </a:rPr>
              <a:t>la Couche liaison de données est responsable des communications entre les cartes d'interface réseau du périphérique final.</a:t>
            </a:r>
          </a:p>
          <a:p>
            <a:pPr marL="342900" indent="-342900" algn="l" rtl="0">
              <a:buFont typeface="Arial" panose="020B0604020202020204" pitchFamily="34" charset="0"/>
              <a:buChar char="•"/>
            </a:pPr>
            <a:r>
              <a:rPr lang="fr-FR" sz="1600" dirty="0">
                <a:solidFill>
                  <a:srgbClr val="000000"/>
                </a:solidFill>
              </a:rPr>
              <a:t>Il permet aux protocoles de couche supérieure d'accéder au support de couche physique et encapsule les paquets de couche 3 (IPv4 et IPv6) dans des trames de couche 2.</a:t>
            </a:r>
          </a:p>
          <a:p>
            <a:pPr marL="342900" indent="-342900" algn="l" rtl="0">
              <a:buFont typeface="Arial" panose="020B0604020202020204" pitchFamily="34" charset="0"/>
              <a:buChar char="•"/>
            </a:pPr>
            <a:r>
              <a:rPr lang="fr-FR" sz="1600" dirty="0">
                <a:solidFill>
                  <a:srgbClr val="000000"/>
                </a:solidFill>
              </a:rPr>
              <a:t>Il effectue également la détection des erreurs et rejette les trames corrompues.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D6A2775E-EEA2-B340-AC65-D029824E8F00}"/>
              </a:ext>
            </a:extLst>
          </p:cNvPr>
          <p:cNvPicPr>
            <a:picLocks noChangeAspect="1"/>
          </p:cNvPicPr>
          <p:nvPr/>
        </p:nvPicPr>
        <p:blipFill>
          <a:blip r:embed="rId3"/>
          <a:stretch>
            <a:fillRect/>
          </a:stretch>
        </p:blipFill>
        <p:spPr>
          <a:xfrm>
            <a:off x="4769746" y="1046747"/>
            <a:ext cx="3823810" cy="20166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5467" y="123582"/>
            <a:ext cx="9067800" cy="731837"/>
          </a:xfrm>
        </p:spPr>
        <p:txBody>
          <a:bodyPr/>
          <a:lstStyle/>
          <a:p>
            <a:pPr rtl="0">
              <a:lnSpc>
                <a:spcPct val="100000"/>
              </a:lnSpc>
            </a:pPr>
            <a:r>
              <a:rPr lang="fr-FR" sz="1600" dirty="0"/>
              <a:t>Fonction de la couche liaison de données</a:t>
            </a:r>
            <a:br>
              <a:rPr lang="en-US" dirty="0"/>
            </a:br>
            <a:r>
              <a:rPr lang="fr-FR" sz="2400" dirty="0"/>
              <a:t>IEEE 802 LAN/MAN des sous-couches de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7964" y="855419"/>
            <a:ext cx="4305820" cy="3683530"/>
          </a:xfrm>
        </p:spPr>
        <p:txBody>
          <a:bodyPr/>
          <a:lstStyle/>
          <a:p>
            <a:pPr marL="0" indent="0" algn="l" rtl="0"/>
            <a:r>
              <a:rPr lang="fr-FR" sz="1600" dirty="0">
                <a:solidFill>
                  <a:srgbClr val="000000"/>
                </a:solidFill>
              </a:rPr>
              <a:t>Les normes IEEE 802 LAN/MAN sont spécifiques au type de réseau (Ethernet, WLAN, WPAN, etc.).</a:t>
            </a:r>
          </a:p>
          <a:p>
            <a:pPr marL="0" indent="0" algn="l"/>
            <a:endParaRPr lang="en-US" sz="1600" dirty="0">
              <a:solidFill>
                <a:srgbClr val="000000"/>
              </a:solidFill>
            </a:endParaRPr>
          </a:p>
          <a:p>
            <a:pPr marL="0" indent="0" algn="l" rtl="0"/>
            <a:r>
              <a:rPr lang="fr-FR" sz="1600" dirty="0">
                <a:solidFill>
                  <a:srgbClr val="000000"/>
                </a:solidFill>
              </a:rPr>
              <a:t>La Couche liaison de données se compose de deux sous-couches. </a:t>
            </a:r>
            <a:r>
              <a:rPr lang="fr-FR" sz="1600" b="1" dirty="0">
                <a:solidFill>
                  <a:srgbClr val="000000"/>
                </a:solidFill>
              </a:rPr>
              <a:t>Sous-couche LLC (</a:t>
            </a:r>
            <a:r>
              <a:rPr lang="fr-FR" sz="1600" b="1" dirty="0" err="1">
                <a:solidFill>
                  <a:srgbClr val="000000"/>
                </a:solidFill>
              </a:rPr>
              <a:t>Logical</a:t>
            </a:r>
            <a:r>
              <a:rPr lang="fr-FR" sz="1600" b="1" dirty="0">
                <a:solidFill>
                  <a:srgbClr val="000000"/>
                </a:solidFill>
              </a:rPr>
              <a:t> Link Control)</a:t>
            </a:r>
            <a:r>
              <a:rPr lang="fr-FR" sz="1600" dirty="0">
                <a:solidFill>
                  <a:srgbClr val="000000"/>
                </a:solidFill>
              </a:rPr>
              <a:t> et </a:t>
            </a:r>
            <a:r>
              <a:rPr lang="fr-FR" sz="1600" b="1" dirty="0">
                <a:solidFill>
                  <a:srgbClr val="000000"/>
                </a:solidFill>
              </a:rPr>
              <a:t>Contrôle d'accès au support (MAC). </a:t>
            </a:r>
          </a:p>
          <a:p>
            <a:pPr marL="489010" lvl="2" indent="-342900" rtl="0">
              <a:buFont typeface="Arial" panose="020B0604020202020204" pitchFamily="34" charset="0"/>
              <a:buChar char="•"/>
            </a:pPr>
            <a:r>
              <a:rPr lang="fr-FR" sz="1600" dirty="0">
                <a:solidFill>
                  <a:srgbClr val="000000"/>
                </a:solidFill>
              </a:rPr>
              <a:t>La sous-couche LLC communique entre le logiciel de mise en réseau sur les couches supérieures et le matériel du périphérique sur les couches inférieures.</a:t>
            </a:r>
          </a:p>
          <a:p>
            <a:pPr marL="489010" lvl="2" indent="-342900" rtl="0">
              <a:buFont typeface="Arial" panose="020B0604020202020204" pitchFamily="34" charset="0"/>
              <a:buChar char="•"/>
            </a:pPr>
            <a:r>
              <a:rPr lang="fr-FR" sz="1600" dirty="0">
                <a:solidFill>
                  <a:srgbClr val="000000"/>
                </a:solidFill>
              </a:rPr>
              <a:t>la sous-couche MAC est responsable de l'encapsulation des données et du contrôle d'accès au support.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34482E20-85AC-4A71-B6F1-35D714F52EA3}"/>
              </a:ext>
            </a:extLst>
          </p:cNvPr>
          <p:cNvPicPr>
            <a:picLocks noChangeAspect="1"/>
          </p:cNvPicPr>
          <p:nvPr/>
        </p:nvPicPr>
        <p:blipFill>
          <a:blip r:embed="rId3"/>
          <a:stretch>
            <a:fillRect/>
          </a:stretch>
        </p:blipFill>
        <p:spPr>
          <a:xfrm>
            <a:off x="4503783" y="855419"/>
            <a:ext cx="4640217" cy="3683530"/>
          </a:xfrm>
          <a:prstGeom prst="rect">
            <a:avLst/>
          </a:prstGeom>
        </p:spPr>
      </p:pic>
    </p:spTree>
    <p:extLst>
      <p:ext uri="{BB962C8B-B14F-4D97-AF65-F5344CB8AC3E}">
        <p14:creationId xmlns:p14="http://schemas.microsoft.com/office/powerpoint/2010/main" val="262233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4667" y="93134"/>
            <a:ext cx="8345488" cy="731837"/>
          </a:xfrm>
        </p:spPr>
        <p:txBody>
          <a:bodyPr/>
          <a:lstStyle/>
          <a:p>
            <a:pPr rtl="0"/>
            <a:r>
              <a:rPr lang="fr-FR" sz="1600" dirty="0"/>
              <a:t>La fonction de la Couche liaison de données</a:t>
            </a:r>
            <a:br>
              <a:rPr lang="en-US" dirty="0"/>
            </a:br>
            <a:r>
              <a:rPr lang="fr-FR" sz="2400" dirty="0"/>
              <a:t>Fournisse l’accès aux support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3073946"/>
          </a:xfrm>
        </p:spPr>
        <p:txBody>
          <a:bodyPr/>
          <a:lstStyle/>
          <a:p>
            <a:pPr marL="0" indent="0" algn="l" rtl="0"/>
            <a:r>
              <a:rPr lang="fr-FR" dirty="0">
                <a:solidFill>
                  <a:srgbClr val="000000"/>
                </a:solidFill>
              </a:rPr>
              <a:t>Les paquets échangés entre les nœuds peuvent rencontrer de nombreuses couches de liaison de données et transitions du support.</a:t>
            </a:r>
          </a:p>
          <a:p>
            <a:pPr marL="0" indent="0" algn="l"/>
            <a:endParaRPr lang="en-US" dirty="0">
              <a:solidFill>
                <a:srgbClr val="000000"/>
              </a:solidFill>
            </a:endParaRPr>
          </a:p>
          <a:p>
            <a:pPr marL="0" indent="0" algn="l" rtl="0"/>
            <a:r>
              <a:rPr lang="fr-FR" dirty="0">
                <a:solidFill>
                  <a:srgbClr val="000000"/>
                </a:solidFill>
              </a:rPr>
              <a:t>A chaque saut au long du chemin, un routeur exécute quatre fonctions de base de couche 2:</a:t>
            </a:r>
          </a:p>
          <a:p>
            <a:pPr marL="415985" lvl="1" indent="-342900" rtl="0">
              <a:buFont typeface="Arial" panose="020B0604020202020204" pitchFamily="34" charset="0"/>
              <a:buChar char="•"/>
            </a:pPr>
            <a:r>
              <a:rPr lang="fr-FR" sz="1600" dirty="0">
                <a:solidFill>
                  <a:srgbClr val="000000"/>
                </a:solidFill>
              </a:rPr>
              <a:t>il accepte une trame d'un support réseau ;</a:t>
            </a:r>
          </a:p>
          <a:p>
            <a:pPr marL="415985" lvl="1" indent="-342900" rtl="0">
              <a:buFont typeface="Arial" panose="020B0604020202020204" pitchFamily="34" charset="0"/>
              <a:buChar char="•"/>
            </a:pPr>
            <a:r>
              <a:rPr lang="fr-FR" sz="1600" dirty="0" err="1">
                <a:solidFill>
                  <a:srgbClr val="000000"/>
                </a:solidFill>
              </a:rPr>
              <a:t>Désencapsule</a:t>
            </a:r>
            <a:r>
              <a:rPr lang="fr-FR" sz="1600" dirty="0">
                <a:solidFill>
                  <a:srgbClr val="000000"/>
                </a:solidFill>
              </a:rPr>
              <a:t> la trame pour exposer le paquet encapsulé.</a:t>
            </a:r>
          </a:p>
          <a:p>
            <a:pPr marL="415985" lvl="1" indent="-342900" rtl="0"/>
            <a:r>
              <a:rPr lang="fr-FR" sz="1600" dirty="0" err="1">
                <a:solidFill>
                  <a:srgbClr val="000000"/>
                </a:solidFill>
              </a:rPr>
              <a:t>réencapsule</a:t>
            </a:r>
            <a:r>
              <a:rPr lang="fr-FR" sz="1600" dirty="0">
                <a:solidFill>
                  <a:srgbClr val="000000"/>
                </a:solidFill>
              </a:rPr>
              <a:t> le paquet dans une nouvelle trame ;</a:t>
            </a:r>
          </a:p>
          <a:p>
            <a:pPr marL="415985" lvl="1" indent="-342900" rtl="0"/>
            <a:r>
              <a:rPr lang="fr-FR" sz="1600" dirty="0">
                <a:solidFill>
                  <a:srgbClr val="000000"/>
                </a:solidFill>
              </a:rPr>
              <a:t>Transmet la nouvelle trame sur le support du segment réseau suivant.</a:t>
            </a:r>
          </a:p>
          <a:p>
            <a:pPr marL="415985" lvl="1" indent="-342900">
              <a:buFont typeface="Arial" panose="020B0604020202020204" pitchFamily="34" charset="0"/>
              <a:buChar char="•"/>
            </a:pPr>
            <a:endParaRPr lang="en-US"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027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3E1FC63F-1738-4F20-B656-0C076A42FFC9}"/>
              </a:ext>
            </a:extLst>
          </p:cNvPr>
          <p:cNvSpPr>
            <a:spLocks noGrp="1"/>
          </p:cNvSpPr>
          <p:nvPr>
            <p:ph type="title"/>
          </p:nvPr>
        </p:nvSpPr>
        <p:spPr>
          <a:xfrm>
            <a:off x="135467" y="123581"/>
            <a:ext cx="8345488" cy="731838"/>
          </a:xfrm>
        </p:spPr>
        <p:txBody>
          <a:bodyPr/>
          <a:lstStyle/>
          <a:p>
            <a:pPr rtl="0"/>
            <a:r>
              <a:rPr lang="fr-FR" sz="1600" dirty="0"/>
              <a:t>Fonction de la couche liaison de données</a:t>
            </a:r>
            <a:br>
              <a:rPr lang="en-US" dirty="0"/>
            </a:br>
            <a:r>
              <a:rPr lang="fr-FR" sz="2400" dirty="0"/>
              <a:t>la couche liaison de données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6328" cy="3073946"/>
          </a:xfrm>
        </p:spPr>
        <p:txBody>
          <a:bodyPr/>
          <a:lstStyle/>
          <a:p>
            <a:pPr marL="0" indent="0" algn="l" rtl="0"/>
            <a:r>
              <a:rPr lang="fr-FR">
                <a:solidFill>
                  <a:srgbClr val="000000"/>
                </a:solidFill>
              </a:rPr>
              <a:t>Les protocoles de couche liaison de données sont définis par les organisations d'ingénierie:</a:t>
            </a:r>
          </a:p>
          <a:p>
            <a:pPr marL="415985" lvl="1" indent="-342900" rtl="0">
              <a:buFont typeface="Arial" panose="020B0604020202020204" pitchFamily="34" charset="0"/>
              <a:buChar char="•"/>
            </a:pPr>
            <a:r>
              <a:rPr lang="fr-FR" sz="1600">
                <a:solidFill>
                  <a:srgbClr val="000000"/>
                </a:solidFill>
              </a:rPr>
              <a:t>IEEE (Institute of Electrical and Electronics Engineers - Institut des ingénieurs en équipements électriques et électroniques)</a:t>
            </a:r>
          </a:p>
          <a:p>
            <a:pPr marL="415985" lvl="1" indent="-342900" rtl="0">
              <a:buFont typeface="Arial" panose="020B0604020202020204" pitchFamily="34" charset="0"/>
              <a:buChar char="•"/>
            </a:pPr>
            <a:r>
              <a:rPr lang="fr-FR" sz="1600">
                <a:solidFill>
                  <a:srgbClr val="000000"/>
                </a:solidFill>
              </a:rPr>
              <a:t>Union Internationale des Télécommunications (UIT)</a:t>
            </a:r>
          </a:p>
          <a:p>
            <a:pPr marL="415985" lvl="1" indent="-342900" rtl="0">
              <a:buFont typeface="Arial" panose="020B0604020202020204" pitchFamily="34" charset="0"/>
              <a:buChar char="•"/>
            </a:pPr>
            <a:r>
              <a:rPr lang="fr-FR" sz="1600">
                <a:solidFill>
                  <a:srgbClr val="000000"/>
                </a:solidFill>
              </a:rPr>
              <a:t>L'Organisation internationale de normalisation (ISO)</a:t>
            </a:r>
          </a:p>
          <a:p>
            <a:pPr marL="415985" lvl="1" indent="-342900" rtl="0">
              <a:buFont typeface="Arial" panose="020B0604020202020204" pitchFamily="34" charset="0"/>
              <a:buChar char="•"/>
            </a:pPr>
            <a:r>
              <a:rPr lang="fr-FR" sz="1600">
                <a:solidFill>
                  <a:srgbClr val="000000"/>
                </a:solidFill>
              </a:rPr>
              <a:t>ANSI (American National Standards Institute)</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81E48A9C-7AC9-4385-99A6-E88DD132E6DB}"/>
              </a:ext>
            </a:extLst>
          </p:cNvPr>
          <p:cNvPicPr>
            <a:picLocks noChangeAspect="1"/>
          </p:cNvPicPr>
          <p:nvPr/>
        </p:nvPicPr>
        <p:blipFill>
          <a:blip r:embed="rId3"/>
          <a:stretch>
            <a:fillRect/>
          </a:stretch>
        </p:blipFill>
        <p:spPr>
          <a:xfrm>
            <a:off x="4572000" y="855419"/>
            <a:ext cx="4055062" cy="2768600"/>
          </a:xfrm>
          <a:prstGeom prst="rect">
            <a:avLst/>
          </a:prstGeom>
        </p:spPr>
      </p:pic>
    </p:spTree>
    <p:extLst>
      <p:ext uri="{BB962C8B-B14F-4D97-AF65-F5344CB8AC3E}">
        <p14:creationId xmlns:p14="http://schemas.microsoft.com/office/powerpoint/2010/main" val="1221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6.2 - Topologies du réseau</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152400"/>
            <a:ext cx="8345488" cy="731837"/>
          </a:xfrm>
        </p:spPr>
        <p:txBody>
          <a:bodyPr/>
          <a:lstStyle/>
          <a:p>
            <a:pPr rtl="0"/>
            <a:r>
              <a:rPr lang="fr-FR" sz="1600" dirty="0"/>
              <a:t>Topologies du réseau</a:t>
            </a:r>
            <a:br>
              <a:rPr lang="en-US" dirty="0"/>
            </a:br>
            <a:r>
              <a:rPr lang="fr-FR" sz="2400" dirty="0"/>
              <a:t>Topologies physiques et logiques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rtl="0"/>
            <a:r>
              <a:rPr lang="fr-FR" sz="1800">
                <a:solidFill>
                  <a:srgbClr val="000000"/>
                </a:solidFill>
              </a:rPr>
              <a:t>La topologie d'un réseau constitue de l'organisation et la relation des périphériques réseau et les interconnexions existant entre eux.</a:t>
            </a:r>
          </a:p>
          <a:p>
            <a:pPr marL="0" indent="0" algn="l"/>
            <a:endParaRPr lang="en-US" sz="1800" dirty="0">
              <a:solidFill>
                <a:srgbClr val="000000"/>
              </a:solidFill>
            </a:endParaRPr>
          </a:p>
          <a:p>
            <a:pPr marL="0" indent="0" algn="l" rtl="0"/>
            <a:r>
              <a:rPr lang="fr-FR" sz="1800">
                <a:solidFill>
                  <a:srgbClr val="000000"/>
                </a:solidFill>
              </a:rPr>
              <a:t>Il comprend deux types différents de topologies utilisées pour décrire les réseaux:</a:t>
            </a:r>
          </a:p>
          <a:p>
            <a:pPr marL="415985" lvl="1" indent="-342900" rtl="0">
              <a:buFont typeface="Arial" panose="020B0604020202020204" pitchFamily="34" charset="0"/>
              <a:buChar char="•"/>
            </a:pPr>
            <a:r>
              <a:rPr lang="fr-FR" sz="1800" b="1">
                <a:solidFill>
                  <a:srgbClr val="000000"/>
                </a:solidFill>
              </a:rPr>
              <a:t>Topologie physique </a:t>
            </a:r>
            <a:r>
              <a:rPr lang="fr-FR" sz="1800">
                <a:solidFill>
                  <a:srgbClr val="000000"/>
                </a:solidFill>
              </a:rPr>
              <a:t>: affiche les connexions physiques et la manière dont les périphériques sont interconnectés. </a:t>
            </a:r>
          </a:p>
          <a:p>
            <a:pPr marL="415985" lvl="1" indent="-342900" rtl="0">
              <a:buFont typeface="Arial" panose="020B0604020202020204" pitchFamily="34" charset="0"/>
              <a:buChar char="•"/>
            </a:pPr>
            <a:r>
              <a:rPr lang="fr-FR" sz="1800" b="1">
                <a:solidFill>
                  <a:srgbClr val="000000"/>
                </a:solidFill>
              </a:rPr>
              <a:t>Topologie logique </a:t>
            </a:r>
            <a:r>
              <a:rPr lang="fr-FR" sz="1800">
                <a:solidFill>
                  <a:srgbClr val="000000"/>
                </a:solidFill>
              </a:rPr>
              <a:t>: identifie les connexions virtuelles entre les périphériques à l'aide d'interfaces de périphériques et des schémas d'adressage IP. </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169334"/>
            <a:ext cx="8345488" cy="731837"/>
          </a:xfrm>
        </p:spPr>
        <p:txBody>
          <a:bodyPr/>
          <a:lstStyle/>
          <a:p>
            <a:pPr rtl="0"/>
            <a:r>
              <a:rPr lang="fr-FR" sz="1600" dirty="0"/>
              <a:t>Topologies du réseau</a:t>
            </a:r>
            <a:br>
              <a:rPr lang="en-US" dirty="0"/>
            </a:br>
            <a:r>
              <a:rPr lang="fr-FR" sz="2400" dirty="0"/>
              <a:t>Topologies WAN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43508"/>
            <a:ext cx="8280400" cy="2804664"/>
          </a:xfrm>
        </p:spPr>
        <p:txBody>
          <a:bodyPr/>
          <a:lstStyle/>
          <a:p>
            <a:pPr marL="0" indent="0" algn="l" rtl="0"/>
            <a:r>
              <a:rPr lang="fr-FR" sz="1800" dirty="0">
                <a:solidFill>
                  <a:srgbClr val="000000"/>
                </a:solidFill>
              </a:rPr>
              <a:t>Il comprend trois topologies physiques de réseau étendu courantes: </a:t>
            </a:r>
          </a:p>
          <a:p>
            <a:pPr marL="415985" lvl="1" indent="-342900" rtl="0">
              <a:buFont typeface="Arial" panose="020B0604020202020204" pitchFamily="34" charset="0"/>
              <a:buChar char="•"/>
            </a:pPr>
            <a:r>
              <a:rPr lang="fr-FR" sz="1800" b="1" dirty="0">
                <a:solidFill>
                  <a:srgbClr val="000000"/>
                </a:solidFill>
              </a:rPr>
              <a:t>Point à point</a:t>
            </a:r>
            <a:r>
              <a:rPr lang="fr-FR" sz="1800" dirty="0">
                <a:solidFill>
                  <a:srgbClr val="000000"/>
                </a:solidFill>
              </a:rPr>
              <a:t> — la topologie WAN la plus simple et la plus courante. Elle se compose d'une liaison permanente entre deux terminaux.</a:t>
            </a:r>
          </a:p>
          <a:p>
            <a:pPr marL="415985" lvl="1" indent="-342900" rtl="0">
              <a:buFont typeface="Arial" panose="020B0604020202020204" pitchFamily="34" charset="0"/>
              <a:buChar char="•"/>
            </a:pPr>
            <a:r>
              <a:rPr lang="fr-FR" sz="1800" b="1" dirty="0">
                <a:solidFill>
                  <a:srgbClr val="000000"/>
                </a:solidFill>
              </a:rPr>
              <a:t>Hub and </a:t>
            </a:r>
            <a:r>
              <a:rPr lang="fr-FR" sz="1800" b="1" dirty="0" err="1">
                <a:solidFill>
                  <a:srgbClr val="000000"/>
                </a:solidFill>
              </a:rPr>
              <a:t>Spoke</a:t>
            </a:r>
            <a:r>
              <a:rPr lang="fr-FR" sz="1800" dirty="0">
                <a:solidFill>
                  <a:srgbClr val="000000"/>
                </a:solidFill>
              </a:rPr>
              <a:t>: version WAN de la topologie en étoile, dans laquelle un site central connecte entre eux les sites des filiales à l'aide de liaisons point à point.</a:t>
            </a:r>
          </a:p>
          <a:p>
            <a:pPr marL="415985" lvl="1" indent="-342900" rtl="0">
              <a:buFont typeface="Arial" panose="020B0604020202020204" pitchFamily="34" charset="0"/>
              <a:buChar char="•"/>
            </a:pPr>
            <a:r>
              <a:rPr lang="fr-FR" sz="1800" b="1" dirty="0">
                <a:solidFill>
                  <a:srgbClr val="000000"/>
                </a:solidFill>
              </a:rPr>
              <a:t>Maillée</a:t>
            </a:r>
            <a:r>
              <a:rPr lang="fr-FR" sz="1800" dirty="0">
                <a:solidFill>
                  <a:srgbClr val="000000"/>
                </a:solidFill>
              </a:rPr>
              <a:t>: cette topologie offre une haute disponibilité, mais nécessite que tous les systèmes finaux soient connectés entre eux.</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4733" y="254000"/>
            <a:ext cx="8345488" cy="731837"/>
          </a:xfrm>
        </p:spPr>
        <p:txBody>
          <a:bodyPr/>
          <a:lstStyle/>
          <a:p>
            <a:pPr rtl="0"/>
            <a:r>
              <a:rPr lang="fr-FR" sz="1600" dirty="0"/>
              <a:t>Topologies du réseau </a:t>
            </a:r>
            <a:br>
              <a:rPr lang="en-US" dirty="0"/>
            </a:br>
            <a:r>
              <a:rPr lang="fr-FR" sz="2400" dirty="0"/>
              <a:t>Topologie WAN point à point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536700"/>
          </a:xfrm>
        </p:spPr>
        <p:txBody>
          <a:bodyPr/>
          <a:lstStyle/>
          <a:p>
            <a:pPr marL="342900" indent="-342900" algn="l" rtl="0">
              <a:buFont typeface="Arial" panose="020B0604020202020204" pitchFamily="34" charset="0"/>
              <a:buChar char="•"/>
            </a:pPr>
            <a:r>
              <a:rPr lang="fr-FR">
                <a:solidFill>
                  <a:srgbClr val="000000"/>
                </a:solidFill>
              </a:rPr>
              <a:t>Les topologies point à point physiques connectent directement deux nœuds.</a:t>
            </a:r>
          </a:p>
          <a:p>
            <a:pPr marL="342900" indent="-342900" algn="l" rtl="0">
              <a:buFont typeface="Arial" panose="020B0604020202020204" pitchFamily="34" charset="0"/>
              <a:buChar char="•"/>
            </a:pPr>
            <a:r>
              <a:rPr lang="fr-FR">
                <a:solidFill>
                  <a:srgbClr val="000000"/>
                </a:solidFill>
              </a:rPr>
              <a:t>Les nœuds n'ont pas besoin de partager le support avec d'autres hôtes.</a:t>
            </a:r>
          </a:p>
          <a:p>
            <a:pPr marL="342900" indent="-342900" algn="l" rtl="0">
              <a:buFont typeface="Arial" panose="020B0604020202020204" pitchFamily="34" charset="0"/>
              <a:buChar char="•"/>
            </a:pPr>
            <a:r>
              <a:rPr lang="fr-FR">
                <a:solidFill>
                  <a:srgbClr val="000000"/>
                </a:solidFill>
              </a:rPr>
              <a:t>En outre, toutes les trames du support ne peuvent se déplacer que vers ou depuis les deux nœuds, les protocoles WAN Point-to-Point peuvent être très simples.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5238DFB8-7E4C-49CD-931F-4C4AC96133F5}"/>
              </a:ext>
            </a:extLst>
          </p:cNvPr>
          <p:cNvPicPr>
            <a:picLocks noChangeAspect="1"/>
          </p:cNvPicPr>
          <p:nvPr/>
        </p:nvPicPr>
        <p:blipFill>
          <a:blip r:embed="rId3"/>
          <a:stretch>
            <a:fillRect/>
          </a:stretch>
        </p:blipFill>
        <p:spPr>
          <a:xfrm>
            <a:off x="1330477" y="3408363"/>
            <a:ext cx="6666667" cy="1590476"/>
          </a:xfrm>
          <a:prstGeom prst="rect">
            <a:avLst/>
          </a:prstGeom>
        </p:spPr>
      </p:pic>
    </p:spTree>
    <p:extLst>
      <p:ext uri="{BB962C8B-B14F-4D97-AF65-F5344CB8AC3E}">
        <p14:creationId xmlns:p14="http://schemas.microsoft.com/office/powerpoint/2010/main" val="187609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6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Topologies du réseau</a:t>
            </a:r>
            <a:br>
              <a:rPr lang="en-US" dirty="0"/>
            </a:br>
            <a:r>
              <a:rPr lang="fr-FR" sz="2400"/>
              <a:t>Topologies LAN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38440" y="681400"/>
            <a:ext cx="4047061" cy="3613533"/>
          </a:xfrm>
        </p:spPr>
        <p:txBody>
          <a:bodyPr/>
          <a:lstStyle/>
          <a:p>
            <a:pPr marL="0" indent="0" algn="l" rtl="0"/>
            <a:r>
              <a:rPr lang="fr-FR" sz="1600" dirty="0">
                <a:solidFill>
                  <a:srgbClr val="000000"/>
                </a:solidFill>
              </a:rPr>
              <a:t>Les périphériques finaux des réseaux locaux sont généralement interconnectés à l'aide d'une topologie étoile ou étoile étendue. Les topologies étoile et étoile étendue sont faciles à installer, très évolutives et faciles à dépanner.</a:t>
            </a:r>
          </a:p>
          <a:p>
            <a:pPr marL="0" indent="0" algn="l"/>
            <a:endParaRPr lang="en-US" sz="1600" dirty="0">
              <a:solidFill>
                <a:srgbClr val="000000"/>
              </a:solidFill>
            </a:endParaRPr>
          </a:p>
          <a:p>
            <a:pPr marL="0" indent="0" algn="l" rtl="0"/>
            <a:r>
              <a:rPr lang="fr-FR" sz="1600" dirty="0">
                <a:solidFill>
                  <a:srgbClr val="000000"/>
                </a:solidFill>
              </a:rPr>
              <a:t>Les technologies Ethernet </a:t>
            </a:r>
            <a:r>
              <a:rPr lang="fr-FR" sz="1600" dirty="0" err="1">
                <a:solidFill>
                  <a:srgbClr val="000000"/>
                </a:solidFill>
              </a:rPr>
              <a:t>Early</a:t>
            </a:r>
            <a:r>
              <a:rPr lang="fr-FR" sz="1600" dirty="0">
                <a:solidFill>
                  <a:srgbClr val="000000"/>
                </a:solidFill>
              </a:rPr>
              <a:t> et </a:t>
            </a:r>
            <a:r>
              <a:rPr lang="fr-FR" sz="1600" dirty="0" err="1">
                <a:solidFill>
                  <a:srgbClr val="000000"/>
                </a:solidFill>
              </a:rPr>
              <a:t>Legacy</a:t>
            </a:r>
            <a:r>
              <a:rPr lang="fr-FR" sz="1600" dirty="0">
                <a:solidFill>
                  <a:srgbClr val="000000"/>
                </a:solidFill>
              </a:rPr>
              <a:t> </a:t>
            </a:r>
            <a:r>
              <a:rPr lang="fr-FR" sz="1600" dirty="0" err="1">
                <a:solidFill>
                  <a:srgbClr val="000000"/>
                </a:solidFill>
              </a:rPr>
              <a:t>Token</a:t>
            </a:r>
            <a:r>
              <a:rPr lang="fr-FR" sz="1600" dirty="0">
                <a:solidFill>
                  <a:srgbClr val="000000"/>
                </a:solidFill>
              </a:rPr>
              <a:t> Ring fournissent deux topologies supplémentaires:</a:t>
            </a:r>
          </a:p>
          <a:p>
            <a:pPr marL="415985" lvl="1" indent="-342900" rtl="0">
              <a:buFont typeface="Arial" panose="020B0604020202020204" pitchFamily="34" charset="0"/>
              <a:buChar char="•"/>
            </a:pPr>
            <a:r>
              <a:rPr lang="fr-FR" sz="1600" b="1" dirty="0">
                <a:solidFill>
                  <a:srgbClr val="000000"/>
                </a:solidFill>
              </a:rPr>
              <a:t>Topologie en bus</a:t>
            </a:r>
            <a:r>
              <a:rPr lang="fr-FR" sz="1600" dirty="0">
                <a:solidFill>
                  <a:srgbClr val="000000"/>
                </a:solidFill>
              </a:rPr>
              <a:t> : tous les systèmes finaux sont reliés entre eux et terminent à chaque extrémité</a:t>
            </a:r>
          </a:p>
          <a:p>
            <a:pPr marL="415985" lvl="1" indent="-342900" rtl="0">
              <a:buFont typeface="Arial" panose="020B0604020202020204" pitchFamily="34" charset="0"/>
              <a:buChar char="•"/>
            </a:pPr>
            <a:r>
              <a:rPr lang="fr-FR" sz="1600" b="1" dirty="0">
                <a:solidFill>
                  <a:srgbClr val="000000"/>
                </a:solidFill>
              </a:rPr>
              <a:t>Topologie en anneau </a:t>
            </a:r>
            <a:r>
              <a:rPr lang="fr-FR" sz="1600" dirty="0">
                <a:solidFill>
                  <a:srgbClr val="000000"/>
                </a:solidFill>
              </a:rPr>
              <a:t>— Chaque système d'extrémité est connecté à ses voisins respectifs pour former un anneau.</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Content Placeholder 3">
            <a:extLst>
              <a:ext uri="{FF2B5EF4-FFF2-40B4-BE49-F238E27FC236}">
                <a16:creationId xmlns:a16="http://schemas.microsoft.com/office/drawing/2014/main" id="{FF75D65E-B72F-4095-958C-B321F7C577A5}"/>
              </a:ext>
            </a:extLst>
          </p:cNvPr>
          <p:cNvPicPr>
            <a:picLocks noGrp="1" noChangeAspect="1"/>
          </p:cNvPicPr>
          <p:nvPr/>
        </p:nvPicPr>
        <p:blipFill>
          <a:blip r:embed="rId3"/>
          <a:stretch>
            <a:fillRect/>
          </a:stretch>
        </p:blipFill>
        <p:spPr>
          <a:xfrm>
            <a:off x="4185501" y="783000"/>
            <a:ext cx="4820059" cy="3781980"/>
          </a:xfrm>
          <a:prstGeom prst="rect">
            <a:avLst/>
          </a:prstGeom>
        </p:spPr>
      </p:pic>
    </p:spTree>
    <p:extLst>
      <p:ext uri="{BB962C8B-B14F-4D97-AF65-F5344CB8AC3E}">
        <p14:creationId xmlns:p14="http://schemas.microsoft.com/office/powerpoint/2010/main" val="338370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84667" y="332051"/>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Communications en modes duplex intégral et semi-duplex</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289050"/>
            <a:ext cx="8280400" cy="3073400"/>
          </a:xfrm>
        </p:spPr>
        <p:txBody>
          <a:bodyPr/>
          <a:lstStyle/>
          <a:p>
            <a:pPr marL="0" indent="0" algn="l" rtl="0"/>
            <a:r>
              <a:rPr lang="fr-FR" sz="1600" b="1" dirty="0">
                <a:solidFill>
                  <a:srgbClr val="000000"/>
                </a:solidFill>
              </a:rPr>
              <a:t>Communication en mode semi-duplex</a:t>
            </a:r>
          </a:p>
          <a:p>
            <a:pPr marL="415985" lvl="1" indent="-342900" rtl="0">
              <a:buFont typeface="Arial" panose="020B0604020202020204" pitchFamily="34" charset="0"/>
              <a:buChar char="•"/>
            </a:pPr>
            <a:r>
              <a:rPr lang="fr-FR" sz="1600" dirty="0">
                <a:solidFill>
                  <a:srgbClr val="000000"/>
                </a:solidFill>
              </a:rPr>
              <a:t>Autorise un seul appareil à envoyer ou à recevoir à la fois sur un support partagé.</a:t>
            </a:r>
          </a:p>
          <a:p>
            <a:pPr marL="415985" lvl="1" indent="-342900" rtl="0">
              <a:buFont typeface="Arial" panose="020B0604020202020204" pitchFamily="34" charset="0"/>
              <a:buChar char="•"/>
            </a:pPr>
            <a:r>
              <a:rPr lang="fr-FR" sz="1600" dirty="0">
                <a:solidFill>
                  <a:srgbClr val="000000"/>
                </a:solidFill>
              </a:rPr>
              <a:t>Il est utilisé dans les anciennes topologies en bus et avec les concentrateurs Ethernet.</a:t>
            </a:r>
          </a:p>
          <a:p>
            <a:pPr marL="0" indent="0" algn="l"/>
            <a:endParaRPr lang="en-US" sz="1600" b="1" dirty="0">
              <a:solidFill>
                <a:srgbClr val="000000"/>
              </a:solidFill>
            </a:endParaRPr>
          </a:p>
          <a:p>
            <a:pPr marL="0" indent="0" algn="l" rtl="0"/>
            <a:r>
              <a:rPr lang="fr-FR" sz="1600" b="1" dirty="0">
                <a:solidFill>
                  <a:srgbClr val="000000"/>
                </a:solidFill>
              </a:rPr>
              <a:t>Communication en mode duplex intégral</a:t>
            </a:r>
          </a:p>
          <a:p>
            <a:pPr marL="415985" lvl="1" indent="-342900" rtl="0">
              <a:buFont typeface="Arial" panose="020B0604020202020204" pitchFamily="34" charset="0"/>
              <a:buChar char="•"/>
            </a:pPr>
            <a:r>
              <a:rPr lang="fr-FR" sz="1600" dirty="0">
                <a:solidFill>
                  <a:srgbClr val="000000"/>
                </a:solidFill>
              </a:rPr>
              <a:t>les deux périphériques peuvent simultanément transmettre et recevoir des données sur les supports.</a:t>
            </a:r>
          </a:p>
          <a:p>
            <a:pPr marL="415985" lvl="1" indent="-342900" rtl="0">
              <a:buFont typeface="Arial" panose="020B0604020202020204" pitchFamily="34" charset="0"/>
              <a:buChar char="•"/>
            </a:pPr>
            <a:r>
              <a:rPr lang="fr-FR" sz="1600" dirty="0">
                <a:solidFill>
                  <a:srgbClr val="000000"/>
                </a:solidFill>
              </a:rPr>
              <a:t>les commutateurs Ethernet fonctionnent en mode duplex intégral.</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3503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101600" y="84666"/>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a:t>
            </a:r>
            <a:r>
              <a:rPr lang="en-US" dirty="0"/>
              <a:t> </a:t>
            </a:r>
            <a:r>
              <a:rPr lang="fr-FR" sz="1600" dirty="0"/>
              <a:t>du réseau</a:t>
            </a:r>
          </a:p>
          <a:p>
            <a:pPr rtl="0"/>
            <a:r>
              <a:rPr lang="fr-FR" sz="2400" dirty="0"/>
              <a:t>Méthodes de contrôle d'accès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rtl="0"/>
            <a:r>
              <a:rPr lang="fr-FR" sz="1600" b="1" dirty="0">
                <a:solidFill>
                  <a:srgbClr val="000000"/>
                </a:solidFill>
              </a:rPr>
              <a:t>Accès avec gestion des conflits</a:t>
            </a:r>
          </a:p>
          <a:p>
            <a:pPr marL="73085" lvl="1" indent="0" rtl="0">
              <a:buNone/>
            </a:pPr>
            <a:r>
              <a:rPr lang="fr-FR" sz="1600" dirty="0">
                <a:solidFill>
                  <a:srgbClr val="000000"/>
                </a:solidFill>
              </a:rPr>
              <a:t>Tous les nœuds fonctionnant en mode semi-duplex sont en concurrence pour utiliser le support, Et voici quelques exemples:</a:t>
            </a:r>
          </a:p>
          <a:p>
            <a:pPr marL="489010" lvl="2" indent="-342900" rtl="0">
              <a:buFont typeface="Arial" panose="020B0604020202020204" pitchFamily="34" charset="0"/>
              <a:buChar char="•"/>
            </a:pPr>
            <a:r>
              <a:rPr lang="fr-FR" sz="1600" dirty="0">
                <a:solidFill>
                  <a:srgbClr val="000000"/>
                </a:solidFill>
              </a:rPr>
              <a:t>Le processus d'accès multiple avec écoute de porteuse et détection de collision (CSMA/CD) est utilisé sur les anciens réseaux Ethernet dans la topologie bus.</a:t>
            </a:r>
          </a:p>
          <a:p>
            <a:pPr marL="489010" lvl="2" indent="-342900" rtl="0">
              <a:buFont typeface="Arial" panose="020B0604020202020204" pitchFamily="34" charset="0"/>
              <a:buChar char="•"/>
            </a:pPr>
            <a:r>
              <a:rPr lang="fr-FR" sz="1600" dirty="0">
                <a:solidFill>
                  <a:srgbClr val="000000"/>
                </a:solidFill>
              </a:rPr>
              <a:t>Le processus d'accès multiple avec écoute de porteuse et détection de collision (CSMA/CD) est utilisé sur les réseaux </a:t>
            </a:r>
            <a:r>
              <a:rPr lang="fr-FR" sz="1600" dirty="0" err="1">
                <a:solidFill>
                  <a:srgbClr val="000000"/>
                </a:solidFill>
              </a:rPr>
              <a:t>WLANs</a:t>
            </a:r>
            <a:r>
              <a:rPr lang="fr-FR" sz="1600" dirty="0">
                <a:solidFill>
                  <a:srgbClr val="000000"/>
                </a:solidFill>
              </a:rPr>
              <a:t>.</a:t>
            </a:r>
          </a:p>
          <a:p>
            <a:pPr marL="146110" lvl="2" indent="0">
              <a:buNone/>
            </a:pPr>
            <a:endParaRPr lang="en-US" sz="1600" dirty="0">
              <a:solidFill>
                <a:srgbClr val="000000"/>
              </a:solidFill>
            </a:endParaRPr>
          </a:p>
          <a:p>
            <a:pPr marL="0" indent="0" algn="l" rtl="0"/>
            <a:r>
              <a:rPr lang="fr-FR" sz="1600" b="1" dirty="0">
                <a:solidFill>
                  <a:srgbClr val="000000"/>
                </a:solidFill>
              </a:rPr>
              <a:t>Accès contrôlé</a:t>
            </a:r>
          </a:p>
          <a:p>
            <a:pPr marL="415985" lvl="1" indent="-342900" rtl="0">
              <a:buFont typeface="Arial" panose="020B0604020202020204" pitchFamily="34" charset="0"/>
              <a:buChar char="•"/>
            </a:pPr>
            <a:r>
              <a:rPr lang="fr-FR" sz="1600" dirty="0">
                <a:solidFill>
                  <a:srgbClr val="000000"/>
                </a:solidFill>
              </a:rPr>
              <a:t>Accès déterministe où chaque nœud a son propre temps sur le support.</a:t>
            </a:r>
          </a:p>
          <a:p>
            <a:pPr marL="415985" lvl="1" indent="-342900" rtl="0">
              <a:buFont typeface="Arial" panose="020B0604020202020204" pitchFamily="34" charset="0"/>
              <a:buChar char="•"/>
            </a:pPr>
            <a:r>
              <a:rPr lang="fr-FR" sz="1600" dirty="0">
                <a:solidFill>
                  <a:srgbClr val="000000"/>
                </a:solidFill>
              </a:rPr>
              <a:t>Utilisé sur les anciens réseaux tels que </a:t>
            </a:r>
            <a:r>
              <a:rPr lang="fr-FR" sz="1600" dirty="0" err="1">
                <a:solidFill>
                  <a:srgbClr val="000000"/>
                </a:solidFill>
              </a:rPr>
              <a:t>Token</a:t>
            </a:r>
            <a:r>
              <a:rPr lang="fr-FR" sz="1600" dirty="0">
                <a:solidFill>
                  <a:srgbClr val="000000"/>
                </a:solidFill>
              </a:rPr>
              <a:t> Ring et ARCNET.</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9956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84667" y="160867"/>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 Accès avec gestion des conflits – CSMA/CD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06400" y="892704"/>
            <a:ext cx="8280400" cy="3393731"/>
          </a:xfrm>
        </p:spPr>
        <p:txBody>
          <a:bodyPr/>
          <a:lstStyle/>
          <a:p>
            <a:pPr marL="0" indent="0" algn="l" rtl="0"/>
            <a:r>
              <a:rPr lang="fr-FR" sz="1600" b="1" dirty="0">
                <a:solidFill>
                  <a:srgbClr val="000000"/>
                </a:solidFill>
              </a:rPr>
              <a:t>CSMA/CD</a:t>
            </a:r>
          </a:p>
          <a:p>
            <a:pPr marL="415985" lvl="1" indent="-342900" rtl="0">
              <a:buFont typeface="Arial" panose="020B0604020202020204" pitchFamily="34" charset="0"/>
              <a:buChar char="•"/>
            </a:pPr>
            <a:r>
              <a:rPr lang="fr-FR" sz="1600" dirty="0">
                <a:solidFill>
                  <a:srgbClr val="000000"/>
                </a:solidFill>
              </a:rPr>
              <a:t>Utilisé par les anciens réseaux locaux Ethernet.</a:t>
            </a:r>
          </a:p>
          <a:p>
            <a:pPr marL="415985" lvl="1" indent="-342900" rtl="0">
              <a:buFont typeface="Arial" panose="020B0604020202020204" pitchFamily="34" charset="0"/>
              <a:buChar char="•"/>
            </a:pPr>
            <a:r>
              <a:rPr lang="fr-FR" sz="1600" dirty="0">
                <a:solidFill>
                  <a:srgbClr val="000000"/>
                </a:solidFill>
              </a:rPr>
              <a:t>Fonctionne en mode semi-duplex où un seul appareil envoie ou reçoit à la fois.</a:t>
            </a:r>
          </a:p>
          <a:p>
            <a:pPr marL="415985" lvl="1" indent="-342900" rtl="0">
              <a:buFont typeface="Arial" panose="020B0604020202020204" pitchFamily="34" charset="0"/>
              <a:buChar char="•"/>
            </a:pPr>
            <a:r>
              <a:rPr lang="fr-FR" sz="1600" dirty="0">
                <a:solidFill>
                  <a:srgbClr val="000000"/>
                </a:solidFill>
              </a:rPr>
              <a:t>Le processus d'accès multiple avec écoute de porteuse et détection de collision (CSMA/CD) pour déterminer à quel moment un périphérique peut envoyer des données et ce qui doit se produire lorsque plusieurs périphériques envoient des données au même moment.</a:t>
            </a:r>
          </a:p>
          <a:p>
            <a:pPr marL="73085" lvl="1" indent="0">
              <a:buNone/>
            </a:pPr>
            <a:endParaRPr lang="en-US" sz="1600" dirty="0">
              <a:solidFill>
                <a:srgbClr val="000000"/>
              </a:solidFill>
            </a:endParaRPr>
          </a:p>
          <a:p>
            <a:pPr marL="73085" lvl="1" indent="0" rtl="0">
              <a:buNone/>
            </a:pPr>
            <a:r>
              <a:rPr lang="fr-FR" sz="1600" b="1" dirty="0">
                <a:solidFill>
                  <a:srgbClr val="000000"/>
                </a:solidFill>
              </a:rPr>
              <a:t>Processus de détection des collisions CSMA/CD</a:t>
            </a:r>
            <a:r>
              <a:rPr lang="fr-FR" sz="1600" dirty="0">
                <a:solidFill>
                  <a:srgbClr val="000000"/>
                </a:solidFill>
              </a:rPr>
              <a:t>:</a:t>
            </a:r>
          </a:p>
          <a:p>
            <a:pPr marL="489010" lvl="2" indent="-342900" rtl="0">
              <a:buFont typeface="Arial" panose="020B0604020202020204" pitchFamily="34" charset="0"/>
              <a:buChar char="•"/>
            </a:pPr>
            <a:r>
              <a:rPr lang="fr-FR" sz="1600" dirty="0">
                <a:solidFill>
                  <a:srgbClr val="000000"/>
                </a:solidFill>
              </a:rPr>
              <a:t>Les périphériques qui transmettent simultanément entraîneront une collision de signal sur le support partagé.</a:t>
            </a:r>
          </a:p>
          <a:p>
            <a:pPr marL="489010" lvl="2" indent="-342900" rtl="0">
              <a:buFont typeface="Arial" panose="020B0604020202020204" pitchFamily="34" charset="0"/>
              <a:buChar char="•"/>
            </a:pPr>
            <a:r>
              <a:rPr lang="fr-FR" sz="1600" dirty="0">
                <a:solidFill>
                  <a:srgbClr val="000000"/>
                </a:solidFill>
              </a:rPr>
              <a:t>Les périphériques détectent la collision.</a:t>
            </a:r>
          </a:p>
          <a:p>
            <a:pPr marL="489010" lvl="2" indent="-342900" rtl="0">
              <a:buFont typeface="Arial" panose="020B0604020202020204" pitchFamily="34" charset="0"/>
              <a:buChar char="•"/>
            </a:pPr>
            <a:r>
              <a:rPr lang="fr-FR" sz="1600" dirty="0">
                <a:solidFill>
                  <a:srgbClr val="000000"/>
                </a:solidFill>
              </a:rPr>
              <a:t>Chaque périphérique qui transmet des données tient compte du temps dont il a besoin pour la transmission.</a:t>
            </a:r>
          </a:p>
          <a:p>
            <a:pPr marL="146110" lvl="2" indent="0">
              <a:buNone/>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590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76200" y="160867"/>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Topologies du réseau</a:t>
            </a:r>
            <a:br>
              <a:rPr lang="en-US" dirty="0"/>
            </a:br>
            <a:r>
              <a:rPr lang="fr-FR" sz="2400" dirty="0"/>
              <a:t> Accès avec gestion des conflits – CSMA/CD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91116"/>
            <a:ext cx="8280400" cy="3073400"/>
          </a:xfrm>
        </p:spPr>
        <p:txBody>
          <a:bodyPr/>
          <a:lstStyle/>
          <a:p>
            <a:pPr marL="0" indent="0" algn="l" rtl="0"/>
            <a:r>
              <a:rPr lang="fr-FR" sz="1600" b="1" dirty="0">
                <a:solidFill>
                  <a:srgbClr val="000000"/>
                </a:solidFill>
              </a:rPr>
              <a:t>CSMA/CA</a:t>
            </a:r>
          </a:p>
          <a:p>
            <a:pPr marL="415985" lvl="1" indent="-342900" rtl="0">
              <a:buFont typeface="Arial" panose="020B0604020202020204" pitchFamily="34" charset="0"/>
              <a:buChar char="•"/>
            </a:pPr>
            <a:r>
              <a:rPr lang="fr-FR" sz="1600" dirty="0">
                <a:solidFill>
                  <a:srgbClr val="000000"/>
                </a:solidFill>
              </a:rPr>
              <a:t>Utilisé par les WLAN IEEE 802.11.</a:t>
            </a:r>
          </a:p>
          <a:p>
            <a:pPr marL="415985" lvl="1" indent="-342900" rtl="0">
              <a:buFont typeface="Arial" panose="020B0604020202020204" pitchFamily="34" charset="0"/>
              <a:buChar char="•"/>
            </a:pPr>
            <a:r>
              <a:rPr lang="fr-FR" sz="1600" dirty="0">
                <a:solidFill>
                  <a:srgbClr val="000000"/>
                </a:solidFill>
              </a:rPr>
              <a:t>Fonctionne en mode semi-duplex où un seul appareil envoie ou reçoit à la fois.</a:t>
            </a:r>
          </a:p>
          <a:p>
            <a:pPr marL="415985" lvl="1" indent="-342900" rtl="0">
              <a:buFont typeface="Arial" panose="020B0604020202020204" pitchFamily="34" charset="0"/>
              <a:buChar char="•"/>
            </a:pPr>
            <a:r>
              <a:rPr lang="fr-FR" sz="1600" dirty="0">
                <a:solidFill>
                  <a:srgbClr val="000000"/>
                </a:solidFill>
              </a:rPr>
              <a:t>le processus CSMA/CA (Accès multiple avec écoute de porteuse et prévention des collisions) pour déterminer à quel moment un périphérique peut envoyer des données et ce qui doit se produire lorsque plusieurs périphériques envoient des données au même moment.</a:t>
            </a:r>
          </a:p>
          <a:p>
            <a:pPr marL="73085" lvl="1" indent="0">
              <a:buNone/>
            </a:pPr>
            <a:endParaRPr lang="en-US" sz="1600" dirty="0">
              <a:solidFill>
                <a:srgbClr val="000000"/>
              </a:solidFill>
            </a:endParaRPr>
          </a:p>
          <a:p>
            <a:pPr marL="0" lvl="1" indent="0" defTabSz="457105" rtl="0" fontAlgn="auto">
              <a:lnSpc>
                <a:spcPct val="100000"/>
              </a:lnSpc>
              <a:spcBef>
                <a:spcPct val="20000"/>
              </a:spcBef>
              <a:spcAft>
                <a:spcPts val="0"/>
              </a:spcAft>
              <a:buClrTx/>
              <a:buNone/>
            </a:pPr>
            <a:r>
              <a:rPr lang="fr-FR" sz="1600" b="1" dirty="0">
                <a:solidFill>
                  <a:srgbClr val="000000"/>
                </a:solidFill>
              </a:rPr>
              <a:t>Processus de prévention des collisions CSMA/CA</a:t>
            </a:r>
            <a:r>
              <a:rPr lang="fr-FR" sz="1600" dirty="0">
                <a:solidFill>
                  <a:srgbClr val="000000"/>
                </a:solidFill>
              </a:rPr>
              <a:t>:</a:t>
            </a:r>
          </a:p>
          <a:p>
            <a:pPr marL="415985" lvl="1" indent="-342900" rtl="0">
              <a:buFont typeface="Arial" panose="020B0604020202020204" pitchFamily="34" charset="0"/>
              <a:buChar char="•"/>
            </a:pPr>
            <a:r>
              <a:rPr lang="fr-FR" sz="1600" dirty="0">
                <a:solidFill>
                  <a:srgbClr val="000000"/>
                </a:solidFill>
              </a:rPr>
              <a:t>Lors de la transmission, les périphériques incluent également la durée nécessaire pour la transmission.</a:t>
            </a:r>
          </a:p>
          <a:p>
            <a:pPr marL="415985" lvl="1" indent="-342900" rtl="0">
              <a:buFont typeface="Arial" panose="020B0604020202020204" pitchFamily="34" charset="0"/>
              <a:buChar char="•"/>
            </a:pPr>
            <a:r>
              <a:rPr lang="fr-FR" sz="1600" dirty="0">
                <a:solidFill>
                  <a:srgbClr val="000000"/>
                </a:solidFill>
              </a:rPr>
              <a:t>Les autres périphériques sur le support partagé reçoivent les informations de la durée du temps et savent combien de temps le support sera indisponible.</a:t>
            </a:r>
          </a:p>
          <a:p>
            <a:pPr marL="489010" lvl="2" indent="-342900">
              <a:buFont typeface="Arial" panose="020B0604020202020204" pitchFamily="34" charset="0"/>
              <a:buChar char="•"/>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492" y="1923626"/>
            <a:ext cx="7848344" cy="929640"/>
          </a:xfrm>
        </p:spPr>
        <p:txBody>
          <a:bodyPr/>
          <a:lstStyle/>
          <a:p>
            <a:pPr rtl="0"/>
            <a:r>
              <a:rPr lang="fr-FR" dirty="0">
                <a:solidFill>
                  <a:schemeClr val="accent5">
                    <a:lumMod val="40000"/>
                    <a:lumOff val="60000"/>
                  </a:schemeClr>
                </a:solidFill>
              </a:rPr>
              <a:t>6.3 La trame de liaison de données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3133" y="220133"/>
            <a:ext cx="8345488" cy="731837"/>
          </a:xfrm>
        </p:spPr>
        <p:txBody>
          <a:bodyPr/>
          <a:lstStyle/>
          <a:p>
            <a:pPr rtl="0"/>
            <a:r>
              <a:rPr lang="fr-FR" sz="1600" dirty="0"/>
              <a:t>Trame de liaison de données </a:t>
            </a:r>
            <a:br>
              <a:rPr lang="en-US" dirty="0"/>
            </a:br>
            <a:r>
              <a:rPr lang="fr-FR" sz="2400" dirty="0"/>
              <a:t> </a:t>
            </a:r>
            <a:br>
              <a:rPr lang="fr-FR" sz="2400" dirty="0"/>
            </a:br>
            <a:r>
              <a:rPr lang="fr-FR" sz="2400" dirty="0"/>
              <a:t>La Trame</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1063178"/>
            <a:ext cx="8280057" cy="3505566"/>
          </a:xfrm>
        </p:spPr>
        <p:txBody>
          <a:bodyPr/>
          <a:lstStyle/>
          <a:p>
            <a:pPr marL="0" indent="0" algn="l" rtl="0"/>
            <a:r>
              <a:rPr lang="fr-FR" sz="1600" dirty="0">
                <a:solidFill>
                  <a:srgbClr val="000000"/>
                </a:solidFill>
              </a:rPr>
              <a:t>Tous les protocoles de couche liaison de données encapsulent l'unité de données dans l'en-tête et dans la queue de bande pour former une trame.</a:t>
            </a:r>
          </a:p>
          <a:p>
            <a:pPr marL="0" indent="0" algn="l" rtl="0"/>
            <a:r>
              <a:rPr lang="fr-FR" sz="1600" dirty="0">
                <a:solidFill>
                  <a:srgbClr val="000000"/>
                </a:solidFill>
              </a:rPr>
              <a:t>La trame de liaison de données comprend trois éléments de base :</a:t>
            </a:r>
          </a:p>
          <a:p>
            <a:pPr marL="415985" lvl="1" indent="-342900" rtl="0">
              <a:buFont typeface="Arial" panose="020B0604020202020204" pitchFamily="34" charset="0"/>
              <a:buChar char="•"/>
            </a:pPr>
            <a:r>
              <a:rPr lang="fr-FR" sz="1600" dirty="0">
                <a:solidFill>
                  <a:srgbClr val="000000"/>
                </a:solidFill>
              </a:rPr>
              <a:t>En-tête</a:t>
            </a:r>
          </a:p>
          <a:p>
            <a:pPr marL="415985" lvl="1" indent="-342900" rtl="0">
              <a:buFont typeface="Arial" panose="020B0604020202020204" pitchFamily="34" charset="0"/>
              <a:buChar char="•"/>
            </a:pPr>
            <a:r>
              <a:rPr lang="fr-FR" sz="1600" dirty="0">
                <a:solidFill>
                  <a:srgbClr val="000000"/>
                </a:solidFill>
              </a:rPr>
              <a:t>Données</a:t>
            </a:r>
          </a:p>
          <a:p>
            <a:pPr marL="415985" lvl="1" indent="-342900" rtl="0">
              <a:buFont typeface="Arial" panose="020B0604020202020204" pitchFamily="34" charset="0"/>
              <a:buChar char="•"/>
            </a:pPr>
            <a:r>
              <a:rPr lang="fr-FR" sz="1600" dirty="0">
                <a:solidFill>
                  <a:srgbClr val="000000"/>
                </a:solidFill>
              </a:rPr>
              <a:t>Queue de bande</a:t>
            </a:r>
          </a:p>
          <a:p>
            <a:pPr marL="0" lvl="1" indent="0" defTabSz="457105" rtl="0" fontAlgn="auto">
              <a:lnSpc>
                <a:spcPct val="100000"/>
              </a:lnSpc>
              <a:spcBef>
                <a:spcPct val="20000"/>
              </a:spcBef>
              <a:spcAft>
                <a:spcPts val="0"/>
              </a:spcAft>
              <a:buClrTx/>
              <a:buNone/>
            </a:pPr>
            <a:r>
              <a:rPr lang="fr-FR" sz="1600" dirty="0">
                <a:solidFill>
                  <a:srgbClr val="000000"/>
                </a:solidFill>
              </a:rPr>
              <a:t>Les champs de l'en-tête et de la queue de bande varient en fonction du protocole de couche liaison de données.</a:t>
            </a:r>
          </a:p>
          <a:p>
            <a:pPr marL="0" lvl="1" indent="0" defTabSz="457105" fontAlgn="auto">
              <a:lnSpc>
                <a:spcPct val="100000"/>
              </a:lnSpc>
              <a:spcBef>
                <a:spcPct val="20000"/>
              </a:spcBef>
              <a:spcAft>
                <a:spcPts val="0"/>
              </a:spcAft>
              <a:buClrTx/>
              <a:buNone/>
            </a:pPr>
            <a:endParaRPr lang="en-US" sz="1600" dirty="0">
              <a:solidFill>
                <a:srgbClr val="000000"/>
              </a:solidFill>
            </a:endParaRPr>
          </a:p>
          <a:p>
            <a:pPr marL="0" lvl="1" indent="0" defTabSz="457105" rtl="0" fontAlgn="auto">
              <a:lnSpc>
                <a:spcPct val="100000"/>
              </a:lnSpc>
              <a:spcBef>
                <a:spcPct val="20000"/>
              </a:spcBef>
              <a:spcAft>
                <a:spcPts val="0"/>
              </a:spcAft>
              <a:buClrTx/>
              <a:buNone/>
            </a:pPr>
            <a:r>
              <a:rPr lang="fr-FR" sz="1600" dirty="0">
                <a:solidFill>
                  <a:srgbClr val="000000"/>
                </a:solidFill>
              </a:rPr>
              <a:t>la quantité d'informations de contrôle requises dans la trame varie pour répondre aux exigences du contrôle d'accès du support et de la topologie logique.</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Trame de liaison de données </a:t>
            </a:r>
            <a:br>
              <a:rPr lang="en-US" dirty="0"/>
            </a:br>
            <a:r>
              <a:rPr lang="fr-FR" sz="2400"/>
              <a:t> champs de trame</a:t>
            </a:r>
          </a:p>
        </p:txBody>
      </p:sp>
      <p:graphicFrame>
        <p:nvGraphicFramePr>
          <p:cNvPr id="6" name="Content Placeholder 6">
            <a:extLst>
              <a:ext uri="{FF2B5EF4-FFF2-40B4-BE49-F238E27FC236}">
                <a16:creationId xmlns:a16="http://schemas.microsoft.com/office/drawing/2014/main" id="{D7B87715-3E1C-4D1E-9428-D7A3628B1901}"/>
              </a:ext>
            </a:extLst>
          </p:cNvPr>
          <p:cNvGraphicFramePr>
            <a:graphicFrameLocks/>
          </p:cNvGraphicFramePr>
          <p:nvPr>
            <p:extLst>
              <p:ext uri="{D42A27DB-BD31-4B8C-83A1-F6EECF244321}">
                <p14:modId xmlns:p14="http://schemas.microsoft.com/office/powerpoint/2010/main" val="700472035"/>
              </p:ext>
            </p:extLst>
          </p:nvPr>
        </p:nvGraphicFramePr>
        <p:xfrm>
          <a:off x="474662" y="2749860"/>
          <a:ext cx="8237366" cy="1828491"/>
        </p:xfrm>
        <a:graphic>
          <a:graphicData uri="http://schemas.openxmlformats.org/drawingml/2006/table">
            <a:tbl>
              <a:tblPr firstRow="1" bandRow="1">
                <a:tableStyleId>{5C22544A-7EE6-4342-B048-85BDC9FD1C3A}</a:tableStyleId>
              </a:tblPr>
              <a:tblGrid>
                <a:gridCol w="2501847">
                  <a:extLst>
                    <a:ext uri="{9D8B030D-6E8A-4147-A177-3AD203B41FA5}">
                      <a16:colId xmlns:a16="http://schemas.microsoft.com/office/drawing/2014/main" val="3729139006"/>
                    </a:ext>
                  </a:extLst>
                </a:gridCol>
                <a:gridCol w="5735519">
                  <a:extLst>
                    <a:ext uri="{9D8B030D-6E8A-4147-A177-3AD203B41FA5}">
                      <a16:colId xmlns:a16="http://schemas.microsoft.com/office/drawing/2014/main" val="1988913492"/>
                    </a:ext>
                  </a:extLst>
                </a:gridCol>
              </a:tblGrid>
              <a:tr h="0">
                <a:tc>
                  <a:txBody>
                    <a:bodyPr/>
                    <a:lstStyle/>
                    <a:p>
                      <a:pPr rtl="0"/>
                      <a:r>
                        <a:rPr lang="fr-FR" sz="1100"/>
                        <a:t>Champ</a:t>
                      </a:r>
                    </a:p>
                  </a:txBody>
                  <a:tcPr/>
                </a:tc>
                <a:tc>
                  <a:txBody>
                    <a:bodyPr/>
                    <a:lstStyle/>
                    <a:p>
                      <a:pPr rtl="0"/>
                      <a:r>
                        <a:rPr lang="fr-FR" sz="1100"/>
                        <a:t>Description</a:t>
                      </a:r>
                    </a:p>
                  </a:txBody>
                  <a:tcPr/>
                </a:tc>
                <a:extLst>
                  <a:ext uri="{0D108BD9-81ED-4DB2-BD59-A6C34878D82A}">
                    <a16:rowId xmlns:a16="http://schemas.microsoft.com/office/drawing/2014/main" val="2583676789"/>
                  </a:ext>
                </a:extLst>
              </a:tr>
              <a:tr h="0">
                <a:tc>
                  <a:txBody>
                    <a:bodyPr/>
                    <a:lstStyle/>
                    <a:p>
                      <a:pPr rtl="0"/>
                      <a:r>
                        <a:rPr lang="fr-FR" sz="1100">
                          <a:solidFill>
                            <a:srgbClr val="000000"/>
                          </a:solidFill>
                        </a:rPr>
                        <a:t>Début et fin du trame</a:t>
                      </a:r>
                    </a:p>
                  </a:txBody>
                  <a:tcPr/>
                </a:tc>
                <a:tc>
                  <a:txBody>
                    <a:bodyPr/>
                    <a:lstStyle/>
                    <a:p>
                      <a:pPr rtl="0"/>
                      <a:r>
                        <a:rPr lang="fr-FR" sz="1100">
                          <a:solidFill>
                            <a:srgbClr val="000000"/>
                          </a:solidFill>
                        </a:rPr>
                        <a:t>Identifie le début et la fin du trame</a:t>
                      </a:r>
                    </a:p>
                  </a:txBody>
                  <a:tcPr/>
                </a:tc>
                <a:extLst>
                  <a:ext uri="{0D108BD9-81ED-4DB2-BD59-A6C34878D82A}">
                    <a16:rowId xmlns:a16="http://schemas.microsoft.com/office/drawing/2014/main" val="3849654457"/>
                  </a:ext>
                </a:extLst>
              </a:tr>
              <a:tr h="170900">
                <a:tc>
                  <a:txBody>
                    <a:bodyPr/>
                    <a:lstStyle/>
                    <a:p>
                      <a:pPr rtl="0"/>
                      <a:r>
                        <a:rPr lang="fr-FR" sz="1100">
                          <a:solidFill>
                            <a:srgbClr val="000000"/>
                          </a:solidFill>
                        </a:rPr>
                        <a:t>Adressage</a:t>
                      </a:r>
                    </a:p>
                  </a:txBody>
                  <a:tcPr/>
                </a:tc>
                <a:tc>
                  <a:txBody>
                    <a:bodyPr/>
                    <a:lstStyle/>
                    <a:p>
                      <a:pPr rtl="0"/>
                      <a:r>
                        <a:rPr lang="fr-FR" sz="1100">
                          <a:solidFill>
                            <a:srgbClr val="000000"/>
                          </a:solidFill>
                        </a:rPr>
                        <a:t>Indique les nœuds source et destination</a:t>
                      </a:r>
                    </a:p>
                  </a:txBody>
                  <a:tcPr/>
                </a:tc>
                <a:extLst>
                  <a:ext uri="{0D108BD9-81ED-4DB2-BD59-A6C34878D82A}">
                    <a16:rowId xmlns:a16="http://schemas.microsoft.com/office/drawing/2014/main" val="235735172"/>
                  </a:ext>
                </a:extLst>
              </a:tr>
              <a:tr h="201380">
                <a:tc>
                  <a:txBody>
                    <a:bodyPr/>
                    <a:lstStyle/>
                    <a:p>
                      <a:pPr rtl="0"/>
                      <a:r>
                        <a:rPr lang="fr-FR" sz="1100">
                          <a:solidFill>
                            <a:srgbClr val="000000"/>
                          </a:solidFill>
                        </a:rPr>
                        <a:t>Type</a:t>
                      </a:r>
                    </a:p>
                  </a:txBody>
                  <a:tcPr/>
                </a:tc>
                <a:tc>
                  <a:txBody>
                    <a:bodyPr/>
                    <a:lstStyle/>
                    <a:p>
                      <a:pPr rtl="0"/>
                      <a:r>
                        <a:rPr lang="fr-FR" sz="1100">
                          <a:solidFill>
                            <a:srgbClr val="000000"/>
                          </a:solidFill>
                        </a:rPr>
                        <a:t>Identifie le protocole encapsulé de couche 3</a:t>
                      </a:r>
                    </a:p>
                  </a:txBody>
                  <a:tcPr/>
                </a:tc>
                <a:extLst>
                  <a:ext uri="{0D108BD9-81ED-4DB2-BD59-A6C34878D82A}">
                    <a16:rowId xmlns:a16="http://schemas.microsoft.com/office/drawing/2014/main" val="354468046"/>
                  </a:ext>
                </a:extLst>
              </a:tr>
              <a:tr h="174195">
                <a:tc>
                  <a:txBody>
                    <a:bodyPr/>
                    <a:lstStyle/>
                    <a:p>
                      <a:pPr rtl="0"/>
                      <a:r>
                        <a:rPr lang="fr-FR" sz="1100">
                          <a:solidFill>
                            <a:srgbClr val="000000"/>
                          </a:solidFill>
                        </a:rPr>
                        <a:t>Contrôle</a:t>
                      </a:r>
                    </a:p>
                  </a:txBody>
                  <a:tcPr/>
                </a:tc>
                <a:tc>
                  <a:txBody>
                    <a:bodyPr/>
                    <a:lstStyle/>
                    <a:p>
                      <a:pPr rtl="0"/>
                      <a:r>
                        <a:rPr lang="fr-FR" sz="1100">
                          <a:solidFill>
                            <a:srgbClr val="000000"/>
                          </a:solidFill>
                        </a:rPr>
                        <a:t>Identifie les services de contrôle de flux </a:t>
                      </a:r>
                    </a:p>
                  </a:txBody>
                  <a:tcPr/>
                </a:tc>
                <a:extLst>
                  <a:ext uri="{0D108BD9-81ED-4DB2-BD59-A6C34878D82A}">
                    <a16:rowId xmlns:a16="http://schemas.microsoft.com/office/drawing/2014/main" val="1458107787"/>
                  </a:ext>
                </a:extLst>
              </a:tr>
              <a:tr h="274011">
                <a:tc>
                  <a:txBody>
                    <a:bodyPr/>
                    <a:lstStyle/>
                    <a:p>
                      <a:pPr rtl="0"/>
                      <a:r>
                        <a:rPr lang="fr-FR" sz="1100">
                          <a:solidFill>
                            <a:srgbClr val="000000"/>
                          </a:solidFill>
                        </a:rPr>
                        <a:t>Données</a:t>
                      </a:r>
                    </a:p>
                  </a:txBody>
                  <a:tcPr/>
                </a:tc>
                <a:tc>
                  <a:txBody>
                    <a:bodyPr/>
                    <a:lstStyle/>
                    <a:p>
                      <a:pPr rtl="0"/>
                      <a:r>
                        <a:rPr lang="fr-FR" sz="1100">
                          <a:solidFill>
                            <a:srgbClr val="000000"/>
                          </a:solidFill>
                        </a:rPr>
                        <a:t>Contient la charge utile du trame</a:t>
                      </a:r>
                    </a:p>
                  </a:txBody>
                  <a:tcPr/>
                </a:tc>
                <a:extLst>
                  <a:ext uri="{0D108BD9-81ED-4DB2-BD59-A6C34878D82A}">
                    <a16:rowId xmlns:a16="http://schemas.microsoft.com/office/drawing/2014/main" val="2495454272"/>
                  </a:ext>
                </a:extLst>
              </a:tr>
              <a:tr h="185728">
                <a:tc>
                  <a:txBody>
                    <a:bodyPr/>
                    <a:lstStyle/>
                    <a:p>
                      <a:pPr rtl="0"/>
                      <a:r>
                        <a:rPr lang="fr-FR" sz="1100">
                          <a:solidFill>
                            <a:srgbClr val="000000"/>
                          </a:solidFill>
                        </a:rPr>
                        <a:t>Détection des erreurs</a:t>
                      </a:r>
                    </a:p>
                  </a:txBody>
                  <a:tcPr/>
                </a:tc>
                <a:tc>
                  <a:txBody>
                    <a:bodyPr/>
                    <a:lstStyle/>
                    <a:p>
                      <a:pPr rtl="0"/>
                      <a:r>
                        <a:rPr lang="fr-FR" sz="1100">
                          <a:solidFill>
                            <a:srgbClr val="000000"/>
                          </a:solidFill>
                        </a:rPr>
                        <a:t>est utilisé pour déterminer les erreurs de transmission</a:t>
                      </a:r>
                    </a:p>
                  </a:txBody>
                  <a:tcPr/>
                </a:tc>
                <a:extLst>
                  <a:ext uri="{0D108BD9-81ED-4DB2-BD59-A6C34878D82A}">
                    <a16:rowId xmlns:a16="http://schemas.microsoft.com/office/drawing/2014/main" val="256317317"/>
                  </a:ext>
                </a:extLst>
              </a:tr>
            </a:tbl>
          </a:graphicData>
        </a:graphic>
      </p:graphicFrame>
      <p:pic>
        <p:nvPicPr>
          <p:cNvPr id="5" name="Picture 4">
            <a:extLst>
              <a:ext uri="{FF2B5EF4-FFF2-40B4-BE49-F238E27FC236}">
                <a16:creationId xmlns:a16="http://schemas.microsoft.com/office/drawing/2014/main" id="{698841DA-AE58-B547-A619-19487295985D}"/>
              </a:ext>
            </a:extLst>
          </p:cNvPr>
          <p:cNvPicPr>
            <a:picLocks noChangeAspect="1"/>
          </p:cNvPicPr>
          <p:nvPr/>
        </p:nvPicPr>
        <p:blipFill>
          <a:blip r:embed="rId3"/>
          <a:stretch>
            <a:fillRect/>
          </a:stretch>
        </p:blipFill>
        <p:spPr>
          <a:xfrm>
            <a:off x="1621925" y="565149"/>
            <a:ext cx="5524833" cy="2012184"/>
          </a:xfrm>
          <a:prstGeom prst="rect">
            <a:avLst/>
          </a:prstGeom>
        </p:spPr>
      </p:pic>
    </p:spTree>
    <p:extLst>
      <p:ext uri="{BB962C8B-B14F-4D97-AF65-F5344CB8AC3E}">
        <p14:creationId xmlns:p14="http://schemas.microsoft.com/office/powerpoint/2010/main" val="17941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7000" y="127000"/>
            <a:ext cx="8345488" cy="731837"/>
          </a:xfrm>
        </p:spPr>
        <p:txBody>
          <a:bodyPr/>
          <a:lstStyle/>
          <a:p>
            <a:pPr rtl="0"/>
            <a:r>
              <a:rPr lang="fr-FR" sz="1600" dirty="0"/>
              <a:t>La trame liaison de données</a:t>
            </a:r>
            <a:br>
              <a:rPr lang="en-US" dirty="0"/>
            </a:br>
            <a:r>
              <a:rPr lang="fr-FR" sz="2400" dirty="0"/>
              <a:t>les adresses de couche 2</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1247000"/>
          </a:xfrm>
        </p:spPr>
        <p:txBody>
          <a:bodyPr/>
          <a:lstStyle/>
          <a:p>
            <a:pPr marL="342900" indent="-342900" algn="l" rtl="0">
              <a:buFont typeface="Arial" panose="020B0604020202020204" pitchFamily="34" charset="0"/>
              <a:buChar char="•"/>
            </a:pPr>
            <a:r>
              <a:rPr lang="fr-FR" sz="1600" dirty="0">
                <a:solidFill>
                  <a:srgbClr val="000000"/>
                </a:solidFill>
              </a:rPr>
              <a:t>Également appelé adresse physique.</a:t>
            </a:r>
          </a:p>
          <a:p>
            <a:pPr marL="342900" indent="-342900" algn="l" rtl="0">
              <a:buFont typeface="Arial" panose="020B0604020202020204" pitchFamily="34" charset="0"/>
              <a:buChar char="•"/>
            </a:pPr>
            <a:r>
              <a:rPr lang="fr-FR" sz="1600" dirty="0">
                <a:solidFill>
                  <a:srgbClr val="000000"/>
                </a:solidFill>
              </a:rPr>
              <a:t>Contenue dans l'en-tête de la trame.</a:t>
            </a:r>
          </a:p>
          <a:p>
            <a:pPr marL="342900" indent="-342900" algn="l" rtl="0">
              <a:buFont typeface="Arial" panose="020B0604020202020204" pitchFamily="34" charset="0"/>
              <a:buChar char="•"/>
            </a:pPr>
            <a:r>
              <a:rPr lang="fr-FR" sz="1600" dirty="0">
                <a:solidFill>
                  <a:srgbClr val="000000"/>
                </a:solidFill>
              </a:rPr>
              <a:t>Utilisé uniquement pour la livraison locale d'une trame sur la liaison.</a:t>
            </a:r>
          </a:p>
          <a:p>
            <a:pPr marL="342900" indent="-342900" algn="l" rtl="0">
              <a:buFont typeface="Arial" panose="020B0604020202020204" pitchFamily="34" charset="0"/>
              <a:buChar char="•"/>
            </a:pPr>
            <a:r>
              <a:rPr lang="fr-FR" sz="1600" dirty="0">
                <a:solidFill>
                  <a:srgbClr val="000000"/>
                </a:solidFill>
              </a:rPr>
              <a:t>Mise à jour par chaque périphérique qui transmet la trame.</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4C11CB4-FB7A-A44D-8693-5CADB4E74147}"/>
              </a:ext>
            </a:extLst>
          </p:cNvPr>
          <p:cNvPicPr>
            <a:picLocks noChangeAspect="1"/>
          </p:cNvPicPr>
          <p:nvPr/>
        </p:nvPicPr>
        <p:blipFill>
          <a:blip r:embed="rId3"/>
          <a:stretch>
            <a:fillRect/>
          </a:stretch>
        </p:blipFill>
        <p:spPr>
          <a:xfrm>
            <a:off x="2182644" y="2149311"/>
            <a:ext cx="4778709" cy="2296455"/>
          </a:xfrm>
          <a:prstGeom prst="rect">
            <a:avLst/>
          </a:prstGeom>
        </p:spPr>
      </p:pic>
    </p:spTree>
    <p:extLst>
      <p:ext uri="{BB962C8B-B14F-4D97-AF65-F5344CB8AC3E}">
        <p14:creationId xmlns:p14="http://schemas.microsoft.com/office/powerpoint/2010/main" val="275809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4666" y="118534"/>
            <a:ext cx="8345488" cy="731837"/>
          </a:xfrm>
        </p:spPr>
        <p:txBody>
          <a:bodyPr/>
          <a:lstStyle/>
          <a:p>
            <a:pPr rtl="0"/>
            <a:r>
              <a:rPr lang="fr-FR" sz="1600" dirty="0"/>
              <a:t>Trames de liaison de données</a:t>
            </a:r>
            <a:br>
              <a:rPr lang="en-US" dirty="0"/>
            </a:br>
            <a:r>
              <a:rPr lang="fr-FR" sz="2400" dirty="0"/>
              <a:t>Trames de LAN et WAN</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rtl="0"/>
            <a:r>
              <a:rPr lang="fr-FR" dirty="0">
                <a:solidFill>
                  <a:srgbClr val="000000"/>
                </a:solidFill>
              </a:rPr>
              <a:t>La topologie logique et le support physique déterminent le protocole de liaison de données utilisé :</a:t>
            </a:r>
          </a:p>
          <a:p>
            <a:pPr marL="415985" lvl="1" indent="-342900" rtl="0">
              <a:buFont typeface="Arial" panose="020B0604020202020204" pitchFamily="34" charset="0"/>
              <a:buChar char="•"/>
            </a:pPr>
            <a:r>
              <a:rPr lang="fr-FR" sz="1600" dirty="0">
                <a:solidFill>
                  <a:srgbClr val="000000"/>
                </a:solidFill>
              </a:rPr>
              <a:t>Ethernet</a:t>
            </a:r>
          </a:p>
          <a:p>
            <a:pPr marL="415985" lvl="1" indent="-342900" rtl="0">
              <a:buFont typeface="Arial" panose="020B0604020202020204" pitchFamily="34" charset="0"/>
              <a:buChar char="•"/>
            </a:pPr>
            <a:r>
              <a:rPr lang="fr-FR" sz="1600" dirty="0">
                <a:solidFill>
                  <a:srgbClr val="000000"/>
                </a:solidFill>
              </a:rPr>
              <a:t>802.11 sans fil</a:t>
            </a:r>
          </a:p>
          <a:p>
            <a:pPr marL="415985" lvl="1" indent="-342900" rtl="0">
              <a:buFont typeface="Arial" panose="020B0604020202020204" pitchFamily="34" charset="0"/>
              <a:buChar char="•"/>
            </a:pPr>
            <a:r>
              <a:rPr lang="fr-FR" sz="1600" dirty="0">
                <a:solidFill>
                  <a:srgbClr val="000000"/>
                </a:solidFill>
              </a:rPr>
              <a:t>PPP (Point-to-Point Protocol)</a:t>
            </a:r>
          </a:p>
          <a:p>
            <a:pPr marL="415985" lvl="1" indent="-342900" rtl="0">
              <a:buFont typeface="Arial" panose="020B0604020202020204" pitchFamily="34" charset="0"/>
              <a:buChar char="•"/>
            </a:pPr>
            <a:r>
              <a:rPr lang="fr-FR" sz="1600" dirty="0">
                <a:solidFill>
                  <a:srgbClr val="000000"/>
                </a:solidFill>
              </a:rPr>
              <a:t>HDLC (High </a:t>
            </a:r>
            <a:r>
              <a:rPr lang="fr-FR" sz="1600" dirty="0" err="1">
                <a:solidFill>
                  <a:srgbClr val="000000"/>
                </a:solidFill>
              </a:rPr>
              <a:t>Level</a:t>
            </a:r>
            <a:r>
              <a:rPr lang="fr-FR" sz="1600" dirty="0">
                <a:solidFill>
                  <a:srgbClr val="000000"/>
                </a:solidFill>
              </a:rPr>
              <a:t> Data Link Control)</a:t>
            </a:r>
          </a:p>
          <a:p>
            <a:pPr marL="415985" lvl="1" indent="-342900" rtl="0">
              <a:buFont typeface="Arial" panose="020B0604020202020204" pitchFamily="34" charset="0"/>
              <a:buChar char="•"/>
            </a:pPr>
            <a:r>
              <a:rPr lang="fr-FR" sz="1600" dirty="0">
                <a:solidFill>
                  <a:srgbClr val="000000"/>
                </a:solidFill>
              </a:rPr>
              <a:t>Frame-Relay</a:t>
            </a:r>
          </a:p>
          <a:p>
            <a:pPr marL="0" indent="0" algn="l"/>
            <a:endParaRPr lang="en-US" dirty="0">
              <a:solidFill>
                <a:srgbClr val="000000"/>
              </a:solidFill>
            </a:endParaRPr>
          </a:p>
          <a:p>
            <a:pPr marL="0" indent="0" algn="l" rtl="0"/>
            <a:r>
              <a:rPr lang="fr-FR" dirty="0">
                <a:solidFill>
                  <a:srgbClr val="000000"/>
                </a:solidFill>
              </a:rPr>
              <a:t>Chaque protocole effectue un contrôle d'accès au support pour les topologies logiques spécifiées.</a:t>
            </a:r>
          </a:p>
          <a:p>
            <a:pPr marL="0" indent="0" algn="l"/>
            <a:endParaRPr lang="en-US" dirty="0">
              <a:solidFill>
                <a:srgbClr val="000000"/>
              </a:solidFill>
            </a:endParaRPr>
          </a:p>
          <a:p>
            <a:pPr marL="0" indent="0" algn="l"/>
            <a:endParaRPr lang="en-US"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4343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200925790"/>
              </p:ext>
            </p:extLst>
          </p:nvPr>
        </p:nvGraphicFramePr>
        <p:xfrm>
          <a:off x="1058333" y="1363134"/>
          <a:ext cx="7648452" cy="3553672"/>
        </p:xfrm>
        <a:graphic>
          <a:graphicData uri="http://schemas.openxmlformats.org/drawingml/2006/table">
            <a:tbl>
              <a:tblPr firstRow="1" bandRow="1">
                <a:tableStyleId>{5C22544A-7EE6-4342-B048-85BDC9FD1C3A}</a:tableStyleId>
              </a:tblPr>
              <a:tblGrid>
                <a:gridCol w="1913164">
                  <a:extLst>
                    <a:ext uri="{9D8B030D-6E8A-4147-A177-3AD203B41FA5}">
                      <a16:colId xmlns:a16="http://schemas.microsoft.com/office/drawing/2014/main" val="200107645"/>
                    </a:ext>
                  </a:extLst>
                </a:gridCol>
                <a:gridCol w="5735288">
                  <a:extLst>
                    <a:ext uri="{9D8B030D-6E8A-4147-A177-3AD203B41FA5}">
                      <a16:colId xmlns:a16="http://schemas.microsoft.com/office/drawing/2014/main" val="2648404099"/>
                    </a:ext>
                  </a:extLst>
                </a:gridCol>
              </a:tblGrid>
              <a:tr h="313267">
                <a:tc>
                  <a:txBody>
                    <a:bodyPr/>
                    <a:lstStyle/>
                    <a:p>
                      <a:pPr rtl="0"/>
                      <a:r>
                        <a:rPr lang="fr-FR" dirty="0"/>
                        <a:t>Caractéristique</a:t>
                      </a:r>
                    </a:p>
                  </a:txBody>
                  <a:tcPr/>
                </a:tc>
                <a:tc>
                  <a:txBody>
                    <a:bodyPr/>
                    <a:lstStyle/>
                    <a:p>
                      <a:pPr rtl="0"/>
                      <a:r>
                        <a:rPr lang="fr-FR" dirty="0"/>
                        <a:t>Description</a:t>
                      </a:r>
                    </a:p>
                  </a:txBody>
                  <a:tcPr/>
                </a:tc>
                <a:extLst>
                  <a:ext uri="{0D108BD9-81ED-4DB2-BD59-A6C34878D82A}">
                    <a16:rowId xmlns:a16="http://schemas.microsoft.com/office/drawing/2014/main" val="367710602"/>
                  </a:ext>
                </a:extLst>
              </a:tr>
              <a:tr h="48103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4810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603063">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 sont des questionnaires en ligne pour aider les participants à évaluer leur compréhension du contenu. </a:t>
                      </a:r>
                    </a:p>
                  </a:txBody>
                  <a:tcPr/>
                </a:tc>
                <a:extLst>
                  <a:ext uri="{0D108BD9-81ED-4DB2-BD59-A6C34878D82A}">
                    <a16:rowId xmlns:a16="http://schemas.microsoft.com/office/drawing/2014/main" val="2876586054"/>
                  </a:ext>
                </a:extLst>
              </a:tr>
              <a:tr h="4810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481036">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481036">
                <a:tc>
                  <a:txBody>
                    <a:bodyPr/>
                    <a:lstStyle/>
                    <a:p>
                      <a:pPr algn="l" rtl="0" fontAlgn="b"/>
                      <a:r>
                        <a:rPr lang="fr-FR" sz="1400" b="0" i="0" u="none" strike="noStrike">
                          <a:solidFill>
                            <a:srgbClr val="000000"/>
                          </a:solidFill>
                          <a:effectLst/>
                          <a:latin typeface="+mn-lt"/>
                        </a:rPr>
                        <a:t>Activités PT</a:t>
                      </a:r>
                    </a:p>
                  </a:txBody>
                  <a:tcPr marL="9525" marR="9525" marT="9525" marB="0" anchor="b"/>
                </a:tc>
                <a:tc>
                  <a:txBody>
                    <a:bodyPr/>
                    <a:lstStyle/>
                    <a:p>
                      <a:pPr rtl="0"/>
                      <a:r>
                        <a:rPr lang="fr-FR" dirty="0"/>
                        <a:t>Activités de simulation et de modélisation conçues pour l'exploration, l'acquisition, le renforcement et l'expansion des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025" y="1899920"/>
            <a:ext cx="8280314" cy="970280"/>
          </a:xfrm>
        </p:spPr>
        <p:txBody>
          <a:bodyPr/>
          <a:lstStyle/>
          <a:p>
            <a:pPr rtl="0"/>
            <a:r>
              <a:rPr lang="fr-FR" dirty="0">
                <a:solidFill>
                  <a:schemeClr val="accent5">
                    <a:lumMod val="40000"/>
                    <a:lumOff val="60000"/>
                  </a:schemeClr>
                </a:solidFill>
              </a:rPr>
              <a:t>6.4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rtl="0">
              <a:spcBef>
                <a:spcPts val="0"/>
              </a:spcBef>
              <a:spcAft>
                <a:spcPts val="0"/>
              </a:spcAft>
              <a:buFont typeface="Arial" panose="020B0604020202020204" pitchFamily="34" charset="0"/>
              <a:buChar char="•"/>
            </a:pPr>
            <a:r>
              <a:rPr lang="fr-FR" sz="1400" dirty="0"/>
              <a:t>La couche liaison de données d'OSI modèle (couche 2) prépare les données du réseau pour le réseau physique. </a:t>
            </a:r>
          </a:p>
          <a:p>
            <a:pPr marL="115887" indent="-285750" rtl="0">
              <a:spcBef>
                <a:spcPts val="0"/>
              </a:spcBef>
              <a:spcAft>
                <a:spcPts val="0"/>
              </a:spcAft>
              <a:buFont typeface="Arial" panose="020B0604020202020204" pitchFamily="34" charset="0"/>
              <a:buChar char="•"/>
            </a:pPr>
            <a:r>
              <a:rPr lang="fr-FR" sz="1400" dirty="0"/>
              <a:t>La couche liaison de données est responsable des communications entre les cartes d'interface du réseau (NIC).</a:t>
            </a:r>
          </a:p>
          <a:p>
            <a:pPr marL="115887" indent="-285750" rtl="0">
              <a:spcBef>
                <a:spcPts val="0"/>
              </a:spcBef>
              <a:spcAft>
                <a:spcPts val="0"/>
              </a:spcAft>
              <a:buFont typeface="Arial" panose="020B0604020202020204" pitchFamily="34" charset="0"/>
              <a:buChar char="•"/>
            </a:pPr>
            <a:r>
              <a:rPr lang="fr-FR" sz="1400" dirty="0"/>
              <a:t>La couche liaison de données LAN/MAN IEEE 802 se comprend les deux sous-couches suivantes : LLC et MAC. </a:t>
            </a:r>
          </a:p>
          <a:p>
            <a:pPr marL="115887" indent="-285750" rtl="0">
              <a:spcBef>
                <a:spcPts val="0"/>
              </a:spcBef>
              <a:spcAft>
                <a:spcPts val="0"/>
              </a:spcAft>
              <a:buFont typeface="Arial" panose="020B0604020202020204" pitchFamily="34" charset="0"/>
              <a:buChar char="•"/>
            </a:pPr>
            <a:r>
              <a:rPr lang="fr-FR" sz="1400" dirty="0"/>
              <a:t>Les deux types de topologies utilisées dans les réseaux LAN et WAN sont physiques et logiques. </a:t>
            </a:r>
          </a:p>
          <a:p>
            <a:pPr marL="115887" indent="-285750" rtl="0">
              <a:spcBef>
                <a:spcPts val="0"/>
              </a:spcBef>
              <a:spcAft>
                <a:spcPts val="0"/>
              </a:spcAft>
              <a:buFont typeface="Arial" panose="020B0604020202020204" pitchFamily="34" charset="0"/>
              <a:buChar char="•"/>
            </a:pPr>
            <a:r>
              <a:rPr lang="fr-FR" sz="1400" dirty="0"/>
              <a:t>Trois types de topologies WAN physiques courants sont: point à point, hub and </a:t>
            </a:r>
            <a:r>
              <a:rPr lang="fr-FR" sz="1400" dirty="0" err="1"/>
              <a:t>spoke</a:t>
            </a:r>
            <a:r>
              <a:rPr lang="fr-FR" sz="1400" dirty="0"/>
              <a:t>, et Maillée. </a:t>
            </a:r>
          </a:p>
          <a:p>
            <a:pPr marL="115887" indent="-285750" rtl="0">
              <a:spcBef>
                <a:spcPts val="0"/>
              </a:spcBef>
              <a:spcAft>
                <a:spcPts val="0"/>
              </a:spcAft>
              <a:buFont typeface="Arial" panose="020B0604020202020204" pitchFamily="34" charset="0"/>
              <a:buChar char="•"/>
            </a:pPr>
            <a:r>
              <a:rPr lang="fr-FR" sz="1400" dirty="0"/>
              <a:t>Les communications de mode semi-duplex échangent des données dans une direction à la fois. Mode duplex intégral envoie et reçoit des données simultanément.</a:t>
            </a:r>
          </a:p>
          <a:p>
            <a:pPr marL="115887" indent="-285750" rtl="0">
              <a:spcBef>
                <a:spcPts val="0"/>
              </a:spcBef>
              <a:spcAft>
                <a:spcPts val="0"/>
              </a:spcAft>
              <a:buFont typeface="Arial" panose="020B0604020202020204" pitchFamily="34" charset="0"/>
              <a:buChar char="•"/>
            </a:pPr>
            <a:r>
              <a:rPr lang="fr-FR" sz="1400" dirty="0"/>
              <a:t>Dans les réseaux multi-accès avec gestion des conflits, tous les nœuds fonctionnent en semi-duplex.</a:t>
            </a:r>
          </a:p>
          <a:p>
            <a:pPr marL="115887" indent="-285750" rtl="0">
              <a:spcBef>
                <a:spcPts val="0"/>
              </a:spcBef>
              <a:spcAft>
                <a:spcPts val="0"/>
              </a:spcAft>
              <a:buFont typeface="Arial" panose="020B0604020202020204" pitchFamily="34" charset="0"/>
              <a:buChar char="•"/>
            </a:pPr>
            <a:r>
              <a:rPr lang="fr-FR" sz="1400" dirty="0"/>
              <a:t>Exemples des méthodes de réseaux d'accès avec gestion : CSMA/CD pour les réseaux locaux Ethernet à topologie de bus et CSMA/CA pour les réseaux WLAN.</a:t>
            </a:r>
          </a:p>
          <a:p>
            <a:pPr marL="115887" indent="-285750" rtl="0">
              <a:spcBef>
                <a:spcPts val="0"/>
              </a:spcBef>
              <a:spcAft>
                <a:spcPts val="0"/>
              </a:spcAft>
              <a:buFont typeface="Arial" panose="020B0604020202020204" pitchFamily="34" charset="0"/>
              <a:buChar char="•"/>
            </a:pPr>
            <a:r>
              <a:rPr lang="fr-FR" sz="1400" dirty="0"/>
              <a:t>La trame de liaison de données comprend trois éléments de base: en-tête, données et queue de bande.</a:t>
            </a:r>
          </a:p>
          <a:p>
            <a:pPr marL="115887" indent="-285750" rtl="0">
              <a:spcBef>
                <a:spcPts val="0"/>
              </a:spcBef>
              <a:spcAft>
                <a:spcPts val="0"/>
              </a:spcAft>
              <a:buFont typeface="Arial" panose="020B0604020202020204" pitchFamily="34" charset="0"/>
              <a:buChar char="•"/>
            </a:pPr>
            <a:r>
              <a:rPr lang="fr-FR" sz="1400" dirty="0"/>
              <a:t>Les champs de trame incluent: les indicateurs de début et d'arrêt de trame, l'adressage, le type, le contrôle, les données et la détection d'erreurs.</a:t>
            </a:r>
          </a:p>
          <a:p>
            <a:pPr marL="115887" indent="-285750" rtl="0">
              <a:spcBef>
                <a:spcPts val="0"/>
              </a:spcBef>
              <a:spcAft>
                <a:spcPts val="0"/>
              </a:spcAft>
              <a:buFont typeface="Arial" panose="020B0604020202020204" pitchFamily="34" charset="0"/>
              <a:buChar char="•"/>
            </a:pPr>
            <a:r>
              <a:rPr lang="fr-FR" sz="1400" dirty="0"/>
              <a:t>Les adresses de liaison de données sont également appelées adresses physiques.</a:t>
            </a:r>
          </a:p>
          <a:p>
            <a:pPr marL="115887" indent="-285750" rtl="0">
              <a:spcBef>
                <a:spcPts val="0"/>
              </a:spcBef>
              <a:spcAft>
                <a:spcPts val="0"/>
              </a:spcAft>
              <a:buFont typeface="Arial" panose="020B0604020202020204" pitchFamily="34" charset="0"/>
              <a:buChar char="•"/>
            </a:pPr>
            <a:r>
              <a:rPr lang="fr-FR" sz="1400" dirty="0"/>
              <a:t>Les adresses de liaison de données ne sont pas utilisées que pour la livraison locale de trames de liaison.</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6: Data Link Layer</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119178757"/>
              </p:ext>
            </p:extLst>
          </p:nvPr>
        </p:nvGraphicFramePr>
        <p:xfrm>
          <a:off x="99152" y="798513"/>
          <a:ext cx="8898797" cy="399288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sz="1600" b="0">
                          <a:solidFill>
                            <a:srgbClr val="000000"/>
                          </a:solidFill>
                        </a:rPr>
                        <a:t>Logical Link Control (LLC)</a:t>
                      </a:r>
                    </a:p>
                    <a:p>
                      <a:pPr marL="285750" indent="-285750" rtl="0">
                        <a:buFont typeface="Arial" panose="020B0604020202020204" pitchFamily="34" charset="0"/>
                        <a:buChar char="•"/>
                      </a:pPr>
                      <a:r>
                        <a:rPr lang="fr-FR" sz="1600" b="0">
                          <a:solidFill>
                            <a:srgbClr val="000000"/>
                          </a:solidFill>
                        </a:rPr>
                        <a:t>Medial Access Control (MAC)</a:t>
                      </a:r>
                    </a:p>
                    <a:p>
                      <a:pPr marL="285750" indent="-285750" rtl="0">
                        <a:buFont typeface="Arial" panose="020B0604020202020204" pitchFamily="34" charset="0"/>
                        <a:buChar char="•"/>
                      </a:pPr>
                      <a:r>
                        <a:rPr lang="fr-FR" sz="1600" b="0">
                          <a:solidFill>
                            <a:srgbClr val="000000"/>
                          </a:solidFill>
                        </a:rPr>
                        <a:t>Institute of Electrical and Electronic Engineers (IEEE)</a:t>
                      </a:r>
                    </a:p>
                    <a:p>
                      <a:pPr marL="285750" indent="-285750" rtl="0">
                        <a:buFont typeface="Arial" panose="020B0604020202020204" pitchFamily="34" charset="0"/>
                        <a:buChar char="•"/>
                      </a:pPr>
                      <a:r>
                        <a:rPr lang="fr-FR" sz="1600" b="0">
                          <a:solidFill>
                            <a:srgbClr val="000000"/>
                          </a:solidFill>
                        </a:rPr>
                        <a:t>International Telecommunications Union (ITU)</a:t>
                      </a:r>
                    </a:p>
                    <a:p>
                      <a:pPr marL="285750" indent="-285750" rtl="0">
                        <a:buFont typeface="Arial" panose="020B0604020202020204" pitchFamily="34" charset="0"/>
                        <a:buChar char="•"/>
                      </a:pPr>
                      <a:r>
                        <a:rPr lang="fr-FR" sz="1600" b="0">
                          <a:solidFill>
                            <a:srgbClr val="000000"/>
                          </a:solidFill>
                        </a:rPr>
                        <a:t>International Organization for Standardization (ISO)</a:t>
                      </a:r>
                    </a:p>
                    <a:p>
                      <a:pPr marL="285750" indent="-285750" rtl="0">
                        <a:buFont typeface="Arial" panose="020B0604020202020204" pitchFamily="34" charset="0"/>
                        <a:buChar char="•"/>
                      </a:pPr>
                      <a:r>
                        <a:rPr lang="fr-FR" sz="1600" b="0">
                          <a:solidFill>
                            <a:srgbClr val="000000"/>
                          </a:solidFill>
                        </a:rPr>
                        <a:t>American National Standards Institute (ANSI)</a:t>
                      </a:r>
                    </a:p>
                    <a:p>
                      <a:pPr marL="285750" indent="-285750" rtl="0">
                        <a:buFont typeface="Arial" panose="020B0604020202020204" pitchFamily="34" charset="0"/>
                        <a:buChar char="•"/>
                      </a:pPr>
                      <a:r>
                        <a:rPr lang="fr-FR" sz="1600" b="0">
                          <a:solidFill>
                            <a:srgbClr val="000000"/>
                          </a:solidFill>
                        </a:rPr>
                        <a:t>Physical Topology</a:t>
                      </a:r>
                    </a:p>
                    <a:p>
                      <a:pPr marL="285750" indent="-285750" rtl="0">
                        <a:buFont typeface="Arial" panose="020B0604020202020204" pitchFamily="34" charset="0"/>
                        <a:buChar char="•"/>
                      </a:pPr>
                      <a:r>
                        <a:rPr lang="fr-FR" sz="1600" b="0">
                          <a:solidFill>
                            <a:srgbClr val="000000"/>
                          </a:solidFill>
                        </a:rPr>
                        <a:t>Logical Topology</a:t>
                      </a:r>
                    </a:p>
                    <a:p>
                      <a:pPr marL="285750" indent="-285750" rtl="0">
                        <a:buFont typeface="Arial" panose="020B0604020202020204" pitchFamily="34" charset="0"/>
                        <a:buChar char="•"/>
                      </a:pPr>
                      <a:r>
                        <a:rPr lang="fr-FR" sz="1600" b="0">
                          <a:solidFill>
                            <a:srgbClr val="000000"/>
                          </a:solidFill>
                        </a:rPr>
                        <a:t>Half-duplex</a:t>
                      </a:r>
                    </a:p>
                    <a:p>
                      <a:pPr marL="285750" indent="-285750" rtl="0">
                        <a:buFont typeface="Arial" panose="020B0604020202020204" pitchFamily="34" charset="0"/>
                        <a:buChar char="•"/>
                      </a:pPr>
                      <a:r>
                        <a:rPr lang="fr-FR" sz="1600" b="0">
                          <a:solidFill>
                            <a:srgbClr val="000000"/>
                          </a:solidFill>
                        </a:rPr>
                        <a:t>Full-duplex</a:t>
                      </a:r>
                    </a:p>
                    <a:p>
                      <a:pPr marL="285750" indent="-285750" rtl="0">
                        <a:buFont typeface="Arial" panose="020B0604020202020204" pitchFamily="34" charset="0"/>
                        <a:buChar char="•"/>
                      </a:pPr>
                      <a:r>
                        <a:rPr lang="fr-FR" sz="1600" b="0">
                          <a:solidFill>
                            <a:srgbClr val="000000"/>
                          </a:solidFill>
                        </a:rPr>
                        <a:t>CSMA/CD</a:t>
                      </a:r>
                    </a:p>
                    <a:p>
                      <a:pPr marL="285750" indent="-285750" rtl="0">
                        <a:buFont typeface="Arial" panose="020B0604020202020204" pitchFamily="34" charset="0"/>
                        <a:buChar char="•"/>
                      </a:pPr>
                      <a:r>
                        <a:rPr lang="fr-FR" sz="1600" b="0">
                          <a:solidFill>
                            <a:srgbClr val="000000"/>
                          </a:solidFill>
                        </a:rPr>
                        <a:t>CSMA/CA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Cyclic Redundancy Check (CRC)</a:t>
                      </a:r>
                    </a:p>
                    <a:p>
                      <a:pPr marL="285750" indent="-285750" rtl="0">
                        <a:buFont typeface="Arial" panose="020B0604020202020204" pitchFamily="34" charset="0"/>
                        <a:buChar char="•"/>
                      </a:pPr>
                      <a:r>
                        <a:rPr lang="fr-FR" sz="1600" b="0">
                          <a:solidFill>
                            <a:srgbClr val="000000"/>
                          </a:solidFill>
                        </a:rPr>
                        <a:t>Contention-based access</a:t>
                      </a:r>
                    </a:p>
                    <a:p>
                      <a:pPr marL="285750" indent="-285750" rtl="0">
                        <a:buFont typeface="Arial" panose="020B0604020202020204" pitchFamily="34" charset="0"/>
                        <a:buChar char="•"/>
                      </a:pPr>
                      <a:r>
                        <a:rPr lang="fr-FR" sz="1600" b="0">
                          <a:solidFill>
                            <a:srgbClr val="000000"/>
                          </a:solidFill>
                        </a:rPr>
                        <a:t>Controlled access</a:t>
                      </a:r>
                    </a:p>
                    <a:p>
                      <a:endParaRPr lang="en-US" sz="1600" b="0" dirty="0">
                        <a:solidFill>
                          <a:srgbClr val="000000"/>
                        </a:solidFill>
                      </a:endParaRPr>
                    </a:p>
                    <a:p>
                      <a:endParaRPr lang="en-US" sz="16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1693183017"/>
              </p:ext>
            </p:extLst>
          </p:nvPr>
        </p:nvGraphicFramePr>
        <p:xfrm>
          <a:off x="364807" y="1448613"/>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dirty="0">
                          <a:solidFill>
                            <a:schemeClr val="bg1"/>
                          </a:solidFill>
                          <a:effectLst/>
                          <a:latin typeface="+mn-lt"/>
                        </a:rPr>
                        <a:t>Caractéristique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Récapitulatif du module</a:t>
                      </a:r>
                    </a:p>
                  </a:txBody>
                  <a:tcPr marL="9525" marR="9525" marT="9525" marB="0" anchor="b"/>
                </a:tc>
                <a:tc>
                  <a:txBody>
                    <a:bodyPr/>
                    <a:lstStyle/>
                    <a:p>
                      <a:pPr rtl="0"/>
                      <a:r>
                        <a:rPr lang="fr-FR" dirty="0"/>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6: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fr-FR" sz="1600"/>
              <a:t>What activities are associated with this module?</a:t>
            </a: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88753179"/>
              </p:ext>
            </p:extLst>
          </p:nvPr>
        </p:nvGraphicFramePr>
        <p:xfrm>
          <a:off x="427595" y="1333040"/>
          <a:ext cx="8288809" cy="1421490"/>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rtl="0"/>
                      <a:r>
                        <a:rPr lang="fr-FR" sz="1100"/>
                        <a:t>6.1.5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Purpose of the Data Link Layer</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68327">
                <a:tc>
                  <a:txBody>
                    <a:bodyPr/>
                    <a:lstStyle/>
                    <a:p>
                      <a:pPr algn="ctr" rtl="0"/>
                      <a:r>
                        <a:rPr lang="fr-FR" sz="1100"/>
                        <a:t>6.2.9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Topologies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368327">
                <a:tc>
                  <a:txBody>
                    <a:bodyPr/>
                    <a:lstStyle/>
                    <a:p>
                      <a:pPr algn="ctr" rtl="0"/>
                      <a:r>
                        <a:rPr lang="fr-FR" sz="1100"/>
                        <a:t>6.3.5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Data Link Frame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rtl="0">
              <a:lnSpc>
                <a:spcPct val="85000"/>
              </a:lnSpc>
              <a:spcBef>
                <a:spcPct val="30000"/>
              </a:spcBef>
              <a:buNone/>
            </a:pPr>
            <a:r>
              <a:rPr lang="fr-FR" sz="1600"/>
              <a:t>Prior to teaching Module 6,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eaLnBrk="1" hangingPunct="1">
              <a:lnSpc>
                <a:spcPct val="85000"/>
              </a:lnSpc>
              <a:spcBef>
                <a:spcPct val="30000"/>
              </a:spcBef>
              <a:buNone/>
            </a:pPr>
            <a:r>
              <a:rPr lang="fr-FR" sz="1600"/>
              <a:t>Topic 6.1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Discuss the functions of the data link layer.</a:t>
            </a:r>
          </a:p>
          <a:p>
            <a:pPr lvl="2" rtl="0">
              <a:lnSpc>
                <a:spcPct val="85000"/>
              </a:lnSpc>
              <a:spcBef>
                <a:spcPct val="30000"/>
              </a:spcBef>
            </a:pPr>
            <a:r>
              <a:rPr lang="fr-FR" sz="1600"/>
              <a:t>What would be the consequences on upper layer protocols if there was no data link layer?</a:t>
            </a:r>
          </a:p>
          <a:p>
            <a:pPr marL="0" indent="0" rtl="0">
              <a:lnSpc>
                <a:spcPct val="85000"/>
              </a:lnSpc>
              <a:spcBef>
                <a:spcPct val="30000"/>
              </a:spcBef>
              <a:buNone/>
            </a:pPr>
            <a:r>
              <a:rPr lang="fr-FR" sz="1600"/>
              <a:t>Topic 6.2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type of logical topology do they use on their home network?</a:t>
            </a:r>
          </a:p>
          <a:p>
            <a:pPr lvl="2" rtl="0">
              <a:lnSpc>
                <a:spcPct val="85000"/>
              </a:lnSpc>
              <a:spcBef>
                <a:spcPct val="30000"/>
              </a:spcBef>
            </a:pPr>
            <a:r>
              <a:rPr lang="fr-FR" sz="1600"/>
              <a:t>Why is CSMA/CA more appropriate than CSMA/CD for wireless networks?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rtl="0" eaLnBrk="1" hangingPunct="1">
              <a:lnSpc>
                <a:spcPct val="85000"/>
              </a:lnSpc>
              <a:spcBef>
                <a:spcPct val="30000"/>
              </a:spcBef>
              <a:buNone/>
            </a:pPr>
            <a:r>
              <a:rPr lang="fr-FR" sz="1400"/>
              <a:t> </a:t>
            </a:r>
            <a:r>
              <a:rPr lang="fr-FR" sz="1600"/>
              <a:t>Topic 6.3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Discuss the function of the six frame fields.</a:t>
            </a:r>
          </a:p>
          <a:p>
            <a:pPr lvl="2" rtl="0">
              <a:lnSpc>
                <a:spcPct val="85000"/>
              </a:lnSpc>
              <a:spcBef>
                <a:spcPct val="30000"/>
              </a:spcBef>
            </a:pPr>
            <a:r>
              <a:rPr lang="fr-FR" sz="1600"/>
              <a:t>What is the Layer 2 address of their personal computer or laptop?</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6: Couche liaison de données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3045</Words>
  <Application>Microsoft Office PowerPoint</Application>
  <PresentationFormat>Affichage à l'écran (16:9)</PresentationFormat>
  <Paragraphs>406</Paragraphs>
  <Slides>33</Slides>
  <Notes>31</Notes>
  <HiddenSlides>6</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CiscoSans ExtraLight</vt:lpstr>
      <vt:lpstr>Wingdings</vt:lpstr>
      <vt:lpstr>Default Theme</vt:lpstr>
      <vt:lpstr>Module 6: Couche liaison de données</vt:lpstr>
      <vt:lpstr>Instructor Materials – Module 6 Planning Guide</vt:lpstr>
      <vt:lpstr>À quoi s'attendre dans ce module?</vt:lpstr>
      <vt:lpstr>À quoi s'attendre dans ce module?</vt:lpstr>
      <vt:lpstr>Check Your Understanding</vt:lpstr>
      <vt:lpstr>Module 6: Activities</vt:lpstr>
      <vt:lpstr>Module 6: Best Practices</vt:lpstr>
      <vt:lpstr>Module 6: Best Practices (Cont.)</vt:lpstr>
      <vt:lpstr>Module 6: Couche liaison de données</vt:lpstr>
      <vt:lpstr>Objectifs du module</vt:lpstr>
      <vt:lpstr>6.1 La fonction de la couche liaison de données</vt:lpstr>
      <vt:lpstr>Fonction de la couche liaison de données la Couche liaison de données</vt:lpstr>
      <vt:lpstr>Fonction de la couche liaison de données IEEE 802 LAN/MAN des sous-couches de liaison de données</vt:lpstr>
      <vt:lpstr>La fonction de la Couche liaison de données Fournisse l’accès aux support</vt:lpstr>
      <vt:lpstr>Fonction de la couche liaison de données la couche liaison de données</vt:lpstr>
      <vt:lpstr>6.2 - Topologies du réseau</vt:lpstr>
      <vt:lpstr>Topologies du réseau Topologies physiques et logiques</vt:lpstr>
      <vt:lpstr>Topologies du réseau Topologies WAN</vt:lpstr>
      <vt:lpstr>Topologies du réseau  Topologie WAN point à point</vt:lpstr>
      <vt:lpstr>Topologies du réseau Topologies LAN</vt:lpstr>
      <vt:lpstr>Présentation PowerPoint</vt:lpstr>
      <vt:lpstr>Présentation PowerPoint</vt:lpstr>
      <vt:lpstr>Présentation PowerPoint</vt:lpstr>
      <vt:lpstr>Présentation PowerPoint</vt:lpstr>
      <vt:lpstr>6.3 La trame de liaison de données</vt:lpstr>
      <vt:lpstr>Trame de liaison de données    La Trame</vt:lpstr>
      <vt:lpstr>Trame de liaison de données   champs de trame</vt:lpstr>
      <vt:lpstr>La trame liaison de données les adresses de couche 2</vt:lpstr>
      <vt:lpstr>Trames de liaison de données Trames de LAN et WAN</vt:lpstr>
      <vt:lpstr>6.4 Module pratique et questionnaire</vt:lpstr>
      <vt:lpstr>Module pratique et questionnaire Qu'est-ce que j'ai appris dans ce module?</vt:lpstr>
      <vt:lpstr>Module 6: Data Link Layer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Fabio PACE - UP CONNECT</cp:lastModifiedBy>
  <cp:revision>249</cp:revision>
  <dcterms:created xsi:type="dcterms:W3CDTF">2019-10-18T06:21:22Z</dcterms:created>
  <dcterms:modified xsi:type="dcterms:W3CDTF">2022-11-28T09:58:21Z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