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81" autoAdjust="0"/>
    <p:restoredTop sz="75109" autoAdjust="0"/>
  </p:normalViewPr>
  <p:slideViewPr>
    <p:cSldViewPr snapToGrid="0" showGuides="1">
      <p:cViewPr varScale="1">
        <p:scale>
          <a:sx n="113" d="100"/>
          <a:sy n="113" d="100"/>
        </p:scale>
        <p:origin x="1152"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5300BD7D-E99A-4A3A-893D-B351D1D41CF8}"/>
    <pc:docChg chg="undo custSel modSld">
      <pc:chgData name="Fabio PACE - DataSys" userId="5f128c38-951f-4dfa-9c97-3cecf607327f" providerId="ADAL" clId="{5300BD7D-E99A-4A3A-893D-B351D1D41CF8}" dt="2020-12-13T14:54:58.064" v="44"/>
      <pc:docMkLst>
        <pc:docMk/>
      </pc:docMkLst>
      <pc:sldChg chg="modSp mod">
        <pc:chgData name="Fabio PACE - DataSys" userId="5f128c38-951f-4dfa-9c97-3cecf607327f" providerId="ADAL" clId="{5300BD7D-E99A-4A3A-893D-B351D1D41CF8}" dt="2020-11-25T21:37:17.376" v="8" actId="1076"/>
        <pc:sldMkLst>
          <pc:docMk/>
          <pc:sldMk cId="3113925212" sldId="1109"/>
        </pc:sldMkLst>
        <pc:spChg chg="mod">
          <ac:chgData name="Fabio PACE - DataSys" userId="5f128c38-951f-4dfa-9c97-3cecf607327f" providerId="ADAL" clId="{5300BD7D-E99A-4A3A-893D-B351D1D41CF8}" dt="2020-11-25T21:37:09.382" v="5" actId="14100"/>
          <ac:spMkLst>
            <pc:docMk/>
            <pc:sldMk cId="3113925212" sldId="1109"/>
            <ac:spMk id="8" creationId="{0739FE46-949D-5848-A3FF-68AA0B91430B}"/>
          </ac:spMkLst>
        </pc:spChg>
        <pc:picChg chg="mod">
          <ac:chgData name="Fabio PACE - DataSys" userId="5f128c38-951f-4dfa-9c97-3cecf607327f" providerId="ADAL" clId="{5300BD7D-E99A-4A3A-893D-B351D1D41CF8}" dt="2020-11-25T21:37:17.376" v="8" actId="1076"/>
          <ac:picMkLst>
            <pc:docMk/>
            <pc:sldMk cId="3113925212" sldId="1109"/>
            <ac:picMk id="4" creationId="{48E17D93-6D91-9A41-B7B0-366DE18C84BA}"/>
          </ac:picMkLst>
        </pc:picChg>
      </pc:sldChg>
      <pc:sldChg chg="modSp mod">
        <pc:chgData name="Fabio PACE - DataSys" userId="5f128c38-951f-4dfa-9c97-3cecf607327f" providerId="ADAL" clId="{5300BD7D-E99A-4A3A-893D-B351D1D41CF8}" dt="2020-11-25T21:40:14.839" v="12" actId="1076"/>
        <pc:sldMkLst>
          <pc:docMk/>
          <pc:sldMk cId="2307608851" sldId="1110"/>
        </pc:sldMkLst>
        <pc:spChg chg="mod">
          <ac:chgData name="Fabio PACE - DataSys" userId="5f128c38-951f-4dfa-9c97-3cecf607327f" providerId="ADAL" clId="{5300BD7D-E99A-4A3A-893D-B351D1D41CF8}" dt="2020-11-25T21:40:07.455" v="10" actId="14100"/>
          <ac:spMkLst>
            <pc:docMk/>
            <pc:sldMk cId="2307608851" sldId="1110"/>
            <ac:spMk id="4" creationId="{1F3CA7BB-7E7C-7149-9859-4AA0DDEC8CC4}"/>
          </ac:spMkLst>
        </pc:spChg>
        <pc:picChg chg="mod">
          <ac:chgData name="Fabio PACE - DataSys" userId="5f128c38-951f-4dfa-9c97-3cecf607327f" providerId="ADAL" clId="{5300BD7D-E99A-4A3A-893D-B351D1D41CF8}" dt="2020-11-25T21:40:14.839" v="12" actId="1076"/>
          <ac:picMkLst>
            <pc:docMk/>
            <pc:sldMk cId="2307608851" sldId="1110"/>
            <ac:picMk id="5" creationId="{E3B936E3-E1CB-5C42-9445-442FA726A951}"/>
          </ac:picMkLst>
        </pc:picChg>
      </pc:sldChg>
      <pc:sldChg chg="modSp mod">
        <pc:chgData name="Fabio PACE - DataSys" userId="5f128c38-951f-4dfa-9c97-3cecf607327f" providerId="ADAL" clId="{5300BD7D-E99A-4A3A-893D-B351D1D41CF8}" dt="2020-11-25T21:42:42.988" v="14" actId="20577"/>
        <pc:sldMkLst>
          <pc:docMk/>
          <pc:sldMk cId="3931059535" sldId="1112"/>
        </pc:sldMkLst>
        <pc:spChg chg="mod">
          <ac:chgData name="Fabio PACE - DataSys" userId="5f128c38-951f-4dfa-9c97-3cecf607327f" providerId="ADAL" clId="{5300BD7D-E99A-4A3A-893D-B351D1D41CF8}" dt="2020-11-25T21:42:42.988" v="14" actId="20577"/>
          <ac:spMkLst>
            <pc:docMk/>
            <pc:sldMk cId="3931059535" sldId="1112"/>
            <ac:spMk id="4" creationId="{1F3CA7BB-7E7C-7149-9859-4AA0DDEC8CC4}"/>
          </ac:spMkLst>
        </pc:spChg>
      </pc:sldChg>
      <pc:sldChg chg="modSp mod">
        <pc:chgData name="Fabio PACE - DataSys" userId="5f128c38-951f-4dfa-9c97-3cecf607327f" providerId="ADAL" clId="{5300BD7D-E99A-4A3A-893D-B351D1D41CF8}" dt="2020-11-25T21:44:40.899" v="15" actId="14100"/>
        <pc:sldMkLst>
          <pc:docMk/>
          <pc:sldMk cId="1691593461" sldId="1114"/>
        </pc:sldMkLst>
        <pc:spChg chg="mod">
          <ac:chgData name="Fabio PACE - DataSys" userId="5f128c38-951f-4dfa-9c97-3cecf607327f" providerId="ADAL" clId="{5300BD7D-E99A-4A3A-893D-B351D1D41CF8}" dt="2020-11-25T21:44:40.899" v="15" actId="14100"/>
          <ac:spMkLst>
            <pc:docMk/>
            <pc:sldMk cId="1691593461" sldId="1114"/>
            <ac:spMk id="4" creationId="{1F3CA7BB-7E7C-7149-9859-4AA0DDEC8CC4}"/>
          </ac:spMkLst>
        </pc:spChg>
      </pc:sldChg>
      <pc:sldChg chg="modSp mod">
        <pc:chgData name="Fabio PACE - DataSys" userId="5f128c38-951f-4dfa-9c97-3cecf607327f" providerId="ADAL" clId="{5300BD7D-E99A-4A3A-893D-B351D1D41CF8}" dt="2020-11-25T21:46:59.517" v="18" actId="20577"/>
        <pc:sldMkLst>
          <pc:docMk/>
          <pc:sldMk cId="419729540" sldId="1117"/>
        </pc:sldMkLst>
        <pc:spChg chg="mod">
          <ac:chgData name="Fabio PACE - DataSys" userId="5f128c38-951f-4dfa-9c97-3cecf607327f" providerId="ADAL" clId="{5300BD7D-E99A-4A3A-893D-B351D1D41CF8}" dt="2020-11-25T21:46:59.517" v="18" actId="20577"/>
          <ac:spMkLst>
            <pc:docMk/>
            <pc:sldMk cId="419729540" sldId="1117"/>
            <ac:spMk id="4" creationId="{1F3CA7BB-7E7C-7149-9859-4AA0DDEC8CC4}"/>
          </ac:spMkLst>
        </pc:spChg>
      </pc:sldChg>
      <pc:sldChg chg="modNotesTx">
        <pc:chgData name="Fabio PACE - DataSys" userId="5f128c38-951f-4dfa-9c97-3cecf607327f" providerId="ADAL" clId="{5300BD7D-E99A-4A3A-893D-B351D1D41CF8}" dt="2020-12-13T14:54:58.064" v="44"/>
        <pc:sldMkLst>
          <pc:docMk/>
          <pc:sldMk cId="647621406" sldId="1118"/>
        </pc:sldMkLst>
      </pc:sldChg>
      <pc:sldChg chg="modSp mod">
        <pc:chgData name="Fabio PACE - DataSys" userId="5f128c38-951f-4dfa-9c97-3cecf607327f" providerId="ADAL" clId="{5300BD7D-E99A-4A3A-893D-B351D1D41CF8}" dt="2020-11-25T21:51:41.060" v="28" actId="14100"/>
        <pc:sldMkLst>
          <pc:docMk/>
          <pc:sldMk cId="2988965420" sldId="1120"/>
        </pc:sldMkLst>
        <pc:graphicFrameChg chg="mod modGraphic">
          <ac:chgData name="Fabio PACE - DataSys" userId="5f128c38-951f-4dfa-9c97-3cecf607327f" providerId="ADAL" clId="{5300BD7D-E99A-4A3A-893D-B351D1D41CF8}" dt="2020-11-25T21:51:41.060" v="28" actId="14100"/>
          <ac:graphicFrameMkLst>
            <pc:docMk/>
            <pc:sldMk cId="2988965420" sldId="1120"/>
            <ac:graphicFrameMk id="2" creationId="{0138F2A8-C500-184D-877E-6BADCD4F07C5}"/>
          </ac:graphicFrameMkLst>
        </pc:graphicFrameChg>
      </pc:sldChg>
      <pc:sldChg chg="modSp mod">
        <pc:chgData name="Fabio PACE - DataSys" userId="5f128c38-951f-4dfa-9c97-3cecf607327f" providerId="ADAL" clId="{5300BD7D-E99A-4A3A-893D-B351D1D41CF8}" dt="2020-11-25T21:35:19.545" v="1" actId="14100"/>
        <pc:sldMkLst>
          <pc:docMk/>
          <pc:sldMk cId="2453487237" sldId="1128"/>
        </pc:sldMkLst>
        <pc:spChg chg="mod">
          <ac:chgData name="Fabio PACE - DataSys" userId="5f128c38-951f-4dfa-9c97-3cecf607327f" providerId="ADAL" clId="{5300BD7D-E99A-4A3A-893D-B351D1D41CF8}" dt="2020-11-25T21:35:19.545" v="1" actId="14100"/>
          <ac:spMkLst>
            <pc:docMk/>
            <pc:sldMk cId="2453487237" sldId="1128"/>
            <ac:spMk id="8" creationId="{0739FE46-949D-5848-A3FF-68AA0B91430B}"/>
          </ac:spMkLst>
        </pc:spChg>
      </pc:sldChg>
      <pc:sldChg chg="modSp mod">
        <pc:chgData name="Fabio PACE - DataSys" userId="5f128c38-951f-4dfa-9c97-3cecf607327f" providerId="ADAL" clId="{5300BD7D-E99A-4A3A-893D-B351D1D41CF8}" dt="2020-11-25T21:53:45.546" v="41" actId="1036"/>
        <pc:sldMkLst>
          <pc:docMk/>
          <pc:sldMk cId="3833202971" sldId="1129"/>
        </pc:sldMkLst>
        <pc:picChg chg="mod">
          <ac:chgData name="Fabio PACE - DataSys" userId="5f128c38-951f-4dfa-9c97-3cecf607327f" providerId="ADAL" clId="{5300BD7D-E99A-4A3A-893D-B351D1D41CF8}" dt="2020-11-25T21:53:45.546" v="41" actId="1036"/>
          <ac:picMkLst>
            <pc:docMk/>
            <pc:sldMk cId="3833202971" sldId="1129"/>
            <ac:picMk id="7" creationId="{E391F5F5-84B2-074A-ADD6-27895E0506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2: Configuration des paramètres de base du commutateur et périphériques finaux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7.1.1 : Encapsulation Ethernet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7.1.2 Sous-couches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7.1.3 – Sous-couche MAC</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7.1.4 – Champs d'une trame Ethernet</a:t>
            </a:r>
          </a:p>
          <a:p>
            <a:pPr rtl="0"/>
            <a:r>
              <a:rPr lang="fr-FR"/>
              <a:t>7.1.5 — Vérifiez votre compréhension — Commutation Ethernet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7.1 Trames Ethernet</a:t>
            </a:r>
          </a:p>
          <a:p>
            <a:pPr rtl="0"/>
            <a:r>
              <a:rPr lang="fr-FR"/>
              <a:t>7.1.6 – Travaux pratiques - Utiliser Wireshark pour examiner les trames Ethernet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7.2 - Adresse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7.2.1 Adresse MAC et hexadécimal</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7.2.2 - Adresse MAC Ethernet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7.2.3 – Traitement des trames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7.2.4 - Adresse MAC de monodiffusion</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7.2.5 - Adresse MAC de diffusion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7.2.6 - Adresse MAC de multidiffusion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7.2 - Adresse MAC Ethernet</a:t>
            </a:r>
          </a:p>
          <a:p>
            <a:pPr rtl="0"/>
            <a:r>
              <a:rPr lang="fr-FR"/>
              <a:t>7.2.7 – Travaux pratiques – Affichage des adresses MAC des périphériques réseau</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7.3 - Table d’adresses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7.3.1 - Notions de base sur le commutateur</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7.3.2 - Apprentissage et transfert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7.3.3 - Filtrage des trames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7.3.4 – Vidéo - Tables d'adresses MAC sur des commutateurs connectés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7.3.5 – Vidéo - Envoyer une trame à la passerelle par défaut</a:t>
            </a:r>
          </a:p>
          <a:p>
            <a:pPr rtl="0"/>
            <a:r>
              <a:rPr lang="fr-FR"/>
              <a:t>7.3.6 – Exercice - Commutation</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7.3 - Table d’adresses MAC</a:t>
            </a:r>
          </a:p>
          <a:p>
            <a:pPr rtl="0"/>
            <a:r>
              <a:rPr lang="fr-FR"/>
              <a:t>7.3.7 – Travaux pratiques - Affichage de la table d'adresses MAC du commutateur</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7.4 – Méthodes de transmission et vitesses de commutation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a:t>7 - Commutation Ethernet</a:t>
            </a:r>
          </a:p>
          <a:p>
            <a:pPr rtl="0"/>
            <a:r>
              <a:rPr lang="fr-FR" dirty="0"/>
              <a:t>7.4 – Méthodes de transmission et vitesses de commutation</a:t>
            </a:r>
          </a:p>
          <a:p>
            <a:pPr rtl="0"/>
            <a:r>
              <a:rPr lang="fr-FR" dirty="0"/>
              <a:t>7.4.1 – Méthodes de transmission de trames sur les commutateurs Cisco</a:t>
            </a:r>
          </a:p>
          <a:p>
            <a:pPr rtl="0"/>
            <a:endParaRPr lang="fr-FR" dirty="0"/>
          </a:p>
          <a:p>
            <a:pPr rtl="0"/>
            <a:r>
              <a:rPr lang="fr-FR"/>
              <a:t>contrôle de redondance cyclique </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7.4.2 – Commutation cut-through</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7.4.3 - Mise en mémoire tampon sur les commutateurs</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de mode duplex et de débit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7.4.4 : Paramètres du mode duplex et de vitesse</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Commutation Ethernet</a:t>
            </a:r>
          </a:p>
          <a:p>
            <a:pPr rtl="0"/>
            <a:r>
              <a:rPr lang="fr-FR"/>
              <a:t>7.4 – Méthodes de transmission et vitesses de commutation</a:t>
            </a:r>
          </a:p>
          <a:p>
            <a:pPr rtl="0"/>
            <a:r>
              <a:rPr lang="fr-FR"/>
              <a:t>7.4.5 — Auto-MDIX</a:t>
            </a:r>
          </a:p>
          <a:p>
            <a:pPr rtl="0"/>
            <a:r>
              <a:rPr lang="fr-FR"/>
              <a:t>7.4.6 — Vérifiez votre compréhension - Méthodes de transmission et vitesses de commutation</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7.5 -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7 - Commutation Ethernet</a:t>
            </a:r>
          </a:p>
          <a:p>
            <a:pPr rtl="0"/>
            <a:r>
              <a:rPr lang="fr-FR" sz="1200"/>
              <a:t>7.5 – Module pratique et questionnaire</a:t>
            </a:r>
          </a:p>
          <a:p>
            <a:pPr rtl="0"/>
            <a:r>
              <a:rPr lang="fr-FR" sz="1200"/>
              <a:t>7.5.1 – Qu'est-ce que j'ai appris dans ce module?</a:t>
            </a:r>
          </a:p>
          <a:p>
            <a:pPr rtl="0"/>
            <a:r>
              <a:rPr lang="fr-FR" sz="1200"/>
              <a:t>7.5.2 — Module Questionnaire — Commutation Ethernet</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7 - Commutation Ethernet</a:t>
            </a:r>
          </a:p>
          <a:p>
            <a:pPr rtl="0"/>
            <a:r>
              <a:rPr lang="fr-FR" sz="1200"/>
              <a:t>7.5 – Module pratique et quiz</a:t>
            </a:r>
          </a:p>
          <a:p>
            <a:pPr rtl="0"/>
            <a:r>
              <a:rPr lang="fr-FR" sz="1200"/>
              <a:t>7.5.1 – Qu'est-ce que j'ai appris dans ce module?</a:t>
            </a:r>
          </a:p>
          <a:p>
            <a:pPr rtl="0"/>
            <a:r>
              <a:rPr lang="fr-FR" sz="1200"/>
              <a:t>7.5.2 — Module Questionnaire — Commutation Ethernet</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7 : Commutation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7 - Commutation Ethernet</a:t>
            </a:r>
          </a:p>
          <a:p>
            <a:pPr rtl="0">
              <a:buFontTx/>
              <a:buNone/>
            </a:pPr>
            <a:r>
              <a:rPr lang="fr-FR"/>
              <a:t>7.0.2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7 - Commutation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7.1 Trames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7 : Commutation Ethernet</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A3D9E485-E746-4B17-87FA-1123F5C9A06D}"/>
              </a:ext>
            </a:extLst>
          </p:cNvPr>
          <p:cNvSpPr>
            <a:spLocks noGrp="1"/>
          </p:cNvSpPr>
          <p:nvPr/>
        </p:nvSpPr>
        <p:spPr>
          <a:xfrm>
            <a:off x="420815"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Commutation Ethernet</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fr-FR" sz="1600" b="1">
                <a:solidFill>
                  <a:schemeClr val="tx1"/>
                </a:solidFill>
                <a:ea typeface="Calibri" panose="020F0502020204030204" pitchFamily="34" charset="0"/>
                <a:cs typeface="Calibri" panose="020F0502020204030204" pitchFamily="34" charset="0"/>
              </a:rPr>
              <a:t>Objectif du module</a:t>
            </a:r>
            <a:r>
              <a:rPr lang="fr-FR" sz="1600">
                <a:solidFill>
                  <a:schemeClr val="tx1"/>
                </a:solidFill>
                <a:ea typeface="Calibri" panose="020F0502020204030204" pitchFamily="34" charset="0"/>
                <a:cs typeface="Calibri" panose="020F0502020204030204" pitchFamily="34" charset="0"/>
              </a:rPr>
              <a:t> : Expliquez comment fonctionne Ethernet dans un réseau commuté</a:t>
            </a:r>
            <a:r>
              <a:rPr lang="fr-FR"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567532">
                <a:tc>
                  <a:txBody>
                    <a:bodyPr/>
                    <a:lstStyle/>
                    <a:p>
                      <a:pPr rtl="0" fontAlgn="ctr"/>
                      <a:r>
                        <a:rPr lang="fr-FR" b="1">
                          <a:solidFill>
                            <a:schemeClr val="bg1"/>
                          </a:solidFill>
                          <a:effectLst/>
                        </a:rPr>
                        <a:t>Trame Ethernet</a:t>
                      </a:r>
                    </a:p>
                  </a:txBody>
                  <a:tcPr marL="47625" marR="47625" marT="47625" marB="47625" anchor="ctr">
                    <a:solidFill>
                      <a:schemeClr val="accent1"/>
                    </a:solidFill>
                  </a:tcPr>
                </a:tc>
                <a:tc>
                  <a:txBody>
                    <a:bodyPr/>
                    <a:lstStyle/>
                    <a:p>
                      <a:pPr rtl="0" fontAlgn="ctr"/>
                      <a:r>
                        <a:rPr lang="fr-FR" b="0">
                          <a:effectLst/>
                        </a:rPr>
                        <a:t>Expliquer comment les sous-couches Ethernet sont liées aux champs de trame.</a:t>
                      </a:r>
                    </a:p>
                  </a:txBody>
                  <a:tcPr marL="47625" marR="47625" marT="47625" marB="47625" anchor="ctr"/>
                </a:tc>
                <a:extLst>
                  <a:ext uri="{0D108BD9-81ED-4DB2-BD59-A6C34878D82A}">
                    <a16:rowId xmlns:a16="http://schemas.microsoft.com/office/drawing/2014/main" val="3228802595"/>
                  </a:ext>
                </a:extLst>
              </a:tr>
              <a:tr h="403210">
                <a:tc>
                  <a:txBody>
                    <a:bodyPr/>
                    <a:lstStyle/>
                    <a:p>
                      <a:pPr rtl="0" fontAlgn="ctr"/>
                      <a:r>
                        <a:rPr lang="fr-FR" b="1">
                          <a:solidFill>
                            <a:schemeClr val="bg1"/>
                          </a:solidFill>
                          <a:effectLst/>
                        </a:rPr>
                        <a:t>Adresse MAC Ethernet</a:t>
                      </a:r>
                    </a:p>
                  </a:txBody>
                  <a:tcPr marL="47625" marR="47625" marT="47625" marB="47625" anchor="ctr">
                    <a:solidFill>
                      <a:schemeClr val="accent1"/>
                    </a:solidFill>
                  </a:tcPr>
                </a:tc>
                <a:tc>
                  <a:txBody>
                    <a:bodyPr/>
                    <a:lstStyle/>
                    <a:p>
                      <a:pPr rtl="0" fontAlgn="ctr"/>
                      <a:r>
                        <a:rPr lang="fr-FR" b="0">
                          <a:effectLst/>
                        </a:rPr>
                        <a:t>Décrire l'adresse MAC Ethernet.</a:t>
                      </a:r>
                    </a:p>
                  </a:txBody>
                  <a:tcPr marL="47625" marR="47625" marT="47625" marB="47625" anchor="ctr"/>
                </a:tc>
                <a:extLst>
                  <a:ext uri="{0D108BD9-81ED-4DB2-BD59-A6C34878D82A}">
                    <a16:rowId xmlns:a16="http://schemas.microsoft.com/office/drawing/2014/main" val="3134809945"/>
                  </a:ext>
                </a:extLst>
              </a:tr>
              <a:tr h="567532">
                <a:tc>
                  <a:txBody>
                    <a:bodyPr/>
                    <a:lstStyle/>
                    <a:p>
                      <a:pPr rtl="0" fontAlgn="ctr"/>
                      <a:r>
                        <a:rPr lang="fr-FR" b="1">
                          <a:solidFill>
                            <a:schemeClr val="bg1"/>
                          </a:solidFill>
                          <a:effectLst/>
                        </a:rPr>
                        <a:t>Table d'adresses MAC</a:t>
                      </a:r>
                    </a:p>
                  </a:txBody>
                  <a:tcPr marL="47625" marR="47625" marT="47625" marB="47625" anchor="ctr">
                    <a:solidFill>
                      <a:schemeClr val="accent1"/>
                    </a:solidFill>
                  </a:tcPr>
                </a:tc>
                <a:tc>
                  <a:txBody>
                    <a:bodyPr/>
                    <a:lstStyle/>
                    <a:p>
                      <a:pPr rtl="0" fontAlgn="ctr"/>
                      <a:r>
                        <a:rPr lang="fr-FR" b="0">
                          <a:effectLst/>
                        </a:rPr>
                        <a:t>Expliquer comment un commutateur construit sa table d'adresses MAC et transmet les trames.</a:t>
                      </a:r>
                    </a:p>
                  </a:txBody>
                  <a:tcPr marL="47625" marR="47625" marT="47625" marB="47625" anchor="ctr"/>
                </a:tc>
                <a:extLst>
                  <a:ext uri="{0D108BD9-81ED-4DB2-BD59-A6C34878D82A}">
                    <a16:rowId xmlns:a16="http://schemas.microsoft.com/office/drawing/2014/main" val="1935925893"/>
                  </a:ext>
                </a:extLst>
              </a:tr>
              <a:tr h="567532">
                <a:tc>
                  <a:txBody>
                    <a:bodyPr/>
                    <a:lstStyle/>
                    <a:p>
                      <a:pPr rtl="0" fontAlgn="ctr"/>
                      <a:r>
                        <a:rPr lang="fr-FR" b="1">
                          <a:solidFill>
                            <a:schemeClr val="bg1"/>
                          </a:solidFill>
                          <a:effectLst/>
                        </a:rPr>
                        <a:t>Méthodes de transmission et vitesses de commutation</a:t>
                      </a:r>
                    </a:p>
                  </a:txBody>
                  <a:tcPr marL="47625" marR="47625" marT="47625" marB="47625" anchor="ctr">
                    <a:solidFill>
                      <a:schemeClr val="accent1"/>
                    </a:solidFill>
                  </a:tcPr>
                </a:tc>
                <a:tc>
                  <a:txBody>
                    <a:bodyPr/>
                    <a:lstStyle/>
                    <a:p>
                      <a:pPr rtl="0" fontAlgn="ctr"/>
                      <a:r>
                        <a:rPr lang="fr-FR" b="0">
                          <a:effectLst/>
                        </a:rPr>
                        <a:t>Décrire les méthodes de transmission par commutateur et les paramètres de port disponibles sur les ports de commutateur de couche 2.</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7.1 Trames Ethernet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Encapsulation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fr-FR">
                <a:solidFill>
                  <a:srgbClr val="000000"/>
                </a:solidFill>
              </a:rPr>
              <a:t>Il fonctionne au niveau de la couche liaison de données et de la couche physique.</a:t>
            </a:r>
          </a:p>
          <a:p>
            <a:pPr marL="342900" indent="-342900" algn="l" rtl="0">
              <a:buFont typeface="Arial" panose="020B0604020202020204" pitchFamily="34" charset="0"/>
              <a:buChar char="•"/>
            </a:pPr>
            <a:r>
              <a:rPr lang="fr-FR">
                <a:solidFill>
                  <a:srgbClr val="000000"/>
                </a:solidFill>
              </a:rPr>
              <a:t>Ethernet est une famille de technologies de réseau définies par les normes IEEE 802.2 et 802.3.</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Sous-couches de liaison de données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fr-FR">
                <a:solidFill>
                  <a:srgbClr val="000000"/>
                </a:solidFill>
              </a:rPr>
              <a:t>Les normes 802 LAN/MAN, y compris Ethernet, utilisent deux sous-couches distinctes de la couche de liaison de données pour fonctionner :</a:t>
            </a:r>
          </a:p>
          <a:p>
            <a:pPr marL="285750" indent="-285750" rtl="0">
              <a:buFont typeface="Arial" panose="020B0604020202020204" pitchFamily="34" charset="0"/>
              <a:buChar char="•"/>
            </a:pPr>
            <a:r>
              <a:rPr lang="fr-FR" sz="1600" b="1">
                <a:solidFill>
                  <a:srgbClr val="000000"/>
                </a:solidFill>
              </a:rPr>
              <a:t>Sous-couche LLC</a:t>
            </a:r>
            <a:r>
              <a:rPr lang="fr-FR" sz="1600">
                <a:solidFill>
                  <a:srgbClr val="000000"/>
                </a:solidFill>
              </a:rPr>
              <a:t>: (IEEE 802.2) Place des informations dans la trame pour identifier le protocole de couche réseau utilisé pour la trame.</a:t>
            </a:r>
          </a:p>
          <a:p>
            <a:pPr marL="285750" indent="-285750" rtl="0">
              <a:buFont typeface="Arial" panose="020B0604020202020204" pitchFamily="34" charset="0"/>
              <a:buChar char="•"/>
            </a:pPr>
            <a:r>
              <a:rPr lang="fr-FR" sz="1600" b="1">
                <a:solidFill>
                  <a:srgbClr val="000000"/>
                </a:solidFill>
              </a:rPr>
              <a:t>Sous-couche MAC</a:t>
            </a:r>
            <a:r>
              <a:rPr lang="fr-FR" sz="1600">
                <a:solidFill>
                  <a:srgbClr val="000000"/>
                </a:solidFill>
              </a:rPr>
              <a:t> : (IEEE 802.3, 802.11 ou 802.15) Responsable de l'encapsulation des données et du contrôle d'accès aux supports, et fournit l'adressage de couche de liaison de données. </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rtl="0"/>
            <a:r>
              <a:rPr lang="fr-FR" sz="1600">
                <a:solidFill>
                  <a:srgbClr val="000000"/>
                </a:solidFill>
              </a:rPr>
              <a:t>La sous-couche MAC est responsable de l'encapsulation des données et de l'accès au support.</a:t>
            </a:r>
          </a:p>
          <a:p>
            <a:pPr algn="l"/>
            <a:endParaRPr lang="en-US" sz="1600" b="1" dirty="0">
              <a:solidFill>
                <a:srgbClr val="000000"/>
              </a:solidFill>
            </a:endParaRPr>
          </a:p>
          <a:p>
            <a:pPr algn="l" rtl="0"/>
            <a:r>
              <a:rPr lang="fr-FR" sz="1600" b="1">
                <a:solidFill>
                  <a:srgbClr val="000000"/>
                </a:solidFill>
              </a:rPr>
              <a:t>Encapsulation de données</a:t>
            </a:r>
          </a:p>
          <a:p>
            <a:pPr algn="l" rtl="0"/>
            <a:r>
              <a:rPr lang="fr-FR" sz="1600">
                <a:solidFill>
                  <a:srgbClr val="000000"/>
                </a:solidFill>
              </a:rPr>
              <a:t>L'encapsulation des données IEEE 802.3 comprend les éléments suivants :</a:t>
            </a:r>
          </a:p>
          <a:p>
            <a:pPr marL="457200" indent="-457200" algn="l" rtl="0">
              <a:buFont typeface="+mj-lt"/>
              <a:buAutoNum type="arabicPeriod"/>
            </a:pPr>
            <a:r>
              <a:rPr lang="fr-FR" sz="1400" b="1">
                <a:solidFill>
                  <a:srgbClr val="000000"/>
                </a:solidFill>
              </a:rPr>
              <a:t>Trame Ethernet</a:t>
            </a:r>
            <a:r>
              <a:rPr lang="fr-FR" sz="1400">
                <a:solidFill>
                  <a:srgbClr val="000000"/>
                </a:solidFill>
              </a:rPr>
              <a:t> - Il s'agit de la structure interne de la trame Ethernet. </a:t>
            </a:r>
          </a:p>
          <a:p>
            <a:pPr marL="457200" indent="-457200" algn="l" rtl="0">
              <a:buFont typeface="+mj-lt"/>
              <a:buAutoNum type="arabicPeriod"/>
            </a:pPr>
            <a:r>
              <a:rPr lang="fr-FR" sz="1400" b="1">
                <a:solidFill>
                  <a:srgbClr val="000000"/>
                </a:solidFill>
              </a:rPr>
              <a:t>Adressage Ethernet</a:t>
            </a:r>
            <a:r>
              <a:rPr lang="fr-FR" sz="1400">
                <a:solidFill>
                  <a:srgbClr val="000000"/>
                </a:solidFill>
              </a:rPr>
              <a:t> - La trame Ethernet comprend à la fois une adresse MAC source et de destination pour fournir la trame Ethernet de la NIC Ethernet à la NIC Ethernet sur le même réseau local. </a:t>
            </a:r>
          </a:p>
          <a:p>
            <a:pPr marL="457200" indent="-457200" algn="l" rtl="0">
              <a:buFont typeface="+mj-lt"/>
              <a:buAutoNum type="arabicPeriod"/>
            </a:pPr>
            <a:r>
              <a:rPr lang="fr-FR" sz="1400" b="1">
                <a:solidFill>
                  <a:srgbClr val="000000"/>
                </a:solidFill>
              </a:rPr>
              <a:t>Détection des erreurs Ethernet</a:t>
            </a:r>
            <a:r>
              <a:rPr lang="fr-FR" sz="1400">
                <a:solidFill>
                  <a:srgbClr val="000000"/>
                </a:solidFill>
              </a:rPr>
              <a:t> - La trame Ethernet comprend une remorque FCS (trame Check Sequence) utilisée pour la détection des erreurs. </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Sous-couche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733924" cy="3484563"/>
          </a:xfrm>
        </p:spPr>
        <p:txBody>
          <a:bodyPr/>
          <a:lstStyle/>
          <a:p>
            <a:pPr marL="0" indent="0" algn="l" rtl="0"/>
            <a:r>
              <a:rPr lang="fr-FR" sz="1400" b="1" dirty="0">
                <a:solidFill>
                  <a:srgbClr val="000000"/>
                </a:solidFill>
              </a:rPr>
              <a:t>Accès aux supports</a:t>
            </a:r>
          </a:p>
          <a:p>
            <a:pPr marL="285750" indent="-285750" algn="l" rtl="0">
              <a:buFont typeface="Arial" panose="020B0604020202020204" pitchFamily="34" charset="0"/>
              <a:buChar char="•"/>
            </a:pPr>
            <a:r>
              <a:rPr lang="fr-FR" sz="1600" dirty="0">
                <a:solidFill>
                  <a:srgbClr val="000000"/>
                </a:solidFill>
              </a:rPr>
              <a:t>La sous-couche MAC IEEE 802.3 comprend les spécifications des différentes normes de communication Ethernet sur différents types de supports, y compris le cuivre et la fibre optique.</a:t>
            </a:r>
          </a:p>
          <a:p>
            <a:pPr marL="285750" indent="-285750" algn="l" rtl="0">
              <a:buFont typeface="Arial" panose="020B0604020202020204" pitchFamily="34" charset="0"/>
              <a:buChar char="•"/>
            </a:pPr>
            <a:r>
              <a:rPr lang="fr-FR" sz="1600" dirty="0">
                <a:solidFill>
                  <a:srgbClr val="000000"/>
                </a:solidFill>
              </a:rPr>
              <a:t>L'Ethernet hérité utilisant une topologie de bus ou des concentrateurs est un support semi-duplex partagé. Ethernet sur un support semi-duplex utilise une méthode d'accès basée sur les contentieux, détection d'accès multiple et détection de collision (CSMA/CD). </a:t>
            </a:r>
          </a:p>
          <a:p>
            <a:pPr marL="285750" indent="-285750" algn="l" rtl="0">
              <a:buFont typeface="Arial" panose="020B0604020202020204" pitchFamily="34" charset="0"/>
              <a:buChar char="•"/>
            </a:pPr>
            <a:r>
              <a:rPr lang="fr-FR" sz="1600" dirty="0">
                <a:solidFill>
                  <a:srgbClr val="000000"/>
                </a:solidFill>
              </a:rPr>
              <a:t>Les réseaux locaux Ethernet d'aujourd'hui utilisent des commutateurs qui fonctionnent en duplex intégral. Les communications duplex intégral avec commutateurs Ethernet ne nécessitent pas de contrôle d'accès via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Champs de trame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 y="731837"/>
            <a:ext cx="9059332" cy="2411413"/>
          </a:xfrm>
        </p:spPr>
        <p:txBody>
          <a:bodyPr/>
          <a:lstStyle/>
          <a:p>
            <a:pPr marL="342900" indent="-342900" algn="l" rtl="0">
              <a:buFont typeface="Arial" panose="020B0604020202020204" pitchFamily="34" charset="0"/>
              <a:buChar char="•"/>
            </a:pPr>
            <a:r>
              <a:rPr lang="fr-FR" sz="1600" dirty="0">
                <a:solidFill>
                  <a:srgbClr val="000000"/>
                </a:solidFill>
              </a:rPr>
              <a:t>La taille minimale des trames Ethernet est de 64 octets et la taille maximale de 1 518 octets. Le champ préambule n'est pas inclus dans la description de la taille d'une trame.</a:t>
            </a:r>
          </a:p>
          <a:p>
            <a:pPr marL="342900" indent="-342900" algn="l" rtl="0">
              <a:buFont typeface="Arial" panose="020B0604020202020204" pitchFamily="34" charset="0"/>
              <a:buChar char="•"/>
            </a:pPr>
            <a:r>
              <a:rPr lang="fr-FR" sz="1600" dirty="0">
                <a:solidFill>
                  <a:srgbClr val="000000"/>
                </a:solidFill>
              </a:rPr>
              <a:t>Toute trame inférieure à 64 octets est interprétée comme un «fragment de collision» ou une «trame incomplète» et est automatiquement rejetée par les périphériques récepteurs. Les trames de plus de 1 500 octets de données sont considérées comme des trames « jumbo » (géantes) ou « baby </a:t>
            </a:r>
            <a:r>
              <a:rPr lang="fr-FR" sz="1600" dirty="0" err="1">
                <a:solidFill>
                  <a:srgbClr val="000000"/>
                </a:solidFill>
              </a:rPr>
              <a:t>giant</a:t>
            </a:r>
            <a:r>
              <a:rPr lang="fr-FR" sz="1600" dirty="0">
                <a:solidFill>
                  <a:srgbClr val="000000"/>
                </a:solidFill>
              </a:rPr>
              <a:t> frames » (légèrement géantes).</a:t>
            </a:r>
          </a:p>
          <a:p>
            <a:pPr marL="342900" indent="-342900" algn="l" rtl="0">
              <a:buFont typeface="Arial" panose="020B0604020202020204" pitchFamily="34" charset="0"/>
              <a:buChar char="•"/>
            </a:pPr>
            <a:r>
              <a:rPr lang="fr-FR" sz="1600" dirty="0">
                <a:solidFill>
                  <a:srgbClr val="000000"/>
                </a:solidFill>
              </a:rPr>
              <a:t>Si la taille d’une trame transmise est inférieure à la taille minimale ou supérieure à la taille maximale, le périphérique récepteur abandonne la trame. Les trames abandonnées sont souvent le résultat de collisions ou d’autres signaux rejetés et Ils sont considérés comme invalides. Les trames Jumbo sont généralement prises en charge par la plupart des commutateurs et cartes réseau Fast Ethernet et Gigabit Ethernet.</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2058084" y="3563358"/>
            <a:ext cx="5027832" cy="1505997"/>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Trames Ethernet</a:t>
            </a:r>
            <a:br>
              <a:rPr lang="en-US" dirty="0"/>
            </a:br>
            <a:r>
              <a:rPr lang="fr-FR" sz="2400"/>
              <a:t>Travaux pratiques- Utilisation de Wireshark pour examiner les trames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rtl="0"/>
            <a:r>
              <a:rPr lang="fr-FR">
                <a:solidFill>
                  <a:srgbClr val="000000"/>
                </a:solidFill>
              </a:rPr>
              <a:t>Au cours de ces travaux pratiques, vous aborderez les points suivants :</a:t>
            </a:r>
          </a:p>
          <a:p>
            <a:pPr marL="342900" indent="-342900" algn="l" rtl="0">
              <a:buFont typeface="Arial" panose="020B0604020202020204" pitchFamily="34" charset="0"/>
              <a:buChar char="•"/>
            </a:pPr>
            <a:r>
              <a:rPr lang="fr-FR">
                <a:solidFill>
                  <a:srgbClr val="000000"/>
                </a:solidFill>
              </a:rPr>
              <a:t>Partie 1 : examiner les champs d'en-tête dans une trame Ethernet II</a:t>
            </a:r>
          </a:p>
          <a:p>
            <a:pPr marL="342900" indent="-342900" algn="l" rtl="0">
              <a:buFont typeface="Arial" panose="020B0604020202020204" pitchFamily="34" charset="0"/>
              <a:buChar char="•"/>
            </a:pPr>
            <a:r>
              <a:rPr lang="fr-FR">
                <a:solidFill>
                  <a:srgbClr val="000000"/>
                </a:solidFill>
              </a:rPr>
              <a:t>Partie 2 : utiliser Wireshark pour capturer et analyser les trames Ethernet</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7.2 Adresse MAC Ethernet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 hexadécimal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fr-FR" sz="1600">
                <a:solidFill>
                  <a:srgbClr val="000000"/>
                </a:solidFill>
              </a:rPr>
              <a:t>Par conséquent, une adresse MAC Ethernet 48 bits peut être exprimée en utilisant seulement 12 valeurs hexadécimales.</a:t>
            </a:r>
          </a:p>
          <a:p>
            <a:pPr marL="285750" indent="-285750" algn="l" rtl="0">
              <a:buFont typeface="Arial" panose="020B0604020202020204" pitchFamily="34" charset="0"/>
              <a:buChar char="•"/>
            </a:pPr>
            <a:r>
              <a:rPr lang="fr-FR" sz="1600">
                <a:solidFill>
                  <a:srgbClr val="000000"/>
                </a:solidFill>
              </a:rPr>
              <a:t>Sachant qu'un octet (8 bits) est un regroupement binaire courant, la plage binaire de 00000000 à 11111111 correspond, dans le format hexadécimal, à la plage de 00 à FF.</a:t>
            </a:r>
          </a:p>
          <a:p>
            <a:pPr marL="285750" indent="-285750" algn="l" rtl="0">
              <a:buFont typeface="Arial" panose="020B0604020202020204" pitchFamily="34" charset="0"/>
              <a:buChar char="•"/>
            </a:pPr>
            <a:r>
              <a:rPr lang="fr-FR" sz="1600">
                <a:solidFill>
                  <a:srgbClr val="000000"/>
                </a:solidFill>
              </a:rPr>
              <a:t>En hexadécimal, les zéros non significatifs sont toujours affichés pour compléter la représentation de 8 bits. Par exemple, la valeur binaire 0000 1010 correspond à 0A au format hexadécimal.</a:t>
            </a:r>
          </a:p>
          <a:p>
            <a:pPr marL="285750" indent="-285750" algn="l" rtl="0">
              <a:buFont typeface="Arial" panose="020B0604020202020204" pitchFamily="34" charset="0"/>
              <a:buChar char="•"/>
            </a:pPr>
            <a:r>
              <a:rPr lang="fr-FR" sz="1600">
                <a:solidFill>
                  <a:srgbClr val="000000"/>
                </a:solidFill>
              </a:rPr>
              <a:t>Les nombres hexadécimaux sont souvent représentés par la valeur précédée de </a:t>
            </a:r>
            <a:r>
              <a:rPr lang="fr-FR" sz="1600" b="1">
                <a:solidFill>
                  <a:srgbClr val="000000"/>
                </a:solidFill>
              </a:rPr>
              <a:t>0x</a:t>
            </a:r>
            <a:r>
              <a:rPr lang="fr-FR" sz="1600">
                <a:solidFill>
                  <a:srgbClr val="000000"/>
                </a:solidFill>
              </a:rPr>
              <a:t> (par exemple, 0x73) pour distinguer les valeurs décimales et hexadécimales dans la documentation.</a:t>
            </a:r>
          </a:p>
          <a:p>
            <a:pPr marL="285750" indent="-285750" algn="l" rtl="0">
              <a:buFont typeface="Arial" panose="020B0604020202020204" pitchFamily="34" charset="0"/>
              <a:buChar char="•"/>
            </a:pPr>
            <a:r>
              <a:rPr lang="fr-FR" sz="1600">
                <a:solidFill>
                  <a:srgbClr val="000000"/>
                </a:solidFill>
              </a:rPr>
              <a:t>L'hexadécimal peut également être représenté par un indice 16, ou le nombre hexadécimal suivi d'un H (par exemple,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pPr rtl="0"/>
            <a:r>
              <a:rPr lang="fr-FR"/>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buFont typeface="Arial" panose="020B0604020202020204" pitchFamily="34" charset="0"/>
              <a:buChar char="•"/>
            </a:pPr>
            <a:r>
              <a:rPr lang="fr-FR" sz="1600"/>
              <a:t>Optional slides that you can use in the classroom</a:t>
            </a:r>
          </a:p>
          <a:p>
            <a:pPr lvl="1" rtl="0">
              <a:buFont typeface="Arial" panose="020B0604020202020204" pitchFamily="34" charset="0"/>
              <a:buChar char="•"/>
            </a:pPr>
            <a:r>
              <a:rPr lang="fr-FR" sz="1600"/>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Adresses MAC Ethernet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59268" y="679622"/>
            <a:ext cx="9017000" cy="2458214"/>
          </a:xfrm>
        </p:spPr>
        <p:txBody>
          <a:bodyPr/>
          <a:lstStyle/>
          <a:p>
            <a:pPr marL="285750" indent="-285750" algn="l" rtl="0">
              <a:buFont typeface="Arial" panose="020B0604020202020204" pitchFamily="34" charset="0"/>
              <a:buChar char="•"/>
            </a:pPr>
            <a:r>
              <a:rPr lang="fr-FR" sz="1500" dirty="0">
                <a:solidFill>
                  <a:srgbClr val="000000"/>
                </a:solidFill>
              </a:rPr>
              <a:t>Dans la norme Ethernet du réseau local, chaque périphérique réseau se connecte au même support partagé. L'adressage MAC fournit une méthode d'identification des périphériques au couche de liaison de données du modèle OSI.</a:t>
            </a:r>
          </a:p>
          <a:p>
            <a:pPr marL="285750" indent="-285750" algn="l" rtl="0">
              <a:buFont typeface="Arial" panose="020B0604020202020204" pitchFamily="34" charset="0"/>
              <a:buChar char="•"/>
            </a:pPr>
            <a:r>
              <a:rPr lang="fr-FR" sz="1500" dirty="0">
                <a:solidFill>
                  <a:srgbClr val="000000"/>
                </a:solidFill>
              </a:rPr>
              <a:t>Une adresse MAC Ethernet est une adresse 48 bits exprimée en 12 chiffres hexadécimaux. Parce qu'un octet est égal à 8 bits, nous pouvons également dire qu'une adresse MAC a une longueur de 6 octets.</a:t>
            </a:r>
          </a:p>
          <a:p>
            <a:pPr marL="285750" indent="-285750" algn="l" rtl="0">
              <a:buFont typeface="Arial" panose="020B0604020202020204" pitchFamily="34" charset="0"/>
              <a:buChar char="•"/>
            </a:pPr>
            <a:r>
              <a:rPr lang="fr-FR" sz="1500" dirty="0">
                <a:solidFill>
                  <a:srgbClr val="000000"/>
                </a:solidFill>
              </a:rPr>
              <a:t>Toutes les adresses MAC doivent être uniques au périphérique Ethernet ou à l'interface Ethernet. Pour ce faire, tous les fournisseurs qui vendent des périphériques Ethernet doivent s'inscrire auprès de l'IEEE pour obtenir un code hexadécimal unique à 6 (c'est-à-dire 24 bits ou 3 octets) appelé l'identifiant unique de l'organisation (OUI).</a:t>
            </a:r>
          </a:p>
          <a:p>
            <a:pPr marL="285750" indent="-285750" algn="l" rtl="0">
              <a:buFont typeface="Arial" panose="020B0604020202020204" pitchFamily="34" charset="0"/>
              <a:buChar char="•"/>
            </a:pPr>
            <a:r>
              <a:rPr lang="fr-FR" sz="1500" dirty="0">
                <a:solidFill>
                  <a:srgbClr val="000000"/>
                </a:solidFill>
              </a:rPr>
              <a:t>Une adresse MAC Ethernet est constituée d'un code OUI de fournisseur hexadécimal à 6, suivi d'une valeur attribuée par le fournisseur hexadécimal à 6.</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676622" y="3673712"/>
            <a:ext cx="5934911" cy="1437889"/>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Traitement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fr-FR" sz="1400">
                <a:solidFill>
                  <a:srgbClr val="000000"/>
                </a:solidFill>
              </a:rPr>
              <a:t>Lorsqu'un périphérique transfère un message à un réseau Ethernet, l'en-tête Ethernet inclut une adresse MAC source et une adresse MAC de destination.</a:t>
            </a:r>
          </a:p>
          <a:p>
            <a:pPr marL="285750" indent="-285750" algn="l" rtl="0">
              <a:buFont typeface="Arial" panose="020B0604020202020204" pitchFamily="34" charset="0"/>
              <a:buChar char="•"/>
            </a:pPr>
            <a:r>
              <a:rPr lang="fr-FR" sz="1400">
                <a:solidFill>
                  <a:srgbClr val="000000"/>
                </a:solidFill>
              </a:rPr>
              <a:t>Lorsqu'une carte réseau reçoit une trame Ethernet, elle observe l'adresse MAC de destination pour voir si elle correspond à l'adresse MAC physique du périphérique stockée dans la mémoire vive (RAM). En l’absence de correspondance, la carte réseau ignore la trame. Si elle correspond, la carte réseau transmet la trame aux couches OSI, et la désencapsulation a lieu.</a:t>
            </a:r>
          </a:p>
          <a:p>
            <a:pPr marL="73085" lvl="1" indent="0" rtl="0">
              <a:buNone/>
            </a:pPr>
            <a:r>
              <a:rPr lang="fr-FR" sz="1200" b="1">
                <a:solidFill>
                  <a:srgbClr val="000000"/>
                </a:solidFill>
              </a:rPr>
              <a:t>Remarque:</a:t>
            </a:r>
            <a:r>
              <a:rPr lang="fr-FR" sz="1200">
                <a:solidFill>
                  <a:srgbClr val="000000"/>
                </a:solidFill>
              </a:rPr>
              <a:t> les cartes réseau Ethernet acceptent également les trames si l'adresse MAC de destination est un groupe de diffusion ou de multidiffusion auquel l'hôte appartient.</a:t>
            </a:r>
          </a:p>
          <a:p>
            <a:pPr marL="285750" indent="-285750" algn="l" rtl="0">
              <a:buFont typeface="Arial" panose="020B0604020202020204" pitchFamily="34" charset="0"/>
              <a:buChar char="•"/>
            </a:pPr>
            <a:r>
              <a:rPr lang="fr-FR" sz="1400">
                <a:solidFill>
                  <a:srgbClr val="000000"/>
                </a:solidFill>
              </a:rPr>
              <a:t>Tout périphérique qui est la source ou la destination d'une trame Ethernet possède une carte réseau Ethernet et, par conséquent, une adresse MAC. Cela inclut les postes de travail, les serveurs, les imprimantes, les appareils mobiles et les routeurs.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monodiffusion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3" y="763736"/>
            <a:ext cx="4183949" cy="3618545"/>
          </a:xfrm>
        </p:spPr>
        <p:txBody>
          <a:bodyPr/>
          <a:lstStyle/>
          <a:p>
            <a:pPr marL="0" indent="0" algn="l" rtl="0"/>
            <a:r>
              <a:rPr lang="fr-FR" sz="1600" dirty="0">
                <a:solidFill>
                  <a:srgbClr val="000000"/>
                </a:solidFill>
              </a:rPr>
              <a:t>Avec Ethernet, des adresses MAC différentes sont utilisées pour la monodiffusion (unicast), la multidiffusion (multicast) et la diffusion (broadcast) sur la couche 2.</a:t>
            </a:r>
          </a:p>
          <a:p>
            <a:pPr marL="342900" indent="-342900" algn="l" rtl="0">
              <a:buFont typeface="Arial" panose="020B0604020202020204" pitchFamily="34" charset="0"/>
              <a:buChar char="•"/>
            </a:pPr>
            <a:r>
              <a:rPr lang="fr-FR" sz="1400" dirty="0">
                <a:solidFill>
                  <a:srgbClr val="000000"/>
                </a:solidFill>
              </a:rPr>
              <a:t>L'adresse MAC de monodiffusion est l'adresse unique utilisée lorsqu'une trame est envoyée à partir d'un seul périphérique émetteur, à un seul périphérique destinataire.</a:t>
            </a:r>
          </a:p>
          <a:p>
            <a:pPr marL="342900" indent="-342900" algn="l" rtl="0">
              <a:buFont typeface="Arial" panose="020B0604020202020204" pitchFamily="34" charset="0"/>
              <a:buChar char="•"/>
            </a:pPr>
            <a:r>
              <a:rPr lang="fr-FR" sz="1400" dirty="0">
                <a:solidFill>
                  <a:srgbClr val="000000"/>
                </a:solidFill>
              </a:rPr>
              <a:t>Le processus qu'un hôte source utilise pour déterminer l'adresse MAC de destination est appelé protocole ARP (</a:t>
            </a:r>
            <a:r>
              <a:rPr lang="fr-FR" sz="1400" dirty="0" err="1">
                <a:solidFill>
                  <a:srgbClr val="000000"/>
                </a:solidFill>
              </a:rPr>
              <a:t>Address</a:t>
            </a:r>
            <a:r>
              <a:rPr lang="fr-FR" sz="1400" dirty="0">
                <a:solidFill>
                  <a:srgbClr val="000000"/>
                </a:solidFill>
              </a:rPr>
              <a:t> </a:t>
            </a:r>
            <a:r>
              <a:rPr lang="fr-FR" sz="1400" dirty="0" err="1">
                <a:solidFill>
                  <a:srgbClr val="000000"/>
                </a:solidFill>
              </a:rPr>
              <a:t>Resolution</a:t>
            </a:r>
            <a:r>
              <a:rPr lang="fr-FR" sz="1400" dirty="0">
                <a:solidFill>
                  <a:srgbClr val="000000"/>
                </a:solidFill>
              </a:rPr>
              <a:t> Protocol). Le processus qu'un hôte source utilise pour déterminer l'adresse MAC de destination associée à une adresse IPv6 est connu sous le nom de découverte du voisin (NDP).</a:t>
            </a:r>
          </a:p>
          <a:p>
            <a:pPr marL="0" indent="0" algn="l" rtl="0"/>
            <a:r>
              <a:rPr lang="fr-FR" sz="1400" b="1" dirty="0">
                <a:solidFill>
                  <a:srgbClr val="000000"/>
                </a:solidFill>
              </a:rPr>
              <a:t>Remarque:</a:t>
            </a:r>
            <a:r>
              <a:rPr lang="fr-FR" sz="1400" dirty="0">
                <a:solidFill>
                  <a:srgbClr val="000000"/>
                </a:solidFill>
              </a:rPr>
              <a:t> l'adresse MAC source doit toujours être une monodiffusion.</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rtl="0"/>
            <a:r>
              <a:rPr lang="fr-FR" sz="1500">
                <a:solidFill>
                  <a:srgbClr val="000000"/>
                </a:solidFill>
              </a:rPr>
              <a:t>Une trame de diffusion Ethernet est reçue et traitée par chaque périphérique du réseau local Ethernet. Les caractéristiques d'une diffusion Ethernet sont les suivantes :</a:t>
            </a:r>
          </a:p>
          <a:p>
            <a:pPr marL="285750" indent="-285750" algn="l" rtl="0">
              <a:buFont typeface="Arial" panose="020B0604020202020204" pitchFamily="34" charset="0"/>
              <a:buChar char="•"/>
            </a:pPr>
            <a:r>
              <a:rPr lang="fr-FR" sz="1500">
                <a:solidFill>
                  <a:srgbClr val="000000"/>
                </a:solidFill>
              </a:rPr>
              <a:t>L'adresse MAC de destination est l'adresse FF-FF-FF-FF-FF-FF au format hexadécimal (48 uns en notation binaire).</a:t>
            </a:r>
          </a:p>
          <a:p>
            <a:pPr marL="285750" indent="-285750" algn="l" rtl="0">
              <a:buFont typeface="Arial" panose="020B0604020202020204" pitchFamily="34" charset="0"/>
              <a:buChar char="•"/>
            </a:pPr>
            <a:r>
              <a:rPr lang="fr-FR" sz="1500">
                <a:solidFill>
                  <a:srgbClr val="000000"/>
                </a:solidFill>
              </a:rPr>
              <a:t>Il est inondé tous les ports de commutateur Ethernet sauf le port entrant. Il n'est pas transmis par un routeur.</a:t>
            </a:r>
          </a:p>
          <a:p>
            <a:pPr marL="285750" indent="-285750" algn="l" rtl="0">
              <a:buFont typeface="Arial" panose="020B0604020202020204" pitchFamily="34" charset="0"/>
              <a:buChar char="•"/>
            </a:pPr>
            <a:r>
              <a:rPr lang="fr-FR" sz="1500">
                <a:solidFill>
                  <a:srgbClr val="000000"/>
                </a:solidFill>
              </a:rPr>
              <a:t>Si les données encapsulées sont un paquet de diffusion IPv4, cela signifie que le paquet contient une adresse IPv4 de destination qui a toutes les adresses (1) dans la partie hôte. Cette numérotation implique que tous les hôtes sur le réseau local (domaine de diffusion) recevront le paquet et le traiteront.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a:t>
            </a:r>
            <a:br>
              <a:rPr lang="en-US" dirty="0"/>
            </a:br>
            <a:r>
              <a:rPr lang="fr-FR" sz="2400"/>
              <a:t>Adresse MAC de multidiffusion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276850" cy="3836839"/>
          </a:xfrm>
        </p:spPr>
        <p:txBody>
          <a:bodyPr/>
          <a:lstStyle/>
          <a:p>
            <a:pPr marL="0" indent="0" algn="l" rtl="0"/>
            <a:r>
              <a:rPr lang="fr-FR" sz="1200" dirty="0">
                <a:solidFill>
                  <a:srgbClr val="000000"/>
                </a:solidFill>
              </a:rPr>
              <a:t>Une trame de multidiffusion Ethernet est reçue et traitée par un groupe de périphériques appartenant au même groupe de multidiffusion. </a:t>
            </a:r>
          </a:p>
          <a:p>
            <a:pPr marL="285750" indent="-285750" algn="l" rtl="0">
              <a:buFont typeface="Arial" panose="020B0604020202020204" pitchFamily="34" charset="0"/>
              <a:buChar char="•"/>
            </a:pPr>
            <a:r>
              <a:rPr lang="fr-FR" sz="1300" dirty="0">
                <a:solidFill>
                  <a:srgbClr val="000000"/>
                </a:solidFill>
              </a:rPr>
              <a:t>Il existe une adresse MAC de destination 01-00-5E lorsque les données encapsulées sont un paquet de multidiffusion IPv4 et une adresse MAC de destination de 33-33 lorsque les données encapsulées sont un paquet de multidiffusion IPv6.</a:t>
            </a:r>
          </a:p>
          <a:p>
            <a:pPr marL="285750" indent="-285750" algn="l" rtl="0">
              <a:buFont typeface="Arial" panose="020B0604020202020204" pitchFamily="34" charset="0"/>
              <a:buChar char="•"/>
            </a:pPr>
            <a:r>
              <a:rPr lang="fr-FR" sz="1300" dirty="0">
                <a:solidFill>
                  <a:srgbClr val="000000"/>
                </a:solidFill>
              </a:rPr>
              <a:t>Il existe d'autres adresses MAC de destination de multidiffusion réservées lorsque les données encapsulées ne sont pas IP, telles que STP (</a:t>
            </a:r>
            <a:r>
              <a:rPr lang="fr-FR" sz="1300" dirty="0" err="1">
                <a:solidFill>
                  <a:srgbClr val="000000"/>
                </a:solidFill>
              </a:rPr>
              <a:t>Spanning</a:t>
            </a:r>
            <a:r>
              <a:rPr lang="fr-FR" sz="1300" dirty="0">
                <a:solidFill>
                  <a:srgbClr val="000000"/>
                </a:solidFill>
              </a:rPr>
              <a:t> </a:t>
            </a:r>
            <a:r>
              <a:rPr lang="fr-FR" sz="1300" dirty="0" err="1">
                <a:solidFill>
                  <a:srgbClr val="000000"/>
                </a:solidFill>
              </a:rPr>
              <a:t>Tree</a:t>
            </a:r>
            <a:r>
              <a:rPr lang="fr-FR" sz="1300" dirty="0">
                <a:solidFill>
                  <a:srgbClr val="000000"/>
                </a:solidFill>
              </a:rPr>
              <a:t> Protocol).</a:t>
            </a:r>
          </a:p>
          <a:p>
            <a:pPr marL="285750" indent="-285750" algn="l" rtl="0">
              <a:buFont typeface="Arial" panose="020B0604020202020204" pitchFamily="34" charset="0"/>
              <a:buChar char="•"/>
            </a:pPr>
            <a:r>
              <a:rPr lang="fr-FR" sz="1300" dirty="0">
                <a:solidFill>
                  <a:srgbClr val="000000"/>
                </a:solidFill>
              </a:rPr>
              <a:t>Il est inondé de tous les ports de commutateur Ethernet sauf le port entrant, sauf si le commutateur est configuré pour l'écoute multidiffusion. Il n'est pas transféré par un routeur, sauf si le routeur est configuré pour router les paquets de multidiffusion.</a:t>
            </a:r>
          </a:p>
          <a:p>
            <a:pPr marL="285750" indent="-285750" algn="l" rtl="0">
              <a:buFont typeface="Arial" panose="020B0604020202020204" pitchFamily="34" charset="0"/>
              <a:buChar char="•"/>
            </a:pPr>
            <a:r>
              <a:rPr lang="fr-FR" sz="1300" dirty="0">
                <a:solidFill>
                  <a:srgbClr val="000000"/>
                </a:solidFill>
              </a:rPr>
              <a:t>Dans la mesure où les adresses multidiffusion représentent un groupe d’adresses (parfois appelé groupe d’hôtes), elles ne peuvent s’utiliser que dans la destination d’un paquet. La source doit toujours être une adresse de monodiffusion.</a:t>
            </a:r>
          </a:p>
          <a:p>
            <a:pPr marL="285750" indent="-285750" algn="l" rtl="0">
              <a:buFont typeface="Arial" panose="020B0604020202020204" pitchFamily="34" charset="0"/>
              <a:buChar char="•"/>
            </a:pPr>
            <a:r>
              <a:rPr lang="fr-FR" sz="1300" dirty="0">
                <a:solidFill>
                  <a:srgbClr val="000000"/>
                </a:solidFill>
              </a:rPr>
              <a:t>Comme avec les adresses monodiffusion et de diffusion, l’adresse IP multidiffusion nécessite une adresse MAC multidiffusion correspondante pour remettre les trames sur un réseau local.</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Adresses MAC Ethernet </a:t>
            </a:r>
            <a:br>
              <a:rPr lang="en-US" dirty="0"/>
            </a:br>
            <a:r>
              <a:rPr lang="fr-FR" sz="2400"/>
              <a:t>Travaux pratiques- Affichage des adresses MAC des périphériques réseau</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rtl="0"/>
            <a:r>
              <a:rPr lang="fr-FR">
                <a:solidFill>
                  <a:srgbClr val="000000"/>
                </a:solidFill>
              </a:rPr>
              <a:t>Au cours de ces travaux pratiques, vous aborderez les points suivants :</a:t>
            </a:r>
          </a:p>
          <a:p>
            <a:pPr marL="342900" indent="-342900" algn="l" rtl="0">
              <a:buFont typeface="Arial" panose="020B0604020202020204" pitchFamily="34" charset="0"/>
              <a:buChar char="•"/>
            </a:pPr>
            <a:r>
              <a:rPr lang="fr-FR">
                <a:solidFill>
                  <a:srgbClr val="000000"/>
                </a:solidFill>
              </a:rPr>
              <a:t>Partie 1 : configuration de la topologie et initialisation des périphériques</a:t>
            </a:r>
          </a:p>
          <a:p>
            <a:pPr marL="342900" indent="-342900" algn="l" rtl="0">
              <a:buFont typeface="Arial" panose="020B0604020202020204" pitchFamily="34" charset="0"/>
              <a:buChar char="•"/>
            </a:pPr>
            <a:r>
              <a:rPr lang="fr-FR">
                <a:solidFill>
                  <a:srgbClr val="000000"/>
                </a:solidFill>
              </a:rPr>
              <a:t>Partie 2 : configurer des périphériques et vérifier la connectivité</a:t>
            </a:r>
          </a:p>
          <a:p>
            <a:pPr marL="342900" indent="-342900" algn="l" rtl="0">
              <a:buFont typeface="Arial" panose="020B0604020202020204" pitchFamily="34" charset="0"/>
              <a:buChar char="•"/>
            </a:pPr>
            <a:r>
              <a:rPr lang="fr-FR">
                <a:solidFill>
                  <a:srgbClr val="000000"/>
                </a:solidFill>
              </a:rPr>
              <a:t>Partie 3 : afficher, décrire et analyser les adresses MAC Ethernet</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7.3 Table d’adresses MAC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Notions de base sur le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fr-FR" sz="1600">
                <a:solidFill>
                  <a:srgbClr val="000000"/>
                </a:solidFill>
              </a:rPr>
              <a:t>Un commutateur Ethernet de couche2 utilise des adresses MAC pour prendre des décisions de transmission. Il ignore totalement les données (protocole) transportées dans la partie données de la trame, comme un paquet IPv4, un message ARP ou un paquet ND IPv6. Les décisions du commutateur concernant la transmission de données reposent uniquement sur les adresses MAC Ethernet de couche 2.</a:t>
            </a:r>
          </a:p>
          <a:p>
            <a:pPr marL="342900" indent="-342900" algn="l" rtl="0">
              <a:buFont typeface="Arial" panose="020B0604020202020204" pitchFamily="34" charset="0"/>
              <a:buChar char="•"/>
            </a:pPr>
            <a:r>
              <a:rPr lang="fr-FR" sz="1600">
                <a:solidFill>
                  <a:srgbClr val="000000"/>
                </a:solidFill>
              </a:rPr>
              <a:t>Contrairement à un concentrateur Ethernet qui répète les bits sur tous les ports sauf le port entrant, un commutateur Ethernet consulte une table d'adresses MAC pour décider de la transmission de chaque trame. </a:t>
            </a:r>
          </a:p>
          <a:p>
            <a:pPr marL="342900" indent="-342900" algn="l" rtl="0">
              <a:buFont typeface="Arial" panose="020B0604020202020204" pitchFamily="34" charset="0"/>
              <a:buChar char="•"/>
            </a:pPr>
            <a:r>
              <a:rPr lang="fr-FR" sz="1600">
                <a:solidFill>
                  <a:srgbClr val="000000"/>
                </a:solidFill>
              </a:rPr>
              <a:t>Lorsqu'un commutateur est activé, la table d'adresses MAC est vide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la table d'adresses MAC est parfois appelée table de mémoire associative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du MAC</a:t>
            </a:r>
            <a:br>
              <a:rPr lang="en-US" dirty="0"/>
            </a:br>
            <a:r>
              <a:rPr lang="fr-FR" sz="2400"/>
              <a:t>Apprentissage et transmission du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Examine l'adresse MAC source</a:t>
            </a:r>
          </a:p>
          <a:p>
            <a:pPr marL="0" indent="0" algn="l" rtl="0"/>
            <a:r>
              <a:rPr lang="fr-FR" sz="1600">
                <a:solidFill>
                  <a:srgbClr val="000000"/>
                </a:solidFill>
              </a:rPr>
              <a:t>Le commutateur vérifie si de nouvelles informations sont disponibles sur chacune des trames entrantes. Pour cela, il examine l'adresse MAC source de la trame et le numéro du port par lequel la trame est entrée dans le commutateur. Si l'adresse MAC source n'existe pas, elle est ajoutée à la table , tout comme le numéro du port d'entrée. Si l'adresse MAC source existe, le commutateur réinitialise le compteur d'obsolescence de cette entrée. Par défaut, la plupart des commutateurs Ethernet conservent les entrées dans la table pendant 5 minutes.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source existe dans la table mais sur un port différent, le commutateur la traite comme une nouvelle entrée. L'ancienne entrée est alors remplacée par la même adresse MAC associée au numéro de port actuel.</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Changement d'apprentissage et de transmission (suite)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b="1">
                <a:solidFill>
                  <a:srgbClr val="000000"/>
                </a:solidFill>
              </a:rPr>
              <a:t>Rechercher l'adresse MAC de destination (Transférer)</a:t>
            </a:r>
          </a:p>
          <a:p>
            <a:pPr marL="0" indent="0" algn="l" rtl="0"/>
            <a:r>
              <a:rPr lang="fr-FR" sz="1600">
                <a:solidFill>
                  <a:srgbClr val="000000"/>
                </a:solidFill>
              </a:rPr>
              <a:t>Si l'adresse MAC de destination est une adresse monodiffusion, le commutateur recherche une correspondance entre l'adresse MAC de destination de la trame et une entrée dans sa table d'adresses MAC. Si l'adresse MAC de destination se trouve dans la table, le commutateur transfère la trame par le port spécifié. Si l'adresse MAC de destination ne se trouve pas dans la table, le commutateur transfère la trame sur tous les ports sauf celui d'entrée. Cela s'appelle une monodiffusion inconnue.</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si l'adresse MAC de destination est une diffusion ou une multidiffusion, la trame est également envoyée sur tous les ports à l'exception du port entrant.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fonctionnalités suivantes de l'interface graphique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aux apprenants de nouvelles compétences et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Filtrage des trames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rtl="0"/>
            <a:r>
              <a:rPr lang="fr-FR" sz="1600" dirty="0">
                <a:solidFill>
                  <a:srgbClr val="000000"/>
                </a:solidFill>
              </a:rPr>
              <a:t>À mesure qu'un commutateur reçoit des trames de différents périphériques, il remplit sa table d'adresses MAC en examinant l'adresse MAC source de chaque trame. Si la table d'adresses MAC du commutateur contient l'adresse MAC de destination, il peut filtrer la trame et la diffuser sur un seul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Vidéo - Tableaux d'adresses MAC sur les commutateurs connectés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rtl="0"/>
            <a:r>
              <a:rPr lang="fr-FR">
                <a:solidFill>
                  <a:srgbClr val="000000"/>
                </a:solidFill>
              </a:rPr>
              <a:t>Cette vidéo couvre les points suivants:</a:t>
            </a:r>
          </a:p>
          <a:p>
            <a:pPr marL="342900" indent="-342900" algn="l" rtl="0">
              <a:buFont typeface="Arial" panose="020B0604020202020204" pitchFamily="34" charset="0"/>
              <a:buChar char="•"/>
            </a:pPr>
            <a:r>
              <a:rPr lang="fr-FR">
                <a:solidFill>
                  <a:srgbClr val="000000"/>
                </a:solidFill>
              </a:rPr>
              <a:t>Comment les commutateurs construisent des tables d'adresses MAC</a:t>
            </a:r>
          </a:p>
          <a:p>
            <a:pPr marL="342900" indent="-342900" algn="l" rtl="0">
              <a:buFont typeface="Arial" panose="020B0604020202020204" pitchFamily="34" charset="0"/>
              <a:buChar char="•"/>
            </a:pPr>
            <a:r>
              <a:rPr lang="fr-FR">
                <a:solidFill>
                  <a:srgbClr val="000000"/>
                </a:solidFill>
              </a:rPr>
              <a:t>Comment basculer les images en fonction du contenu de leurs tables d'adresses MAC</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Vidéo - Envoi de la trame à la passerelle par défaut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rtl="0"/>
            <a:r>
              <a:rPr lang="fr-FR">
                <a:solidFill>
                  <a:srgbClr val="000000"/>
                </a:solidFill>
              </a:rPr>
              <a:t>Cette vidéo couvre les points suivants:</a:t>
            </a:r>
          </a:p>
          <a:p>
            <a:pPr marL="342900" indent="-342900" algn="l" rtl="0">
              <a:buFont typeface="Arial" panose="020B0604020202020204" pitchFamily="34" charset="0"/>
              <a:buChar char="•"/>
            </a:pPr>
            <a:r>
              <a:rPr lang="fr-FR">
                <a:solidFill>
                  <a:srgbClr val="000000"/>
                </a:solidFill>
              </a:rPr>
              <a:t>Ce qu'un commutateur fait lorsque l'adresse MAC de destination n'est pas répertoriée dans la table d'adresses MAC du commutateur.</a:t>
            </a:r>
          </a:p>
          <a:p>
            <a:pPr marL="342900" indent="-342900" algn="l" rtl="0">
              <a:buFont typeface="Arial" panose="020B0604020202020204" pitchFamily="34" charset="0"/>
              <a:buChar char="•"/>
            </a:pPr>
            <a:r>
              <a:rPr lang="fr-FR">
                <a:solidFill>
                  <a:srgbClr val="000000"/>
                </a:solidFill>
              </a:rPr>
              <a:t>Que fait un commutateur lorsque l'adresse MAC source n'est pas répertoriée dans la table d'adresses MAC du commutateur</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Table d’adresses MAC</a:t>
            </a:r>
            <a:br>
              <a:rPr lang="en-US" dirty="0"/>
            </a:br>
            <a:r>
              <a:rPr lang="fr-FR" sz="2400"/>
              <a:t>Travaux pratiques - Affichage de la table d'adresses MAC du commutateur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rtl="0"/>
            <a:r>
              <a:rPr lang="fr-FR">
                <a:solidFill>
                  <a:srgbClr val="000000"/>
                </a:solidFill>
              </a:rPr>
              <a:t>Dans ce TP, vous allez aborder les points suivants :</a:t>
            </a:r>
          </a:p>
          <a:p>
            <a:pPr marL="342900" indent="-342900" algn="l" rtl="0">
              <a:buFont typeface="Arial" panose="020B0604020202020204" pitchFamily="34" charset="0"/>
              <a:buChar char="•"/>
            </a:pPr>
            <a:r>
              <a:rPr lang="fr-FR">
                <a:solidFill>
                  <a:srgbClr val="000000"/>
                </a:solidFill>
              </a:rPr>
              <a:t>Partie 1 : concevoir et configurer le réseau</a:t>
            </a:r>
          </a:p>
          <a:p>
            <a:pPr marL="342900" indent="-342900" algn="l" rtl="0">
              <a:buFont typeface="Arial" panose="020B0604020202020204" pitchFamily="34" charset="0"/>
              <a:buChar char="•"/>
            </a:pPr>
            <a:r>
              <a:rPr lang="fr-FR">
                <a:solidFill>
                  <a:srgbClr val="000000"/>
                </a:solidFill>
              </a:rPr>
              <a:t>Partie 2 : analyser la table d'adresses MAC du commutateur</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7.4 – Méthodes de transmission et vitesses de commutation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Méthodes de transmission de trames sur les commutateurs Cisco</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rtl="0"/>
            <a:r>
              <a:rPr lang="fr-FR" sz="1500" dirty="0">
                <a:solidFill>
                  <a:srgbClr val="000000"/>
                </a:solidFill>
              </a:rPr>
              <a:t>Les commutateurs utilisent l'une des méthodes suivantes de transmission des données entre des ports réseau :</a:t>
            </a:r>
          </a:p>
          <a:p>
            <a:pPr marL="285750" indent="-285750" algn="l" rtl="0">
              <a:buFont typeface="Arial" panose="020B0604020202020204" pitchFamily="34" charset="0"/>
              <a:buChar char="•"/>
            </a:pPr>
            <a:r>
              <a:rPr lang="fr-FR" sz="1500" b="1" dirty="0">
                <a:solidFill>
                  <a:srgbClr val="000000"/>
                </a:solidFill>
              </a:rPr>
              <a:t>La commutation Store and </a:t>
            </a:r>
            <a:r>
              <a:rPr lang="fr-FR" sz="1500" b="1" dirty="0" err="1">
                <a:solidFill>
                  <a:srgbClr val="000000"/>
                </a:solidFill>
              </a:rPr>
              <a:t>Forward</a:t>
            </a:r>
            <a:r>
              <a:rPr lang="fr-FR" sz="1500" dirty="0">
                <a:solidFill>
                  <a:srgbClr val="000000"/>
                </a:solidFill>
              </a:rPr>
              <a:t> - Cette méthode de transmission de trame reçoit la trame entière et calcule le CRC. Si le CRC est valide, le commutateur recherche l'adresse de destination qui détermine l'interface de sortie. La trame est ensuite acheminée par le port approprié.</a:t>
            </a:r>
          </a:p>
          <a:p>
            <a:pPr marL="285750" indent="-285750" algn="l" rtl="0">
              <a:buFont typeface="Arial" panose="020B0604020202020204" pitchFamily="34" charset="0"/>
              <a:buChar char="•"/>
            </a:pPr>
            <a:r>
              <a:rPr lang="fr-FR" sz="1500" b="1" dirty="0">
                <a:solidFill>
                  <a:srgbClr val="000000"/>
                </a:solidFill>
              </a:rPr>
              <a:t>La commutation </a:t>
            </a:r>
            <a:r>
              <a:rPr lang="fr-FR" sz="1500" b="1" dirty="0" err="1">
                <a:solidFill>
                  <a:srgbClr val="000000"/>
                </a:solidFill>
              </a:rPr>
              <a:t>cut-through</a:t>
            </a:r>
            <a:r>
              <a:rPr lang="fr-FR" sz="1500" dirty="0">
                <a:solidFill>
                  <a:srgbClr val="000000"/>
                </a:solidFill>
              </a:rPr>
              <a:t> - Cette méthode achemine la trame avant qu'elle ne soit entièrement reçue. Au minimum, l'adresse de destination de la trame doit être lue avant que celle-ci ne soit retransmise.</a:t>
            </a:r>
          </a:p>
          <a:p>
            <a:pPr marL="0" indent="0" algn="l"/>
            <a:endParaRPr lang="en-US" sz="1500" dirty="0">
              <a:solidFill>
                <a:srgbClr val="000000"/>
              </a:solidFill>
            </a:endParaRPr>
          </a:p>
          <a:p>
            <a:pPr marL="285750" indent="-285750" algn="l" rtl="0">
              <a:buFont typeface="Arial" panose="020B0604020202020204" pitchFamily="34" charset="0"/>
              <a:buChar char="•"/>
            </a:pPr>
            <a:r>
              <a:rPr lang="fr-FR" sz="1500" dirty="0">
                <a:solidFill>
                  <a:srgbClr val="000000"/>
                </a:solidFill>
              </a:rPr>
              <a:t>Un grand avantage de la commutation store-and-</a:t>
            </a:r>
            <a:r>
              <a:rPr lang="fr-FR" sz="1500" dirty="0" err="1">
                <a:solidFill>
                  <a:srgbClr val="000000"/>
                </a:solidFill>
              </a:rPr>
              <a:t>forward</a:t>
            </a:r>
            <a:r>
              <a:rPr lang="fr-FR" sz="1500" dirty="0">
                <a:solidFill>
                  <a:srgbClr val="000000"/>
                </a:solidFill>
              </a:rPr>
              <a:t> est qu'elle détermine si une trame a des erreurs avant de propager la trame. En cas d’erreur détectée au sein de la trame, le commutateur ignore la trame. L’abandon des trames avec erreurs réduit le volume de bande passante consommé par les données altérées. </a:t>
            </a:r>
          </a:p>
          <a:p>
            <a:pPr marL="285750" indent="-285750" algn="l" rtl="0">
              <a:buFont typeface="Arial" panose="020B0604020202020204" pitchFamily="34" charset="0"/>
              <a:buChar char="•"/>
            </a:pPr>
            <a:r>
              <a:rPr lang="fr-FR" sz="1500" dirty="0">
                <a:solidFill>
                  <a:srgbClr val="000000"/>
                </a:solidFill>
              </a:rPr>
              <a:t>la commutation par stockage et retransmission (store-and-</a:t>
            </a:r>
            <a:r>
              <a:rPr lang="fr-FR" sz="1500" dirty="0" err="1">
                <a:solidFill>
                  <a:srgbClr val="000000"/>
                </a:solidFill>
              </a:rPr>
              <a:t>forward</a:t>
            </a:r>
            <a:r>
              <a:rPr lang="fr-FR" sz="1500" dirty="0">
                <a:solidFill>
                  <a:srgbClr val="000000"/>
                </a:solidFill>
              </a:rPr>
              <a:t>) est nécessaire pour l’analyse de la qualité de service (QOS) sur des réseaux convergés où la classification des trames pour la priorité du trafic est indispensable. Par exemple, les flux de données de voix sur IP doivent être prioritaires sur le trafic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Commutation cut-through</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Dans le cas de la commutation cut-through, le commutateur agit sur les données à mesure qu’il les reçoit, même si la transmission n’est pas terminée. Le commutateur met une quantité juste suffisante de la trame en tampon afin de lire l’adresse MAC de destination et déterminer ainsi le port auquel les données sont à transmettre. Le commutateur ne procède à aucun contrôle d’erreur dans la trame.</a:t>
            </a:r>
          </a:p>
          <a:p>
            <a:pPr marL="0" indent="0" algn="l" rtl="0"/>
            <a:r>
              <a:rPr lang="fr-FR" sz="1600">
                <a:solidFill>
                  <a:srgbClr val="000000"/>
                </a:solidFill>
              </a:rPr>
              <a:t>Il existe deux variantes de la commutation cut-through :</a:t>
            </a:r>
          </a:p>
          <a:p>
            <a:pPr lvl="1" rtl="0">
              <a:buFont typeface="Arial" panose="020B0604020202020204" pitchFamily="34" charset="0"/>
              <a:buChar char="•"/>
            </a:pPr>
            <a:r>
              <a:rPr lang="fr-FR" sz="1500" b="1">
                <a:solidFill>
                  <a:srgbClr val="000000"/>
                </a:solidFill>
              </a:rPr>
              <a:t>Commutation rapide (Fast-Forward) -</a:t>
            </a:r>
            <a:r>
              <a:rPr lang="fr-FR" sz="1500">
                <a:solidFill>
                  <a:srgbClr val="000000"/>
                </a:solidFill>
              </a:rPr>
              <a:t> Offre le plus faible niveau de latence en transférant immédiatement un paquet après lecture de l'adresse de destination. Du fait que le mode de commutation Fast-Forward entame la transmission avant la réception du paquet tout entier, il peut arriver que des paquets relayés comportent des erreurs. La carte réseau de destination rejette le paquet défectueux à la réception. La commutation Fast-Forward est la méthode de commutation cut-through classique.</a:t>
            </a:r>
          </a:p>
          <a:p>
            <a:pPr lvl="1" rtl="0">
              <a:buFont typeface="Arial" panose="020B0604020202020204" pitchFamily="34" charset="0"/>
              <a:buChar char="•"/>
            </a:pPr>
            <a:r>
              <a:rPr lang="fr-FR" sz="1500" b="1">
                <a:solidFill>
                  <a:srgbClr val="000000"/>
                </a:solidFill>
              </a:rPr>
              <a:t>Commutation sans fragment -</a:t>
            </a:r>
            <a:r>
              <a:rPr lang="fr-FR" sz="1500">
                <a:solidFill>
                  <a:srgbClr val="000000"/>
                </a:solidFill>
              </a:rPr>
              <a:t>  Un compromis entre la latence élevée et l'intégrité élevée de la commutation en différé et la latence faible et l'intégrité réduite de la commutation en avance rapide, le commutateur stocke et effectue un contrôle d'erreur sur les 64 premiers octets de la trame avant de la transmettre. Étant donné que la plupart des erreurs et des collisions réseau se produisent au cours des 64 premiers octets, cela garantit qu'aucune collision ne s'est produite avant le transfert de la trame. </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Mise en mémoire tampon sur les commutateurs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rtl="0"/>
            <a:r>
              <a:rPr lang="fr-FR" sz="1400" dirty="0">
                <a:solidFill>
                  <a:srgbClr val="000000"/>
                </a:solidFill>
              </a:rPr>
              <a:t>Un commutateur Ethernet peut utiliser une technique de mise en mémoire tampon pour stocker des trames avant de les transmettre.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fr-FR" sz="1400" dirty="0">
                <a:solidFill>
                  <a:srgbClr val="000000"/>
                </a:solidFill>
              </a:rPr>
              <a:t>La mise en mémoire tampon partagée entraîne également des images plus volumineuses qui peuvent être transmises avec moins de trames supprimées. La commutation asymétrique permet l'utilisation de différents débits de données sur différents ports. Par conséquent, plus de bande passante peut être dédiée à certains ports (p. ex. port serveur).</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1174011841"/>
              </p:ext>
            </p:extLst>
          </p:nvPr>
        </p:nvGraphicFramePr>
        <p:xfrm>
          <a:off x="638991" y="1264255"/>
          <a:ext cx="7810742" cy="2846070"/>
        </p:xfrm>
        <a:graphic>
          <a:graphicData uri="http://schemas.openxmlformats.org/drawingml/2006/table">
            <a:tbl>
              <a:tblPr firstRow="1" bandRow="1">
                <a:tableStyleId>{5C22544A-7EE6-4342-B048-85BDC9FD1C3A}</a:tableStyleId>
              </a:tblPr>
              <a:tblGrid>
                <a:gridCol w="1582753">
                  <a:extLst>
                    <a:ext uri="{9D8B030D-6E8A-4147-A177-3AD203B41FA5}">
                      <a16:colId xmlns:a16="http://schemas.microsoft.com/office/drawing/2014/main" val="2223784943"/>
                    </a:ext>
                  </a:extLst>
                </a:gridCol>
                <a:gridCol w="6227989">
                  <a:extLst>
                    <a:ext uri="{9D8B030D-6E8A-4147-A177-3AD203B41FA5}">
                      <a16:colId xmlns:a16="http://schemas.microsoft.com/office/drawing/2014/main" val="80051659"/>
                    </a:ext>
                  </a:extLst>
                </a:gridCol>
              </a:tblGrid>
              <a:tr h="257882">
                <a:tc>
                  <a:txBody>
                    <a:bodyPr/>
                    <a:lstStyle/>
                    <a:p>
                      <a:pPr algn="l" rtl="0" fontAlgn="ctr"/>
                      <a:r>
                        <a:rPr lang="fr-FR" sz="1200">
                          <a:effectLst/>
                        </a:rPr>
                        <a:t>Méthode</a:t>
                      </a:r>
                    </a:p>
                  </a:txBody>
                  <a:tcPr marL="47625" marR="47625" marT="47625" marB="47625" anchor="ctr"/>
                </a:tc>
                <a:tc>
                  <a:txBody>
                    <a:bodyPr/>
                    <a:lstStyle/>
                    <a:p>
                      <a:pPr algn="l" rtl="0" fontAlgn="ctr"/>
                      <a:r>
                        <a:rPr lang="fr-FR" sz="1200">
                          <a:effectLst/>
                        </a:rPr>
                        <a:t>Description</a:t>
                      </a:r>
                    </a:p>
                  </a:txBody>
                  <a:tcPr marL="47625" marR="47625" marT="47625" marB="47625" anchor="ctr"/>
                </a:tc>
                <a:extLst>
                  <a:ext uri="{0D108BD9-81ED-4DB2-BD59-A6C34878D82A}">
                    <a16:rowId xmlns:a16="http://schemas.microsoft.com/office/drawing/2014/main" val="902563454"/>
                  </a:ext>
                </a:extLst>
              </a:tr>
              <a:tr h="1444848">
                <a:tc>
                  <a:txBody>
                    <a:bodyPr/>
                    <a:lstStyle/>
                    <a:p>
                      <a:pPr rtl="0" fontAlgn="ctr"/>
                      <a:r>
                        <a:rPr lang="fr-FR" sz="1200" b="1">
                          <a:effectLst/>
                        </a:rPr>
                        <a:t>Mémoire axée sur les ports</a:t>
                      </a:r>
                    </a:p>
                  </a:txBody>
                  <a:tcPr marL="47625" marR="47625" marT="47625" marB="47625" anchor="ctr"/>
                </a:tc>
                <a:tc>
                  <a:txBody>
                    <a:bodyPr/>
                    <a:lstStyle/>
                    <a:p>
                      <a:pPr rtl="0" fontAlgn="ctr">
                        <a:buFont typeface="Arial" panose="020B0604020202020204" pitchFamily="34" charset="0"/>
                        <a:buChar char="•"/>
                      </a:pPr>
                      <a:r>
                        <a:rPr lang="fr-FR" sz="1200" b="0">
                          <a:effectLst/>
                        </a:rPr>
                        <a:t>Les trames sont stockées dans des files d'attente liées à des ports entrants et sortants spécifiques.</a:t>
                      </a:r>
                    </a:p>
                    <a:p>
                      <a:pPr rtl="0" fontAlgn="ctr">
                        <a:buFont typeface="Arial" panose="020B0604020202020204" pitchFamily="34" charset="0"/>
                        <a:buChar char="•"/>
                      </a:pPr>
                      <a:r>
                        <a:rPr lang="fr-FR" sz="1200" b="0">
                          <a:effectLst/>
                        </a:rPr>
                        <a:t>Une trame est transmise au port sortant uniquement si toutes les trames qui la précèdent dans la file d’attente ont été correctement transmises.</a:t>
                      </a:r>
                    </a:p>
                    <a:p>
                      <a:pPr rtl="0" fontAlgn="ctr">
                        <a:buFont typeface="Arial" panose="020B0604020202020204" pitchFamily="34" charset="0"/>
                        <a:buChar char="•"/>
                      </a:pPr>
                      <a:r>
                        <a:rPr lang="fr-FR" sz="1200" b="0">
                          <a:effectLst/>
                        </a:rPr>
                        <a:t>Une seule trame peut retarder la transmission de toutes les trames en mémoire si un port de destination est saturé.</a:t>
                      </a:r>
                    </a:p>
                    <a:p>
                      <a:pPr rtl="0" fontAlgn="ctr">
                        <a:buFont typeface="Arial" panose="020B0604020202020204" pitchFamily="34" charset="0"/>
                        <a:buChar char="•"/>
                      </a:pPr>
                      <a:r>
                        <a:rPr lang="fr-FR" sz="1200" b="0">
                          <a:effectLst/>
                        </a:rPr>
                        <a:t>Ce retard se produit, même si les autres trames peuvent être transmises à des ports de destination libres.</a:t>
                      </a:r>
                    </a:p>
                  </a:txBody>
                  <a:tcPr marL="47625" marR="47625" marT="47625" marB="47625" anchor="ctr"/>
                </a:tc>
                <a:extLst>
                  <a:ext uri="{0D108BD9-81ED-4DB2-BD59-A6C34878D82A}">
                    <a16:rowId xmlns:a16="http://schemas.microsoft.com/office/drawing/2014/main" val="4000291324"/>
                  </a:ext>
                </a:extLst>
              </a:tr>
              <a:tr h="936148">
                <a:tc>
                  <a:txBody>
                    <a:bodyPr/>
                    <a:lstStyle/>
                    <a:p>
                      <a:pPr rtl="0" fontAlgn="ctr"/>
                      <a:r>
                        <a:rPr lang="fr-FR" sz="1200" b="1" dirty="0">
                          <a:effectLst/>
                        </a:rPr>
                        <a:t>Mémoire partagée</a:t>
                      </a:r>
                    </a:p>
                  </a:txBody>
                  <a:tcPr marL="47625" marR="47625" marT="47625" marB="47625" anchor="ctr"/>
                </a:tc>
                <a:tc>
                  <a:txBody>
                    <a:bodyPr/>
                    <a:lstStyle/>
                    <a:p>
                      <a:pPr rtl="0" fontAlgn="ctr">
                        <a:buFont typeface="Arial" panose="020B0604020202020204" pitchFamily="34" charset="0"/>
                        <a:buChar char="•"/>
                      </a:pPr>
                      <a:r>
                        <a:rPr lang="fr-FR" sz="1200" b="0" dirty="0">
                          <a:effectLst/>
                        </a:rPr>
                        <a:t>Dépose toutes les trames dans un tampon de mémoire commun partagé par tous les ports de commutateur et la quantité de mémoire tampon requise par un port est allouée dynamiquement.</a:t>
                      </a:r>
                    </a:p>
                    <a:p>
                      <a:pPr rtl="0" fontAlgn="ctr">
                        <a:buFont typeface="Arial" panose="020B0604020202020204" pitchFamily="34" charset="0"/>
                        <a:buChar char="•"/>
                      </a:pPr>
                      <a:r>
                        <a:rPr lang="fr-FR" sz="1200" b="0" dirty="0">
                          <a:effectLst/>
                        </a:rPr>
                        <a:t>ce qui permet de recevoir le paquet sur un port et de le transmettre sur un autre, sans avoir à le déplacer vers une autre file d’attente.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Les paramètres de bande passante et de mode duplex de chaque port de commutateur sont des paramètres fondamentaux. Il est essentiel que ceux du port de commutateur et des périphériques connectés (ordinateur ou autre commutateur) soient en adéquation.</a:t>
            </a:r>
          </a:p>
          <a:p>
            <a:pPr marL="0" indent="0" algn="l"/>
            <a:endParaRPr lang="en-US" sz="1600" dirty="0">
              <a:solidFill>
                <a:srgbClr val="000000"/>
              </a:solidFill>
            </a:endParaRPr>
          </a:p>
          <a:p>
            <a:pPr marL="0" indent="0" algn="l" rtl="0"/>
            <a:r>
              <a:rPr lang="fr-FR" sz="1600">
                <a:solidFill>
                  <a:srgbClr val="000000"/>
                </a:solidFill>
              </a:rPr>
              <a:t>Deux types de paramètres bidirectionnels sont employés pour les communications dans un réseau Ethernet :</a:t>
            </a:r>
          </a:p>
          <a:p>
            <a:pPr marL="358835" lvl="1" indent="-285750" rtl="0">
              <a:buFont typeface="Arial" panose="020B0604020202020204" pitchFamily="34" charset="0"/>
              <a:buChar char="•"/>
            </a:pPr>
            <a:r>
              <a:rPr lang="fr-FR" sz="1600" b="1">
                <a:solidFill>
                  <a:srgbClr val="000000"/>
                </a:solidFill>
              </a:rPr>
              <a:t>Mode duplex intégral</a:t>
            </a:r>
            <a:r>
              <a:rPr lang="fr-FR" sz="1600">
                <a:solidFill>
                  <a:srgbClr val="000000"/>
                </a:solidFill>
              </a:rPr>
              <a:t> - Les deux extrémités de la connexion peuvent envoyer et recevoir des données simultanément.</a:t>
            </a:r>
          </a:p>
          <a:p>
            <a:pPr marL="358835" lvl="1" indent="-285750" rtl="0">
              <a:buFont typeface="Arial" panose="020B0604020202020204" pitchFamily="34" charset="0"/>
              <a:buChar char="•"/>
            </a:pPr>
            <a:r>
              <a:rPr lang="fr-FR" sz="1600" b="1">
                <a:solidFill>
                  <a:srgbClr val="000000"/>
                </a:solidFill>
              </a:rPr>
              <a:t>Mode semi-duplex</a:t>
            </a:r>
            <a:r>
              <a:rPr lang="fr-FR" sz="1600">
                <a:solidFill>
                  <a:srgbClr val="000000"/>
                </a:solidFill>
              </a:rPr>
              <a:t> : une seule extrémité de la connexion peut envoyer des données à la fois.</a:t>
            </a:r>
          </a:p>
          <a:p>
            <a:pPr marL="0" indent="0" algn="l"/>
            <a:endParaRPr lang="en-US" sz="1600" dirty="0">
              <a:solidFill>
                <a:srgbClr val="000000"/>
              </a:solidFill>
            </a:endParaRPr>
          </a:p>
          <a:p>
            <a:pPr marL="0" indent="0" algn="l" rtl="0"/>
            <a:r>
              <a:rPr lang="fr-FR" sz="1600">
                <a:solidFill>
                  <a:srgbClr val="000000"/>
                </a:solidFill>
              </a:rPr>
              <a:t>La négociation automatique est une option proposée sur la plupart des commutateurs Ethernet et des cartes réseau. Elle permet l'échange automatique d'informations sur le débit et le mode duplex entre deux périphériques.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les ports Gigabit Ethernet ne fonctionnent qu'en duplex intégral.</a:t>
            </a:r>
            <a:r>
              <a:rPr lang="fr-FR" sz="1600" b="1">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Paramètres de duplex et de vitesse</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rtl="0">
              <a:buFont typeface="Arial" panose="020B0604020202020204" pitchFamily="34" charset="0"/>
              <a:buChar char="•"/>
            </a:pPr>
            <a:r>
              <a:rPr lang="fr-FR" sz="1600">
                <a:solidFill>
                  <a:srgbClr val="000000"/>
                </a:solidFill>
              </a:rPr>
              <a:t>Le conflict du mode duplex est l'une des causes les plus fréquentes de problèmes de performances sur les liaisons Ethernet 10/100 Mbps. Il se produit lorsqu'un port sur la liaison fonctionne en semi-duplex tandis que l'autre port fonctionne en mode duplex intégral.</a:t>
            </a:r>
          </a:p>
          <a:p>
            <a:pPr marL="342900" indent="-342900" algn="l" rtl="0">
              <a:buFont typeface="Arial" panose="020B0604020202020204" pitchFamily="34" charset="0"/>
              <a:buChar char="•"/>
            </a:pPr>
            <a:r>
              <a:rPr lang="fr-FR" sz="1600">
                <a:solidFill>
                  <a:srgbClr val="000000"/>
                </a:solidFill>
              </a:rPr>
              <a:t>Cela se produit lorsque l'un des ports ou les deux ports d'une liaison sont réinitialisés et qu'après le processus de négociation automatique, les deux partenaires de la liaison ne possèdent plus la même configuration. </a:t>
            </a:r>
          </a:p>
          <a:p>
            <a:pPr marL="342900" indent="-342900" algn="l" rtl="0">
              <a:buFont typeface="Arial" panose="020B0604020202020204" pitchFamily="34" charset="0"/>
              <a:buChar char="•"/>
            </a:pPr>
            <a:r>
              <a:rPr lang="fr-FR" sz="1600">
                <a:solidFill>
                  <a:srgbClr val="000000"/>
                </a:solidFill>
              </a:rPr>
              <a:t>Le problème peut également survenir lorsque des utilisateurs reconfigurent un côté d'une liaison et oublient d'en faire autant de l'autre côté. La négociation automatique doit être soit activée soit désactivée des deux côtés. La meilleure pratique consiste à configurer les deux ports de commutateur Ethernet en duplex intégral.</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2095485" y="3728968"/>
            <a:ext cx="4953029" cy="1248325"/>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fonctionnalités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Méthodes de transmission et vitesses de commutation</a:t>
            </a:r>
            <a:br>
              <a:rPr lang="en-US" dirty="0"/>
            </a:br>
            <a:r>
              <a:rPr lang="fr-FR" sz="240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Les connexions entre les appareils nécessitaient une fois l'utilisation d'un câble croisé ou d'un câble direct. Le type de câble requis dépendait du type de dispositifs d'interconnexion.</a:t>
            </a:r>
          </a:p>
          <a:p>
            <a:pPr marL="0" indent="0" algn="l" rtl="0"/>
            <a:r>
              <a:rPr lang="fr-FR" sz="1600" b="1">
                <a:solidFill>
                  <a:srgbClr val="000000"/>
                </a:solidFill>
              </a:rPr>
              <a:t>Remarque</a:t>
            </a:r>
            <a:r>
              <a:rPr lang="fr-FR" sz="1600">
                <a:solidFill>
                  <a:srgbClr val="000000"/>
                </a:solidFill>
              </a:rPr>
              <a:t> : Une connexion directe entre un routeur et un hôte nécessite une connexion croisée. </a:t>
            </a:r>
          </a:p>
          <a:p>
            <a:pPr marL="0" indent="0" algn="l"/>
            <a:endParaRPr lang="en-US" sz="1600" dirty="0">
              <a:solidFill>
                <a:srgbClr val="000000"/>
              </a:solidFill>
            </a:endParaRPr>
          </a:p>
          <a:p>
            <a:pPr marL="285750" indent="-285750" algn="l" rtl="0">
              <a:buFont typeface="Arial" panose="020B0604020202020204" pitchFamily="34" charset="0"/>
              <a:buChar char="•"/>
            </a:pPr>
            <a:r>
              <a:rPr lang="fr-FR" sz="1600">
                <a:solidFill>
                  <a:srgbClr val="000000"/>
                </a:solidFill>
              </a:rPr>
              <a:t>Désormais, la plupart des commutateurs prennent en charge la fonction de commutation automatique d'interface en fonction du support (auto-MDIX). Lorsque vous activez cette fonction, le commutateur détecte le type de câble connecté au port et configure les interfaces en conséquence. </a:t>
            </a:r>
          </a:p>
          <a:p>
            <a:pPr marL="285750" indent="-285750" algn="l" rtl="0">
              <a:buFont typeface="Arial" panose="020B0604020202020204" pitchFamily="34" charset="0"/>
              <a:buChar char="•"/>
            </a:pPr>
            <a:r>
              <a:rPr lang="fr-FR" sz="1600">
                <a:solidFill>
                  <a:srgbClr val="000000"/>
                </a:solidFill>
              </a:rPr>
              <a:t>La fonction Auto-MDIX est activée par défaut sur les commutateurs qui fonctionnent avec la version Cisco IOS 12.2(18)SE ou une version ultérieure. Toutefois, la fonctionnalité peut être désactivée. Pour cette raison, vous devez toujours utiliser le type de câble correct et ne pas compter sur la fonction Auto-MDIX. </a:t>
            </a:r>
          </a:p>
          <a:p>
            <a:pPr marL="285750" indent="-285750" algn="l" rtl="0">
              <a:buFont typeface="Arial" panose="020B0604020202020204" pitchFamily="34" charset="0"/>
              <a:buChar char="•"/>
            </a:pPr>
            <a:r>
              <a:rPr lang="fr-FR" sz="1600">
                <a:solidFill>
                  <a:srgbClr val="000000"/>
                </a:solidFill>
              </a:rPr>
              <a:t>Auto-MDIX peut être réactivé à l'aide de la commande </a:t>
            </a:r>
            <a:r>
              <a:rPr lang="fr-FR" sz="1600" b="1">
                <a:solidFill>
                  <a:srgbClr val="000000"/>
                </a:solidFill>
              </a:rPr>
              <a:t>mdix auto</a:t>
            </a:r>
            <a:r>
              <a:rPr lang="fr-FR" sz="1600">
                <a:solidFill>
                  <a:srgbClr val="000000"/>
                </a:solidFill>
              </a:rPr>
              <a:t> interface configuration.</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7.5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600">
                <a:latin typeface="Arial" charset="0"/>
              </a:rPr>
              <a:t>Module Pratique et Questionnaire</a:t>
            </a:r>
            <a:br>
              <a:rPr lang="en-US" dirty="0">
                <a:latin typeface="Arial" charset="0"/>
              </a:rPr>
            </a:br>
            <a:r>
              <a:rPr lang="fr-FR">
                <a:latin typeface="Arial" charset="0"/>
              </a:rPr>
              <a:t>Qu'est-ce que j'ai appris dans ce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Il fonctionne au niveau de la couche liaison de données et de la couche physique. Les normes Ethernet définissent à la fois les protocoles de la couche 2 et les technologies de la couche 1. </a:t>
            </a:r>
          </a:p>
          <a:p>
            <a:pPr rtl="0">
              <a:spcBef>
                <a:spcPts val="0"/>
              </a:spcBef>
              <a:spcAft>
                <a:spcPts val="0"/>
              </a:spcAft>
              <a:buFont typeface="Arial" panose="020B0604020202020204" pitchFamily="34" charset="0"/>
              <a:buChar char="•"/>
            </a:pPr>
            <a:r>
              <a:rPr lang="fr-FR" sz="1600"/>
              <a:t>Ethernet utilise les sous-couches LLC et MAC de la couche de liaison de données pour fonctionner. </a:t>
            </a:r>
          </a:p>
          <a:p>
            <a:pPr rtl="0">
              <a:spcBef>
                <a:spcPts val="0"/>
              </a:spcBef>
              <a:spcAft>
                <a:spcPts val="0"/>
              </a:spcAft>
              <a:buFont typeface="Arial" panose="020B0604020202020204" pitchFamily="34" charset="0"/>
              <a:buChar char="•"/>
            </a:pPr>
            <a:r>
              <a:rPr lang="fr-FR" sz="1600"/>
              <a:t>Les champs de trame Ethernet sont : préambule et délimiteur de trame de départ, adresse MAC de destination, adresse MAC source, EtherType, données et FCS.</a:t>
            </a:r>
          </a:p>
          <a:p>
            <a:pPr rtl="0">
              <a:spcBef>
                <a:spcPts val="0"/>
              </a:spcBef>
              <a:spcAft>
                <a:spcPts val="0"/>
              </a:spcAft>
              <a:buFont typeface="Arial" panose="020B0604020202020204" pitchFamily="34" charset="0"/>
              <a:buChar char="•"/>
            </a:pPr>
            <a:r>
              <a:rPr lang="fr-FR" sz="1600"/>
              <a:t>L'adressage MAC fournit une méthode d'identification des périphériques au couche de liaison de données du modèle OSI. </a:t>
            </a:r>
          </a:p>
          <a:p>
            <a:pPr rtl="0">
              <a:spcBef>
                <a:spcPts val="0"/>
              </a:spcBef>
              <a:spcAft>
                <a:spcPts val="0"/>
              </a:spcAft>
              <a:buFont typeface="Arial" panose="020B0604020202020204" pitchFamily="34" charset="0"/>
              <a:buChar char="•"/>
            </a:pPr>
            <a:r>
              <a:rPr lang="fr-FR" sz="1600"/>
              <a:t>Une adresse MAC Ethernet est une adresse 48 bits exprimée en 12 chiffres hexadécimaux. </a:t>
            </a:r>
          </a:p>
          <a:p>
            <a:pPr rtl="0">
              <a:spcBef>
                <a:spcPts val="0"/>
              </a:spcBef>
              <a:spcAft>
                <a:spcPts val="0"/>
              </a:spcAft>
              <a:buFont typeface="Arial" panose="020B0604020202020204" pitchFamily="34" charset="0"/>
              <a:buChar char="•"/>
            </a:pPr>
            <a:r>
              <a:rPr lang="fr-FR" sz="1600"/>
              <a:t>Lorsqu'un périphérique transfère un message à un réseau Ethernet, l'en-tête Ethernet inclut les adresses MAC source et de destination. Avec Ethernet, des adresses MAC différentes sont utilisées pour la monodiffusion (unicast), la multidiffusion (multicast) et la diffusion (broadcast) sur la couche 2.</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600">
                <a:latin typeface="Arial" charset="0"/>
              </a:rPr>
              <a:t>Module pratique et questionnaire</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Les décisions d'un commutateur Ethernet de couche 2 du concernant la transmission de données reposent uniquement sur les adresses MAC Ethernet de couche 2. </a:t>
            </a:r>
          </a:p>
          <a:p>
            <a:pPr rtl="0">
              <a:spcBef>
                <a:spcPts val="0"/>
              </a:spcBef>
              <a:spcAft>
                <a:spcPts val="0"/>
              </a:spcAft>
              <a:buFont typeface="Arial" panose="020B0604020202020204" pitchFamily="34" charset="0"/>
              <a:buChar char="•"/>
            </a:pPr>
            <a:r>
              <a:rPr lang="fr-FR" sz="1600"/>
              <a:t>Le commutateur crée la table d'adresses MAC de manière dynamique en examinant l'adresse MAC source des trames reçues sur un port. </a:t>
            </a:r>
          </a:p>
          <a:p>
            <a:pPr rtl="0">
              <a:spcBef>
                <a:spcPts val="0"/>
              </a:spcBef>
              <a:spcAft>
                <a:spcPts val="0"/>
              </a:spcAft>
              <a:buFont typeface="Arial" panose="020B0604020202020204" pitchFamily="34" charset="0"/>
              <a:buChar char="•"/>
            </a:pPr>
            <a:r>
              <a:rPr lang="fr-FR" sz="1600"/>
              <a:t>Pour transmettre les trames, le commutateur recherche une correspondance entre l'adresse MAC de destination qui figure dans la trame et une entrée de la table d'adresses MAC. </a:t>
            </a:r>
          </a:p>
          <a:p>
            <a:pPr rtl="0">
              <a:spcBef>
                <a:spcPts val="0"/>
              </a:spcBef>
              <a:spcAft>
                <a:spcPts val="0"/>
              </a:spcAft>
              <a:buFont typeface="Arial" panose="020B0604020202020204" pitchFamily="34" charset="0"/>
              <a:buChar char="•"/>
            </a:pPr>
            <a:r>
              <a:rPr lang="fr-FR" sz="1600"/>
              <a:t>Les commutateurs utilisent l'une des méthodes suivantes de transmission des données entre des ports réseau: Les deux types de méthodes de commutation Cut-through sont Fast-forward et Fragment-free. </a:t>
            </a:r>
          </a:p>
          <a:p>
            <a:pPr rtl="0">
              <a:spcBef>
                <a:spcPts val="0"/>
              </a:spcBef>
              <a:spcAft>
                <a:spcPts val="0"/>
              </a:spcAft>
              <a:buFont typeface="Arial" panose="020B0604020202020204" pitchFamily="34" charset="0"/>
              <a:buChar char="•"/>
            </a:pPr>
            <a:r>
              <a:rPr lang="fr-FR" sz="1600"/>
              <a:t>Deux méthodes de mise en mémoire tampon sont la mémoire basée sur le port et la mémoire partagée. </a:t>
            </a:r>
          </a:p>
          <a:p>
            <a:pPr rtl="0">
              <a:spcBef>
                <a:spcPts val="0"/>
              </a:spcBef>
              <a:spcAft>
                <a:spcPts val="0"/>
              </a:spcAft>
              <a:buFont typeface="Arial" panose="020B0604020202020204" pitchFamily="34" charset="0"/>
              <a:buChar char="•"/>
            </a:pPr>
            <a:r>
              <a:rPr lang="fr-FR" sz="1600"/>
              <a:t>Deux types de paramètres duplex sont employés pour les communications sur les réseaux Ethernet: le mode semi-duplex et le mode duplex intégral.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600">
                <a:latin typeface="Arial" charset="0"/>
              </a:rPr>
              <a:t>Module 7: Ethernet Switching</a:t>
            </a:r>
            <a:br>
              <a:rPr lang="en-US" dirty="0">
                <a:latin typeface="Arial" charset="0"/>
              </a:rPr>
            </a:br>
            <a:r>
              <a:rPr lang="fr-FR">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rtl="0">
              <a:buFont typeface="Arial" panose="020B0604020202020204" pitchFamily="34" charset="0"/>
              <a:buChar char="•"/>
            </a:pPr>
            <a:r>
              <a:rPr lang="fr-FR" sz="1600"/>
              <a:t>Store-and-Forward Switching</a:t>
            </a:r>
          </a:p>
          <a:p>
            <a:pPr rtl="0">
              <a:buFont typeface="Arial" panose="020B0604020202020204" pitchFamily="34" charset="0"/>
              <a:buChar char="•"/>
            </a:pPr>
            <a:r>
              <a:rPr lang="fr-FR" sz="1600"/>
              <a:t>Cut-through Switching</a:t>
            </a:r>
          </a:p>
          <a:p>
            <a:pPr rtl="0">
              <a:buFont typeface="Arial" panose="020B0604020202020204" pitchFamily="34" charset="0"/>
              <a:buChar char="•"/>
            </a:pPr>
            <a:r>
              <a:rPr lang="fr-FR" sz="1600"/>
              <a:t>Fast-Forward Switching</a:t>
            </a:r>
          </a:p>
          <a:p>
            <a:pPr rtl="0">
              <a:buFont typeface="Arial" panose="020B0604020202020204" pitchFamily="34" charset="0"/>
              <a:buChar char="•"/>
            </a:pPr>
            <a:r>
              <a:rPr lang="fr-FR" sz="1600"/>
              <a:t>Fragment-free Switching</a:t>
            </a:r>
          </a:p>
          <a:p>
            <a:pPr rtl="0">
              <a:buFont typeface="Arial" panose="020B0604020202020204" pitchFamily="34" charset="0"/>
              <a:buChar char="•"/>
            </a:pPr>
            <a:r>
              <a:rPr lang="fr-FR" sz="1600"/>
              <a:t>OUI (Organizationally Unique Identifier)</a:t>
            </a:r>
          </a:p>
          <a:p>
            <a:pPr rtl="0">
              <a:buFont typeface="Arial" panose="020B0604020202020204" pitchFamily="34" charset="0"/>
              <a:buChar char="•"/>
            </a:pPr>
            <a:r>
              <a:rPr lang="fr-FR" sz="1600"/>
              <a:t>ARP (Address Resolution Protocol)</a:t>
            </a:r>
          </a:p>
          <a:p>
            <a:pPr rtl="0">
              <a:buFont typeface="Arial" panose="020B0604020202020204" pitchFamily="34" charset="0"/>
              <a:buChar char="•"/>
            </a:pPr>
            <a:r>
              <a:rPr lang="fr-FR" sz="1600"/>
              <a:t>ND (Neighbor Discovery)</a:t>
            </a:r>
          </a:p>
          <a:p>
            <a:pPr rtl="0">
              <a:buFont typeface="Arial" panose="020B0604020202020204" pitchFamily="34" charset="0"/>
              <a:buChar char="•"/>
            </a:pPr>
            <a:r>
              <a:rPr lang="fr-FR" sz="1600"/>
              <a:t>Port-based memory</a:t>
            </a:r>
          </a:p>
          <a:p>
            <a:pPr rtl="0">
              <a:buFont typeface="Arial" panose="020B0604020202020204" pitchFamily="34" charset="0"/>
              <a:buChar char="•"/>
            </a:pPr>
            <a:r>
              <a:rPr lang="fr-FR" sz="1600"/>
              <a:t>Shared memory</a:t>
            </a:r>
          </a:p>
          <a:p>
            <a:pPr rtl="0">
              <a:buFont typeface="Arial" panose="020B0604020202020204" pitchFamily="34" charset="0"/>
              <a:buChar char="•"/>
            </a:pPr>
            <a:r>
              <a:rPr lang="fr-FR" sz="160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rtl="0"/>
                      <a:r>
                        <a:rPr lang="fr-FR" sz="1100">
                          <a:solidFill>
                            <a:srgbClr val="000000"/>
                          </a:solidFill>
                        </a:rPr>
                        <a:t>Ethernet Switching</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rtl="0"/>
                      <a:r>
                        <a:rPr lang="fr-FR" sz="1100">
                          <a:solidFill>
                            <a:srgbClr val="000000"/>
                          </a:solidFill>
                        </a:rPr>
                        <a:t>Use Wireshark to Examine Ethernet Frames</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7,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fr-FR" sz="1600"/>
              <a:t>After this Module, the Ethernet Concepts Exam is available, covering Modules 4-7.</a:t>
            </a:r>
          </a:p>
          <a:p>
            <a:pPr marL="0" indent="0" rtl="0">
              <a:lnSpc>
                <a:spcPct val="85000"/>
              </a:lnSpc>
              <a:spcBef>
                <a:spcPct val="30000"/>
              </a:spcBef>
              <a:buNone/>
            </a:pPr>
            <a:r>
              <a:rPr lang="fr-FR" sz="1600"/>
              <a:t>Topic 7.1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do you think the effect would be if Ethernet did not use framing?</a:t>
            </a:r>
          </a:p>
          <a:p>
            <a:pPr marL="0" indent="0" rtl="0">
              <a:lnSpc>
                <a:spcPct val="85000"/>
              </a:lnSpc>
              <a:spcBef>
                <a:spcPct val="30000"/>
              </a:spcBef>
              <a:buNone/>
            </a:pPr>
            <a:r>
              <a:rPr lang="fr-FR" sz="1600"/>
              <a:t>Topic 7.2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Topic 7.1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do you think the effect would be if Ethernet did not use framing?</a:t>
            </a:r>
          </a:p>
          <a:p>
            <a:pPr marL="0" indent="0" rtl="0">
              <a:lnSpc>
                <a:spcPct val="85000"/>
              </a:lnSpc>
              <a:spcBef>
                <a:spcPct val="30000"/>
              </a:spcBef>
              <a:buNone/>
            </a:pPr>
            <a:r>
              <a:rPr lang="fr-FR" sz="1600"/>
              <a:t>Topic 7.2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 layer 2 communications modes emulate human communication in groups?</a:t>
            </a:r>
          </a:p>
          <a:p>
            <a:pPr marL="0" indent="0" rtl="0">
              <a:lnSpc>
                <a:spcPct val="85000"/>
              </a:lnSpc>
              <a:spcBef>
                <a:spcPct val="30000"/>
              </a:spcBef>
              <a:buNone/>
            </a:pPr>
            <a:r>
              <a:rPr lang="fr-FR" sz="1600"/>
              <a:t>Topic 7.3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Why do switches flood frames addressed to unknown destinations?</a:t>
            </a:r>
          </a:p>
          <a:p>
            <a:pPr marL="0" indent="0" rtl="0">
              <a:lnSpc>
                <a:spcPct val="85000"/>
              </a:lnSpc>
              <a:spcBef>
                <a:spcPct val="30000"/>
              </a:spcBef>
              <a:buNone/>
            </a:pPr>
            <a:r>
              <a:rPr lang="fr-FR" sz="1600"/>
              <a:t>Topic 7.4</a:t>
            </a:r>
          </a:p>
          <a:p>
            <a:pPr lvl="1" rtl="0">
              <a:lnSpc>
                <a:spcPct val="85000"/>
              </a:lnSpc>
              <a:spcBef>
                <a:spcPct val="30000"/>
              </a:spcBef>
            </a:pPr>
            <a:r>
              <a:rPr lang="fr-FR" sz="1600"/>
              <a:t>Ask the students or have a class discussion</a:t>
            </a:r>
          </a:p>
          <a:p>
            <a:pPr lvl="1" rtl="0">
              <a:lnSpc>
                <a:spcPct val="85000"/>
              </a:lnSpc>
              <a:spcBef>
                <a:spcPct val="30000"/>
              </a:spcBef>
            </a:pPr>
            <a:r>
              <a:rPr lang="fr-FR" sz="160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7 : Commutation Ethernet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7752</TotalTime>
  <Words>5289</Words>
  <Application>Microsoft Office PowerPoint</Application>
  <PresentationFormat>Affichage à l'écran (16:9)</PresentationFormat>
  <Paragraphs>472</Paragraphs>
  <Slides>45</Slides>
  <Notes>43</Notes>
  <HiddenSlides>6</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45</vt:i4>
      </vt:variant>
    </vt:vector>
  </HeadingPairs>
  <TitlesOfParts>
    <vt:vector size="50" baseType="lpstr">
      <vt:lpstr>Arial</vt:lpstr>
      <vt:lpstr>Calibri</vt:lpstr>
      <vt:lpstr>CiscoSans ExtraLight</vt:lpstr>
      <vt:lpstr>Wingdings</vt:lpstr>
      <vt:lpstr>Default Theme</vt:lpstr>
      <vt:lpstr>Module 7 : Commutation Ethernet</vt:lpstr>
      <vt:lpstr>Instructor Materials – Module 7 Planning Guide</vt:lpstr>
      <vt:lpstr>À quoi s'attendre dans ce module</vt:lpstr>
      <vt:lpstr>À quoi s'attendre dans ce module (suite)</vt:lpstr>
      <vt:lpstr>Check Your Understanding</vt:lpstr>
      <vt:lpstr>Module 7: Activities</vt:lpstr>
      <vt:lpstr>Module 7: Best Practices</vt:lpstr>
      <vt:lpstr>Module 7: Best Practices (Cont.)</vt:lpstr>
      <vt:lpstr>Module 7 : Commutation Ethernet</vt:lpstr>
      <vt:lpstr>Objectifs de ce module</vt:lpstr>
      <vt:lpstr>7.1 Trames Ethernet</vt:lpstr>
      <vt:lpstr>Trames Ethernet Encapsulation Ethernet</vt:lpstr>
      <vt:lpstr>Trames Ethernet Sous-couches de liaison de données</vt:lpstr>
      <vt:lpstr>Trames Ethernet Sous-couche MAC</vt:lpstr>
      <vt:lpstr>Trames Ethernet Sous-couche MAC</vt:lpstr>
      <vt:lpstr>Trames Ethernet Champs de trame Ethernet</vt:lpstr>
      <vt:lpstr>Trames Ethernet Travaux pratiques- Utilisation de Wireshark pour examiner les trames Ethernet</vt:lpstr>
      <vt:lpstr>7.2 Adresse MAC Ethernet</vt:lpstr>
      <vt:lpstr>Adresses MAC Ethernet Adresses MAC et hexadécimal</vt:lpstr>
      <vt:lpstr>Adresses MAC Ethernet Adresses MAC Ethernet</vt:lpstr>
      <vt:lpstr>Adresses MAC Ethernet  Traitement des trames</vt:lpstr>
      <vt:lpstr>Adresses MAC Ethernet Adresse MAC de monodiffusion</vt:lpstr>
      <vt:lpstr>Adresses MAC Ethernet Adresse MAC de diffusion</vt:lpstr>
      <vt:lpstr>Adresses MAC Ethernet Adresse MAC de multidiffusion</vt:lpstr>
      <vt:lpstr>Adresses MAC Ethernet  Travaux pratiques- Affichage des adresses MAC des périphériques réseau</vt:lpstr>
      <vt:lpstr>7.3 Table d’adresses MAC</vt:lpstr>
      <vt:lpstr>Table d'adresses MAC Notions de base sur le commutateur</vt:lpstr>
      <vt:lpstr>Table d'adresses du MAC Apprentissage et transmission du commutateur</vt:lpstr>
      <vt:lpstr>Table d’adresses MAC Changement d'apprentissage et de transmission (suite)</vt:lpstr>
      <vt:lpstr>Table d'adresses MAC Filtrage des trames</vt:lpstr>
      <vt:lpstr>Table d’adresses MAC Vidéo - Tableaux d'adresses MAC sur les commutateurs connectés</vt:lpstr>
      <vt:lpstr>Table d’adresses MAC Vidéo - Envoi de la trame à la passerelle par défaut</vt:lpstr>
      <vt:lpstr>Table d’adresses MAC Travaux pratiques - Affichage de la table d'adresses MAC du commutateur</vt:lpstr>
      <vt:lpstr>7.4 – Méthodes de transmission et vitesses de commutation</vt:lpstr>
      <vt:lpstr>Méthodes de transmission et vitesses de commutation Méthodes de transmission de trames sur les commutateurs Cisco</vt:lpstr>
      <vt:lpstr>Méthodes de transmission et vitesses de commutation Commutation cut-through</vt:lpstr>
      <vt:lpstr>Méthodes de transmission et vitesses de commutation Mise en mémoire tampon sur les commutateurs</vt:lpstr>
      <vt:lpstr>Méthodes de transmission et vitesses de commutation Paramètres de duplex et de vitesse</vt:lpstr>
      <vt:lpstr>Méthodes de transmission et vitesses de commutation Paramètres de duplex et de vitesse</vt:lpstr>
      <vt:lpstr>Méthodes de transmission et vitesses de commutation Auto-MDIX</vt:lpstr>
      <vt:lpstr>7.5 Module pratique et questionnaire</vt:lpstr>
      <vt:lpstr>Module Pratique et Questionnaire Qu'est-ce que j'ai appris dans ce module?</vt:lpstr>
      <vt:lpstr>Module pratique et questionnaire Qu'est-ce que j'ai appris dans ce module? (suite)</vt:lpstr>
      <vt:lpstr>Module 7: Ethernet Switching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Fabio PACE - DataSys</cp:lastModifiedBy>
  <cp:revision>222</cp:revision>
  <dcterms:created xsi:type="dcterms:W3CDTF">2019-10-18T06:21:22Z</dcterms:created>
  <dcterms:modified xsi:type="dcterms:W3CDTF">2020-12-13T14:54:58Z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