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notesSlides/notesSlide20.xml" ContentType="application/vnd.openxmlformats-officedocument.presentationml.notesSlide+xml"/>
  <Override PartName="/ppt/tags/tag15.xml" ContentType="application/vnd.openxmlformats-officedocument.presentationml.tags+xml"/>
  <Override PartName="/ppt/notesSlides/notesSlide21.xml" ContentType="application/vnd.openxmlformats-officedocument.presentationml.notesSlide+xml"/>
  <Override PartName="/ppt/tags/tag16.xml" ContentType="application/vnd.openxmlformats-officedocument.presentationml.tags+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18.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0.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1"/>
  </p:notesMasterIdLst>
  <p:sldIdLst>
    <p:sldId id="513" r:id="rId2"/>
    <p:sldId id="1131" r:id="rId3"/>
    <p:sldId id="1132" r:id="rId4"/>
    <p:sldId id="1133" r:id="rId5"/>
    <p:sldId id="880" r:id="rId6"/>
    <p:sldId id="924" r:id="rId7"/>
    <p:sldId id="1052" r:id="rId8"/>
    <p:sldId id="1054" r:id="rId9"/>
    <p:sldId id="1055" r:id="rId10"/>
    <p:sldId id="876" r:id="rId11"/>
    <p:sldId id="925" r:id="rId12"/>
    <p:sldId id="759" r:id="rId13"/>
    <p:sldId id="628" r:id="rId14"/>
    <p:sldId id="926" r:id="rId15"/>
    <p:sldId id="1059" r:id="rId16"/>
    <p:sldId id="1060" r:id="rId17"/>
    <p:sldId id="1061" r:id="rId18"/>
    <p:sldId id="1062" r:id="rId19"/>
    <p:sldId id="1123" r:id="rId20"/>
    <p:sldId id="927" r:id="rId21"/>
    <p:sldId id="788" r:id="rId22"/>
    <p:sldId id="1070" r:id="rId23"/>
    <p:sldId id="1124" r:id="rId24"/>
    <p:sldId id="1071" r:id="rId25"/>
    <p:sldId id="886" r:id="rId26"/>
    <p:sldId id="936" r:id="rId27"/>
    <p:sldId id="1072" r:id="rId28"/>
    <p:sldId id="1074" r:id="rId29"/>
    <p:sldId id="1075" r:id="rId30"/>
    <p:sldId id="1125" r:id="rId31"/>
    <p:sldId id="1076" r:id="rId32"/>
    <p:sldId id="942" r:id="rId33"/>
    <p:sldId id="957" r:id="rId34"/>
    <p:sldId id="1126" r:id="rId35"/>
    <p:sldId id="1078" r:id="rId36"/>
    <p:sldId id="1079" r:id="rId37"/>
    <p:sldId id="1081" r:id="rId38"/>
    <p:sldId id="952" r:id="rId39"/>
    <p:sldId id="966" r:id="rId40"/>
    <p:sldId id="1082" r:id="rId41"/>
    <p:sldId id="1083" r:id="rId42"/>
    <p:sldId id="1127" r:id="rId43"/>
    <p:sldId id="1086" r:id="rId44"/>
    <p:sldId id="1087" r:id="rId45"/>
    <p:sldId id="980" r:id="rId46"/>
    <p:sldId id="1107" r:id="rId47"/>
    <p:sldId id="1129" r:id="rId48"/>
    <p:sldId id="1130" r:id="rId49"/>
    <p:sldId id="1121" r:id="rId50"/>
  </p:sldIdLst>
  <p:sldSz cx="9144000" cy="5143500" type="screen16x9"/>
  <p:notesSz cx="6858000" cy="9144000"/>
  <p:custDataLst>
    <p:tags r:id="rId5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C18556-E692-41CE-B0DB-B14D5FB68D6E}" v="3" dt="2020-12-16T08:44:06.4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128" d="100"/>
          <a:sy n="128" d="100"/>
        </p:scale>
        <p:origin x="1578" y="114"/>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ACE - DataSys" userId="5f128c38-951f-4dfa-9c97-3cecf607327f" providerId="ADAL" clId="{A0C18556-E692-41CE-B0DB-B14D5FB68D6E}"/>
    <pc:docChg chg="modSld">
      <pc:chgData name="Fabio PACE - DataSys" userId="5f128c38-951f-4dfa-9c97-3cecf607327f" providerId="ADAL" clId="{A0C18556-E692-41CE-B0DB-B14D5FB68D6E}" dt="2020-12-16T08:44:54.659" v="28" actId="1076"/>
      <pc:docMkLst>
        <pc:docMk/>
      </pc:docMkLst>
      <pc:sldChg chg="addSp modSp mod">
        <pc:chgData name="Fabio PACE - DataSys" userId="5f128c38-951f-4dfa-9c97-3cecf607327f" providerId="ADAL" clId="{A0C18556-E692-41CE-B0DB-B14D5FB68D6E}" dt="2020-12-16T08:44:54.659" v="28" actId="1076"/>
        <pc:sldMkLst>
          <pc:docMk/>
          <pc:sldMk cId="3978408560" sldId="966"/>
        </pc:sldMkLst>
        <pc:spChg chg="add mod">
          <ac:chgData name="Fabio PACE - DataSys" userId="5f128c38-951f-4dfa-9c97-3cecf607327f" providerId="ADAL" clId="{A0C18556-E692-41CE-B0DB-B14D5FB68D6E}" dt="2020-12-16T08:44:54.659" v="28" actId="1076"/>
          <ac:spMkLst>
            <pc:docMk/>
            <pc:sldMk cId="3978408560" sldId="966"/>
            <ac:spMk id="2" creationId="{AD8D7B38-9057-4DF3-827B-D9281966EAF9}"/>
          </ac:spMkLst>
        </pc:spChg>
      </pc:sldChg>
      <pc:sldChg chg="modSp mod">
        <pc:chgData name="Fabio PACE - DataSys" userId="5f128c38-951f-4dfa-9c97-3cecf607327f" providerId="ADAL" clId="{A0C18556-E692-41CE-B0DB-B14D5FB68D6E}" dt="2020-12-13T15:29:48.070" v="1" actId="1076"/>
        <pc:sldMkLst>
          <pc:docMk/>
          <pc:sldMk cId="3587744275" sldId="1060"/>
        </pc:sldMkLst>
        <pc:picChg chg="mod">
          <ac:chgData name="Fabio PACE - DataSys" userId="5f128c38-951f-4dfa-9c97-3cecf607327f" providerId="ADAL" clId="{A0C18556-E692-41CE-B0DB-B14D5FB68D6E}" dt="2020-12-13T15:29:48.070" v="1" actId="1076"/>
          <ac:picMkLst>
            <pc:docMk/>
            <pc:sldMk cId="3587744275" sldId="1060"/>
            <ac:picMk id="2" creationId="{00000000-0000-0000-0000-000000000000}"/>
          </ac:picMkLst>
        </pc:picChg>
      </pc:sldChg>
      <pc:sldChg chg="modSp">
        <pc:chgData name="Fabio PACE - DataSys" userId="5f128c38-951f-4dfa-9c97-3cecf607327f" providerId="ADAL" clId="{A0C18556-E692-41CE-B0DB-B14D5FB68D6E}" dt="2020-12-15T11:05:47.041" v="3" actId="1035"/>
        <pc:sldMkLst>
          <pc:docMk/>
          <pc:sldMk cId="2622725155" sldId="1074"/>
        </pc:sldMkLst>
        <pc:spChg chg="mod">
          <ac:chgData name="Fabio PACE - DataSys" userId="5f128c38-951f-4dfa-9c97-3cecf607327f" providerId="ADAL" clId="{A0C18556-E692-41CE-B0DB-B14D5FB68D6E}" dt="2020-12-15T11:05:47.041" v="3" actId="1035"/>
          <ac:spMkLst>
            <pc:docMk/>
            <pc:sldMk cId="2622725155" sldId="1074"/>
            <ac:spMk id="133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12/16/2020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baseline="0"/>
              <a:t>Présentation des réseaux V</a:t>
            </a:r>
            <a:r>
              <a:rPr lang="fr-FR" b="0"/>
              <a:t>7.0 (ITN)</a:t>
            </a:r>
          </a:p>
          <a:p>
            <a:pPr rtl="0">
              <a:buFontTx/>
              <a:buNone/>
            </a:pPr>
            <a:r>
              <a:rPr lang="fr-FR" sz="1200" b="0"/>
              <a:t>Module 8 : Protocoles et Modules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p:txBody>
      </p:sp>
      <p:sp>
        <p:nvSpPr>
          <p:cNvPr id="4" name="Slide Number Placeholder 3"/>
          <p:cNvSpPr>
            <a:spLocks noGrp="1"/>
          </p:cNvSpPr>
          <p:nvPr>
            <p:ph type="sldNum" sz="quarter" idx="10"/>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13</a:t>
            </a:fld>
            <a:endParaRPr sz="8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sz="1200" kern="1200">
                <a:solidFill>
                  <a:schemeClr val="tx1"/>
                </a:solidFill>
                <a:latin typeface="Arial" charset="0"/>
                <a:ea typeface="ＭＳ Ｐゴシック" charset="0"/>
                <a:cs typeface="ＭＳ Ｐゴシック" charset="0"/>
              </a:rPr>
              <a:t>8.1.1 — </a:t>
            </a:r>
            <a:r>
              <a:rPr lang="fr-FR"/>
              <a:t>La couche réseau</a:t>
            </a: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8.1.2</a:t>
            </a:r>
            <a:r>
              <a:rPr lang="fr-FR" baseline="0">
                <a:latin typeface="Arial" charset="0"/>
              </a:rPr>
              <a:t> </a:t>
            </a:r>
            <a:r>
              <a:rPr lang="fr-FR" sz="1200" b="0"/>
              <a:t>— </a:t>
            </a:r>
            <a:r>
              <a:rPr lang="fr-FR"/>
              <a:t>Encapsulation de l'IP </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8.1.3</a:t>
            </a:r>
            <a:r>
              <a:rPr lang="fr-FR" baseline="0">
                <a:latin typeface="Arial" charset="0"/>
              </a:rPr>
              <a:t> </a:t>
            </a:r>
            <a:r>
              <a:rPr lang="fr-FR" sz="1200" b="0"/>
              <a:t>– </a:t>
            </a:r>
            <a:r>
              <a:rPr lang="fr-FR"/>
              <a:t>Caractéristiques de l'IP</a:t>
            </a:r>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8.1.4</a:t>
            </a:r>
            <a:r>
              <a:rPr lang="fr-FR" baseline="0">
                <a:latin typeface="Arial" charset="0"/>
              </a:rPr>
              <a:t> </a:t>
            </a:r>
            <a:r>
              <a:rPr lang="fr-FR" sz="1200" b="0"/>
              <a:t>– </a:t>
            </a:r>
            <a:r>
              <a:rPr lang="fr-FR"/>
              <a:t>Sans connexion</a:t>
            </a:r>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8.1.5</a:t>
            </a:r>
            <a:r>
              <a:rPr lang="fr-FR" baseline="0">
                <a:latin typeface="Arial" charset="0"/>
              </a:rPr>
              <a:t> </a:t>
            </a:r>
            <a:r>
              <a:rPr lang="fr-FR" sz="1200" b="0"/>
              <a:t>– </a:t>
            </a:r>
            <a:r>
              <a:rPr lang="fr-FR"/>
              <a:t>Acheminement au mieux</a:t>
            </a:r>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8.1.6</a:t>
            </a:r>
            <a:r>
              <a:rPr lang="fr-FR" baseline="0">
                <a:latin typeface="Arial" charset="0"/>
              </a:rPr>
              <a:t> </a:t>
            </a:r>
            <a:r>
              <a:rPr lang="fr-FR" sz="1200" b="0"/>
              <a:t>–</a:t>
            </a:r>
            <a:r>
              <a:rPr lang="fr-FR" sz="1200" b="0" baseline="0"/>
              <a:t> </a:t>
            </a:r>
            <a:r>
              <a:rPr lang="fr-FR"/>
              <a:t>Indépendant vis-à-vis des supports</a:t>
            </a:r>
          </a:p>
          <a:p>
            <a:pPr rtl="0">
              <a:buFontTx/>
              <a:buNone/>
            </a:pPr>
            <a:r>
              <a:rPr lang="fr-FR"/>
              <a:t>8.1.7</a:t>
            </a:r>
            <a:r>
              <a:rPr lang="fr-FR" baseline="0"/>
              <a:t> </a:t>
            </a:r>
            <a:r>
              <a:rPr lang="fr-FR" sz="1200">
                <a:effectLst/>
              </a:rPr>
              <a:t>Vérifiez votre compréhension – </a:t>
            </a:r>
            <a:r>
              <a:rPr lang="fr-FR">
                <a:solidFill>
                  <a:schemeClr val="accent5">
                    <a:lumMod val="40000"/>
                    <a:lumOff val="60000"/>
                  </a:schemeClr>
                </a:solidFill>
              </a:rPr>
              <a:t> Caractéristiques</a:t>
            </a:r>
            <a:r>
              <a:rPr lang="fr-FR" sz="1200">
                <a:solidFill>
                  <a:schemeClr val="accent5">
                    <a:lumMod val="40000"/>
                    <a:lumOff val="60000"/>
                  </a:schemeClr>
                </a:solidFill>
                <a:effectLst/>
              </a:rPr>
              <a:t>de l'IP</a:t>
            </a:r>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19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8.1 – </a:t>
            </a:r>
            <a:r>
              <a:rPr lang="fr-FR">
                <a:solidFill>
                  <a:schemeClr val="accent5">
                    <a:lumMod val="40000"/>
                    <a:lumOff val="60000"/>
                  </a:schemeClr>
                </a:solidFill>
              </a:rPr>
              <a:t>Caractéristiques de la couche réseau</a:t>
            </a:r>
          </a:p>
          <a:p>
            <a:pPr rtl="0">
              <a:lnSpc>
                <a:spcPct val="80000"/>
              </a:lnSpc>
              <a:buFontTx/>
              <a:buNone/>
            </a:pPr>
            <a:r>
              <a:rPr lang="fr-FR">
                <a:latin typeface="Arial" charset="0"/>
              </a:rPr>
              <a:t>8.1.6</a:t>
            </a:r>
            <a:r>
              <a:rPr lang="fr-FR" baseline="0">
                <a:latin typeface="Arial" charset="0"/>
              </a:rPr>
              <a:t> </a:t>
            </a:r>
            <a:r>
              <a:rPr lang="fr-FR" sz="1200" b="0"/>
              <a:t>–</a:t>
            </a:r>
            <a:r>
              <a:rPr lang="fr-FR" sz="1200" b="0" baseline="0"/>
              <a:t> </a:t>
            </a:r>
            <a:r>
              <a:rPr lang="fr-FR"/>
              <a:t>Indépendant vis-à-vis des supports</a:t>
            </a:r>
          </a:p>
          <a:p>
            <a:pPr rtl="0">
              <a:buFontTx/>
              <a:buNone/>
            </a:pPr>
            <a:r>
              <a:rPr lang="fr-FR"/>
              <a:t>8.1.7</a:t>
            </a:r>
            <a:r>
              <a:rPr lang="fr-FR" baseline="0"/>
              <a:t> </a:t>
            </a:r>
            <a:r>
              <a:rPr lang="fr-FR" sz="1200">
                <a:effectLst/>
              </a:rPr>
              <a:t>Vérifiez votre compréhension – </a:t>
            </a:r>
            <a:r>
              <a:rPr lang="fr-FR"/>
              <a:t>IP</a:t>
            </a:r>
            <a:r>
              <a:rPr lang="fr-FR">
                <a:solidFill>
                  <a:schemeClr val="accent5">
                    <a:lumMod val="40000"/>
                    <a:lumOff val="60000"/>
                  </a:schemeClr>
                </a:solidFill>
              </a:rPr>
              <a:t> Caractéristiques</a:t>
            </a:r>
            <a:r>
              <a:rPr lang="fr-FR" sz="1200">
                <a:solidFill>
                  <a:schemeClr val="accent5">
                    <a:lumMod val="40000"/>
                    <a:lumOff val="60000"/>
                  </a:schemeClr>
                </a:solidFill>
                <a:effectLst/>
              </a:rPr>
              <a:t>de l'IP</a:t>
            </a:r>
          </a:p>
        </p:txBody>
      </p:sp>
    </p:spTree>
    <p:extLst>
      <p:ext uri="{BB962C8B-B14F-4D97-AF65-F5344CB8AC3E}">
        <p14:creationId xmlns:p14="http://schemas.microsoft.com/office/powerpoint/2010/main" val="246528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p:txBody>
      </p:sp>
      <p:sp>
        <p:nvSpPr>
          <p:cNvPr id="4" name="Slide Number Placeholder 3"/>
          <p:cNvSpPr>
            <a:spLocks noGrp="1"/>
          </p:cNvSpPr>
          <p:nvPr>
            <p:ph type="sldNum" sz="quarter" idx="10"/>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8.2.1 – </a:t>
            </a:r>
            <a:r>
              <a:rPr lang="fr-FR"/>
              <a:t>En-tête de paquet IPv4</a:t>
            </a: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Champs de l'en-tête du paquet IPv4</a:t>
            </a: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Champs de l'en-tête du paquet IPv4</a:t>
            </a: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a:t>24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8.2 — </a:t>
            </a:r>
            <a:r>
              <a:rPr lang="fr-FR">
                <a:solidFill>
                  <a:schemeClr val="accent5">
                    <a:lumMod val="40000"/>
                    <a:lumOff val="60000"/>
                  </a:schemeClr>
                </a:solidFill>
              </a:rPr>
              <a:t>Paquet IPv4</a:t>
            </a:r>
          </a:p>
          <a:p>
            <a:pPr rtl="0">
              <a:lnSpc>
                <a:spcPct val="80000"/>
              </a:lnSpc>
              <a:buFontTx/>
              <a:buNone/>
            </a:pPr>
            <a:r>
              <a:rPr lang="fr-FR" sz="1200" kern="1200">
                <a:solidFill>
                  <a:schemeClr val="tx1"/>
                </a:solidFill>
                <a:latin typeface="Arial" charset="0"/>
                <a:ea typeface="ＭＳ Ｐゴシック" charset="0"/>
                <a:cs typeface="ＭＳ Ｐゴシック" charset="0"/>
              </a:rPr>
              <a:t>8.2.3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Démonstration vidéo - Exemples d'en-têtes IPv4 dans Wireshark </a:t>
            </a:r>
          </a:p>
          <a:p>
            <a:pPr rtl="0">
              <a:lnSpc>
                <a:spcPct val="80000"/>
              </a:lnSpc>
              <a:buFontTx/>
              <a:buNone/>
            </a:pPr>
            <a:r>
              <a:rPr lang="fr-FR" sz="1200" kern="1200">
                <a:solidFill>
                  <a:schemeClr val="tx1"/>
                </a:solidFill>
                <a:latin typeface="Arial" charset="0"/>
                <a:ea typeface="ＭＳ Ｐゴシック" charset="0"/>
                <a:cs typeface="ＭＳ Ｐゴシック" charset="0"/>
              </a:rPr>
              <a:t>8.2.4</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Paquet IPv4 </a:t>
            </a:r>
          </a:p>
        </p:txBody>
      </p:sp>
    </p:spTree>
    <p:extLst>
      <p:ext uri="{BB962C8B-B14F-4D97-AF65-F5344CB8AC3E}">
        <p14:creationId xmlns:p14="http://schemas.microsoft.com/office/powerpoint/2010/main" val="34275545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25</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Limites du protocole IPv4</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26</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Présentation IPv6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27</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Champs d'en-tête de paquet IPv4 dans l'en-tête de paquet IPv6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28</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En-tête de paquet IPv6</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29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En-tête de paquet IPv6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8.3 — </a:t>
            </a:r>
            <a:r>
              <a:rPr lang="fr-FR">
                <a:solidFill>
                  <a:schemeClr val="accent5">
                    <a:lumMod val="40000"/>
                    <a:lumOff val="60000"/>
                  </a:schemeClr>
                </a:solidFill>
              </a:rPr>
              <a:t>Paquets IPv6</a:t>
            </a:r>
          </a:p>
          <a:p>
            <a:pPr rtl="0">
              <a:buFontTx/>
              <a:buNone/>
            </a:pPr>
            <a:r>
              <a:rPr lang="fr-FR" sz="1200" kern="1200">
                <a:solidFill>
                  <a:schemeClr val="tx1"/>
                </a:solidFill>
                <a:latin typeface="Arial" charset="0"/>
                <a:ea typeface="ＭＳ Ｐゴシック" charset="0"/>
                <a:cs typeface="ＭＳ Ｐゴシック" charset="0"/>
              </a:rPr>
              <a:t>8.3.5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 Vidéo – Exemples d'en-têtes IPv6 dans Wireshark</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8.3.6 </a:t>
            </a:r>
            <a:r>
              <a:rPr lang="fr-FR" sz="1200">
                <a:effectLst/>
              </a:rPr>
              <a:t>— Vérifiez votre compréhension —</a:t>
            </a:r>
            <a:r>
              <a:rPr lang="fr-FR" sz="1200" baseline="0">
                <a:effectLst/>
              </a:rPr>
              <a:t> </a:t>
            </a:r>
            <a:r>
              <a:rPr lang="fr-FR">
                <a:solidFill>
                  <a:schemeClr val="accent5">
                    <a:lumMod val="40000"/>
                    <a:lumOff val="60000"/>
                  </a:schemeClr>
                </a:solidFill>
              </a:rPr>
              <a:t>Paquets IPv6</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32</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8.4.1</a:t>
            </a:r>
            <a:r>
              <a:rPr lang="fr-FR" baseline="0"/>
              <a:t> – </a:t>
            </a:r>
            <a:r>
              <a:rPr lang="fr-FR"/>
              <a:t>Décisions relatives aux transmissions des hôtes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33</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8.4.1</a:t>
            </a:r>
            <a:r>
              <a:rPr lang="fr-FR" baseline="0"/>
              <a:t> – </a:t>
            </a:r>
            <a:r>
              <a:rPr lang="fr-FR"/>
              <a:t>Décisions relatives aux transmissions des hôtes (Cont.)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34</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8.4.2</a:t>
            </a:r>
            <a:r>
              <a:rPr lang="fr-FR" baseline="0"/>
              <a:t> – </a:t>
            </a:r>
            <a:r>
              <a:rPr lang="fr-FR"/>
              <a:t>Utilisation de la passerelle par défaut.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35</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8.4.3</a:t>
            </a:r>
            <a:r>
              <a:rPr lang="fr-FR" baseline="0"/>
              <a:t> – </a:t>
            </a:r>
            <a:r>
              <a:rPr lang="fr-FR"/>
              <a:t>Un hôte route vers la passerelle par défaut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36</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8.4 — </a:t>
            </a:r>
            <a:r>
              <a:rPr lang="fr-FR">
                <a:solidFill>
                  <a:schemeClr val="accent5">
                    <a:lumMod val="40000"/>
                    <a:lumOff val="60000"/>
                  </a:schemeClr>
                </a:solidFill>
              </a:rPr>
              <a:t>Méthode de routage des hôtes</a:t>
            </a:r>
          </a:p>
          <a:p>
            <a:pPr rtl="0"/>
            <a:r>
              <a:rPr lang="fr-FR"/>
              <a:t>8.4.4</a:t>
            </a:r>
            <a:r>
              <a:rPr lang="fr-FR" baseline="0"/>
              <a:t> – </a:t>
            </a:r>
            <a:r>
              <a:rPr lang="fr-FR"/>
              <a:t>Tabless de routage des hôtes</a:t>
            </a:r>
          </a:p>
          <a:p>
            <a:pPr rtl="0">
              <a:buFontTx/>
              <a:buNone/>
            </a:pPr>
            <a:r>
              <a:rPr lang="fr-FR" sz="1200" kern="1200">
                <a:solidFill>
                  <a:schemeClr val="tx1"/>
                </a:solidFill>
                <a:latin typeface="Arial" charset="0"/>
                <a:ea typeface="ＭＳ Ｐゴシック" charset="0"/>
                <a:cs typeface="ＭＳ Ｐゴシック" charset="0"/>
              </a:rPr>
              <a:t>8.4.5</a:t>
            </a:r>
            <a:r>
              <a:rPr lang="fr-FR" sz="1200" kern="1200" baseline="0">
                <a:solidFill>
                  <a:schemeClr val="tx1"/>
                </a:solidFill>
                <a:latin typeface="Arial" charset="0"/>
                <a:ea typeface="ＭＳ Ｐゴシック" charset="0"/>
                <a:cs typeface="ＭＳ Ｐゴシック" charset="0"/>
              </a:rPr>
              <a:t> </a:t>
            </a:r>
            <a:r>
              <a:rPr lang="fr-FR" sz="1200">
                <a:effectLst/>
              </a:rPr>
              <a:t>— Vérifiez votre compréhension — </a:t>
            </a:r>
            <a:r>
              <a:rPr lang="fr-FR">
                <a:solidFill>
                  <a:schemeClr val="accent5">
                    <a:lumMod val="40000"/>
                    <a:lumOff val="60000"/>
                  </a:schemeClr>
                </a:solidFill>
              </a:rPr>
              <a:t>Méthode de routage des hôtes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38</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8.5.1 – </a:t>
            </a:r>
            <a:r>
              <a:rPr lang="fr-FR"/>
              <a:t>Décisions relatives à la transmission de paquet du routeur</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39</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8.5.2 — </a:t>
            </a:r>
            <a:r>
              <a:rPr lang="fr-FR"/>
              <a:t>Table de routage des routeurs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40</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8.5.3 – </a:t>
            </a:r>
            <a:r>
              <a:rPr lang="fr-FR" sz="1200"/>
              <a:t>Routage Statique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41</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8.5.4 – </a:t>
            </a:r>
            <a:r>
              <a:rPr lang="fr-FR" sz="1200"/>
              <a:t>Routage Dynamique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42</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8.5.5 – </a:t>
            </a:r>
            <a:r>
              <a:rPr lang="fr-FR"/>
              <a:t>Vidéo - Table de routage d'un routeur IPv4</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43</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8.5 — </a:t>
            </a:r>
            <a:r>
              <a:rPr lang="fr-FR">
                <a:solidFill>
                  <a:schemeClr val="accent5">
                    <a:lumMod val="40000"/>
                    <a:lumOff val="60000"/>
                  </a:schemeClr>
                </a:solidFill>
              </a:rPr>
              <a:t>Présentation au Routage</a:t>
            </a:r>
          </a:p>
          <a:p>
            <a:pPr rtl="0">
              <a:lnSpc>
                <a:spcPct val="80000"/>
              </a:lnSpc>
              <a:buFontTx/>
              <a:buNone/>
            </a:pPr>
            <a:r>
              <a:rPr lang="fr-FR">
                <a:latin typeface="Arial" charset="0"/>
              </a:rPr>
              <a:t>8.5.6 — </a:t>
            </a:r>
            <a:r>
              <a:rPr lang="fr-FR"/>
              <a:t>Introduction à une table de routage IPv4</a:t>
            </a:r>
          </a:p>
          <a:p>
            <a:pPr marL="0" marR="0" indent="0" algn="l" defTabSz="457200" rtl="0" eaLnBrk="1" fontAlgn="auto" latinLnBrk="0" hangingPunct="1">
              <a:lnSpc>
                <a:spcPct val="80000"/>
              </a:lnSpc>
              <a:spcBef>
                <a:spcPts val="0"/>
              </a:spcBef>
              <a:spcAft>
                <a:spcPts val="0"/>
              </a:spcAft>
              <a:buClrTx/>
              <a:buSzTx/>
              <a:buFontTx/>
              <a:buNone/>
              <a:tabLst/>
              <a:defRPr/>
            </a:pPr>
            <a:r>
              <a:rPr lang="fr-FR">
                <a:latin typeface="Arial" charset="0"/>
              </a:rPr>
              <a:t>8.5.7 — </a:t>
            </a:r>
            <a:r>
              <a:rPr lang="fr-FR" sz="1200">
                <a:effectLst/>
              </a:rPr>
              <a:t>Vérifiez votre compréhension — </a:t>
            </a:r>
            <a:r>
              <a:rPr lang="fr-FR">
                <a:solidFill>
                  <a:schemeClr val="accent5">
                    <a:lumMod val="40000"/>
                    <a:lumOff val="60000"/>
                  </a:schemeClr>
                </a:solidFill>
              </a:rPr>
              <a:t>Présentation au Routage</a:t>
            </a:r>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44</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8.6 – </a:t>
            </a:r>
            <a:r>
              <a:rPr lang="fr-FR">
                <a:solidFill>
                  <a:schemeClr val="accent5">
                    <a:lumMod val="40000"/>
                    <a:lumOff val="60000"/>
                  </a:schemeClr>
                </a:solidFill>
              </a:rPr>
              <a:t>Module pratique et questionnaire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45</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8.6 – </a:t>
            </a:r>
            <a:r>
              <a:rPr lang="fr-FR">
                <a:solidFill>
                  <a:schemeClr val="accent5">
                    <a:lumMod val="40000"/>
                    <a:lumOff val="60000"/>
                  </a:schemeClr>
                </a:solidFill>
              </a:rPr>
              <a:t>Module pratique et questionnaire</a:t>
            </a:r>
          </a:p>
          <a:p>
            <a:pPr rtl="0">
              <a:lnSpc>
                <a:spcPct val="80000"/>
              </a:lnSpc>
              <a:buFontTx/>
              <a:buNone/>
            </a:pPr>
            <a:r>
              <a:rPr lang="fr-FR">
                <a:latin typeface="Arial" charset="0"/>
              </a:rPr>
              <a:t>8.6.1</a:t>
            </a:r>
            <a:r>
              <a:rPr lang="fr-FR" baseline="0">
                <a:latin typeface="Arial" charset="0"/>
              </a:rPr>
              <a:t> – </a:t>
            </a:r>
            <a:r>
              <a:rPr lang="fr-FR"/>
              <a:t>Qu'est-ce que j'ai appris dans ce module?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a:t>46</a:t>
            </a:fld>
            <a:endParaRPr>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47</a:t>
            </a:fld>
            <a:endParaRPr sz="800"/>
          </a:p>
        </p:txBody>
      </p:sp>
      <p:sp>
        <p:nvSpPr>
          <p:cNvPr id="57346" name="Rectangle 2"/>
          <p:cNvSpPr>
            <a:spLocks noGrp="1" noRot="1" noChangeAspect="1" noChangeArrowheads="1" noTextEdit="1"/>
          </p:cNvSpPr>
          <p:nvPr>
            <p:ph type="sldImg"/>
          </p:nvPr>
        </p:nvSpPr>
        <p:spPr>
          <a:xfrm>
            <a:off x="381000" y="685800"/>
            <a:ext cx="6096000" cy="3429000"/>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New Terms and Commands</a:t>
            </a:r>
          </a:p>
        </p:txBody>
      </p:sp>
    </p:spTree>
    <p:extLst>
      <p:ext uri="{BB962C8B-B14F-4D97-AF65-F5344CB8AC3E}">
        <p14:creationId xmlns:p14="http://schemas.microsoft.com/office/powerpoint/2010/main" val="38805241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6397">
              <a:defRPr sz="2400">
                <a:solidFill>
                  <a:schemeClr val="tx1"/>
                </a:solidFill>
                <a:latin typeface="Arial" charset="0"/>
                <a:ea typeface="ＭＳ Ｐゴシック" charset="0"/>
                <a:cs typeface="ＭＳ Ｐゴシック" charset="0"/>
              </a:defRPr>
            </a:lvl1pPr>
            <a:lvl2pPr marL="729057" indent="-280406" defTabSz="886397">
              <a:defRPr sz="2400">
                <a:solidFill>
                  <a:schemeClr val="tx1"/>
                </a:solidFill>
                <a:latin typeface="Arial" charset="0"/>
                <a:ea typeface="ＭＳ Ｐゴシック" charset="0"/>
              </a:defRPr>
            </a:lvl2pPr>
            <a:lvl3pPr marL="1121626" indent="-224325" defTabSz="886397">
              <a:defRPr sz="2400">
                <a:solidFill>
                  <a:schemeClr val="tx1"/>
                </a:solidFill>
                <a:latin typeface="Arial" charset="0"/>
                <a:ea typeface="ＭＳ Ｐゴシック" charset="0"/>
              </a:defRPr>
            </a:lvl3pPr>
            <a:lvl4pPr marL="1570276" indent="-224325" defTabSz="886397">
              <a:defRPr sz="2400">
                <a:solidFill>
                  <a:schemeClr val="tx1"/>
                </a:solidFill>
                <a:latin typeface="Arial" charset="0"/>
                <a:ea typeface="ＭＳ Ｐゴシック" charset="0"/>
              </a:defRPr>
            </a:lvl4pPr>
            <a:lvl5pPr marL="2018927" indent="-224325" defTabSz="886397">
              <a:defRPr sz="2400">
                <a:solidFill>
                  <a:schemeClr val="tx1"/>
                </a:solidFill>
                <a:latin typeface="Arial" charset="0"/>
                <a:ea typeface="ＭＳ Ｐゴシック" charset="0"/>
              </a:defRPr>
            </a:lvl5pPr>
            <a:lvl6pPr marL="246757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16227"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36487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13528" indent="-224325" algn="ctr" defTabSz="886397"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pPr/>
              <a:t>48</a:t>
            </a:fld>
            <a:endParaRPr sz="800"/>
          </a:p>
        </p:txBody>
      </p:sp>
      <p:sp>
        <p:nvSpPr>
          <p:cNvPr id="57346" name="Rectangle 2"/>
          <p:cNvSpPr>
            <a:spLocks noGrp="1" noRot="1" noChangeAspect="1" noChangeArrowheads="1" noTextEdit="1"/>
          </p:cNvSpPr>
          <p:nvPr>
            <p:ph type="sldImg"/>
          </p:nvPr>
        </p:nvSpPr>
        <p:spPr>
          <a:xfrm>
            <a:off x="381000" y="685800"/>
            <a:ext cx="6096000" cy="3429000"/>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lnSpc>
                <a:spcPct val="80000"/>
              </a:lnSpc>
              <a:buFontTx/>
              <a:buNone/>
            </a:pPr>
            <a:r>
              <a:rPr lang="fr-FR">
                <a:latin typeface="Arial" charset="0"/>
              </a:rPr>
              <a:t>New Terms and Commands</a:t>
            </a:r>
          </a:p>
        </p:txBody>
      </p:sp>
    </p:spTree>
    <p:extLst>
      <p:ext uri="{BB962C8B-B14F-4D97-AF65-F5344CB8AC3E}">
        <p14:creationId xmlns:p14="http://schemas.microsoft.com/office/powerpoint/2010/main" val="211753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8</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solidFill>
                  <a:prstClr val="black"/>
                </a:solidFill>
              </a:rPr>
              <a:pPr algn="r"/>
              <a:t>9</a:t>
            </a:fld>
            <a:endParaRPr sz="800" b="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5604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de L’Académie Réseau de Cisco (Cisco Networking Academy Program)</a:t>
            </a:r>
          </a:p>
          <a:p>
            <a:pPr rtl="0">
              <a:buFontTx/>
              <a:buNone/>
            </a:pPr>
            <a:r>
              <a:rPr lang="fr-FR" b="0"/>
              <a:t>Présentation des réseaux V7.0 (ITN)</a:t>
            </a:r>
          </a:p>
          <a:p>
            <a:pPr rtl="0">
              <a:buFontTx/>
              <a:buNone/>
            </a:pPr>
            <a:r>
              <a:rPr lang="fr-FR" sz="1200">
                <a:solidFill>
                  <a:schemeClr val="accent5">
                    <a:lumMod val="40000"/>
                    <a:lumOff val="60000"/>
                  </a:schemeClr>
                </a:solidFill>
              </a:rPr>
              <a:t>Module 8 : Couche Réseau</a:t>
            </a:r>
          </a:p>
        </p:txBody>
      </p:sp>
      <p:sp>
        <p:nvSpPr>
          <p:cNvPr id="4" name="Slide Number Placeholder 3"/>
          <p:cNvSpPr>
            <a:spLocks noGrp="1"/>
          </p:cNvSpPr>
          <p:nvPr>
            <p:ph type="sldNum" sz="quarter" idx="10"/>
          </p:nvPr>
        </p:nvSpPr>
        <p:spPr/>
        <p:txBody>
          <a:bodyPr/>
          <a:lstStyle/>
          <a:p>
            <a:pPr rtl="0"/>
            <a:fld id="{5641018C-6CAF-B84E-B92C-ECB119457FBA}" type="slidenum">
              <a:rPr/>
              <a:t>10</a:t>
            </a:fld>
            <a:endParaRPr/>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11</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a:solidFill>
                  <a:schemeClr val="accent5">
                    <a:lumMod val="40000"/>
                    <a:lumOff val="60000"/>
                  </a:schemeClr>
                </a:solidFill>
              </a:rPr>
              <a:t>8</a:t>
            </a:r>
            <a:r>
              <a:rPr lang="fr-FR" sz="1200" baseline="0">
                <a:solidFill>
                  <a:schemeClr val="accent5">
                    <a:lumMod val="40000"/>
                    <a:lumOff val="60000"/>
                  </a:schemeClr>
                </a:solidFill>
              </a:rPr>
              <a:t> – </a:t>
            </a:r>
            <a:r>
              <a:rPr lang="fr-FR" sz="1200">
                <a:solidFill>
                  <a:schemeClr val="accent5">
                    <a:lumMod val="40000"/>
                    <a:lumOff val="60000"/>
                  </a:schemeClr>
                </a:solidFill>
              </a:rPr>
              <a:t>Couche Réseau</a:t>
            </a:r>
          </a:p>
          <a:p>
            <a:pPr rtl="0">
              <a:buFontTx/>
              <a:buNone/>
            </a:pPr>
            <a:r>
              <a:rPr lang="fr-FR" sz="1200" b="0"/>
              <a:t>8.0 – Présentation</a:t>
            </a:r>
          </a:p>
          <a:p>
            <a:pPr rtl="0">
              <a:lnSpc>
                <a:spcPct val="80000"/>
              </a:lnSpc>
              <a:buFontTx/>
              <a:buNone/>
            </a:pPr>
            <a:r>
              <a:rPr lang="fr-FR" sz="1200" kern="1200">
                <a:solidFill>
                  <a:schemeClr val="tx1"/>
                </a:solidFill>
                <a:latin typeface="Arial" charset="0"/>
                <a:ea typeface="ＭＳ Ｐゴシック" charset="0"/>
                <a:cs typeface="ＭＳ Ｐゴシック" charset="0"/>
              </a:rPr>
              <a:t>8.0.2 – </a:t>
            </a:r>
            <a:r>
              <a:rPr lang="fr-FR" sz="1200" kern="1200">
                <a:solidFill>
                  <a:schemeClr val="tx1"/>
                </a:solidFill>
                <a:latin typeface="+mn-lt"/>
                <a:ea typeface="+mn-ea"/>
                <a:cs typeface="+mn-cs"/>
              </a:rPr>
              <a:t>Qu'</a:t>
            </a:r>
            <a:r>
              <a:rPr lang="fr-FR" sz="1200" kern="1200" baseline="0">
                <a:solidFill>
                  <a:schemeClr val="tx1"/>
                </a:solidFill>
                <a:latin typeface="+mn-lt"/>
                <a:ea typeface="+mn-ea"/>
                <a:cs typeface="+mn-cs"/>
              </a:rPr>
              <a:t> est-ce que je vais apprendre dans ce module?</a:t>
            </a: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09477" y="1089660"/>
            <a:ext cx="7190087" cy="1666626"/>
          </a:xfrm>
        </p:spPr>
        <p:txBody>
          <a:bodyPr/>
          <a:lstStyle/>
          <a:p>
            <a:pPr rtl="0"/>
            <a:r>
              <a:rPr lang="fr-FR" sz="4000" dirty="0">
                <a:solidFill>
                  <a:schemeClr val="accent5">
                    <a:lumMod val="40000"/>
                    <a:lumOff val="60000"/>
                  </a:schemeClr>
                </a:solidFill>
              </a:rPr>
              <a:t>Module 8 : Couche Réseau</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1826" y="1462742"/>
            <a:ext cx="7663914" cy="1270941"/>
          </a:xfrm>
        </p:spPr>
        <p:txBody>
          <a:bodyPr/>
          <a:lstStyle/>
          <a:p>
            <a:pPr rtl="0"/>
            <a:r>
              <a:rPr lang="fr-FR" sz="4600" dirty="0">
                <a:solidFill>
                  <a:schemeClr val="accent5">
                    <a:lumMod val="40000"/>
                    <a:lumOff val="60000"/>
                  </a:schemeClr>
                </a:solidFill>
              </a:rPr>
              <a:t>Module 8 : Couche Réseau</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Présentation des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rtl="0" eaLnBrk="1" hangingPunct="1"/>
            <a:r>
              <a:rPr lang="fr-FR"/>
              <a:t>Module 8: Rubriques</a:t>
            </a:r>
          </a:p>
        </p:txBody>
      </p:sp>
      <p:sp>
        <p:nvSpPr>
          <p:cNvPr id="6147" name="Rectangle 34"/>
          <p:cNvSpPr>
            <a:spLocks noGrp="1" noChangeArrowheads="1"/>
          </p:cNvSpPr>
          <p:nvPr>
            <p:ph idx="1"/>
          </p:nvPr>
        </p:nvSpPr>
        <p:spPr>
          <a:xfrm>
            <a:off x="99461" y="654206"/>
            <a:ext cx="8769026" cy="281711"/>
          </a:xfrm>
        </p:spPr>
        <p:txBody>
          <a:bodyPr/>
          <a:lstStyle/>
          <a:p>
            <a:pPr marL="0" indent="0" rtl="0">
              <a:spcBef>
                <a:spcPct val="30000"/>
              </a:spcBef>
              <a:buNone/>
            </a:pPr>
            <a:r>
              <a:rPr lang="fr-FR"/>
              <a:t>Qu'est-ce que je vais apprendre dans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1238170"/>
              </p:ext>
            </p:extLst>
          </p:nvPr>
        </p:nvGraphicFramePr>
        <p:xfrm>
          <a:off x="522512" y="1140033"/>
          <a:ext cx="8348355" cy="3194447"/>
        </p:xfrm>
        <a:graphic>
          <a:graphicData uri="http://schemas.openxmlformats.org/drawingml/2006/table">
            <a:tbl>
              <a:tblPr firstRow="1" firstCol="1" bandRow="1">
                <a:tableStyleId>{5C22544A-7EE6-4342-B048-85BDC9FD1C3A}</a:tableStyleId>
              </a:tblPr>
              <a:tblGrid>
                <a:gridCol w="2715120">
                  <a:extLst>
                    <a:ext uri="{9D8B030D-6E8A-4147-A177-3AD203B41FA5}">
                      <a16:colId xmlns:a16="http://schemas.microsoft.com/office/drawing/2014/main" val="20000"/>
                    </a:ext>
                  </a:extLst>
                </a:gridCol>
                <a:gridCol w="5633235">
                  <a:extLst>
                    <a:ext uri="{9D8B030D-6E8A-4147-A177-3AD203B41FA5}">
                      <a16:colId xmlns:a16="http://schemas.microsoft.com/office/drawing/2014/main" val="20001"/>
                    </a:ext>
                  </a:extLst>
                </a:gridCol>
              </a:tblGrid>
              <a:tr h="201216">
                <a:tc>
                  <a:txBody>
                    <a:bodyPr/>
                    <a:lstStyle/>
                    <a:p>
                      <a:pPr rtl="0"/>
                      <a:r>
                        <a:rPr lang="fr-FR" b="1">
                          <a:effectLst/>
                        </a:rPr>
                        <a:t>Titre du rubrique</a:t>
                      </a:r>
                    </a:p>
                  </a:txBody>
                  <a:tcPr anchor="ctr"/>
                </a:tc>
                <a:tc>
                  <a:txBody>
                    <a:bodyPr/>
                    <a:lstStyle/>
                    <a:p>
                      <a:pPr rtl="0"/>
                      <a:r>
                        <a:rPr lang="fr-FR" b="1"/>
                        <a:t>Objectif du rubrique</a:t>
                      </a:r>
                    </a:p>
                  </a:txBody>
                  <a:tcPr anchor="ctr"/>
                </a:tc>
                <a:extLst>
                  <a:ext uri="{0D108BD9-81ED-4DB2-BD59-A6C34878D82A}">
                    <a16:rowId xmlns:a16="http://schemas.microsoft.com/office/drawing/2014/main" val="10000"/>
                  </a:ext>
                </a:extLst>
              </a:tr>
              <a:tr h="402431">
                <a:tc>
                  <a:txBody>
                    <a:bodyPr/>
                    <a:lstStyle/>
                    <a:p>
                      <a:pPr rtl="0"/>
                      <a:r>
                        <a:rPr lang="fr-FR" b="1"/>
                        <a:t>Caractéristiques de la couche réseau</a:t>
                      </a:r>
                    </a:p>
                  </a:txBody>
                  <a:tcPr anchor="ctr"/>
                </a:tc>
                <a:tc>
                  <a:txBody>
                    <a:bodyPr/>
                    <a:lstStyle/>
                    <a:p>
                      <a:pPr rtl="0"/>
                      <a:r>
                        <a:rPr lang="fr-FR"/>
                        <a:t>Expliquer comment la couche réseau utilise les protocoles IP pour des communications fiables.</a:t>
                      </a:r>
                    </a:p>
                  </a:txBody>
                  <a:tcPr anchor="ctr"/>
                </a:tc>
                <a:extLst>
                  <a:ext uri="{0D108BD9-81ED-4DB2-BD59-A6C34878D82A}">
                    <a16:rowId xmlns:a16="http://schemas.microsoft.com/office/drawing/2014/main" val="10001"/>
                  </a:ext>
                </a:extLst>
              </a:tr>
              <a:tr h="402431">
                <a:tc>
                  <a:txBody>
                    <a:bodyPr/>
                    <a:lstStyle/>
                    <a:p>
                      <a:pPr rtl="0"/>
                      <a:r>
                        <a:rPr lang="fr-FR" b="1"/>
                        <a:t>Paquet IPv4</a:t>
                      </a:r>
                    </a:p>
                  </a:txBody>
                  <a:tcPr anchor="ctr"/>
                </a:tc>
                <a:tc>
                  <a:txBody>
                    <a:bodyPr/>
                    <a:lstStyle/>
                    <a:p>
                      <a:pPr rtl="0"/>
                      <a:r>
                        <a:rPr lang="fr-FR"/>
                        <a:t>Expliquer le rôle des principaux champs d'en-tête dans le paquet IPv4.</a:t>
                      </a:r>
                    </a:p>
                  </a:txBody>
                  <a:tcPr anchor="ctr"/>
                </a:tc>
                <a:extLst>
                  <a:ext uri="{0D108BD9-81ED-4DB2-BD59-A6C34878D82A}">
                    <a16:rowId xmlns:a16="http://schemas.microsoft.com/office/drawing/2014/main" val="10002"/>
                  </a:ext>
                </a:extLst>
              </a:tr>
              <a:tr h="402431">
                <a:tc>
                  <a:txBody>
                    <a:bodyPr/>
                    <a:lstStyle/>
                    <a:p>
                      <a:pPr rtl="0"/>
                      <a:r>
                        <a:rPr lang="fr-FR" b="1"/>
                        <a:t>Paquet IPv6</a:t>
                      </a:r>
                    </a:p>
                  </a:txBody>
                  <a:tcPr anchor="ctr"/>
                </a:tc>
                <a:tc>
                  <a:txBody>
                    <a:bodyPr/>
                    <a:lstStyle/>
                    <a:p>
                      <a:pPr rtl="0"/>
                      <a:r>
                        <a:rPr lang="fr-FR"/>
                        <a:t>Expliquer le rôle des principaux champs d'en-tête dans le paquet IPv6.</a:t>
                      </a:r>
                    </a:p>
                  </a:txBody>
                  <a:tcPr anchor="ctr"/>
                </a:tc>
                <a:extLst>
                  <a:ext uri="{0D108BD9-81ED-4DB2-BD59-A6C34878D82A}">
                    <a16:rowId xmlns:a16="http://schemas.microsoft.com/office/drawing/2014/main" val="10003"/>
                  </a:ext>
                </a:extLst>
              </a:tr>
              <a:tr h="603647">
                <a:tc>
                  <a:txBody>
                    <a:bodyPr/>
                    <a:lstStyle/>
                    <a:p>
                      <a:pPr rtl="0"/>
                      <a:r>
                        <a:rPr lang="fr-FR" b="1"/>
                        <a:t>Méthode de routage des hôtes</a:t>
                      </a:r>
                    </a:p>
                  </a:txBody>
                  <a:tcPr anchor="ctr"/>
                </a:tc>
                <a:tc>
                  <a:txBody>
                    <a:bodyPr/>
                    <a:lstStyle/>
                    <a:p>
                      <a:pPr rtl="0"/>
                      <a:r>
                        <a:rPr lang="fr-FR"/>
                        <a:t>Expliquer de quelle manière les périphériques réseau utilisent les tables de routage pour diriger les paquets vers un réseau de destination.</a:t>
                      </a:r>
                    </a:p>
                  </a:txBody>
                  <a:tcPr anchor="ctr"/>
                </a:tc>
                <a:extLst>
                  <a:ext uri="{0D108BD9-81ED-4DB2-BD59-A6C34878D82A}">
                    <a16:rowId xmlns:a16="http://schemas.microsoft.com/office/drawing/2014/main" val="10004"/>
                  </a:ext>
                </a:extLst>
              </a:tr>
              <a:tr h="603647">
                <a:tc>
                  <a:txBody>
                    <a:bodyPr/>
                    <a:lstStyle/>
                    <a:p>
                      <a:pPr rtl="0"/>
                      <a:r>
                        <a:rPr lang="fr-FR" b="1"/>
                        <a:t>Tables de routage des routeurs</a:t>
                      </a:r>
                    </a:p>
                  </a:txBody>
                  <a:tcPr anchor="ctr"/>
                </a:tc>
                <a:tc>
                  <a:txBody>
                    <a:bodyPr/>
                    <a:lstStyle/>
                    <a:p>
                      <a:pPr rtl="0"/>
                      <a:r>
                        <a:rPr lang="fr-FR"/>
                        <a:t>Expliquer la fonction des champs dans la table de routage d'un routeur.</a:t>
                      </a:r>
                    </a:p>
                  </a:txBody>
                  <a:tcPr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8.1 Caractéristiques de la couche réseau</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5270088" cy="789880"/>
          </a:xfrm>
        </p:spPr>
        <p:txBody>
          <a:bodyPr/>
          <a:lstStyle/>
          <a:p>
            <a:pPr rtl="0"/>
            <a:r>
              <a:rPr lang="fr-FR" sz="1600"/>
              <a:t>Caractéristiques de la couche réseau</a:t>
            </a:r>
            <a:br>
              <a:rPr lang="en-US" altLang="en-US" dirty="0"/>
            </a:br>
            <a:r>
              <a:rPr lang="fr-FR"/>
              <a:t>Couche réseau</a:t>
            </a:r>
          </a:p>
        </p:txBody>
      </p:sp>
      <p:sp>
        <p:nvSpPr>
          <p:cNvPr id="2" name="Content Placeholder 1"/>
          <p:cNvSpPr>
            <a:spLocks noGrp="1"/>
          </p:cNvSpPr>
          <p:nvPr>
            <p:ph idx="1"/>
          </p:nvPr>
        </p:nvSpPr>
        <p:spPr>
          <a:xfrm>
            <a:off x="118753" y="834570"/>
            <a:ext cx="5151336" cy="3176991"/>
          </a:xfrm>
        </p:spPr>
        <p:txBody>
          <a:bodyPr/>
          <a:lstStyle/>
          <a:p>
            <a:pPr rtl="0">
              <a:buFont typeface="Arial" panose="020B0604020202020204" pitchFamily="34" charset="0"/>
              <a:buChar char="•"/>
            </a:pPr>
            <a:r>
              <a:rPr lang="fr-FR" sz="1600" dirty="0"/>
              <a:t>Fournit des services qui permettent aux périphériques finaux d'échanger des données</a:t>
            </a:r>
          </a:p>
          <a:p>
            <a:pPr rtl="0">
              <a:buFont typeface="Arial" panose="020B0604020202020204" pitchFamily="34" charset="0"/>
              <a:buChar char="•"/>
            </a:pPr>
            <a:r>
              <a:rPr lang="fr-FR" sz="1600" dirty="0"/>
              <a:t>IP version 4 (IPv4) et IP version 6 (IPv6) sont les principaux protocoles de communication de couche réseau.</a:t>
            </a:r>
          </a:p>
          <a:p>
            <a:pPr rtl="0">
              <a:buFont typeface="Arial" panose="020B0604020202020204" pitchFamily="34" charset="0"/>
              <a:buChar char="•"/>
            </a:pPr>
            <a:r>
              <a:rPr lang="fr-FR" sz="1600" dirty="0"/>
              <a:t>La couche réseau effectue quatre opérations de base :</a:t>
            </a:r>
          </a:p>
          <a:p>
            <a:pPr lvl="1" rtl="0">
              <a:buFont typeface="Arial" panose="020B0604020202020204" pitchFamily="34" charset="0"/>
              <a:buChar char="•"/>
            </a:pPr>
            <a:r>
              <a:rPr lang="fr-FR" sz="1600" dirty="0"/>
              <a:t>Adressage des périphériques finaux</a:t>
            </a:r>
          </a:p>
          <a:p>
            <a:pPr lvl="1" rtl="0">
              <a:buFont typeface="Arial" panose="020B0604020202020204" pitchFamily="34" charset="0"/>
              <a:buChar char="•"/>
            </a:pPr>
            <a:r>
              <a:rPr lang="fr-FR" sz="1600" dirty="0"/>
              <a:t>Encapsulation</a:t>
            </a:r>
          </a:p>
          <a:p>
            <a:pPr lvl="1" rtl="0">
              <a:buFont typeface="Arial" panose="020B0604020202020204" pitchFamily="34" charset="0"/>
              <a:buChar char="•"/>
            </a:pPr>
            <a:r>
              <a:rPr lang="fr-FR" sz="1600" dirty="0"/>
              <a:t>Routage</a:t>
            </a:r>
          </a:p>
          <a:p>
            <a:pPr lvl="1" rtl="0">
              <a:buFont typeface="Arial" panose="020B0604020202020204" pitchFamily="34" charset="0"/>
              <a:buChar char="•"/>
            </a:pPr>
            <a:r>
              <a:rPr lang="fr-FR" sz="1600" dirty="0" err="1"/>
              <a:t>Désencapsulation</a:t>
            </a:r>
            <a:endParaRPr lang="fr-FR" sz="1600" dirty="0"/>
          </a:p>
        </p:txBody>
      </p:sp>
      <p:pic>
        <p:nvPicPr>
          <p:cNvPr id="5" name="Picture 4"/>
          <p:cNvPicPr>
            <a:picLocks noChangeAspect="1"/>
          </p:cNvPicPr>
          <p:nvPr/>
        </p:nvPicPr>
        <p:blipFill>
          <a:blip r:embed="rId4"/>
          <a:stretch>
            <a:fillRect/>
          </a:stretch>
        </p:blipFill>
        <p:spPr>
          <a:xfrm>
            <a:off x="5351862" y="100234"/>
            <a:ext cx="3067269" cy="2016517"/>
          </a:xfrm>
          <a:prstGeom prst="rect">
            <a:avLst/>
          </a:prstGeom>
        </p:spPr>
      </p:pic>
      <p:pic>
        <p:nvPicPr>
          <p:cNvPr id="7" name="Picture 6"/>
          <p:cNvPicPr>
            <a:picLocks noChangeAspect="1"/>
          </p:cNvPicPr>
          <p:nvPr/>
        </p:nvPicPr>
        <p:blipFill>
          <a:blip r:embed="rId5"/>
          <a:stretch>
            <a:fillRect/>
          </a:stretch>
        </p:blipFill>
        <p:spPr>
          <a:xfrm>
            <a:off x="5270088" y="2355550"/>
            <a:ext cx="3230819" cy="2458145"/>
          </a:xfrm>
          <a:prstGeom prst="rect">
            <a:avLst/>
          </a:prstGeom>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Encapsulation de l'IP</a:t>
            </a:r>
          </a:p>
        </p:txBody>
      </p:sp>
      <p:sp>
        <p:nvSpPr>
          <p:cNvPr id="8195" name="Rectangle 6"/>
          <p:cNvSpPr>
            <a:spLocks noGrp="1" noChangeArrowheads="1"/>
          </p:cNvSpPr>
          <p:nvPr>
            <p:ph idx="1"/>
          </p:nvPr>
        </p:nvSpPr>
        <p:spPr>
          <a:xfrm>
            <a:off x="124609" y="905949"/>
            <a:ext cx="3700139" cy="3764374"/>
          </a:xfrm>
        </p:spPr>
        <p:txBody>
          <a:bodyPr/>
          <a:lstStyle/>
          <a:p>
            <a:pPr rtl="0">
              <a:buFont typeface="Arial" panose="020B0604020202020204" pitchFamily="34" charset="0"/>
              <a:buChar char="•"/>
            </a:pPr>
            <a:r>
              <a:rPr lang="fr-FR" sz="1600"/>
              <a:t>Le protocole IP encapsule le segment de couche transport.</a:t>
            </a:r>
          </a:p>
          <a:p>
            <a:pPr rtl="0">
              <a:buFont typeface="Arial" panose="020B0604020202020204" pitchFamily="34" charset="0"/>
              <a:buChar char="•"/>
            </a:pPr>
            <a:r>
              <a:rPr lang="fr-FR" sz="1600"/>
              <a:t>IP peut utiliser un paquet IPv4 ou IPv6 et n'affecte pas le segment de couche 4.</a:t>
            </a:r>
          </a:p>
          <a:p>
            <a:pPr rtl="0">
              <a:buFont typeface="Arial" panose="020B0604020202020204" pitchFamily="34" charset="0"/>
              <a:buChar char="•"/>
            </a:pPr>
            <a:r>
              <a:rPr lang="fr-FR" sz="1600"/>
              <a:t>Les paquets IP seront examinés par tous les périphériques de couche 3 lorsqu'ils traversent le réseau.</a:t>
            </a:r>
          </a:p>
          <a:p>
            <a:pPr rtl="0">
              <a:buFont typeface="Arial" panose="020B0604020202020204" pitchFamily="34" charset="0"/>
              <a:buChar char="•"/>
            </a:pPr>
            <a:r>
              <a:rPr lang="fr-FR" sz="1600"/>
              <a:t>L'adresse IP est identique de la source à la destination.</a:t>
            </a:r>
          </a:p>
          <a:p>
            <a:pPr marL="0" indent="0" rtl="0">
              <a:buNone/>
            </a:pPr>
            <a:r>
              <a:rPr lang="fr-FR" sz="1600" b="1"/>
              <a:t>Remarque: </a:t>
            </a:r>
            <a:r>
              <a:rPr lang="fr-FR" sz="1600"/>
              <a:t>le NAT modifiera l'adressage, mais sera abordé dans un module ultérieur.</a:t>
            </a:r>
          </a:p>
          <a:p>
            <a:pPr lvl="1"/>
            <a:endParaRPr lang="en-US" dirty="0">
              <a:effectLst/>
            </a:endParaRPr>
          </a:p>
        </p:txBody>
      </p:sp>
      <p:pic>
        <p:nvPicPr>
          <p:cNvPr id="2" name="Picture 1"/>
          <p:cNvPicPr>
            <a:picLocks noChangeAspect="1"/>
          </p:cNvPicPr>
          <p:nvPr/>
        </p:nvPicPr>
        <p:blipFill>
          <a:blip r:embed="rId3"/>
          <a:stretch>
            <a:fillRect/>
          </a:stretch>
        </p:blipFill>
        <p:spPr>
          <a:xfrm>
            <a:off x="3824747" y="905949"/>
            <a:ext cx="5126909" cy="2906924"/>
          </a:xfrm>
          <a:prstGeom prst="rect">
            <a:avLst/>
          </a:prstGeom>
        </p:spPr>
      </p:pic>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Caractéristiques de l'IP</a:t>
            </a:r>
          </a:p>
        </p:txBody>
      </p:sp>
      <p:sp>
        <p:nvSpPr>
          <p:cNvPr id="8195" name="Rectangle 6"/>
          <p:cNvSpPr>
            <a:spLocks noGrp="1" noChangeArrowheads="1"/>
          </p:cNvSpPr>
          <p:nvPr>
            <p:ph idx="1"/>
          </p:nvPr>
        </p:nvSpPr>
        <p:spPr>
          <a:xfrm>
            <a:off x="124608" y="894073"/>
            <a:ext cx="9019391" cy="1947450"/>
          </a:xfrm>
        </p:spPr>
        <p:txBody>
          <a:bodyPr/>
          <a:lstStyle/>
          <a:p>
            <a:pPr marL="0" indent="0" rtl="0">
              <a:buNone/>
            </a:pPr>
            <a:r>
              <a:rPr lang="fr-FR" sz="1800"/>
              <a:t>IP est conçu pour avoir de faibles frais généraux et peut être décrit comme :</a:t>
            </a:r>
          </a:p>
          <a:p>
            <a:pPr lvl="1" rtl="0"/>
            <a:r>
              <a:rPr lang="fr-FR" sz="1800"/>
              <a:t>Sans connexion </a:t>
            </a:r>
          </a:p>
          <a:p>
            <a:pPr lvl="1" rtl="0"/>
            <a:r>
              <a:rPr lang="fr-FR" sz="1800"/>
              <a:t>Acheminement au mieux</a:t>
            </a:r>
          </a:p>
          <a:p>
            <a:pPr lvl="1" rtl="0"/>
            <a:r>
              <a:rPr lang="fr-FR" sz="1800"/>
              <a:t>Indépendant vis-à-vis des supports</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Sans connexion</a:t>
            </a:r>
          </a:p>
        </p:txBody>
      </p:sp>
      <p:sp>
        <p:nvSpPr>
          <p:cNvPr id="8195" name="Rectangle 6"/>
          <p:cNvSpPr>
            <a:spLocks noGrp="1" noChangeArrowheads="1"/>
          </p:cNvSpPr>
          <p:nvPr>
            <p:ph idx="1"/>
          </p:nvPr>
        </p:nvSpPr>
        <p:spPr>
          <a:xfrm>
            <a:off x="100858" y="858446"/>
            <a:ext cx="8853286" cy="2110086"/>
          </a:xfrm>
        </p:spPr>
        <p:txBody>
          <a:bodyPr/>
          <a:lstStyle/>
          <a:p>
            <a:pPr marL="0" indent="0" rtl="0">
              <a:buNone/>
            </a:pPr>
            <a:r>
              <a:rPr lang="fr-FR" sz="1600" dirty="0"/>
              <a:t>IP est Sans connexion </a:t>
            </a:r>
          </a:p>
          <a:p>
            <a:pPr rtl="0">
              <a:buFont typeface="Arial" panose="020B0604020202020204" pitchFamily="34" charset="0"/>
              <a:buChar char="•"/>
            </a:pPr>
            <a:r>
              <a:rPr lang="fr-FR" sz="1600" dirty="0"/>
              <a:t>L'IP n'établit pas de connexion avec la destination avant d'envoyer le paquet.</a:t>
            </a:r>
          </a:p>
          <a:p>
            <a:pPr rtl="0">
              <a:buFont typeface="Arial" panose="020B0604020202020204" pitchFamily="34" charset="0"/>
              <a:buChar char="•"/>
            </a:pPr>
            <a:r>
              <a:rPr lang="fr-FR" sz="1600" dirty="0"/>
              <a:t>Aucune information de contrôle n'est nécessaire (synchronisations, accusés de réception, etc.).</a:t>
            </a:r>
          </a:p>
          <a:p>
            <a:pPr rtl="0">
              <a:buFont typeface="Arial" panose="020B0604020202020204" pitchFamily="34" charset="0"/>
              <a:buChar char="•"/>
            </a:pPr>
            <a:r>
              <a:rPr lang="fr-FR" sz="1600" dirty="0"/>
              <a:t>La destination recevra le paquet à son arrivée, mais aucune pré-notification n'est envoyée par IP.</a:t>
            </a:r>
          </a:p>
          <a:p>
            <a:pPr rtl="0">
              <a:buFont typeface="Arial" panose="020B0604020202020204" pitchFamily="34" charset="0"/>
              <a:buChar char="•"/>
            </a:pPr>
            <a:r>
              <a:rPr lang="fr-FR" sz="1600" dirty="0"/>
              <a:t>S'il y a un besoin de trafic orienté de connexion, un autre protocole s'en chargera (typiquement TCP au niveau de la couche de transport).</a:t>
            </a:r>
          </a:p>
        </p:txBody>
      </p:sp>
      <p:pic>
        <p:nvPicPr>
          <p:cNvPr id="2" name="Picture 1"/>
          <p:cNvPicPr>
            <a:picLocks noChangeAspect="1"/>
          </p:cNvPicPr>
          <p:nvPr/>
        </p:nvPicPr>
        <p:blipFill>
          <a:blip r:embed="rId3"/>
          <a:stretch>
            <a:fillRect/>
          </a:stretch>
        </p:blipFill>
        <p:spPr>
          <a:xfrm>
            <a:off x="2505052" y="3676812"/>
            <a:ext cx="4133895" cy="1216484"/>
          </a:xfrm>
          <a:prstGeom prst="rect">
            <a:avLst/>
          </a:prstGeom>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Acheminement au mieux</a:t>
            </a:r>
          </a:p>
        </p:txBody>
      </p:sp>
      <p:sp>
        <p:nvSpPr>
          <p:cNvPr id="8195" name="Rectangle 6"/>
          <p:cNvSpPr>
            <a:spLocks noGrp="1" noChangeArrowheads="1"/>
          </p:cNvSpPr>
          <p:nvPr>
            <p:ph idx="1"/>
          </p:nvPr>
        </p:nvSpPr>
        <p:spPr>
          <a:xfrm>
            <a:off x="100858" y="858446"/>
            <a:ext cx="3773052" cy="2849664"/>
          </a:xfrm>
        </p:spPr>
        <p:txBody>
          <a:bodyPr/>
          <a:lstStyle/>
          <a:p>
            <a:pPr marL="0" indent="0" rtl="0">
              <a:buNone/>
            </a:pPr>
            <a:r>
              <a:rPr lang="fr-FR" sz="1600"/>
              <a:t>L'IP est l'acheminement au mieux</a:t>
            </a:r>
          </a:p>
          <a:p>
            <a:pPr rtl="0">
              <a:buFont typeface="Arial" panose="020B0604020202020204" pitchFamily="34" charset="0"/>
              <a:buChar char="•"/>
            </a:pPr>
            <a:r>
              <a:rPr lang="fr-FR" sz="1600"/>
              <a:t>IP ne garantit pas la livraison du paquet.</a:t>
            </a:r>
          </a:p>
          <a:p>
            <a:pPr rtl="0">
              <a:buFont typeface="Arial" panose="020B0604020202020204" pitchFamily="34" charset="0"/>
              <a:buChar char="•"/>
            </a:pPr>
            <a:r>
              <a:rPr lang="fr-FR" sz="1600"/>
              <a:t>IP a réduit les frais généraux car il n'existe aucun mécanisme qui permet de renvoyer des données qui ne sont pas reçues.</a:t>
            </a:r>
          </a:p>
          <a:p>
            <a:pPr rtl="0">
              <a:buFont typeface="Arial" panose="020B0604020202020204" pitchFamily="34" charset="0"/>
              <a:buChar char="•"/>
            </a:pPr>
            <a:r>
              <a:rPr lang="fr-FR" sz="1600"/>
              <a:t>IP ne s'attend pas à des accusés de réception.</a:t>
            </a:r>
          </a:p>
          <a:p>
            <a:pPr rtl="0">
              <a:buFont typeface="Arial" panose="020B0604020202020204" pitchFamily="34" charset="0"/>
              <a:buChar char="•"/>
            </a:pPr>
            <a:r>
              <a:rPr lang="fr-FR" sz="1600"/>
              <a:t>IP ne sait pas si l'autre périphérique est opérationnel ou s'il a reçu le paquet.</a:t>
            </a:r>
          </a:p>
        </p:txBody>
      </p:sp>
      <p:pic>
        <p:nvPicPr>
          <p:cNvPr id="2" name="Picture 1"/>
          <p:cNvPicPr>
            <a:picLocks noChangeAspect="1"/>
          </p:cNvPicPr>
          <p:nvPr/>
        </p:nvPicPr>
        <p:blipFill>
          <a:blip r:embed="rId3"/>
          <a:stretch>
            <a:fillRect/>
          </a:stretch>
        </p:blipFill>
        <p:spPr>
          <a:xfrm>
            <a:off x="3980503" y="858446"/>
            <a:ext cx="4831504" cy="2849664"/>
          </a:xfrm>
          <a:prstGeom prst="rect">
            <a:avLst/>
          </a:prstGeom>
        </p:spPr>
      </p:pic>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Indépendant vis-à-vis des supports</a:t>
            </a:r>
          </a:p>
        </p:txBody>
      </p:sp>
      <p:sp>
        <p:nvSpPr>
          <p:cNvPr id="8195" name="Rectangle 6"/>
          <p:cNvSpPr>
            <a:spLocks noGrp="1" noChangeArrowheads="1"/>
          </p:cNvSpPr>
          <p:nvPr>
            <p:ph idx="1"/>
          </p:nvPr>
        </p:nvSpPr>
        <p:spPr>
          <a:xfrm>
            <a:off x="100858" y="798945"/>
            <a:ext cx="4166341" cy="3851714"/>
          </a:xfrm>
        </p:spPr>
        <p:txBody>
          <a:bodyPr/>
          <a:lstStyle/>
          <a:p>
            <a:pPr marL="0" indent="0" rtl="0">
              <a:buNone/>
            </a:pPr>
            <a:r>
              <a:rPr lang="fr-FR" sz="1400" dirty="0"/>
              <a:t>L'IP n'est pas fiable :  </a:t>
            </a:r>
          </a:p>
          <a:p>
            <a:pPr lvl="1" rtl="0"/>
            <a:r>
              <a:rPr lang="fr-FR" dirty="0"/>
              <a:t>Il ne peut pas gérer ou réparer les paquets non livrés ou corrompus.</a:t>
            </a:r>
          </a:p>
          <a:p>
            <a:pPr lvl="1" rtl="0"/>
            <a:r>
              <a:rPr lang="fr-FR" dirty="0"/>
              <a:t>L'IP ne peut pas être retransmis après une erreur.</a:t>
            </a:r>
          </a:p>
          <a:p>
            <a:pPr lvl="1" rtl="0"/>
            <a:r>
              <a:rPr lang="fr-FR" dirty="0"/>
              <a:t>IP ne peut pas se réaligner sur des paquets hors séquence.</a:t>
            </a:r>
          </a:p>
          <a:p>
            <a:pPr lvl="1" rtl="0"/>
            <a:r>
              <a:rPr lang="fr-FR" dirty="0"/>
              <a:t>IP doit s'appuyer sur d'autres protocoles grâce à ces caractéristiques.</a:t>
            </a:r>
          </a:p>
          <a:p>
            <a:pPr marL="0" indent="0" rtl="0">
              <a:buNone/>
            </a:pPr>
            <a:r>
              <a:rPr lang="fr-FR" sz="1400" dirty="0"/>
              <a:t>L'IP est indépendant vis-à-vis des supports.</a:t>
            </a:r>
          </a:p>
          <a:p>
            <a:pPr lvl="1" rtl="0"/>
            <a:r>
              <a:rPr lang="fr-FR" dirty="0"/>
              <a:t>IP ne concerne pas le type de trame requis dans la couche de liaison de données ou le type de support dans la couche physique.</a:t>
            </a:r>
          </a:p>
          <a:p>
            <a:pPr lvl="1" rtl="0"/>
            <a:r>
              <a:rPr lang="fr-FR" dirty="0"/>
              <a:t>IP peut être envoyé sur n'importe quel type de support: cuivre, fibre ou sans fil.</a:t>
            </a:r>
          </a:p>
        </p:txBody>
      </p:sp>
      <p:pic>
        <p:nvPicPr>
          <p:cNvPr id="2" name="Picture 1"/>
          <p:cNvPicPr>
            <a:picLocks noChangeAspect="1"/>
          </p:cNvPicPr>
          <p:nvPr/>
        </p:nvPicPr>
        <p:blipFill>
          <a:blip r:embed="rId3"/>
          <a:stretch>
            <a:fillRect/>
          </a:stretch>
        </p:blipFill>
        <p:spPr>
          <a:xfrm>
            <a:off x="4267199" y="707798"/>
            <a:ext cx="4774017" cy="3176718"/>
          </a:xfrm>
          <a:prstGeom prst="rect">
            <a:avLst/>
          </a:prstGeom>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Caractéristiques de la couche réseau</a:t>
            </a:r>
            <a:br>
              <a:rPr lang="en-US" altLang="en-US" dirty="0"/>
            </a:br>
            <a:r>
              <a:rPr lang="fr-FR"/>
              <a:t>Indépendant vis-à-vis des supports (suite)</a:t>
            </a:r>
          </a:p>
        </p:txBody>
      </p:sp>
      <p:sp>
        <p:nvSpPr>
          <p:cNvPr id="8195" name="Rectangle 6"/>
          <p:cNvSpPr>
            <a:spLocks noGrp="1" noChangeArrowheads="1"/>
          </p:cNvSpPr>
          <p:nvPr>
            <p:ph idx="1"/>
          </p:nvPr>
        </p:nvSpPr>
        <p:spPr>
          <a:xfrm>
            <a:off x="123718" y="942265"/>
            <a:ext cx="4028689" cy="3792213"/>
          </a:xfrm>
        </p:spPr>
        <p:txBody>
          <a:bodyPr/>
          <a:lstStyle/>
          <a:p>
            <a:pPr marL="0" indent="0" rtl="0">
              <a:buNone/>
            </a:pPr>
            <a:r>
              <a:rPr lang="fr-FR" sz="1400" dirty="0"/>
              <a:t>La couche réseau établira l'unité de transmission maximale (MTU).</a:t>
            </a:r>
          </a:p>
          <a:p>
            <a:pPr lvl="1" rtl="0"/>
            <a:r>
              <a:rPr lang="fr-FR" dirty="0"/>
              <a:t>La couche réseau reçoit ce message à partir des informations de contrôle envoyées par la couche de liaison de données.</a:t>
            </a:r>
          </a:p>
          <a:p>
            <a:pPr lvl="1" rtl="0"/>
            <a:r>
              <a:rPr lang="fr-FR" dirty="0"/>
              <a:t>Le réseau établit ensuite la taille MTU.</a:t>
            </a:r>
          </a:p>
          <a:p>
            <a:pPr marL="0" indent="0" rtl="0">
              <a:buNone/>
            </a:pPr>
            <a:r>
              <a:rPr lang="fr-FR" sz="1400" dirty="0"/>
              <a:t>La fragmentation est lorsque la couche 3 divise le paquet IPv4 en unités plus petites.</a:t>
            </a:r>
          </a:p>
          <a:p>
            <a:pPr lvl="1" rtl="0"/>
            <a:r>
              <a:rPr lang="fr-FR" dirty="0"/>
              <a:t>La fragmentation provoque une latence.</a:t>
            </a:r>
          </a:p>
          <a:p>
            <a:pPr lvl="1" rtl="0"/>
            <a:r>
              <a:rPr lang="fr-FR" dirty="0"/>
              <a:t>IPv6 ne fragmente pas les paquets.</a:t>
            </a:r>
          </a:p>
          <a:p>
            <a:pPr lvl="1" rtl="0"/>
            <a:r>
              <a:rPr lang="fr-FR" dirty="0"/>
              <a:t>Exemple : Le routeur passe d'Ethernet à un WAN lent avec une MTU est inférieure.</a:t>
            </a:r>
          </a:p>
          <a:p>
            <a:pPr lvl="1"/>
            <a:endParaRPr lang="en-US" dirty="0"/>
          </a:p>
        </p:txBody>
      </p:sp>
      <p:pic>
        <p:nvPicPr>
          <p:cNvPr id="2" name="Picture 1"/>
          <p:cNvPicPr>
            <a:picLocks noChangeAspect="1"/>
          </p:cNvPicPr>
          <p:nvPr/>
        </p:nvPicPr>
        <p:blipFill>
          <a:blip r:embed="rId3"/>
          <a:stretch>
            <a:fillRect/>
          </a:stretch>
        </p:blipFill>
        <p:spPr>
          <a:xfrm>
            <a:off x="4267199" y="1104038"/>
            <a:ext cx="4774017" cy="3176718"/>
          </a:xfrm>
          <a:prstGeom prst="rect">
            <a:avLst/>
          </a:prstGeom>
        </p:spPr>
      </p:pic>
    </p:spTree>
    <p:extLst>
      <p:ext uri="{BB962C8B-B14F-4D97-AF65-F5344CB8AC3E}">
        <p14:creationId xmlns:p14="http://schemas.microsoft.com/office/powerpoint/2010/main" val="118930875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8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rtl="0">
              <a:buNone/>
            </a:pPr>
            <a:r>
              <a:rPr lang="fr-FR" sz="1600"/>
              <a:t>This PowerPoint deck is divided in two parts:</a:t>
            </a:r>
          </a:p>
          <a:p>
            <a:pPr rtl="0">
              <a:buFont typeface="Arial" panose="020B0604020202020204" pitchFamily="34" charset="0"/>
              <a:buChar char="•"/>
            </a:pPr>
            <a:r>
              <a:rPr lang="fr-FR" sz="1600"/>
              <a:t>Instructor Planning Guide</a:t>
            </a:r>
          </a:p>
          <a:p>
            <a:pPr lvl="1" rtl="0">
              <a:buFont typeface="Arial" panose="020B0604020202020204" pitchFamily="34" charset="0"/>
              <a:buChar char="•"/>
            </a:pPr>
            <a:r>
              <a:rPr lang="fr-FR" sz="1600"/>
              <a:t>Information to help you become familiar with the module</a:t>
            </a:r>
          </a:p>
          <a:p>
            <a:pPr lvl="1" rtl="0">
              <a:buFont typeface="Arial" panose="020B0604020202020204" pitchFamily="34" charset="0"/>
              <a:buChar char="•"/>
            </a:pPr>
            <a:r>
              <a:rPr lang="fr-FR" sz="1600"/>
              <a:t>Teaching aids</a:t>
            </a:r>
          </a:p>
          <a:p>
            <a:pPr rtl="0">
              <a:buFont typeface="Arial" panose="020B0604020202020204" pitchFamily="34" charset="0"/>
              <a:buChar char="•"/>
            </a:pPr>
            <a:r>
              <a:rPr lang="fr-FR" sz="1600"/>
              <a:t>Instructor Class Presentation</a:t>
            </a:r>
          </a:p>
          <a:p>
            <a:pPr lvl="1" rtl="0"/>
            <a:r>
              <a:rPr lang="fr-FR" sz="1600"/>
              <a:t>Optional slides that you can use in the classroom</a:t>
            </a:r>
          </a:p>
          <a:p>
            <a:pPr lvl="1" rtl="0"/>
            <a:r>
              <a:rPr lang="fr-FR" sz="1600"/>
              <a:t>Begins on slide # 10</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34320296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8.2 Paquet IPv4</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0021" y="247133"/>
            <a:ext cx="9144000" cy="757551"/>
          </a:xfrm>
        </p:spPr>
        <p:txBody>
          <a:bodyPr/>
          <a:lstStyle/>
          <a:p>
            <a:pPr rtl="0"/>
            <a:r>
              <a:rPr lang="fr-FR" sz="1600" dirty="0"/>
              <a:t>Paquet IPv4</a:t>
            </a:r>
            <a:br>
              <a:rPr lang="en-US" altLang="en-US" dirty="0"/>
            </a:br>
            <a:r>
              <a:rPr lang="fr-FR" dirty="0"/>
              <a:t>En-tête de paquet IPv4</a:t>
            </a:r>
          </a:p>
        </p:txBody>
      </p:sp>
      <p:sp>
        <p:nvSpPr>
          <p:cNvPr id="8195" name="Rectangle 6"/>
          <p:cNvSpPr>
            <a:spLocks noGrp="1" noChangeArrowheads="1"/>
          </p:cNvSpPr>
          <p:nvPr>
            <p:ph idx="1"/>
          </p:nvPr>
        </p:nvSpPr>
        <p:spPr>
          <a:xfrm>
            <a:off x="246742" y="997066"/>
            <a:ext cx="8184025" cy="3497284"/>
          </a:xfrm>
        </p:spPr>
        <p:txBody>
          <a:bodyPr/>
          <a:lstStyle/>
          <a:p>
            <a:pPr marL="0" indent="0" rtl="0">
              <a:buNone/>
            </a:pPr>
            <a:r>
              <a:rPr lang="fr-FR" sz="1600" dirty="0"/>
              <a:t>IPv4 est le protocole de communication principal pour la couche réseau.</a:t>
            </a:r>
          </a:p>
          <a:p>
            <a:pPr marL="0" indent="0" rtl="0">
              <a:buNone/>
            </a:pPr>
            <a:r>
              <a:rPr lang="fr-FR" sz="1600" dirty="0"/>
              <a:t>L'en-tête réseau a de nombreux objectifs :</a:t>
            </a:r>
          </a:p>
          <a:p>
            <a:pPr lvl="1" rtl="0"/>
            <a:r>
              <a:rPr lang="fr-FR" sz="1600" dirty="0"/>
              <a:t>Il garantit que le paquet est envoyé vers la meilleure direction (vers la destination).</a:t>
            </a:r>
          </a:p>
          <a:p>
            <a:pPr lvl="1" rtl="0"/>
            <a:r>
              <a:rPr lang="fr-FR" sz="1600" dirty="0"/>
              <a:t>Il contient des informations pour la gestion de couche réseau dans différents domaines.</a:t>
            </a:r>
          </a:p>
          <a:p>
            <a:pPr lvl="1" rtl="0"/>
            <a:r>
              <a:rPr lang="fr-FR" sz="1600" dirty="0"/>
              <a:t>Les informations contenues dans l'en-tête sont utilisées par tous les périphériques de couche 3 qui gèrent le paquet</a:t>
            </a:r>
          </a:p>
          <a:p>
            <a:pPr lvl="1"/>
            <a:endParaRPr lang="en-US" altLang="en-US" sz="1600" dirty="0"/>
          </a:p>
          <a:p>
            <a:pPr marL="0" indent="0" rtl="0">
              <a:buNone/>
            </a:pPr>
            <a:r>
              <a:rPr lang="fr-FR" sz="1600" dirty="0"/>
              <a:t> </a:t>
            </a:r>
          </a:p>
        </p:txBody>
      </p:sp>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167641"/>
            <a:ext cx="9143999" cy="731520"/>
          </a:xfrm>
        </p:spPr>
        <p:txBody>
          <a:bodyPr/>
          <a:lstStyle/>
          <a:p>
            <a:pPr rtl="0"/>
            <a:r>
              <a:rPr lang="fr-FR" sz="1600" dirty="0"/>
              <a:t>Paquet IPv4</a:t>
            </a:r>
            <a:br>
              <a:rPr lang="en-US" altLang="en-US" dirty="0"/>
            </a:br>
            <a:r>
              <a:rPr lang="fr-FR" dirty="0"/>
              <a:t>Champs de l'en-tête du paquet IPv4</a:t>
            </a:r>
          </a:p>
        </p:txBody>
      </p:sp>
      <p:sp>
        <p:nvSpPr>
          <p:cNvPr id="8195" name="Rectangle 6"/>
          <p:cNvSpPr>
            <a:spLocks noGrp="1" noChangeArrowheads="1"/>
          </p:cNvSpPr>
          <p:nvPr>
            <p:ph idx="1"/>
          </p:nvPr>
        </p:nvSpPr>
        <p:spPr>
          <a:xfrm>
            <a:off x="91441" y="1020935"/>
            <a:ext cx="4690872" cy="2883553"/>
          </a:xfrm>
        </p:spPr>
        <p:txBody>
          <a:bodyPr/>
          <a:lstStyle/>
          <a:p>
            <a:pPr marL="0" indent="0" rtl="0">
              <a:buNone/>
            </a:pPr>
            <a:r>
              <a:rPr lang="fr-FR" sz="1600" dirty="0"/>
              <a:t>Caractéristiques de l'en-tête réseau IPv4 :</a:t>
            </a:r>
          </a:p>
          <a:p>
            <a:pPr lvl="1" rtl="0"/>
            <a:r>
              <a:rPr lang="fr-FR" sz="1600" dirty="0"/>
              <a:t>C'est en binaire.</a:t>
            </a:r>
          </a:p>
          <a:p>
            <a:pPr lvl="1" rtl="0"/>
            <a:r>
              <a:rPr lang="fr-FR" sz="1600" dirty="0"/>
              <a:t>Contient plusieurs champs d'information</a:t>
            </a:r>
          </a:p>
          <a:p>
            <a:pPr lvl="1" rtl="0"/>
            <a:r>
              <a:rPr lang="fr-FR" sz="1600" dirty="0"/>
              <a:t>Le diagramme est lu de gauche à droite, 4 octets par ligne</a:t>
            </a:r>
          </a:p>
          <a:p>
            <a:pPr lvl="1" rtl="0"/>
            <a:r>
              <a:rPr lang="fr-FR" sz="1600" dirty="0"/>
              <a:t>Les deux champs les plus importants sont la source et la destination.</a:t>
            </a:r>
          </a:p>
          <a:p>
            <a:pPr marL="0" indent="0">
              <a:buNone/>
            </a:pPr>
            <a:endParaRPr lang="en-US" altLang="ja-JP" sz="1600" dirty="0"/>
          </a:p>
          <a:p>
            <a:pPr marL="0" indent="0" rtl="0">
              <a:buNone/>
            </a:pPr>
            <a:r>
              <a:rPr lang="fr-FR" sz="1600" dirty="0"/>
              <a:t>Les protocoles peuvent avoir une ou plusieurs fonctions.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4845" y="960120"/>
            <a:ext cx="3866068" cy="3710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1"/>
            <a:ext cx="9143999" cy="731520"/>
          </a:xfrm>
        </p:spPr>
        <p:txBody>
          <a:bodyPr/>
          <a:lstStyle/>
          <a:p>
            <a:pPr rtl="0"/>
            <a:r>
              <a:rPr lang="fr-FR" sz="1600"/>
              <a:t>Paquet IPv4</a:t>
            </a:r>
            <a:br>
              <a:rPr lang="en-US" altLang="en-US" dirty="0"/>
            </a:br>
            <a:r>
              <a:rPr lang="fr-FR"/>
              <a:t>Champs de l'en-tête du paquet IPv4</a:t>
            </a:r>
          </a:p>
        </p:txBody>
      </p:sp>
      <p:sp>
        <p:nvSpPr>
          <p:cNvPr id="8195" name="Rectangle 6"/>
          <p:cNvSpPr>
            <a:spLocks noGrp="1" noChangeArrowheads="1"/>
          </p:cNvSpPr>
          <p:nvPr>
            <p:ph idx="1"/>
          </p:nvPr>
        </p:nvSpPr>
        <p:spPr>
          <a:xfrm>
            <a:off x="155448" y="792335"/>
            <a:ext cx="8723376" cy="542689"/>
          </a:xfrm>
        </p:spPr>
        <p:txBody>
          <a:bodyPr/>
          <a:lstStyle/>
          <a:p>
            <a:pPr marL="0" indent="0" rtl="0">
              <a:buNone/>
            </a:pPr>
            <a:r>
              <a:rPr lang="fr-FR" sz="1600"/>
              <a:t>Les champs importants de l'en-tête IPv4 sont :</a:t>
            </a:r>
          </a:p>
        </p:txBody>
      </p:sp>
      <p:graphicFrame>
        <p:nvGraphicFramePr>
          <p:cNvPr id="2" name="Table 1"/>
          <p:cNvGraphicFramePr>
            <a:graphicFrameLocks noGrp="1"/>
          </p:cNvGraphicFramePr>
          <p:nvPr>
            <p:extLst>
              <p:ext uri="{D42A27DB-BD31-4B8C-83A1-F6EECF244321}">
                <p14:modId xmlns:p14="http://schemas.microsoft.com/office/powerpoint/2010/main" val="2558451830"/>
              </p:ext>
            </p:extLst>
          </p:nvPr>
        </p:nvGraphicFramePr>
        <p:xfrm>
          <a:off x="164592" y="1417319"/>
          <a:ext cx="8750808" cy="3299266"/>
        </p:xfrm>
        <a:graphic>
          <a:graphicData uri="http://schemas.openxmlformats.org/drawingml/2006/table">
            <a:tbl>
              <a:tblPr firstRow="1" bandRow="1">
                <a:tableStyleId>{5C22544A-7EE6-4342-B048-85BDC9FD1C3A}</a:tableStyleId>
              </a:tblPr>
              <a:tblGrid>
                <a:gridCol w="2359152">
                  <a:extLst>
                    <a:ext uri="{9D8B030D-6E8A-4147-A177-3AD203B41FA5}">
                      <a16:colId xmlns:a16="http://schemas.microsoft.com/office/drawing/2014/main" val="20000"/>
                    </a:ext>
                  </a:extLst>
                </a:gridCol>
                <a:gridCol w="6391656">
                  <a:extLst>
                    <a:ext uri="{9D8B030D-6E8A-4147-A177-3AD203B41FA5}">
                      <a16:colId xmlns:a16="http://schemas.microsoft.com/office/drawing/2014/main" val="20001"/>
                    </a:ext>
                  </a:extLst>
                </a:gridCol>
              </a:tblGrid>
              <a:tr h="349993">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56752">
                <a:tc>
                  <a:txBody>
                    <a:bodyPr/>
                    <a:lstStyle/>
                    <a:p>
                      <a:pPr rtl="0"/>
                      <a:r>
                        <a:rPr lang="fr-FR" b="1"/>
                        <a:t>Version</a:t>
                      </a:r>
                    </a:p>
                  </a:txBody>
                  <a:tcPr/>
                </a:tc>
                <a:tc>
                  <a:txBody>
                    <a:bodyPr/>
                    <a:lstStyle/>
                    <a:p>
                      <a:pPr rtl="0"/>
                      <a:r>
                        <a:rPr lang="fr-FR"/>
                        <a:t>Ce</a:t>
                      </a:r>
                      <a:r>
                        <a:rPr lang="fr-FR" baseline="0"/>
                        <a:t> sera pour v4, par opposition à v6, un champ de 4 bits = 0100 </a:t>
                      </a:r>
                    </a:p>
                  </a:txBody>
                  <a:tcPr/>
                </a:tc>
                <a:extLst>
                  <a:ext uri="{0D108BD9-81ED-4DB2-BD59-A6C34878D82A}">
                    <a16:rowId xmlns:a16="http://schemas.microsoft.com/office/drawing/2014/main" val="10001"/>
                  </a:ext>
                </a:extLst>
              </a:tr>
              <a:tr h="368071">
                <a:tc>
                  <a:txBody>
                    <a:bodyPr/>
                    <a:lstStyle/>
                    <a:p>
                      <a:pPr rtl="0"/>
                      <a:r>
                        <a:rPr lang="fr-FR" b="1"/>
                        <a:t>Des services différenciés</a:t>
                      </a:r>
                    </a:p>
                  </a:txBody>
                  <a:tcPr/>
                </a:tc>
                <a:tc>
                  <a:txBody>
                    <a:bodyPr/>
                    <a:lstStyle/>
                    <a:p>
                      <a:pPr rtl="0"/>
                      <a:r>
                        <a:rPr lang="fr-FR"/>
                        <a:t>Utilisé pour la QoS</a:t>
                      </a:r>
                      <a:r>
                        <a:rPr lang="fr-FR" baseline="0"/>
                        <a:t>: champ DiffServ — DS ou l'ancien InServ — TOS ou Type de service </a:t>
                      </a:r>
                    </a:p>
                  </a:txBody>
                  <a:tcPr/>
                </a:tc>
                <a:extLst>
                  <a:ext uri="{0D108BD9-81ED-4DB2-BD59-A6C34878D82A}">
                    <a16:rowId xmlns:a16="http://schemas.microsoft.com/office/drawing/2014/main" val="10002"/>
                  </a:ext>
                </a:extLst>
              </a:tr>
              <a:tr h="369716">
                <a:tc>
                  <a:txBody>
                    <a:bodyPr/>
                    <a:lstStyle/>
                    <a:p>
                      <a:pPr rtl="0"/>
                      <a:r>
                        <a:rPr lang="fr-FR" b="1"/>
                        <a:t>Somme de contrôle d'en-tête</a:t>
                      </a:r>
                    </a:p>
                  </a:txBody>
                  <a:tcPr/>
                </a:tc>
                <a:tc>
                  <a:txBody>
                    <a:bodyPr/>
                    <a:lstStyle/>
                    <a:p>
                      <a:pPr rtl="0"/>
                      <a:r>
                        <a:rPr lang="fr-FR"/>
                        <a:t>Détecter la corruption dans l'en-tête IPv4</a:t>
                      </a:r>
                    </a:p>
                  </a:txBody>
                  <a:tcPr/>
                </a:tc>
                <a:extLst>
                  <a:ext uri="{0D108BD9-81ED-4DB2-BD59-A6C34878D82A}">
                    <a16:rowId xmlns:a16="http://schemas.microsoft.com/office/drawing/2014/main" val="10003"/>
                  </a:ext>
                </a:extLst>
              </a:tr>
              <a:tr h="352068">
                <a:tc>
                  <a:txBody>
                    <a:bodyPr/>
                    <a:lstStyle/>
                    <a:p>
                      <a:pPr rtl="0"/>
                      <a:r>
                        <a:rPr lang="fr-FR" b="1"/>
                        <a:t>Durée de vie (Time to Live, TTL)</a:t>
                      </a:r>
                    </a:p>
                  </a:txBody>
                  <a:tcPr/>
                </a:tc>
                <a:tc>
                  <a:txBody>
                    <a:bodyPr/>
                    <a:lstStyle/>
                    <a:p>
                      <a:pPr rtl="0"/>
                      <a:r>
                        <a:rPr lang="fr-FR"/>
                        <a:t>Nombre de tronçon de couche 3. Quand il devient zéro, le routeur</a:t>
                      </a:r>
                      <a:r>
                        <a:rPr lang="fr-FR" baseline="0"/>
                        <a:t> rejettera le paquet.</a:t>
                      </a:r>
                    </a:p>
                  </a:txBody>
                  <a:tcPr/>
                </a:tc>
                <a:extLst>
                  <a:ext uri="{0D108BD9-81ED-4DB2-BD59-A6C34878D82A}">
                    <a16:rowId xmlns:a16="http://schemas.microsoft.com/office/drawing/2014/main" val="10004"/>
                  </a:ext>
                </a:extLst>
              </a:tr>
              <a:tr h="365909">
                <a:tc>
                  <a:txBody>
                    <a:bodyPr/>
                    <a:lstStyle/>
                    <a:p>
                      <a:pPr rtl="0"/>
                      <a:r>
                        <a:rPr lang="fr-FR" b="1"/>
                        <a:t>Protocole</a:t>
                      </a:r>
                    </a:p>
                  </a:txBody>
                  <a:tcPr/>
                </a:tc>
                <a:tc>
                  <a:txBody>
                    <a:bodyPr/>
                    <a:lstStyle/>
                    <a:p>
                      <a:pPr rtl="0"/>
                      <a:r>
                        <a:rPr lang="fr-FR" baseline="0"/>
                        <a:t> Protocole de niveau suivant : ICMP, TCP, UDP, etc.</a:t>
                      </a:r>
                    </a:p>
                  </a:txBody>
                  <a:tcPr/>
                </a:tc>
                <a:extLst>
                  <a:ext uri="{0D108BD9-81ED-4DB2-BD59-A6C34878D82A}">
                    <a16:rowId xmlns:a16="http://schemas.microsoft.com/office/drawing/2014/main" val="10005"/>
                  </a:ext>
                </a:extLst>
              </a:tr>
              <a:tr h="336066">
                <a:tc>
                  <a:txBody>
                    <a:bodyPr/>
                    <a:lstStyle/>
                    <a:p>
                      <a:pPr rtl="0"/>
                      <a:r>
                        <a:rPr lang="fr-FR" b="1"/>
                        <a:t>Adresse IPv4 source</a:t>
                      </a:r>
                    </a:p>
                  </a:txBody>
                  <a:tcPr/>
                </a:tc>
                <a:tc>
                  <a:txBody>
                    <a:bodyPr/>
                    <a:lstStyle/>
                    <a:p>
                      <a:pPr rtl="0"/>
                      <a:r>
                        <a:rPr lang="fr-FR"/>
                        <a:t>Adresse source 32 bits</a:t>
                      </a:r>
                    </a:p>
                  </a:txBody>
                  <a:tcPr/>
                </a:tc>
                <a:extLst>
                  <a:ext uri="{0D108BD9-81ED-4DB2-BD59-A6C34878D82A}">
                    <a16:rowId xmlns:a16="http://schemas.microsoft.com/office/drawing/2014/main" val="10006"/>
                  </a:ext>
                </a:extLst>
              </a:tr>
              <a:tr h="336066">
                <a:tc>
                  <a:txBody>
                    <a:bodyPr/>
                    <a:lstStyle/>
                    <a:p>
                      <a:pPr rtl="0"/>
                      <a:r>
                        <a:rPr lang="fr-FR" b="1"/>
                        <a:t>Adresse IP de destination</a:t>
                      </a:r>
                    </a:p>
                  </a:txBody>
                  <a:tcPr/>
                </a:tc>
                <a:tc>
                  <a:txBody>
                    <a:bodyPr/>
                    <a:lstStyle/>
                    <a:p>
                      <a:pPr rtl="0"/>
                      <a:r>
                        <a:rPr lang="fr-FR" baseline="0"/>
                        <a:t> Adresse</a:t>
                      </a:r>
                      <a:r>
                        <a:rPr lang="fr-FR"/>
                        <a:t> de destination 32 bits</a:t>
                      </a:r>
                    </a:p>
                  </a:txBody>
                  <a:tcPr/>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1698414312"/>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9144000" cy="829464"/>
          </a:xfrm>
        </p:spPr>
        <p:txBody>
          <a:bodyPr/>
          <a:lstStyle/>
          <a:p>
            <a:pPr rtl="0"/>
            <a:br>
              <a:rPr lang="en-US" altLang="en-US" dirty="0"/>
            </a:br>
            <a:r>
              <a:rPr lang="fr-FR"/>
              <a:t>Démonstration vidéo de paquet IP – Exemples d'en-têtes IPv4 dans Wireshark</a:t>
            </a:r>
          </a:p>
        </p:txBody>
      </p:sp>
      <p:sp>
        <p:nvSpPr>
          <p:cNvPr id="8195" name="Rectangle 6"/>
          <p:cNvSpPr>
            <a:spLocks noGrp="1" noChangeArrowheads="1"/>
          </p:cNvSpPr>
          <p:nvPr>
            <p:ph idx="1"/>
          </p:nvPr>
        </p:nvSpPr>
        <p:spPr>
          <a:xfrm>
            <a:off x="218440" y="1139370"/>
            <a:ext cx="8593327" cy="2103701"/>
          </a:xfrm>
        </p:spPr>
        <p:txBody>
          <a:bodyPr/>
          <a:lstStyle/>
          <a:p>
            <a:pPr marL="0" indent="0" rtl="0">
              <a:buNone/>
            </a:pPr>
            <a:r>
              <a:rPr lang="fr-FR" sz="1600" dirty="0"/>
              <a:t>Cette vidéo présentera les points suivants :</a:t>
            </a:r>
          </a:p>
          <a:p>
            <a:pPr rtl="0">
              <a:buFont typeface="Arial" panose="020B0604020202020204" pitchFamily="34" charset="0"/>
              <a:buChar char="•"/>
            </a:pPr>
            <a:r>
              <a:rPr lang="fr-FR" sz="1600" dirty="0"/>
              <a:t>Les paquets Ethernet IPv4 dans </a:t>
            </a:r>
            <a:r>
              <a:rPr lang="fr-FR" sz="1600" dirty="0" err="1"/>
              <a:t>Wireshark</a:t>
            </a:r>
            <a:endParaRPr lang="fr-FR" sz="1600" dirty="0"/>
          </a:p>
          <a:p>
            <a:pPr rtl="0">
              <a:buFont typeface="Arial" panose="020B0604020202020204" pitchFamily="34" charset="0"/>
              <a:buChar char="•"/>
            </a:pPr>
            <a:r>
              <a:rPr lang="fr-FR" sz="1600" dirty="0"/>
              <a:t>les information de contrôle</a:t>
            </a:r>
          </a:p>
          <a:p>
            <a:pPr rtl="0">
              <a:buFont typeface="Arial" panose="020B0604020202020204" pitchFamily="34" charset="0"/>
              <a:buChar char="•"/>
            </a:pPr>
            <a:r>
              <a:rPr lang="fr-FR" sz="1600" dirty="0"/>
              <a:t>La différence entre les paquets</a:t>
            </a:r>
          </a:p>
          <a:p>
            <a:pPr marL="0" indent="0">
              <a:buNone/>
            </a:pPr>
            <a:endParaRPr lang="en-US" altLang="ja-JP" dirty="0"/>
          </a:p>
        </p:txBody>
      </p:sp>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8.3 Paquets IPv6</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Paquets IPv6</a:t>
            </a:r>
            <a:br>
              <a:rPr lang="en-US" altLang="en-US" dirty="0"/>
            </a:br>
            <a:r>
              <a:rPr lang="fr-FR"/>
              <a:t>Limites du protocole IPv4</a:t>
            </a:r>
          </a:p>
        </p:txBody>
      </p:sp>
      <p:sp>
        <p:nvSpPr>
          <p:cNvPr id="13315" name="Content Placeholder 2"/>
          <p:cNvSpPr>
            <a:spLocks noGrp="1"/>
          </p:cNvSpPr>
          <p:nvPr>
            <p:ph idx="1"/>
          </p:nvPr>
        </p:nvSpPr>
        <p:spPr>
          <a:xfrm>
            <a:off x="138814" y="921287"/>
            <a:ext cx="8672954" cy="3573424"/>
          </a:xfrm>
        </p:spPr>
        <p:txBody>
          <a:bodyPr/>
          <a:lstStyle/>
          <a:p>
            <a:pPr marL="0" indent="0" rtl="0">
              <a:buNone/>
            </a:pPr>
            <a:r>
              <a:rPr lang="fr-FR" sz="1600" dirty="0"/>
              <a:t>l'IPv4 présente trois problèmes majeurs :</a:t>
            </a:r>
          </a:p>
          <a:p>
            <a:pPr lvl="1" rtl="0"/>
            <a:r>
              <a:rPr lang="fr-FR" sz="1600" dirty="0"/>
              <a:t>La pénurie des adresses IPv4 — Nous sommes trouvé à court d'adresses IPv4.</a:t>
            </a:r>
          </a:p>
          <a:p>
            <a:pPr lvl="1" rtl="0"/>
            <a:r>
              <a:rPr lang="fr-FR" sz="1600" dirty="0"/>
              <a:t>La manque de connectivité de bout en bout — Pour que IPv4 survienne aussi longtemps, l'adressage privé et NAT ont été créés. Cela a mis fin aux communications directes avec l'adressage public.</a:t>
            </a:r>
          </a:p>
          <a:p>
            <a:pPr lvl="1" rtl="0"/>
            <a:r>
              <a:rPr lang="fr-FR" sz="1600" dirty="0"/>
              <a:t>Augmentation de la complexité du réseau — NAT a été conçu comme une solution temporaire et crée des problèmes sur le réseau comme un effet secondaire de la manipulation des en-têtes réseau adressant. NAT provoque des problèmes de latence et de dépannage.</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104710310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dirty="0"/>
              <a:t>Paquets IPv6</a:t>
            </a:r>
            <a:br>
              <a:rPr lang="fr-FR" sz="1600" dirty="0"/>
            </a:br>
            <a:r>
              <a:rPr lang="fr-FR" dirty="0"/>
              <a:t>Présentation d'IPv6</a:t>
            </a:r>
          </a:p>
        </p:txBody>
      </p:sp>
      <p:sp>
        <p:nvSpPr>
          <p:cNvPr id="13315" name="Content Placeholder 2"/>
          <p:cNvSpPr>
            <a:spLocks noGrp="1"/>
          </p:cNvSpPr>
          <p:nvPr>
            <p:ph idx="1"/>
          </p:nvPr>
        </p:nvSpPr>
        <p:spPr>
          <a:xfrm>
            <a:off x="123574" y="867946"/>
            <a:ext cx="3997630" cy="3841213"/>
          </a:xfrm>
        </p:spPr>
        <p:txBody>
          <a:bodyPr/>
          <a:lstStyle/>
          <a:p>
            <a:pPr rtl="0">
              <a:buFont typeface="Arial" panose="020B0604020202020204" pitchFamily="34" charset="0"/>
              <a:buChar char="•"/>
            </a:pPr>
            <a:r>
              <a:rPr lang="fr-FR" sz="1400" dirty="0"/>
              <a:t>IPv6 a été développé par l'Internet Engineering </a:t>
            </a:r>
            <a:r>
              <a:rPr lang="fr-FR" sz="1400" dirty="0" err="1"/>
              <a:t>Task</a:t>
            </a:r>
            <a:r>
              <a:rPr lang="fr-FR" sz="1400" dirty="0"/>
              <a:t> Force (IETF)</a:t>
            </a:r>
          </a:p>
          <a:p>
            <a:pPr rtl="0">
              <a:buFont typeface="Arial" panose="020B0604020202020204" pitchFamily="34" charset="0"/>
              <a:buChar char="•"/>
            </a:pPr>
            <a:r>
              <a:rPr lang="fr-FR" sz="1400" dirty="0"/>
              <a:t>IPv6 dépasse les limites des adresses IPv4.</a:t>
            </a:r>
          </a:p>
          <a:p>
            <a:pPr rtl="0">
              <a:buFont typeface="Arial" panose="020B0604020202020204" pitchFamily="34" charset="0"/>
              <a:buChar char="•"/>
            </a:pPr>
            <a:r>
              <a:rPr lang="fr-FR" sz="1400" dirty="0"/>
              <a:t>Améliorations apportées par IPv6 :</a:t>
            </a:r>
          </a:p>
          <a:p>
            <a:pPr lvl="1" rtl="0">
              <a:buFont typeface="Arial" panose="020B0604020202020204" pitchFamily="34" charset="0"/>
              <a:buChar char="•"/>
            </a:pPr>
            <a:r>
              <a:rPr lang="fr-FR" b="1" dirty="0"/>
              <a:t>Espace d'adressage plus important </a:t>
            </a:r>
            <a:r>
              <a:rPr lang="fr-FR" dirty="0"/>
              <a:t>— basé sur l'adresse 128 bits et pas sur 32 bits</a:t>
            </a:r>
          </a:p>
          <a:p>
            <a:pPr lvl="1" rtl="0">
              <a:buFont typeface="Arial" panose="020B0604020202020204" pitchFamily="34" charset="0"/>
              <a:buChar char="•"/>
            </a:pPr>
            <a:r>
              <a:rPr lang="fr-FR" b="1" dirty="0"/>
              <a:t>Traitement plus efficace des paquet </a:t>
            </a:r>
            <a:r>
              <a:rPr lang="fr-FR" dirty="0"/>
              <a:t>– l'en-tête a été simplifié et comporte moins de champs.</a:t>
            </a:r>
          </a:p>
          <a:p>
            <a:pPr lvl="1" rtl="0">
              <a:buFont typeface="Arial" panose="020B0604020202020204" pitchFamily="34" charset="0"/>
              <a:buChar char="•"/>
            </a:pPr>
            <a:r>
              <a:rPr lang="fr-FR" b="1" dirty="0"/>
              <a:t>Traduction d'adresses réseau inutile </a:t>
            </a:r>
            <a:r>
              <a:rPr lang="fr-FR" dirty="0"/>
              <a:t>— grâce au grand nombre d'adressage, il n'est plus nécessaire d'utiliser une adressage privée interne et d'être mappé à une adresse publique partagée.</a:t>
            </a:r>
          </a:p>
          <a:p>
            <a:pPr lvl="1"/>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004" y="934212"/>
            <a:ext cx="488699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99061" y="109973"/>
            <a:ext cx="9144000" cy="757551"/>
          </a:xfrm>
        </p:spPr>
        <p:txBody>
          <a:bodyPr/>
          <a:lstStyle/>
          <a:p>
            <a:pPr rtl="0"/>
            <a:r>
              <a:rPr lang="fr-FR" sz="1600" dirty="0"/>
              <a:t>Paquets IPv6</a:t>
            </a:r>
            <a:br>
              <a:rPr lang="en-US" altLang="en-US" dirty="0"/>
            </a:br>
            <a:r>
              <a:rPr lang="fr-FR" dirty="0"/>
              <a:t>Champs d'en-tête de paquet IPv4 dans l'en-tête de paquet IPv6</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fr-FR" sz="1400" dirty="0"/>
              <a:t>L'en-tête IPv6 est simplifié, mais pas inférieure.</a:t>
            </a:r>
          </a:p>
          <a:p>
            <a:pPr rtl="0">
              <a:buFont typeface="Arial" panose="020B0604020202020204" pitchFamily="34" charset="0"/>
              <a:buChar char="•"/>
            </a:pPr>
            <a:r>
              <a:rPr lang="fr-FR" sz="1400" dirty="0"/>
              <a:t>L'en-tête est fixé à 40 octets ou octets de longueur.</a:t>
            </a:r>
          </a:p>
          <a:p>
            <a:pPr rtl="0">
              <a:buFont typeface="Arial" panose="020B0604020202020204" pitchFamily="34" charset="0"/>
              <a:buChar char="•"/>
            </a:pPr>
            <a:r>
              <a:rPr lang="fr-FR" sz="1400" dirty="0"/>
              <a:t>Plusieurs champs IPv4 ont été supprimés pour améliorer les performances.</a:t>
            </a:r>
          </a:p>
          <a:p>
            <a:pPr rtl="0">
              <a:buFont typeface="Arial" panose="020B0604020202020204" pitchFamily="34" charset="0"/>
              <a:buChar char="•"/>
            </a:pPr>
            <a:r>
              <a:rPr lang="fr-FR" sz="1400" dirty="0"/>
              <a:t>Certains champs IPv4 ont été supprimés pour améliorer les performances:</a:t>
            </a:r>
          </a:p>
          <a:p>
            <a:pPr lvl="1" rtl="0"/>
            <a:r>
              <a:rPr lang="fr-FR" dirty="0"/>
              <a:t>Indicateur</a:t>
            </a:r>
          </a:p>
          <a:p>
            <a:pPr lvl="1" rtl="0"/>
            <a:r>
              <a:rPr lang="fr-FR" dirty="0"/>
              <a:t>Décalage du fragment</a:t>
            </a:r>
          </a:p>
          <a:p>
            <a:pPr lvl="1" rtl="0"/>
            <a:r>
              <a:rPr lang="fr-FR" dirty="0"/>
              <a:t>Somme de contrôle d'en-tête</a:t>
            </a:r>
          </a:p>
          <a:p>
            <a:pPr lvl="1"/>
            <a:endParaRPr lang="en-CA" alt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4336" y="1127760"/>
            <a:ext cx="5282024" cy="3420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Paquet IPv6</a:t>
            </a:r>
            <a:br>
              <a:rPr lang="en-US" altLang="en-US" dirty="0"/>
            </a:br>
            <a:r>
              <a:rPr lang="fr-FR"/>
              <a:t>En-tête de paquet IPv6</a:t>
            </a:r>
          </a:p>
        </p:txBody>
      </p:sp>
      <p:sp>
        <p:nvSpPr>
          <p:cNvPr id="13315" name="Content Placeholder 2"/>
          <p:cNvSpPr>
            <a:spLocks noGrp="1"/>
          </p:cNvSpPr>
          <p:nvPr>
            <p:ph idx="1"/>
          </p:nvPr>
        </p:nvSpPr>
        <p:spPr>
          <a:xfrm>
            <a:off x="123574" y="867947"/>
            <a:ext cx="8243186" cy="457933"/>
          </a:xfrm>
        </p:spPr>
        <p:txBody>
          <a:bodyPr/>
          <a:lstStyle/>
          <a:p>
            <a:pPr marL="0" indent="0" rtl="0">
              <a:buNone/>
            </a:pPr>
            <a:r>
              <a:rPr lang="fr-FR" sz="1600"/>
              <a:t>Les champs importants de l'en-tête IPv4 sont :</a:t>
            </a:r>
          </a:p>
          <a:p>
            <a:pPr lvl="1"/>
            <a:endParaRPr lang="en-CA" altLang="en-US" dirty="0"/>
          </a:p>
        </p:txBody>
      </p:sp>
      <p:graphicFrame>
        <p:nvGraphicFramePr>
          <p:cNvPr id="5" name="Table 4"/>
          <p:cNvGraphicFramePr>
            <a:graphicFrameLocks noGrp="1"/>
          </p:cNvGraphicFramePr>
          <p:nvPr>
            <p:extLst>
              <p:ext uri="{D42A27DB-BD31-4B8C-83A1-F6EECF244321}">
                <p14:modId xmlns:p14="http://schemas.microsoft.com/office/powerpoint/2010/main" val="3753280735"/>
              </p:ext>
            </p:extLst>
          </p:nvPr>
        </p:nvGraphicFramePr>
        <p:xfrm>
          <a:off x="784860" y="1261687"/>
          <a:ext cx="8055864" cy="3702424"/>
        </p:xfrm>
        <a:graphic>
          <a:graphicData uri="http://schemas.openxmlformats.org/drawingml/2006/table">
            <a:tbl>
              <a:tblPr firstRow="1" bandRow="1">
                <a:tableStyleId>{5C22544A-7EE6-4342-B048-85BDC9FD1C3A}</a:tableStyleId>
              </a:tblPr>
              <a:tblGrid>
                <a:gridCol w="2171800">
                  <a:extLst>
                    <a:ext uri="{9D8B030D-6E8A-4147-A177-3AD203B41FA5}">
                      <a16:colId xmlns:a16="http://schemas.microsoft.com/office/drawing/2014/main" val="20000"/>
                    </a:ext>
                  </a:extLst>
                </a:gridCol>
                <a:gridCol w="5884064">
                  <a:extLst>
                    <a:ext uri="{9D8B030D-6E8A-4147-A177-3AD203B41FA5}">
                      <a16:colId xmlns:a16="http://schemas.microsoft.com/office/drawing/2014/main" val="20001"/>
                    </a:ext>
                  </a:extLst>
                </a:gridCol>
              </a:tblGrid>
              <a:tr h="321035">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27235">
                <a:tc>
                  <a:txBody>
                    <a:bodyPr/>
                    <a:lstStyle/>
                    <a:p>
                      <a:pPr rtl="0"/>
                      <a:r>
                        <a:rPr lang="fr-FR" b="1"/>
                        <a:t>Version</a:t>
                      </a:r>
                    </a:p>
                  </a:txBody>
                  <a:tcPr/>
                </a:tc>
                <a:tc>
                  <a:txBody>
                    <a:bodyPr/>
                    <a:lstStyle/>
                    <a:p>
                      <a:pPr rtl="0"/>
                      <a:r>
                        <a:rPr lang="fr-FR"/>
                        <a:t>Ce</a:t>
                      </a:r>
                      <a:r>
                        <a:rPr lang="fr-FR" baseline="0"/>
                        <a:t> sera pour v6, par opposition à v4, un champ de 4 bits = 0110 </a:t>
                      </a:r>
                    </a:p>
                  </a:txBody>
                  <a:tcPr/>
                </a:tc>
                <a:extLst>
                  <a:ext uri="{0D108BD9-81ED-4DB2-BD59-A6C34878D82A}">
                    <a16:rowId xmlns:a16="http://schemas.microsoft.com/office/drawing/2014/main" val="10001"/>
                  </a:ext>
                </a:extLst>
              </a:tr>
              <a:tr h="337618">
                <a:tc>
                  <a:txBody>
                    <a:bodyPr/>
                    <a:lstStyle/>
                    <a:p>
                      <a:pPr rtl="0"/>
                      <a:r>
                        <a:rPr lang="fr-FR" b="1"/>
                        <a:t>Classe de trafic</a:t>
                      </a:r>
                    </a:p>
                  </a:txBody>
                  <a:tcPr/>
                </a:tc>
                <a:tc>
                  <a:txBody>
                    <a:bodyPr/>
                    <a:lstStyle/>
                    <a:p>
                      <a:pPr rtl="0"/>
                      <a:r>
                        <a:rPr lang="fr-FR"/>
                        <a:t>Utilisé pour la QoS</a:t>
                      </a:r>
                      <a:r>
                        <a:rPr lang="fr-FR" baseline="0"/>
                        <a:t>: Équivalent au champ DiffServ — DS </a:t>
                      </a:r>
                    </a:p>
                  </a:txBody>
                  <a:tcPr/>
                </a:tc>
                <a:extLst>
                  <a:ext uri="{0D108BD9-81ED-4DB2-BD59-A6C34878D82A}">
                    <a16:rowId xmlns:a16="http://schemas.microsoft.com/office/drawing/2014/main" val="10002"/>
                  </a:ext>
                </a:extLst>
              </a:tr>
              <a:tr h="475289">
                <a:tc>
                  <a:txBody>
                    <a:bodyPr/>
                    <a:lstStyle/>
                    <a:p>
                      <a:pPr rtl="0"/>
                      <a:r>
                        <a:rPr lang="fr-FR" b="1"/>
                        <a:t>Étiquetage de flux</a:t>
                      </a:r>
                    </a:p>
                  </a:txBody>
                  <a:tcPr/>
                </a:tc>
                <a:tc>
                  <a:txBody>
                    <a:bodyPr/>
                    <a:lstStyle/>
                    <a:p>
                      <a:pPr rtl="0"/>
                      <a:r>
                        <a:rPr lang="fr-FR" baseline="0"/>
                        <a:t>Informe l'appareil de traiter les étiquettes de flux identiques de la même manière, </a:t>
                      </a:r>
                      <a:r>
                        <a:rPr lang="fr-FR"/>
                        <a:t>champ 20 bits</a:t>
                      </a:r>
                    </a:p>
                  </a:txBody>
                  <a:tcPr/>
                </a:tc>
                <a:extLst>
                  <a:ext uri="{0D108BD9-81ED-4DB2-BD59-A6C34878D82A}">
                    <a16:rowId xmlns:a16="http://schemas.microsoft.com/office/drawing/2014/main" val="10003"/>
                  </a:ext>
                </a:extLst>
              </a:tr>
              <a:tr h="475289">
                <a:tc>
                  <a:txBody>
                    <a:bodyPr/>
                    <a:lstStyle/>
                    <a:p>
                      <a:pPr rtl="0"/>
                      <a:r>
                        <a:rPr lang="fr-FR" b="1"/>
                        <a:t>Longueur des données utiles</a:t>
                      </a:r>
                    </a:p>
                  </a:txBody>
                  <a:tcPr/>
                </a:tc>
                <a:tc>
                  <a:txBody>
                    <a:bodyPr/>
                    <a:lstStyle/>
                    <a:p>
                      <a:pPr rtl="0"/>
                      <a:r>
                        <a:rPr lang="fr-FR"/>
                        <a:t>ce champ de 16 bits indique la longueur de la partie données (utiles) du paquet IPv6.</a:t>
                      </a:r>
                    </a:p>
                  </a:txBody>
                  <a:tcPr/>
                </a:tc>
                <a:extLst>
                  <a:ext uri="{0D108BD9-81ED-4DB2-BD59-A6C34878D82A}">
                    <a16:rowId xmlns:a16="http://schemas.microsoft.com/office/drawing/2014/main" val="10004"/>
                  </a:ext>
                </a:extLst>
              </a:tr>
              <a:tr h="335635">
                <a:tc>
                  <a:txBody>
                    <a:bodyPr/>
                    <a:lstStyle/>
                    <a:p>
                      <a:pPr rtl="0"/>
                      <a:r>
                        <a:rPr lang="fr-FR" b="1"/>
                        <a:t>En-tête suivant</a:t>
                      </a:r>
                    </a:p>
                  </a:txBody>
                  <a:tcPr/>
                </a:tc>
                <a:tc>
                  <a:txBody>
                    <a:bodyPr/>
                    <a:lstStyle/>
                    <a:p>
                      <a:pPr rtl="0"/>
                      <a:r>
                        <a:rPr lang="fr-FR" baseline="0"/>
                        <a:t> Protocole de niveau suivant : ICMP, TCP, UDP, etc.</a:t>
                      </a:r>
                    </a:p>
                  </a:txBody>
                  <a:tcPr/>
                </a:tc>
                <a:extLst>
                  <a:ext uri="{0D108BD9-81ED-4DB2-BD59-A6C34878D82A}">
                    <a16:rowId xmlns:a16="http://schemas.microsoft.com/office/drawing/2014/main" val="10005"/>
                  </a:ext>
                </a:extLst>
              </a:tr>
              <a:tr h="475289">
                <a:tc>
                  <a:txBody>
                    <a:bodyPr/>
                    <a:lstStyle/>
                    <a:p>
                      <a:pPr rtl="0"/>
                      <a:r>
                        <a:rPr lang="fr-FR" b="1"/>
                        <a:t>Limite de nombre de tronçons</a:t>
                      </a:r>
                    </a:p>
                  </a:txBody>
                  <a:tcPr/>
                </a:tc>
                <a:tc>
                  <a:txBody>
                    <a:bodyPr/>
                    <a:lstStyle/>
                    <a:p>
                      <a:pPr marL="0" marR="0" indent="0" algn="l" defTabSz="685777" rtl="0" eaLnBrk="1" fontAlgn="auto" latinLnBrk="0" hangingPunct="1">
                        <a:lnSpc>
                          <a:spcPct val="100000"/>
                        </a:lnSpc>
                        <a:spcBef>
                          <a:spcPts val="0"/>
                        </a:spcBef>
                        <a:spcAft>
                          <a:spcPts val="0"/>
                        </a:spcAft>
                        <a:buClrTx/>
                        <a:buSzTx/>
                        <a:buFontTx/>
                        <a:buNone/>
                        <a:tabLst/>
                        <a:defRPr/>
                      </a:pPr>
                      <a:r>
                        <a:rPr lang="fr-FR"/>
                        <a:t>Remplace le nombre de tronçons de couche 3 du</a:t>
                      </a:r>
                      <a:r>
                        <a:rPr lang="fr-FR" baseline="0"/>
                        <a:t> champ TTL </a:t>
                      </a:r>
                    </a:p>
                  </a:txBody>
                  <a:tcPr/>
                </a:tc>
                <a:extLst>
                  <a:ext uri="{0D108BD9-81ED-4DB2-BD59-A6C34878D82A}">
                    <a16:rowId xmlns:a16="http://schemas.microsoft.com/office/drawing/2014/main" val="10007"/>
                  </a:ext>
                </a:extLst>
              </a:tr>
              <a:tr h="308261">
                <a:tc>
                  <a:txBody>
                    <a:bodyPr/>
                    <a:lstStyle/>
                    <a:p>
                      <a:pPr rtl="0"/>
                      <a:r>
                        <a:rPr lang="fr-FR" b="1"/>
                        <a:t>Adresse IPv4 source</a:t>
                      </a:r>
                    </a:p>
                  </a:txBody>
                  <a:tcPr/>
                </a:tc>
                <a:tc>
                  <a:txBody>
                    <a:bodyPr/>
                    <a:lstStyle/>
                    <a:p>
                      <a:pPr rtl="0"/>
                      <a:r>
                        <a:rPr lang="fr-FR"/>
                        <a:t>Adresse source 128 bits</a:t>
                      </a:r>
                    </a:p>
                  </a:txBody>
                  <a:tcPr/>
                </a:tc>
                <a:extLst>
                  <a:ext uri="{0D108BD9-81ED-4DB2-BD59-A6C34878D82A}">
                    <a16:rowId xmlns:a16="http://schemas.microsoft.com/office/drawing/2014/main" val="10006"/>
                  </a:ext>
                </a:extLst>
              </a:tr>
              <a:tr h="308261">
                <a:tc>
                  <a:txBody>
                    <a:bodyPr/>
                    <a:lstStyle/>
                    <a:p>
                      <a:pPr rtl="0"/>
                      <a:r>
                        <a:rPr lang="fr-FR" b="1"/>
                        <a:t>Adresse IP de destination</a:t>
                      </a:r>
                    </a:p>
                  </a:txBody>
                  <a:tcPr/>
                </a:tc>
                <a:tc>
                  <a:txBody>
                    <a:bodyPr/>
                    <a:lstStyle/>
                    <a:p>
                      <a:pPr rtl="0"/>
                      <a:r>
                        <a:rPr lang="fr-FR" baseline="0" dirty="0"/>
                        <a:t> Adresse</a:t>
                      </a:r>
                      <a:r>
                        <a:rPr lang="fr-FR" dirty="0"/>
                        <a:t> de destination 128 bits</a:t>
                      </a: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600413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ext uri="{D42A27DB-BD31-4B8C-83A1-F6EECF244321}">
                <p14:modId xmlns:p14="http://schemas.microsoft.com/office/powerpoint/2010/main" val="1207562404"/>
              </p:ext>
            </p:extLst>
          </p:nvPr>
        </p:nvGraphicFramePr>
        <p:xfrm>
          <a:off x="861060" y="1394460"/>
          <a:ext cx="7906686" cy="3545205"/>
        </p:xfrm>
        <a:graphic>
          <a:graphicData uri="http://schemas.openxmlformats.org/drawingml/2006/table">
            <a:tbl>
              <a:tblPr firstRow="1" bandRow="1">
                <a:tableStyleId>{5C22544A-7EE6-4342-B048-85BDC9FD1C3A}</a:tableStyleId>
              </a:tblPr>
              <a:tblGrid>
                <a:gridCol w="1977758">
                  <a:extLst>
                    <a:ext uri="{9D8B030D-6E8A-4147-A177-3AD203B41FA5}">
                      <a16:colId xmlns:a16="http://schemas.microsoft.com/office/drawing/2014/main" val="200107645"/>
                    </a:ext>
                  </a:extLst>
                </a:gridCol>
                <a:gridCol w="5928928">
                  <a:extLst>
                    <a:ext uri="{9D8B030D-6E8A-4147-A177-3AD203B41FA5}">
                      <a16:colId xmlns:a16="http://schemas.microsoft.com/office/drawing/2014/main" val="2648404099"/>
                    </a:ext>
                  </a:extLst>
                </a:gridCol>
              </a:tblGrid>
              <a:tr h="298904">
                <a:tc>
                  <a:txBody>
                    <a:bodyPr/>
                    <a:lstStyle/>
                    <a:p>
                      <a:pPr rtl="0"/>
                      <a:r>
                        <a:rPr lang="fr-FR" dirty="0"/>
                        <a:t>Caractéristique</a:t>
                      </a:r>
                    </a:p>
                  </a:txBody>
                  <a:tcPr/>
                </a:tc>
                <a:tc>
                  <a:txBody>
                    <a:bodyPr/>
                    <a:lstStyle/>
                    <a:p>
                      <a:pPr rtl="0"/>
                      <a:r>
                        <a:rPr lang="fr-FR"/>
                        <a:t>Description</a:t>
                      </a:r>
                    </a:p>
                  </a:txBody>
                  <a:tcPr/>
                </a:tc>
                <a:extLst>
                  <a:ext uri="{0D108BD9-81ED-4DB2-BD59-A6C34878D82A}">
                    <a16:rowId xmlns:a16="http://schemas.microsoft.com/office/drawing/2014/main" val="367710602"/>
                  </a:ext>
                </a:extLst>
              </a:tr>
              <a:tr h="50813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698835149"/>
                  </a:ext>
                </a:extLst>
              </a:tr>
              <a:tr h="5081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Exposez les participants à des nouvelles compétences et des nouveaux concepts.</a:t>
                      </a:r>
                    </a:p>
                  </a:txBody>
                  <a:tcPr/>
                </a:tc>
                <a:extLst>
                  <a:ext uri="{0D108BD9-81ED-4DB2-BD59-A6C34878D82A}">
                    <a16:rowId xmlns:a16="http://schemas.microsoft.com/office/drawing/2014/main" val="904576505"/>
                  </a:ext>
                </a:extLst>
              </a:tr>
              <a:tr h="637039">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Il sont des questionnaires en ligne pour aider les participants à évaluer leur compréhension du contenu. </a:t>
                      </a:r>
                    </a:p>
                  </a:txBody>
                  <a:tcPr/>
                </a:tc>
                <a:extLst>
                  <a:ext uri="{0D108BD9-81ED-4DB2-BD59-A6C34878D82A}">
                    <a16:rowId xmlns:a16="http://schemas.microsoft.com/office/drawing/2014/main" val="2876586054"/>
                  </a:ext>
                </a:extLst>
              </a:tr>
              <a:tr h="50813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interactifs</a:t>
                      </a:r>
                    </a:p>
                  </a:txBody>
                  <a:tcPr marL="9525" marR="9525" marT="9525" marB="0" anchor="b"/>
                </a:tc>
                <a:tc>
                  <a:txBody>
                    <a:bodyPr/>
                    <a:lstStyle/>
                    <a:p>
                      <a:pPr rtl="0"/>
                      <a:r>
                        <a:rPr lang="fr-FR"/>
                        <a:t>Un grand nombre de formats pour aider les étudiants à évaluer leur compréhension du contenu.</a:t>
                      </a:r>
                    </a:p>
                  </a:txBody>
                  <a:tcPr/>
                </a:tc>
                <a:extLst>
                  <a:ext uri="{0D108BD9-81ED-4DB2-BD59-A6C34878D82A}">
                    <a16:rowId xmlns:a16="http://schemas.microsoft.com/office/drawing/2014/main" val="3454703549"/>
                  </a:ext>
                </a:extLst>
              </a:tr>
              <a:tr h="508136">
                <a:tc>
                  <a:txBody>
                    <a:bodyPr/>
                    <a:lstStyle/>
                    <a:p>
                      <a:pPr algn="l" rtl="0" fontAlgn="b"/>
                      <a:r>
                        <a:rPr lang="fr-FR" sz="1400" b="0" i="0" u="none" strike="noStrike">
                          <a:solidFill>
                            <a:srgbClr val="000000"/>
                          </a:solidFill>
                          <a:effectLst/>
                          <a:latin typeface="+mn-lt"/>
                        </a:rPr>
                        <a:t>Contrôleur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508136">
                <a:tc>
                  <a:txBody>
                    <a:bodyPr/>
                    <a:lstStyle/>
                    <a:p>
                      <a:pPr algn="l" rtl="0" fontAlgn="b"/>
                      <a:r>
                        <a:rPr lang="fr-FR" sz="1400" b="0" i="0" u="none" strike="noStrike">
                          <a:solidFill>
                            <a:srgbClr val="000000"/>
                          </a:solidFill>
                          <a:effectLst/>
                          <a:latin typeface="+mn-lt"/>
                        </a:rPr>
                        <a:t>Exercice PT</a:t>
                      </a:r>
                    </a:p>
                  </a:txBody>
                  <a:tcPr marL="9525" marR="9525" marT="9525" marB="0" anchor="b"/>
                </a:tc>
                <a:tc>
                  <a:txBody>
                    <a:bodyPr/>
                    <a:lstStyle/>
                    <a:p>
                      <a:pPr rtl="0"/>
                      <a:r>
                        <a:rPr lang="fr-FR" dirty="0"/>
                        <a:t>Activités de simulation et de modélisation conçues pour l'exploration, l'acquisition, le renforcement et l'expansion des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06681" y="132833"/>
            <a:ext cx="9144000" cy="757551"/>
          </a:xfrm>
        </p:spPr>
        <p:txBody>
          <a:bodyPr/>
          <a:lstStyle/>
          <a:p>
            <a:pPr rtl="0"/>
            <a:r>
              <a:rPr lang="fr-FR" sz="1600" dirty="0"/>
              <a:t>Paquet IPv6</a:t>
            </a:r>
            <a:br>
              <a:rPr lang="en-US" altLang="en-US" dirty="0"/>
            </a:br>
            <a:r>
              <a:rPr lang="fr-FR" dirty="0"/>
              <a:t>En-tête de paquet IPv6 (suite)</a:t>
            </a:r>
          </a:p>
        </p:txBody>
      </p:sp>
      <p:sp>
        <p:nvSpPr>
          <p:cNvPr id="13315" name="Content Placeholder 2"/>
          <p:cNvSpPr>
            <a:spLocks noGrp="1"/>
          </p:cNvSpPr>
          <p:nvPr>
            <p:ph idx="1"/>
          </p:nvPr>
        </p:nvSpPr>
        <p:spPr>
          <a:xfrm>
            <a:off x="237874" y="959387"/>
            <a:ext cx="8243186" cy="3073117"/>
          </a:xfrm>
        </p:spPr>
        <p:txBody>
          <a:bodyPr/>
          <a:lstStyle/>
          <a:p>
            <a:pPr marL="0" indent="0" rtl="0">
              <a:buNone/>
            </a:pPr>
            <a:r>
              <a:rPr lang="fr-FR" sz="1600" dirty="0"/>
              <a:t>Le paquet IPv6 peut également contenir des en-têtes d'extension (EH). </a:t>
            </a:r>
          </a:p>
          <a:p>
            <a:pPr marL="0" indent="0" rtl="0">
              <a:buNone/>
            </a:pPr>
            <a:r>
              <a:rPr lang="fr-FR" sz="1600" dirty="0"/>
              <a:t>Caractéristiques des en-têtes EH : </a:t>
            </a:r>
          </a:p>
          <a:p>
            <a:pPr rtl="0">
              <a:buFont typeface="Arial" panose="020B0604020202020204" pitchFamily="34" charset="0"/>
              <a:buChar char="•"/>
            </a:pPr>
            <a:r>
              <a:rPr lang="fr-FR" sz="1600" dirty="0"/>
              <a:t>fournisse des informations facultatives sur la couche réseau</a:t>
            </a:r>
          </a:p>
          <a:p>
            <a:pPr rtl="0">
              <a:buFont typeface="Arial" panose="020B0604020202020204" pitchFamily="34" charset="0"/>
              <a:buChar char="•"/>
            </a:pPr>
            <a:r>
              <a:rPr lang="fr-FR" sz="1600" dirty="0"/>
              <a:t>sont facultatifs</a:t>
            </a:r>
          </a:p>
          <a:p>
            <a:pPr rtl="0">
              <a:buFont typeface="Arial" panose="020B0604020202020204" pitchFamily="34" charset="0"/>
              <a:buChar char="•"/>
            </a:pPr>
            <a:r>
              <a:rPr lang="fr-FR" sz="1600" dirty="0"/>
              <a:t>sont placés entre l'en-tête IPv6 et la charge utile</a:t>
            </a:r>
          </a:p>
          <a:p>
            <a:pPr rtl="0">
              <a:buFont typeface="Arial" panose="020B0604020202020204" pitchFamily="34" charset="0"/>
              <a:buChar char="•"/>
            </a:pPr>
            <a:r>
              <a:rPr lang="fr-FR" sz="1600" dirty="0"/>
              <a:t>ils sont utilisés pour la fragmentation, la sécurité, la prise en charge de la mobilité, etc.</a:t>
            </a:r>
          </a:p>
          <a:p>
            <a:pPr>
              <a:buFont typeface="Arial" panose="020B0604020202020204" pitchFamily="34" charset="0"/>
              <a:buChar char="•"/>
            </a:pPr>
            <a:endParaRPr lang="en-US" altLang="en-US" sz="1600" dirty="0"/>
          </a:p>
          <a:p>
            <a:pPr marL="0" indent="0" rtl="0">
              <a:buNone/>
            </a:pPr>
            <a:r>
              <a:rPr lang="fr-FR" sz="1600" b="1" dirty="0"/>
              <a:t>Remarque: </a:t>
            </a:r>
            <a:r>
              <a:rPr lang="fr-FR" sz="1600" dirty="0"/>
              <a:t>Contrairement à IPv4, les routeurs ne fragmentent pas les paquets IPv6 routés</a:t>
            </a:r>
          </a:p>
        </p:txBody>
      </p:sp>
    </p:spTree>
    <p:extLst>
      <p:ext uri="{BB962C8B-B14F-4D97-AF65-F5344CB8AC3E}">
        <p14:creationId xmlns:p14="http://schemas.microsoft.com/office/powerpoint/2010/main" val="239298384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br>
              <a:rPr lang="en-US" altLang="en-US" dirty="0"/>
            </a:br>
            <a:r>
              <a:rPr lang="fr-FR"/>
              <a:t>Démonstration vidéo de paquet IP – Exemples d'en-têtes IPv6 dans Wireshark</a:t>
            </a:r>
          </a:p>
        </p:txBody>
      </p:sp>
      <p:sp>
        <p:nvSpPr>
          <p:cNvPr id="13315" name="Content Placeholder 2"/>
          <p:cNvSpPr>
            <a:spLocks noGrp="1"/>
          </p:cNvSpPr>
          <p:nvPr>
            <p:ph idx="1"/>
          </p:nvPr>
        </p:nvSpPr>
        <p:spPr>
          <a:xfrm>
            <a:off x="123574" y="1096546"/>
            <a:ext cx="8581514" cy="2131285"/>
          </a:xfrm>
        </p:spPr>
        <p:txBody>
          <a:bodyPr/>
          <a:lstStyle/>
          <a:p>
            <a:pPr marL="0" indent="0" rtl="0">
              <a:buNone/>
            </a:pPr>
            <a:r>
              <a:rPr lang="fr-FR" sz="1600" dirty="0"/>
              <a:t>Cette vidéo présentera les points suivants :</a:t>
            </a:r>
          </a:p>
          <a:p>
            <a:pPr rtl="0">
              <a:buFont typeface="Arial" panose="020B0604020202020204" pitchFamily="34" charset="0"/>
              <a:buChar char="•"/>
            </a:pPr>
            <a:r>
              <a:rPr lang="fr-FR" sz="1600" dirty="0"/>
              <a:t>Les paquets Ethernet IPv6 dans </a:t>
            </a:r>
            <a:r>
              <a:rPr lang="fr-FR" sz="1600" dirty="0" err="1"/>
              <a:t>Wireshark</a:t>
            </a:r>
            <a:endParaRPr lang="fr-FR" sz="1600" dirty="0"/>
          </a:p>
          <a:p>
            <a:pPr rtl="0">
              <a:buFont typeface="Arial" panose="020B0604020202020204" pitchFamily="34" charset="0"/>
              <a:buChar char="•"/>
            </a:pPr>
            <a:r>
              <a:rPr lang="fr-FR" sz="1600" dirty="0"/>
              <a:t>les information de contrôle</a:t>
            </a:r>
          </a:p>
          <a:p>
            <a:pPr rtl="0">
              <a:buFont typeface="Arial" panose="020B0604020202020204" pitchFamily="34" charset="0"/>
              <a:buChar char="•"/>
            </a:pPr>
            <a:r>
              <a:rPr lang="fr-FR" sz="1600" dirty="0"/>
              <a:t>La différence entre les paquets</a:t>
            </a:r>
          </a:p>
          <a:p>
            <a:pPr marL="0" indent="0">
              <a:buNone/>
            </a:pPr>
            <a:endParaRPr lang="en-CA" altLang="en-US" dirty="0"/>
          </a:p>
        </p:txBody>
      </p:sp>
    </p:spTree>
    <p:extLst>
      <p:ext uri="{BB962C8B-B14F-4D97-AF65-F5344CB8AC3E}">
        <p14:creationId xmlns:p14="http://schemas.microsoft.com/office/powerpoint/2010/main" val="1532752531"/>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465" y="1044949"/>
            <a:ext cx="8231464" cy="1802391"/>
          </a:xfrm>
        </p:spPr>
        <p:txBody>
          <a:bodyPr/>
          <a:lstStyle/>
          <a:p>
            <a:pPr rtl="0"/>
            <a:r>
              <a:rPr lang="fr-FR" dirty="0">
                <a:solidFill>
                  <a:schemeClr val="accent5">
                    <a:lumMod val="40000"/>
                    <a:lumOff val="60000"/>
                  </a:schemeClr>
                </a:solidFill>
              </a:rPr>
              <a:t>8.4 Méthode de routage des hôtes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06680" y="106681"/>
            <a:ext cx="9144000" cy="685800"/>
          </a:xfrm>
        </p:spPr>
        <p:txBody>
          <a:bodyPr/>
          <a:lstStyle/>
          <a:p>
            <a:pPr rtl="0"/>
            <a:r>
              <a:rPr lang="fr-FR" sz="1600" dirty="0"/>
              <a:t>Méthode de routage des hôtes </a:t>
            </a:r>
            <a:br>
              <a:rPr lang="en-US" altLang="en-US" sz="1600" dirty="0"/>
            </a:br>
            <a:r>
              <a:rPr lang="fr-FR" dirty="0"/>
              <a:t> Décisions relatives aux transmissions des hôtes</a:t>
            </a:r>
          </a:p>
        </p:txBody>
      </p:sp>
      <p:sp>
        <p:nvSpPr>
          <p:cNvPr id="55299" name="Rectangle 3"/>
          <p:cNvSpPr>
            <a:spLocks noGrp="1" noChangeArrowheads="1"/>
          </p:cNvSpPr>
          <p:nvPr>
            <p:ph type="body" idx="1"/>
          </p:nvPr>
        </p:nvSpPr>
        <p:spPr>
          <a:xfrm>
            <a:off x="170688" y="894384"/>
            <a:ext cx="8516566" cy="2250825"/>
          </a:xfrm>
        </p:spPr>
        <p:txBody>
          <a:bodyPr/>
          <a:lstStyle/>
          <a:p>
            <a:pPr rtl="0">
              <a:buFont typeface="Arial" panose="020B0604020202020204" pitchFamily="34" charset="0"/>
              <a:buChar char="•"/>
            </a:pPr>
            <a:r>
              <a:rPr lang="fr-FR" sz="1800" dirty="0"/>
              <a:t>Les paquets sont toujours créés à la source.</a:t>
            </a:r>
          </a:p>
          <a:p>
            <a:pPr rtl="0">
              <a:buFont typeface="Arial" panose="020B0604020202020204" pitchFamily="34" charset="0"/>
              <a:buChar char="•"/>
            </a:pPr>
            <a:r>
              <a:rPr lang="fr-FR" sz="1800" dirty="0"/>
              <a:t>Chaque unité hôte crée sa propre table de routage.</a:t>
            </a:r>
          </a:p>
          <a:p>
            <a:pPr rtl="0">
              <a:buFont typeface="Arial" panose="020B0604020202020204" pitchFamily="34" charset="0"/>
              <a:buChar char="•"/>
            </a:pPr>
            <a:r>
              <a:rPr lang="fr-FR" sz="1800" dirty="0"/>
              <a:t>Un hôte peut envoyer des paquets aux éléments suivants :</a:t>
            </a:r>
          </a:p>
          <a:p>
            <a:pPr lvl="1" rtl="0"/>
            <a:r>
              <a:rPr lang="fr-FR" sz="1700" dirty="0"/>
              <a:t>Lui-même — 127.0.0.1 (IPv4), ::1 (IPv6)</a:t>
            </a:r>
          </a:p>
          <a:p>
            <a:pPr lvl="1" rtl="0"/>
            <a:r>
              <a:rPr lang="fr-FR" sz="1700" dirty="0"/>
              <a:t>Hôtes locaux — la destination se trouve sur le même réseau local</a:t>
            </a:r>
          </a:p>
          <a:p>
            <a:pPr lvl="1" rtl="0"/>
            <a:r>
              <a:rPr lang="fr-FR" sz="1700" dirty="0"/>
              <a:t>Hôtes distants : les périphériques ne sont pas sur le même réseau local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070" y="3221028"/>
            <a:ext cx="4799457" cy="19224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14301"/>
            <a:ext cx="9144000" cy="685800"/>
          </a:xfrm>
        </p:spPr>
        <p:txBody>
          <a:bodyPr/>
          <a:lstStyle/>
          <a:p>
            <a:pPr rtl="0"/>
            <a:r>
              <a:rPr lang="fr-FR" sz="1600"/>
              <a:t>Méthode de routage des hôtes </a:t>
            </a:r>
            <a:br>
              <a:rPr lang="en-US" altLang="en-US" sz="1600" dirty="0"/>
            </a:br>
            <a:r>
              <a:rPr lang="fr-FR"/>
              <a:t> Décisions relatives aux transmissions des hôtes (Cont.)</a:t>
            </a:r>
          </a:p>
        </p:txBody>
      </p:sp>
      <p:sp>
        <p:nvSpPr>
          <p:cNvPr id="55299" name="Rectangle 3"/>
          <p:cNvSpPr>
            <a:spLocks noGrp="1" noChangeArrowheads="1"/>
          </p:cNvSpPr>
          <p:nvPr>
            <p:ph type="body" idx="1"/>
          </p:nvPr>
        </p:nvSpPr>
        <p:spPr>
          <a:xfrm>
            <a:off x="228600" y="848664"/>
            <a:ext cx="8915400" cy="2530460"/>
          </a:xfrm>
        </p:spPr>
        <p:txBody>
          <a:bodyPr/>
          <a:lstStyle/>
          <a:p>
            <a:pPr rtl="0">
              <a:buFont typeface="Arial" panose="020B0604020202020204" pitchFamily="34" charset="0"/>
              <a:buChar char="•"/>
            </a:pPr>
            <a:r>
              <a:rPr lang="fr-FR" sz="1800" dirty="0"/>
              <a:t>Le périphérique source détermine si la destination est locale ou distante</a:t>
            </a:r>
          </a:p>
          <a:p>
            <a:pPr rtl="0">
              <a:buFont typeface="Arial" panose="020B0604020202020204" pitchFamily="34" charset="0"/>
              <a:buChar char="•"/>
            </a:pPr>
            <a:r>
              <a:rPr lang="fr-FR" sz="1800" dirty="0"/>
              <a:t>Méthode de détermination :</a:t>
            </a:r>
          </a:p>
          <a:p>
            <a:pPr lvl="1" rtl="0">
              <a:buFont typeface="Arial" panose="020B0604020202020204" pitchFamily="34" charset="0"/>
              <a:buChar char="•"/>
            </a:pPr>
            <a:r>
              <a:rPr lang="fr-FR" sz="1600" dirty="0"/>
              <a:t>IPv4 — La source utilise sa propre adresse IP et masque de sous-réseau, ainsi que l'adresse IP de destination</a:t>
            </a:r>
          </a:p>
          <a:p>
            <a:pPr lvl="1" rtl="0">
              <a:buFont typeface="Arial" panose="020B0604020202020204" pitchFamily="34" charset="0"/>
              <a:buChar char="•"/>
            </a:pPr>
            <a:r>
              <a:rPr lang="fr-FR" sz="1600" dirty="0"/>
              <a:t>IPv6 — La source utilise l'adresse réseau et le préfixe annoncés par le routeur local</a:t>
            </a:r>
          </a:p>
          <a:p>
            <a:pPr rtl="0">
              <a:buFont typeface="Arial" panose="020B0604020202020204" pitchFamily="34" charset="0"/>
              <a:buChar char="•"/>
            </a:pPr>
            <a:r>
              <a:rPr lang="fr-FR" sz="1700" dirty="0"/>
              <a:t>Le trafic local est déchargé de l'interface hôte pour être géré par un périphérique intermédiaire.</a:t>
            </a:r>
          </a:p>
          <a:p>
            <a:pPr rtl="0">
              <a:buFont typeface="Arial" panose="020B0604020202020204" pitchFamily="34" charset="0"/>
              <a:buChar char="•"/>
            </a:pPr>
            <a:r>
              <a:rPr lang="fr-FR" sz="1700" dirty="0"/>
              <a:t>Le trafic distant est transféré directement à la passerelle par défaut sur le réseau local.</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002" y="3598288"/>
            <a:ext cx="4296537" cy="1545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064938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1440" y="167640"/>
            <a:ext cx="9144000" cy="757551"/>
          </a:xfrm>
        </p:spPr>
        <p:txBody>
          <a:bodyPr/>
          <a:lstStyle/>
          <a:p>
            <a:pPr rtl="0"/>
            <a:r>
              <a:rPr lang="fr-FR" sz="1600" dirty="0"/>
              <a:t>Méthode de routage d'un hôte </a:t>
            </a:r>
            <a:br>
              <a:rPr lang="en-US" altLang="en-US" sz="1600" dirty="0"/>
            </a:br>
            <a:r>
              <a:rPr lang="fr-FR" dirty="0"/>
              <a:t>Utilisation de la passerelle par défaut</a:t>
            </a:r>
          </a:p>
        </p:txBody>
      </p:sp>
      <p:sp>
        <p:nvSpPr>
          <p:cNvPr id="55299" name="Rectangle 3"/>
          <p:cNvSpPr>
            <a:spLocks noGrp="1" noChangeArrowheads="1"/>
          </p:cNvSpPr>
          <p:nvPr>
            <p:ph type="body" idx="1"/>
          </p:nvPr>
        </p:nvSpPr>
        <p:spPr>
          <a:xfrm>
            <a:off x="327660" y="1118232"/>
            <a:ext cx="8535435" cy="3376044"/>
          </a:xfrm>
        </p:spPr>
        <p:txBody>
          <a:bodyPr/>
          <a:lstStyle/>
          <a:p>
            <a:pPr marL="0" indent="0" rtl="0">
              <a:buNone/>
            </a:pPr>
            <a:r>
              <a:rPr lang="fr-FR" sz="1800" dirty="0"/>
              <a:t>Un routeur ou un commutateur de couche 3 peut être une passerelle par défaut.</a:t>
            </a:r>
          </a:p>
          <a:p>
            <a:pPr marL="0" indent="0" rtl="0">
              <a:buNone/>
            </a:pPr>
            <a:r>
              <a:rPr lang="fr-FR" sz="1800" dirty="0"/>
              <a:t>Caractéristiques d'une passerelle par défaut (DGW) :</a:t>
            </a:r>
          </a:p>
          <a:p>
            <a:pPr lvl="1" rtl="0">
              <a:buFont typeface="Arial" panose="020B0604020202020204" pitchFamily="34" charset="0"/>
              <a:buChar char="•"/>
            </a:pPr>
            <a:r>
              <a:rPr lang="fr-FR" sz="1700" dirty="0"/>
              <a:t>Il doit avoir une adresse IP dans la même gamme que le reste du réseau local.</a:t>
            </a:r>
          </a:p>
          <a:p>
            <a:pPr lvl="1" rtl="0">
              <a:buFont typeface="Arial" panose="020B0604020202020204" pitchFamily="34" charset="0"/>
              <a:buChar char="•"/>
            </a:pPr>
            <a:r>
              <a:rPr lang="fr-FR" sz="1700" dirty="0"/>
              <a:t>Il peut accepter les données du réseau local et est capable de transférer le trafic hors du réseau local.</a:t>
            </a:r>
          </a:p>
          <a:p>
            <a:pPr lvl="1" rtl="0">
              <a:buFont typeface="Arial" panose="020B0604020202020204" pitchFamily="34" charset="0"/>
              <a:buChar char="•"/>
            </a:pPr>
            <a:r>
              <a:rPr lang="fr-FR" sz="1700" dirty="0"/>
              <a:t>Il peut acheminer vers d'autres réseaux.</a:t>
            </a:r>
          </a:p>
          <a:p>
            <a:pPr marL="0" indent="0" rtl="0">
              <a:buNone/>
            </a:pPr>
            <a:r>
              <a:rPr lang="fr-FR" sz="1800" dirty="0"/>
              <a:t>Si un périphérique n'a pas de passerelle par défaut configuré ou une passerelle par défaut est incorrecte, son trafic ne pourra pas quitter le réseau local.</a:t>
            </a:r>
          </a:p>
          <a:p>
            <a:pPr lvl="1"/>
            <a:endParaRPr lang="en-US" sz="1700" dirty="0"/>
          </a:p>
        </p:txBody>
      </p:sp>
    </p:spTree>
    <p:extLst>
      <p:ext uri="{BB962C8B-B14F-4D97-AF65-F5344CB8AC3E}">
        <p14:creationId xmlns:p14="http://schemas.microsoft.com/office/powerpoint/2010/main" val="4121643246"/>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 y="129540"/>
            <a:ext cx="9144000" cy="757551"/>
          </a:xfrm>
        </p:spPr>
        <p:txBody>
          <a:bodyPr/>
          <a:lstStyle/>
          <a:p>
            <a:pPr rtl="0"/>
            <a:r>
              <a:rPr lang="fr-FR" sz="1600" dirty="0"/>
              <a:t>Comment un hôte achemine</a:t>
            </a:r>
            <a:br>
              <a:rPr lang="en-US" altLang="en-US" sz="1600" dirty="0"/>
            </a:br>
            <a:r>
              <a:rPr lang="fr-FR" dirty="0"/>
              <a:t>Un hôte achemine vers la passerelle par défaut</a:t>
            </a:r>
          </a:p>
        </p:txBody>
      </p:sp>
      <p:sp>
        <p:nvSpPr>
          <p:cNvPr id="55299" name="Rectangle 3"/>
          <p:cNvSpPr>
            <a:spLocks noGrp="1" noChangeArrowheads="1"/>
          </p:cNvSpPr>
          <p:nvPr>
            <p:ph type="body" idx="1"/>
          </p:nvPr>
        </p:nvSpPr>
        <p:spPr>
          <a:xfrm>
            <a:off x="116115" y="1102991"/>
            <a:ext cx="4115747" cy="3794491"/>
          </a:xfrm>
        </p:spPr>
        <p:txBody>
          <a:bodyPr/>
          <a:lstStyle/>
          <a:p>
            <a:pPr rtl="0">
              <a:buFont typeface="Arial" panose="020B0604020202020204" pitchFamily="34" charset="0"/>
              <a:buChar char="•"/>
            </a:pPr>
            <a:r>
              <a:rPr lang="fr-FR" sz="1400" dirty="0"/>
              <a:t>L'hôte connaîtra la passerelle par défaut (DGW) statiquement ou via DHCP dans IPv4.</a:t>
            </a:r>
          </a:p>
          <a:p>
            <a:pPr rtl="0">
              <a:buFont typeface="Arial" panose="020B0604020202020204" pitchFamily="34" charset="0"/>
              <a:buChar char="•"/>
            </a:pPr>
            <a:r>
              <a:rPr lang="fr-FR" sz="1400" dirty="0"/>
              <a:t>IPv6 envoie le DGW via une sollicitation de routeur (RS) ou peut être configuré manuellement.</a:t>
            </a:r>
          </a:p>
          <a:p>
            <a:pPr rtl="0">
              <a:buFont typeface="Arial" panose="020B0604020202020204" pitchFamily="34" charset="0"/>
              <a:buChar char="•"/>
            </a:pPr>
            <a:r>
              <a:rPr lang="fr-FR" sz="1400" dirty="0"/>
              <a:t> Une DGW est une route statique qui sera une route de dernier recours dans la table de routage.</a:t>
            </a:r>
          </a:p>
          <a:p>
            <a:pPr rtl="0">
              <a:buFont typeface="Arial" panose="020B0604020202020204" pitchFamily="34" charset="0"/>
              <a:buChar char="•"/>
            </a:pPr>
            <a:r>
              <a:rPr lang="fr-FR" sz="1400" dirty="0"/>
              <a:t>Tous les périphériques sur le LAN auront besoin de la DGW du routeur s'ils ont l'intention d'envoyer du trafic à distance.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190" y="1424970"/>
            <a:ext cx="4765834" cy="22295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519149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 y="159897"/>
            <a:ext cx="9144000" cy="757551"/>
          </a:xfrm>
        </p:spPr>
        <p:txBody>
          <a:bodyPr/>
          <a:lstStyle/>
          <a:p>
            <a:pPr rtl="0"/>
            <a:r>
              <a:rPr lang="fr-FR" sz="1600" dirty="0"/>
              <a:t>La méthode de routage des hôtes </a:t>
            </a:r>
            <a:br>
              <a:rPr lang="en-US" altLang="en-US" sz="1600" dirty="0"/>
            </a:br>
            <a:r>
              <a:rPr lang="fr-FR" dirty="0"/>
              <a:t>Les tables de routage des routeurs</a:t>
            </a:r>
          </a:p>
        </p:txBody>
      </p:sp>
      <p:sp>
        <p:nvSpPr>
          <p:cNvPr id="55299" name="Rectangle 3"/>
          <p:cNvSpPr>
            <a:spLocks noGrp="1" noChangeArrowheads="1"/>
          </p:cNvSpPr>
          <p:nvPr>
            <p:ph type="body" idx="1"/>
          </p:nvPr>
        </p:nvSpPr>
        <p:spPr>
          <a:xfrm>
            <a:off x="138974" y="1072511"/>
            <a:ext cx="3267165" cy="3794491"/>
          </a:xfrm>
        </p:spPr>
        <p:txBody>
          <a:bodyPr/>
          <a:lstStyle/>
          <a:p>
            <a:pPr rtl="0">
              <a:buFont typeface="Arial" panose="020B0604020202020204" pitchFamily="34" charset="0"/>
              <a:buChar char="•"/>
            </a:pPr>
            <a:r>
              <a:rPr lang="fr-FR" sz="1700" dirty="0"/>
              <a:t>Sous Windows, utilisez les commandes route </a:t>
            </a:r>
            <a:r>
              <a:rPr lang="fr-FR" sz="1700" dirty="0" err="1"/>
              <a:t>print</a:t>
            </a:r>
            <a:r>
              <a:rPr lang="fr-FR" sz="1700" dirty="0"/>
              <a:t> ou </a:t>
            </a:r>
            <a:r>
              <a:rPr lang="fr-FR" sz="1700" dirty="0" err="1"/>
              <a:t>netstat</a:t>
            </a:r>
            <a:r>
              <a:rPr lang="fr-FR" sz="1700" dirty="0"/>
              <a:t> -r pour afficher la table de routage PC</a:t>
            </a:r>
          </a:p>
          <a:p>
            <a:pPr rtl="0">
              <a:buFont typeface="Arial" panose="020B0604020202020204" pitchFamily="34" charset="0"/>
              <a:buChar char="•"/>
            </a:pPr>
            <a:r>
              <a:rPr lang="fr-FR" sz="1700" dirty="0"/>
              <a:t>Trois sections affichées par ces deux commandes :</a:t>
            </a:r>
          </a:p>
          <a:p>
            <a:pPr lvl="1" rtl="0"/>
            <a:r>
              <a:rPr lang="fr-FR" sz="1600" dirty="0"/>
              <a:t>Liste des interfaces - toutes les interfaces potentielles et l'adressage MAC</a:t>
            </a:r>
          </a:p>
          <a:p>
            <a:pPr lvl="1" rtl="0"/>
            <a:r>
              <a:rPr lang="fr-FR" sz="1600" dirty="0"/>
              <a:t>Table de routage IPv4</a:t>
            </a:r>
          </a:p>
          <a:p>
            <a:pPr lvl="1" rtl="0"/>
            <a:r>
              <a:rPr lang="fr-FR" sz="1600" dirty="0"/>
              <a:t>Table de routage IPv6</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864" y="932688"/>
            <a:ext cx="5485829" cy="3738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861482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8.5 Présentation au routage</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La décision relatives à la transmission de paquet du routeur</a:t>
            </a:r>
          </a:p>
        </p:txBody>
      </p:sp>
      <p:sp>
        <p:nvSpPr>
          <p:cNvPr id="13315" name="Content Placeholder 2"/>
          <p:cNvSpPr>
            <a:spLocks noGrp="1"/>
          </p:cNvSpPr>
          <p:nvPr>
            <p:ph idx="1"/>
          </p:nvPr>
        </p:nvSpPr>
        <p:spPr>
          <a:xfrm>
            <a:off x="173255" y="822098"/>
            <a:ext cx="8807116" cy="538969"/>
          </a:xfrm>
        </p:spPr>
        <p:txBody>
          <a:bodyPr/>
          <a:lstStyle/>
          <a:p>
            <a:pPr marL="0" indent="0" rtl="0">
              <a:buNone/>
            </a:pPr>
            <a:r>
              <a:rPr lang="fr-FR"/>
              <a:t>Que se passe-t-il lorsque le routeur reçoit la trame du périphérique hôte?</a:t>
            </a:r>
          </a:p>
          <a:p>
            <a:pPr lvl="1"/>
            <a:endParaRPr lang="en-CA"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55" y="1361067"/>
            <a:ext cx="5439072" cy="3316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1411" y="2080632"/>
            <a:ext cx="2983832" cy="1877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ZoneTexte 1">
            <a:extLst>
              <a:ext uri="{FF2B5EF4-FFF2-40B4-BE49-F238E27FC236}">
                <a16:creationId xmlns:a16="http://schemas.microsoft.com/office/drawing/2014/main" id="{AD8D7B38-9057-4DF3-827B-D9281966EAF9}"/>
              </a:ext>
            </a:extLst>
          </p:cNvPr>
          <p:cNvSpPr txBox="1"/>
          <p:nvPr/>
        </p:nvSpPr>
        <p:spPr>
          <a:xfrm>
            <a:off x="4039849" y="1972910"/>
            <a:ext cx="704039" cy="215444"/>
          </a:xfrm>
          <a:prstGeom prst="rect">
            <a:avLst/>
          </a:prstGeom>
          <a:solidFill>
            <a:schemeClr val="bg1"/>
          </a:solidFill>
        </p:spPr>
        <p:txBody>
          <a:bodyPr wrap="none" rtlCol="0">
            <a:spAutoFit/>
          </a:bodyPr>
          <a:lstStyle/>
          <a:p>
            <a:r>
              <a:rPr lang="fr-FR" sz="800" b="1" dirty="0">
                <a:solidFill>
                  <a:srgbClr val="000000"/>
                </a:solidFill>
              </a:rPr>
              <a:t>10.1.1.0/24</a:t>
            </a:r>
          </a:p>
        </p:txBody>
      </p:sp>
    </p:spTree>
    <p:extLst>
      <p:ext uri="{BB962C8B-B14F-4D97-AF65-F5344CB8AC3E}">
        <p14:creationId xmlns:p14="http://schemas.microsoft.com/office/powerpoint/2010/main" val="397840856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201590340"/>
              </p:ext>
            </p:extLst>
          </p:nvPr>
        </p:nvGraphicFramePr>
        <p:xfrm>
          <a:off x="235781" y="1347860"/>
          <a:ext cx="8595235" cy="237744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rtl="0" fontAlgn="b"/>
                      <a:r>
                        <a:rPr lang="fr-FR" sz="1400" b="1" i="0" u="none" strike="noStrike" dirty="0">
                          <a:solidFill>
                            <a:schemeClr val="bg1"/>
                          </a:solidFill>
                          <a:effectLst/>
                          <a:latin typeface="+mn-lt"/>
                        </a:rPr>
                        <a:t>Caractéristique</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les travaux pratiques sont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Exercices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dirty="0"/>
                        <a:t>Ils sont présentés dans la page des </a:t>
                      </a:r>
                      <a:r>
                        <a:rPr lang="fr-FR" dirty="0" err="1"/>
                        <a:t>resources</a:t>
                      </a:r>
                      <a:r>
                        <a:rPr lang="fr-FR" dirty="0"/>
                        <a:t> du formateur. Les exercices en classe sont conçus pour faciliter l'apprentissage, les discussions dans la classe et la collaboration des étudiants.</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Auto-évaluations qui intègrent les concepts et les compétences acquises tout au long de la série de rubriques présentées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Récapitulatif du module</a:t>
                      </a:r>
                    </a:p>
                  </a:txBody>
                  <a:tcPr marL="9525" marR="9525" marT="9525" marB="0" anchor="b"/>
                </a:tc>
                <a:tc>
                  <a:txBody>
                    <a:bodyPr/>
                    <a:lstStyle/>
                    <a:p>
                      <a:pPr rtl="0"/>
                      <a:r>
                        <a:rPr lang="fr-FR" dirty="0"/>
                        <a:t>Récapitulez brièvement le contenu du module.</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53340" y="144735"/>
            <a:ext cx="9144000" cy="757238"/>
          </a:xfrm>
        </p:spPr>
        <p:txBody>
          <a:bodyPr/>
          <a:lstStyle/>
          <a:p>
            <a:pPr rtl="0"/>
            <a:r>
              <a:rPr lang="fr-FR" dirty="0"/>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840549"/>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dirty="0"/>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La table de routage du routeur IP</a:t>
            </a:r>
          </a:p>
        </p:txBody>
      </p:sp>
      <p:sp>
        <p:nvSpPr>
          <p:cNvPr id="13315" name="Content Placeholder 2"/>
          <p:cNvSpPr>
            <a:spLocks noGrp="1"/>
          </p:cNvSpPr>
          <p:nvPr>
            <p:ph idx="1"/>
          </p:nvPr>
        </p:nvSpPr>
        <p:spPr>
          <a:xfrm>
            <a:off x="290286" y="798943"/>
            <a:ext cx="8853715" cy="2422943"/>
          </a:xfrm>
        </p:spPr>
        <p:txBody>
          <a:bodyPr/>
          <a:lstStyle/>
          <a:p>
            <a:pPr marL="0" indent="0" rtl="0">
              <a:buNone/>
            </a:pPr>
            <a:r>
              <a:rPr lang="fr-FR" dirty="0"/>
              <a:t>Il existe trois types d'itinéraires dans la table de routage d'un routeur:</a:t>
            </a:r>
          </a:p>
          <a:p>
            <a:pPr rtl="0">
              <a:buFont typeface="Arial" panose="020B0604020202020204" pitchFamily="34" charset="0"/>
              <a:buChar char="•"/>
            </a:pPr>
            <a:r>
              <a:rPr lang="fr-FR" b="1" dirty="0"/>
              <a:t>Directement connecté </a:t>
            </a:r>
            <a:r>
              <a:rPr lang="fr-FR" dirty="0"/>
              <a:t>— Ces routes sont automatiquement ajoutées par le routeur, lorsqu'une interface est configurée avec une adresse IP et qu'elle est activée</a:t>
            </a:r>
          </a:p>
          <a:p>
            <a:pPr rtl="0">
              <a:buFont typeface="Arial" panose="020B0604020202020204" pitchFamily="34" charset="0"/>
              <a:buChar char="•"/>
            </a:pPr>
            <a:r>
              <a:rPr lang="fr-FR" b="1" dirty="0"/>
              <a:t>Routes distantes</a:t>
            </a:r>
            <a:r>
              <a:rPr lang="fr-FR" dirty="0"/>
              <a:t> — Ce sont les routes que le routeur n'a pas de connexion directe et peuvent être appris:</a:t>
            </a:r>
          </a:p>
          <a:p>
            <a:pPr lvl="1" rtl="0">
              <a:buFont typeface="Arial" panose="020B0604020202020204" pitchFamily="34" charset="0"/>
              <a:buChar char="•"/>
            </a:pPr>
            <a:r>
              <a:rPr lang="fr-FR" dirty="0"/>
              <a:t>Manuellement — avec un itinéraire statique</a:t>
            </a:r>
          </a:p>
          <a:p>
            <a:pPr lvl="1" rtl="0">
              <a:buFont typeface="Arial" panose="020B0604020202020204" pitchFamily="34" charset="0"/>
              <a:buChar char="•"/>
            </a:pPr>
            <a:r>
              <a:rPr lang="fr-FR" dirty="0"/>
              <a:t>Dynamiquement — en utilisant un protocole de routage pour que les routeurs partagent leurs informations entre eux</a:t>
            </a:r>
          </a:p>
          <a:p>
            <a:pPr rtl="0">
              <a:buFont typeface="Arial" panose="020B0604020202020204" pitchFamily="34" charset="0"/>
              <a:buChar char="•"/>
            </a:pPr>
            <a:r>
              <a:rPr lang="fr-FR" b="1" dirty="0"/>
              <a:t>Route par défaut </a:t>
            </a:r>
            <a:r>
              <a:rPr lang="fr-FR" dirty="0"/>
              <a:t>- cela transfère tout le trafic vers une direction spécifique s'il n'existe aucune autre route jusqu'au un réseau souhaité dans la table de routage. </a:t>
            </a:r>
          </a:p>
          <a:p>
            <a:pPr lvl="1"/>
            <a:endParaRPr lang="en-CA" altLang="en-US" dirty="0"/>
          </a:p>
          <a:p>
            <a:pPr lvl="1"/>
            <a:endParaRPr lang="en-CA" alt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659" y="3735477"/>
            <a:ext cx="4849929" cy="1381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186606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3080083" cy="757551"/>
          </a:xfrm>
        </p:spPr>
        <p:txBody>
          <a:bodyPr/>
          <a:lstStyle/>
          <a:p>
            <a:pPr rtl="0"/>
            <a:r>
              <a:rPr lang="fr-FR" sz="1600"/>
              <a:t>Présentation au Routage</a:t>
            </a:r>
            <a:br>
              <a:rPr lang="en-US" altLang="en-US" dirty="0"/>
            </a:br>
            <a:r>
              <a:rPr lang="fr-FR" sz="2400"/>
              <a:t>Routage Statique</a:t>
            </a:r>
          </a:p>
        </p:txBody>
      </p:sp>
      <p:sp>
        <p:nvSpPr>
          <p:cNvPr id="3" name="Content Placeholder 2"/>
          <p:cNvSpPr>
            <a:spLocks noGrp="1"/>
          </p:cNvSpPr>
          <p:nvPr>
            <p:ph idx="1"/>
          </p:nvPr>
        </p:nvSpPr>
        <p:spPr>
          <a:xfrm>
            <a:off x="144065" y="928485"/>
            <a:ext cx="3846044" cy="3066474"/>
          </a:xfrm>
        </p:spPr>
        <p:txBody>
          <a:bodyPr/>
          <a:lstStyle/>
          <a:p>
            <a:pPr marL="0" indent="0" rtl="0">
              <a:buNone/>
            </a:pPr>
            <a:r>
              <a:rPr lang="fr-FR" sz="1600" dirty="0"/>
              <a:t>Caractéristiques de routage statique :</a:t>
            </a:r>
          </a:p>
          <a:p>
            <a:pPr rtl="0">
              <a:buFont typeface="Arial" panose="020B0604020202020204" pitchFamily="34" charset="0"/>
              <a:buChar char="•"/>
            </a:pPr>
            <a:r>
              <a:rPr lang="fr-FR" sz="1600" dirty="0"/>
              <a:t>Doit être configurées manuellement.</a:t>
            </a:r>
          </a:p>
          <a:p>
            <a:pPr rtl="0">
              <a:buFont typeface="Arial" panose="020B0604020202020204" pitchFamily="34" charset="0"/>
              <a:buChar char="•"/>
            </a:pPr>
            <a:r>
              <a:rPr lang="fr-FR" sz="1600" dirty="0"/>
              <a:t>Doit être ajusté manuellement par l'administrateur en cas de modification de la topologie</a:t>
            </a:r>
          </a:p>
          <a:p>
            <a:pPr rtl="0">
              <a:buFont typeface="Arial" panose="020B0604020202020204" pitchFamily="34" charset="0"/>
              <a:buChar char="•"/>
            </a:pPr>
            <a:r>
              <a:rPr lang="fr-FR" sz="1600" dirty="0"/>
              <a:t>Idéal pour les petits réseaux non redondants</a:t>
            </a:r>
          </a:p>
          <a:p>
            <a:pPr rtl="0">
              <a:buFont typeface="Arial" panose="020B0604020202020204" pitchFamily="34" charset="0"/>
              <a:buChar char="•"/>
            </a:pPr>
            <a:r>
              <a:rPr lang="fr-FR" sz="1600" dirty="0"/>
              <a:t>Souvent utilisé conjointement avec un protocole de routage dynamique pour configurer une chemin par défaut</a:t>
            </a: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09" y="228982"/>
            <a:ext cx="5007756" cy="2382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109" y="2687848"/>
            <a:ext cx="5007757" cy="211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525199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75261" y="155693"/>
            <a:ext cx="3080083" cy="757551"/>
          </a:xfrm>
        </p:spPr>
        <p:txBody>
          <a:bodyPr/>
          <a:lstStyle/>
          <a:p>
            <a:pPr rtl="0"/>
            <a:r>
              <a:rPr lang="fr-FR" sz="1600" dirty="0"/>
              <a:t>Présentation au Routage</a:t>
            </a:r>
            <a:br>
              <a:rPr lang="en-US" altLang="en-US" sz="1600" dirty="0"/>
            </a:br>
            <a:r>
              <a:rPr lang="fr-FR" dirty="0"/>
              <a:t>Routage Dynamique</a:t>
            </a:r>
          </a:p>
        </p:txBody>
      </p:sp>
      <p:sp>
        <p:nvSpPr>
          <p:cNvPr id="3" name="Content Placeholder 2"/>
          <p:cNvSpPr>
            <a:spLocks noGrp="1"/>
          </p:cNvSpPr>
          <p:nvPr>
            <p:ph idx="1"/>
          </p:nvPr>
        </p:nvSpPr>
        <p:spPr>
          <a:xfrm>
            <a:off x="144065" y="1080885"/>
            <a:ext cx="3846044" cy="2962564"/>
          </a:xfrm>
        </p:spPr>
        <p:txBody>
          <a:bodyPr/>
          <a:lstStyle/>
          <a:p>
            <a:pPr marL="0" indent="0" rtl="0">
              <a:buNone/>
            </a:pPr>
            <a:r>
              <a:rPr lang="fr-FR" sz="1400" dirty="0"/>
              <a:t>Routes dynamiques automatiquement:</a:t>
            </a:r>
          </a:p>
          <a:p>
            <a:pPr rtl="0">
              <a:buFont typeface="Arial" panose="020B0604020202020204" pitchFamily="34" charset="0"/>
              <a:buChar char="•"/>
            </a:pPr>
            <a:r>
              <a:rPr lang="fr-FR" sz="1400" dirty="0"/>
              <a:t>Découvrir les réseaux distants</a:t>
            </a:r>
          </a:p>
          <a:p>
            <a:pPr rtl="0">
              <a:buFont typeface="Arial" panose="020B0604020202020204" pitchFamily="34" charset="0"/>
              <a:buChar char="•"/>
            </a:pPr>
            <a:r>
              <a:rPr lang="fr-FR" sz="1400" dirty="0"/>
              <a:t>Assurer l'actualisation des informations</a:t>
            </a:r>
          </a:p>
          <a:p>
            <a:pPr rtl="0">
              <a:buFont typeface="Arial" panose="020B0604020202020204" pitchFamily="34" charset="0"/>
              <a:buChar char="•"/>
            </a:pPr>
            <a:r>
              <a:rPr lang="fr-FR" sz="1400" dirty="0"/>
              <a:t>Sélectionner le chemin le plus approprié vers un réseau de destination</a:t>
            </a:r>
          </a:p>
          <a:p>
            <a:pPr rtl="0">
              <a:buFont typeface="Arial" panose="020B0604020202020204" pitchFamily="34" charset="0"/>
              <a:buChar char="•"/>
            </a:pPr>
            <a:r>
              <a:rPr lang="fr-FR" sz="1400" dirty="0"/>
              <a:t>Trouver de nouveaux meilleurs chemins lorsqu'il y a une modification de topologie</a:t>
            </a:r>
          </a:p>
          <a:p>
            <a:pPr marL="0" indent="0" rtl="0">
              <a:buNone/>
            </a:pPr>
            <a:r>
              <a:rPr lang="fr-FR" sz="1400" dirty="0"/>
              <a:t>Le routage dynamique peut également partager des routes statiques par défaut avec les autres routeurs.</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109" y="358055"/>
            <a:ext cx="5007757" cy="192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0109" y="2312213"/>
            <a:ext cx="4644736" cy="2470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7906835"/>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37161" y="254753"/>
            <a:ext cx="9144000" cy="757551"/>
          </a:xfrm>
        </p:spPr>
        <p:txBody>
          <a:bodyPr/>
          <a:lstStyle/>
          <a:p>
            <a:pPr rtl="0"/>
            <a:r>
              <a:rPr lang="fr-FR" sz="1600" dirty="0"/>
              <a:t>Présentation au Routage</a:t>
            </a:r>
            <a:br>
              <a:rPr lang="en-US" altLang="en-US" dirty="0"/>
            </a:br>
            <a:r>
              <a:rPr lang="fr-FR" dirty="0"/>
              <a:t>Vidéo - La table de routage du routeur IP</a:t>
            </a:r>
          </a:p>
        </p:txBody>
      </p:sp>
      <p:sp>
        <p:nvSpPr>
          <p:cNvPr id="13315" name="Content Placeholder 2"/>
          <p:cNvSpPr>
            <a:spLocks noGrp="1"/>
          </p:cNvSpPr>
          <p:nvPr>
            <p:ph idx="1"/>
          </p:nvPr>
        </p:nvSpPr>
        <p:spPr>
          <a:xfrm>
            <a:off x="264623" y="875144"/>
            <a:ext cx="8427026" cy="3093356"/>
          </a:xfrm>
        </p:spPr>
        <p:txBody>
          <a:bodyPr/>
          <a:lstStyle/>
          <a:p>
            <a:pPr marL="0" indent="0">
              <a:buNone/>
            </a:pPr>
            <a:endParaRPr lang="en-US" dirty="0"/>
          </a:p>
          <a:p>
            <a:pPr marL="0" indent="0" rtl="0">
              <a:buNone/>
            </a:pPr>
            <a:r>
              <a:rPr lang="fr-FR" sz="1800" dirty="0"/>
              <a:t>Cette vidéo expliquera les informations contenues dans la table de routage du routeur IPv4.</a:t>
            </a:r>
          </a:p>
        </p:txBody>
      </p:sp>
    </p:spTree>
    <p:extLst>
      <p:ext uri="{BB962C8B-B14F-4D97-AF65-F5344CB8AC3E}">
        <p14:creationId xmlns:p14="http://schemas.microsoft.com/office/powerpoint/2010/main" val="3462195043"/>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Présentation au routage</a:t>
            </a:r>
            <a:br>
              <a:rPr lang="en-US" altLang="en-US" dirty="0"/>
            </a:br>
            <a:r>
              <a:rPr lang="fr-FR"/>
              <a:t>Présentation au table de routage IPv4</a:t>
            </a:r>
          </a:p>
        </p:txBody>
      </p:sp>
      <p:sp>
        <p:nvSpPr>
          <p:cNvPr id="13315" name="Content Placeholder 2"/>
          <p:cNvSpPr>
            <a:spLocks noGrp="1"/>
          </p:cNvSpPr>
          <p:nvPr>
            <p:ph idx="1"/>
          </p:nvPr>
        </p:nvSpPr>
        <p:spPr>
          <a:xfrm>
            <a:off x="135082" y="817311"/>
            <a:ext cx="3979718" cy="3723515"/>
          </a:xfrm>
        </p:spPr>
        <p:txBody>
          <a:bodyPr/>
          <a:lstStyle/>
          <a:p>
            <a:pPr marL="0" indent="0" rtl="0">
              <a:buNone/>
            </a:pPr>
            <a:r>
              <a:rPr lang="fr-FR" sz="1400" dirty="0"/>
              <a:t>La commande </a:t>
            </a:r>
            <a:r>
              <a:rPr lang="fr-FR" sz="1400" b="1" dirty="0"/>
              <a:t>show </a:t>
            </a:r>
            <a:r>
              <a:rPr lang="fr-FR" sz="1400" b="1" dirty="0" err="1"/>
              <a:t>ip</a:t>
            </a:r>
            <a:r>
              <a:rPr lang="fr-FR" sz="1400" b="1" dirty="0"/>
              <a:t> route </a:t>
            </a:r>
            <a:r>
              <a:rPr lang="fr-FR" sz="1400" dirty="0"/>
              <a:t>affiche les sources de route suivantes:</a:t>
            </a:r>
          </a:p>
          <a:p>
            <a:pPr lvl="1" rtl="0"/>
            <a:r>
              <a:rPr lang="fr-FR" b="1" dirty="0"/>
              <a:t>L</a:t>
            </a:r>
            <a:r>
              <a:rPr lang="fr-FR" dirty="0"/>
              <a:t> - Adresse IP de l'interface locale directement connectée</a:t>
            </a:r>
          </a:p>
          <a:p>
            <a:pPr lvl="1" rtl="0"/>
            <a:r>
              <a:rPr lang="fr-FR" b="1" dirty="0"/>
              <a:t>C</a:t>
            </a:r>
            <a:r>
              <a:rPr lang="fr-FR" dirty="0"/>
              <a:t> - Réseau connecté directement</a:t>
            </a:r>
          </a:p>
          <a:p>
            <a:pPr lvl="1" rtl="0"/>
            <a:r>
              <a:rPr lang="fr-FR" b="1" dirty="0"/>
              <a:t>S</a:t>
            </a:r>
            <a:r>
              <a:rPr lang="fr-FR" dirty="0"/>
              <a:t> - La route statique a été configurée manuellement par un administrateur</a:t>
            </a:r>
          </a:p>
          <a:p>
            <a:pPr lvl="1" rtl="0"/>
            <a:r>
              <a:rPr lang="fr-FR" b="1" dirty="0"/>
              <a:t>O</a:t>
            </a:r>
            <a:r>
              <a:rPr lang="fr-FR" dirty="0"/>
              <a:t> - OSPF</a:t>
            </a:r>
          </a:p>
          <a:p>
            <a:pPr lvl="1" rtl="0"/>
            <a:r>
              <a:rPr lang="fr-FR" b="1" dirty="0"/>
              <a:t>D</a:t>
            </a:r>
            <a:r>
              <a:rPr lang="fr-FR" dirty="0"/>
              <a:t> - EIGRP</a:t>
            </a:r>
          </a:p>
          <a:p>
            <a:pPr marL="0" indent="0" rtl="0">
              <a:buNone/>
            </a:pPr>
            <a:r>
              <a:rPr lang="fr-FR" sz="1400" dirty="0"/>
              <a:t>Cette commande affiche les types de routes suivants:</a:t>
            </a:r>
          </a:p>
          <a:p>
            <a:pPr lvl="1" rtl="0"/>
            <a:r>
              <a:rPr lang="fr-FR" dirty="0"/>
              <a:t>Directement Connecté – C et L</a:t>
            </a:r>
          </a:p>
          <a:p>
            <a:pPr lvl="1" rtl="0"/>
            <a:r>
              <a:rPr lang="fr-FR" dirty="0"/>
              <a:t>Routes Distantes – O, D, etc.</a:t>
            </a:r>
          </a:p>
          <a:p>
            <a:pPr lvl="1" rtl="0"/>
            <a:r>
              <a:rPr lang="fr-FR" dirty="0"/>
              <a:t>Routes par défaut – S* </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211" y="847792"/>
            <a:ext cx="4904509" cy="3900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373709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8.6 Module pratique et questionnaire</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239513"/>
            <a:ext cx="9144000" cy="757551"/>
          </a:xfrm>
        </p:spPr>
        <p:txBody>
          <a:bodyPr/>
          <a:lstStyle/>
          <a:p>
            <a:pPr rtl="0"/>
            <a:r>
              <a:rPr lang="fr-FR" sz="1600" dirty="0"/>
              <a:t>Module Pratique et Questionnaire</a:t>
            </a:r>
            <a:br>
              <a:rPr lang="en-US" altLang="en-US" dirty="0"/>
            </a:br>
            <a:r>
              <a:rPr lang="fr-FR" dirty="0"/>
              <a:t>Qu'est-ce que j'ai appris dans ce module?</a:t>
            </a:r>
          </a:p>
        </p:txBody>
      </p:sp>
      <p:sp>
        <p:nvSpPr>
          <p:cNvPr id="13315" name="Content Placeholder 2"/>
          <p:cNvSpPr>
            <a:spLocks noGrp="1"/>
          </p:cNvSpPr>
          <p:nvPr>
            <p:ph idx="1"/>
          </p:nvPr>
        </p:nvSpPr>
        <p:spPr>
          <a:xfrm>
            <a:off x="0" y="1075795"/>
            <a:ext cx="8840141" cy="3874434"/>
          </a:xfrm>
        </p:spPr>
        <p:txBody>
          <a:bodyPr/>
          <a:lstStyle/>
          <a:p>
            <a:pPr lvl="2" rtl="0"/>
            <a:r>
              <a:rPr lang="fr-FR" sz="1400" dirty="0"/>
              <a:t>IP est sans connexion, l'acheminement au mieux et indépendant vis-à-vis des supports.</a:t>
            </a:r>
          </a:p>
          <a:p>
            <a:pPr lvl="2" rtl="0"/>
            <a:r>
              <a:rPr lang="fr-FR" sz="1400" dirty="0"/>
              <a:t>IP ne garantie pas la livraison des paquets.</a:t>
            </a:r>
          </a:p>
          <a:p>
            <a:pPr lvl="2" rtl="0"/>
            <a:r>
              <a:rPr lang="fr-FR" sz="1400" dirty="0"/>
              <a:t>Un en-tête de paquet IPv4 est constitué de champs contenant des informations importantes sur le paquet.</a:t>
            </a:r>
          </a:p>
          <a:p>
            <a:pPr lvl="2" rtl="0"/>
            <a:r>
              <a:rPr lang="fr-FR" sz="1400" dirty="0"/>
              <a:t>IPv6 surmonte le manque de connectivité de bout en bout IPv4 et augmente la complexité du réseau.</a:t>
            </a:r>
          </a:p>
          <a:p>
            <a:pPr lvl="2" rtl="0">
              <a:buFont typeface="Arial" panose="020B0604020202020204" pitchFamily="34" charset="0"/>
              <a:buChar char="•"/>
            </a:pPr>
            <a:r>
              <a:rPr lang="fr-FR" sz="1400" dirty="0"/>
              <a:t>Un périphérique détermine si une destination est elle-même, un autre hôte local et un hôte distant.</a:t>
            </a:r>
          </a:p>
          <a:p>
            <a:pPr lvl="2" rtl="0">
              <a:buFont typeface="Arial" panose="020B0604020202020204" pitchFamily="34" charset="0"/>
              <a:buChar char="•"/>
            </a:pPr>
            <a:r>
              <a:rPr lang="fr-FR" sz="1400" dirty="0"/>
              <a:t>Une passerelle par défaut est un routeur qui fait partie du réseau local et sera utilisé comme une porte vers d'autres réseaux.</a:t>
            </a:r>
          </a:p>
          <a:p>
            <a:pPr lvl="2" rtl="0"/>
            <a:r>
              <a:rPr lang="fr-FR" sz="1400" dirty="0"/>
              <a:t>La table de routage contient une liste de toutes les adresses réseau connues (préfixes) et où transférer le paquet.</a:t>
            </a:r>
          </a:p>
          <a:p>
            <a:pPr lvl="2" rtl="0"/>
            <a:r>
              <a:rPr lang="fr-FR" sz="1400" dirty="0"/>
              <a:t>Le routeur utilise le masque de sous-réseau le plus long ou la correspondance de préfixe.</a:t>
            </a:r>
          </a:p>
          <a:p>
            <a:pPr lvl="2" rtl="0"/>
            <a:r>
              <a:rPr lang="fr-FR" sz="1400" dirty="0"/>
              <a:t>La table de routage comporte trois types d'entrées de routage: les réseaux directement connectés, les réseaux distants et un route par défaut.</a:t>
            </a:r>
          </a:p>
          <a:p>
            <a:pPr marL="0" indent="0">
              <a:buNone/>
            </a:pPr>
            <a:endParaRPr lang="en-US" sz="14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15993"/>
            <a:ext cx="9144000" cy="757551"/>
          </a:xfrm>
        </p:spPr>
        <p:txBody>
          <a:bodyPr/>
          <a:lstStyle/>
          <a:p>
            <a:pPr rtl="0"/>
            <a:r>
              <a:rPr lang="fr-FR" sz="1800"/>
              <a:t>Network Layer</a:t>
            </a:r>
            <a:br>
              <a:rPr lang="en-US" dirty="0">
                <a:latin typeface="Arial" charset="0"/>
              </a:rPr>
            </a:br>
            <a:r>
              <a:rPr lang="fr-FR">
                <a:latin typeface="Arial" charset="0"/>
              </a:rPr>
              <a:t>New Terms and Commands</a:t>
            </a:r>
          </a:p>
        </p:txBody>
      </p:sp>
      <p:sp>
        <p:nvSpPr>
          <p:cNvPr id="4" name="Content Placeholder 1"/>
          <p:cNvSpPr>
            <a:spLocks noGrp="1"/>
          </p:cNvSpPr>
          <p:nvPr>
            <p:ph idx="1"/>
          </p:nvPr>
        </p:nvSpPr>
        <p:spPr>
          <a:xfrm>
            <a:off x="286690" y="1028311"/>
            <a:ext cx="2721476" cy="3709769"/>
          </a:xfrm>
          <a:noFill/>
          <a:ln>
            <a:solidFill>
              <a:schemeClr val="accent1"/>
            </a:solidFill>
          </a:ln>
        </p:spPr>
        <p:txBody>
          <a:bodyPr/>
          <a:lstStyle/>
          <a:p>
            <a:pPr rtl="0" eaLnBrk="1" fontAlgn="b" hangingPunct="1">
              <a:spcBef>
                <a:spcPts val="0"/>
              </a:spcBef>
              <a:spcAft>
                <a:spcPts val="0"/>
              </a:spcAft>
              <a:buFont typeface="Arial" panose="020B0604020202020204" pitchFamily="34" charset="0"/>
              <a:buChar char="•"/>
            </a:pPr>
            <a:r>
              <a:rPr lang="fr-FR" sz="1600"/>
              <a:t>Encapsulation</a:t>
            </a:r>
          </a:p>
          <a:p>
            <a:pPr rtl="0" eaLnBrk="1" fontAlgn="b" hangingPunct="1">
              <a:spcBef>
                <a:spcPts val="0"/>
              </a:spcBef>
              <a:spcAft>
                <a:spcPts val="0"/>
              </a:spcAft>
              <a:buFont typeface="Arial" panose="020B0604020202020204" pitchFamily="34" charset="0"/>
              <a:buChar char="•"/>
            </a:pPr>
            <a:r>
              <a:rPr lang="fr-FR" sz="1600"/>
              <a:t>Routing</a:t>
            </a:r>
          </a:p>
          <a:p>
            <a:pPr rtl="0" eaLnBrk="1" fontAlgn="b" hangingPunct="1">
              <a:spcBef>
                <a:spcPts val="0"/>
              </a:spcBef>
              <a:spcAft>
                <a:spcPts val="0"/>
              </a:spcAft>
              <a:buFont typeface="Arial" panose="020B0604020202020204" pitchFamily="34" charset="0"/>
              <a:buChar char="•"/>
            </a:pPr>
            <a:r>
              <a:rPr lang="fr-FR" sz="1600"/>
              <a:t>De-encapsulation</a:t>
            </a:r>
          </a:p>
          <a:p>
            <a:pPr rtl="0" fontAlgn="b">
              <a:spcBef>
                <a:spcPts val="0"/>
              </a:spcBef>
              <a:spcAft>
                <a:spcPts val="0"/>
              </a:spcAft>
              <a:buFont typeface="Arial" panose="020B0604020202020204" pitchFamily="34" charset="0"/>
              <a:buChar char="•"/>
            </a:pPr>
            <a:r>
              <a:rPr lang="fr-FR" sz="1600"/>
              <a:t>Data payload</a:t>
            </a:r>
          </a:p>
          <a:p>
            <a:pPr rtl="0" eaLnBrk="1" fontAlgn="b" hangingPunct="1">
              <a:spcBef>
                <a:spcPts val="0"/>
              </a:spcBef>
              <a:spcAft>
                <a:spcPts val="0"/>
              </a:spcAft>
              <a:buFont typeface="Arial" panose="020B0604020202020204" pitchFamily="34" charset="0"/>
              <a:buChar char="•"/>
            </a:pPr>
            <a:r>
              <a:rPr lang="fr-FR" sz="1600"/>
              <a:t>Packet</a:t>
            </a:r>
          </a:p>
          <a:p>
            <a:pPr rtl="0" eaLnBrk="1" fontAlgn="b" hangingPunct="1">
              <a:spcBef>
                <a:spcPts val="0"/>
              </a:spcBef>
              <a:spcAft>
                <a:spcPts val="0"/>
              </a:spcAft>
              <a:buFont typeface="Arial" panose="020B0604020202020204" pitchFamily="34" charset="0"/>
              <a:buChar char="•"/>
            </a:pPr>
            <a:r>
              <a:rPr lang="fr-FR" sz="1600"/>
              <a:t>Internet Protocol Version 4 (IPv4)</a:t>
            </a:r>
          </a:p>
          <a:p>
            <a:pPr rtl="0" eaLnBrk="1" fontAlgn="b" hangingPunct="1">
              <a:spcBef>
                <a:spcPts val="0"/>
              </a:spcBef>
              <a:spcAft>
                <a:spcPts val="0"/>
              </a:spcAft>
              <a:buFont typeface="Arial" panose="020B0604020202020204" pitchFamily="34" charset="0"/>
              <a:buChar char="•"/>
            </a:pPr>
            <a:r>
              <a:rPr lang="fr-FR" sz="1600"/>
              <a:t>Internet Protocol Version 6 (IPv6)</a:t>
            </a:r>
          </a:p>
          <a:p>
            <a:pPr rtl="0" eaLnBrk="1" fontAlgn="b" hangingPunct="1">
              <a:spcBef>
                <a:spcPts val="0"/>
              </a:spcBef>
              <a:spcAft>
                <a:spcPts val="0"/>
              </a:spcAft>
              <a:buFont typeface="Arial" panose="020B0604020202020204" pitchFamily="34" charset="0"/>
              <a:buChar char="•"/>
            </a:pPr>
            <a:r>
              <a:rPr lang="fr-FR" sz="1600"/>
              <a:t>Network Layer PDU = IP Packet</a:t>
            </a:r>
          </a:p>
          <a:p>
            <a:pPr rtl="0" eaLnBrk="1" fontAlgn="b" hangingPunct="1">
              <a:spcBef>
                <a:spcPts val="0"/>
              </a:spcBef>
              <a:spcAft>
                <a:spcPts val="0"/>
              </a:spcAft>
              <a:buFont typeface="Arial" panose="020B0604020202020204" pitchFamily="34" charset="0"/>
              <a:buChar char="•"/>
            </a:pPr>
            <a:r>
              <a:rPr lang="fr-FR" sz="1600"/>
              <a:t>IP Header</a:t>
            </a:r>
          </a:p>
        </p:txBody>
      </p:sp>
      <p:sp>
        <p:nvSpPr>
          <p:cNvPr id="6" name="Content Placeholder 1"/>
          <p:cNvSpPr txBox="1">
            <a:spLocks/>
          </p:cNvSpPr>
          <p:nvPr/>
        </p:nvSpPr>
        <p:spPr bwMode="auto">
          <a:xfrm>
            <a:off x="3008166" y="1019059"/>
            <a:ext cx="2850381" cy="3709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ctr" hangingPunct="1">
              <a:spcBef>
                <a:spcPts val="0"/>
              </a:spcBef>
              <a:buFont typeface="Arial" panose="020B0604020202020204" pitchFamily="34" charset="0"/>
              <a:buChar char="•"/>
            </a:pPr>
            <a:r>
              <a:rPr lang="fr-FR" sz="1600">
                <a:solidFill>
                  <a:srgbClr val="000000"/>
                </a:solidFill>
              </a:rPr>
              <a:t>Best effort delivery</a:t>
            </a:r>
          </a:p>
          <a:p>
            <a:pPr rtl="0" eaLnBrk="1" fontAlgn="ctr" hangingPunct="1">
              <a:spcBef>
                <a:spcPts val="0"/>
              </a:spcBef>
              <a:buFont typeface="Arial" panose="020B0604020202020204" pitchFamily="34" charset="0"/>
              <a:buChar char="•"/>
            </a:pPr>
            <a:r>
              <a:rPr lang="fr-FR" sz="1600">
                <a:solidFill>
                  <a:srgbClr val="000000"/>
                </a:solidFill>
              </a:rPr>
              <a:t>Media independent</a:t>
            </a:r>
          </a:p>
          <a:p>
            <a:pPr rtl="0" eaLnBrk="1" fontAlgn="b" hangingPunct="1">
              <a:spcBef>
                <a:spcPts val="0"/>
              </a:spcBef>
              <a:buFont typeface="Arial" panose="020B0604020202020204" pitchFamily="34" charset="0"/>
              <a:buChar char="•"/>
            </a:pPr>
            <a:r>
              <a:rPr lang="fr-FR" sz="1600">
                <a:solidFill>
                  <a:srgbClr val="000000"/>
                </a:solidFill>
              </a:rPr>
              <a:t>Connectionless</a:t>
            </a:r>
          </a:p>
          <a:p>
            <a:pPr rtl="0" eaLnBrk="1" fontAlgn="b" hangingPunct="1">
              <a:spcBef>
                <a:spcPts val="0"/>
              </a:spcBef>
              <a:buFont typeface="Arial" panose="020B0604020202020204" pitchFamily="34" charset="0"/>
              <a:buChar char="•"/>
            </a:pPr>
            <a:r>
              <a:rPr lang="fr-FR" sz="1600">
                <a:solidFill>
                  <a:srgbClr val="000000"/>
                </a:solidFill>
              </a:rPr>
              <a:t>Unreliable</a:t>
            </a:r>
          </a:p>
          <a:p>
            <a:pPr rtl="0" eaLnBrk="1" fontAlgn="b" hangingPunct="1">
              <a:spcBef>
                <a:spcPts val="0"/>
              </a:spcBef>
              <a:buFont typeface="Arial" panose="020B0604020202020204" pitchFamily="34" charset="0"/>
              <a:buChar char="•"/>
            </a:pPr>
            <a:r>
              <a:rPr lang="fr-FR" sz="1600">
                <a:solidFill>
                  <a:srgbClr val="000000"/>
                </a:solidFill>
              </a:rPr>
              <a:t>Maximum Transmission Unit (MTU)</a:t>
            </a:r>
          </a:p>
          <a:p>
            <a:pPr rtl="0" eaLnBrk="1" fontAlgn="b" hangingPunct="1">
              <a:spcBef>
                <a:spcPts val="0"/>
              </a:spcBef>
              <a:buFont typeface="Arial" panose="020B0604020202020204" pitchFamily="34" charset="0"/>
              <a:buChar char="•"/>
            </a:pPr>
            <a:r>
              <a:rPr lang="fr-FR" sz="1600">
                <a:solidFill>
                  <a:srgbClr val="000000"/>
                </a:solidFill>
              </a:rPr>
              <a:t>Version</a:t>
            </a:r>
          </a:p>
          <a:p>
            <a:pPr rtl="0" eaLnBrk="1" fontAlgn="b" hangingPunct="1">
              <a:spcBef>
                <a:spcPts val="0"/>
              </a:spcBef>
              <a:buFont typeface="Arial" panose="020B0604020202020204" pitchFamily="34" charset="0"/>
              <a:buChar char="•"/>
            </a:pPr>
            <a:r>
              <a:rPr lang="fr-FR" sz="1600">
                <a:solidFill>
                  <a:srgbClr val="000000"/>
                </a:solidFill>
              </a:rPr>
              <a:t>Differentiated Services (DS)</a:t>
            </a:r>
          </a:p>
          <a:p>
            <a:pPr rtl="0" eaLnBrk="1" fontAlgn="b" hangingPunct="1">
              <a:spcBef>
                <a:spcPts val="0"/>
              </a:spcBef>
              <a:buFont typeface="Arial" panose="020B0604020202020204" pitchFamily="34" charset="0"/>
              <a:buChar char="•"/>
            </a:pPr>
            <a:r>
              <a:rPr lang="fr-FR" sz="1600">
                <a:solidFill>
                  <a:srgbClr val="000000"/>
                </a:solidFill>
              </a:rPr>
              <a:t>Time-to-Live (TTL)</a:t>
            </a:r>
          </a:p>
          <a:p>
            <a:pPr rtl="0" eaLnBrk="1" fontAlgn="b" hangingPunct="1">
              <a:spcBef>
                <a:spcPts val="0"/>
              </a:spcBef>
              <a:buFont typeface="Arial" panose="020B0604020202020204" pitchFamily="34" charset="0"/>
              <a:buChar char="•"/>
            </a:pPr>
            <a:r>
              <a:rPr lang="fr-FR" sz="1600">
                <a:solidFill>
                  <a:srgbClr val="000000"/>
                </a:solidFill>
              </a:rPr>
              <a:t>Internet Control Message Protocol (ICMP)</a:t>
            </a:r>
          </a:p>
          <a:p>
            <a:pPr marL="0" indent="0" eaLnBrk="1" fontAlgn="b" hangingPunct="1">
              <a:buNone/>
            </a:pPr>
            <a:endParaRPr lang="en-US" sz="1600" dirty="0"/>
          </a:p>
        </p:txBody>
      </p:sp>
      <p:sp>
        <p:nvSpPr>
          <p:cNvPr id="8" name="Content Placeholder 1"/>
          <p:cNvSpPr txBox="1">
            <a:spLocks/>
          </p:cNvSpPr>
          <p:nvPr/>
        </p:nvSpPr>
        <p:spPr bwMode="auto">
          <a:xfrm>
            <a:off x="5858547" y="1028311"/>
            <a:ext cx="2841064" cy="36570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b" hangingPunct="1">
              <a:spcBef>
                <a:spcPts val="0"/>
              </a:spcBef>
              <a:buFont typeface="Arial" panose="020B0604020202020204" pitchFamily="34" charset="0"/>
              <a:buChar char="•"/>
            </a:pPr>
            <a:r>
              <a:rPr lang="fr-FR" sz="1600">
                <a:solidFill>
                  <a:srgbClr val="000000"/>
                </a:solidFill>
              </a:rPr>
              <a:t>Identification, Flags, Fragment Offset fields</a:t>
            </a:r>
          </a:p>
          <a:p>
            <a:pPr rtl="0" eaLnBrk="1" fontAlgn="b" hangingPunct="1">
              <a:spcBef>
                <a:spcPts val="0"/>
              </a:spcBef>
              <a:buFont typeface="Arial" panose="020B0604020202020204" pitchFamily="34" charset="0"/>
              <a:buChar char="•"/>
            </a:pPr>
            <a:r>
              <a:rPr lang="fr-FR" sz="1600">
                <a:solidFill>
                  <a:srgbClr val="000000"/>
                </a:solidFill>
              </a:rPr>
              <a:t>Network Address Translation (NAT)</a:t>
            </a:r>
          </a:p>
          <a:p>
            <a:pPr rtl="0" eaLnBrk="1" fontAlgn="b" hangingPunct="1">
              <a:spcBef>
                <a:spcPts val="0"/>
              </a:spcBef>
              <a:buFont typeface="Arial" panose="020B0604020202020204" pitchFamily="34" charset="0"/>
              <a:buChar char="•"/>
            </a:pPr>
            <a:r>
              <a:rPr lang="fr-FR" sz="1600">
                <a:solidFill>
                  <a:srgbClr val="000000"/>
                </a:solidFill>
              </a:rPr>
              <a:t>Traffic Class</a:t>
            </a:r>
          </a:p>
          <a:p>
            <a:pPr rtl="0" eaLnBrk="1" fontAlgn="b" hangingPunct="1">
              <a:spcBef>
                <a:spcPts val="0"/>
              </a:spcBef>
              <a:buFont typeface="Arial" panose="020B0604020202020204" pitchFamily="34" charset="0"/>
              <a:buChar char="•"/>
            </a:pPr>
            <a:r>
              <a:rPr lang="fr-FR" sz="1600">
                <a:solidFill>
                  <a:srgbClr val="000000"/>
                </a:solidFill>
              </a:rPr>
              <a:t>Flow Label</a:t>
            </a:r>
          </a:p>
          <a:p>
            <a:pPr rtl="0" eaLnBrk="1" fontAlgn="b" hangingPunct="1">
              <a:spcBef>
                <a:spcPts val="0"/>
              </a:spcBef>
              <a:buFont typeface="Arial" panose="020B0604020202020204" pitchFamily="34" charset="0"/>
              <a:buChar char="•"/>
            </a:pPr>
            <a:r>
              <a:rPr lang="fr-FR" sz="1600">
                <a:solidFill>
                  <a:srgbClr val="000000"/>
                </a:solidFill>
              </a:rPr>
              <a:t>Payload Length</a:t>
            </a:r>
          </a:p>
          <a:p>
            <a:pPr rtl="0" eaLnBrk="1" fontAlgn="b" hangingPunct="1">
              <a:spcBef>
                <a:spcPts val="0"/>
              </a:spcBef>
              <a:buFont typeface="Arial" panose="020B0604020202020204" pitchFamily="34" charset="0"/>
              <a:buChar char="•"/>
            </a:pPr>
            <a:r>
              <a:rPr lang="fr-FR" sz="1600">
                <a:solidFill>
                  <a:srgbClr val="000000"/>
                </a:solidFill>
              </a:rPr>
              <a:t>Next Header</a:t>
            </a:r>
          </a:p>
          <a:p>
            <a:pPr rtl="0" eaLnBrk="1" fontAlgn="b" hangingPunct="1">
              <a:spcBef>
                <a:spcPts val="0"/>
              </a:spcBef>
              <a:buFont typeface="Arial" panose="020B0604020202020204" pitchFamily="34" charset="0"/>
              <a:buChar char="•"/>
            </a:pPr>
            <a:r>
              <a:rPr lang="fr-FR" sz="1600">
                <a:solidFill>
                  <a:srgbClr val="000000"/>
                </a:solidFill>
              </a:rPr>
              <a:t>Hop Limit</a:t>
            </a:r>
          </a:p>
          <a:p>
            <a:pPr rtl="0" eaLnBrk="1" fontAlgn="b" hangingPunct="1">
              <a:spcBef>
                <a:spcPts val="0"/>
              </a:spcBef>
              <a:buFont typeface="Arial" panose="020B0604020202020204" pitchFamily="34" charset="0"/>
              <a:buChar char="•"/>
            </a:pPr>
            <a:r>
              <a:rPr lang="fr-FR" sz="1600">
                <a:solidFill>
                  <a:srgbClr val="000000"/>
                </a:solidFill>
              </a:rPr>
              <a:t>Extension Headers</a:t>
            </a:r>
          </a:p>
          <a:p>
            <a:pPr rtl="0" eaLnBrk="1" fontAlgn="b" hangingPunct="1">
              <a:spcBef>
                <a:spcPts val="0"/>
              </a:spcBef>
              <a:buFont typeface="Arial" panose="020B0604020202020204" pitchFamily="34" charset="0"/>
              <a:buChar char="•"/>
            </a:pPr>
            <a:r>
              <a:rPr lang="fr-FR" sz="1600">
                <a:solidFill>
                  <a:srgbClr val="000000"/>
                </a:solidFill>
              </a:rPr>
              <a:t>Local host</a:t>
            </a:r>
          </a:p>
          <a:p>
            <a:pPr rtl="0" eaLnBrk="1" fontAlgn="b" hangingPunct="1">
              <a:spcBef>
                <a:spcPts val="0"/>
              </a:spcBef>
              <a:buFont typeface="Arial" panose="020B0604020202020204" pitchFamily="34" charset="0"/>
              <a:buChar char="•"/>
            </a:pPr>
            <a:r>
              <a:rPr lang="fr-FR" sz="1600">
                <a:solidFill>
                  <a:srgbClr val="000000"/>
                </a:solidFill>
              </a:rPr>
              <a:t>Remote host</a:t>
            </a:r>
          </a:p>
          <a:p>
            <a:pPr rtl="0" eaLnBrk="1" fontAlgn="b" hangingPunct="1">
              <a:spcBef>
                <a:spcPts val="0"/>
              </a:spcBef>
              <a:buFont typeface="Arial" panose="020B0604020202020204" pitchFamily="34" charset="0"/>
              <a:buChar char="•"/>
            </a:pPr>
            <a:r>
              <a:rPr lang="fr-FR" sz="1600">
                <a:solidFill>
                  <a:srgbClr val="000000"/>
                </a:solidFill>
              </a:rPr>
              <a:t>Default Gateway</a:t>
            </a:r>
          </a:p>
        </p:txBody>
      </p:sp>
    </p:spTree>
    <p:extLst>
      <p:ext uri="{BB962C8B-B14F-4D97-AF65-F5344CB8AC3E}">
        <p14:creationId xmlns:p14="http://schemas.microsoft.com/office/powerpoint/2010/main" val="494180527"/>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rtl="0" eaLnBrk="1" hangingPunct="1"/>
            <a:r>
              <a:rPr lang="fr-FR" sz="1800">
                <a:latin typeface="Arial" charset="0"/>
              </a:rPr>
              <a:t>Network Layer</a:t>
            </a:r>
            <a:br>
              <a:rPr lang="en-US" dirty="0">
                <a:latin typeface="Arial" charset="0"/>
              </a:rPr>
            </a:br>
            <a:r>
              <a:rPr lang="fr-FR">
                <a:latin typeface="Arial" charset="0"/>
              </a:rPr>
              <a:t>New Terms and Commands</a:t>
            </a:r>
          </a:p>
        </p:txBody>
      </p:sp>
      <p:sp>
        <p:nvSpPr>
          <p:cNvPr id="4" name="Content Placeholder 1"/>
          <p:cNvSpPr>
            <a:spLocks noGrp="1"/>
          </p:cNvSpPr>
          <p:nvPr>
            <p:ph idx="1"/>
          </p:nvPr>
        </p:nvSpPr>
        <p:spPr>
          <a:xfrm>
            <a:off x="276908" y="1019059"/>
            <a:ext cx="2721476" cy="3709769"/>
          </a:xfrm>
          <a:ln>
            <a:solidFill>
              <a:srgbClr val="000000"/>
            </a:solidFill>
          </a:ln>
        </p:spPr>
        <p:txBody>
          <a:bodyPr/>
          <a:lstStyle/>
          <a:p>
            <a:pPr rtl="0" eaLnBrk="1" fontAlgn="b" hangingPunct="1">
              <a:spcBef>
                <a:spcPts val="0"/>
              </a:spcBef>
              <a:spcAft>
                <a:spcPts val="0"/>
              </a:spcAft>
              <a:buFont typeface="Arial" panose="020B0604020202020204" pitchFamily="34" charset="0"/>
              <a:buChar char="•"/>
            </a:pPr>
            <a:r>
              <a:rPr lang="fr-FR" sz="1600"/>
              <a:t>netstat –r</a:t>
            </a:r>
          </a:p>
          <a:p>
            <a:pPr rtl="0" eaLnBrk="1" fontAlgn="b" hangingPunct="1">
              <a:spcBef>
                <a:spcPts val="0"/>
              </a:spcBef>
              <a:spcAft>
                <a:spcPts val="0"/>
              </a:spcAft>
              <a:buFont typeface="Arial" panose="020B0604020202020204" pitchFamily="34" charset="0"/>
              <a:buChar char="•"/>
            </a:pPr>
            <a:r>
              <a:rPr lang="fr-FR" sz="1600"/>
              <a:t>route print</a:t>
            </a:r>
          </a:p>
          <a:p>
            <a:pPr rtl="0" eaLnBrk="1" fontAlgn="b" hangingPunct="1">
              <a:spcBef>
                <a:spcPts val="0"/>
              </a:spcBef>
              <a:spcAft>
                <a:spcPts val="0"/>
              </a:spcAft>
              <a:buFont typeface="Arial" panose="020B0604020202020204" pitchFamily="34" charset="0"/>
              <a:buChar char="•"/>
            </a:pPr>
            <a:r>
              <a:rPr lang="fr-FR" sz="1600"/>
              <a:t>interface list</a:t>
            </a:r>
          </a:p>
          <a:p>
            <a:pPr rtl="0" eaLnBrk="1" fontAlgn="b" hangingPunct="1">
              <a:spcBef>
                <a:spcPts val="0"/>
              </a:spcBef>
              <a:spcAft>
                <a:spcPts val="0"/>
              </a:spcAft>
              <a:buFont typeface="Arial" panose="020B0604020202020204" pitchFamily="34" charset="0"/>
              <a:buChar char="•"/>
            </a:pPr>
            <a:r>
              <a:rPr lang="fr-FR" sz="1600"/>
              <a:t>IPv4 Route Table</a:t>
            </a:r>
          </a:p>
          <a:p>
            <a:pPr rtl="0" eaLnBrk="1" fontAlgn="b" hangingPunct="1">
              <a:spcBef>
                <a:spcPts val="0"/>
              </a:spcBef>
              <a:spcAft>
                <a:spcPts val="0"/>
              </a:spcAft>
              <a:buFont typeface="Arial" panose="020B0604020202020204" pitchFamily="34" charset="0"/>
              <a:buChar char="•"/>
            </a:pPr>
            <a:r>
              <a:rPr lang="fr-FR" sz="1600"/>
              <a:t>IPv6 Route Table</a:t>
            </a:r>
          </a:p>
          <a:p>
            <a:pPr rtl="0" eaLnBrk="1" fontAlgn="b" hangingPunct="1">
              <a:spcBef>
                <a:spcPts val="0"/>
              </a:spcBef>
              <a:spcAft>
                <a:spcPts val="0"/>
              </a:spcAft>
              <a:buFont typeface="Arial" panose="020B0604020202020204" pitchFamily="34" charset="0"/>
              <a:buChar char="•"/>
            </a:pPr>
            <a:r>
              <a:rPr lang="fr-FR" sz="1600"/>
              <a:t>directly-connected routes</a:t>
            </a:r>
          </a:p>
          <a:p>
            <a:pPr rtl="0" eaLnBrk="1" fontAlgn="b" hangingPunct="1">
              <a:spcBef>
                <a:spcPts val="0"/>
              </a:spcBef>
              <a:spcAft>
                <a:spcPts val="0"/>
              </a:spcAft>
              <a:buFont typeface="Arial" panose="020B0604020202020204" pitchFamily="34" charset="0"/>
              <a:buChar char="•"/>
            </a:pPr>
            <a:r>
              <a:rPr lang="fr-FR" sz="1600"/>
              <a:t>remote routes</a:t>
            </a:r>
          </a:p>
          <a:p>
            <a:pPr rtl="0" eaLnBrk="1" fontAlgn="b" hangingPunct="1">
              <a:spcBef>
                <a:spcPts val="0"/>
              </a:spcBef>
              <a:spcAft>
                <a:spcPts val="0"/>
              </a:spcAft>
              <a:buFont typeface="Arial" panose="020B0604020202020204" pitchFamily="34" charset="0"/>
              <a:buChar char="•"/>
            </a:pPr>
            <a:r>
              <a:rPr lang="fr-FR" sz="1600"/>
              <a:t>default route</a:t>
            </a:r>
          </a:p>
          <a:p>
            <a:pPr rtl="0" eaLnBrk="1" fontAlgn="b" hangingPunct="1">
              <a:spcBef>
                <a:spcPts val="0"/>
              </a:spcBef>
              <a:spcAft>
                <a:spcPts val="0"/>
              </a:spcAft>
              <a:buFont typeface="Arial" panose="020B0604020202020204" pitchFamily="34" charset="0"/>
              <a:buChar char="•"/>
            </a:pPr>
            <a:r>
              <a:rPr lang="fr-FR" sz="1600" b="1"/>
              <a:t>show ip route</a:t>
            </a:r>
          </a:p>
          <a:p>
            <a:pPr rtl="0" eaLnBrk="1" fontAlgn="b" hangingPunct="1">
              <a:spcBef>
                <a:spcPts val="0"/>
              </a:spcBef>
              <a:spcAft>
                <a:spcPts val="0"/>
              </a:spcAft>
              <a:buFont typeface="Arial" panose="020B0604020202020204" pitchFamily="34" charset="0"/>
              <a:buChar char="•"/>
            </a:pPr>
            <a:r>
              <a:rPr lang="fr-FR" sz="1600"/>
              <a:t>route source</a:t>
            </a:r>
          </a:p>
          <a:p>
            <a:pPr rtl="0" eaLnBrk="1" fontAlgn="b" hangingPunct="1">
              <a:spcBef>
                <a:spcPts val="0"/>
              </a:spcBef>
              <a:spcAft>
                <a:spcPts val="0"/>
              </a:spcAft>
              <a:buFont typeface="Arial" panose="020B0604020202020204" pitchFamily="34" charset="0"/>
              <a:buChar char="•"/>
            </a:pPr>
            <a:r>
              <a:rPr lang="fr-FR" sz="1600"/>
              <a:t>destination network</a:t>
            </a:r>
          </a:p>
          <a:p>
            <a:pPr rtl="0" eaLnBrk="1" fontAlgn="b" hangingPunct="1">
              <a:spcBef>
                <a:spcPts val="0"/>
              </a:spcBef>
              <a:spcAft>
                <a:spcPts val="0"/>
              </a:spcAft>
              <a:buFont typeface="Arial" panose="020B0604020202020204" pitchFamily="34" charset="0"/>
              <a:buChar char="•"/>
            </a:pPr>
            <a:r>
              <a:rPr lang="fr-FR" sz="1600"/>
              <a:t>outgoing interface</a:t>
            </a:r>
          </a:p>
          <a:p>
            <a:pPr rtl="0" eaLnBrk="1" fontAlgn="b" hangingPunct="1">
              <a:spcBef>
                <a:spcPts val="0"/>
              </a:spcBef>
              <a:spcAft>
                <a:spcPts val="0"/>
              </a:spcAft>
              <a:buFont typeface="Arial" panose="020B0604020202020204" pitchFamily="34" charset="0"/>
              <a:buChar char="•"/>
            </a:pPr>
            <a:r>
              <a:rPr lang="fr-FR" sz="1600"/>
              <a:t>administrative distance</a:t>
            </a:r>
          </a:p>
          <a:p>
            <a:pPr rtl="0" eaLnBrk="1" fontAlgn="b" hangingPunct="1">
              <a:spcBef>
                <a:spcPts val="0"/>
              </a:spcBef>
              <a:spcAft>
                <a:spcPts val="0"/>
              </a:spcAft>
              <a:buFont typeface="Arial" panose="020B0604020202020204" pitchFamily="34" charset="0"/>
              <a:buChar char="•"/>
            </a:pPr>
            <a:r>
              <a:rPr lang="fr-FR" sz="1600"/>
              <a:t>metric</a:t>
            </a:r>
          </a:p>
        </p:txBody>
      </p:sp>
      <p:sp>
        <p:nvSpPr>
          <p:cNvPr id="6" name="Content Placeholder 1"/>
          <p:cNvSpPr txBox="1">
            <a:spLocks/>
          </p:cNvSpPr>
          <p:nvPr/>
        </p:nvSpPr>
        <p:spPr bwMode="auto">
          <a:xfrm>
            <a:off x="3005998" y="1019058"/>
            <a:ext cx="2850381" cy="3709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c="http://schemas.openxmlformats.org/drawingml/2006/chart" xmlns:c15="http://schemas.microsoft.com/office/drawing/2012/chart" xmlns=""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rtl="0" eaLnBrk="1" fontAlgn="b" hangingPunct="1">
              <a:spcBef>
                <a:spcPts val="0"/>
              </a:spcBef>
              <a:buFont typeface="Arial" panose="020B0604020202020204" pitchFamily="34" charset="0"/>
              <a:buChar char="•"/>
            </a:pPr>
            <a:r>
              <a:rPr lang="fr-FR" sz="1600">
                <a:solidFill>
                  <a:srgbClr val="000000"/>
                </a:solidFill>
              </a:rPr>
              <a:t>next-hop</a:t>
            </a:r>
          </a:p>
          <a:p>
            <a:pPr rtl="0" eaLnBrk="1" fontAlgn="b" hangingPunct="1">
              <a:spcBef>
                <a:spcPts val="0"/>
              </a:spcBef>
              <a:buFont typeface="Arial" panose="020B0604020202020204" pitchFamily="34" charset="0"/>
              <a:buChar char="•"/>
            </a:pPr>
            <a:r>
              <a:rPr lang="fr-FR" sz="1600">
                <a:solidFill>
                  <a:srgbClr val="000000"/>
                </a:solidFill>
              </a:rPr>
              <a:t>route timestamp</a:t>
            </a:r>
          </a:p>
        </p:txBody>
      </p:sp>
    </p:spTree>
    <p:extLst>
      <p:ext uri="{BB962C8B-B14F-4D97-AF65-F5344CB8AC3E}">
        <p14:creationId xmlns:p14="http://schemas.microsoft.com/office/powerpoint/2010/main" val="130159926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a:xfrm>
            <a:off x="0" y="330953"/>
            <a:ext cx="9144000" cy="757551"/>
          </a:xfrm>
        </p:spPr>
        <p:txBody>
          <a:bodyPr/>
          <a:lstStyle/>
          <a:p>
            <a:pPr rtl="0" eaLnBrk="1" hangingPunct="1"/>
            <a:r>
              <a:rPr lang="fr-FR" dirty="0"/>
              <a:t>Check </a:t>
            </a:r>
            <a:r>
              <a:rPr lang="fr-FR" dirty="0" err="1"/>
              <a:t>Your</a:t>
            </a:r>
            <a:r>
              <a:rPr lang="fr-FR" dirty="0"/>
              <a:t> </a:t>
            </a:r>
            <a:r>
              <a:rPr lang="fr-FR" dirty="0" err="1"/>
              <a:t>Understanding</a:t>
            </a:r>
            <a:r>
              <a:rPr lang="fr-FR" dirty="0"/>
              <a:t> and </a:t>
            </a:r>
            <a:r>
              <a:rPr lang="fr-FR" dirty="0" err="1"/>
              <a:t>What</a:t>
            </a:r>
            <a:r>
              <a:rPr lang="fr-FR" dirty="0"/>
              <a:t> Do You </a:t>
            </a:r>
            <a:r>
              <a:rPr lang="fr-FR" dirty="0" err="1"/>
              <a:t>Already</a:t>
            </a:r>
            <a:r>
              <a:rPr lang="fr-FR" dirty="0"/>
              <a:t> Know? </a:t>
            </a:r>
          </a:p>
        </p:txBody>
      </p:sp>
      <p:sp>
        <p:nvSpPr>
          <p:cNvPr id="7171" name="Rectangle 34"/>
          <p:cNvSpPr>
            <a:spLocks noGrp="1" noChangeArrowheads="1"/>
          </p:cNvSpPr>
          <p:nvPr>
            <p:ph idx="1"/>
          </p:nvPr>
        </p:nvSpPr>
        <p:spPr>
          <a:xfrm>
            <a:off x="160597" y="1353821"/>
            <a:ext cx="8878570" cy="3643747"/>
          </a:xfrm>
        </p:spPr>
        <p:txBody>
          <a:bodyPr/>
          <a:lstStyle/>
          <a:p>
            <a:pPr rtl="0">
              <a:spcBef>
                <a:spcPct val="30000"/>
              </a:spcBef>
              <a:buFont typeface="Arial" panose="020B0604020202020204" pitchFamily="34" charset="0"/>
              <a:buChar char="•"/>
            </a:pPr>
            <a:r>
              <a:rPr lang="fr-FR" sz="1600" dirty="0"/>
              <a:t>Check </a:t>
            </a:r>
            <a:r>
              <a:rPr lang="fr-FR" sz="1600" dirty="0" err="1"/>
              <a:t>Your</a:t>
            </a:r>
            <a:r>
              <a:rPr lang="fr-FR" sz="1600" dirty="0"/>
              <a:t> </a:t>
            </a:r>
            <a:r>
              <a:rPr lang="fr-FR" sz="1600" dirty="0" err="1"/>
              <a:t>Understanding</a:t>
            </a:r>
            <a:r>
              <a:rPr lang="fr-FR" sz="1600" dirty="0"/>
              <a:t> </a:t>
            </a:r>
            <a:r>
              <a:rPr lang="fr-FR" sz="1600" dirty="0" err="1"/>
              <a:t>activities</a:t>
            </a:r>
            <a:r>
              <a:rPr lang="fr-FR" sz="1600" dirty="0"/>
              <a:t> are </a:t>
            </a:r>
            <a:r>
              <a:rPr lang="fr-FR" sz="1600" dirty="0" err="1"/>
              <a:t>designed</a:t>
            </a:r>
            <a:r>
              <a:rPr lang="fr-FR" sz="1600" dirty="0"/>
              <a:t> to let </a:t>
            </a:r>
            <a:r>
              <a:rPr lang="fr-FR" sz="1600" dirty="0" err="1"/>
              <a:t>students</a:t>
            </a:r>
            <a:r>
              <a:rPr lang="fr-FR" sz="1600" dirty="0"/>
              <a:t> </a:t>
            </a:r>
            <a:r>
              <a:rPr lang="fr-FR" sz="1600" dirty="0" err="1"/>
              <a:t>quickly</a:t>
            </a:r>
            <a:r>
              <a:rPr lang="fr-FR" sz="1600" dirty="0"/>
              <a:t> </a:t>
            </a:r>
            <a:r>
              <a:rPr lang="fr-FR" sz="1600" dirty="0" err="1"/>
              <a:t>determine</a:t>
            </a:r>
            <a:r>
              <a:rPr lang="fr-FR" sz="1600" dirty="0"/>
              <a:t> if </a:t>
            </a:r>
            <a:r>
              <a:rPr lang="fr-FR" sz="1600" dirty="0" err="1"/>
              <a:t>they</a:t>
            </a:r>
            <a:r>
              <a:rPr lang="fr-FR" sz="1600" dirty="0"/>
              <a:t> </a:t>
            </a:r>
            <a:r>
              <a:rPr lang="fr-FR" sz="1600" dirty="0" err="1"/>
              <a:t>understand</a:t>
            </a:r>
            <a:r>
              <a:rPr lang="fr-FR" sz="1600" dirty="0"/>
              <a:t> the content and </a:t>
            </a:r>
            <a:r>
              <a:rPr lang="fr-FR" sz="1600" dirty="0" err="1"/>
              <a:t>can</a:t>
            </a:r>
            <a:r>
              <a:rPr lang="fr-FR" sz="1600" dirty="0"/>
              <a:t> </a:t>
            </a:r>
            <a:r>
              <a:rPr lang="fr-FR" sz="1600" dirty="0" err="1"/>
              <a:t>proceed</a:t>
            </a:r>
            <a:r>
              <a:rPr lang="fr-FR" sz="1600" dirty="0"/>
              <a:t>, or if </a:t>
            </a:r>
            <a:r>
              <a:rPr lang="fr-FR" sz="1600" dirty="0" err="1"/>
              <a:t>they</a:t>
            </a:r>
            <a:r>
              <a:rPr lang="fr-FR" sz="1600" dirty="0"/>
              <a:t> </a:t>
            </a:r>
            <a:r>
              <a:rPr lang="fr-FR" sz="1600" dirty="0" err="1"/>
              <a:t>need</a:t>
            </a:r>
            <a:r>
              <a:rPr lang="fr-FR" sz="1600" dirty="0"/>
              <a:t> to </a:t>
            </a:r>
            <a:r>
              <a:rPr lang="fr-FR" sz="1600" dirty="0" err="1"/>
              <a:t>review</a:t>
            </a:r>
            <a:r>
              <a:rPr lang="fr-FR" sz="1600" dirty="0"/>
              <a:t>. </a:t>
            </a:r>
          </a:p>
          <a:p>
            <a:pPr rtl="0">
              <a:spcBef>
                <a:spcPct val="30000"/>
              </a:spcBef>
              <a:buFont typeface="Arial" panose="020B0604020202020204" pitchFamily="34" charset="0"/>
              <a:buChar char="•"/>
            </a:pPr>
            <a:r>
              <a:rPr lang="fr-FR" sz="1600" dirty="0"/>
              <a:t>Check </a:t>
            </a:r>
            <a:r>
              <a:rPr lang="fr-FR" sz="1600" dirty="0" err="1"/>
              <a:t>Your</a:t>
            </a:r>
            <a:r>
              <a:rPr lang="fr-FR" sz="1600" dirty="0"/>
              <a:t> </a:t>
            </a:r>
            <a:r>
              <a:rPr lang="fr-FR" sz="1600" dirty="0" err="1"/>
              <a:t>Understanding</a:t>
            </a:r>
            <a:r>
              <a:rPr lang="fr-FR" sz="1600" dirty="0"/>
              <a:t> </a:t>
            </a:r>
            <a:r>
              <a:rPr lang="fr-FR" sz="1600" dirty="0" err="1"/>
              <a:t>activities</a:t>
            </a:r>
            <a:r>
              <a:rPr lang="fr-FR" sz="1600" dirty="0"/>
              <a:t> </a:t>
            </a:r>
            <a:r>
              <a:rPr lang="fr-FR" sz="1600" b="1" i="1" dirty="0"/>
              <a:t>do not </a:t>
            </a:r>
            <a:r>
              <a:rPr lang="fr-FR" sz="1600" dirty="0"/>
              <a:t>affect </a:t>
            </a:r>
            <a:r>
              <a:rPr lang="fr-FR" sz="1600" dirty="0" err="1"/>
              <a:t>student</a:t>
            </a:r>
            <a:r>
              <a:rPr lang="fr-FR" sz="1600" dirty="0"/>
              <a:t> grades.</a:t>
            </a:r>
          </a:p>
          <a:p>
            <a:pPr rtl="0">
              <a:spcBef>
                <a:spcPct val="30000"/>
              </a:spcBef>
              <a:buFont typeface="Arial" panose="020B0604020202020204" pitchFamily="34" charset="0"/>
              <a:buChar char="•"/>
            </a:pPr>
            <a:r>
              <a:rPr lang="fr-FR" sz="1600" dirty="0"/>
              <a:t>There are no </a:t>
            </a:r>
            <a:r>
              <a:rPr lang="fr-FR" sz="1600" dirty="0" err="1"/>
              <a:t>separate</a:t>
            </a:r>
            <a:r>
              <a:rPr lang="fr-FR" sz="1600" dirty="0"/>
              <a:t> slides for </a:t>
            </a:r>
            <a:r>
              <a:rPr lang="fr-FR" sz="1600" dirty="0" err="1"/>
              <a:t>these</a:t>
            </a:r>
            <a:r>
              <a:rPr lang="fr-FR" sz="1600" dirty="0"/>
              <a:t> </a:t>
            </a:r>
            <a:r>
              <a:rPr lang="fr-FR" sz="1600" dirty="0" err="1"/>
              <a:t>activities</a:t>
            </a:r>
            <a:r>
              <a:rPr lang="fr-FR" sz="1600" dirty="0"/>
              <a:t> in the PPT. </a:t>
            </a:r>
            <a:r>
              <a:rPr lang="fr-FR" sz="1600" dirty="0" err="1"/>
              <a:t>They</a:t>
            </a:r>
            <a:r>
              <a:rPr lang="fr-FR" sz="1600" dirty="0"/>
              <a:t> are </a:t>
            </a:r>
            <a:r>
              <a:rPr lang="fr-FR" sz="1600" dirty="0" err="1"/>
              <a:t>listed</a:t>
            </a:r>
            <a:r>
              <a:rPr lang="fr-FR" sz="1600" dirty="0"/>
              <a:t> in the notes area of the slide </a:t>
            </a:r>
            <a:r>
              <a:rPr lang="fr-FR" sz="1600" dirty="0" err="1"/>
              <a:t>that</a:t>
            </a:r>
            <a:r>
              <a:rPr lang="fr-FR" sz="1600" dirty="0"/>
              <a:t> </a:t>
            </a:r>
            <a:r>
              <a:rPr lang="fr-FR" sz="1600" dirty="0" err="1"/>
              <a:t>appears</a:t>
            </a:r>
            <a:r>
              <a:rPr lang="fr-FR" sz="1600" dirty="0"/>
              <a:t> </a:t>
            </a:r>
            <a:r>
              <a:rPr lang="fr-FR" sz="1600" dirty="0" err="1"/>
              <a:t>before</a:t>
            </a:r>
            <a:r>
              <a:rPr lang="fr-FR" sz="1600" dirty="0"/>
              <a:t> </a:t>
            </a:r>
            <a:r>
              <a:rPr lang="fr-FR" sz="1600" dirty="0" err="1"/>
              <a:t>these</a:t>
            </a:r>
            <a:r>
              <a:rPr lang="fr-FR" sz="1600" dirty="0"/>
              <a:t> </a:t>
            </a:r>
            <a:r>
              <a:rPr lang="fr-FR" sz="1600" dirty="0" err="1"/>
              <a:t>activities</a:t>
            </a:r>
            <a:r>
              <a:rPr lang="fr-FR" sz="1600" dirty="0"/>
              <a:t>.</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rtl="0" eaLnBrk="1" hangingPunct="1"/>
            <a:r>
              <a:rPr lang="fr-FR"/>
              <a:t>Module 8: Activities</a:t>
            </a:r>
          </a:p>
        </p:txBody>
      </p:sp>
      <p:sp>
        <p:nvSpPr>
          <p:cNvPr id="6147" name="Rectangle 34"/>
          <p:cNvSpPr>
            <a:spLocks noGrp="1" noChangeArrowheads="1"/>
          </p:cNvSpPr>
          <p:nvPr>
            <p:ph idx="1"/>
          </p:nvPr>
        </p:nvSpPr>
        <p:spPr>
          <a:xfrm>
            <a:off x="136631" y="609600"/>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499177563"/>
              </p:ext>
            </p:extLst>
          </p:nvPr>
        </p:nvGraphicFramePr>
        <p:xfrm>
          <a:off x="369489" y="988376"/>
          <a:ext cx="8229418" cy="219114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rtl="0"/>
                      <a:r>
                        <a:rPr lang="fr-FR" sz="1100"/>
                        <a:t>8.1.7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b="0"/>
                        <a:t>IP Characteristics</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1"/>
                  </a:ext>
                </a:extLst>
              </a:tr>
              <a:tr h="236179">
                <a:tc>
                  <a:txBody>
                    <a:bodyPr/>
                    <a:lstStyle/>
                    <a:p>
                      <a:pPr algn="ctr" rtl="0"/>
                      <a:r>
                        <a:rPr lang="fr-FR" sz="1100"/>
                        <a:t>8.2.3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rtl="0"/>
                      <a:r>
                        <a:rPr lang="fr-FR" sz="1100" b="0"/>
                        <a:t>Sample IPv4 Headers in Wireshark</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3039725069"/>
                  </a:ext>
                </a:extLst>
              </a:tr>
              <a:tr h="236179">
                <a:tc>
                  <a:txBody>
                    <a:bodyPr/>
                    <a:lstStyle/>
                    <a:p>
                      <a:pPr algn="ctr" rtl="0"/>
                      <a:r>
                        <a:rPr lang="fr-FR" sz="1100"/>
                        <a:t>8.2.4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IPv4</a:t>
                      </a:r>
                      <a:r>
                        <a:rPr lang="fr-FR" sz="1100" baseline="0"/>
                        <a:t> Packet</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814984366"/>
                  </a:ext>
                </a:extLst>
              </a:tr>
              <a:tr h="236179">
                <a:tc>
                  <a:txBody>
                    <a:bodyPr/>
                    <a:lstStyle/>
                    <a:p>
                      <a:pPr algn="ctr" rtl="0"/>
                      <a:r>
                        <a:rPr lang="fr-FR" sz="1100"/>
                        <a:t>8.3.5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rtl="0"/>
                      <a:r>
                        <a:rPr lang="fr-FR" sz="1100" b="0"/>
                        <a:t>Sample IPv5 Headers in Wireshark</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074708435"/>
                  </a:ext>
                </a:extLst>
              </a:tr>
              <a:tr h="236179">
                <a:tc>
                  <a:txBody>
                    <a:bodyPr/>
                    <a:lstStyle/>
                    <a:p>
                      <a:pPr algn="ctr" rtl="0"/>
                      <a:r>
                        <a:rPr lang="fr-FR" sz="1100"/>
                        <a:t>8.3.6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IPv6</a:t>
                      </a:r>
                      <a:r>
                        <a:rPr lang="fr-FR" sz="1100" baseline="0"/>
                        <a:t> Packet</a:t>
                      </a:r>
                    </a:p>
                  </a:txBody>
                  <a:tcPr marL="68580" marR="68580" marT="34290" marB="34290" anchor="ctr"/>
                </a:tc>
                <a:tc>
                  <a:txBody>
                    <a:bodyPr/>
                    <a:lstStyle/>
                    <a:p>
                      <a:pPr rtl="0"/>
                      <a:r>
                        <a:rPr lang="fr-FR" sz="1100"/>
                        <a:t>Recommended</a:t>
                      </a:r>
                    </a:p>
                  </a:txBody>
                  <a:tcPr marL="68580" marR="68580" marT="34290" marB="34290" anchor="ctr"/>
                </a:tc>
                <a:extLst>
                  <a:ext uri="{0D108BD9-81ED-4DB2-BD59-A6C34878D82A}">
                    <a16:rowId xmlns:a16="http://schemas.microsoft.com/office/drawing/2014/main" val="10006"/>
                  </a:ext>
                </a:extLst>
              </a:tr>
              <a:tr h="236179">
                <a:tc>
                  <a:txBody>
                    <a:bodyPr/>
                    <a:lstStyle/>
                    <a:p>
                      <a:pPr algn="ctr" rtl="0"/>
                      <a:r>
                        <a:rPr lang="fr-FR" sz="1100"/>
                        <a:t>8.4.5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rtl="0"/>
                      <a:r>
                        <a:rPr lang="fr-FR" sz="1100"/>
                        <a:t>How a Host Routes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1161252496"/>
                  </a:ext>
                </a:extLst>
              </a:tr>
              <a:tr h="208254">
                <a:tc>
                  <a:txBody>
                    <a:bodyPr/>
                    <a:lstStyle/>
                    <a:p>
                      <a:pPr algn="ctr" rtl="0"/>
                      <a:r>
                        <a:rPr lang="fr-FR" sz="1100"/>
                        <a:t>8.5.5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a:t>IPv4 Routing Router Tables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2582900979"/>
                  </a:ext>
                </a:extLst>
              </a:tr>
              <a:tr h="236179">
                <a:tc>
                  <a:txBody>
                    <a:bodyPr/>
                    <a:lstStyle/>
                    <a:p>
                      <a:pPr algn="ctr" rtl="0"/>
                      <a:r>
                        <a:rPr lang="fr-FR" sz="1100"/>
                        <a:t>8.5.7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t>Introduction to Routing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effectLst/>
                          <a:uLnTx/>
                          <a:uFillTx/>
                        </a:rPr>
                        <a:t>Recommended</a:t>
                      </a: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8: Best Practices</a:t>
            </a:r>
          </a:p>
        </p:txBody>
      </p:sp>
      <p:sp>
        <p:nvSpPr>
          <p:cNvPr id="11266" name="Rectangle 34"/>
          <p:cNvSpPr>
            <a:spLocks noGrp="1" noChangeArrowheads="1"/>
          </p:cNvSpPr>
          <p:nvPr>
            <p:ph idx="1"/>
          </p:nvPr>
        </p:nvSpPr>
        <p:spPr/>
        <p:txBody>
          <a:bodyPr/>
          <a:lstStyle/>
          <a:p>
            <a:pPr marL="0" indent="0" rtl="0">
              <a:lnSpc>
                <a:spcPct val="85000"/>
              </a:lnSpc>
              <a:spcBef>
                <a:spcPct val="30000"/>
              </a:spcBef>
              <a:buNone/>
            </a:pPr>
            <a:r>
              <a:rPr lang="fr-FR" sz="1600"/>
              <a:t>Prior to teaching Module 8,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marL="0" indent="0" rtl="0">
              <a:buNone/>
            </a:pPr>
            <a:r>
              <a:rPr lang="fr-FR" sz="1600"/>
              <a:t>Topic 8.1</a:t>
            </a:r>
          </a:p>
          <a:p>
            <a:pPr lvl="1" rtl="0"/>
            <a:r>
              <a:rPr lang="fr-FR" sz="1600"/>
              <a:t>Use the mail analogy of regular post to emphasize best effort.</a:t>
            </a:r>
          </a:p>
          <a:p>
            <a:pPr lvl="1" rtl="0"/>
            <a:r>
              <a:rPr lang="fr-FR" sz="1600"/>
              <a:t>US Mail Analogy:</a:t>
            </a:r>
          </a:p>
          <a:p>
            <a:pPr lvl="2" rtl="0"/>
            <a:r>
              <a:rPr lang="fr-FR" sz="1600"/>
              <a:t>The sender doesn’t know if the receiver is present, if the letter arrived or if the receiver can read the letter</a:t>
            </a:r>
          </a:p>
          <a:p>
            <a:pPr lvl="2" rtl="0"/>
            <a:r>
              <a:rPr lang="fr-FR" sz="1600"/>
              <a:t>The receiver doesn’t know when it is coming</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19976613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8: Best Practices (Cont.)</a:t>
            </a:r>
          </a:p>
        </p:txBody>
      </p:sp>
      <p:sp>
        <p:nvSpPr>
          <p:cNvPr id="11266" name="Rectangle 34"/>
          <p:cNvSpPr>
            <a:spLocks noGrp="1" noChangeArrowheads="1"/>
          </p:cNvSpPr>
          <p:nvPr>
            <p:ph idx="1"/>
          </p:nvPr>
        </p:nvSpPr>
        <p:spPr>
          <a:xfrm>
            <a:off x="145358" y="798944"/>
            <a:ext cx="8853286" cy="3928920"/>
          </a:xfrm>
        </p:spPr>
        <p:txBody>
          <a:bodyPr/>
          <a:lstStyle/>
          <a:p>
            <a:pPr marL="0" lvl="0" indent="0" rtl="0">
              <a:buNone/>
            </a:pPr>
            <a:r>
              <a:rPr lang="fr-FR" sz="1600"/>
              <a:t>Topic 8.2</a:t>
            </a:r>
          </a:p>
          <a:p>
            <a:pPr lvl="1" rtl="0"/>
            <a:r>
              <a:rPr lang="fr-FR" sz="1600"/>
              <a:t>Discuss the fields of the IPv4 Packet. </a:t>
            </a:r>
          </a:p>
          <a:p>
            <a:pPr lvl="1" rtl="0"/>
            <a:r>
              <a:rPr lang="fr-FR" sz="1600"/>
              <a:t>Note that the Identification field is not for sequencing like TCP (1 of 5, 2 of 5, etc.). </a:t>
            </a:r>
          </a:p>
          <a:p>
            <a:pPr marL="0" indent="0" rtl="0">
              <a:buNone/>
            </a:pPr>
            <a:r>
              <a:rPr lang="fr-FR" sz="1600"/>
              <a:t>Topic 8.3</a:t>
            </a:r>
          </a:p>
          <a:p>
            <a:pPr lvl="1" rtl="0"/>
            <a:r>
              <a:rPr lang="fr-FR" sz="1600"/>
              <a:t>Explain many of the limitations of IPv4.</a:t>
            </a:r>
          </a:p>
          <a:p>
            <a:pPr lvl="1" rtl="0"/>
            <a:r>
              <a:rPr lang="fr-FR" sz="1600"/>
              <a:t>Compare the IPv6 simplicity to IPv4s complexity.</a:t>
            </a:r>
          </a:p>
          <a:p>
            <a:pPr lvl="1" rtl="0"/>
            <a:r>
              <a:rPr lang="fr-FR" sz="1600"/>
              <a:t>Explain why certain fields are eliminated and this improves IPv6, such as check sum, fragmentation, etc.</a:t>
            </a:r>
          </a:p>
          <a:p>
            <a:pPr lvl="1" rtl="0">
              <a:lnSpc>
                <a:spcPct val="85000"/>
              </a:lnSpc>
              <a:spcBef>
                <a:spcPct val="30000"/>
              </a:spcBef>
            </a:pPr>
            <a:r>
              <a:rPr lang="fr-FR" sz="1600"/>
              <a:t>Explain the use of the EH field.</a:t>
            </a: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4"/>
            <a:ext cx="9144000" cy="635940"/>
          </a:xfrm>
        </p:spPr>
        <p:txBody>
          <a:bodyPr/>
          <a:lstStyle/>
          <a:p>
            <a:pPr rtl="0"/>
            <a:r>
              <a:rPr lang="fr-FR"/>
              <a:t>Module 8: Best Practices (Cont.)</a:t>
            </a:r>
          </a:p>
        </p:txBody>
      </p:sp>
      <p:sp>
        <p:nvSpPr>
          <p:cNvPr id="11266" name="Rectangle 34"/>
          <p:cNvSpPr>
            <a:spLocks noGrp="1" noChangeArrowheads="1"/>
          </p:cNvSpPr>
          <p:nvPr>
            <p:ph idx="1"/>
          </p:nvPr>
        </p:nvSpPr>
        <p:spPr>
          <a:xfrm>
            <a:off x="145358" y="677334"/>
            <a:ext cx="8853286" cy="3790757"/>
          </a:xfrm>
        </p:spPr>
        <p:txBody>
          <a:bodyPr/>
          <a:lstStyle/>
          <a:p>
            <a:pPr marL="0" indent="0" rtl="0">
              <a:lnSpc>
                <a:spcPct val="85000"/>
              </a:lnSpc>
              <a:spcBef>
                <a:spcPct val="30000"/>
              </a:spcBef>
              <a:buNone/>
            </a:pPr>
            <a:r>
              <a:rPr lang="fr-FR" sz="1600"/>
              <a:t>Topic 8.4</a:t>
            </a:r>
          </a:p>
          <a:p>
            <a:pPr lvl="1" rtl="0">
              <a:lnSpc>
                <a:spcPct val="85000"/>
              </a:lnSpc>
              <a:spcBef>
                <a:spcPct val="30000"/>
              </a:spcBef>
            </a:pPr>
            <a:r>
              <a:rPr lang="fr-FR"/>
              <a:t>Use the mail analogy to explain host routing – three letters (internal – significant other that lives with you, not mailed = 127.0.0.1; local – friend in the same zip code (US), use in-town box = send out interface; remote – friend in a different zip code (US), use out-of-town box = send to DGW.</a:t>
            </a:r>
          </a:p>
          <a:p>
            <a:pPr lvl="1" rtl="0">
              <a:lnSpc>
                <a:spcPct val="85000"/>
              </a:lnSpc>
              <a:spcBef>
                <a:spcPct val="30000"/>
              </a:spcBef>
            </a:pPr>
            <a:r>
              <a:rPr lang="fr-FR"/>
              <a:t>Explain DGW, consider showing complex network with visible IP addressing on Routers and have students give the DGW for different devices. </a:t>
            </a:r>
          </a:p>
          <a:p>
            <a:pPr lvl="1" rtl="0">
              <a:lnSpc>
                <a:spcPct val="85000"/>
              </a:lnSpc>
              <a:spcBef>
                <a:spcPct val="30000"/>
              </a:spcBef>
            </a:pPr>
            <a:r>
              <a:rPr lang="fr-FR"/>
              <a:t>Make sure students understand L2 switches also  need a DGW. </a:t>
            </a:r>
          </a:p>
          <a:p>
            <a:pPr marL="0" indent="0" rtl="0">
              <a:lnSpc>
                <a:spcPct val="85000"/>
              </a:lnSpc>
              <a:spcBef>
                <a:spcPct val="30000"/>
              </a:spcBef>
              <a:buNone/>
            </a:pPr>
            <a:r>
              <a:rPr lang="fr-FR" sz="1400"/>
              <a:t>Topic 8.5</a:t>
            </a:r>
          </a:p>
          <a:p>
            <a:pPr lvl="1" rtl="0"/>
            <a:r>
              <a:rPr lang="fr-FR"/>
              <a:t>Explain the differences of a host routing table and router routing table.</a:t>
            </a:r>
          </a:p>
          <a:p>
            <a:pPr lvl="1" rtl="0"/>
            <a:r>
              <a:rPr lang="fr-FR"/>
              <a:t>Explain how a router will build its table and then use it.  It may be helpful to remember the L3 routing table has two basic functions to forward or to filter.  If a destination makes a match in the routing table it will be forwarded, if there is no match it is discarded.</a:t>
            </a:r>
          </a:p>
          <a:p>
            <a:pPr lvl="1" rtl="0"/>
            <a:r>
              <a:rPr lang="fr-FR"/>
              <a:t>Compare and contrast static and dynamic routing when learning about remote routes. The strengths of one are the weaknesses of the other and vice versa. </a:t>
            </a:r>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107932120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21239</TotalTime>
  <Words>4234</Words>
  <Application>Microsoft Office PowerPoint</Application>
  <PresentationFormat>Affichage à l'écran (16:9)</PresentationFormat>
  <Paragraphs>579</Paragraphs>
  <Slides>49</Slides>
  <Notes>46</Notes>
  <HiddenSlides>8</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49</vt:i4>
      </vt:variant>
    </vt:vector>
  </HeadingPairs>
  <TitlesOfParts>
    <vt:vector size="54" baseType="lpstr">
      <vt:lpstr>Arial</vt:lpstr>
      <vt:lpstr>Calibri</vt:lpstr>
      <vt:lpstr>CiscoSans ExtraLight</vt:lpstr>
      <vt:lpstr>Wingdings</vt:lpstr>
      <vt:lpstr>Default Theme</vt:lpstr>
      <vt:lpstr>Module 8 : Couche Réseau</vt:lpstr>
      <vt:lpstr>Instructor Materials – Module 8 Planning Guide</vt:lpstr>
      <vt:lpstr>À quoi s'attendre dans ce module?</vt:lpstr>
      <vt:lpstr>À quoi s'attendre dans ce module?</vt:lpstr>
      <vt:lpstr>Check Your Understanding and What Do You Already Know? </vt:lpstr>
      <vt:lpstr>Module 8: Activities</vt:lpstr>
      <vt:lpstr>Module 8: Best Practices</vt:lpstr>
      <vt:lpstr>Module 8: Best Practices (Cont.)</vt:lpstr>
      <vt:lpstr>Module 8: Best Practices (Cont.)</vt:lpstr>
      <vt:lpstr>Module 8 : Couche Réseau</vt:lpstr>
      <vt:lpstr>Module 8: Rubriques</vt:lpstr>
      <vt:lpstr>8.1 Caractéristiques de la couche réseau</vt:lpstr>
      <vt:lpstr>Caractéristiques de la couche réseau Couche réseau</vt:lpstr>
      <vt:lpstr>Caractéristiques de la couche réseau Encapsulation de l'IP</vt:lpstr>
      <vt:lpstr>Caractéristiques de la couche réseau Caractéristiques de l'IP</vt:lpstr>
      <vt:lpstr>Caractéristiques de la couche réseau Sans connexion</vt:lpstr>
      <vt:lpstr>Caractéristiques de la couche réseau Acheminement au mieux</vt:lpstr>
      <vt:lpstr>Caractéristiques de la couche réseau Indépendant vis-à-vis des supports</vt:lpstr>
      <vt:lpstr>Caractéristiques de la couche réseau Indépendant vis-à-vis des supports (suite)</vt:lpstr>
      <vt:lpstr>8.2 Paquet IPv4</vt:lpstr>
      <vt:lpstr>Paquet IPv4 En-tête de paquet IPv4</vt:lpstr>
      <vt:lpstr>Paquet IPv4 Champs de l'en-tête du paquet IPv4</vt:lpstr>
      <vt:lpstr>Paquet IPv4 Champs de l'en-tête du paquet IPv4</vt:lpstr>
      <vt:lpstr> Démonstration vidéo de paquet IP – Exemples d'en-têtes IPv4 dans Wireshark</vt:lpstr>
      <vt:lpstr>8.3 Paquets IPv6</vt:lpstr>
      <vt:lpstr>Paquets IPv6 Limites du protocole IPv4</vt:lpstr>
      <vt:lpstr>Paquets IPv6 Présentation d'IPv6</vt:lpstr>
      <vt:lpstr>Paquets IPv6 Champs d'en-tête de paquet IPv4 dans l'en-tête de paquet IPv6</vt:lpstr>
      <vt:lpstr>Paquet IPv6 En-tête de paquet IPv6</vt:lpstr>
      <vt:lpstr>Paquet IPv6 En-tête de paquet IPv6 (suite)</vt:lpstr>
      <vt:lpstr> Démonstration vidéo de paquet IP – Exemples d'en-têtes IPv6 dans Wireshark</vt:lpstr>
      <vt:lpstr>8.4 Méthode de routage des hôtes</vt:lpstr>
      <vt:lpstr>Méthode de routage des hôtes   Décisions relatives aux transmissions des hôtes</vt:lpstr>
      <vt:lpstr>Méthode de routage des hôtes   Décisions relatives aux transmissions des hôtes (Cont.)</vt:lpstr>
      <vt:lpstr>Méthode de routage d'un hôte  Utilisation de la passerelle par défaut</vt:lpstr>
      <vt:lpstr>Comment un hôte achemine Un hôte achemine vers la passerelle par défaut</vt:lpstr>
      <vt:lpstr>La méthode de routage des hôtes  Les tables de routage des routeurs</vt:lpstr>
      <vt:lpstr>8.5 Présentation au routage</vt:lpstr>
      <vt:lpstr>Présentation au Routage La décision relatives à la transmission de paquet du routeur</vt:lpstr>
      <vt:lpstr>Présentation au Routage La table de routage du routeur IP</vt:lpstr>
      <vt:lpstr>Présentation au Routage Routage Statique</vt:lpstr>
      <vt:lpstr>Présentation au Routage Routage Dynamique</vt:lpstr>
      <vt:lpstr>Présentation au Routage Vidéo - La table de routage du routeur IP</vt:lpstr>
      <vt:lpstr>Présentation au routage Présentation au table de routage IPv4</vt:lpstr>
      <vt:lpstr>8.6 Module pratique et questionnaire</vt:lpstr>
      <vt:lpstr>Module Pratique et Questionnaire Qu'est-ce que j'ai appris dans ce module?</vt:lpstr>
      <vt:lpstr>Network Layer New Terms and Commands</vt:lpstr>
      <vt:lpstr>Network Layer New Terms and Commands</vt:lpstr>
      <vt:lpstr>Présentation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Fabio PACE - DataSys</cp:lastModifiedBy>
  <cp:revision>1032</cp:revision>
  <dcterms:created xsi:type="dcterms:W3CDTF">2016-08-22T22:27:36Z</dcterms:created>
  <dcterms:modified xsi:type="dcterms:W3CDTF">2020-12-16T08:45:02Z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