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314" r:id="rId6"/>
    <p:sldId id="396" r:id="rId7"/>
    <p:sldId id="401" r:id="rId8"/>
    <p:sldId id="408" r:id="rId9"/>
    <p:sldId id="402" r:id="rId10"/>
    <p:sldId id="407" r:id="rId11"/>
    <p:sldId id="406" r:id="rId1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E4B7176-307E-4659-80BE-F5C00D8932DC}">
          <p14:sldIdLst>
            <p14:sldId id="314"/>
            <p14:sldId id="396"/>
          </p14:sldIdLst>
        </p14:section>
        <p14:section name="Programmation Objet" id="{A47AFB8A-07EF-4D7D-ADDB-8D916B354DC1}">
          <p14:sldIdLst>
            <p14:sldId id="401"/>
            <p14:sldId id="408"/>
            <p14:sldId id="402"/>
            <p14:sldId id="40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5EE"/>
    <a:srgbClr val="FF33CC"/>
    <a:srgbClr val="00A9E0"/>
    <a:srgbClr val="FF00FF"/>
    <a:srgbClr val="007434"/>
    <a:srgbClr val="00A9E1"/>
    <a:srgbClr val="292430"/>
    <a:srgbClr val="424251"/>
    <a:srgbClr val="82302E"/>
    <a:srgbClr val="2A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0A42C-E60C-462F-B2E7-7D13ADF14AB7}" v="4" dt="2023-10-11T23:36:13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i Bourdillon" userId="e603120d-d01e-4b75-a151-92153171ee65" providerId="ADAL" clId="{E740A42C-E60C-462F-B2E7-7D13ADF14AB7}"/>
    <pc:docChg chg="undo custSel addSld delSld modSld delSection modSection">
      <pc:chgData name="Rémi Bourdillon" userId="e603120d-d01e-4b75-a151-92153171ee65" providerId="ADAL" clId="{E740A42C-E60C-462F-B2E7-7D13ADF14AB7}" dt="2023-10-12T17:20:07.681" v="3004" actId="20577"/>
      <pc:docMkLst>
        <pc:docMk/>
      </pc:docMkLst>
      <pc:sldChg chg="modSp mod">
        <pc:chgData name="Rémi Bourdillon" userId="e603120d-d01e-4b75-a151-92153171ee65" providerId="ADAL" clId="{E740A42C-E60C-462F-B2E7-7D13ADF14AB7}" dt="2023-10-11T23:25:28.182" v="754" actId="20577"/>
        <pc:sldMkLst>
          <pc:docMk/>
          <pc:sldMk cId="3105275053" sldId="314"/>
        </pc:sldMkLst>
        <pc:spChg chg="mod">
          <ac:chgData name="Rémi Bourdillon" userId="e603120d-d01e-4b75-a151-92153171ee65" providerId="ADAL" clId="{E740A42C-E60C-462F-B2E7-7D13ADF14AB7}" dt="2023-10-11T23:25:28.182" v="754" actId="20577"/>
          <ac:spMkLst>
            <pc:docMk/>
            <pc:sldMk cId="3105275053" sldId="314"/>
            <ac:spMk id="89" creationId="{2873BFA5-5E59-464B-9CB7-7F7A753D44D2}"/>
          </ac:spMkLst>
        </pc:spChg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1393318461" sldId="399"/>
        </pc:sldMkLst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705973026" sldId="403"/>
        </pc:sldMkLst>
      </pc:sldChg>
      <pc:sldChg chg="del">
        <pc:chgData name="Rémi Bourdillon" userId="e603120d-d01e-4b75-a151-92153171ee65" providerId="ADAL" clId="{E740A42C-E60C-462F-B2E7-7D13ADF14AB7}" dt="2023-10-11T23:19:53.150" v="1" actId="18676"/>
        <pc:sldMkLst>
          <pc:docMk/>
          <pc:sldMk cId="467397639" sldId="404"/>
        </pc:sldMkLst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2651489030" sldId="405"/>
        </pc:sldMkLst>
      </pc:sldChg>
      <pc:sldChg chg="delSp modSp add mod">
        <pc:chgData name="Rémi Bourdillon" userId="e603120d-d01e-4b75-a151-92153171ee65" providerId="ADAL" clId="{E740A42C-E60C-462F-B2E7-7D13ADF14AB7}" dt="2023-10-12T17:20:07.681" v="3004" actId="20577"/>
        <pc:sldMkLst>
          <pc:docMk/>
          <pc:sldMk cId="2598070371" sldId="407"/>
        </pc:sldMkLst>
        <pc:spChg chg="del">
          <ac:chgData name="Rémi Bourdillon" userId="e603120d-d01e-4b75-a151-92153171ee65" providerId="ADAL" clId="{E740A42C-E60C-462F-B2E7-7D13ADF14AB7}" dt="2023-10-11T23:21:18.096" v="155" actId="478"/>
          <ac:spMkLst>
            <pc:docMk/>
            <pc:sldMk cId="2598070371" sldId="407"/>
            <ac:spMk id="2" creationId="{F7D82ECB-11E9-AF63-EA4D-7D59E6EB3755}"/>
          </ac:spMkLst>
        </pc:spChg>
        <pc:spChg chg="mod">
          <ac:chgData name="Rémi Bourdillon" userId="e603120d-d01e-4b75-a151-92153171ee65" providerId="ADAL" clId="{E740A42C-E60C-462F-B2E7-7D13ADF14AB7}" dt="2023-10-12T17:20:07.681" v="3004" actId="20577"/>
          <ac:spMkLst>
            <pc:docMk/>
            <pc:sldMk cId="2598070371" sldId="407"/>
            <ac:spMk id="4" creationId="{C849CB56-8594-5C22-E78B-8E5927021998}"/>
          </ac:spMkLst>
        </pc:spChg>
        <pc:spChg chg="del">
          <ac:chgData name="Rémi Bourdillon" userId="e603120d-d01e-4b75-a151-92153171ee65" providerId="ADAL" clId="{E740A42C-E60C-462F-B2E7-7D13ADF14AB7}" dt="2023-10-11T23:21:18.096" v="155" actId="478"/>
          <ac:spMkLst>
            <pc:docMk/>
            <pc:sldMk cId="2598070371" sldId="407"/>
            <ac:spMk id="10" creationId="{5BBAC452-836E-69D5-705D-25378A964F22}"/>
          </ac:spMkLst>
        </pc:spChg>
        <pc:spChg chg="mod">
          <ac:chgData name="Rémi Bourdillon" userId="e603120d-d01e-4b75-a151-92153171ee65" providerId="ADAL" clId="{E740A42C-E60C-462F-B2E7-7D13ADF14AB7}" dt="2023-10-11T23:20:22.044" v="14" actId="20577"/>
          <ac:spMkLst>
            <pc:docMk/>
            <pc:sldMk cId="2598070371" sldId="407"/>
            <ac:spMk id="39" creationId="{2D0FF530-F1A5-4F12-8B4F-B676F826C099}"/>
          </ac:spMkLst>
        </pc:spChg>
      </pc:sldChg>
      <pc:sldChg chg="del">
        <pc:chgData name="Rémi Bourdillon" userId="e603120d-d01e-4b75-a151-92153171ee65" providerId="ADAL" clId="{E740A42C-E60C-462F-B2E7-7D13ADF14AB7}" dt="2023-10-11T23:19:53.150" v="1" actId="18676"/>
        <pc:sldMkLst>
          <pc:docMk/>
          <pc:sldMk cId="3282262738" sldId="407"/>
        </pc:sldMkLst>
      </pc:sldChg>
      <pc:sldChg chg="addSp delSp modSp add mod">
        <pc:chgData name="Rémi Bourdillon" userId="e603120d-d01e-4b75-a151-92153171ee65" providerId="ADAL" clId="{E740A42C-E60C-462F-B2E7-7D13ADF14AB7}" dt="2023-10-11T23:36:58.399" v="3003" actId="20577"/>
        <pc:sldMkLst>
          <pc:docMk/>
          <pc:sldMk cId="66428419" sldId="408"/>
        </pc:sldMkLst>
        <pc:spChg chg="add del mod">
          <ac:chgData name="Rémi Bourdillon" userId="e603120d-d01e-4b75-a151-92153171ee65" providerId="ADAL" clId="{E740A42C-E60C-462F-B2E7-7D13ADF14AB7}" dt="2023-10-11T23:33:34.089" v="2437" actId="478"/>
          <ac:spMkLst>
            <pc:docMk/>
            <pc:sldMk cId="66428419" sldId="408"/>
            <ac:spMk id="2" creationId="{F7D82ECB-11E9-AF63-EA4D-7D59E6EB3755}"/>
          </ac:spMkLst>
        </pc:spChg>
        <pc:spChg chg="add mod">
          <ac:chgData name="Rémi Bourdillon" userId="e603120d-d01e-4b75-a151-92153171ee65" providerId="ADAL" clId="{E740A42C-E60C-462F-B2E7-7D13ADF14AB7}" dt="2023-10-11T23:32:46.670" v="2310" actId="313"/>
          <ac:spMkLst>
            <pc:docMk/>
            <pc:sldMk cId="66428419" sldId="408"/>
            <ac:spMk id="3" creationId="{BA9F57C1-CE3A-367B-413E-99C2B74DC7AC}"/>
          </ac:spMkLst>
        </pc:spChg>
        <pc:spChg chg="mod">
          <ac:chgData name="Rémi Bourdillon" userId="e603120d-d01e-4b75-a151-92153171ee65" providerId="ADAL" clId="{E740A42C-E60C-462F-B2E7-7D13ADF14AB7}" dt="2023-10-11T23:36:58.399" v="3003" actId="20577"/>
          <ac:spMkLst>
            <pc:docMk/>
            <pc:sldMk cId="66428419" sldId="408"/>
            <ac:spMk id="4" creationId="{C849CB56-8594-5C22-E78B-8E5927021998}"/>
          </ac:spMkLst>
        </pc:spChg>
        <pc:spChg chg="add del mod">
          <ac:chgData name="Rémi Bourdillon" userId="e603120d-d01e-4b75-a151-92153171ee65" providerId="ADAL" clId="{E740A42C-E60C-462F-B2E7-7D13ADF14AB7}" dt="2023-10-11T23:30:20.307" v="1803" actId="20577"/>
          <ac:spMkLst>
            <pc:docMk/>
            <pc:sldMk cId="66428419" sldId="408"/>
            <ac:spMk id="10" creationId="{5BBAC452-836E-69D5-705D-25378A964F22}"/>
          </ac:spMkLst>
        </pc:spChg>
        <pc:spChg chg="mod">
          <ac:chgData name="Rémi Bourdillon" userId="e603120d-d01e-4b75-a151-92153171ee65" providerId="ADAL" clId="{E740A42C-E60C-462F-B2E7-7D13ADF14AB7}" dt="2023-10-11T23:26:09.743" v="789" actId="20577"/>
          <ac:spMkLst>
            <pc:docMk/>
            <pc:sldMk cId="66428419" sldId="408"/>
            <ac:spMk id="39" creationId="{2D0FF530-F1A5-4F12-8B4F-B676F826C099}"/>
          </ac:spMkLst>
        </pc:spChg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1044695807" sldId="408"/>
        </pc:sldMkLst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2644816877" sldId="409"/>
        </pc:sldMkLst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2956862009" sldId="410"/>
        </pc:sldMkLst>
      </pc:sldChg>
      <pc:sldChg chg="del">
        <pc:chgData name="Rémi Bourdillon" userId="e603120d-d01e-4b75-a151-92153171ee65" providerId="ADAL" clId="{E740A42C-E60C-462F-B2E7-7D13ADF14AB7}" dt="2023-10-11T23:19:49.418" v="0" actId="18676"/>
        <pc:sldMkLst>
          <pc:docMk/>
          <pc:sldMk cId="2911882571" sldId="411"/>
        </pc:sldMkLst>
      </pc:sldChg>
      <pc:sldChg chg="del">
        <pc:chgData name="Rémi Bourdillon" userId="e603120d-d01e-4b75-a151-92153171ee65" providerId="ADAL" clId="{E740A42C-E60C-462F-B2E7-7D13ADF14AB7}" dt="2023-10-11T23:19:53.150" v="1" actId="18676"/>
        <pc:sldMkLst>
          <pc:docMk/>
          <pc:sldMk cId="3406821898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84F76-B9C3-4D59-87C5-0E754E1A0D3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664B5-6F7F-482C-800B-4F35B89C62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64B5-6F7F-482C-800B-4F35B89C6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2023-10-12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645CDE-A8AA-E046-A64C-6C4B4A2B9B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-fig.org/psr/psr-4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OLID_(informatiqu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oop5.magic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en/language.constants.magic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 77">
            <a:extLst>
              <a:ext uri="{FF2B5EF4-FFF2-40B4-BE49-F238E27FC236}">
                <a16:creationId xmlns:a16="http://schemas.microsoft.com/office/drawing/2014/main" id="{CDF3BE28-6A27-CF49-8AC6-EB3F8F2EE138}"/>
              </a:ext>
            </a:extLst>
          </p:cNvPr>
          <p:cNvGrpSpPr/>
          <p:nvPr/>
        </p:nvGrpSpPr>
        <p:grpSpPr>
          <a:xfrm>
            <a:off x="5019683" y="4026111"/>
            <a:ext cx="674078" cy="823370"/>
            <a:chOff x="13094917" y="5053611"/>
            <a:chExt cx="674078" cy="8233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A0FED21-788C-BC4B-8521-070F17189499}"/>
                </a:ext>
              </a:extLst>
            </p:cNvPr>
            <p:cNvGrpSpPr/>
            <p:nvPr/>
          </p:nvGrpSpPr>
          <p:grpSpPr>
            <a:xfrm>
              <a:off x="13094917" y="5053611"/>
              <a:ext cx="674078" cy="823370"/>
              <a:chOff x="11988824" y="5053611"/>
              <a:chExt cx="674078" cy="823370"/>
            </a:xfrm>
          </p:grpSpPr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92274CF9-B00B-9D41-B4BC-8F835FD01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BFBFBF"/>
                  </a:clrFrom>
                  <a:clrTo>
                    <a:srgbClr val="BFBFBF">
                      <a:alpha val="0"/>
                    </a:srgbClr>
                  </a:clrTo>
                </a:clrChange>
                <a:lum bright="70000" contrast="-70000"/>
              </a:blip>
              <a:stretch>
                <a:fillRect/>
              </a:stretch>
            </p:blipFill>
            <p:spPr>
              <a:xfrm>
                <a:off x="11988824" y="5053611"/>
                <a:ext cx="674078" cy="823370"/>
              </a:xfrm>
              <a:prstGeom prst="rect">
                <a:avLst/>
              </a:prstGeom>
            </p:spPr>
          </p:pic>
          <p:sp>
            <p:nvSpPr>
              <p:cNvPr id="82" name="Arc plein 81">
                <a:extLst>
                  <a:ext uri="{FF2B5EF4-FFF2-40B4-BE49-F238E27FC236}">
                    <a16:creationId xmlns:a16="http://schemas.microsoft.com/office/drawing/2014/main" id="{EC32B75A-4F1D-DD48-8D0B-E216E8975843}"/>
                  </a:ext>
                </a:extLst>
              </p:cNvPr>
              <p:cNvSpPr/>
              <p:nvPr/>
            </p:nvSpPr>
            <p:spPr>
              <a:xfrm>
                <a:off x="12015907" y="5227200"/>
                <a:ext cx="625615" cy="625615"/>
              </a:xfrm>
              <a:prstGeom prst="blockArc">
                <a:avLst>
                  <a:gd name="adj1" fmla="val 16220031"/>
                  <a:gd name="adj2" fmla="val 1993741"/>
                  <a:gd name="adj3" fmla="val 8737"/>
                </a:avLst>
              </a:prstGeom>
              <a:solidFill>
                <a:srgbClr val="00A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A7C10A9F-4742-1848-9C6F-7B9422DD1441}"/>
                </a:ext>
              </a:extLst>
            </p:cNvPr>
            <p:cNvSpPr txBox="1"/>
            <p:nvPr/>
          </p:nvSpPr>
          <p:spPr>
            <a:xfrm>
              <a:off x="13245789" y="530986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4h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521C578E-3FE4-9847-846E-14B7BC956379}"/>
              </a:ext>
            </a:extLst>
          </p:cNvPr>
          <p:cNvGrpSpPr/>
          <p:nvPr/>
        </p:nvGrpSpPr>
        <p:grpSpPr>
          <a:xfrm>
            <a:off x="3375324" y="4050277"/>
            <a:ext cx="756879" cy="669810"/>
            <a:chOff x="3707904" y="3241526"/>
            <a:chExt cx="2066528" cy="1828800"/>
          </a:xfrm>
          <a:noFill/>
        </p:grpSpPr>
        <p:sp>
          <p:nvSpPr>
            <p:cNvPr id="84" name="Étoile à 5 branches 3">
              <a:extLst>
                <a:ext uri="{FF2B5EF4-FFF2-40B4-BE49-F238E27FC236}">
                  <a16:creationId xmlns:a16="http://schemas.microsoft.com/office/drawing/2014/main" id="{386F4E19-AD35-464F-B73B-0983B1DDBEA3}"/>
                </a:ext>
              </a:extLst>
            </p:cNvPr>
            <p:cNvSpPr/>
            <p:nvPr/>
          </p:nvSpPr>
          <p:spPr>
            <a:xfrm>
              <a:off x="4318712" y="3241526"/>
              <a:ext cx="914401" cy="914400"/>
            </a:xfrm>
            <a:prstGeom prst="star5">
              <a:avLst/>
            </a:prstGeom>
            <a:solidFill>
              <a:srgbClr val="00B0F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Étoile à 5 branches 4">
              <a:extLst>
                <a:ext uri="{FF2B5EF4-FFF2-40B4-BE49-F238E27FC236}">
                  <a16:creationId xmlns:a16="http://schemas.microsoft.com/office/drawing/2014/main" id="{000AF917-1E55-1A4D-9479-F750228B3C95}"/>
                </a:ext>
              </a:extLst>
            </p:cNvPr>
            <p:cNvSpPr/>
            <p:nvPr/>
          </p:nvSpPr>
          <p:spPr>
            <a:xfrm>
              <a:off x="3707904" y="4155926"/>
              <a:ext cx="914400" cy="914400"/>
            </a:xfrm>
            <a:prstGeom prst="star5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Étoile à 5 branches 5">
              <a:extLst>
                <a:ext uri="{FF2B5EF4-FFF2-40B4-BE49-F238E27FC236}">
                  <a16:creationId xmlns:a16="http://schemas.microsoft.com/office/drawing/2014/main" id="{2EB395EA-CC99-F443-8508-2FBEAB4605B0}"/>
                </a:ext>
              </a:extLst>
            </p:cNvPr>
            <p:cNvSpPr/>
            <p:nvPr/>
          </p:nvSpPr>
          <p:spPr>
            <a:xfrm>
              <a:off x="4860032" y="4155926"/>
              <a:ext cx="914400" cy="914400"/>
            </a:xfrm>
            <a:prstGeom prst="star5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2873BFA5-5E59-464B-9CB7-7F7A753D44D2}"/>
              </a:ext>
            </a:extLst>
          </p:cNvPr>
          <p:cNvSpPr txBox="1"/>
          <p:nvPr/>
        </p:nvSpPr>
        <p:spPr>
          <a:xfrm>
            <a:off x="2869477" y="2121546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>
                    <a:lumMod val="95000"/>
                  </a:schemeClr>
                </a:solidFill>
              </a:rPr>
              <a:t>Ynov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</a:rPr>
              <a:t> – Info B2</a:t>
            </a:r>
          </a:p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</a:rPr>
              <a:t>PHP</a:t>
            </a:r>
          </a:p>
          <a:p>
            <a:pPr algn="ctr"/>
            <a:endParaRPr lang="fr-F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</a:rPr>
              <a:t>Programmation Objet</a:t>
            </a: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4E5A82BF-404E-4910-BED5-A700DD37F1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9" y="-380578"/>
            <a:ext cx="2243522" cy="2267909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77B32AEC-25C7-4D0F-A35E-3885EC428A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03" y="105650"/>
            <a:ext cx="990600" cy="538810"/>
          </a:xfrm>
          <a:prstGeom prst="rect">
            <a:avLst/>
          </a:prstGeom>
          <a:effectLst>
            <a:outerShdw dist="88900" dir="54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  <a:scene3d>
            <a:camera prst="perspectiveRelaxedModerately" fov="0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052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36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Plan du Cours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D3B7C02-0772-9F99-2005-9C515BC1D931}"/>
              </a:ext>
            </a:extLst>
          </p:cNvPr>
          <p:cNvCxnSpPr/>
          <p:nvPr/>
        </p:nvCxnSpPr>
        <p:spPr>
          <a:xfrm>
            <a:off x="152400" y="1539659"/>
            <a:ext cx="4508500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A7E3641-28F9-86EC-6150-9634CA0E0C3C}"/>
              </a:ext>
            </a:extLst>
          </p:cNvPr>
          <p:cNvSpPr txBox="1"/>
          <p:nvPr/>
        </p:nvSpPr>
        <p:spPr>
          <a:xfrm>
            <a:off x="107503" y="1754402"/>
            <a:ext cx="5074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alpha val="25000"/>
                  </a:schemeClr>
                </a:solidFill>
              </a:rPr>
              <a:t>8h30	15’	Faisons connaissance</a:t>
            </a:r>
          </a:p>
          <a:p>
            <a:r>
              <a:rPr lang="fr-FR" sz="1400" dirty="0">
                <a:solidFill>
                  <a:schemeClr val="bg1"/>
                </a:solidFill>
              </a:rPr>
              <a:t>8h45	30’	Quel langage</a:t>
            </a:r>
          </a:p>
          <a:p>
            <a:r>
              <a:rPr lang="fr-FR" sz="1400" dirty="0">
                <a:solidFill>
                  <a:schemeClr val="bg1"/>
                </a:solidFill>
              </a:rPr>
              <a:t>9h15	60’	« Hello World »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i="1" dirty="0">
                <a:solidFill>
                  <a:schemeClr val="bg1">
                    <a:alpha val="25000"/>
                  </a:schemeClr>
                </a:solidFill>
              </a:rPr>
              <a:t>10h15	15’	Pause</a:t>
            </a:r>
          </a:p>
          <a:p>
            <a:endParaRPr lang="fr-FR" sz="1400" i="1" dirty="0">
              <a:solidFill>
                <a:schemeClr val="bg1">
                  <a:alpha val="25000"/>
                </a:schemeClr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10h30	30’	</a:t>
            </a:r>
            <a:r>
              <a:rPr lang="fr-FR" sz="1400" dirty="0" err="1">
                <a:solidFill>
                  <a:schemeClr val="bg1"/>
                </a:solidFill>
              </a:rPr>
              <a:t>Autoloader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11h00	30’	Postman</a:t>
            </a:r>
          </a:p>
          <a:p>
            <a:r>
              <a:rPr lang="fr-FR" sz="1400" dirty="0">
                <a:solidFill>
                  <a:schemeClr val="bg1"/>
                </a:solidFill>
              </a:rPr>
              <a:t>11h30	30’	Composer</a:t>
            </a:r>
          </a:p>
          <a:p>
            <a:r>
              <a:rPr lang="fr-FR" sz="1400" dirty="0">
                <a:solidFill>
                  <a:schemeClr val="bg1"/>
                </a:solidFill>
              </a:rPr>
              <a:t>12h30 	30’	Git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i="1" dirty="0">
                <a:solidFill>
                  <a:schemeClr val="bg1">
                    <a:alpha val="25000"/>
                  </a:schemeClr>
                </a:solidFill>
              </a:rPr>
              <a:t>12h30	Fin du cours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2019300" y="62651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Les bases PHP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959613-C832-62BA-EB8A-8F80DA9AC53B}"/>
              </a:ext>
            </a:extLst>
          </p:cNvPr>
          <p:cNvSpPr txBox="1"/>
          <p:nvPr/>
        </p:nvSpPr>
        <p:spPr>
          <a:xfrm>
            <a:off x="5054600" y="653606"/>
            <a:ext cx="349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Quel type de langage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Le </a:t>
            </a:r>
            <a:r>
              <a:rPr lang="fr-FR" sz="1000" dirty="0" err="1">
                <a:solidFill>
                  <a:schemeClr val="bg1"/>
                </a:solidFill>
              </a:rPr>
              <a:t>SetUp</a:t>
            </a:r>
            <a:r>
              <a:rPr lang="fr-FR" sz="1000" dirty="0">
                <a:solidFill>
                  <a:schemeClr val="bg1"/>
                </a:solidFill>
              </a:rPr>
              <a:t> et le fameux « Hello World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bg1"/>
                </a:solidFill>
              </a:rPr>
              <a:t>postman</a:t>
            </a:r>
            <a:r>
              <a:rPr lang="fr-FR" sz="1000" dirty="0">
                <a:solidFill>
                  <a:schemeClr val="bg1"/>
                </a:solidFill>
              </a:rPr>
              <a:t>, </a:t>
            </a:r>
            <a:r>
              <a:rPr lang="fr-FR" sz="1000" dirty="0" err="1">
                <a:solidFill>
                  <a:schemeClr val="bg1"/>
                </a:solidFill>
              </a:rPr>
              <a:t>autoloader</a:t>
            </a:r>
            <a:r>
              <a:rPr lang="fr-FR" sz="1000" dirty="0">
                <a:solidFill>
                  <a:schemeClr val="bg1"/>
                </a:solidFill>
              </a:rPr>
              <a:t>, composer et autres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97CCC-0A5A-DDDA-4DEE-366D2BA93EDD}"/>
              </a:ext>
            </a:extLst>
          </p:cNvPr>
          <p:cNvSpPr/>
          <p:nvPr/>
        </p:nvSpPr>
        <p:spPr>
          <a:xfrm>
            <a:off x="190894" y="653606"/>
            <a:ext cx="703385" cy="24392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05/10</a:t>
            </a:r>
          </a:p>
        </p:txBody>
      </p:sp>
    </p:spTree>
    <p:extLst>
      <p:ext uri="{BB962C8B-B14F-4D97-AF65-F5344CB8AC3E}">
        <p14:creationId xmlns:p14="http://schemas.microsoft.com/office/powerpoint/2010/main" val="28352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36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Rappel de POO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107504" y="626512"/>
            <a:ext cx="429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Le PHP est un langage « objet à prototype » (proche du JS)</a:t>
            </a:r>
          </a:p>
          <a:p>
            <a:r>
              <a:rPr lang="fr-FR" sz="800" i="1" dirty="0">
                <a:solidFill>
                  <a:schemeClr val="bg1">
                    <a:lumMod val="95000"/>
                  </a:schemeClr>
                </a:solidFill>
              </a:rPr>
              <a:t>NB: le C# est un langage objet à classe.</a:t>
            </a:r>
            <a:br>
              <a:rPr lang="fr-FR" sz="800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800" i="1" dirty="0">
                <a:solidFill>
                  <a:schemeClr val="bg1">
                    <a:lumMod val="95000"/>
                  </a:schemeClr>
                </a:solidFill>
              </a:rPr>
              <a:t>La différence est subtile, je laisse les puristes aller se renseigner.</a:t>
            </a:r>
          </a:p>
          <a:p>
            <a:endParaRPr lang="fr-FR" sz="1000" i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On retrouve tout ce que vous savez déjà depuis la première année.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D82ECB-11E9-AF63-EA4D-7D59E6EB3755}"/>
              </a:ext>
            </a:extLst>
          </p:cNvPr>
          <p:cNvSpPr txBox="1"/>
          <p:nvPr/>
        </p:nvSpPr>
        <p:spPr>
          <a:xfrm>
            <a:off x="208828" y="1704264"/>
            <a:ext cx="4100901" cy="2708434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rgbClr val="FF33CC"/>
                </a:solidFill>
                <a:latin typeface="Consolas" panose="020B0609020204030204" pitchFamily="49" charset="0"/>
              </a:rPr>
              <a:t>namespace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MyNamespace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1000" dirty="0">
                <a:solidFill>
                  <a:srgbClr val="FF33CC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MyClass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$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privateField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public $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publicFieldWithValue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= "value";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MY_CONST = "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constantValue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« ;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FF33CC"/>
                </a:solidFill>
                <a:latin typeface="Consolas" panose="020B0609020204030204" pitchFamily="49" charset="0"/>
              </a:rPr>
              <a:t>function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PrivateMethod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1000" dirty="0">
                <a:solidFill>
                  <a:srgbClr val="00B050"/>
                </a:solidFill>
                <a:latin typeface="Consolas" panose="020B0609020204030204" pitchFamily="49" charset="0"/>
              </a:rPr>
              <a:t>// code </a:t>
            </a:r>
            <a:r>
              <a:rPr lang="fr-F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here</a:t>
            </a:r>
            <a:endParaRPr lang="fr-FR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fr-FR" sz="1000" dirty="0" err="1">
                <a:solidFill>
                  <a:srgbClr val="FF33CC"/>
                </a:solidFill>
                <a:latin typeface="Consolas" panose="020B0609020204030204" pitchFamily="49" charset="0"/>
              </a:rPr>
              <a:t>function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PublicMethodWithArgs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($arg1, $arg2){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1000" dirty="0">
                <a:solidFill>
                  <a:srgbClr val="00B050"/>
                </a:solidFill>
                <a:latin typeface="Consolas" panose="020B0609020204030204" pitchFamily="49" charset="0"/>
              </a:rPr>
              <a:t>// code </a:t>
            </a:r>
            <a:r>
              <a:rPr lang="fr-F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here</a:t>
            </a:r>
            <a:endParaRPr lang="fr-FR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BAC452-836E-69D5-705D-25378A964F22}"/>
              </a:ext>
            </a:extLst>
          </p:cNvPr>
          <p:cNvSpPr txBox="1"/>
          <p:nvPr/>
        </p:nvSpPr>
        <p:spPr>
          <a:xfrm>
            <a:off x="4506138" y="100620"/>
            <a:ext cx="4299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>
                    <a:lumMod val="95000"/>
                  </a:schemeClr>
                </a:solidFill>
              </a:rPr>
              <a:t>Standard de Codage:</a:t>
            </a:r>
          </a:p>
          <a:p>
            <a:r>
              <a:rPr lang="fr-FR" sz="1000" u="sng" dirty="0">
                <a:solidFill>
                  <a:schemeClr val="bg1">
                    <a:lumMod val="95000"/>
                  </a:schemeClr>
                </a:solidFill>
              </a:rPr>
              <a:t>Organisation des fichiers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1 fichier par classe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structure de dossier strictement aligné sur le nom « 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fully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qualified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 » (incluant le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namespace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) des classes (cf. 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PSR-4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u="sng" dirty="0">
                <a:solidFill>
                  <a:schemeClr val="bg1">
                    <a:lumMod val="95000"/>
                  </a:schemeClr>
                </a:solidFill>
              </a:rPr>
              <a:t>Nommage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Champ/Propriété	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Constante		SCREAM_CASE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Methode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		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PascalCase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endParaRPr lang="fr-FR" sz="1000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u="sng" dirty="0">
                <a:solidFill>
                  <a:schemeClr val="bg1">
                    <a:lumMod val="95000"/>
                  </a:schemeClr>
                </a:solidFill>
              </a:rPr>
              <a:t>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Accolade ouvrante après la déclaration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Espace avec les opérateurs (voire les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Commentaires uniquement pour explicitement des choses « 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tricky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 » (condition complexe, algorithme subtile…)</a:t>
            </a:r>
            <a:br>
              <a:rPr lang="fr-FR" sz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NB: le code c’est comme les blagues… si tu dois l’expliquer c’est qu’il n’est pas bon 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EVITER les annotations (</a:t>
            </a:r>
            <a:r>
              <a:rPr lang="fr-FR" sz="1000" i="1" dirty="0" err="1">
                <a:solidFill>
                  <a:schemeClr val="bg1">
                    <a:lumMod val="95000"/>
                  </a:schemeClr>
                </a:solidFill>
              </a:rPr>
              <a:t>metaprogrammation</a:t>
            </a:r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fr-FR" sz="1000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u="sng" dirty="0">
                <a:solidFill>
                  <a:schemeClr val="bg1">
                    <a:lumMod val="95000"/>
                  </a:schemeClr>
                </a:solidFill>
              </a:rPr>
              <a:t>Organisation de la classe</a:t>
            </a:r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Les propriétés/champs en « haut » de la classe, les méthodes « en bas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Les membres publics « plus haut » que les membres privés.</a:t>
            </a:r>
          </a:p>
          <a:p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NB: Certains isolent tous les membres publics « en haut » et mettent les membres privés en bas. Ça se défend.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Limiter la taille d’une classe à ~100 lignes (dépasser cette limite est souvent le signe d’une classe fourre-tout)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u="sng" dirty="0">
                <a:solidFill>
                  <a:schemeClr val="bg1">
                    <a:lumMod val="95000"/>
                  </a:schemeClr>
                </a:solidFill>
              </a:rPr>
              <a:t>LE PLUS IMPORTANT : appliquez toujours les mêmes standards</a:t>
            </a:r>
          </a:p>
        </p:txBody>
      </p:sp>
    </p:spTree>
    <p:extLst>
      <p:ext uri="{BB962C8B-B14F-4D97-AF65-F5344CB8AC3E}">
        <p14:creationId xmlns:p14="http://schemas.microsoft.com/office/powerpoint/2010/main" val="12872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36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Visibilité des membres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107504" y="626512"/>
            <a:ext cx="4299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Il est classique en POO de faire des erreurs élémentaires sur la visibilité des membres d’une classe.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Gardez à l’esprit de réduire AUTANT que possible la visibilité d’un membre (champ ou méthode).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Vous devez considérer la partie « publique » d’une classe comme son interface avec le monde « extérieur ».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Une autre manière de considérer la visibilité et de ne « voir » une classe qu’au travers de ces membres publiques et de se forcer à ignorer le reste.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Si en respectant les membres publics vous pouvez changer le code par un autre faisant la même chose sans provoquer d’erreur, alors tout va bien.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Mais si vous devez ajouter ou enlever un élément, cela est le signe d’une mauvaise conception.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Pour les experts, vous </a:t>
            </a:r>
            <a:r>
              <a:rPr lang="fr-FR" sz="1000">
                <a:solidFill>
                  <a:schemeClr val="bg1">
                    <a:lumMod val="95000"/>
                  </a:schemeClr>
                </a:solidFill>
              </a:rPr>
              <a:t>pouvez approfondir 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les principes 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SOLID</a:t>
            </a:r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BAC452-836E-69D5-705D-25378A964F22}"/>
              </a:ext>
            </a:extLst>
          </p:cNvPr>
          <p:cNvSpPr txBox="1"/>
          <p:nvPr/>
        </p:nvSpPr>
        <p:spPr>
          <a:xfrm>
            <a:off x="4506138" y="100620"/>
            <a:ext cx="4299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>
                    <a:lumMod val="95000"/>
                  </a:schemeClr>
                </a:solidFill>
              </a:rPr>
              <a:t>L’analogie du restaurant</a:t>
            </a:r>
          </a:p>
          <a:p>
            <a:endParaRPr lang="fr-FR" sz="1000" b="1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Dans un restaurant vous avez la salle et la cuisine. Et entre les deux une zone « passe plat ».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Il ne viendra jamais à l’idée d’un serveur d’aller en cuisine chercher les plats ou au cuisinier d’apporter les plats en salle.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Chacun expose à l’autre ce dont il  besoin pour bosser et garde « pour lui » les détails de son travail.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Ainsi le cuisinier ne donne pas accès aux casseroles qu’il utilise pour préparer le plat mais bien le plat fini. En pratique rien n’empêcherait le serveur de faire lui-même l’assaisonnement avec le sel à disposition dans la cuisine mais il prendrait le risque de ne pas respecter la recette car ce n’est pas son métier.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F57C1-CE3A-367B-413E-99C2B74DC7AC}"/>
              </a:ext>
            </a:extLst>
          </p:cNvPr>
          <p:cNvSpPr txBox="1"/>
          <p:nvPr/>
        </p:nvSpPr>
        <p:spPr>
          <a:xfrm>
            <a:off x="4506138" y="2704538"/>
            <a:ext cx="4299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>
                    <a:lumMod val="95000"/>
                  </a:schemeClr>
                </a:solidFill>
              </a:rPr>
              <a:t>Une mauvaise idée reçue</a:t>
            </a:r>
          </a:p>
          <a:p>
            <a:endParaRPr lang="fr-FR" sz="1000" b="1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Certains pensent que rendre une variable privée c’est pour éviter qu’elle se fasse « pirater ». C’est une erreur magistrale pour deux raisons: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La visibilité des membres est d’ordre « 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separation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concern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 » et non « 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cybersecurity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Il est toujours possible par introspection d’accéder aux membres « privés » d’une classe d’ailleurs regardez le résultat d’un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var_dump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et vous verrez tout de suite que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php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le fait sans problème</a:t>
            </a:r>
          </a:p>
        </p:txBody>
      </p:sp>
    </p:spTree>
    <p:extLst>
      <p:ext uri="{BB962C8B-B14F-4D97-AF65-F5344CB8AC3E}">
        <p14:creationId xmlns:p14="http://schemas.microsoft.com/office/powerpoint/2010/main" val="664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509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Un peu de magie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107503" y="626512"/>
            <a:ext cx="42518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Le PHP vous offre des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magic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function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et des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magic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constants qui sont des éléments « prédéfinis » dans le langage.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Ces éléments sont tous préfixés par deux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underscores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« _ _ »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Magic Methods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les plus intéressantes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__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construct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, __clone, __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destruct</a:t>
            </a:r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__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, __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serialize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, __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unserialize</a:t>
            </a:r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NB: Il existe une méthode qui n’est pas magique mais qui est très utile </a:t>
            </a:r>
            <a:r>
              <a:rPr lang="fr-FR" sz="1000" i="1" dirty="0" err="1">
                <a:solidFill>
                  <a:schemeClr val="bg1">
                    <a:lumMod val="95000"/>
                  </a:schemeClr>
                </a:solidFill>
              </a:rPr>
              <a:t>isset</a:t>
            </a:r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() pour savoir si une variable est initialisée… TRES pratique.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Magic Constants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les plus intéressantes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__DIR__, __FILE__, __LINE__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__NAMESPACE__, __CLASS__, __METHOD__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NB: Il est préférable d’utiliser ::class pour obtenir le nom de la classe car il sera « </a:t>
            </a:r>
            <a:r>
              <a:rPr lang="fr-FR" sz="1000" i="1" dirty="0" err="1">
                <a:solidFill>
                  <a:schemeClr val="bg1">
                    <a:lumMod val="95000"/>
                  </a:schemeClr>
                </a:solidFill>
              </a:rPr>
              <a:t>fullyqualified</a:t>
            </a:r>
            <a:r>
              <a:rPr lang="fr-FR" sz="1000" i="1" dirty="0">
                <a:solidFill>
                  <a:schemeClr val="bg1">
                    <a:lumMod val="95000"/>
                  </a:schemeClr>
                </a:solidFill>
              </a:rPr>
              <a:t> ».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E208B1-217B-3A34-3063-29D7D530DE15}"/>
              </a:ext>
            </a:extLst>
          </p:cNvPr>
          <p:cNvSpPr txBox="1"/>
          <p:nvPr/>
        </p:nvSpPr>
        <p:spPr>
          <a:xfrm>
            <a:off x="4572000" y="626512"/>
            <a:ext cx="4251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A part le constructeur des classes qui est très régulièrement utilisé, le reste de la magie PHP est souvent cantonnée à du code très technique (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autoloader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, introspection, sérialisation…)</a:t>
            </a:r>
          </a:p>
        </p:txBody>
      </p:sp>
    </p:spTree>
    <p:extLst>
      <p:ext uri="{BB962C8B-B14F-4D97-AF65-F5344CB8AC3E}">
        <p14:creationId xmlns:p14="http://schemas.microsoft.com/office/powerpoint/2010/main" val="164121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36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Exercice POO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107504" y="626512"/>
            <a:ext cx="42993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1 - Créer une classe Chien avec deux caractéristiques (race, taille) et un comportement « Aboyer » et instancier deux chiens « Epagneul » et « Dalmatien »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2 – Rendre les champs privés et uniquement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initialisables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par le constructeur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3 – Définir deux classes filles « Epagneul » et « Dalmatien » qui hérite de Chien et implémente de manière spécifique la méthode Aboyer sans la définir dans Chien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4 – Définir une interface « Aboyeur » qui se substitue à la déclaration faite de Aboyer dans la classe Chien</a:t>
            </a:r>
          </a:p>
        </p:txBody>
      </p:sp>
    </p:spTree>
    <p:extLst>
      <p:ext uri="{BB962C8B-B14F-4D97-AF65-F5344CB8AC3E}">
        <p14:creationId xmlns:p14="http://schemas.microsoft.com/office/powerpoint/2010/main" val="25980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2D0FF530-F1A5-4F12-8B4F-B676F826C099}"/>
              </a:ext>
            </a:extLst>
          </p:cNvPr>
          <p:cNvSpPr txBox="1"/>
          <p:nvPr/>
        </p:nvSpPr>
        <p:spPr>
          <a:xfrm flipH="1">
            <a:off x="107504" y="226844"/>
            <a:ext cx="509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9E0"/>
                </a:solidFill>
                <a:latin typeface="Century Gothic" panose="020B0502020202020204" pitchFamily="34" charset="0"/>
              </a:rPr>
              <a:t>Les patrons de conception ou « design pattern »</a:t>
            </a:r>
            <a:endParaRPr lang="fr-FR" sz="1600" dirty="0">
              <a:solidFill>
                <a:srgbClr val="00A9E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9CB56-8594-5C22-E78B-8E5927021998}"/>
              </a:ext>
            </a:extLst>
          </p:cNvPr>
          <p:cNvSpPr txBox="1"/>
          <p:nvPr/>
        </p:nvSpPr>
        <p:spPr>
          <a:xfrm>
            <a:off x="107504" y="626512"/>
            <a:ext cx="3735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On ne fera pas de cours sur les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pattrons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 de conception mais nous y ferons toujours référence en POO. 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Je vous conseille d’aller voir ce site qui est EXTREMEMENT bien fait.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Tout ce qui est fait en POO pourrait être fait en procédurale.</a:t>
            </a: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Mais la POO apporte une élégance et une efficacité qui est indiscutable.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Cela demande de la maitrise (plutôt mastère donc) et en particulier celle des patrons de conception et du </a:t>
            </a:r>
            <a:r>
              <a:rPr lang="fr-FR" sz="1000" dirty="0" err="1">
                <a:solidFill>
                  <a:schemeClr val="bg1">
                    <a:lumMod val="95000"/>
                  </a:schemeClr>
                </a:solidFill>
              </a:rPr>
              <a:t>refactoring</a:t>
            </a:r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fr-F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95000"/>
                  </a:schemeClr>
                </a:solidFill>
              </a:rPr>
              <a:t>Cela étant dit, il est important de pratiquer cela au plus tôt sinon votre POO ne ressemblera à rien.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9FCE1-F64A-2228-9A90-CF707C596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0"/>
          <a:stretch/>
        </p:blipFill>
        <p:spPr>
          <a:xfrm>
            <a:off x="3944611" y="626512"/>
            <a:ext cx="4979968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548DD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ABCCBA1C62848AC4AF786D39DF54D" ma:contentTypeVersion="38" ma:contentTypeDescription="Crée un document." ma:contentTypeScope="" ma:versionID="d9f16c8286802c122e5ce7bb40443690">
  <xsd:schema xmlns:xsd="http://www.w3.org/2001/XMLSchema" xmlns:xs="http://www.w3.org/2001/XMLSchema" xmlns:p="http://schemas.microsoft.com/office/2006/metadata/properties" xmlns:ns2="7f8e820b-80a6-4074-ba46-59d1fca65039" xmlns:ns3="ad561972-b1fb-456a-b45b-22d74ec4294f" targetNamespace="http://schemas.microsoft.com/office/2006/metadata/properties" ma:root="true" ma:fieldsID="f10494e1f9fea9ea881190334b9f32e8" ns2:_="" ns3:_="">
    <xsd:import namespace="7f8e820b-80a6-4074-ba46-59d1fca65039"/>
    <xsd:import namespace="ad561972-b1fb-456a-b45b-22d74ec429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KeywordTaxHTField" minOccurs="0"/>
                <xsd:element ref="ns2:TaxCatchAll" minOccurs="0"/>
                <xsd:element ref="ns2:_dlc_DocId" minOccurs="0"/>
                <xsd:element ref="ns2:_dlc_DocIdUrl" minOccurs="0"/>
                <xsd:element ref="ns2:_dlc_DocIdPersistId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e820b-80a6-4074-ba46-59d1fca6503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hidden="true" ma:internalName="SharedWithDetails" ma:readOnly="true">
      <xsd:simpleType>
        <xsd:restriction base="dms:Note"/>
      </xsd:simpleType>
    </xsd:element>
    <xsd:element name="TaxKeywordTaxHTField" ma:index="22" nillable="true" ma:taxonomy="true" ma:internalName="TaxKeywordTaxHTField" ma:taxonomyFieldName="TaxKeyword" ma:displayName="Mots clés d’entreprise" ma:readOnly="false" ma:fieldId="{23f27201-bee3-471e-b2e7-b64fd8b7ca38}" ma:taxonomyMulti="true" ma:sspId="28412c6d-5c40-4a0c-907c-fc4f3b2e4cc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3" nillable="true" ma:displayName="Taxonomy Catch All Column" ma:hidden="true" ma:list="{81205bb2-0d7f-4157-ab80-af8fcb158355}" ma:internalName="TaxCatchAll" ma:readOnly="false" ma:showField="CatchAllData" ma:web="7f8e820b-80a6-4074-ba46-59d1fca65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4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25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61972-b1fb-456a-b45b-22d74ec42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2" nillable="true" ma:displayName="MediaServiceOCR" ma:hidden="true" ma:internalName="MediaServiceOCR" ma:readOnly="true">
      <xsd:simpleType>
        <xsd:restriction base="dms:Note"/>
      </xsd:simpleType>
    </xsd:element>
    <xsd:element name="MediaServiceLocation" ma:index="13" nillable="true" ma:displayName="Location" ma:hidden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DLCPolicyLabelValue" ma:index="27" nillable="true" ma:displayName="Étiquette" ma:description="Stocke la valeur actuelle de l’intitulé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28" nillable="true" ma:displayName="Valeur d'intitulé client" ma:description="Stocke la dernière valeur d'intitulé calculée sur le client." ma:hidden="true" ma:internalName="DLCPolicyLabelClientValue" ma:readOnly="false">
      <xsd:simpleType>
        <xsd:restriction base="dms:Note"/>
      </xsd:simpleType>
    </xsd:element>
    <xsd:element name="DLCPolicyLabelLock" ma:index="29" nillable="true" ma:displayName="Intitulé verrouillé" ma:description="Indique si l'intitulé doit être mis à jour en cas de modification des propriétés de l'élément." ma:hidden="true" ma:internalName="DLCPolicyLabelLock" ma:readOnly="false">
      <xsd:simpleType>
        <xsd:restriction base="dms:Text"/>
      </xsd:simpleType>
    </xsd:element>
    <xsd:element name="lcf76f155ced4ddcb4097134ff3c332f" ma:index="31" nillable="true" ma:taxonomy="true" ma:internalName="lcf76f155ced4ddcb4097134ff3c332f" ma:taxonomyFieldName="MediaServiceImageTags" ma:displayName="Balises d’images" ma:readOnly="false" ma:fieldId="{5cf76f15-5ced-4ddc-b409-7134ff3c332f}" ma:taxonomyMulti="true" ma:sspId="28412c6d-5c40-4a0c-907c-fc4f3b2e4c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Lock xmlns="ad561972-b1fb-456a-b45b-22d74ec4294f" xsi:nil="true"/>
    <TaxKeywordTaxHTField xmlns="7f8e820b-80a6-4074-ba46-59d1fca65039">
      <Terms xmlns="http://schemas.microsoft.com/office/infopath/2007/PartnerControls"/>
    </TaxKeywordTaxHTField>
    <DLCPolicyLabelClientValue xmlns="ad561972-b1fb-456a-b45b-22d74ec4294f" xsi:nil="true"/>
    <TaxCatchAll xmlns="7f8e820b-80a6-4074-ba46-59d1fca65039" xsi:nil="true"/>
    <DLCPolicyLabelValue xmlns="ad561972-b1fb-456a-b45b-22d74ec4294f">391070-v11.0</DLCPolicyLabelValue>
    <_dlc_DocId xmlns="7f8e820b-80a6-4074-ba46-59d1fca65039">NOSOFT-184011579-581711</_dlc_DocId>
    <_dlc_DocIdUrl xmlns="7f8e820b-80a6-4074-ba46-59d1fca65039">
      <Url>https://nosoft.sharepoint.com/sites/NoSoft/_layouts/15/DocIdRedir.aspx?ID=NOSOFT-184011579-581711</Url>
      <Description>NOSOFT-184011579-581711</Description>
    </_dlc_DocIdUrl>
    <lcf76f155ced4ddcb4097134ff3c332f xmlns="ad561972-b1fb-456a-b45b-22d74ec4294f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7900559-4BC6-4FB3-A5BF-6FE9DF752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DBA91-9684-48DB-A349-CF4172D53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8e820b-80a6-4074-ba46-59d1fca65039"/>
    <ds:schemaRef ds:uri="ad561972-b1fb-456a-b45b-22d74ec429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281EDF-F717-4168-A1B8-A9CC7D663FC4}">
  <ds:schemaRefs>
    <ds:schemaRef ds:uri="7f8e820b-80a6-4074-ba46-59d1fca65039"/>
    <ds:schemaRef ds:uri="ad561972-b1fb-456a-b45b-22d74ec429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1C193D3-AAD4-49E0-B0CE-F6C6C0E0BFE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1133</Words>
  <Application>Microsoft Office PowerPoint</Application>
  <PresentationFormat>Affichage à l'écran (16:9)</PresentationFormat>
  <Paragraphs>139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NoSoft</dc:title>
  <dc:creator>Augustin</dc:creator>
  <cp:lastModifiedBy>Rémi Bourdillon</cp:lastModifiedBy>
  <cp:revision>3</cp:revision>
  <cp:lastPrinted>2018-02-14T17:24:42Z</cp:lastPrinted>
  <dcterms:created xsi:type="dcterms:W3CDTF">2015-05-25T11:31:14Z</dcterms:created>
  <dcterms:modified xsi:type="dcterms:W3CDTF">2023-10-12T17:20:16Z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e1644233-8f43-462a-b97d-e27178e455d1</vt:lpwstr>
  </property>
  <property fmtid="{D5CDD505-2E9C-101B-9397-08002B2CF9AE}" pid="3" name="ContentTypeId">
    <vt:lpwstr>0x010100D45ABCCBA1C62848AC4AF786D39DF54D</vt:lpwstr>
  </property>
  <property fmtid="{D5CDD505-2E9C-101B-9397-08002B2CF9AE}" pid="4" name="AuthorIds_UIVersion_6144">
    <vt:lpwstr>12</vt:lpwstr>
  </property>
  <property fmtid="{D5CDD505-2E9C-101B-9397-08002B2CF9AE}" pid="5" name="TaxKeyword">
    <vt:lpwstr/>
  </property>
  <property fmtid="{D5CDD505-2E9C-101B-9397-08002B2CF9AE}" pid="6" name="MediaServiceImageTags">
    <vt:lpwstr/>
  </property>
</Properties>
</file>