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8"/>
  </p:notesMasterIdLst>
  <p:sldIdLst>
    <p:sldId id="314" r:id="rId6"/>
    <p:sldId id="425" r:id="rId7"/>
    <p:sldId id="330" r:id="rId8"/>
    <p:sldId id="343" r:id="rId9"/>
    <p:sldId id="356" r:id="rId10"/>
    <p:sldId id="431" r:id="rId11"/>
    <p:sldId id="426" r:id="rId12"/>
    <p:sldId id="432" r:id="rId13"/>
    <p:sldId id="430" r:id="rId14"/>
    <p:sldId id="433" r:id="rId15"/>
    <p:sldId id="434" r:id="rId16"/>
    <p:sldId id="415" r:id="rId17"/>
  </p:sldIdLst>
  <p:sldSz cx="9144000" cy="5143500" type="screen16x9"/>
  <p:notesSz cx="6797675"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E4B7176-307E-4659-80BE-F5C00D8932DC}">
          <p14:sldIdLst>
            <p14:sldId id="314"/>
          </p14:sldIdLst>
        </p14:section>
        <p14:section name="Architecture Elémentaire du DAL" id="{681AD7D9-8993-4774-A61D-E9DACFB84FA8}">
          <p14:sldIdLst>
            <p14:sldId id="425"/>
            <p14:sldId id="330"/>
            <p14:sldId id="343"/>
            <p14:sldId id="356"/>
          </p14:sldIdLst>
        </p14:section>
        <p14:section name="Implémentation d'un DAL" id="{874C6F7E-3F81-48F4-AB43-6C07572E02D1}">
          <p14:sldIdLst>
            <p14:sldId id="431"/>
            <p14:sldId id="426"/>
            <p14:sldId id="432"/>
            <p14:sldId id="430"/>
            <p14:sldId id="433"/>
            <p14:sldId id="434"/>
          </p14:sldIdLst>
        </p14:section>
        <p14:section name="L'évaluation" id="{8B296FCA-DCC1-4024-9FCA-B9ED37F4029B}">
          <p14:sldIdLst>
            <p14:sldId id="41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E0"/>
    <a:srgbClr val="FF33CC"/>
    <a:srgbClr val="FF00FF"/>
    <a:srgbClr val="007434"/>
    <a:srgbClr val="05B5EE"/>
    <a:srgbClr val="00A9E1"/>
    <a:srgbClr val="292430"/>
    <a:srgbClr val="424251"/>
    <a:srgbClr val="82302E"/>
    <a:srgbClr val="2A5F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125" d="100"/>
          <a:sy n="125" d="100"/>
        </p:scale>
        <p:origin x="588"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émi Bourdillon" userId="e603120d-d01e-4b75-a151-92153171ee65" providerId="ADAL" clId="{71832B9F-1829-4AF1-9A51-AC04E16595BE}"/>
    <pc:docChg chg="undo custSel delSld modSld sldOrd addSection delSection modSection">
      <pc:chgData name="Rémi Bourdillon" userId="e603120d-d01e-4b75-a151-92153171ee65" providerId="ADAL" clId="{71832B9F-1829-4AF1-9A51-AC04E16595BE}" dt="2023-10-25T11:48:10.716" v="30" actId="20578"/>
      <pc:docMkLst>
        <pc:docMk/>
      </pc:docMkLst>
      <pc:sldChg chg="modSp mod">
        <pc:chgData name="Rémi Bourdillon" userId="e603120d-d01e-4b75-a151-92153171ee65" providerId="ADAL" clId="{71832B9F-1829-4AF1-9A51-AC04E16595BE}" dt="2023-10-25T11:47:43.843" v="24" actId="207"/>
        <pc:sldMkLst>
          <pc:docMk/>
          <pc:sldMk cId="3105275053" sldId="314"/>
        </pc:sldMkLst>
        <pc:spChg chg="mod">
          <ac:chgData name="Rémi Bourdillon" userId="e603120d-d01e-4b75-a151-92153171ee65" providerId="ADAL" clId="{71832B9F-1829-4AF1-9A51-AC04E16595BE}" dt="2023-10-25T11:47:43.843" v="24" actId="207"/>
          <ac:spMkLst>
            <pc:docMk/>
            <pc:sldMk cId="3105275053" sldId="314"/>
            <ac:spMk id="84" creationId="{386F4E19-AD35-464F-B73B-0983B1DDBEA3}"/>
          </ac:spMkLst>
        </pc:spChg>
        <pc:spChg chg="mod">
          <ac:chgData name="Rémi Bourdillon" userId="e603120d-d01e-4b75-a151-92153171ee65" providerId="ADAL" clId="{71832B9F-1829-4AF1-9A51-AC04E16595BE}" dt="2023-10-25T11:47:38.163" v="22" actId="207"/>
          <ac:spMkLst>
            <pc:docMk/>
            <pc:sldMk cId="3105275053" sldId="314"/>
            <ac:spMk id="85" creationId="{000AF917-1E55-1A4D-9479-F750228B3C95}"/>
          </ac:spMkLst>
        </pc:spChg>
        <pc:spChg chg="mod">
          <ac:chgData name="Rémi Bourdillon" userId="e603120d-d01e-4b75-a151-92153171ee65" providerId="ADAL" clId="{71832B9F-1829-4AF1-9A51-AC04E16595BE}" dt="2023-10-25T11:47:40.142" v="23" actId="207"/>
          <ac:spMkLst>
            <pc:docMk/>
            <pc:sldMk cId="3105275053" sldId="314"/>
            <ac:spMk id="86" creationId="{2EB395EA-CC99-F443-8508-2FBEAB4605B0}"/>
          </ac:spMkLst>
        </pc:spChg>
        <pc:spChg chg="mod">
          <ac:chgData name="Rémi Bourdillon" userId="e603120d-d01e-4b75-a151-92153171ee65" providerId="ADAL" clId="{71832B9F-1829-4AF1-9A51-AC04E16595BE}" dt="2023-10-25T11:47:29.460" v="21" actId="20577"/>
          <ac:spMkLst>
            <pc:docMk/>
            <pc:sldMk cId="3105275053" sldId="314"/>
            <ac:spMk id="89" creationId="{2873BFA5-5E59-464B-9CB7-7F7A753D44D2}"/>
          </ac:spMkLst>
        </pc:spChg>
      </pc:sldChg>
      <pc:sldChg chg="del">
        <pc:chgData name="Rémi Bourdillon" userId="e603120d-d01e-4b75-a151-92153171ee65" providerId="ADAL" clId="{71832B9F-1829-4AF1-9A51-AC04E16595BE}" dt="2023-10-25T11:48:00.087" v="29" actId="18676"/>
        <pc:sldMkLst>
          <pc:docMk/>
          <pc:sldMk cId="2690852513" sldId="410"/>
        </pc:sldMkLst>
      </pc:sldChg>
      <pc:sldChg chg="del">
        <pc:chgData name="Rémi Bourdillon" userId="e603120d-d01e-4b75-a151-92153171ee65" providerId="ADAL" clId="{71832B9F-1829-4AF1-9A51-AC04E16595BE}" dt="2023-10-25T11:47:48.798" v="25" actId="18676"/>
        <pc:sldMkLst>
          <pc:docMk/>
          <pc:sldMk cId="4053828550" sldId="423"/>
        </pc:sldMkLst>
      </pc:sldChg>
      <pc:sldChg chg="del">
        <pc:chgData name="Rémi Bourdillon" userId="e603120d-d01e-4b75-a151-92153171ee65" providerId="ADAL" clId="{71832B9F-1829-4AF1-9A51-AC04E16595BE}" dt="2023-10-25T11:47:51.906" v="26" actId="2696"/>
        <pc:sldMkLst>
          <pc:docMk/>
          <pc:sldMk cId="690556737" sldId="424"/>
        </pc:sldMkLst>
      </pc:sldChg>
      <pc:sldChg chg="del">
        <pc:chgData name="Rémi Bourdillon" userId="e603120d-d01e-4b75-a151-92153171ee65" providerId="ADAL" clId="{71832B9F-1829-4AF1-9A51-AC04E16595BE}" dt="2023-10-25T11:47:48.798" v="25" actId="18676"/>
        <pc:sldMkLst>
          <pc:docMk/>
          <pc:sldMk cId="2323979053" sldId="427"/>
        </pc:sldMkLst>
      </pc:sldChg>
      <pc:sldChg chg="del">
        <pc:chgData name="Rémi Bourdillon" userId="e603120d-d01e-4b75-a151-92153171ee65" providerId="ADAL" clId="{71832B9F-1829-4AF1-9A51-AC04E16595BE}" dt="2023-10-25T11:48:00.087" v="29" actId="18676"/>
        <pc:sldMkLst>
          <pc:docMk/>
          <pc:sldMk cId="1823491810" sldId="428"/>
        </pc:sldMkLst>
      </pc:sldChg>
      <pc:sldChg chg="del">
        <pc:chgData name="Rémi Bourdillon" userId="e603120d-d01e-4b75-a151-92153171ee65" providerId="ADAL" clId="{71832B9F-1829-4AF1-9A51-AC04E16595BE}" dt="2023-10-25T11:48:00.087" v="29" actId="18676"/>
        <pc:sldMkLst>
          <pc:docMk/>
          <pc:sldMk cId="706571229" sldId="429"/>
        </pc:sldMkLst>
      </pc:sldChg>
      <pc:sldChg chg="ord">
        <pc:chgData name="Rémi Bourdillon" userId="e603120d-d01e-4b75-a151-92153171ee65" providerId="ADAL" clId="{71832B9F-1829-4AF1-9A51-AC04E16595BE}" dt="2023-10-25T11:48:10.716" v="30" actId="20578"/>
        <pc:sldMkLst>
          <pc:docMk/>
          <pc:sldMk cId="567533515" sldId="43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57684F76-B9C3-4D59-87C5-0E754E1A0D3D}" type="datetimeFigureOut">
              <a:rPr lang="en-US" smtClean="0"/>
              <a:t>10/25/2023</a:t>
            </a:fld>
            <a:endParaRPr lang="en-US"/>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57664B5-6F7F-482C-800B-4F35B89C62AC}" type="slidenum">
              <a:rPr lang="en-US" smtClean="0"/>
              <a:t>‹N°›</a:t>
            </a:fld>
            <a:endParaRPr lang="en-US"/>
          </a:p>
        </p:txBody>
      </p:sp>
    </p:spTree>
    <p:extLst>
      <p:ext uri="{BB962C8B-B14F-4D97-AF65-F5344CB8AC3E}">
        <p14:creationId xmlns:p14="http://schemas.microsoft.com/office/powerpoint/2010/main" val="136946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a:t>
            </a:fld>
            <a:endParaRPr lang="en-US"/>
          </a:p>
        </p:txBody>
      </p:sp>
    </p:spTree>
    <p:extLst>
      <p:ext uri="{BB962C8B-B14F-4D97-AF65-F5344CB8AC3E}">
        <p14:creationId xmlns:p14="http://schemas.microsoft.com/office/powerpoint/2010/main" val="219137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9</a:t>
            </a:fld>
            <a:endParaRPr lang="en-US"/>
          </a:p>
        </p:txBody>
      </p:sp>
    </p:spTree>
    <p:extLst>
      <p:ext uri="{BB962C8B-B14F-4D97-AF65-F5344CB8AC3E}">
        <p14:creationId xmlns:p14="http://schemas.microsoft.com/office/powerpoint/2010/main" val="230500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11</a:t>
            </a:fld>
            <a:endParaRPr lang="en-US"/>
          </a:p>
        </p:txBody>
      </p:sp>
    </p:spTree>
    <p:extLst>
      <p:ext uri="{BB962C8B-B14F-4D97-AF65-F5344CB8AC3E}">
        <p14:creationId xmlns:p14="http://schemas.microsoft.com/office/powerpoint/2010/main" val="817583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12</a:t>
            </a:fld>
            <a:endParaRPr lang="en-US"/>
          </a:p>
        </p:txBody>
      </p:sp>
    </p:spTree>
    <p:extLst>
      <p:ext uri="{BB962C8B-B14F-4D97-AF65-F5344CB8AC3E}">
        <p14:creationId xmlns:p14="http://schemas.microsoft.com/office/powerpoint/2010/main" val="2263862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820"/>
            <a:ext cx="7772400" cy="1102519"/>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5980"/>
            <a:ext cx="2057400" cy="4388644"/>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05980"/>
            <a:ext cx="6019800" cy="43886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2023-10-25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2023-10-25</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2023-10-25</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2023-10-25</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3" y="204787"/>
            <a:ext cx="3008313" cy="871538"/>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2023-10-25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1"/>
            <a:ext cx="5486400" cy="425054"/>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2023-10-25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2023-10-25</a:t>
            </a:fld>
            <a:endParaRPr lang="fr-BE"/>
          </a:p>
        </p:txBody>
      </p:sp>
      <p:sp>
        <p:nvSpPr>
          <p:cNvPr id="5" name="Espace réservé du pied de page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pic>
        <p:nvPicPr>
          <p:cNvPr id="7" name="Image 6">
            <a:extLst>
              <a:ext uri="{FF2B5EF4-FFF2-40B4-BE49-F238E27FC236}">
                <a16:creationId xmlns:a16="http://schemas.microsoft.com/office/drawing/2014/main" id="{67645CDE-A8AA-E046-A64C-6C4B4A2B9B1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hostinger.fr/tutoriels/frameworks-php#:~:text=Phalcon%20est%20l'un%20des,le%20processus%20de%20d%C3%A9veloppement%20web."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e 77">
            <a:extLst>
              <a:ext uri="{FF2B5EF4-FFF2-40B4-BE49-F238E27FC236}">
                <a16:creationId xmlns:a16="http://schemas.microsoft.com/office/drawing/2014/main" id="{CDF3BE28-6A27-CF49-8AC6-EB3F8F2EE138}"/>
              </a:ext>
            </a:extLst>
          </p:cNvPr>
          <p:cNvGrpSpPr/>
          <p:nvPr/>
        </p:nvGrpSpPr>
        <p:grpSpPr>
          <a:xfrm>
            <a:off x="5019683" y="4026111"/>
            <a:ext cx="674078" cy="823370"/>
            <a:chOff x="13094917" y="5053611"/>
            <a:chExt cx="674078" cy="823370"/>
          </a:xfrm>
        </p:grpSpPr>
        <p:grpSp>
          <p:nvGrpSpPr>
            <p:cNvPr id="79" name="Groupe 78">
              <a:extLst>
                <a:ext uri="{FF2B5EF4-FFF2-40B4-BE49-F238E27FC236}">
                  <a16:creationId xmlns:a16="http://schemas.microsoft.com/office/drawing/2014/main" id="{6A0FED21-788C-BC4B-8521-070F17189499}"/>
                </a:ext>
              </a:extLst>
            </p:cNvPr>
            <p:cNvGrpSpPr/>
            <p:nvPr/>
          </p:nvGrpSpPr>
          <p:grpSpPr>
            <a:xfrm>
              <a:off x="13094917" y="5053611"/>
              <a:ext cx="674078" cy="823370"/>
              <a:chOff x="11988824" y="5053611"/>
              <a:chExt cx="674078" cy="823370"/>
            </a:xfrm>
          </p:grpSpPr>
          <p:pic>
            <p:nvPicPr>
              <p:cNvPr id="81" name="Image 80">
                <a:extLst>
                  <a:ext uri="{FF2B5EF4-FFF2-40B4-BE49-F238E27FC236}">
                    <a16:creationId xmlns:a16="http://schemas.microsoft.com/office/drawing/2014/main" id="{92274CF9-B00B-9D41-B4BC-8F835FD01C03}"/>
                  </a:ext>
                </a:extLst>
              </p:cNvPr>
              <p:cNvPicPr>
                <a:picLocks noChangeAspect="1"/>
              </p:cNvPicPr>
              <p:nvPr/>
            </p:nvPicPr>
            <p:blipFill>
              <a:blip r:embed="rId3">
                <a:clrChange>
                  <a:clrFrom>
                    <a:srgbClr val="BFBFBF"/>
                  </a:clrFrom>
                  <a:clrTo>
                    <a:srgbClr val="BFBFBF">
                      <a:alpha val="0"/>
                    </a:srgbClr>
                  </a:clrTo>
                </a:clrChange>
                <a:lum bright="70000" contrast="-70000"/>
              </a:blip>
              <a:stretch>
                <a:fillRect/>
              </a:stretch>
            </p:blipFill>
            <p:spPr>
              <a:xfrm>
                <a:off x="11988824" y="5053611"/>
                <a:ext cx="674078" cy="823370"/>
              </a:xfrm>
              <a:prstGeom prst="rect">
                <a:avLst/>
              </a:prstGeom>
            </p:spPr>
          </p:pic>
          <p:sp>
            <p:nvSpPr>
              <p:cNvPr id="82" name="Arc plein 81">
                <a:extLst>
                  <a:ext uri="{FF2B5EF4-FFF2-40B4-BE49-F238E27FC236}">
                    <a16:creationId xmlns:a16="http://schemas.microsoft.com/office/drawing/2014/main" id="{EC32B75A-4F1D-DD48-8D0B-E216E8975843}"/>
                  </a:ext>
                </a:extLst>
              </p:cNvPr>
              <p:cNvSpPr/>
              <p:nvPr/>
            </p:nvSpPr>
            <p:spPr>
              <a:xfrm>
                <a:off x="12015907" y="5227200"/>
                <a:ext cx="625615" cy="625615"/>
              </a:xfrm>
              <a:prstGeom prst="blockArc">
                <a:avLst>
                  <a:gd name="adj1" fmla="val 16220031"/>
                  <a:gd name="adj2" fmla="val 1993741"/>
                  <a:gd name="adj3" fmla="val 8737"/>
                </a:avLst>
              </a:prstGeom>
              <a:solidFill>
                <a:srgbClr val="00A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80" name="ZoneTexte 79">
              <a:extLst>
                <a:ext uri="{FF2B5EF4-FFF2-40B4-BE49-F238E27FC236}">
                  <a16:creationId xmlns:a16="http://schemas.microsoft.com/office/drawing/2014/main" id="{A7C10A9F-4742-1848-9C6F-7B9422DD1441}"/>
                </a:ext>
              </a:extLst>
            </p:cNvPr>
            <p:cNvSpPr txBox="1"/>
            <p:nvPr/>
          </p:nvSpPr>
          <p:spPr>
            <a:xfrm>
              <a:off x="13245789" y="5309867"/>
              <a:ext cx="482824" cy="400110"/>
            </a:xfrm>
            <a:prstGeom prst="rect">
              <a:avLst/>
            </a:prstGeom>
            <a:noFill/>
          </p:spPr>
          <p:txBody>
            <a:bodyPr wrap="none" rtlCol="0">
              <a:spAutoFit/>
            </a:bodyPr>
            <a:lstStyle/>
            <a:p>
              <a:pPr algn="ctr"/>
              <a:r>
                <a:rPr lang="fr-FR" sz="2000" b="1" dirty="0">
                  <a:solidFill>
                    <a:schemeClr val="bg1">
                      <a:lumMod val="95000"/>
                    </a:schemeClr>
                  </a:solidFill>
                </a:rPr>
                <a:t>4h</a:t>
              </a:r>
            </a:p>
          </p:txBody>
        </p:sp>
      </p:grpSp>
      <p:grpSp>
        <p:nvGrpSpPr>
          <p:cNvPr id="83" name="Groupe 82">
            <a:extLst>
              <a:ext uri="{FF2B5EF4-FFF2-40B4-BE49-F238E27FC236}">
                <a16:creationId xmlns:a16="http://schemas.microsoft.com/office/drawing/2014/main" id="{521C578E-3FE4-9847-846E-14B7BC956379}"/>
              </a:ext>
            </a:extLst>
          </p:cNvPr>
          <p:cNvGrpSpPr/>
          <p:nvPr/>
        </p:nvGrpSpPr>
        <p:grpSpPr>
          <a:xfrm>
            <a:off x="3375324" y="4050277"/>
            <a:ext cx="756879" cy="669810"/>
            <a:chOff x="3707904" y="3241526"/>
            <a:chExt cx="2066528" cy="1828800"/>
          </a:xfrm>
          <a:noFill/>
        </p:grpSpPr>
        <p:sp>
          <p:nvSpPr>
            <p:cNvPr id="84" name="Étoile à 5 branches 3">
              <a:extLst>
                <a:ext uri="{FF2B5EF4-FFF2-40B4-BE49-F238E27FC236}">
                  <a16:creationId xmlns:a16="http://schemas.microsoft.com/office/drawing/2014/main" id="{386F4E19-AD35-464F-B73B-0983B1DDBEA3}"/>
                </a:ext>
              </a:extLst>
            </p:cNvPr>
            <p:cNvSpPr/>
            <p:nvPr/>
          </p:nvSpPr>
          <p:spPr>
            <a:xfrm>
              <a:off x="4318712" y="3241526"/>
              <a:ext cx="914401" cy="914400"/>
            </a:xfrm>
            <a:prstGeom prst="star5">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Étoile à 5 branches 4">
              <a:extLst>
                <a:ext uri="{FF2B5EF4-FFF2-40B4-BE49-F238E27FC236}">
                  <a16:creationId xmlns:a16="http://schemas.microsoft.com/office/drawing/2014/main" id="{000AF917-1E55-1A4D-9479-F750228B3C95}"/>
                </a:ext>
              </a:extLst>
            </p:cNvPr>
            <p:cNvSpPr/>
            <p:nvPr/>
          </p:nvSpPr>
          <p:spPr>
            <a:xfrm>
              <a:off x="3707904" y="4155926"/>
              <a:ext cx="914400" cy="914400"/>
            </a:xfrm>
            <a:prstGeom prst="star5">
              <a:avLst/>
            </a:prstGeom>
            <a:solidFill>
              <a:srgbClr val="00A9E0"/>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Étoile à 5 branches 5">
              <a:extLst>
                <a:ext uri="{FF2B5EF4-FFF2-40B4-BE49-F238E27FC236}">
                  <a16:creationId xmlns:a16="http://schemas.microsoft.com/office/drawing/2014/main" id="{2EB395EA-CC99-F443-8508-2FBEAB4605B0}"/>
                </a:ext>
              </a:extLst>
            </p:cNvPr>
            <p:cNvSpPr/>
            <p:nvPr/>
          </p:nvSpPr>
          <p:spPr>
            <a:xfrm>
              <a:off x="4860032" y="4155926"/>
              <a:ext cx="914400" cy="914400"/>
            </a:xfrm>
            <a:prstGeom prst="star5">
              <a:avLst/>
            </a:prstGeom>
            <a:solidFill>
              <a:srgbClr val="00A9E0"/>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9" name="ZoneTexte 88">
            <a:extLst>
              <a:ext uri="{FF2B5EF4-FFF2-40B4-BE49-F238E27FC236}">
                <a16:creationId xmlns:a16="http://schemas.microsoft.com/office/drawing/2014/main" id="{2873BFA5-5E59-464B-9CB7-7F7A753D44D2}"/>
              </a:ext>
            </a:extLst>
          </p:cNvPr>
          <p:cNvSpPr txBox="1"/>
          <p:nvPr/>
        </p:nvSpPr>
        <p:spPr>
          <a:xfrm>
            <a:off x="2855059" y="2121546"/>
            <a:ext cx="3433953" cy="1569660"/>
          </a:xfrm>
          <a:prstGeom prst="rect">
            <a:avLst/>
          </a:prstGeom>
          <a:noFill/>
        </p:spPr>
        <p:txBody>
          <a:bodyPr wrap="none" rtlCol="0">
            <a:spAutoFit/>
          </a:bodyPr>
          <a:lstStyle/>
          <a:p>
            <a:pPr algn="ctr"/>
            <a:r>
              <a:rPr lang="fr-FR" sz="2400" b="1" dirty="0" err="1">
                <a:solidFill>
                  <a:schemeClr val="bg1">
                    <a:lumMod val="95000"/>
                  </a:schemeClr>
                </a:solidFill>
              </a:rPr>
              <a:t>Ynov</a:t>
            </a:r>
            <a:r>
              <a:rPr lang="fr-FR" sz="2400" b="1" dirty="0">
                <a:solidFill>
                  <a:schemeClr val="bg1">
                    <a:lumMod val="95000"/>
                  </a:schemeClr>
                </a:solidFill>
              </a:rPr>
              <a:t> – Info B2</a:t>
            </a:r>
          </a:p>
          <a:p>
            <a:pPr algn="ctr"/>
            <a:r>
              <a:rPr lang="fr-FR" sz="2400" b="1" dirty="0">
                <a:solidFill>
                  <a:schemeClr val="bg1">
                    <a:lumMod val="95000"/>
                  </a:schemeClr>
                </a:solidFill>
              </a:rPr>
              <a:t>PHP</a:t>
            </a:r>
          </a:p>
          <a:p>
            <a:pPr algn="ctr"/>
            <a:endParaRPr lang="fr-FR" sz="2400" b="1" dirty="0">
              <a:solidFill>
                <a:schemeClr val="bg1">
                  <a:lumMod val="95000"/>
                </a:schemeClr>
              </a:solidFill>
            </a:endParaRPr>
          </a:p>
          <a:p>
            <a:pPr algn="ctr"/>
            <a:r>
              <a:rPr lang="fr-FR" sz="2400" b="1" dirty="0">
                <a:solidFill>
                  <a:schemeClr val="bg1">
                    <a:lumMod val="95000"/>
                  </a:schemeClr>
                </a:solidFill>
              </a:rPr>
              <a:t>Architecture d’un DAL</a:t>
            </a:r>
          </a:p>
        </p:txBody>
      </p:sp>
      <p:pic>
        <p:nvPicPr>
          <p:cNvPr id="90" name="Image 89">
            <a:extLst>
              <a:ext uri="{FF2B5EF4-FFF2-40B4-BE49-F238E27FC236}">
                <a16:creationId xmlns:a16="http://schemas.microsoft.com/office/drawing/2014/main" id="{4E5A82BF-404E-4910-BED5-A700DD37F1F6}"/>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brightnessContrast bright="-20000" contrast="-66000"/>
                    </a14:imgEffect>
                  </a14:imgLayer>
                </a14:imgProps>
              </a:ext>
            </a:extLst>
          </a:blip>
          <a:stretch>
            <a:fillRect/>
          </a:stretch>
        </p:blipFill>
        <p:spPr>
          <a:xfrm>
            <a:off x="3450239" y="-380578"/>
            <a:ext cx="2243522" cy="2267909"/>
          </a:xfrm>
          <a:prstGeom prst="rect">
            <a:avLst/>
          </a:prstGeom>
        </p:spPr>
      </p:pic>
      <p:pic>
        <p:nvPicPr>
          <p:cNvPr id="91" name="Image 90">
            <a:extLst>
              <a:ext uri="{FF2B5EF4-FFF2-40B4-BE49-F238E27FC236}">
                <a16:creationId xmlns:a16="http://schemas.microsoft.com/office/drawing/2014/main" id="{77B32AEC-25C7-4D0F-A35E-3885EC428A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2203" y="105650"/>
            <a:ext cx="990600" cy="538810"/>
          </a:xfrm>
          <a:prstGeom prst="rect">
            <a:avLst/>
          </a:prstGeom>
          <a:effectLst>
            <a:outerShdw dist="88900" dir="5400000" algn="tl" rotWithShape="0">
              <a:schemeClr val="tx1">
                <a:lumMod val="85000"/>
                <a:lumOff val="15000"/>
                <a:alpha val="40000"/>
              </a:schemeClr>
            </a:outerShdw>
          </a:effectLst>
          <a:scene3d>
            <a:camera prst="perspectiveRelaxedModerately" fov="0">
              <a:rot lat="0" lon="0" rev="0"/>
            </a:camera>
            <a:lightRig rig="threePt" dir="t"/>
          </a:scene3d>
        </p:spPr>
      </p:pic>
    </p:spTree>
    <p:extLst>
      <p:ext uri="{BB962C8B-B14F-4D97-AF65-F5344CB8AC3E}">
        <p14:creationId xmlns:p14="http://schemas.microsoft.com/office/powerpoint/2010/main" val="3105275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1957A8B5-1F22-4E83-9266-A535280B08FE}"/>
              </a:ext>
            </a:extLst>
          </p:cNvPr>
          <p:cNvSpPr txBox="1"/>
          <p:nvPr/>
        </p:nvSpPr>
        <p:spPr>
          <a:xfrm>
            <a:off x="49195" y="166776"/>
            <a:ext cx="4906466" cy="338554"/>
          </a:xfrm>
          <a:prstGeom prst="rect">
            <a:avLst/>
          </a:prstGeom>
          <a:noFill/>
        </p:spPr>
        <p:txBody>
          <a:bodyPr wrap="square" rtlCol="0">
            <a:spAutoFit/>
          </a:bodyPr>
          <a:lstStyle/>
          <a:p>
            <a:r>
              <a:rPr lang="fr-FR" sz="1600" b="1" dirty="0">
                <a:solidFill>
                  <a:schemeClr val="bg1"/>
                </a:solidFill>
                <a:effectLst>
                  <a:outerShdw blurRad="38100" dist="38100" dir="2700000" algn="tl">
                    <a:srgbClr val="000000">
                      <a:alpha val="43137"/>
                    </a:srgbClr>
                  </a:outerShdw>
                </a:effectLst>
              </a:rPr>
              <a:t>Architecture des Interfaces</a:t>
            </a:r>
          </a:p>
        </p:txBody>
      </p:sp>
      <p:sp>
        <p:nvSpPr>
          <p:cNvPr id="2" name="ZoneTexte 1">
            <a:extLst>
              <a:ext uri="{FF2B5EF4-FFF2-40B4-BE49-F238E27FC236}">
                <a16:creationId xmlns:a16="http://schemas.microsoft.com/office/drawing/2014/main" id="{06E61DA2-56C4-882A-8789-199C5FD709AC}"/>
              </a:ext>
            </a:extLst>
          </p:cNvPr>
          <p:cNvSpPr txBox="1"/>
          <p:nvPr/>
        </p:nvSpPr>
        <p:spPr>
          <a:xfrm>
            <a:off x="107504" y="495993"/>
            <a:ext cx="4269763" cy="1323439"/>
          </a:xfrm>
          <a:prstGeom prst="rect">
            <a:avLst/>
          </a:prstGeom>
          <a:noFill/>
        </p:spPr>
        <p:txBody>
          <a:bodyPr wrap="square" rtlCol="0">
            <a:spAutoFit/>
          </a:bodyPr>
          <a:lstStyle/>
          <a:p>
            <a:r>
              <a:rPr lang="fr-FR" sz="1000" dirty="0">
                <a:solidFill>
                  <a:schemeClr val="bg1">
                    <a:lumMod val="95000"/>
                  </a:schemeClr>
                </a:solidFill>
              </a:rPr>
              <a:t>La question du passage des interfaces est cruciale dans un DAL et conditionne l’ergonomie pour le développeur de son usage</a:t>
            </a:r>
            <a:r>
              <a:rPr lang="fr-FR" sz="1000" i="1" dirty="0">
                <a:solidFill>
                  <a:schemeClr val="bg1">
                    <a:lumMod val="95000"/>
                  </a:schemeClr>
                </a:solidFill>
              </a:rPr>
              <a:t>.</a:t>
            </a:r>
          </a:p>
          <a:p>
            <a:endParaRPr lang="fr-FR" sz="1000" i="1" dirty="0">
              <a:solidFill>
                <a:schemeClr val="bg1">
                  <a:lumMod val="95000"/>
                </a:schemeClr>
              </a:solidFill>
            </a:endParaRPr>
          </a:p>
          <a:p>
            <a:r>
              <a:rPr lang="fr-FR" sz="1000" dirty="0">
                <a:solidFill>
                  <a:schemeClr val="bg1">
                    <a:lumMod val="95000"/>
                  </a:schemeClr>
                </a:solidFill>
              </a:rPr>
              <a:t>Le principe de fond pour bien architecturer les interfaces de notre DAL (ici de notre </a:t>
            </a:r>
            <a:r>
              <a:rPr lang="fr-FR" sz="1000" dirty="0" err="1">
                <a:solidFill>
                  <a:schemeClr val="bg1">
                    <a:lumMod val="95000"/>
                  </a:schemeClr>
                </a:solidFill>
              </a:rPr>
              <a:t>TableManager</a:t>
            </a:r>
            <a:r>
              <a:rPr lang="fr-FR" sz="1000" dirty="0">
                <a:solidFill>
                  <a:schemeClr val="bg1">
                    <a:lumMod val="95000"/>
                  </a:schemeClr>
                </a:solidFill>
              </a:rPr>
              <a:t>) est de comprendre que l’on chercher à faire un « mapping » (liaison 1-1) entrer les arguments d’une requêtes SQL et les arguments de nos méthodes (</a:t>
            </a:r>
            <a:r>
              <a:rPr lang="fr-FR" sz="1000" dirty="0" err="1">
                <a:solidFill>
                  <a:schemeClr val="bg1">
                    <a:lumMod val="95000"/>
                  </a:schemeClr>
                </a:solidFill>
              </a:rPr>
              <a:t>Add</a:t>
            </a:r>
            <a:r>
              <a:rPr lang="fr-FR" sz="1000" dirty="0">
                <a:solidFill>
                  <a:schemeClr val="bg1">
                    <a:lumMod val="95000"/>
                  </a:schemeClr>
                </a:solidFill>
              </a:rPr>
              <a:t>, Update, Select, </a:t>
            </a:r>
            <a:r>
              <a:rPr lang="fr-FR" sz="1000" dirty="0" err="1">
                <a:solidFill>
                  <a:schemeClr val="bg1">
                    <a:lumMod val="95000"/>
                  </a:schemeClr>
                </a:solidFill>
              </a:rPr>
              <a:t>Delete</a:t>
            </a:r>
            <a:r>
              <a:rPr lang="fr-FR" sz="1000" dirty="0">
                <a:solidFill>
                  <a:schemeClr val="bg1">
                    <a:lumMod val="95000"/>
                  </a:schemeClr>
                </a:solidFill>
              </a:rPr>
              <a:t>)</a:t>
            </a:r>
          </a:p>
        </p:txBody>
      </p:sp>
      <p:sp>
        <p:nvSpPr>
          <p:cNvPr id="21" name="ZoneTexte 20">
            <a:extLst>
              <a:ext uri="{FF2B5EF4-FFF2-40B4-BE49-F238E27FC236}">
                <a16:creationId xmlns:a16="http://schemas.microsoft.com/office/drawing/2014/main" id="{113B46BB-0B1A-10E7-2CB5-3DB3955B9D33}"/>
              </a:ext>
            </a:extLst>
          </p:cNvPr>
          <p:cNvSpPr txBox="1"/>
          <p:nvPr/>
        </p:nvSpPr>
        <p:spPr>
          <a:xfrm>
            <a:off x="203200" y="3668680"/>
            <a:ext cx="8170333" cy="430887"/>
          </a:xfrm>
          <a:prstGeom prst="rect">
            <a:avLst/>
          </a:prstGeom>
          <a:noFill/>
          <a:ln>
            <a:solidFill>
              <a:schemeClr val="bg1"/>
            </a:solidFill>
          </a:ln>
        </p:spPr>
        <p:txBody>
          <a:bodyPr wrap="square" rtlCol="0">
            <a:spAutoFit/>
          </a:bodyPr>
          <a:lstStyle/>
          <a:p>
            <a:r>
              <a:rPr lang="fr-FR" sz="1100" dirty="0">
                <a:solidFill>
                  <a:schemeClr val="bg1"/>
                </a:solidFill>
              </a:rPr>
              <a:t>SQL 	</a:t>
            </a:r>
            <a:r>
              <a:rPr lang="fr-FR" sz="1100" dirty="0">
                <a:solidFill>
                  <a:srgbClr val="00A9E0"/>
                </a:solidFill>
              </a:rPr>
              <a:t>SELECT</a:t>
            </a:r>
            <a:r>
              <a:rPr lang="fr-FR" sz="1100" dirty="0"/>
              <a:t> </a:t>
            </a:r>
            <a:r>
              <a:rPr lang="fr-FR" sz="1100" dirty="0">
                <a:solidFill>
                  <a:srgbClr val="FF00FF"/>
                </a:solidFill>
              </a:rPr>
              <a:t>$out1</a:t>
            </a:r>
            <a:r>
              <a:rPr lang="fr-FR" sz="1100" dirty="0"/>
              <a:t>, </a:t>
            </a:r>
            <a:r>
              <a:rPr lang="fr-FR" sz="1100" dirty="0">
                <a:solidFill>
                  <a:srgbClr val="FF00FF"/>
                </a:solidFill>
              </a:rPr>
              <a:t>$out2</a:t>
            </a:r>
            <a:r>
              <a:rPr lang="fr-FR" sz="1100" dirty="0"/>
              <a:t>, </a:t>
            </a:r>
            <a:r>
              <a:rPr lang="fr-FR" sz="1100" dirty="0">
                <a:solidFill>
                  <a:srgbClr val="FF00FF"/>
                </a:solidFill>
              </a:rPr>
              <a:t>…</a:t>
            </a:r>
            <a:r>
              <a:rPr lang="fr-FR" sz="1100" dirty="0"/>
              <a:t> </a:t>
            </a:r>
            <a:r>
              <a:rPr lang="fr-FR" sz="1100" dirty="0">
                <a:solidFill>
                  <a:srgbClr val="00A9E0"/>
                </a:solidFill>
              </a:rPr>
              <a:t>FROM</a:t>
            </a:r>
            <a:r>
              <a:rPr lang="fr-FR" sz="1100" dirty="0"/>
              <a:t> </a:t>
            </a:r>
            <a:r>
              <a:rPr lang="fr-FR" sz="1100" dirty="0">
                <a:solidFill>
                  <a:srgbClr val="FF00FF"/>
                </a:solidFill>
              </a:rPr>
              <a:t>$table  </a:t>
            </a:r>
            <a:r>
              <a:rPr lang="fr-FR" sz="1100" dirty="0">
                <a:solidFill>
                  <a:srgbClr val="00A9E0"/>
                </a:solidFill>
              </a:rPr>
              <a:t>WHERE</a:t>
            </a:r>
            <a:r>
              <a:rPr lang="fr-FR" sz="1100" dirty="0"/>
              <a:t> </a:t>
            </a:r>
            <a:r>
              <a:rPr lang="fr-FR" sz="1100" dirty="0">
                <a:solidFill>
                  <a:srgbClr val="FF00FF"/>
                </a:solidFill>
              </a:rPr>
              <a:t>$</a:t>
            </a:r>
            <a:r>
              <a:rPr lang="fr-FR" sz="1100" dirty="0" err="1">
                <a:solidFill>
                  <a:srgbClr val="FF00FF"/>
                </a:solidFill>
              </a:rPr>
              <a:t>filter</a:t>
            </a:r>
            <a:r>
              <a:rPr lang="fr-FR" sz="1100" dirty="0">
                <a:solidFill>
                  <a:srgbClr val="FF00FF"/>
                </a:solidFill>
              </a:rPr>
              <a:t>[val1]</a:t>
            </a:r>
            <a:r>
              <a:rPr lang="fr-FR" sz="1100" dirty="0"/>
              <a:t>, </a:t>
            </a:r>
            <a:r>
              <a:rPr lang="fr-FR" sz="1100" dirty="0">
                <a:solidFill>
                  <a:srgbClr val="FF00FF"/>
                </a:solidFill>
              </a:rPr>
              <a:t>$</a:t>
            </a:r>
            <a:r>
              <a:rPr lang="fr-FR" sz="1100" dirty="0" err="1">
                <a:solidFill>
                  <a:srgbClr val="FF00FF"/>
                </a:solidFill>
              </a:rPr>
              <a:t>filter</a:t>
            </a:r>
            <a:r>
              <a:rPr lang="fr-FR" sz="1100" dirty="0">
                <a:solidFill>
                  <a:srgbClr val="FF00FF"/>
                </a:solidFill>
              </a:rPr>
              <a:t>[val1]</a:t>
            </a:r>
            <a:r>
              <a:rPr lang="fr-FR" sz="1100" dirty="0"/>
              <a:t>…</a:t>
            </a:r>
          </a:p>
          <a:p>
            <a:r>
              <a:rPr lang="fr-FR" sz="1100" dirty="0">
                <a:solidFill>
                  <a:schemeClr val="bg1"/>
                </a:solidFill>
              </a:rPr>
              <a:t>DAL</a:t>
            </a:r>
            <a:r>
              <a:rPr lang="fr-FR" sz="1100" dirty="0"/>
              <a:t>	</a:t>
            </a:r>
            <a:r>
              <a:rPr lang="fr-FR" sz="1100" dirty="0" err="1">
                <a:solidFill>
                  <a:srgbClr val="00A9E0"/>
                </a:solidFill>
              </a:rPr>
              <a:t>SelectRecord</a:t>
            </a:r>
            <a:r>
              <a:rPr lang="fr-FR" sz="1100" dirty="0"/>
              <a:t>(</a:t>
            </a:r>
            <a:r>
              <a:rPr lang="fr-FR" sz="1100" dirty="0">
                <a:solidFill>
                  <a:srgbClr val="FF33CC"/>
                </a:solidFill>
              </a:rPr>
              <a:t>$table</a:t>
            </a:r>
            <a:r>
              <a:rPr lang="fr-FR" sz="1100" dirty="0"/>
              <a:t>, </a:t>
            </a:r>
            <a:r>
              <a:rPr lang="fr-FR" sz="1100" dirty="0">
                <a:solidFill>
                  <a:srgbClr val="FF33CC"/>
                </a:solidFill>
              </a:rPr>
              <a:t>$</a:t>
            </a:r>
            <a:r>
              <a:rPr lang="fr-FR" sz="1100" dirty="0" err="1">
                <a:solidFill>
                  <a:srgbClr val="FF33CC"/>
                </a:solidFill>
              </a:rPr>
              <a:t>filter</a:t>
            </a:r>
            <a:r>
              <a:rPr lang="fr-FR" sz="1100" dirty="0"/>
              <a:t>)</a:t>
            </a:r>
          </a:p>
        </p:txBody>
      </p:sp>
      <p:sp>
        <p:nvSpPr>
          <p:cNvPr id="22" name="ZoneTexte 21">
            <a:extLst>
              <a:ext uri="{FF2B5EF4-FFF2-40B4-BE49-F238E27FC236}">
                <a16:creationId xmlns:a16="http://schemas.microsoft.com/office/drawing/2014/main" id="{F1CBEA69-ADCD-23E4-2D81-BE1D9D968EAA}"/>
              </a:ext>
            </a:extLst>
          </p:cNvPr>
          <p:cNvSpPr txBox="1"/>
          <p:nvPr/>
        </p:nvSpPr>
        <p:spPr>
          <a:xfrm>
            <a:off x="107504" y="4237367"/>
            <a:ext cx="4513691" cy="800219"/>
          </a:xfrm>
          <a:prstGeom prst="rect">
            <a:avLst/>
          </a:prstGeom>
          <a:noFill/>
          <a:ln>
            <a:noFill/>
          </a:ln>
        </p:spPr>
        <p:txBody>
          <a:bodyPr wrap="square" rtlCol="0">
            <a:spAutoFit/>
          </a:bodyPr>
          <a:lstStyle/>
          <a:p>
            <a:r>
              <a:rPr lang="fr-FR" sz="1000" dirty="0">
                <a:solidFill>
                  <a:schemeClr val="bg1"/>
                </a:solidFill>
              </a:rPr>
              <a:t>Les variables $record et $</a:t>
            </a:r>
            <a:r>
              <a:rPr lang="fr-FR" sz="1000" dirty="0" err="1">
                <a:solidFill>
                  <a:schemeClr val="bg1"/>
                </a:solidFill>
              </a:rPr>
              <a:t>filter</a:t>
            </a:r>
            <a:r>
              <a:rPr lang="fr-FR" sz="1000" dirty="0">
                <a:solidFill>
                  <a:schemeClr val="bg1"/>
                </a:solidFill>
              </a:rPr>
              <a:t> sont des tableaux associatifs ou dictionnaires permettant de passer les arguments à la clause WHERE</a:t>
            </a:r>
          </a:p>
          <a:p>
            <a:r>
              <a:rPr lang="fr-FR" sz="1000" dirty="0">
                <a:solidFill>
                  <a:schemeClr val="bg1"/>
                </a:solidFill>
              </a:rPr>
              <a:t>$</a:t>
            </a:r>
            <a:r>
              <a:rPr lang="fr-FR" sz="1000" dirty="0" err="1">
                <a:solidFill>
                  <a:schemeClr val="bg1"/>
                </a:solidFill>
              </a:rPr>
              <a:t>filter</a:t>
            </a:r>
            <a:r>
              <a:rPr lang="fr-FR" sz="1000" dirty="0">
                <a:solidFill>
                  <a:schemeClr val="bg1"/>
                </a:solidFill>
              </a:rPr>
              <a:t> = [$key=&gt;$val] et la clause VALUES/SET</a:t>
            </a:r>
          </a:p>
          <a:p>
            <a:r>
              <a:rPr lang="fr-FR" sz="800" i="1" dirty="0">
                <a:solidFill>
                  <a:schemeClr val="bg1"/>
                </a:solidFill>
              </a:rPr>
              <a:t>NB: Remarquez que la syntaxe SQL aurait pu unifier le </a:t>
            </a:r>
            <a:r>
              <a:rPr lang="fr-FR" sz="800" i="1" dirty="0" err="1">
                <a:solidFill>
                  <a:schemeClr val="bg1"/>
                </a:solidFill>
              </a:rPr>
              <a:t>Add</a:t>
            </a:r>
            <a:r>
              <a:rPr lang="fr-FR" sz="800" i="1" dirty="0">
                <a:solidFill>
                  <a:schemeClr val="bg1"/>
                </a:solidFill>
              </a:rPr>
              <a:t> et le Update pour éviter deux syntaxes pour passer les variables</a:t>
            </a:r>
          </a:p>
        </p:txBody>
      </p:sp>
      <p:sp>
        <p:nvSpPr>
          <p:cNvPr id="23" name="ZoneTexte 22">
            <a:extLst>
              <a:ext uri="{FF2B5EF4-FFF2-40B4-BE49-F238E27FC236}">
                <a16:creationId xmlns:a16="http://schemas.microsoft.com/office/drawing/2014/main" id="{1DD3BF14-CAB2-BAD6-C99B-A26B931337DE}"/>
              </a:ext>
            </a:extLst>
          </p:cNvPr>
          <p:cNvSpPr txBox="1"/>
          <p:nvPr/>
        </p:nvSpPr>
        <p:spPr>
          <a:xfrm>
            <a:off x="203200" y="1896376"/>
            <a:ext cx="8170333" cy="430887"/>
          </a:xfrm>
          <a:prstGeom prst="rect">
            <a:avLst/>
          </a:prstGeom>
          <a:noFill/>
          <a:ln>
            <a:solidFill>
              <a:schemeClr val="bg1"/>
            </a:solidFill>
          </a:ln>
        </p:spPr>
        <p:txBody>
          <a:bodyPr wrap="square" rtlCol="0">
            <a:spAutoFit/>
          </a:bodyPr>
          <a:lstStyle/>
          <a:p>
            <a:r>
              <a:rPr lang="fr-FR" sz="1100" dirty="0">
                <a:solidFill>
                  <a:schemeClr val="bg1"/>
                </a:solidFill>
              </a:rPr>
              <a:t>SQL 	</a:t>
            </a:r>
            <a:r>
              <a:rPr lang="fr-FR" sz="1100" dirty="0">
                <a:solidFill>
                  <a:srgbClr val="00A9E0"/>
                </a:solidFill>
              </a:rPr>
              <a:t>INSERT</a:t>
            </a:r>
            <a:r>
              <a:rPr lang="fr-FR" sz="1100" dirty="0"/>
              <a:t> </a:t>
            </a:r>
            <a:r>
              <a:rPr lang="fr-FR" sz="1100" dirty="0">
                <a:solidFill>
                  <a:srgbClr val="00A9E0"/>
                </a:solidFill>
              </a:rPr>
              <a:t>INTO</a:t>
            </a:r>
            <a:r>
              <a:rPr lang="fr-FR" sz="1100" dirty="0"/>
              <a:t> </a:t>
            </a:r>
            <a:r>
              <a:rPr lang="fr-FR" sz="1100" dirty="0">
                <a:solidFill>
                  <a:srgbClr val="FF33CC"/>
                </a:solidFill>
              </a:rPr>
              <a:t>$table </a:t>
            </a:r>
            <a:r>
              <a:rPr lang="fr-FR" sz="1100" dirty="0"/>
              <a:t>(</a:t>
            </a:r>
            <a:r>
              <a:rPr lang="fr-FR" sz="1100" dirty="0">
                <a:solidFill>
                  <a:srgbClr val="FF00FF"/>
                </a:solidFill>
              </a:rPr>
              <a:t>$record[key1]</a:t>
            </a:r>
            <a:r>
              <a:rPr lang="fr-FR" sz="1100" dirty="0"/>
              <a:t>, </a:t>
            </a:r>
            <a:r>
              <a:rPr lang="fr-FR" sz="1100" dirty="0">
                <a:solidFill>
                  <a:srgbClr val="FF00FF"/>
                </a:solidFill>
              </a:rPr>
              <a:t>$record[key2]</a:t>
            </a:r>
            <a:r>
              <a:rPr lang="fr-FR" sz="1100" dirty="0"/>
              <a:t>,…) </a:t>
            </a:r>
            <a:r>
              <a:rPr lang="fr-FR" sz="1100" dirty="0">
                <a:solidFill>
                  <a:srgbClr val="00A9E0"/>
                </a:solidFill>
              </a:rPr>
              <a:t>VALUES</a:t>
            </a:r>
            <a:r>
              <a:rPr lang="fr-FR" sz="1100" dirty="0"/>
              <a:t> </a:t>
            </a:r>
            <a:r>
              <a:rPr lang="fr-FR" sz="1100" dirty="0">
                <a:solidFill>
                  <a:srgbClr val="FF00FF"/>
                </a:solidFill>
              </a:rPr>
              <a:t>$record[val1]</a:t>
            </a:r>
            <a:r>
              <a:rPr lang="fr-FR" sz="1100" dirty="0"/>
              <a:t>, </a:t>
            </a:r>
            <a:r>
              <a:rPr lang="fr-FR" sz="1100" dirty="0">
                <a:solidFill>
                  <a:srgbClr val="FF00FF"/>
                </a:solidFill>
              </a:rPr>
              <a:t>$record[val1]</a:t>
            </a:r>
            <a:r>
              <a:rPr lang="fr-FR" sz="1100" dirty="0"/>
              <a:t>, …</a:t>
            </a:r>
          </a:p>
          <a:p>
            <a:r>
              <a:rPr lang="fr-FR" sz="1100" dirty="0">
                <a:solidFill>
                  <a:schemeClr val="bg1"/>
                </a:solidFill>
              </a:rPr>
              <a:t>DAL</a:t>
            </a:r>
            <a:r>
              <a:rPr lang="fr-FR" sz="1100" dirty="0"/>
              <a:t>	</a:t>
            </a:r>
            <a:r>
              <a:rPr lang="fr-FR" sz="1100" dirty="0" err="1">
                <a:solidFill>
                  <a:srgbClr val="00A9E0"/>
                </a:solidFill>
              </a:rPr>
              <a:t>AddRecord</a:t>
            </a:r>
            <a:r>
              <a:rPr lang="fr-FR" sz="1100" dirty="0"/>
              <a:t>(</a:t>
            </a:r>
            <a:r>
              <a:rPr lang="fr-FR" sz="1100" dirty="0">
                <a:solidFill>
                  <a:srgbClr val="FF33CC"/>
                </a:solidFill>
              </a:rPr>
              <a:t>$table</a:t>
            </a:r>
            <a:r>
              <a:rPr lang="fr-FR" sz="1100" dirty="0"/>
              <a:t>, </a:t>
            </a:r>
            <a:r>
              <a:rPr lang="fr-FR" sz="1100" dirty="0">
                <a:solidFill>
                  <a:srgbClr val="FF33CC"/>
                </a:solidFill>
              </a:rPr>
              <a:t>$record</a:t>
            </a:r>
            <a:r>
              <a:rPr lang="fr-FR" sz="1100" dirty="0"/>
              <a:t>)</a:t>
            </a:r>
          </a:p>
        </p:txBody>
      </p:sp>
      <p:sp>
        <p:nvSpPr>
          <p:cNvPr id="33" name="ZoneTexte 32">
            <a:extLst>
              <a:ext uri="{FF2B5EF4-FFF2-40B4-BE49-F238E27FC236}">
                <a16:creationId xmlns:a16="http://schemas.microsoft.com/office/drawing/2014/main" id="{B633E88D-01BF-ADF9-37B4-8CAC11ACA21D}"/>
              </a:ext>
            </a:extLst>
          </p:cNvPr>
          <p:cNvSpPr txBox="1"/>
          <p:nvPr/>
        </p:nvSpPr>
        <p:spPr>
          <a:xfrm>
            <a:off x="203200" y="2487486"/>
            <a:ext cx="8170333" cy="430887"/>
          </a:xfrm>
          <a:prstGeom prst="rect">
            <a:avLst/>
          </a:prstGeom>
          <a:noFill/>
          <a:ln>
            <a:solidFill>
              <a:schemeClr val="bg1"/>
            </a:solidFill>
          </a:ln>
        </p:spPr>
        <p:txBody>
          <a:bodyPr wrap="square" rtlCol="0">
            <a:spAutoFit/>
          </a:bodyPr>
          <a:lstStyle/>
          <a:p>
            <a:r>
              <a:rPr lang="fr-FR" sz="1100" dirty="0">
                <a:solidFill>
                  <a:schemeClr val="bg1"/>
                </a:solidFill>
              </a:rPr>
              <a:t>SQL 	</a:t>
            </a:r>
            <a:r>
              <a:rPr lang="fr-FR" sz="1100" dirty="0">
                <a:solidFill>
                  <a:srgbClr val="00A9E0"/>
                </a:solidFill>
              </a:rPr>
              <a:t>UPDATE</a:t>
            </a:r>
            <a:r>
              <a:rPr lang="fr-FR" sz="1100" dirty="0"/>
              <a:t> </a:t>
            </a:r>
            <a:r>
              <a:rPr lang="fr-FR" sz="1100" dirty="0">
                <a:solidFill>
                  <a:srgbClr val="FF33CC"/>
                </a:solidFill>
              </a:rPr>
              <a:t>$table </a:t>
            </a:r>
            <a:r>
              <a:rPr lang="fr-FR" sz="1100" dirty="0">
                <a:solidFill>
                  <a:srgbClr val="00A9E0"/>
                </a:solidFill>
              </a:rPr>
              <a:t>SET</a:t>
            </a:r>
            <a:r>
              <a:rPr lang="fr-FR" sz="1100" dirty="0"/>
              <a:t> (</a:t>
            </a:r>
            <a:r>
              <a:rPr lang="fr-FR" sz="1100" dirty="0">
                <a:solidFill>
                  <a:srgbClr val="FF00FF"/>
                </a:solidFill>
              </a:rPr>
              <a:t>$record[key1]</a:t>
            </a:r>
            <a:r>
              <a:rPr lang="fr-FR" sz="1100" dirty="0"/>
              <a:t>=</a:t>
            </a:r>
            <a:r>
              <a:rPr lang="fr-FR" sz="1100" dirty="0">
                <a:solidFill>
                  <a:srgbClr val="FF00FF"/>
                </a:solidFill>
              </a:rPr>
              <a:t>$record[val1]</a:t>
            </a:r>
            <a:r>
              <a:rPr lang="fr-FR" sz="1100" dirty="0"/>
              <a:t>, …) </a:t>
            </a:r>
            <a:r>
              <a:rPr lang="fr-FR" sz="1100" dirty="0">
                <a:solidFill>
                  <a:srgbClr val="00A9E0"/>
                </a:solidFill>
              </a:rPr>
              <a:t>WHERE</a:t>
            </a:r>
            <a:r>
              <a:rPr lang="fr-FR" sz="1100" dirty="0"/>
              <a:t> </a:t>
            </a:r>
            <a:r>
              <a:rPr lang="fr-FR" sz="1100" dirty="0">
                <a:solidFill>
                  <a:srgbClr val="FF00FF"/>
                </a:solidFill>
              </a:rPr>
              <a:t>$</a:t>
            </a:r>
            <a:r>
              <a:rPr lang="fr-FR" sz="1100" dirty="0" err="1">
                <a:solidFill>
                  <a:srgbClr val="FF00FF"/>
                </a:solidFill>
              </a:rPr>
              <a:t>filter</a:t>
            </a:r>
            <a:r>
              <a:rPr lang="fr-FR" sz="1100" dirty="0">
                <a:solidFill>
                  <a:srgbClr val="FF00FF"/>
                </a:solidFill>
              </a:rPr>
              <a:t>[val1]</a:t>
            </a:r>
            <a:r>
              <a:rPr lang="fr-FR" sz="1100" dirty="0"/>
              <a:t>, </a:t>
            </a:r>
            <a:r>
              <a:rPr lang="fr-FR" sz="1100" dirty="0">
                <a:solidFill>
                  <a:srgbClr val="FF00FF"/>
                </a:solidFill>
              </a:rPr>
              <a:t>$</a:t>
            </a:r>
            <a:r>
              <a:rPr lang="fr-FR" sz="1100" dirty="0" err="1">
                <a:solidFill>
                  <a:srgbClr val="FF00FF"/>
                </a:solidFill>
              </a:rPr>
              <a:t>filter</a:t>
            </a:r>
            <a:r>
              <a:rPr lang="fr-FR" sz="1100" dirty="0">
                <a:solidFill>
                  <a:srgbClr val="FF00FF"/>
                </a:solidFill>
              </a:rPr>
              <a:t>[val1]</a:t>
            </a:r>
            <a:r>
              <a:rPr lang="fr-FR" sz="1100" dirty="0"/>
              <a:t>…</a:t>
            </a:r>
          </a:p>
          <a:p>
            <a:r>
              <a:rPr lang="fr-FR" sz="1100" dirty="0">
                <a:solidFill>
                  <a:schemeClr val="bg1"/>
                </a:solidFill>
              </a:rPr>
              <a:t>DAL</a:t>
            </a:r>
            <a:r>
              <a:rPr lang="fr-FR" sz="1100" dirty="0"/>
              <a:t>	</a:t>
            </a:r>
            <a:r>
              <a:rPr lang="fr-FR" sz="1100" dirty="0" err="1">
                <a:solidFill>
                  <a:srgbClr val="00A9E0"/>
                </a:solidFill>
              </a:rPr>
              <a:t>UpdateRecord</a:t>
            </a:r>
            <a:r>
              <a:rPr lang="fr-FR" sz="1100" dirty="0"/>
              <a:t>(</a:t>
            </a:r>
            <a:r>
              <a:rPr lang="fr-FR" sz="1100" dirty="0">
                <a:solidFill>
                  <a:srgbClr val="FF33CC"/>
                </a:solidFill>
              </a:rPr>
              <a:t>$table</a:t>
            </a:r>
            <a:r>
              <a:rPr lang="fr-FR" sz="1100" dirty="0"/>
              <a:t>, </a:t>
            </a:r>
            <a:r>
              <a:rPr lang="fr-FR" sz="1100" dirty="0">
                <a:solidFill>
                  <a:srgbClr val="FF33CC"/>
                </a:solidFill>
              </a:rPr>
              <a:t>$record</a:t>
            </a:r>
            <a:r>
              <a:rPr lang="fr-FR" sz="1100" dirty="0"/>
              <a:t>, </a:t>
            </a:r>
            <a:r>
              <a:rPr lang="fr-FR" sz="1100" dirty="0">
                <a:solidFill>
                  <a:srgbClr val="FF33CC"/>
                </a:solidFill>
              </a:rPr>
              <a:t>$</a:t>
            </a:r>
            <a:r>
              <a:rPr lang="fr-FR" sz="1100" dirty="0" err="1">
                <a:solidFill>
                  <a:srgbClr val="FF33CC"/>
                </a:solidFill>
              </a:rPr>
              <a:t>filter</a:t>
            </a:r>
            <a:r>
              <a:rPr lang="fr-FR" sz="1100" dirty="0"/>
              <a:t>)</a:t>
            </a:r>
          </a:p>
        </p:txBody>
      </p:sp>
      <p:sp>
        <p:nvSpPr>
          <p:cNvPr id="40" name="ZoneTexte 39">
            <a:extLst>
              <a:ext uri="{FF2B5EF4-FFF2-40B4-BE49-F238E27FC236}">
                <a16:creationId xmlns:a16="http://schemas.microsoft.com/office/drawing/2014/main" id="{AF8B6A6F-BF1F-1047-2784-0561B4F03A0F}"/>
              </a:ext>
            </a:extLst>
          </p:cNvPr>
          <p:cNvSpPr txBox="1"/>
          <p:nvPr/>
        </p:nvSpPr>
        <p:spPr>
          <a:xfrm>
            <a:off x="203200" y="3074700"/>
            <a:ext cx="8170333" cy="430887"/>
          </a:xfrm>
          <a:prstGeom prst="rect">
            <a:avLst/>
          </a:prstGeom>
          <a:noFill/>
          <a:ln>
            <a:solidFill>
              <a:schemeClr val="bg1"/>
            </a:solidFill>
          </a:ln>
        </p:spPr>
        <p:txBody>
          <a:bodyPr wrap="square" rtlCol="0">
            <a:spAutoFit/>
          </a:bodyPr>
          <a:lstStyle/>
          <a:p>
            <a:r>
              <a:rPr lang="fr-FR" sz="1100" dirty="0">
                <a:solidFill>
                  <a:schemeClr val="bg1"/>
                </a:solidFill>
              </a:rPr>
              <a:t>SQL 	</a:t>
            </a:r>
            <a:r>
              <a:rPr lang="fr-FR" sz="1100" dirty="0">
                <a:solidFill>
                  <a:srgbClr val="00A9E0"/>
                </a:solidFill>
              </a:rPr>
              <a:t>DELETE</a:t>
            </a:r>
            <a:r>
              <a:rPr lang="fr-FR" sz="1100" dirty="0"/>
              <a:t> </a:t>
            </a:r>
            <a:r>
              <a:rPr lang="fr-FR" sz="1100" dirty="0">
                <a:solidFill>
                  <a:srgbClr val="00A9E0"/>
                </a:solidFill>
              </a:rPr>
              <a:t>FROM</a:t>
            </a:r>
            <a:r>
              <a:rPr lang="fr-FR" sz="1100" dirty="0"/>
              <a:t> </a:t>
            </a:r>
            <a:r>
              <a:rPr lang="fr-FR" sz="1100" dirty="0">
                <a:solidFill>
                  <a:srgbClr val="FF33CC"/>
                </a:solidFill>
              </a:rPr>
              <a:t>$table </a:t>
            </a:r>
            <a:r>
              <a:rPr lang="fr-FR" sz="1100" dirty="0">
                <a:solidFill>
                  <a:srgbClr val="00A9E0"/>
                </a:solidFill>
              </a:rPr>
              <a:t>WHERE</a:t>
            </a:r>
            <a:r>
              <a:rPr lang="fr-FR" sz="1100" dirty="0"/>
              <a:t> </a:t>
            </a:r>
            <a:r>
              <a:rPr lang="fr-FR" sz="1100" dirty="0">
                <a:solidFill>
                  <a:srgbClr val="FF33CC"/>
                </a:solidFill>
              </a:rPr>
              <a:t>$key1</a:t>
            </a:r>
            <a:r>
              <a:rPr lang="fr-FR" sz="1100" dirty="0"/>
              <a:t>=</a:t>
            </a:r>
            <a:r>
              <a:rPr lang="fr-FR" sz="1100" dirty="0">
                <a:solidFill>
                  <a:srgbClr val="FF33CC"/>
                </a:solidFill>
              </a:rPr>
              <a:t>$val1</a:t>
            </a:r>
          </a:p>
          <a:p>
            <a:r>
              <a:rPr lang="fr-FR" sz="1100" dirty="0">
                <a:solidFill>
                  <a:schemeClr val="bg1"/>
                </a:solidFill>
              </a:rPr>
              <a:t>DAL</a:t>
            </a:r>
            <a:r>
              <a:rPr lang="fr-FR" sz="1100" dirty="0"/>
              <a:t>	</a:t>
            </a:r>
            <a:r>
              <a:rPr lang="fr-FR" sz="1100" dirty="0" err="1">
                <a:solidFill>
                  <a:srgbClr val="00A9E0"/>
                </a:solidFill>
              </a:rPr>
              <a:t>DeleteRecord</a:t>
            </a:r>
            <a:r>
              <a:rPr lang="fr-FR" sz="1100" dirty="0"/>
              <a:t>(</a:t>
            </a:r>
            <a:r>
              <a:rPr lang="fr-FR" sz="1100" dirty="0">
                <a:solidFill>
                  <a:srgbClr val="FF33CC"/>
                </a:solidFill>
              </a:rPr>
              <a:t>$table</a:t>
            </a:r>
            <a:r>
              <a:rPr lang="fr-FR" sz="1100" dirty="0"/>
              <a:t>, </a:t>
            </a:r>
            <a:r>
              <a:rPr lang="fr-FR" sz="1100" dirty="0">
                <a:solidFill>
                  <a:srgbClr val="FF33CC"/>
                </a:solidFill>
              </a:rPr>
              <a:t>$</a:t>
            </a:r>
            <a:r>
              <a:rPr lang="fr-FR" sz="1100" dirty="0" err="1">
                <a:solidFill>
                  <a:srgbClr val="FF33CC"/>
                </a:solidFill>
              </a:rPr>
              <a:t>filter</a:t>
            </a:r>
            <a:r>
              <a:rPr lang="fr-FR" sz="1100" dirty="0"/>
              <a:t>)</a:t>
            </a:r>
          </a:p>
        </p:txBody>
      </p:sp>
      <p:sp>
        <p:nvSpPr>
          <p:cNvPr id="41" name="ZoneTexte 40">
            <a:extLst>
              <a:ext uri="{FF2B5EF4-FFF2-40B4-BE49-F238E27FC236}">
                <a16:creationId xmlns:a16="http://schemas.microsoft.com/office/drawing/2014/main" id="{0C4CCC80-4A29-C1ED-A6D2-63D12A207142}"/>
              </a:ext>
            </a:extLst>
          </p:cNvPr>
          <p:cNvSpPr txBox="1"/>
          <p:nvPr/>
        </p:nvSpPr>
        <p:spPr>
          <a:xfrm>
            <a:off x="4730304" y="4216620"/>
            <a:ext cx="4513691" cy="861774"/>
          </a:xfrm>
          <a:prstGeom prst="rect">
            <a:avLst/>
          </a:prstGeom>
          <a:noFill/>
          <a:ln>
            <a:noFill/>
          </a:ln>
        </p:spPr>
        <p:txBody>
          <a:bodyPr wrap="square" rtlCol="0">
            <a:spAutoFit/>
          </a:bodyPr>
          <a:lstStyle/>
          <a:p>
            <a:r>
              <a:rPr lang="fr-FR" sz="1000" dirty="0">
                <a:solidFill>
                  <a:schemeClr val="bg1"/>
                </a:solidFill>
              </a:rPr>
              <a:t>On notera que la clause Select demande réfléchir un peu plus sur la manière de gérer les variables de sorties </a:t>
            </a:r>
            <a:r>
              <a:rPr lang="fr-FR" sz="1000" i="1" dirty="0">
                <a:solidFill>
                  <a:schemeClr val="bg1"/>
                </a:solidFill>
              </a:rPr>
              <a:t>$out… Plusieurs solutions…</a:t>
            </a:r>
          </a:p>
          <a:p>
            <a:endParaRPr lang="fr-FR" sz="1000" i="1" dirty="0">
              <a:solidFill>
                <a:schemeClr val="bg1"/>
              </a:solidFill>
            </a:endParaRPr>
          </a:p>
          <a:p>
            <a:r>
              <a:rPr lang="fr-FR" sz="1000" i="1" dirty="0">
                <a:solidFill>
                  <a:schemeClr val="bg1"/>
                </a:solidFill>
              </a:rPr>
              <a:t>En outre, il existe d’autres clauses ORDER BY, GROUP BY, facile à gérer Et d’autres comme JOIN qui nous plonge dans le monde des ORM…</a:t>
            </a:r>
          </a:p>
        </p:txBody>
      </p:sp>
    </p:spTree>
    <p:extLst>
      <p:ext uri="{BB962C8B-B14F-4D97-AF65-F5344CB8AC3E}">
        <p14:creationId xmlns:p14="http://schemas.microsoft.com/office/powerpoint/2010/main" val="243874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3" y="226844"/>
            <a:ext cx="3887553"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Exercice et TP</a:t>
            </a:r>
            <a:endParaRPr lang="fr-FR" sz="1600" dirty="0">
              <a:solidFill>
                <a:srgbClr val="00A9E0"/>
              </a:solidFill>
              <a:latin typeface="Century Gothic" panose="020B0502020202020204" pitchFamily="34" charset="0"/>
            </a:endParaRPr>
          </a:p>
        </p:txBody>
      </p:sp>
      <p:sp>
        <p:nvSpPr>
          <p:cNvPr id="2" name="ZoneTexte 1">
            <a:extLst>
              <a:ext uri="{FF2B5EF4-FFF2-40B4-BE49-F238E27FC236}">
                <a16:creationId xmlns:a16="http://schemas.microsoft.com/office/drawing/2014/main" id="{B4DC0B8F-7D49-52AE-A214-A505CF4EDC77}"/>
              </a:ext>
            </a:extLst>
          </p:cNvPr>
          <p:cNvSpPr txBox="1"/>
          <p:nvPr/>
        </p:nvSpPr>
        <p:spPr>
          <a:xfrm>
            <a:off x="163370" y="727800"/>
            <a:ext cx="8487470" cy="1862048"/>
          </a:xfrm>
          <a:prstGeom prst="rect">
            <a:avLst/>
          </a:prstGeom>
          <a:noFill/>
          <a:ln>
            <a:solidFill>
              <a:schemeClr val="bg1"/>
            </a:solidFill>
          </a:ln>
        </p:spPr>
        <p:txBody>
          <a:bodyPr wrap="square" rtlCol="0">
            <a:spAutoFit/>
          </a:bodyPr>
          <a:lstStyle/>
          <a:p>
            <a:r>
              <a:rPr lang="en-US" sz="1600" dirty="0" err="1">
                <a:solidFill>
                  <a:schemeClr val="bg1"/>
                </a:solidFill>
              </a:rPr>
              <a:t>Exercice</a:t>
            </a:r>
            <a:r>
              <a:rPr lang="en-US" sz="1600" dirty="0">
                <a:solidFill>
                  <a:schemeClr val="bg1"/>
                </a:solidFill>
              </a:rPr>
              <a:t> 3 – </a:t>
            </a:r>
            <a:r>
              <a:rPr lang="en-US" sz="1600" dirty="0" err="1">
                <a:solidFill>
                  <a:schemeClr val="bg1"/>
                </a:solidFill>
              </a:rPr>
              <a:t>Réaliser</a:t>
            </a:r>
            <a:r>
              <a:rPr lang="en-US" sz="1600" dirty="0">
                <a:solidFill>
                  <a:schemeClr val="bg1"/>
                </a:solidFill>
              </a:rPr>
              <a:t> </a:t>
            </a:r>
            <a:r>
              <a:rPr lang="en-US" sz="1600" dirty="0" err="1">
                <a:solidFill>
                  <a:schemeClr val="bg1"/>
                </a:solidFill>
              </a:rPr>
              <a:t>une</a:t>
            </a:r>
            <a:r>
              <a:rPr lang="en-US" sz="1600" dirty="0">
                <a:solidFill>
                  <a:schemeClr val="bg1"/>
                </a:solidFill>
              </a:rPr>
              <a:t> </a:t>
            </a:r>
            <a:r>
              <a:rPr lang="en-US" sz="1600" dirty="0" err="1">
                <a:solidFill>
                  <a:schemeClr val="bg1"/>
                </a:solidFill>
              </a:rPr>
              <a:t>méthode</a:t>
            </a:r>
            <a:r>
              <a:rPr lang="en-US" sz="1600" dirty="0">
                <a:solidFill>
                  <a:schemeClr val="bg1"/>
                </a:solidFill>
              </a:rPr>
              <a:t> </a:t>
            </a:r>
            <a:r>
              <a:rPr lang="en-US" sz="1600" dirty="0" err="1">
                <a:solidFill>
                  <a:schemeClr val="bg1"/>
                </a:solidFill>
              </a:rPr>
              <a:t>générique</a:t>
            </a:r>
            <a:r>
              <a:rPr lang="en-US" sz="1600" dirty="0">
                <a:solidFill>
                  <a:schemeClr val="bg1"/>
                </a:solidFill>
              </a:rPr>
              <a:t> </a:t>
            </a:r>
            <a:r>
              <a:rPr lang="en-US" sz="1600" dirty="0" err="1">
                <a:solidFill>
                  <a:schemeClr val="bg1"/>
                </a:solidFill>
              </a:rPr>
              <a:t>d’ajout</a:t>
            </a:r>
            <a:r>
              <a:rPr lang="en-US" sz="1600" dirty="0">
                <a:solidFill>
                  <a:schemeClr val="bg1"/>
                </a:solidFill>
              </a:rPr>
              <a:t> des </a:t>
            </a:r>
            <a:r>
              <a:rPr lang="en-US" sz="1600" dirty="0" err="1">
                <a:solidFill>
                  <a:schemeClr val="bg1"/>
                </a:solidFill>
              </a:rPr>
              <a:t>données</a:t>
            </a:r>
            <a:r>
              <a:rPr lang="en-US" sz="1600" dirty="0">
                <a:solidFill>
                  <a:schemeClr val="bg1"/>
                </a:solidFill>
              </a:rPr>
              <a:t> dans </a:t>
            </a:r>
            <a:r>
              <a:rPr lang="en-US" sz="1600" dirty="0" err="1">
                <a:solidFill>
                  <a:schemeClr val="bg1"/>
                </a:solidFill>
              </a:rPr>
              <a:t>une</a:t>
            </a:r>
            <a:r>
              <a:rPr lang="en-US" sz="1600" dirty="0">
                <a:solidFill>
                  <a:schemeClr val="bg1"/>
                </a:solidFill>
              </a:rPr>
              <a:t> table</a:t>
            </a:r>
          </a:p>
          <a:p>
            <a:endParaRPr lang="en-US" sz="1100" u="sng" dirty="0">
              <a:solidFill>
                <a:schemeClr val="bg1"/>
              </a:solidFill>
            </a:endParaRPr>
          </a:p>
          <a:p>
            <a:pPr marL="171450" indent="-171450">
              <a:buFont typeface="Arial" panose="020B0604020202020204" pitchFamily="34" charset="0"/>
              <a:buChar char="•"/>
            </a:pPr>
            <a:r>
              <a:rPr lang="en-US" sz="1100" dirty="0">
                <a:solidFill>
                  <a:schemeClr val="bg1"/>
                </a:solidFill>
              </a:rPr>
              <a:t>Passer les arguments (tableau </a:t>
            </a:r>
            <a:r>
              <a:rPr lang="en-US" sz="1100" dirty="0" err="1">
                <a:solidFill>
                  <a:schemeClr val="bg1"/>
                </a:solidFill>
              </a:rPr>
              <a:t>associatif</a:t>
            </a:r>
            <a:r>
              <a:rPr lang="en-US" sz="1100" dirty="0">
                <a:solidFill>
                  <a:schemeClr val="bg1"/>
                </a:solidFill>
              </a:rPr>
              <a:t>)</a:t>
            </a:r>
            <a:endParaRPr lang="en-US" sz="1100" i="1" dirty="0">
              <a:solidFill>
                <a:schemeClr val="bg1"/>
              </a:solidFill>
            </a:endParaRP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r>
              <a:rPr lang="en-US" sz="1100" dirty="0" err="1">
                <a:solidFill>
                  <a:schemeClr val="bg1"/>
                </a:solidFill>
              </a:rPr>
              <a:t>Réaliser</a:t>
            </a:r>
            <a:r>
              <a:rPr lang="en-US" sz="1100" dirty="0">
                <a:solidFill>
                  <a:schemeClr val="bg1"/>
                </a:solidFill>
              </a:rPr>
              <a:t> la mapping des arguments dans la </a:t>
            </a:r>
            <a:r>
              <a:rPr lang="en-US" sz="1100" dirty="0" err="1">
                <a:solidFill>
                  <a:schemeClr val="bg1"/>
                </a:solidFill>
              </a:rPr>
              <a:t>requête</a:t>
            </a:r>
            <a:r>
              <a:rPr lang="en-US" sz="1100" dirty="0">
                <a:solidFill>
                  <a:schemeClr val="bg1"/>
                </a:solidFill>
              </a:rPr>
              <a:t> SQL</a:t>
            </a:r>
            <a:br>
              <a:rPr lang="en-US" sz="1100" dirty="0">
                <a:solidFill>
                  <a:schemeClr val="bg1"/>
                </a:solidFill>
              </a:rPr>
            </a:b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rPr>
              <a:t>Adapter aux </a:t>
            </a:r>
            <a:r>
              <a:rPr lang="en-US" sz="1100" dirty="0" err="1">
                <a:solidFill>
                  <a:schemeClr val="bg1"/>
                </a:solidFill>
              </a:rPr>
              <a:t>requêtes</a:t>
            </a:r>
            <a:r>
              <a:rPr lang="en-US" sz="1100" dirty="0">
                <a:solidFill>
                  <a:schemeClr val="bg1"/>
                </a:solidFill>
              </a:rPr>
              <a:t> </a:t>
            </a:r>
            <a:r>
              <a:rPr lang="en-US" sz="1100" dirty="0" err="1">
                <a:solidFill>
                  <a:schemeClr val="bg1"/>
                </a:solidFill>
              </a:rPr>
              <a:t>préparées</a:t>
            </a:r>
            <a:r>
              <a:rPr lang="en-US" sz="1100" dirty="0">
                <a:solidFill>
                  <a:schemeClr val="bg1"/>
                </a:solidFill>
              </a:rPr>
              <a:t> (</a:t>
            </a:r>
            <a:r>
              <a:rPr lang="en-US" sz="1100" i="1" dirty="0" err="1">
                <a:solidFill>
                  <a:schemeClr val="bg1"/>
                </a:solidFill>
                <a:sym typeface="Wingdings" panose="05000000000000000000" pitchFamily="2" charset="2"/>
              </a:rPr>
              <a:t>bindParams</a:t>
            </a:r>
            <a:r>
              <a:rPr lang="en-US" sz="1100" i="1" dirty="0">
                <a:solidFill>
                  <a:schemeClr val="bg1"/>
                </a:solidFill>
                <a:sym typeface="Wingdings" panose="05000000000000000000" pitchFamily="2" charset="2"/>
              </a:rPr>
              <a:t>)</a:t>
            </a:r>
          </a:p>
          <a:p>
            <a:pPr marL="171450" indent="-171450">
              <a:buFont typeface="Arial" panose="020B0604020202020204" pitchFamily="34" charset="0"/>
              <a:buChar char="•"/>
            </a:pPr>
            <a:endParaRPr lang="en-US" sz="1100" i="1" dirty="0">
              <a:solidFill>
                <a:schemeClr val="bg1"/>
              </a:solidFill>
              <a:sym typeface="Wingdings" panose="05000000000000000000" pitchFamily="2" charset="2"/>
            </a:endParaRPr>
          </a:p>
          <a:p>
            <a:pPr marL="171450" indent="-171450">
              <a:buFont typeface="Arial" panose="020B0604020202020204" pitchFamily="34" charset="0"/>
              <a:buChar char="•"/>
            </a:pPr>
            <a:r>
              <a:rPr lang="en-US" sz="1100" i="1" dirty="0" err="1">
                <a:solidFill>
                  <a:schemeClr val="bg1"/>
                </a:solidFill>
                <a:sym typeface="Wingdings" panose="05000000000000000000" pitchFamily="2" charset="2"/>
              </a:rPr>
              <a:t>Gérer</a:t>
            </a:r>
            <a:r>
              <a:rPr lang="en-US" sz="1100" i="1" dirty="0">
                <a:solidFill>
                  <a:schemeClr val="bg1"/>
                </a:solidFill>
                <a:sym typeface="Wingdings" panose="05000000000000000000" pitchFamily="2" charset="2"/>
              </a:rPr>
              <a:t> les </a:t>
            </a:r>
            <a:r>
              <a:rPr lang="en-US" sz="1100" i="1" dirty="0" err="1">
                <a:solidFill>
                  <a:schemeClr val="bg1"/>
                </a:solidFill>
                <a:sym typeface="Wingdings" panose="05000000000000000000" pitchFamily="2" charset="2"/>
              </a:rPr>
              <a:t>erreurs</a:t>
            </a:r>
            <a:r>
              <a:rPr lang="en-US" sz="1100" i="1" dirty="0">
                <a:solidFill>
                  <a:schemeClr val="bg1"/>
                </a:solidFill>
                <a:sym typeface="Wingdings" panose="05000000000000000000" pitchFamily="2" charset="2"/>
              </a:rPr>
              <a:t> possibles (limiter </a:t>
            </a:r>
            <a:r>
              <a:rPr lang="en-US" sz="1100" i="1" dirty="0" err="1">
                <a:solidFill>
                  <a:schemeClr val="bg1"/>
                </a:solidFill>
                <a:sym typeface="Wingdings" panose="05000000000000000000" pitchFamily="2" charset="2"/>
              </a:rPr>
              <a:t>autant</a:t>
            </a:r>
            <a:r>
              <a:rPr lang="en-US" sz="1100" i="1" dirty="0">
                <a:solidFill>
                  <a:schemeClr val="bg1"/>
                </a:solidFill>
                <a:sym typeface="Wingdings" panose="05000000000000000000" pitchFamily="2" charset="2"/>
              </a:rPr>
              <a:t> que possible </a:t>
            </a:r>
            <a:r>
              <a:rPr lang="en-US" sz="1100" i="1" dirty="0" err="1">
                <a:solidFill>
                  <a:schemeClr val="bg1"/>
                </a:solidFill>
                <a:sym typeface="Wingdings" panose="05000000000000000000" pitchFamily="2" charset="2"/>
              </a:rPr>
              <a:t>l’usage</a:t>
            </a:r>
            <a:r>
              <a:rPr lang="en-US" sz="1100" i="1" dirty="0">
                <a:solidFill>
                  <a:schemeClr val="bg1"/>
                </a:solidFill>
                <a:sym typeface="Wingdings" panose="05000000000000000000" pitchFamily="2" charset="2"/>
              </a:rPr>
              <a:t> du try-catch)</a:t>
            </a:r>
            <a:endParaRPr lang="en-US" sz="1100" i="1" dirty="0">
              <a:solidFill>
                <a:schemeClr val="bg1"/>
              </a:solidFill>
            </a:endParaRPr>
          </a:p>
          <a:p>
            <a:endParaRPr lang="en-US" sz="1100" dirty="0">
              <a:solidFill>
                <a:schemeClr val="bg1"/>
              </a:solidFill>
            </a:endParaRPr>
          </a:p>
        </p:txBody>
      </p:sp>
    </p:spTree>
    <p:extLst>
      <p:ext uri="{BB962C8B-B14F-4D97-AF65-F5344CB8AC3E}">
        <p14:creationId xmlns:p14="http://schemas.microsoft.com/office/powerpoint/2010/main" val="821213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3" y="226844"/>
            <a:ext cx="3887553"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Réaliser son DAL (Evaluation)</a:t>
            </a:r>
            <a:endParaRPr lang="fr-FR" sz="1600" dirty="0">
              <a:solidFill>
                <a:srgbClr val="00A9E0"/>
              </a:solidFill>
              <a:latin typeface="Century Gothic" panose="020B0502020202020204" pitchFamily="34" charset="0"/>
            </a:endParaRPr>
          </a:p>
        </p:txBody>
      </p:sp>
      <p:sp>
        <p:nvSpPr>
          <p:cNvPr id="61" name="ZoneTexte 60">
            <a:extLst>
              <a:ext uri="{FF2B5EF4-FFF2-40B4-BE49-F238E27FC236}">
                <a16:creationId xmlns:a16="http://schemas.microsoft.com/office/drawing/2014/main" id="{FE13A7E1-D25A-BBAA-249F-019FD67E21AC}"/>
              </a:ext>
            </a:extLst>
          </p:cNvPr>
          <p:cNvSpPr txBox="1"/>
          <p:nvPr/>
        </p:nvSpPr>
        <p:spPr>
          <a:xfrm>
            <a:off x="163370" y="727800"/>
            <a:ext cx="4301515" cy="2200602"/>
          </a:xfrm>
          <a:prstGeom prst="rect">
            <a:avLst/>
          </a:prstGeom>
          <a:noFill/>
          <a:ln>
            <a:solidFill>
              <a:schemeClr val="bg1"/>
            </a:solidFill>
          </a:ln>
        </p:spPr>
        <p:txBody>
          <a:bodyPr wrap="square" rtlCol="0">
            <a:spAutoFit/>
          </a:bodyPr>
          <a:lstStyle/>
          <a:p>
            <a:r>
              <a:rPr lang="en-US" sz="1600" b="1" dirty="0">
                <a:solidFill>
                  <a:schemeClr val="bg1"/>
                </a:solidFill>
              </a:rPr>
              <a:t>Objectif</a:t>
            </a:r>
          </a:p>
          <a:p>
            <a:endParaRPr lang="en-US" sz="1100" b="1" dirty="0">
              <a:solidFill>
                <a:schemeClr val="bg1"/>
              </a:solidFill>
            </a:endParaRPr>
          </a:p>
          <a:p>
            <a:endParaRPr lang="en-US" sz="1100" b="1" dirty="0">
              <a:solidFill>
                <a:schemeClr val="bg1"/>
              </a:solidFill>
            </a:endParaRPr>
          </a:p>
          <a:p>
            <a:r>
              <a:rPr lang="en-US" sz="1100" dirty="0" err="1">
                <a:solidFill>
                  <a:schemeClr val="bg1"/>
                </a:solidFill>
              </a:rPr>
              <a:t>Vous</a:t>
            </a:r>
            <a:r>
              <a:rPr lang="en-US" sz="1100" dirty="0">
                <a:solidFill>
                  <a:schemeClr val="bg1"/>
                </a:solidFill>
              </a:rPr>
              <a:t> </a:t>
            </a:r>
            <a:r>
              <a:rPr lang="en-US" sz="1100" dirty="0" err="1">
                <a:solidFill>
                  <a:schemeClr val="bg1"/>
                </a:solidFill>
              </a:rPr>
              <a:t>devez</a:t>
            </a:r>
            <a:r>
              <a:rPr lang="en-US" sz="1100" dirty="0">
                <a:solidFill>
                  <a:schemeClr val="bg1"/>
                </a:solidFill>
              </a:rPr>
              <a:t> </a:t>
            </a:r>
            <a:r>
              <a:rPr lang="en-US" sz="1100" dirty="0" err="1">
                <a:solidFill>
                  <a:schemeClr val="bg1"/>
                </a:solidFill>
              </a:rPr>
              <a:t>créer</a:t>
            </a:r>
            <a:r>
              <a:rPr lang="en-US" sz="1100" dirty="0">
                <a:solidFill>
                  <a:schemeClr val="bg1"/>
                </a:solidFill>
              </a:rPr>
              <a:t> </a:t>
            </a:r>
            <a:r>
              <a:rPr lang="en-US" sz="1100" u="sng" dirty="0">
                <a:solidFill>
                  <a:schemeClr val="bg1"/>
                </a:solidFill>
              </a:rPr>
              <a:t>un middleware et les points API </a:t>
            </a:r>
            <a:r>
              <a:rPr lang="en-US" sz="1100" u="sng" dirty="0" err="1">
                <a:solidFill>
                  <a:schemeClr val="bg1"/>
                </a:solidFill>
              </a:rPr>
              <a:t>associés</a:t>
            </a:r>
            <a:r>
              <a:rPr lang="en-US" sz="1100" u="sng" dirty="0">
                <a:solidFill>
                  <a:schemeClr val="bg1"/>
                </a:solidFill>
              </a:rPr>
              <a:t> </a:t>
            </a:r>
            <a:r>
              <a:rPr lang="en-US" sz="1100" dirty="0">
                <a:solidFill>
                  <a:schemeClr val="bg1"/>
                </a:solidFill>
              </a:rPr>
              <a:t>qui </a:t>
            </a:r>
            <a:r>
              <a:rPr lang="en-US" sz="1100" dirty="0" err="1">
                <a:solidFill>
                  <a:schemeClr val="bg1"/>
                </a:solidFill>
              </a:rPr>
              <a:t>exposent</a:t>
            </a:r>
            <a:r>
              <a:rPr lang="en-US" sz="1100" dirty="0">
                <a:solidFill>
                  <a:schemeClr val="bg1"/>
                </a:solidFill>
              </a:rPr>
              <a:t> </a:t>
            </a:r>
            <a:r>
              <a:rPr lang="en-US" sz="1100" dirty="0" err="1">
                <a:solidFill>
                  <a:schemeClr val="bg1"/>
                </a:solidFill>
              </a:rPr>
              <a:t>l’ensemble</a:t>
            </a:r>
            <a:r>
              <a:rPr lang="en-US" sz="1100" dirty="0">
                <a:solidFill>
                  <a:schemeClr val="bg1"/>
                </a:solidFill>
              </a:rPr>
              <a:t> </a:t>
            </a:r>
            <a:r>
              <a:rPr lang="en-US" sz="1100" dirty="0" err="1">
                <a:solidFill>
                  <a:schemeClr val="bg1"/>
                </a:solidFill>
              </a:rPr>
              <a:t>complet</a:t>
            </a:r>
            <a:r>
              <a:rPr lang="en-US" sz="1100" dirty="0">
                <a:solidFill>
                  <a:schemeClr val="bg1"/>
                </a:solidFill>
              </a:rPr>
              <a:t> et </a:t>
            </a:r>
            <a:r>
              <a:rPr lang="en-US" sz="1100" dirty="0" err="1">
                <a:solidFill>
                  <a:schemeClr val="bg1"/>
                </a:solidFill>
              </a:rPr>
              <a:t>sécurisé</a:t>
            </a:r>
            <a:r>
              <a:rPr lang="en-US" sz="1100" dirty="0">
                <a:solidFill>
                  <a:schemeClr val="bg1"/>
                </a:solidFill>
              </a:rPr>
              <a:t> (</a:t>
            </a:r>
            <a:r>
              <a:rPr lang="en-US" sz="1100" dirty="0" err="1">
                <a:solidFill>
                  <a:schemeClr val="bg1"/>
                </a:solidFill>
              </a:rPr>
              <a:t>requêtes</a:t>
            </a:r>
            <a:r>
              <a:rPr lang="en-US" sz="1100" dirty="0">
                <a:solidFill>
                  <a:schemeClr val="bg1"/>
                </a:solidFill>
              </a:rPr>
              <a:t> </a:t>
            </a:r>
            <a:r>
              <a:rPr lang="en-US" sz="1100" dirty="0" err="1">
                <a:solidFill>
                  <a:schemeClr val="bg1"/>
                </a:solidFill>
              </a:rPr>
              <a:t>préparées</a:t>
            </a:r>
            <a:r>
              <a:rPr lang="en-US" sz="1100" dirty="0">
                <a:solidFill>
                  <a:schemeClr val="bg1"/>
                </a:solidFill>
              </a:rPr>
              <a:t>) de services </a:t>
            </a:r>
            <a:r>
              <a:rPr lang="en-US" sz="1100" dirty="0" err="1">
                <a:solidFill>
                  <a:schemeClr val="bg1"/>
                </a:solidFill>
              </a:rPr>
              <a:t>d’accès</a:t>
            </a:r>
            <a:r>
              <a:rPr lang="en-US" sz="1100" dirty="0">
                <a:solidFill>
                  <a:schemeClr val="bg1"/>
                </a:solidFill>
              </a:rPr>
              <a:t> </a:t>
            </a:r>
            <a:r>
              <a:rPr lang="en-US" sz="1100" u="sng" dirty="0">
                <a:solidFill>
                  <a:schemeClr val="bg1"/>
                </a:solidFill>
              </a:rPr>
              <a:t>aux tables </a:t>
            </a:r>
            <a:r>
              <a:rPr lang="en-US" sz="1100" dirty="0">
                <a:solidFill>
                  <a:schemeClr val="bg1"/>
                </a:solidFill>
              </a:rPr>
              <a:t>de </a:t>
            </a:r>
            <a:r>
              <a:rPr lang="en-US" sz="1100" dirty="0" err="1">
                <a:solidFill>
                  <a:schemeClr val="bg1"/>
                </a:solidFill>
              </a:rPr>
              <a:t>données</a:t>
            </a:r>
            <a:r>
              <a:rPr lang="en-US" sz="1100" dirty="0">
                <a:solidFill>
                  <a:schemeClr val="bg1"/>
                </a:solidFill>
              </a:rPr>
              <a:t> (CRUD).</a:t>
            </a:r>
          </a:p>
          <a:p>
            <a:endParaRPr lang="en-US" sz="1100" dirty="0">
              <a:solidFill>
                <a:schemeClr val="bg1"/>
              </a:solidFill>
            </a:endParaRPr>
          </a:p>
          <a:p>
            <a:r>
              <a:rPr lang="en-US" sz="1100" dirty="0">
                <a:solidFill>
                  <a:schemeClr val="bg1"/>
                </a:solidFill>
              </a:rPr>
              <a:t>NB: Il </a:t>
            </a:r>
            <a:r>
              <a:rPr lang="en-US" sz="1100" dirty="0" err="1">
                <a:solidFill>
                  <a:schemeClr val="bg1"/>
                </a:solidFill>
              </a:rPr>
              <a:t>n’est</a:t>
            </a:r>
            <a:r>
              <a:rPr lang="en-US" sz="1100" dirty="0">
                <a:solidFill>
                  <a:schemeClr val="bg1"/>
                </a:solidFill>
              </a:rPr>
              <a:t> pas </a:t>
            </a:r>
            <a:r>
              <a:rPr lang="en-US" sz="1100" dirty="0" err="1">
                <a:solidFill>
                  <a:schemeClr val="bg1"/>
                </a:solidFill>
              </a:rPr>
              <a:t>attendu</a:t>
            </a:r>
            <a:r>
              <a:rPr lang="en-US" sz="1100" dirty="0">
                <a:solidFill>
                  <a:schemeClr val="bg1"/>
                </a:solidFill>
              </a:rPr>
              <a:t> de supporter:</a:t>
            </a:r>
          </a:p>
          <a:p>
            <a:pPr marL="171450" indent="-171450">
              <a:buFont typeface="Arial" panose="020B0604020202020204" pitchFamily="34" charset="0"/>
              <a:buChar char="•"/>
            </a:pPr>
            <a:r>
              <a:rPr lang="en-US" sz="1100" dirty="0">
                <a:solidFill>
                  <a:schemeClr val="bg1"/>
                </a:solidFill>
              </a:rPr>
              <a:t>les jointures </a:t>
            </a:r>
          </a:p>
          <a:p>
            <a:pPr marL="171450" indent="-171450">
              <a:buFont typeface="Arial" panose="020B0604020202020204" pitchFamily="34" charset="0"/>
              <a:buChar char="•"/>
            </a:pPr>
            <a:r>
              <a:rPr lang="en-US" sz="1100" dirty="0">
                <a:solidFill>
                  <a:schemeClr val="bg1"/>
                </a:solidFill>
              </a:rPr>
              <a:t>les clause ORDER et GROUP BY</a:t>
            </a:r>
          </a:p>
          <a:p>
            <a:pPr marL="171450" indent="-171450">
              <a:buFont typeface="Arial" panose="020B0604020202020204" pitchFamily="34" charset="0"/>
              <a:buChar char="•"/>
            </a:pPr>
            <a:r>
              <a:rPr lang="en-US" sz="1100" dirty="0">
                <a:solidFill>
                  <a:schemeClr val="bg1"/>
                </a:solidFill>
              </a:rPr>
              <a:t>le stockage de </a:t>
            </a:r>
            <a:r>
              <a:rPr lang="en-US" sz="1100" dirty="0" err="1">
                <a:solidFill>
                  <a:schemeClr val="bg1"/>
                </a:solidFill>
              </a:rPr>
              <a:t>données</a:t>
            </a:r>
            <a:r>
              <a:rPr lang="en-US" sz="1100" dirty="0">
                <a:solidFill>
                  <a:schemeClr val="bg1"/>
                </a:solidFill>
              </a:rPr>
              <a:t> “</a:t>
            </a:r>
            <a:r>
              <a:rPr lang="en-US" sz="1100" dirty="0" err="1">
                <a:solidFill>
                  <a:schemeClr val="bg1"/>
                </a:solidFill>
              </a:rPr>
              <a:t>lourdes</a:t>
            </a:r>
            <a:r>
              <a:rPr lang="en-US" sz="1100" dirty="0">
                <a:solidFill>
                  <a:schemeClr val="bg1"/>
                </a:solidFill>
              </a:rPr>
              <a:t>”</a:t>
            </a:r>
          </a:p>
        </p:txBody>
      </p:sp>
      <p:sp>
        <p:nvSpPr>
          <p:cNvPr id="4" name="ZoneTexte 3">
            <a:extLst>
              <a:ext uri="{FF2B5EF4-FFF2-40B4-BE49-F238E27FC236}">
                <a16:creationId xmlns:a16="http://schemas.microsoft.com/office/drawing/2014/main" id="{75FDA28E-7F60-F06C-9294-4A96D9D64270}"/>
              </a:ext>
            </a:extLst>
          </p:cNvPr>
          <p:cNvSpPr txBox="1"/>
          <p:nvPr/>
        </p:nvSpPr>
        <p:spPr>
          <a:xfrm>
            <a:off x="4571999" y="3747105"/>
            <a:ext cx="4395754" cy="1169551"/>
          </a:xfrm>
          <a:prstGeom prst="rect">
            <a:avLst/>
          </a:prstGeom>
          <a:noFill/>
          <a:ln>
            <a:solidFill>
              <a:srgbClr val="FFC000"/>
            </a:solidFill>
          </a:ln>
        </p:spPr>
        <p:txBody>
          <a:bodyPr wrap="square" rtlCol="0">
            <a:spAutoFit/>
          </a:bodyPr>
          <a:lstStyle/>
          <a:p>
            <a:r>
              <a:rPr lang="fr-FR" sz="1400" dirty="0">
                <a:solidFill>
                  <a:srgbClr val="FFC000"/>
                </a:solidFill>
              </a:rPr>
              <a:t>Attention</a:t>
            </a:r>
            <a:r>
              <a:rPr lang="fr-FR" sz="1400" dirty="0">
                <a:solidFill>
                  <a:schemeClr val="bg1"/>
                </a:solidFill>
              </a:rPr>
              <a:t>, dans les conditions suivantes</a:t>
            </a:r>
          </a:p>
          <a:p>
            <a:pPr marL="285750" indent="-285750">
              <a:buFont typeface="Arial" panose="020B0604020202020204" pitchFamily="34" charset="0"/>
              <a:buChar char="•"/>
            </a:pPr>
            <a:r>
              <a:rPr lang="fr-FR" sz="1400" dirty="0">
                <a:solidFill>
                  <a:schemeClr val="bg1"/>
                </a:solidFill>
              </a:rPr>
              <a:t>Retard d’envoi </a:t>
            </a:r>
          </a:p>
          <a:p>
            <a:pPr marL="285750" indent="-285750">
              <a:buFont typeface="Arial" panose="020B0604020202020204" pitchFamily="34" charset="0"/>
              <a:buChar char="•"/>
            </a:pPr>
            <a:r>
              <a:rPr lang="fr-FR" sz="1400" dirty="0">
                <a:solidFill>
                  <a:schemeClr val="bg1"/>
                </a:solidFill>
              </a:rPr>
              <a:t>Besoin de vous pour utiliser votre API</a:t>
            </a:r>
          </a:p>
          <a:p>
            <a:endParaRPr lang="fr-FR" sz="1400" dirty="0">
              <a:solidFill>
                <a:schemeClr val="bg1"/>
              </a:solidFill>
            </a:endParaRPr>
          </a:p>
          <a:p>
            <a:r>
              <a:rPr lang="fr-FR" sz="1400" b="1" u="sng" dirty="0">
                <a:solidFill>
                  <a:srgbClr val="FFC000"/>
                </a:solidFill>
              </a:rPr>
              <a:t>la note sera divisée par 2</a:t>
            </a:r>
          </a:p>
        </p:txBody>
      </p:sp>
      <p:sp>
        <p:nvSpPr>
          <p:cNvPr id="9" name="Rectangle : coins arrondis 8">
            <a:extLst>
              <a:ext uri="{FF2B5EF4-FFF2-40B4-BE49-F238E27FC236}">
                <a16:creationId xmlns:a16="http://schemas.microsoft.com/office/drawing/2014/main" id="{6936D3B7-641A-1126-6863-F7D3537CAAAA}"/>
              </a:ext>
            </a:extLst>
          </p:cNvPr>
          <p:cNvSpPr/>
          <p:nvPr/>
        </p:nvSpPr>
        <p:spPr>
          <a:xfrm>
            <a:off x="4464886" y="182719"/>
            <a:ext cx="2823150" cy="378758"/>
          </a:xfrm>
          <a:prstGeom prst="roundRect">
            <a:avLst/>
          </a:prstGeom>
          <a:solidFill>
            <a:srgbClr val="00B0F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 Groupe de 1 </a:t>
            </a:r>
            <a:r>
              <a:rPr lang="fr-FR" dirty="0">
                <a:sym typeface="Wingdings" panose="05000000000000000000" pitchFamily="2" charset="2"/>
              </a:rPr>
              <a:t></a:t>
            </a:r>
            <a:endParaRPr lang="fr-FR" dirty="0"/>
          </a:p>
        </p:txBody>
      </p:sp>
      <p:sp>
        <p:nvSpPr>
          <p:cNvPr id="10" name="ZoneTexte 9">
            <a:extLst>
              <a:ext uri="{FF2B5EF4-FFF2-40B4-BE49-F238E27FC236}">
                <a16:creationId xmlns:a16="http://schemas.microsoft.com/office/drawing/2014/main" id="{C2C91CF0-09F6-0D76-77D3-7E6A944E859D}"/>
              </a:ext>
            </a:extLst>
          </p:cNvPr>
          <p:cNvSpPr txBox="1"/>
          <p:nvPr/>
        </p:nvSpPr>
        <p:spPr>
          <a:xfrm>
            <a:off x="4572000" y="727800"/>
            <a:ext cx="4395755" cy="2739211"/>
          </a:xfrm>
          <a:prstGeom prst="rect">
            <a:avLst/>
          </a:prstGeom>
          <a:noFill/>
          <a:ln>
            <a:solidFill>
              <a:schemeClr val="bg1"/>
            </a:solidFill>
          </a:ln>
        </p:spPr>
        <p:txBody>
          <a:bodyPr wrap="none" rtlCol="0">
            <a:spAutoFit/>
          </a:bodyPr>
          <a:lstStyle/>
          <a:p>
            <a:r>
              <a:rPr lang="fr-FR" sz="1600" b="1" dirty="0">
                <a:solidFill>
                  <a:schemeClr val="bg1"/>
                </a:solidFill>
              </a:rPr>
              <a:t>Grille d’Evaluation			40pts</a:t>
            </a:r>
          </a:p>
          <a:p>
            <a:endParaRPr lang="fr-FR" sz="1200" dirty="0">
              <a:solidFill>
                <a:schemeClr val="bg1"/>
              </a:solidFill>
            </a:endParaRPr>
          </a:p>
          <a:p>
            <a:endParaRPr lang="fr-FR" sz="1200" dirty="0">
              <a:solidFill>
                <a:schemeClr val="bg1"/>
              </a:solidFill>
            </a:endParaRPr>
          </a:p>
          <a:p>
            <a:r>
              <a:rPr lang="fr-FR" sz="1200" b="1" u="sng" dirty="0" err="1">
                <a:solidFill>
                  <a:schemeClr val="bg1"/>
                </a:solidFill>
              </a:rPr>
              <a:t>Features</a:t>
            </a:r>
            <a:r>
              <a:rPr lang="fr-FR" sz="1200" b="1" u="sng" dirty="0">
                <a:solidFill>
                  <a:schemeClr val="bg1"/>
                </a:solidFill>
              </a:rPr>
              <a:t>				20 pts</a:t>
            </a:r>
          </a:p>
          <a:p>
            <a:r>
              <a:rPr lang="fr-FR" sz="1200" dirty="0">
                <a:solidFill>
                  <a:schemeClr val="bg1"/>
                </a:solidFill>
              </a:rPr>
              <a:t>Gestion des </a:t>
            </a:r>
            <a:r>
              <a:rPr lang="fr-FR" sz="1200" dirty="0" err="1">
                <a:solidFill>
                  <a:schemeClr val="bg1"/>
                </a:solidFill>
              </a:rPr>
              <a:t>Credentials</a:t>
            </a:r>
            <a:r>
              <a:rPr lang="fr-FR" sz="1200" dirty="0">
                <a:solidFill>
                  <a:schemeClr val="bg1"/>
                </a:solidFill>
              </a:rPr>
              <a:t>			5 pts</a:t>
            </a:r>
          </a:p>
          <a:p>
            <a:r>
              <a:rPr lang="fr-FR" sz="1200" dirty="0">
                <a:solidFill>
                  <a:schemeClr val="bg1"/>
                </a:solidFill>
              </a:rPr>
              <a:t>CRUD (incl. </a:t>
            </a:r>
            <a:r>
              <a:rPr lang="fr-FR" sz="1200" dirty="0" err="1">
                <a:solidFill>
                  <a:schemeClr val="bg1"/>
                </a:solidFill>
              </a:rPr>
              <a:t>Endpoints</a:t>
            </a:r>
            <a:r>
              <a:rPr lang="fr-FR" sz="1200" dirty="0">
                <a:solidFill>
                  <a:schemeClr val="bg1"/>
                </a:solidFill>
              </a:rPr>
              <a:t>)			5 pts</a:t>
            </a:r>
          </a:p>
          <a:p>
            <a:r>
              <a:rPr lang="fr-FR" sz="1200" dirty="0">
                <a:solidFill>
                  <a:schemeClr val="bg1"/>
                </a:solidFill>
              </a:rPr>
              <a:t>Filtrage				5 pts</a:t>
            </a:r>
          </a:p>
          <a:p>
            <a:r>
              <a:rPr lang="fr-FR" sz="1200" dirty="0">
                <a:solidFill>
                  <a:schemeClr val="bg1"/>
                </a:solidFill>
              </a:rPr>
              <a:t>Respect des Standards (incl. Cyber)		5 pts</a:t>
            </a:r>
          </a:p>
          <a:p>
            <a:endParaRPr lang="fr-FR" sz="1200" dirty="0">
              <a:solidFill>
                <a:schemeClr val="bg1"/>
              </a:solidFill>
            </a:endParaRPr>
          </a:p>
          <a:p>
            <a:r>
              <a:rPr lang="fr-FR" sz="1200" b="1" u="sng" dirty="0">
                <a:solidFill>
                  <a:schemeClr val="bg1"/>
                </a:solidFill>
              </a:rPr>
              <a:t>Qualité				20 pts</a:t>
            </a:r>
          </a:p>
          <a:p>
            <a:r>
              <a:rPr lang="fr-FR" sz="1200" dirty="0">
                <a:solidFill>
                  <a:schemeClr val="bg1"/>
                </a:solidFill>
              </a:rPr>
              <a:t>Propreté du Code/Maintenabilité		5 pts</a:t>
            </a:r>
          </a:p>
          <a:p>
            <a:r>
              <a:rPr lang="fr-FR" sz="1200" dirty="0">
                <a:solidFill>
                  <a:schemeClr val="bg1"/>
                </a:solidFill>
              </a:rPr>
              <a:t>Performance/Ingéniosité			5 pts</a:t>
            </a:r>
          </a:p>
          <a:p>
            <a:r>
              <a:rPr lang="fr-FR" sz="1200" dirty="0">
                <a:solidFill>
                  <a:schemeClr val="bg1"/>
                </a:solidFill>
              </a:rPr>
              <a:t>Capacité à suivre les conseils		5 pts</a:t>
            </a:r>
          </a:p>
          <a:p>
            <a:r>
              <a:rPr lang="fr-FR" sz="1200" dirty="0">
                <a:solidFill>
                  <a:schemeClr val="bg1"/>
                </a:solidFill>
              </a:rPr>
              <a:t>Attitude en cours			5 pts</a:t>
            </a:r>
          </a:p>
        </p:txBody>
      </p:sp>
      <p:sp>
        <p:nvSpPr>
          <p:cNvPr id="11" name="ZoneTexte 10">
            <a:extLst>
              <a:ext uri="{FF2B5EF4-FFF2-40B4-BE49-F238E27FC236}">
                <a16:creationId xmlns:a16="http://schemas.microsoft.com/office/drawing/2014/main" id="{8A1682DA-FFFD-48D9-8B9D-C0F363AFDA50}"/>
              </a:ext>
            </a:extLst>
          </p:cNvPr>
          <p:cNvSpPr txBox="1"/>
          <p:nvPr/>
        </p:nvSpPr>
        <p:spPr>
          <a:xfrm>
            <a:off x="176245" y="3747105"/>
            <a:ext cx="4288640" cy="1200329"/>
          </a:xfrm>
          <a:prstGeom prst="rect">
            <a:avLst/>
          </a:prstGeom>
          <a:noFill/>
          <a:ln>
            <a:solidFill>
              <a:srgbClr val="00B0F0"/>
            </a:solidFill>
          </a:ln>
        </p:spPr>
        <p:txBody>
          <a:bodyPr wrap="square" rtlCol="0">
            <a:spAutoFit/>
          </a:bodyPr>
          <a:lstStyle/>
          <a:p>
            <a:r>
              <a:rPr lang="fr-FR" sz="1400" dirty="0">
                <a:solidFill>
                  <a:schemeClr val="bg1"/>
                </a:solidFill>
              </a:rPr>
              <a:t>Me fournir le code PHP complet « </a:t>
            </a:r>
            <a:r>
              <a:rPr lang="fr-FR" sz="1400" dirty="0" err="1">
                <a:solidFill>
                  <a:schemeClr val="bg1"/>
                </a:solidFill>
              </a:rPr>
              <a:t>ready</a:t>
            </a:r>
            <a:r>
              <a:rPr lang="fr-FR" sz="1400" dirty="0">
                <a:solidFill>
                  <a:schemeClr val="bg1"/>
                </a:solidFill>
              </a:rPr>
              <a:t> to run »</a:t>
            </a:r>
          </a:p>
          <a:p>
            <a:r>
              <a:rPr lang="fr-FR" sz="1000" dirty="0">
                <a:solidFill>
                  <a:schemeClr val="bg1"/>
                </a:solidFill>
              </a:rPr>
              <a:t>(incluant les </a:t>
            </a:r>
            <a:r>
              <a:rPr lang="fr-FR" sz="1000" dirty="0" err="1">
                <a:solidFill>
                  <a:schemeClr val="bg1"/>
                </a:solidFill>
              </a:rPr>
              <a:t>autoloader</a:t>
            </a:r>
            <a:r>
              <a:rPr lang="fr-FR" sz="1000" dirty="0">
                <a:solidFill>
                  <a:schemeClr val="bg1"/>
                </a:solidFill>
              </a:rPr>
              <a:t> et le fichier composer si besoin)</a:t>
            </a:r>
          </a:p>
          <a:p>
            <a:r>
              <a:rPr lang="fr-FR" sz="1400" dirty="0">
                <a:solidFill>
                  <a:schemeClr val="bg1"/>
                </a:solidFill>
              </a:rPr>
              <a:t> </a:t>
            </a:r>
            <a:r>
              <a:rPr lang="fr-FR" sz="1400" u="sng" dirty="0">
                <a:solidFill>
                  <a:schemeClr val="bg1"/>
                </a:solidFill>
              </a:rPr>
              <a:t>avant le 24 Décembre à 23h59</a:t>
            </a:r>
          </a:p>
          <a:p>
            <a:endParaRPr lang="fr-FR" sz="1400" u="sng" dirty="0">
              <a:solidFill>
                <a:schemeClr val="bg1"/>
              </a:solidFill>
            </a:endParaRPr>
          </a:p>
          <a:p>
            <a:r>
              <a:rPr lang="fr-FR" sz="1000" i="1" dirty="0">
                <a:solidFill>
                  <a:schemeClr val="bg1"/>
                </a:solidFill>
              </a:rPr>
              <a:t>NB: Pour les artistes qui aiment l’exotisme, merci de fournir un </a:t>
            </a:r>
            <a:r>
              <a:rPr lang="fr-FR" sz="1000" i="1" dirty="0" err="1">
                <a:solidFill>
                  <a:schemeClr val="bg1"/>
                </a:solidFill>
              </a:rPr>
              <a:t>readme</a:t>
            </a:r>
            <a:r>
              <a:rPr lang="fr-FR" sz="1000" i="1" dirty="0">
                <a:solidFill>
                  <a:schemeClr val="bg1"/>
                </a:solidFill>
              </a:rPr>
              <a:t>.</a:t>
            </a:r>
          </a:p>
        </p:txBody>
      </p:sp>
    </p:spTree>
    <p:extLst>
      <p:ext uri="{BB962C8B-B14F-4D97-AF65-F5344CB8AC3E}">
        <p14:creationId xmlns:p14="http://schemas.microsoft.com/office/powerpoint/2010/main" val="252712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01AC41D-82FA-61D4-26F6-41C082A92AD5}"/>
              </a:ext>
            </a:extLst>
          </p:cNvPr>
          <p:cNvSpPr txBox="1"/>
          <p:nvPr/>
        </p:nvSpPr>
        <p:spPr>
          <a:xfrm>
            <a:off x="1371672" y="1134018"/>
            <a:ext cx="6273730" cy="3139321"/>
          </a:xfrm>
          <a:prstGeom prst="rect">
            <a:avLst/>
          </a:prstGeom>
          <a:noFill/>
        </p:spPr>
        <p:txBody>
          <a:bodyPr wrap="square" rtlCol="0">
            <a:spAutoFit/>
          </a:bodyPr>
          <a:lstStyle/>
          <a:p>
            <a:pPr algn="ctr"/>
            <a:r>
              <a:rPr lang="fr-FR" sz="3600" b="1" dirty="0">
                <a:solidFill>
                  <a:schemeClr val="bg1"/>
                </a:solidFill>
              </a:rPr>
              <a:t>Disclaimer</a:t>
            </a:r>
          </a:p>
          <a:p>
            <a:pPr algn="ctr"/>
            <a:endParaRPr lang="fr-FR" dirty="0">
              <a:solidFill>
                <a:schemeClr val="bg1"/>
              </a:solidFill>
            </a:endParaRPr>
          </a:p>
          <a:p>
            <a:pPr algn="ctr"/>
            <a:r>
              <a:rPr lang="fr-FR" dirty="0">
                <a:solidFill>
                  <a:schemeClr val="bg1"/>
                </a:solidFill>
              </a:rPr>
              <a:t>Les planches qui suivent décrivent</a:t>
            </a:r>
          </a:p>
          <a:p>
            <a:pPr algn="ctr"/>
            <a:r>
              <a:rPr lang="fr-FR" dirty="0">
                <a:solidFill>
                  <a:schemeClr val="bg1"/>
                </a:solidFill>
              </a:rPr>
              <a:t>le cadre plus large d’un ORM </a:t>
            </a:r>
            <a:r>
              <a:rPr lang="fr-FR" u="sng" dirty="0">
                <a:solidFill>
                  <a:schemeClr val="bg1"/>
                </a:solidFill>
              </a:rPr>
              <a:t>qui inclue un DAL</a:t>
            </a:r>
            <a:r>
              <a:rPr lang="fr-FR" dirty="0">
                <a:solidFill>
                  <a:schemeClr val="bg1"/>
                </a:solidFill>
              </a:rPr>
              <a:t>.</a:t>
            </a:r>
          </a:p>
          <a:p>
            <a:pPr algn="ctr"/>
            <a:r>
              <a:rPr lang="fr-FR" dirty="0">
                <a:solidFill>
                  <a:schemeClr val="bg1"/>
                </a:solidFill>
              </a:rPr>
              <a:t>L’architecture proposée est donc de haut niveau et ne prévoit aucun détail d’implémentation.</a:t>
            </a:r>
          </a:p>
          <a:p>
            <a:pPr algn="ctr"/>
            <a:endParaRPr lang="fr-FR" dirty="0">
              <a:solidFill>
                <a:schemeClr val="bg1"/>
              </a:solidFill>
            </a:endParaRPr>
          </a:p>
          <a:p>
            <a:pPr algn="ctr"/>
            <a:r>
              <a:rPr lang="fr-FR" dirty="0">
                <a:solidFill>
                  <a:schemeClr val="bg1"/>
                </a:solidFill>
              </a:rPr>
              <a:t>Ces planches sont issues de la documentation technique de nosoft et décrive l’architecture de NORM qui est son ORM.</a:t>
            </a:r>
          </a:p>
        </p:txBody>
      </p:sp>
    </p:spTree>
    <p:extLst>
      <p:ext uri="{BB962C8B-B14F-4D97-AF65-F5344CB8AC3E}">
        <p14:creationId xmlns:p14="http://schemas.microsoft.com/office/powerpoint/2010/main" val="1734984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Rectangle 231">
            <a:extLst>
              <a:ext uri="{FF2B5EF4-FFF2-40B4-BE49-F238E27FC236}">
                <a16:creationId xmlns:a16="http://schemas.microsoft.com/office/drawing/2014/main" id="{BD42BBEE-00C6-4C01-BE0D-83C88FB51F13}"/>
              </a:ext>
            </a:extLst>
          </p:cNvPr>
          <p:cNvSpPr/>
          <p:nvPr/>
        </p:nvSpPr>
        <p:spPr>
          <a:xfrm>
            <a:off x="145218" y="3401520"/>
            <a:ext cx="4522908" cy="1668319"/>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1957A8B5-1F22-4E83-9266-A535280B08FE}"/>
              </a:ext>
            </a:extLst>
          </p:cNvPr>
          <p:cNvSpPr txBox="1"/>
          <p:nvPr/>
        </p:nvSpPr>
        <p:spPr>
          <a:xfrm>
            <a:off x="49195" y="166776"/>
            <a:ext cx="4906466" cy="338554"/>
          </a:xfrm>
          <a:prstGeom prst="rect">
            <a:avLst/>
          </a:prstGeom>
          <a:noFill/>
        </p:spPr>
        <p:txBody>
          <a:bodyPr wrap="square" rtlCol="0">
            <a:spAutoFit/>
          </a:bodyPr>
          <a:lstStyle/>
          <a:p>
            <a:r>
              <a:rPr lang="fr-FR" sz="1600" b="1" dirty="0">
                <a:solidFill>
                  <a:schemeClr val="bg1"/>
                </a:solidFill>
                <a:effectLst>
                  <a:outerShdw blurRad="38100" dist="38100" dir="2700000" algn="tl">
                    <a:srgbClr val="000000">
                      <a:alpha val="43137"/>
                    </a:srgbClr>
                  </a:outerShdw>
                </a:effectLst>
              </a:rPr>
              <a:t>NORM – Nosoft Object </a:t>
            </a:r>
            <a:r>
              <a:rPr lang="fr-FR" sz="1600" b="1" dirty="0" err="1">
                <a:solidFill>
                  <a:schemeClr val="bg1"/>
                </a:solidFill>
                <a:effectLst>
                  <a:outerShdw blurRad="38100" dist="38100" dir="2700000" algn="tl">
                    <a:srgbClr val="000000">
                      <a:alpha val="43137"/>
                    </a:srgbClr>
                  </a:outerShdw>
                </a:effectLst>
              </a:rPr>
              <a:t>Relational</a:t>
            </a:r>
            <a:r>
              <a:rPr lang="fr-FR" sz="1600" b="1" dirty="0">
                <a:solidFill>
                  <a:schemeClr val="bg1"/>
                </a:solidFill>
                <a:effectLst>
                  <a:outerShdw blurRad="38100" dist="38100" dir="2700000" algn="tl">
                    <a:srgbClr val="000000">
                      <a:alpha val="43137"/>
                    </a:srgbClr>
                  </a:outerShdw>
                </a:effectLst>
              </a:rPr>
              <a:t> Mapping</a:t>
            </a:r>
          </a:p>
        </p:txBody>
      </p:sp>
      <p:grpSp>
        <p:nvGrpSpPr>
          <p:cNvPr id="29" name="Groupe 28">
            <a:extLst>
              <a:ext uri="{FF2B5EF4-FFF2-40B4-BE49-F238E27FC236}">
                <a16:creationId xmlns:a16="http://schemas.microsoft.com/office/drawing/2014/main" id="{73E27C0D-0DAC-4176-90A3-F690E06D225A}"/>
              </a:ext>
            </a:extLst>
          </p:cNvPr>
          <p:cNvGrpSpPr/>
          <p:nvPr/>
        </p:nvGrpSpPr>
        <p:grpSpPr>
          <a:xfrm>
            <a:off x="145219" y="583196"/>
            <a:ext cx="4522908" cy="3302579"/>
            <a:chOff x="4308953" y="505330"/>
            <a:chExt cx="4522908" cy="3302579"/>
          </a:xfrm>
        </p:grpSpPr>
        <p:sp>
          <p:nvSpPr>
            <p:cNvPr id="28" name="Rectangle 27">
              <a:extLst>
                <a:ext uri="{FF2B5EF4-FFF2-40B4-BE49-F238E27FC236}">
                  <a16:creationId xmlns:a16="http://schemas.microsoft.com/office/drawing/2014/main" id="{F4BE327B-557C-47BA-8BFB-C9225FBBB81F}"/>
                </a:ext>
              </a:extLst>
            </p:cNvPr>
            <p:cNvSpPr/>
            <p:nvPr/>
          </p:nvSpPr>
          <p:spPr>
            <a:xfrm>
              <a:off x="4308953" y="505330"/>
              <a:ext cx="4522908" cy="2776186"/>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7" name="Groupe 26">
              <a:extLst>
                <a:ext uri="{FF2B5EF4-FFF2-40B4-BE49-F238E27FC236}">
                  <a16:creationId xmlns:a16="http://schemas.microsoft.com/office/drawing/2014/main" id="{5D13D6FE-C138-4628-8BBA-36883A50C515}"/>
                </a:ext>
              </a:extLst>
            </p:cNvPr>
            <p:cNvGrpSpPr/>
            <p:nvPr/>
          </p:nvGrpSpPr>
          <p:grpSpPr>
            <a:xfrm>
              <a:off x="5161272" y="2420357"/>
              <a:ext cx="697627" cy="553998"/>
              <a:chOff x="4755489" y="2157088"/>
              <a:chExt cx="697627" cy="553998"/>
            </a:xfrm>
          </p:grpSpPr>
          <p:sp>
            <p:nvSpPr>
              <p:cNvPr id="77" name="ZoneTexte 76">
                <a:extLst>
                  <a:ext uri="{FF2B5EF4-FFF2-40B4-BE49-F238E27FC236}">
                    <a16:creationId xmlns:a16="http://schemas.microsoft.com/office/drawing/2014/main" id="{CD2B409F-046B-4665-B990-5B7FACE646FA}"/>
                  </a:ext>
                </a:extLst>
              </p:cNvPr>
              <p:cNvSpPr txBox="1"/>
              <p:nvPr/>
            </p:nvSpPr>
            <p:spPr>
              <a:xfrm>
                <a:off x="4755489" y="2434087"/>
                <a:ext cx="697626" cy="276999"/>
              </a:xfrm>
              <a:prstGeom prst="rect">
                <a:avLst/>
              </a:prstGeom>
              <a:noFill/>
              <a:ln>
                <a:solidFill>
                  <a:schemeClr val="bg1">
                    <a:lumMod val="95000"/>
                  </a:schemeClr>
                </a:solidFill>
              </a:ln>
            </p:spPr>
            <p:txBody>
              <a:bodyPr wrap="square" rtlCol="0">
                <a:spAutoFit/>
              </a:bodyPr>
              <a:lstStyle/>
              <a:p>
                <a:pPr algn="ctr"/>
                <a:r>
                  <a:rPr lang="fr-FR" sz="1200" dirty="0">
                    <a:solidFill>
                      <a:schemeClr val="bg1"/>
                    </a:solidFill>
                  </a:rPr>
                  <a:t>DB</a:t>
                </a:r>
              </a:p>
            </p:txBody>
          </p:sp>
          <p:sp>
            <p:nvSpPr>
              <p:cNvPr id="79" name="ZoneTexte 78">
                <a:extLst>
                  <a:ext uri="{FF2B5EF4-FFF2-40B4-BE49-F238E27FC236}">
                    <a16:creationId xmlns:a16="http://schemas.microsoft.com/office/drawing/2014/main" id="{F791621D-FF6F-40E8-95EA-06A7368E947A}"/>
                  </a:ext>
                </a:extLst>
              </p:cNvPr>
              <p:cNvSpPr txBox="1"/>
              <p:nvPr/>
            </p:nvSpPr>
            <p:spPr>
              <a:xfrm>
                <a:off x="4755489" y="2157088"/>
                <a:ext cx="697627" cy="276999"/>
              </a:xfrm>
              <a:prstGeom prst="rect">
                <a:avLst/>
              </a:prstGeom>
              <a:noFill/>
              <a:ln>
                <a:solidFill>
                  <a:schemeClr val="bg1">
                    <a:lumMod val="95000"/>
                  </a:schemeClr>
                </a:solidFill>
              </a:ln>
            </p:spPr>
            <p:txBody>
              <a:bodyPr wrap="none" rtlCol="0">
                <a:spAutoFit/>
              </a:bodyPr>
              <a:lstStyle/>
              <a:p>
                <a:pPr algn="ctr"/>
                <a:r>
                  <a:rPr lang="fr-FR" sz="1200" dirty="0">
                    <a:solidFill>
                      <a:schemeClr val="bg1"/>
                    </a:solidFill>
                  </a:rPr>
                  <a:t>RDBMS</a:t>
                </a:r>
              </a:p>
            </p:txBody>
          </p:sp>
        </p:grpSp>
        <p:sp>
          <p:nvSpPr>
            <p:cNvPr id="81" name="ZoneTexte 80">
              <a:extLst>
                <a:ext uri="{FF2B5EF4-FFF2-40B4-BE49-F238E27FC236}">
                  <a16:creationId xmlns:a16="http://schemas.microsoft.com/office/drawing/2014/main" id="{5C2BB39B-1B86-488C-95CE-5292C29AD921}"/>
                </a:ext>
              </a:extLst>
            </p:cNvPr>
            <p:cNvSpPr txBox="1"/>
            <p:nvPr/>
          </p:nvSpPr>
          <p:spPr>
            <a:xfrm>
              <a:off x="4755490" y="680555"/>
              <a:ext cx="697626" cy="276999"/>
            </a:xfrm>
            <a:prstGeom prst="rect">
              <a:avLst/>
            </a:prstGeom>
            <a:noFill/>
            <a:ln>
              <a:solidFill>
                <a:schemeClr val="bg1">
                  <a:lumMod val="95000"/>
                </a:schemeClr>
              </a:solidFill>
            </a:ln>
          </p:spPr>
          <p:txBody>
            <a:bodyPr wrap="square" rtlCol="0">
              <a:spAutoFit/>
            </a:bodyPr>
            <a:lstStyle/>
            <a:p>
              <a:pPr algn="ctr"/>
              <a:r>
                <a:rPr lang="fr-FR" sz="1200" dirty="0">
                  <a:solidFill>
                    <a:schemeClr val="bg1"/>
                  </a:solidFill>
                </a:rPr>
                <a:t>ORM</a:t>
              </a:r>
            </a:p>
          </p:txBody>
        </p:sp>
        <p:grpSp>
          <p:nvGrpSpPr>
            <p:cNvPr id="19" name="Groupe 18">
              <a:extLst>
                <a:ext uri="{FF2B5EF4-FFF2-40B4-BE49-F238E27FC236}">
                  <a16:creationId xmlns:a16="http://schemas.microsoft.com/office/drawing/2014/main" id="{BBEA6682-43DE-48E0-A605-F78B747CD4C4}"/>
                </a:ext>
              </a:extLst>
            </p:cNvPr>
            <p:cNvGrpSpPr/>
            <p:nvPr/>
          </p:nvGrpSpPr>
          <p:grpSpPr>
            <a:xfrm>
              <a:off x="4975089" y="950982"/>
              <a:ext cx="268594" cy="466973"/>
              <a:chOff x="4918120" y="957554"/>
              <a:chExt cx="268594" cy="466973"/>
            </a:xfrm>
          </p:grpSpPr>
          <p:cxnSp>
            <p:nvCxnSpPr>
              <p:cNvPr id="17" name="Connecteur droit avec flèche 16">
                <a:extLst>
                  <a:ext uri="{FF2B5EF4-FFF2-40B4-BE49-F238E27FC236}">
                    <a16:creationId xmlns:a16="http://schemas.microsoft.com/office/drawing/2014/main" id="{8183C85E-4A20-4C6F-BC16-FEA45F8ED8AA}"/>
                  </a:ext>
                </a:extLst>
              </p:cNvPr>
              <p:cNvCxnSpPr>
                <a:cxnSpLocks/>
                <a:endCxn id="81" idx="2"/>
              </p:cNvCxnSpPr>
              <p:nvPr/>
            </p:nvCxnSpPr>
            <p:spPr>
              <a:xfrm flipV="1">
                <a:off x="5104303" y="957554"/>
                <a:ext cx="0" cy="459599"/>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ZoneTexte 83">
                <a:extLst>
                  <a:ext uri="{FF2B5EF4-FFF2-40B4-BE49-F238E27FC236}">
                    <a16:creationId xmlns:a16="http://schemas.microsoft.com/office/drawing/2014/main" id="{8E86387F-B643-4F2A-8EB1-5B42F5639CCB}"/>
                  </a:ext>
                </a:extLst>
              </p:cNvPr>
              <p:cNvSpPr txBox="1"/>
              <p:nvPr/>
            </p:nvSpPr>
            <p:spPr>
              <a:xfrm>
                <a:off x="4918120" y="1009029"/>
                <a:ext cx="268594" cy="369332"/>
              </a:xfrm>
              <a:prstGeom prst="rect">
                <a:avLst/>
              </a:prstGeom>
              <a:noFill/>
              <a:ln>
                <a:noFill/>
              </a:ln>
            </p:spPr>
            <p:txBody>
              <a:bodyPr wrap="square" rtlCol="0">
                <a:spAutoFit/>
              </a:bodyPr>
              <a:lstStyle/>
              <a:p>
                <a:pPr algn="ctr"/>
                <a:r>
                  <a:rPr lang="fr-FR" sz="600" dirty="0">
                    <a:solidFill>
                      <a:schemeClr val="bg1"/>
                    </a:solidFill>
                  </a:rPr>
                  <a:t>DAO</a:t>
                </a:r>
              </a:p>
            </p:txBody>
          </p:sp>
          <p:cxnSp>
            <p:nvCxnSpPr>
              <p:cNvPr id="85" name="Connecteur droit avec flèche 84">
                <a:extLst>
                  <a:ext uri="{FF2B5EF4-FFF2-40B4-BE49-F238E27FC236}">
                    <a16:creationId xmlns:a16="http://schemas.microsoft.com/office/drawing/2014/main" id="{9A7C6A38-9716-4C63-B526-84C1531CC27C}"/>
                  </a:ext>
                </a:extLst>
              </p:cNvPr>
              <p:cNvCxnSpPr>
                <a:cxnSpLocks/>
              </p:cNvCxnSpPr>
              <p:nvPr/>
            </p:nvCxnSpPr>
            <p:spPr>
              <a:xfrm>
                <a:off x="4992543" y="964928"/>
                <a:ext cx="0" cy="459599"/>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e 86">
              <a:extLst>
                <a:ext uri="{FF2B5EF4-FFF2-40B4-BE49-F238E27FC236}">
                  <a16:creationId xmlns:a16="http://schemas.microsoft.com/office/drawing/2014/main" id="{5FE085E5-026D-4A1C-A884-7FDB5BA187FA}"/>
                </a:ext>
              </a:extLst>
            </p:cNvPr>
            <p:cNvGrpSpPr/>
            <p:nvPr/>
          </p:nvGrpSpPr>
          <p:grpSpPr>
            <a:xfrm>
              <a:off x="5278239" y="1959725"/>
              <a:ext cx="327247" cy="459599"/>
              <a:chOff x="5104303" y="964928"/>
              <a:chExt cx="327247" cy="459599"/>
            </a:xfrm>
          </p:grpSpPr>
          <p:cxnSp>
            <p:nvCxnSpPr>
              <p:cNvPr id="88" name="Connecteur droit avec flèche 87">
                <a:extLst>
                  <a:ext uri="{FF2B5EF4-FFF2-40B4-BE49-F238E27FC236}">
                    <a16:creationId xmlns:a16="http://schemas.microsoft.com/office/drawing/2014/main" id="{FBD43910-30FE-4FDB-A093-08BBB72C3D6F}"/>
                  </a:ext>
                </a:extLst>
              </p:cNvPr>
              <p:cNvCxnSpPr/>
              <p:nvPr/>
            </p:nvCxnSpPr>
            <p:spPr>
              <a:xfrm flipV="1">
                <a:off x="5104303" y="964928"/>
                <a:ext cx="0" cy="459599"/>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ZoneTexte 89">
                <a:extLst>
                  <a:ext uri="{FF2B5EF4-FFF2-40B4-BE49-F238E27FC236}">
                    <a16:creationId xmlns:a16="http://schemas.microsoft.com/office/drawing/2014/main" id="{0739FF98-1E10-452F-B2F2-E414CA0416F4}"/>
                  </a:ext>
                </a:extLst>
              </p:cNvPr>
              <p:cNvSpPr txBox="1"/>
              <p:nvPr/>
            </p:nvSpPr>
            <p:spPr>
              <a:xfrm>
                <a:off x="5162956" y="998033"/>
                <a:ext cx="268594" cy="369332"/>
              </a:xfrm>
              <a:prstGeom prst="rect">
                <a:avLst/>
              </a:prstGeom>
              <a:noFill/>
              <a:ln>
                <a:noFill/>
              </a:ln>
            </p:spPr>
            <p:txBody>
              <a:bodyPr wrap="square" rtlCol="0">
                <a:spAutoFit/>
              </a:bodyPr>
              <a:lstStyle/>
              <a:p>
                <a:pPr algn="ctr"/>
                <a:r>
                  <a:rPr lang="fr-FR" sz="600" dirty="0">
                    <a:solidFill>
                      <a:schemeClr val="bg1"/>
                    </a:solidFill>
                  </a:rPr>
                  <a:t>SQL</a:t>
                </a:r>
              </a:p>
            </p:txBody>
          </p:sp>
          <p:cxnSp>
            <p:nvCxnSpPr>
              <p:cNvPr id="91" name="Connecteur droit avec flèche 90">
                <a:extLst>
                  <a:ext uri="{FF2B5EF4-FFF2-40B4-BE49-F238E27FC236}">
                    <a16:creationId xmlns:a16="http://schemas.microsoft.com/office/drawing/2014/main" id="{C28E40D4-4E06-40CD-AAFD-2CF89FBC70D3}"/>
                  </a:ext>
                </a:extLst>
              </p:cNvPr>
              <p:cNvCxnSpPr>
                <a:cxnSpLocks/>
              </p:cNvCxnSpPr>
              <p:nvPr/>
            </p:nvCxnSpPr>
            <p:spPr>
              <a:xfrm>
                <a:off x="5206451" y="964928"/>
                <a:ext cx="0" cy="459599"/>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ZoneTexte 19">
              <a:extLst>
                <a:ext uri="{FF2B5EF4-FFF2-40B4-BE49-F238E27FC236}">
                  <a16:creationId xmlns:a16="http://schemas.microsoft.com/office/drawing/2014/main" id="{97813F36-74BF-470B-8649-0804959FE231}"/>
                </a:ext>
              </a:extLst>
            </p:cNvPr>
            <p:cNvSpPr txBox="1"/>
            <p:nvPr/>
          </p:nvSpPr>
          <p:spPr>
            <a:xfrm>
              <a:off x="5917550" y="505330"/>
              <a:ext cx="2859670" cy="707886"/>
            </a:xfrm>
            <a:prstGeom prst="rect">
              <a:avLst/>
            </a:prstGeom>
            <a:noFill/>
          </p:spPr>
          <p:txBody>
            <a:bodyPr wrap="square" rtlCol="0">
              <a:spAutoFit/>
            </a:bodyPr>
            <a:lstStyle/>
            <a:p>
              <a:pPr algn="just"/>
              <a:r>
                <a:rPr lang="fr-FR" sz="800" dirty="0">
                  <a:solidFill>
                    <a:schemeClr val="bg1"/>
                  </a:solidFill>
                </a:rPr>
                <a:t>L’ORM est la partie émergée de l’iceberg de la couche Model (M) de la data. Il permet au code métier de ne pas manipuler les données brutes sous leur forme originelle (fichier ou </a:t>
              </a:r>
              <a:r>
                <a:rPr lang="fr-FR" sz="800" dirty="0" err="1">
                  <a:solidFill>
                    <a:schemeClr val="bg1"/>
                  </a:solidFill>
                </a:rPr>
                <a:t>raw</a:t>
              </a:r>
              <a:r>
                <a:rPr lang="fr-FR" sz="800" dirty="0">
                  <a:solidFill>
                    <a:schemeClr val="bg1"/>
                  </a:solidFill>
                </a:rPr>
                <a:t> data) mais seulement des « DAO » pour Data Access Object.</a:t>
              </a:r>
            </a:p>
          </p:txBody>
        </p:sp>
        <p:sp>
          <p:nvSpPr>
            <p:cNvPr id="93" name="ZoneTexte 92">
              <a:extLst>
                <a:ext uri="{FF2B5EF4-FFF2-40B4-BE49-F238E27FC236}">
                  <a16:creationId xmlns:a16="http://schemas.microsoft.com/office/drawing/2014/main" id="{857951BF-264D-4495-8245-7E553F415AD5}"/>
                </a:ext>
              </a:extLst>
            </p:cNvPr>
            <p:cNvSpPr txBox="1"/>
            <p:nvPr/>
          </p:nvSpPr>
          <p:spPr>
            <a:xfrm>
              <a:off x="5917550" y="1292819"/>
              <a:ext cx="2859670" cy="954107"/>
            </a:xfrm>
            <a:prstGeom prst="rect">
              <a:avLst/>
            </a:prstGeom>
            <a:noFill/>
          </p:spPr>
          <p:txBody>
            <a:bodyPr wrap="square" rtlCol="0">
              <a:spAutoFit/>
            </a:bodyPr>
            <a:lstStyle/>
            <a:p>
              <a:pPr algn="just"/>
              <a:r>
                <a:rPr lang="fr-FR" sz="800" dirty="0">
                  <a:solidFill>
                    <a:schemeClr val="bg1"/>
                  </a:solidFill>
                </a:rPr>
                <a:t>Le DAL (</a:t>
              </a:r>
              <a:r>
                <a:rPr lang="fr-FR" sz="800" dirty="0" err="1">
                  <a:solidFill>
                    <a:schemeClr val="bg1"/>
                  </a:solidFill>
                </a:rPr>
                <a:t>DataAccessLayer</a:t>
              </a:r>
              <a:r>
                <a:rPr lang="fr-FR" sz="800" dirty="0">
                  <a:solidFill>
                    <a:schemeClr val="bg1"/>
                  </a:solidFill>
                </a:rPr>
                <a:t>) est une couche d’abstraction permettant d’obtenir les « données » quelle que soit la manière dont elles sont stockées.</a:t>
              </a:r>
            </a:p>
            <a:p>
              <a:pPr algn="just"/>
              <a:r>
                <a:rPr lang="fr-FR" sz="800" dirty="0">
                  <a:solidFill>
                    <a:schemeClr val="bg1"/>
                  </a:solidFill>
                </a:rPr>
                <a:t>La fonction du DAL est de convertir le format originel des données en un format standard DAO.</a:t>
              </a:r>
            </a:p>
            <a:p>
              <a:pPr algn="just"/>
              <a:r>
                <a:rPr lang="fr-FR" sz="800" dirty="0">
                  <a:solidFill>
                    <a:schemeClr val="bg1"/>
                  </a:solidFill>
                </a:rPr>
                <a:t>Dans le cas de données en base, c’est le DAL qui se charge de générer les requêtes SQL.</a:t>
              </a:r>
            </a:p>
          </p:txBody>
        </p:sp>
        <p:grpSp>
          <p:nvGrpSpPr>
            <p:cNvPr id="26" name="Groupe 25">
              <a:extLst>
                <a:ext uri="{FF2B5EF4-FFF2-40B4-BE49-F238E27FC236}">
                  <a16:creationId xmlns:a16="http://schemas.microsoft.com/office/drawing/2014/main" id="{7A92C992-57D0-4DAC-9C51-FB053D3CB28C}"/>
                </a:ext>
              </a:extLst>
            </p:cNvPr>
            <p:cNvGrpSpPr/>
            <p:nvPr/>
          </p:nvGrpSpPr>
          <p:grpSpPr>
            <a:xfrm>
              <a:off x="4651685" y="1425144"/>
              <a:ext cx="922353" cy="492443"/>
              <a:chOff x="3424580" y="1723152"/>
              <a:chExt cx="922353" cy="492443"/>
            </a:xfrm>
          </p:grpSpPr>
          <p:sp>
            <p:nvSpPr>
              <p:cNvPr id="95" name="ZoneTexte 94">
                <a:extLst>
                  <a:ext uri="{FF2B5EF4-FFF2-40B4-BE49-F238E27FC236}">
                    <a16:creationId xmlns:a16="http://schemas.microsoft.com/office/drawing/2014/main" id="{A4E86539-D142-4001-ACB2-0C3F1BA8D8D2}"/>
                  </a:ext>
                </a:extLst>
              </p:cNvPr>
              <p:cNvSpPr txBox="1"/>
              <p:nvPr/>
            </p:nvSpPr>
            <p:spPr>
              <a:xfrm>
                <a:off x="3888107" y="2000151"/>
                <a:ext cx="458826" cy="215444"/>
              </a:xfrm>
              <a:prstGeom prst="rect">
                <a:avLst/>
              </a:prstGeom>
              <a:noFill/>
              <a:ln>
                <a:solidFill>
                  <a:schemeClr val="bg1">
                    <a:lumMod val="95000"/>
                  </a:schemeClr>
                </a:solidFill>
              </a:ln>
            </p:spPr>
            <p:txBody>
              <a:bodyPr wrap="square" rtlCol="0">
                <a:spAutoFit/>
              </a:bodyPr>
              <a:lstStyle/>
              <a:p>
                <a:pPr algn="ctr"/>
                <a:r>
                  <a:rPr lang="fr-FR" sz="800" dirty="0">
                    <a:solidFill>
                      <a:schemeClr val="bg1"/>
                    </a:solidFill>
                  </a:rPr>
                  <a:t>DBAL</a:t>
                </a:r>
              </a:p>
            </p:txBody>
          </p:sp>
          <p:sp>
            <p:nvSpPr>
              <p:cNvPr id="96" name="ZoneTexte 95">
                <a:extLst>
                  <a:ext uri="{FF2B5EF4-FFF2-40B4-BE49-F238E27FC236}">
                    <a16:creationId xmlns:a16="http://schemas.microsoft.com/office/drawing/2014/main" id="{595295D6-6A86-40F0-A302-A1E24F1D43C4}"/>
                  </a:ext>
                </a:extLst>
              </p:cNvPr>
              <p:cNvSpPr txBox="1"/>
              <p:nvPr/>
            </p:nvSpPr>
            <p:spPr>
              <a:xfrm>
                <a:off x="3424580" y="2000151"/>
                <a:ext cx="458826" cy="215444"/>
              </a:xfrm>
              <a:prstGeom prst="rect">
                <a:avLst/>
              </a:prstGeom>
              <a:noFill/>
              <a:ln>
                <a:solidFill>
                  <a:schemeClr val="bg1">
                    <a:lumMod val="95000"/>
                  </a:schemeClr>
                </a:solidFill>
              </a:ln>
            </p:spPr>
            <p:txBody>
              <a:bodyPr wrap="square" rtlCol="0">
                <a:spAutoFit/>
              </a:bodyPr>
              <a:lstStyle/>
              <a:p>
                <a:pPr algn="ctr"/>
                <a:r>
                  <a:rPr lang="fr-FR" sz="800" dirty="0">
                    <a:solidFill>
                      <a:schemeClr val="bg1"/>
                    </a:solidFill>
                  </a:rPr>
                  <a:t>FAL</a:t>
                </a:r>
              </a:p>
            </p:txBody>
          </p:sp>
          <p:sp>
            <p:nvSpPr>
              <p:cNvPr id="101" name="ZoneTexte 100">
                <a:extLst>
                  <a:ext uri="{FF2B5EF4-FFF2-40B4-BE49-F238E27FC236}">
                    <a16:creationId xmlns:a16="http://schemas.microsoft.com/office/drawing/2014/main" id="{923DF2E6-3CA0-479E-97B9-13B96CB647AD}"/>
                  </a:ext>
                </a:extLst>
              </p:cNvPr>
              <p:cNvSpPr txBox="1"/>
              <p:nvPr/>
            </p:nvSpPr>
            <p:spPr>
              <a:xfrm>
                <a:off x="3426965" y="1723152"/>
                <a:ext cx="919474" cy="276999"/>
              </a:xfrm>
              <a:prstGeom prst="rect">
                <a:avLst/>
              </a:prstGeom>
              <a:noFill/>
              <a:ln>
                <a:solidFill>
                  <a:schemeClr val="bg1">
                    <a:lumMod val="95000"/>
                  </a:schemeClr>
                </a:solidFill>
              </a:ln>
            </p:spPr>
            <p:txBody>
              <a:bodyPr wrap="square" rtlCol="0">
                <a:spAutoFit/>
              </a:bodyPr>
              <a:lstStyle/>
              <a:p>
                <a:pPr algn="ctr"/>
                <a:r>
                  <a:rPr lang="fr-FR" sz="1200" dirty="0">
                    <a:solidFill>
                      <a:schemeClr val="bg1"/>
                    </a:solidFill>
                  </a:rPr>
                  <a:t>DAL</a:t>
                </a:r>
              </a:p>
            </p:txBody>
          </p:sp>
        </p:grpSp>
        <p:sp>
          <p:nvSpPr>
            <p:cNvPr id="104" name="ZoneTexte 103">
              <a:extLst>
                <a:ext uri="{FF2B5EF4-FFF2-40B4-BE49-F238E27FC236}">
                  <a16:creationId xmlns:a16="http://schemas.microsoft.com/office/drawing/2014/main" id="{0BD927F6-6168-47F4-82FF-F703E1344CA9}"/>
                </a:ext>
              </a:extLst>
            </p:cNvPr>
            <p:cNvSpPr txBox="1"/>
            <p:nvPr/>
          </p:nvSpPr>
          <p:spPr>
            <a:xfrm>
              <a:off x="4414577" y="2420357"/>
              <a:ext cx="699230" cy="276999"/>
            </a:xfrm>
            <a:prstGeom prst="rect">
              <a:avLst/>
            </a:prstGeom>
            <a:noFill/>
            <a:ln>
              <a:solidFill>
                <a:schemeClr val="bg1">
                  <a:lumMod val="95000"/>
                </a:schemeClr>
              </a:solidFill>
            </a:ln>
          </p:spPr>
          <p:txBody>
            <a:bodyPr wrap="none" rtlCol="0" anchor="ctr">
              <a:noAutofit/>
            </a:bodyPr>
            <a:lstStyle/>
            <a:p>
              <a:pPr algn="ctr"/>
              <a:r>
                <a:rPr lang="fr-FR" sz="1200" dirty="0">
                  <a:solidFill>
                    <a:schemeClr val="bg1"/>
                  </a:solidFill>
                </a:rPr>
                <a:t>FS</a:t>
              </a:r>
            </a:p>
          </p:txBody>
        </p:sp>
        <p:grpSp>
          <p:nvGrpSpPr>
            <p:cNvPr id="105" name="Groupe 104">
              <a:extLst>
                <a:ext uri="{FF2B5EF4-FFF2-40B4-BE49-F238E27FC236}">
                  <a16:creationId xmlns:a16="http://schemas.microsoft.com/office/drawing/2014/main" id="{1A04257F-03F1-4AEF-8DD4-4113770ED45F}"/>
                </a:ext>
              </a:extLst>
            </p:cNvPr>
            <p:cNvGrpSpPr/>
            <p:nvPr/>
          </p:nvGrpSpPr>
          <p:grpSpPr>
            <a:xfrm>
              <a:off x="4596160" y="1956000"/>
              <a:ext cx="718014" cy="463324"/>
              <a:chOff x="4736602" y="961203"/>
              <a:chExt cx="718014" cy="463324"/>
            </a:xfrm>
          </p:grpSpPr>
          <p:cxnSp>
            <p:nvCxnSpPr>
              <p:cNvPr id="106" name="Connecteur droit avec flèche 105">
                <a:extLst>
                  <a:ext uri="{FF2B5EF4-FFF2-40B4-BE49-F238E27FC236}">
                    <a16:creationId xmlns:a16="http://schemas.microsoft.com/office/drawing/2014/main" id="{64C73A6C-F5AF-4571-A2EE-ED2CC6DF1CC6}"/>
                  </a:ext>
                </a:extLst>
              </p:cNvPr>
              <p:cNvCxnSpPr/>
              <p:nvPr/>
            </p:nvCxnSpPr>
            <p:spPr>
              <a:xfrm flipV="1">
                <a:off x="5104303" y="964928"/>
                <a:ext cx="0" cy="459599"/>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ZoneTexte 106">
                <a:extLst>
                  <a:ext uri="{FF2B5EF4-FFF2-40B4-BE49-F238E27FC236}">
                    <a16:creationId xmlns:a16="http://schemas.microsoft.com/office/drawing/2014/main" id="{23A074D0-C48C-465A-8F1E-BC10E42EACD2}"/>
                  </a:ext>
                </a:extLst>
              </p:cNvPr>
              <p:cNvSpPr txBox="1"/>
              <p:nvPr/>
            </p:nvSpPr>
            <p:spPr>
              <a:xfrm>
                <a:off x="4736602" y="961203"/>
                <a:ext cx="268594" cy="461665"/>
              </a:xfrm>
              <a:prstGeom prst="rect">
                <a:avLst/>
              </a:prstGeom>
              <a:noFill/>
              <a:ln>
                <a:noFill/>
              </a:ln>
            </p:spPr>
            <p:txBody>
              <a:bodyPr wrap="square" rtlCol="0">
                <a:spAutoFit/>
              </a:bodyPr>
              <a:lstStyle/>
              <a:p>
                <a:pPr algn="ctr"/>
                <a:r>
                  <a:rPr lang="fr-FR" sz="600" dirty="0">
                    <a:solidFill>
                      <a:schemeClr val="bg1"/>
                    </a:solidFill>
                  </a:rPr>
                  <a:t>open</a:t>
                </a:r>
              </a:p>
            </p:txBody>
          </p:sp>
          <p:cxnSp>
            <p:nvCxnSpPr>
              <p:cNvPr id="108" name="Connecteur droit avec flèche 107">
                <a:extLst>
                  <a:ext uri="{FF2B5EF4-FFF2-40B4-BE49-F238E27FC236}">
                    <a16:creationId xmlns:a16="http://schemas.microsoft.com/office/drawing/2014/main" id="{FF622890-A4CD-46A3-91FA-1A8902BA8D6E}"/>
                  </a:ext>
                </a:extLst>
              </p:cNvPr>
              <p:cNvCxnSpPr>
                <a:cxnSpLocks/>
              </p:cNvCxnSpPr>
              <p:nvPr/>
            </p:nvCxnSpPr>
            <p:spPr>
              <a:xfrm>
                <a:off x="4992543" y="964928"/>
                <a:ext cx="0" cy="459599"/>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ZoneTexte 108">
                <a:extLst>
                  <a:ext uri="{FF2B5EF4-FFF2-40B4-BE49-F238E27FC236}">
                    <a16:creationId xmlns:a16="http://schemas.microsoft.com/office/drawing/2014/main" id="{E72199E4-4587-4FF8-9615-334FCDBD06E7}"/>
                  </a:ext>
                </a:extLst>
              </p:cNvPr>
              <p:cNvSpPr txBox="1"/>
              <p:nvPr/>
            </p:nvSpPr>
            <p:spPr>
              <a:xfrm>
                <a:off x="5067657" y="1062331"/>
                <a:ext cx="386959" cy="276999"/>
              </a:xfrm>
              <a:prstGeom prst="rect">
                <a:avLst/>
              </a:prstGeom>
              <a:noFill/>
              <a:ln>
                <a:noFill/>
              </a:ln>
            </p:spPr>
            <p:txBody>
              <a:bodyPr wrap="square" rtlCol="0">
                <a:spAutoFit/>
              </a:bodyPr>
              <a:lstStyle/>
              <a:p>
                <a:pPr algn="ctr"/>
                <a:r>
                  <a:rPr lang="fr-FR" sz="600" dirty="0">
                    <a:solidFill>
                      <a:schemeClr val="bg1"/>
                    </a:solidFill>
                  </a:rPr>
                  <a:t>Raw</a:t>
                </a:r>
              </a:p>
              <a:p>
                <a:pPr algn="ctr"/>
                <a:r>
                  <a:rPr lang="fr-FR" sz="600" dirty="0">
                    <a:solidFill>
                      <a:schemeClr val="bg1"/>
                    </a:solidFill>
                  </a:rPr>
                  <a:t>Data</a:t>
                </a:r>
              </a:p>
            </p:txBody>
          </p:sp>
        </p:grpSp>
        <p:sp>
          <p:nvSpPr>
            <p:cNvPr id="111" name="ZoneTexte 110">
              <a:extLst>
                <a:ext uri="{FF2B5EF4-FFF2-40B4-BE49-F238E27FC236}">
                  <a16:creationId xmlns:a16="http://schemas.microsoft.com/office/drawing/2014/main" id="{763223A0-8069-4C03-84DB-807C1FC5B998}"/>
                </a:ext>
              </a:extLst>
            </p:cNvPr>
            <p:cNvSpPr txBox="1"/>
            <p:nvPr/>
          </p:nvSpPr>
          <p:spPr>
            <a:xfrm>
              <a:off x="5917550" y="2354657"/>
              <a:ext cx="2859670" cy="830997"/>
            </a:xfrm>
            <a:prstGeom prst="rect">
              <a:avLst/>
            </a:prstGeom>
            <a:noFill/>
          </p:spPr>
          <p:txBody>
            <a:bodyPr wrap="square" rtlCol="0">
              <a:spAutoFit/>
            </a:bodyPr>
            <a:lstStyle/>
            <a:p>
              <a:pPr algn="just"/>
              <a:r>
                <a:rPr lang="fr-FR" sz="800" dirty="0">
                  <a:solidFill>
                    <a:schemeClr val="bg1"/>
                  </a:solidFill>
                </a:rPr>
                <a:t>La dernière couche est la persistance physique</a:t>
              </a:r>
            </a:p>
            <a:p>
              <a:pPr marL="171450" indent="-171450" algn="just">
                <a:buFont typeface="Arial" panose="020B0604020202020204" pitchFamily="34" charset="0"/>
                <a:buChar char="•"/>
              </a:pPr>
              <a:r>
                <a:rPr lang="fr-FR" sz="800" dirty="0">
                  <a:solidFill>
                    <a:schemeClr val="bg1"/>
                  </a:solidFill>
                </a:rPr>
                <a:t>soit en base de donnée (DB) par l’intermédiaire d’un système de gestion de base de donnée (RDBMS)</a:t>
              </a:r>
            </a:p>
            <a:p>
              <a:pPr marL="171450" indent="-171450" algn="just">
                <a:buFont typeface="Arial" panose="020B0604020202020204" pitchFamily="34" charset="0"/>
                <a:buChar char="•"/>
              </a:pPr>
              <a:r>
                <a:rPr lang="fr-FR" sz="800" dirty="0">
                  <a:solidFill>
                    <a:schemeClr val="bg1"/>
                  </a:solidFill>
                </a:rPr>
                <a:t>Soit dans un fichier par l’intermédiaire d’un système de fichier (FS)</a:t>
              </a:r>
            </a:p>
          </p:txBody>
        </p:sp>
        <p:sp>
          <p:nvSpPr>
            <p:cNvPr id="112" name="ZoneTexte 111">
              <a:extLst>
                <a:ext uri="{FF2B5EF4-FFF2-40B4-BE49-F238E27FC236}">
                  <a16:creationId xmlns:a16="http://schemas.microsoft.com/office/drawing/2014/main" id="{074B7C9E-739D-41FF-AB9A-1970C0AB0FC3}"/>
                </a:ext>
              </a:extLst>
            </p:cNvPr>
            <p:cNvSpPr txBox="1"/>
            <p:nvPr/>
          </p:nvSpPr>
          <p:spPr>
            <a:xfrm>
              <a:off x="4414577" y="2697356"/>
              <a:ext cx="699230" cy="276999"/>
            </a:xfrm>
            <a:prstGeom prst="rect">
              <a:avLst/>
            </a:prstGeom>
            <a:noFill/>
            <a:ln>
              <a:solidFill>
                <a:schemeClr val="bg1">
                  <a:lumMod val="95000"/>
                </a:schemeClr>
              </a:solidFill>
            </a:ln>
          </p:spPr>
          <p:txBody>
            <a:bodyPr wrap="none" rtlCol="0" anchor="ctr">
              <a:noAutofit/>
            </a:bodyPr>
            <a:lstStyle/>
            <a:p>
              <a:pPr algn="ctr"/>
              <a:r>
                <a:rPr lang="fr-FR" sz="1200" dirty="0">
                  <a:solidFill>
                    <a:schemeClr val="bg1"/>
                  </a:solidFill>
                </a:rPr>
                <a:t>File</a:t>
              </a:r>
            </a:p>
          </p:txBody>
        </p:sp>
        <p:sp>
          <p:nvSpPr>
            <p:cNvPr id="222" name="ZoneTexte 221">
              <a:extLst>
                <a:ext uri="{FF2B5EF4-FFF2-40B4-BE49-F238E27FC236}">
                  <a16:creationId xmlns:a16="http://schemas.microsoft.com/office/drawing/2014/main" id="{0E1201AB-7DD2-4BD6-8674-2126FF9E3281}"/>
                </a:ext>
              </a:extLst>
            </p:cNvPr>
            <p:cNvSpPr txBox="1"/>
            <p:nvPr/>
          </p:nvSpPr>
          <p:spPr>
            <a:xfrm>
              <a:off x="4357016" y="3346244"/>
              <a:ext cx="4426781" cy="461665"/>
            </a:xfrm>
            <a:prstGeom prst="rect">
              <a:avLst/>
            </a:prstGeom>
            <a:noFill/>
          </p:spPr>
          <p:txBody>
            <a:bodyPr wrap="square" rtlCol="0">
              <a:spAutoFit/>
            </a:bodyPr>
            <a:lstStyle/>
            <a:p>
              <a:pPr algn="ctr"/>
              <a:r>
                <a:rPr lang="fr-FR" sz="800" dirty="0">
                  <a:solidFill>
                    <a:schemeClr val="bg1"/>
                  </a:solidFill>
                </a:rPr>
                <a:t>Ce schéma se complexifie quand on repartit cela sur une architecture </a:t>
              </a:r>
              <a:r>
                <a:rPr lang="fr-FR" sz="800" dirty="0" err="1">
                  <a:solidFill>
                    <a:schemeClr val="bg1"/>
                  </a:solidFill>
                </a:rPr>
                <a:t>client-server</a:t>
              </a:r>
              <a:r>
                <a:rPr lang="fr-FR" sz="800" dirty="0">
                  <a:solidFill>
                    <a:schemeClr val="bg1"/>
                  </a:solidFill>
                </a:rPr>
                <a:t>.</a:t>
              </a:r>
            </a:p>
            <a:p>
              <a:pPr algn="ctr"/>
              <a:r>
                <a:rPr lang="fr-FR" sz="800" dirty="0">
                  <a:solidFill>
                    <a:schemeClr val="bg1"/>
                  </a:solidFill>
                </a:rPr>
                <a:t>Plusieurs allocations sont possibles…</a:t>
              </a:r>
            </a:p>
            <a:p>
              <a:pPr algn="ctr"/>
              <a:endParaRPr lang="fr-FR" sz="800" dirty="0">
                <a:solidFill>
                  <a:schemeClr val="bg1"/>
                </a:solidFill>
              </a:endParaRPr>
            </a:p>
          </p:txBody>
        </p:sp>
      </p:grpSp>
      <p:grpSp>
        <p:nvGrpSpPr>
          <p:cNvPr id="102" name="Groupe 101">
            <a:extLst>
              <a:ext uri="{FF2B5EF4-FFF2-40B4-BE49-F238E27FC236}">
                <a16:creationId xmlns:a16="http://schemas.microsoft.com/office/drawing/2014/main" id="{6D1AE3AA-B0D7-4730-9006-E578ECE27B47}"/>
              </a:ext>
            </a:extLst>
          </p:cNvPr>
          <p:cNvGrpSpPr/>
          <p:nvPr/>
        </p:nvGrpSpPr>
        <p:grpSpPr>
          <a:xfrm>
            <a:off x="4978379" y="166775"/>
            <a:ext cx="3972576" cy="4903063"/>
            <a:chOff x="7114874" y="465467"/>
            <a:chExt cx="3972576" cy="4903063"/>
          </a:xfrm>
        </p:grpSpPr>
        <p:sp>
          <p:nvSpPr>
            <p:cNvPr id="163" name="Rectangle 162">
              <a:extLst>
                <a:ext uri="{FF2B5EF4-FFF2-40B4-BE49-F238E27FC236}">
                  <a16:creationId xmlns:a16="http://schemas.microsoft.com/office/drawing/2014/main" id="{19A33BCB-8873-4090-9142-6C4858A2CA77}"/>
                </a:ext>
              </a:extLst>
            </p:cNvPr>
            <p:cNvSpPr/>
            <p:nvPr/>
          </p:nvSpPr>
          <p:spPr>
            <a:xfrm>
              <a:off x="7114874" y="465467"/>
              <a:ext cx="3955910" cy="4903063"/>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2" name="ZoneTexte 161">
              <a:extLst>
                <a:ext uri="{FF2B5EF4-FFF2-40B4-BE49-F238E27FC236}">
                  <a16:creationId xmlns:a16="http://schemas.microsoft.com/office/drawing/2014/main" id="{ABCC73B7-DA3E-42AA-86EC-AF9E2B6294CF}"/>
                </a:ext>
              </a:extLst>
            </p:cNvPr>
            <p:cNvSpPr txBox="1"/>
            <p:nvPr/>
          </p:nvSpPr>
          <p:spPr>
            <a:xfrm>
              <a:off x="7125655" y="519923"/>
              <a:ext cx="3876748" cy="1815882"/>
            </a:xfrm>
            <a:prstGeom prst="rect">
              <a:avLst/>
            </a:prstGeom>
            <a:noFill/>
          </p:spPr>
          <p:txBody>
            <a:bodyPr wrap="square" rtlCol="0">
              <a:spAutoFit/>
            </a:bodyPr>
            <a:lstStyle/>
            <a:p>
              <a:pPr algn="just"/>
              <a:r>
                <a:rPr lang="fr-FR" sz="800" dirty="0">
                  <a:solidFill>
                    <a:schemeClr val="bg1"/>
                  </a:solidFill>
                </a:rPr>
                <a:t>La notion d’ « entité » intervient dans le cadre d’un ORM dès le début car il explicite la différence entre un objet créé à la volée et qui n’existe pas encore en base et un « objet » qui a été persisté dans la base.</a:t>
              </a:r>
            </a:p>
            <a:p>
              <a:pPr algn="just"/>
              <a:r>
                <a:rPr lang="fr-FR" sz="800" dirty="0">
                  <a:solidFill>
                    <a:schemeClr val="bg1"/>
                  </a:solidFill>
                </a:rPr>
                <a:t>La différence est que le premier n’a pas encore d’ « id » (clé primaire de la BDD) alors que le deuxième en a une.</a:t>
              </a:r>
            </a:p>
            <a:p>
              <a:pPr algn="just"/>
              <a:r>
                <a:rPr lang="fr-FR" sz="800" dirty="0">
                  <a:solidFill>
                    <a:schemeClr val="bg1"/>
                  </a:solidFill>
                </a:rPr>
                <a:t>Le premier sera appelé « objet » et le deuxième sera appelé « entité ».</a:t>
              </a:r>
            </a:p>
            <a:p>
              <a:pPr algn="just"/>
              <a:r>
                <a:rPr lang="fr-FR" sz="800" dirty="0">
                  <a:solidFill>
                    <a:schemeClr val="bg1"/>
                  </a:solidFill>
                </a:rPr>
                <a:t>Pour illustrer, ce fait considérons l’exemple simple de la création d’un user dans un formulaire:</a:t>
              </a:r>
            </a:p>
            <a:p>
              <a:pPr marL="228600" indent="-228600" algn="just">
                <a:buFont typeface="+mj-lt"/>
                <a:buAutoNum type="arabicPeriod"/>
              </a:pPr>
              <a:r>
                <a:rPr lang="fr-FR" sz="800" dirty="0">
                  <a:solidFill>
                    <a:schemeClr val="bg1"/>
                  </a:solidFill>
                </a:rPr>
                <a:t>L’utilisateur renseigne le nom, le prénom du « user » mais n’a pas encore fait « sauver ». Le code agit sur un « objet ».</a:t>
              </a:r>
            </a:p>
            <a:p>
              <a:pPr marL="228600" indent="-228600" algn="just">
                <a:buFont typeface="+mj-lt"/>
                <a:buAutoNum type="arabicPeriod"/>
              </a:pPr>
              <a:r>
                <a:rPr lang="fr-FR" sz="800" dirty="0">
                  <a:solidFill>
                    <a:schemeClr val="bg1"/>
                  </a:solidFill>
                </a:rPr>
                <a:t>L’utilisateur appuie sur le bouton « sauver ». L’information part vers la BDD et la BDD affecte l’identifiant unique « 132 ».</a:t>
              </a:r>
            </a:p>
            <a:p>
              <a:pPr marL="228600" indent="-228600" algn="just">
                <a:buFont typeface="+mj-lt"/>
                <a:buAutoNum type="arabicPeriod"/>
              </a:pPr>
              <a:r>
                <a:rPr lang="fr-FR" sz="800" dirty="0">
                  <a:solidFill>
                    <a:schemeClr val="bg1"/>
                  </a:solidFill>
                </a:rPr>
                <a:t>L’utilisateur met à jour le nom et le prénom de l’utilisateur « 132 ». Le code agit maintenant sur l’ « entité 132 ».</a:t>
              </a:r>
            </a:p>
          </p:txBody>
        </p:sp>
        <p:grpSp>
          <p:nvGrpSpPr>
            <p:cNvPr id="100" name="Groupe 99">
              <a:extLst>
                <a:ext uri="{FF2B5EF4-FFF2-40B4-BE49-F238E27FC236}">
                  <a16:creationId xmlns:a16="http://schemas.microsoft.com/office/drawing/2014/main" id="{55CAB238-48C0-4D86-B95B-A87E776B7971}"/>
                </a:ext>
              </a:extLst>
            </p:cNvPr>
            <p:cNvGrpSpPr/>
            <p:nvPr/>
          </p:nvGrpSpPr>
          <p:grpSpPr>
            <a:xfrm>
              <a:off x="7122038" y="2576389"/>
              <a:ext cx="3965412" cy="2125517"/>
              <a:chOff x="173473" y="3300000"/>
              <a:chExt cx="3965412" cy="2125517"/>
            </a:xfrm>
          </p:grpSpPr>
          <p:pic>
            <p:nvPicPr>
              <p:cNvPr id="37" name="Picture 6" descr="Résultat de recherche d'images pour &quot;laptop icon&quot;">
                <a:extLst>
                  <a:ext uri="{FF2B5EF4-FFF2-40B4-BE49-F238E27FC236}">
                    <a16:creationId xmlns:a16="http://schemas.microsoft.com/office/drawing/2014/main" id="{B7FB73B6-F506-4CAF-B3F7-5B2D61ED5871}"/>
                  </a:ext>
                </a:extLst>
              </p:cNvPr>
              <p:cNvPicPr>
                <a:picLocks noChangeAspect="1" noChangeArrowheads="1"/>
              </p:cNvPicPr>
              <p:nvPr/>
            </p:nvPicPr>
            <p:blipFill rotWithShape="1">
              <a:blip r:embed="rId2" cstate="print">
                <a:lum bright="70000" contrast="-70000"/>
                <a:extLst>
                  <a:ext uri="{28A0092B-C50C-407E-A947-70E740481C1C}">
                    <a14:useLocalDpi xmlns:a14="http://schemas.microsoft.com/office/drawing/2010/main" val="0"/>
                  </a:ext>
                </a:extLst>
              </a:blip>
              <a:srcRect l="13197" t="10931"/>
              <a:stretch/>
            </p:blipFill>
            <p:spPr bwMode="auto">
              <a:xfrm>
                <a:off x="173473" y="3300000"/>
                <a:ext cx="2071431" cy="212551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619C52A6-F53D-438F-BB5C-E7BC4CEE9199}"/>
                  </a:ext>
                </a:extLst>
              </p:cNvPr>
              <p:cNvSpPr txBox="1"/>
              <p:nvPr/>
            </p:nvSpPr>
            <p:spPr>
              <a:xfrm>
                <a:off x="2074719" y="3367969"/>
                <a:ext cx="857927" cy="553998"/>
              </a:xfrm>
              <a:prstGeom prst="rect">
                <a:avLst/>
              </a:prstGeom>
              <a:noFill/>
            </p:spPr>
            <p:txBody>
              <a:bodyPr wrap="none" rtlCol="0">
                <a:spAutoFit/>
              </a:bodyPr>
              <a:lstStyle/>
              <a:p>
                <a:r>
                  <a:rPr lang="fr-FR" sz="600" dirty="0">
                    <a:solidFill>
                      <a:schemeClr val="bg1"/>
                    </a:solidFill>
                  </a:rPr>
                  <a:t>{</a:t>
                </a:r>
              </a:p>
              <a:p>
                <a:r>
                  <a:rPr lang="fr-FR" sz="600" dirty="0">
                    <a:solidFill>
                      <a:schemeClr val="bg1"/>
                    </a:solidFill>
                  </a:rPr>
                  <a:t>  "User" : {</a:t>
                </a:r>
              </a:p>
              <a:p>
                <a:r>
                  <a:rPr lang="fr-FR" sz="600" dirty="0">
                    <a:solidFill>
                      <a:schemeClr val="bg1"/>
                    </a:solidFill>
                  </a:rPr>
                  <a:t>    "Name"  : "Doe" </a:t>
                </a:r>
              </a:p>
              <a:p>
                <a:r>
                  <a:rPr lang="fr-FR" sz="600" dirty="0">
                    <a:solidFill>
                      <a:schemeClr val="bg1"/>
                    </a:solidFill>
                  </a:rPr>
                  <a:t>  }</a:t>
                </a:r>
              </a:p>
              <a:p>
                <a:r>
                  <a:rPr lang="fr-FR" sz="600" dirty="0">
                    <a:solidFill>
                      <a:schemeClr val="bg1"/>
                    </a:solidFill>
                  </a:rPr>
                  <a:t>}</a:t>
                </a:r>
              </a:p>
            </p:txBody>
          </p:sp>
          <p:cxnSp>
            <p:nvCxnSpPr>
              <p:cNvPr id="9" name="Connecteur droit avec flèche 8">
                <a:extLst>
                  <a:ext uri="{FF2B5EF4-FFF2-40B4-BE49-F238E27FC236}">
                    <a16:creationId xmlns:a16="http://schemas.microsoft.com/office/drawing/2014/main" id="{D7E5AD94-8195-4F27-A211-EAE684DD1B18}"/>
                  </a:ext>
                </a:extLst>
              </p:cNvPr>
              <p:cNvCxnSpPr>
                <a:cxnSpLocks/>
                <a:endCxn id="7" idx="1"/>
              </p:cNvCxnSpPr>
              <p:nvPr/>
            </p:nvCxnSpPr>
            <p:spPr>
              <a:xfrm>
                <a:off x="1929105" y="3644968"/>
                <a:ext cx="145614"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70">
                <a:extLst>
                  <a:ext uri="{FF2B5EF4-FFF2-40B4-BE49-F238E27FC236}">
                    <a16:creationId xmlns:a16="http://schemas.microsoft.com/office/drawing/2014/main" id="{DC5D6030-5214-448D-A361-B63A93A1D6DE}"/>
                  </a:ext>
                </a:extLst>
              </p:cNvPr>
              <p:cNvCxnSpPr>
                <a:cxnSpLocks/>
                <a:stCxn id="7" idx="3"/>
              </p:cNvCxnSpPr>
              <p:nvPr/>
            </p:nvCxnSpPr>
            <p:spPr>
              <a:xfrm>
                <a:off x="2932646" y="3644968"/>
                <a:ext cx="175100"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64" name="Picture 10" descr="Résultat de recherche d'images pour &quot;bdd icon&quot;">
                <a:extLst>
                  <a:ext uri="{FF2B5EF4-FFF2-40B4-BE49-F238E27FC236}">
                    <a16:creationId xmlns:a16="http://schemas.microsoft.com/office/drawing/2014/main" id="{A63AEA13-5CA3-4A96-9248-C82D15976D16}"/>
                  </a:ext>
                </a:extLst>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3001787" y="3416217"/>
                <a:ext cx="1137098" cy="1137098"/>
              </a:xfrm>
              <a:prstGeom prst="rect">
                <a:avLst/>
              </a:prstGeom>
              <a:noFill/>
              <a:extLst>
                <a:ext uri="{909E8E84-426E-40DD-AFC4-6F175D3DCCD1}">
                  <a14:hiddenFill xmlns:a14="http://schemas.microsoft.com/office/drawing/2010/main">
                    <a:solidFill>
                      <a:srgbClr val="FFFFFF"/>
                    </a:solidFill>
                  </a14:hiddenFill>
                </a:ext>
              </a:extLst>
            </p:spPr>
          </p:pic>
          <p:grpSp>
            <p:nvGrpSpPr>
              <p:cNvPr id="68" name="Groupe 67">
                <a:extLst>
                  <a:ext uri="{FF2B5EF4-FFF2-40B4-BE49-F238E27FC236}">
                    <a16:creationId xmlns:a16="http://schemas.microsoft.com/office/drawing/2014/main" id="{C264C051-4E1F-48D0-9306-CD3F2783BD77}"/>
                  </a:ext>
                </a:extLst>
              </p:cNvPr>
              <p:cNvGrpSpPr/>
              <p:nvPr/>
            </p:nvGrpSpPr>
            <p:grpSpPr>
              <a:xfrm>
                <a:off x="1106060" y="3570293"/>
                <a:ext cx="907674" cy="765536"/>
                <a:chOff x="3214545" y="3116311"/>
                <a:chExt cx="907674" cy="765536"/>
              </a:xfrm>
            </p:grpSpPr>
            <p:sp>
              <p:nvSpPr>
                <p:cNvPr id="166" name="ZoneTexte 165">
                  <a:extLst>
                    <a:ext uri="{FF2B5EF4-FFF2-40B4-BE49-F238E27FC236}">
                      <a16:creationId xmlns:a16="http://schemas.microsoft.com/office/drawing/2014/main" id="{566605C4-93FA-49E6-8736-5BCB51808850}"/>
                    </a:ext>
                  </a:extLst>
                </p:cNvPr>
                <p:cNvSpPr txBox="1"/>
                <p:nvPr/>
              </p:nvSpPr>
              <p:spPr>
                <a:xfrm>
                  <a:off x="3214545" y="3116311"/>
                  <a:ext cx="314510" cy="184666"/>
                </a:xfrm>
                <a:prstGeom prst="rect">
                  <a:avLst/>
                </a:prstGeom>
                <a:noFill/>
              </p:spPr>
              <p:txBody>
                <a:bodyPr wrap="none" rtlCol="0">
                  <a:spAutoFit/>
                </a:bodyPr>
                <a:lstStyle/>
                <a:p>
                  <a:r>
                    <a:rPr lang="fr-FR" sz="600" dirty="0">
                      <a:solidFill>
                        <a:srgbClr val="00B0F0"/>
                      </a:solidFill>
                    </a:rPr>
                    <a:t>132</a:t>
                  </a:r>
                </a:p>
              </p:txBody>
            </p:sp>
            <p:pic>
              <p:nvPicPr>
                <p:cNvPr id="167" name="Image 166">
                  <a:extLst>
                    <a:ext uri="{FF2B5EF4-FFF2-40B4-BE49-F238E27FC236}">
                      <a16:creationId xmlns:a16="http://schemas.microsoft.com/office/drawing/2014/main" id="{D322CB48-A770-4098-BAA2-D2489D7C6FE7}"/>
                    </a:ext>
                  </a:extLst>
                </p:cNvPr>
                <p:cNvPicPr>
                  <a:picLocks noChangeAspect="1"/>
                </p:cNvPicPr>
                <p:nvPr/>
              </p:nvPicPr>
              <p:blipFill>
                <a:blip r:embed="rId4"/>
                <a:stretch>
                  <a:fillRect/>
                </a:stretch>
              </p:blipFill>
              <p:spPr>
                <a:xfrm>
                  <a:off x="3214545" y="3493594"/>
                  <a:ext cx="907674" cy="388253"/>
                </a:xfrm>
                <a:prstGeom prst="rect">
                  <a:avLst/>
                </a:prstGeom>
              </p:spPr>
            </p:pic>
          </p:grpSp>
          <p:grpSp>
            <p:nvGrpSpPr>
              <p:cNvPr id="182" name="Groupe 181">
                <a:extLst>
                  <a:ext uri="{FF2B5EF4-FFF2-40B4-BE49-F238E27FC236}">
                    <a16:creationId xmlns:a16="http://schemas.microsoft.com/office/drawing/2014/main" id="{DFA40358-C077-410E-A148-D40BDB6B9F98}"/>
                  </a:ext>
                </a:extLst>
              </p:cNvPr>
              <p:cNvGrpSpPr/>
              <p:nvPr/>
            </p:nvGrpSpPr>
            <p:grpSpPr>
              <a:xfrm>
                <a:off x="1115516" y="3395862"/>
                <a:ext cx="761742" cy="455853"/>
                <a:chOff x="3218949" y="3419568"/>
                <a:chExt cx="947984" cy="567306"/>
              </a:xfrm>
            </p:grpSpPr>
            <p:sp>
              <p:nvSpPr>
                <p:cNvPr id="184" name="ZoneTexte 183">
                  <a:extLst>
                    <a:ext uri="{FF2B5EF4-FFF2-40B4-BE49-F238E27FC236}">
                      <a16:creationId xmlns:a16="http://schemas.microsoft.com/office/drawing/2014/main" id="{089C2085-3B3E-43AC-B34A-37D9524E8FA6}"/>
                    </a:ext>
                  </a:extLst>
                </p:cNvPr>
                <p:cNvSpPr txBox="1"/>
                <p:nvPr/>
              </p:nvSpPr>
              <p:spPr>
                <a:xfrm>
                  <a:off x="3218949" y="3419568"/>
                  <a:ext cx="403374" cy="229815"/>
                </a:xfrm>
                <a:prstGeom prst="rect">
                  <a:avLst/>
                </a:prstGeom>
                <a:noFill/>
              </p:spPr>
              <p:txBody>
                <a:bodyPr wrap="none" rtlCol="0">
                  <a:spAutoFit/>
                </a:bodyPr>
                <a:lstStyle/>
                <a:p>
                  <a:r>
                    <a:rPr lang="fr-FR" sz="600" dirty="0">
                      <a:solidFill>
                        <a:srgbClr val="FFC000"/>
                      </a:solidFill>
                    </a:rPr>
                    <a:t>XXX</a:t>
                  </a:r>
                  <a:endParaRPr lang="fr-FR" sz="800" dirty="0">
                    <a:solidFill>
                      <a:srgbClr val="FFC000"/>
                    </a:solidFill>
                  </a:endParaRPr>
                </a:p>
              </p:txBody>
            </p:sp>
            <p:pic>
              <p:nvPicPr>
                <p:cNvPr id="185" name="Image 184">
                  <a:extLst>
                    <a:ext uri="{FF2B5EF4-FFF2-40B4-BE49-F238E27FC236}">
                      <a16:creationId xmlns:a16="http://schemas.microsoft.com/office/drawing/2014/main" id="{7806F02F-2BEF-4D8B-AA7C-E892627007CA}"/>
                    </a:ext>
                  </a:extLst>
                </p:cNvPr>
                <p:cNvPicPr>
                  <a:picLocks noChangeAspect="1"/>
                </p:cNvPicPr>
                <p:nvPr/>
              </p:nvPicPr>
              <p:blipFill>
                <a:blip r:embed="rId4"/>
                <a:stretch>
                  <a:fillRect/>
                </a:stretch>
              </p:blipFill>
              <p:spPr>
                <a:xfrm>
                  <a:off x="3259259" y="3598621"/>
                  <a:ext cx="907674" cy="388253"/>
                </a:xfrm>
                <a:prstGeom prst="rect">
                  <a:avLst/>
                </a:prstGeom>
              </p:spPr>
            </p:pic>
          </p:grpSp>
          <p:cxnSp>
            <p:nvCxnSpPr>
              <p:cNvPr id="187" name="Connecteur droit avec flèche 186">
                <a:extLst>
                  <a:ext uri="{FF2B5EF4-FFF2-40B4-BE49-F238E27FC236}">
                    <a16:creationId xmlns:a16="http://schemas.microsoft.com/office/drawing/2014/main" id="{6B5BB95F-0309-4F7B-9BBF-DF1430F42B67}"/>
                  </a:ext>
                </a:extLst>
              </p:cNvPr>
              <p:cNvCxnSpPr>
                <a:cxnSpLocks/>
              </p:cNvCxnSpPr>
              <p:nvPr/>
            </p:nvCxnSpPr>
            <p:spPr>
              <a:xfrm flipH="1">
                <a:off x="1929106" y="4242115"/>
                <a:ext cx="1178640"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8" name="ZoneTexte 187">
                <a:extLst>
                  <a:ext uri="{FF2B5EF4-FFF2-40B4-BE49-F238E27FC236}">
                    <a16:creationId xmlns:a16="http://schemas.microsoft.com/office/drawing/2014/main" id="{F5942D87-5079-4917-A760-4FE7B5855B72}"/>
                  </a:ext>
                </a:extLst>
              </p:cNvPr>
              <p:cNvSpPr txBox="1"/>
              <p:nvPr/>
            </p:nvSpPr>
            <p:spPr>
              <a:xfrm>
                <a:off x="2074909" y="4242115"/>
                <a:ext cx="611065" cy="184666"/>
              </a:xfrm>
              <a:prstGeom prst="rect">
                <a:avLst/>
              </a:prstGeom>
              <a:noFill/>
            </p:spPr>
            <p:txBody>
              <a:bodyPr wrap="none" rtlCol="0">
                <a:spAutoFit/>
              </a:bodyPr>
              <a:lstStyle/>
              <a:p>
                <a:r>
                  <a:rPr lang="fr-FR" sz="600" dirty="0">
                    <a:solidFill>
                      <a:schemeClr val="bg1"/>
                    </a:solidFill>
                  </a:rPr>
                  <a:t>{  "id" : 132 }</a:t>
                </a:r>
              </a:p>
            </p:txBody>
          </p:sp>
          <p:sp>
            <p:nvSpPr>
              <p:cNvPr id="189" name="ZoneTexte 188">
                <a:extLst>
                  <a:ext uri="{FF2B5EF4-FFF2-40B4-BE49-F238E27FC236}">
                    <a16:creationId xmlns:a16="http://schemas.microsoft.com/office/drawing/2014/main" id="{38C86C32-C326-4DE0-B1CB-FFDD62A1871B}"/>
                  </a:ext>
                </a:extLst>
              </p:cNvPr>
              <p:cNvSpPr txBox="1"/>
              <p:nvPr/>
            </p:nvSpPr>
            <p:spPr>
              <a:xfrm>
                <a:off x="359457" y="3985787"/>
                <a:ext cx="381836" cy="184666"/>
              </a:xfrm>
              <a:prstGeom prst="rect">
                <a:avLst/>
              </a:prstGeom>
              <a:noFill/>
            </p:spPr>
            <p:txBody>
              <a:bodyPr wrap="none" rtlCol="0">
                <a:spAutoFit/>
              </a:bodyPr>
              <a:lstStyle/>
              <a:p>
                <a:r>
                  <a:rPr lang="fr-FR" sz="600" dirty="0" err="1">
                    <a:solidFill>
                      <a:srgbClr val="00B0F0"/>
                    </a:solidFill>
                  </a:rPr>
                  <a:t>Entity</a:t>
                </a:r>
                <a:endParaRPr lang="fr-FR" sz="600" dirty="0">
                  <a:solidFill>
                    <a:srgbClr val="00B0F0"/>
                  </a:solidFill>
                </a:endParaRPr>
              </a:p>
            </p:txBody>
          </p:sp>
          <p:sp>
            <p:nvSpPr>
              <p:cNvPr id="190" name="ZoneTexte 189">
                <a:extLst>
                  <a:ext uri="{FF2B5EF4-FFF2-40B4-BE49-F238E27FC236}">
                    <a16:creationId xmlns:a16="http://schemas.microsoft.com/office/drawing/2014/main" id="{3B6A472B-0FF2-4B6A-ADF8-1AD5422EEFAB}"/>
                  </a:ext>
                </a:extLst>
              </p:cNvPr>
              <p:cNvSpPr txBox="1"/>
              <p:nvPr/>
            </p:nvSpPr>
            <p:spPr>
              <a:xfrm>
                <a:off x="359457" y="3552635"/>
                <a:ext cx="445956" cy="184666"/>
              </a:xfrm>
              <a:prstGeom prst="rect">
                <a:avLst/>
              </a:prstGeom>
              <a:noFill/>
            </p:spPr>
            <p:txBody>
              <a:bodyPr wrap="none" rtlCol="0">
                <a:spAutoFit/>
              </a:bodyPr>
              <a:lstStyle/>
              <a:p>
                <a:r>
                  <a:rPr lang="fr-FR" sz="600" dirty="0">
                    <a:solidFill>
                      <a:srgbClr val="FFC000"/>
                    </a:solidFill>
                  </a:rPr>
                  <a:t>Object</a:t>
                </a:r>
              </a:p>
            </p:txBody>
          </p:sp>
        </p:grpSp>
        <p:sp>
          <p:nvSpPr>
            <p:cNvPr id="191" name="ZoneTexte 190">
              <a:extLst>
                <a:ext uri="{FF2B5EF4-FFF2-40B4-BE49-F238E27FC236}">
                  <a16:creationId xmlns:a16="http://schemas.microsoft.com/office/drawing/2014/main" id="{6655E054-B245-4760-B912-B9F5FF01F201}"/>
                </a:ext>
              </a:extLst>
            </p:cNvPr>
            <p:cNvSpPr txBox="1"/>
            <p:nvPr/>
          </p:nvSpPr>
          <p:spPr>
            <a:xfrm>
              <a:off x="7125655" y="4651442"/>
              <a:ext cx="3876748" cy="584775"/>
            </a:xfrm>
            <a:prstGeom prst="rect">
              <a:avLst/>
            </a:prstGeom>
            <a:noFill/>
          </p:spPr>
          <p:txBody>
            <a:bodyPr wrap="square" rtlCol="0">
              <a:spAutoFit/>
            </a:bodyPr>
            <a:lstStyle/>
            <a:p>
              <a:pPr algn="just"/>
              <a:r>
                <a:rPr lang="fr-FR" sz="800" dirty="0">
                  <a:solidFill>
                    <a:schemeClr val="bg1"/>
                  </a:solidFill>
                </a:rPr>
                <a:t>On pourrait se dire que cette distinction </a:t>
              </a:r>
              <a:r>
                <a:rPr lang="fr-FR" sz="800">
                  <a:solidFill>
                    <a:schemeClr val="bg1"/>
                  </a:solidFill>
                </a:rPr>
                <a:t>est assez </a:t>
              </a:r>
              <a:r>
                <a:rPr lang="fr-FR" sz="800" dirty="0">
                  <a:solidFill>
                    <a:schemeClr val="bg1"/>
                  </a:solidFill>
                </a:rPr>
                <a:t>arbitraire car l’élément n’a pas changé de nature, c’est juste que maintenant il a une « identité unique ». On pourrait donc reformuler en disant qu’un objet est une entité « anonyme » ou « en mémoire vive ».</a:t>
              </a:r>
            </a:p>
          </p:txBody>
        </p:sp>
      </p:grpSp>
      <p:sp>
        <p:nvSpPr>
          <p:cNvPr id="223" name="ZoneTexte 222">
            <a:extLst>
              <a:ext uri="{FF2B5EF4-FFF2-40B4-BE49-F238E27FC236}">
                <a16:creationId xmlns:a16="http://schemas.microsoft.com/office/drawing/2014/main" id="{AFE1C9C8-2041-4FBD-A7AB-83FBCE84D4EB}"/>
              </a:ext>
            </a:extLst>
          </p:cNvPr>
          <p:cNvSpPr txBox="1"/>
          <p:nvPr/>
        </p:nvSpPr>
        <p:spPr>
          <a:xfrm>
            <a:off x="331626" y="3927583"/>
            <a:ext cx="386233" cy="184666"/>
          </a:xfrm>
          <a:prstGeom prst="rect">
            <a:avLst/>
          </a:prstGeom>
          <a:noFill/>
          <a:ln>
            <a:solidFill>
              <a:schemeClr val="bg1">
                <a:lumMod val="95000"/>
              </a:schemeClr>
            </a:solidFill>
          </a:ln>
        </p:spPr>
        <p:txBody>
          <a:bodyPr wrap="square" rtlCol="0">
            <a:spAutoFit/>
          </a:bodyPr>
          <a:lstStyle/>
          <a:p>
            <a:pPr algn="ctr"/>
            <a:r>
              <a:rPr lang="fr-FR" sz="600" dirty="0">
                <a:solidFill>
                  <a:schemeClr val="bg1"/>
                </a:solidFill>
              </a:rPr>
              <a:t>ORM</a:t>
            </a:r>
          </a:p>
        </p:txBody>
      </p:sp>
      <p:pic>
        <p:nvPicPr>
          <p:cNvPr id="224" name="Picture 6" descr="Résultat de recherche d'images pour &quot;laptop icon&quot;">
            <a:extLst>
              <a:ext uri="{FF2B5EF4-FFF2-40B4-BE49-F238E27FC236}">
                <a16:creationId xmlns:a16="http://schemas.microsoft.com/office/drawing/2014/main" id="{1300768C-6E6D-492F-BD2F-126317AA326F}"/>
              </a:ext>
            </a:extLst>
          </p:cNvPr>
          <p:cNvPicPr>
            <a:picLocks noChangeAspect="1" noChangeArrowheads="1"/>
          </p:cNvPicPr>
          <p:nvPr/>
        </p:nvPicPr>
        <p:blipFill rotWithShape="1">
          <a:blip r:embed="rId5" cstate="print">
            <a:lum bright="70000" contrast="-70000"/>
            <a:extLst>
              <a:ext uri="{28A0092B-C50C-407E-A947-70E740481C1C}">
                <a14:useLocalDpi xmlns:a14="http://schemas.microsoft.com/office/drawing/2010/main" val="0"/>
              </a:ext>
            </a:extLst>
          </a:blip>
          <a:srcRect l="13197" t="10931"/>
          <a:stretch/>
        </p:blipFill>
        <p:spPr bwMode="auto">
          <a:xfrm>
            <a:off x="336977" y="4630948"/>
            <a:ext cx="386233" cy="396318"/>
          </a:xfrm>
          <a:prstGeom prst="rect">
            <a:avLst/>
          </a:prstGeom>
          <a:noFill/>
          <a:extLst>
            <a:ext uri="{909E8E84-426E-40DD-AFC4-6F175D3DCCD1}">
              <a14:hiddenFill xmlns:a14="http://schemas.microsoft.com/office/drawing/2010/main">
                <a:solidFill>
                  <a:srgbClr val="FFFFFF"/>
                </a:solidFill>
              </a14:hiddenFill>
            </a:ext>
          </a:extLst>
        </p:spPr>
      </p:pic>
      <p:sp>
        <p:nvSpPr>
          <p:cNvPr id="225" name="ZoneTexte 224">
            <a:extLst>
              <a:ext uri="{FF2B5EF4-FFF2-40B4-BE49-F238E27FC236}">
                <a16:creationId xmlns:a16="http://schemas.microsoft.com/office/drawing/2014/main" id="{5DAD9CC6-057E-4C99-A228-46B213B67201}"/>
              </a:ext>
            </a:extLst>
          </p:cNvPr>
          <p:cNvSpPr txBox="1"/>
          <p:nvPr/>
        </p:nvSpPr>
        <p:spPr>
          <a:xfrm>
            <a:off x="331626" y="4145801"/>
            <a:ext cx="386233" cy="184666"/>
          </a:xfrm>
          <a:prstGeom prst="rect">
            <a:avLst/>
          </a:prstGeom>
          <a:noFill/>
          <a:ln>
            <a:solidFill>
              <a:schemeClr val="bg1">
                <a:lumMod val="95000"/>
              </a:schemeClr>
            </a:solidFill>
          </a:ln>
        </p:spPr>
        <p:txBody>
          <a:bodyPr wrap="square" rtlCol="0">
            <a:spAutoFit/>
          </a:bodyPr>
          <a:lstStyle/>
          <a:p>
            <a:pPr algn="ctr"/>
            <a:r>
              <a:rPr lang="fr-FR" sz="600" dirty="0">
                <a:solidFill>
                  <a:schemeClr val="bg1"/>
                </a:solidFill>
              </a:rPr>
              <a:t>DAL</a:t>
            </a:r>
          </a:p>
        </p:txBody>
      </p:sp>
      <p:sp>
        <p:nvSpPr>
          <p:cNvPr id="228" name="ZoneTexte 227">
            <a:extLst>
              <a:ext uri="{FF2B5EF4-FFF2-40B4-BE49-F238E27FC236}">
                <a16:creationId xmlns:a16="http://schemas.microsoft.com/office/drawing/2014/main" id="{CB7BCB25-7A57-4DAA-9309-10CCA153862F}"/>
              </a:ext>
            </a:extLst>
          </p:cNvPr>
          <p:cNvSpPr txBox="1"/>
          <p:nvPr/>
        </p:nvSpPr>
        <p:spPr>
          <a:xfrm>
            <a:off x="997538" y="4145801"/>
            <a:ext cx="386233" cy="184666"/>
          </a:xfrm>
          <a:prstGeom prst="rect">
            <a:avLst/>
          </a:prstGeom>
          <a:noFill/>
          <a:ln>
            <a:solidFill>
              <a:schemeClr val="bg1">
                <a:lumMod val="95000"/>
              </a:schemeClr>
            </a:solidFill>
          </a:ln>
        </p:spPr>
        <p:txBody>
          <a:bodyPr wrap="square" rtlCol="0">
            <a:spAutoFit/>
          </a:bodyPr>
          <a:lstStyle/>
          <a:p>
            <a:pPr algn="ctr"/>
            <a:r>
              <a:rPr lang="fr-FR" sz="600" dirty="0">
                <a:solidFill>
                  <a:schemeClr val="bg1"/>
                </a:solidFill>
              </a:rPr>
              <a:t>DAL</a:t>
            </a:r>
          </a:p>
        </p:txBody>
      </p:sp>
      <p:sp>
        <p:nvSpPr>
          <p:cNvPr id="229" name="ZoneTexte 228">
            <a:extLst>
              <a:ext uri="{FF2B5EF4-FFF2-40B4-BE49-F238E27FC236}">
                <a16:creationId xmlns:a16="http://schemas.microsoft.com/office/drawing/2014/main" id="{EA55B597-8C17-401C-9159-3EF7A4B2CA87}"/>
              </a:ext>
            </a:extLst>
          </p:cNvPr>
          <p:cNvSpPr txBox="1"/>
          <p:nvPr/>
        </p:nvSpPr>
        <p:spPr>
          <a:xfrm>
            <a:off x="997538" y="4365616"/>
            <a:ext cx="386233" cy="184666"/>
          </a:xfrm>
          <a:prstGeom prst="rect">
            <a:avLst/>
          </a:prstGeom>
          <a:noFill/>
          <a:ln>
            <a:solidFill>
              <a:schemeClr val="bg1">
                <a:lumMod val="95000"/>
              </a:schemeClr>
            </a:solidFill>
          </a:ln>
        </p:spPr>
        <p:txBody>
          <a:bodyPr wrap="square" rtlCol="0">
            <a:spAutoFit/>
          </a:bodyPr>
          <a:lstStyle/>
          <a:p>
            <a:pPr algn="ctr"/>
            <a:r>
              <a:rPr lang="fr-FR" sz="600" dirty="0">
                <a:solidFill>
                  <a:schemeClr val="bg1"/>
                </a:solidFill>
              </a:rPr>
              <a:t>DB</a:t>
            </a:r>
          </a:p>
        </p:txBody>
      </p:sp>
      <p:pic>
        <p:nvPicPr>
          <p:cNvPr id="230" name="Picture 4" descr="Résultat de recherche d'images pour &quot;server icon&quot;">
            <a:extLst>
              <a:ext uri="{FF2B5EF4-FFF2-40B4-BE49-F238E27FC236}">
                <a16:creationId xmlns:a16="http://schemas.microsoft.com/office/drawing/2014/main" id="{3AD3FD6C-50B3-4B0B-81B8-AECA2E97FE77}"/>
              </a:ext>
            </a:extLst>
          </p:cNvPr>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1004594" y="4603773"/>
            <a:ext cx="379177" cy="379177"/>
          </a:xfrm>
          <a:prstGeom prst="rect">
            <a:avLst/>
          </a:prstGeom>
          <a:noFill/>
          <a:extLst>
            <a:ext uri="{909E8E84-426E-40DD-AFC4-6F175D3DCCD1}">
              <a14:hiddenFill xmlns:a14="http://schemas.microsoft.com/office/drawing/2010/main">
                <a:solidFill>
                  <a:srgbClr val="FFFFFF"/>
                </a:solidFill>
              </a14:hiddenFill>
            </a:ext>
          </a:extLst>
        </p:spPr>
      </p:pic>
      <p:cxnSp>
        <p:nvCxnSpPr>
          <p:cNvPr id="233" name="Connecteur droit avec flèche 232">
            <a:extLst>
              <a:ext uri="{FF2B5EF4-FFF2-40B4-BE49-F238E27FC236}">
                <a16:creationId xmlns:a16="http://schemas.microsoft.com/office/drawing/2014/main" id="{5C4A5EC3-C7E5-4AF6-B532-8743027CC388}"/>
              </a:ext>
            </a:extLst>
          </p:cNvPr>
          <p:cNvCxnSpPr>
            <a:cxnSpLocks/>
            <a:stCxn id="225" idx="3"/>
            <a:endCxn id="228" idx="1"/>
          </p:cNvCxnSpPr>
          <p:nvPr/>
        </p:nvCxnSpPr>
        <p:spPr>
          <a:xfrm>
            <a:off x="717859" y="4238134"/>
            <a:ext cx="279679"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7" name="ZoneTexte 256">
            <a:extLst>
              <a:ext uri="{FF2B5EF4-FFF2-40B4-BE49-F238E27FC236}">
                <a16:creationId xmlns:a16="http://schemas.microsoft.com/office/drawing/2014/main" id="{4B60A756-CED1-470F-8DCC-5DB9DC0E109E}"/>
              </a:ext>
            </a:extLst>
          </p:cNvPr>
          <p:cNvSpPr txBox="1"/>
          <p:nvPr/>
        </p:nvSpPr>
        <p:spPr>
          <a:xfrm>
            <a:off x="1957226" y="3927583"/>
            <a:ext cx="386233" cy="184666"/>
          </a:xfrm>
          <a:prstGeom prst="rect">
            <a:avLst/>
          </a:prstGeom>
          <a:noFill/>
          <a:ln>
            <a:solidFill>
              <a:schemeClr val="bg1">
                <a:lumMod val="95000"/>
              </a:schemeClr>
            </a:solidFill>
          </a:ln>
        </p:spPr>
        <p:txBody>
          <a:bodyPr wrap="square" rtlCol="0">
            <a:spAutoFit/>
          </a:bodyPr>
          <a:lstStyle/>
          <a:p>
            <a:pPr algn="ctr"/>
            <a:r>
              <a:rPr lang="fr-FR" sz="600" dirty="0">
                <a:solidFill>
                  <a:schemeClr val="bg1"/>
                </a:solidFill>
              </a:rPr>
              <a:t>ORM</a:t>
            </a:r>
          </a:p>
        </p:txBody>
      </p:sp>
      <p:pic>
        <p:nvPicPr>
          <p:cNvPr id="258" name="Picture 6" descr="Résultat de recherche d'images pour &quot;laptop icon&quot;">
            <a:extLst>
              <a:ext uri="{FF2B5EF4-FFF2-40B4-BE49-F238E27FC236}">
                <a16:creationId xmlns:a16="http://schemas.microsoft.com/office/drawing/2014/main" id="{C63430A9-2AC0-4718-8925-15CB81311F76}"/>
              </a:ext>
            </a:extLst>
          </p:cNvPr>
          <p:cNvPicPr>
            <a:picLocks noChangeAspect="1" noChangeArrowheads="1"/>
          </p:cNvPicPr>
          <p:nvPr/>
        </p:nvPicPr>
        <p:blipFill rotWithShape="1">
          <a:blip r:embed="rId5" cstate="print">
            <a:lum bright="70000" contrast="-70000"/>
            <a:extLst>
              <a:ext uri="{28A0092B-C50C-407E-A947-70E740481C1C}">
                <a14:useLocalDpi xmlns:a14="http://schemas.microsoft.com/office/drawing/2010/main" val="0"/>
              </a:ext>
            </a:extLst>
          </a:blip>
          <a:srcRect l="13197" t="10931"/>
          <a:stretch/>
        </p:blipFill>
        <p:spPr bwMode="auto">
          <a:xfrm>
            <a:off x="1962577" y="4630948"/>
            <a:ext cx="386233" cy="396318"/>
          </a:xfrm>
          <a:prstGeom prst="rect">
            <a:avLst/>
          </a:prstGeom>
          <a:noFill/>
          <a:extLst>
            <a:ext uri="{909E8E84-426E-40DD-AFC4-6F175D3DCCD1}">
              <a14:hiddenFill xmlns:a14="http://schemas.microsoft.com/office/drawing/2010/main">
                <a:solidFill>
                  <a:srgbClr val="FFFFFF"/>
                </a:solidFill>
              </a14:hiddenFill>
            </a:ext>
          </a:extLst>
        </p:spPr>
      </p:pic>
      <p:sp>
        <p:nvSpPr>
          <p:cNvPr id="260" name="ZoneTexte 259">
            <a:extLst>
              <a:ext uri="{FF2B5EF4-FFF2-40B4-BE49-F238E27FC236}">
                <a16:creationId xmlns:a16="http://schemas.microsoft.com/office/drawing/2014/main" id="{4EDC0F7E-F40A-4A5C-AC7E-241CA8AC7B8F}"/>
              </a:ext>
            </a:extLst>
          </p:cNvPr>
          <p:cNvSpPr txBox="1"/>
          <p:nvPr/>
        </p:nvSpPr>
        <p:spPr>
          <a:xfrm>
            <a:off x="2623138" y="4145801"/>
            <a:ext cx="386233" cy="184666"/>
          </a:xfrm>
          <a:prstGeom prst="rect">
            <a:avLst/>
          </a:prstGeom>
          <a:noFill/>
          <a:ln>
            <a:solidFill>
              <a:schemeClr val="bg1">
                <a:lumMod val="95000"/>
              </a:schemeClr>
            </a:solidFill>
          </a:ln>
        </p:spPr>
        <p:txBody>
          <a:bodyPr wrap="square" rtlCol="0">
            <a:spAutoFit/>
          </a:bodyPr>
          <a:lstStyle/>
          <a:p>
            <a:pPr algn="ctr"/>
            <a:r>
              <a:rPr lang="fr-FR" sz="600" dirty="0">
                <a:solidFill>
                  <a:schemeClr val="bg1"/>
                </a:solidFill>
              </a:rPr>
              <a:t>DAL</a:t>
            </a:r>
          </a:p>
        </p:txBody>
      </p:sp>
      <p:sp>
        <p:nvSpPr>
          <p:cNvPr id="261" name="ZoneTexte 260">
            <a:extLst>
              <a:ext uri="{FF2B5EF4-FFF2-40B4-BE49-F238E27FC236}">
                <a16:creationId xmlns:a16="http://schemas.microsoft.com/office/drawing/2014/main" id="{D741399E-8D8C-4277-BA1F-DF20C7B6297D}"/>
              </a:ext>
            </a:extLst>
          </p:cNvPr>
          <p:cNvSpPr txBox="1"/>
          <p:nvPr/>
        </p:nvSpPr>
        <p:spPr>
          <a:xfrm>
            <a:off x="2623138" y="4365616"/>
            <a:ext cx="386233" cy="184666"/>
          </a:xfrm>
          <a:prstGeom prst="rect">
            <a:avLst/>
          </a:prstGeom>
          <a:noFill/>
          <a:ln>
            <a:solidFill>
              <a:schemeClr val="bg1">
                <a:lumMod val="95000"/>
              </a:schemeClr>
            </a:solidFill>
          </a:ln>
        </p:spPr>
        <p:txBody>
          <a:bodyPr wrap="square" rtlCol="0">
            <a:spAutoFit/>
          </a:bodyPr>
          <a:lstStyle/>
          <a:p>
            <a:pPr algn="ctr"/>
            <a:r>
              <a:rPr lang="fr-FR" sz="600" dirty="0">
                <a:solidFill>
                  <a:schemeClr val="bg1"/>
                </a:solidFill>
              </a:rPr>
              <a:t>DB</a:t>
            </a:r>
          </a:p>
        </p:txBody>
      </p:sp>
      <p:pic>
        <p:nvPicPr>
          <p:cNvPr id="262" name="Picture 4" descr="Résultat de recherche d'images pour &quot;server icon&quot;">
            <a:extLst>
              <a:ext uri="{FF2B5EF4-FFF2-40B4-BE49-F238E27FC236}">
                <a16:creationId xmlns:a16="http://schemas.microsoft.com/office/drawing/2014/main" id="{8826622F-D620-449E-A01A-2F9F0EE8BCA9}"/>
              </a:ext>
            </a:extLst>
          </p:cNvPr>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2630194" y="4603773"/>
            <a:ext cx="379177" cy="379177"/>
          </a:xfrm>
          <a:prstGeom prst="rect">
            <a:avLst/>
          </a:prstGeom>
          <a:noFill/>
          <a:extLst>
            <a:ext uri="{909E8E84-426E-40DD-AFC4-6F175D3DCCD1}">
              <a14:hiddenFill xmlns:a14="http://schemas.microsoft.com/office/drawing/2010/main">
                <a:solidFill>
                  <a:srgbClr val="FFFFFF"/>
                </a:solidFill>
              </a14:hiddenFill>
            </a:ext>
          </a:extLst>
        </p:spPr>
      </p:pic>
      <p:cxnSp>
        <p:nvCxnSpPr>
          <p:cNvPr id="263" name="Connecteur droit avec flèche 262">
            <a:extLst>
              <a:ext uri="{FF2B5EF4-FFF2-40B4-BE49-F238E27FC236}">
                <a16:creationId xmlns:a16="http://schemas.microsoft.com/office/drawing/2014/main" id="{F26234C2-5768-49B2-BE99-D9BDFC159A3A}"/>
              </a:ext>
            </a:extLst>
          </p:cNvPr>
          <p:cNvCxnSpPr>
            <a:cxnSpLocks/>
            <a:stCxn id="257" idx="3"/>
            <a:endCxn id="260" idx="0"/>
          </p:cNvCxnSpPr>
          <p:nvPr/>
        </p:nvCxnSpPr>
        <p:spPr>
          <a:xfrm>
            <a:off x="2343459" y="4019916"/>
            <a:ext cx="472796" cy="125885"/>
          </a:xfrm>
          <a:prstGeom prst="bentConnector2">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4" name="ZoneTexte 263">
            <a:extLst>
              <a:ext uri="{FF2B5EF4-FFF2-40B4-BE49-F238E27FC236}">
                <a16:creationId xmlns:a16="http://schemas.microsoft.com/office/drawing/2014/main" id="{A1E7AF48-AE21-4DB5-B6A0-1751D7079818}"/>
              </a:ext>
            </a:extLst>
          </p:cNvPr>
          <p:cNvSpPr txBox="1"/>
          <p:nvPr/>
        </p:nvSpPr>
        <p:spPr>
          <a:xfrm>
            <a:off x="3492328" y="3927583"/>
            <a:ext cx="386233" cy="184666"/>
          </a:xfrm>
          <a:prstGeom prst="rect">
            <a:avLst/>
          </a:prstGeom>
          <a:noFill/>
          <a:ln>
            <a:solidFill>
              <a:schemeClr val="bg1">
                <a:lumMod val="95000"/>
              </a:schemeClr>
            </a:solidFill>
          </a:ln>
        </p:spPr>
        <p:txBody>
          <a:bodyPr wrap="square" rtlCol="0">
            <a:spAutoFit/>
          </a:bodyPr>
          <a:lstStyle/>
          <a:p>
            <a:pPr algn="ctr"/>
            <a:r>
              <a:rPr lang="fr-FR" sz="600" dirty="0">
                <a:solidFill>
                  <a:schemeClr val="bg1"/>
                </a:solidFill>
              </a:rPr>
              <a:t>ORM</a:t>
            </a:r>
          </a:p>
        </p:txBody>
      </p:sp>
      <p:pic>
        <p:nvPicPr>
          <p:cNvPr id="265" name="Picture 6" descr="Résultat de recherche d'images pour &quot;laptop icon&quot;">
            <a:extLst>
              <a:ext uri="{FF2B5EF4-FFF2-40B4-BE49-F238E27FC236}">
                <a16:creationId xmlns:a16="http://schemas.microsoft.com/office/drawing/2014/main" id="{717C72A5-24A1-41B1-B8E2-A80C4866AF94}"/>
              </a:ext>
            </a:extLst>
          </p:cNvPr>
          <p:cNvPicPr>
            <a:picLocks noChangeAspect="1" noChangeArrowheads="1"/>
          </p:cNvPicPr>
          <p:nvPr/>
        </p:nvPicPr>
        <p:blipFill rotWithShape="1">
          <a:blip r:embed="rId5" cstate="print">
            <a:lum bright="70000" contrast="-70000"/>
            <a:extLst>
              <a:ext uri="{28A0092B-C50C-407E-A947-70E740481C1C}">
                <a14:useLocalDpi xmlns:a14="http://schemas.microsoft.com/office/drawing/2010/main" val="0"/>
              </a:ext>
            </a:extLst>
          </a:blip>
          <a:srcRect l="13197" t="10931"/>
          <a:stretch/>
        </p:blipFill>
        <p:spPr bwMode="auto">
          <a:xfrm>
            <a:off x="3497679" y="4630948"/>
            <a:ext cx="386233" cy="396318"/>
          </a:xfrm>
          <a:prstGeom prst="rect">
            <a:avLst/>
          </a:prstGeom>
          <a:noFill/>
          <a:extLst>
            <a:ext uri="{909E8E84-426E-40DD-AFC4-6F175D3DCCD1}">
              <a14:hiddenFill xmlns:a14="http://schemas.microsoft.com/office/drawing/2010/main">
                <a:solidFill>
                  <a:srgbClr val="FFFFFF"/>
                </a:solidFill>
              </a14:hiddenFill>
            </a:ext>
          </a:extLst>
        </p:spPr>
      </p:pic>
      <p:sp>
        <p:nvSpPr>
          <p:cNvPr id="266" name="ZoneTexte 265">
            <a:extLst>
              <a:ext uri="{FF2B5EF4-FFF2-40B4-BE49-F238E27FC236}">
                <a16:creationId xmlns:a16="http://schemas.microsoft.com/office/drawing/2014/main" id="{1F4D14DB-28F1-4346-8CA8-9561AC385BFF}"/>
              </a:ext>
            </a:extLst>
          </p:cNvPr>
          <p:cNvSpPr txBox="1"/>
          <p:nvPr/>
        </p:nvSpPr>
        <p:spPr>
          <a:xfrm>
            <a:off x="3492328" y="4145801"/>
            <a:ext cx="386233" cy="184666"/>
          </a:xfrm>
          <a:prstGeom prst="rect">
            <a:avLst/>
          </a:prstGeom>
          <a:noFill/>
          <a:ln>
            <a:solidFill>
              <a:schemeClr val="bg1">
                <a:lumMod val="95000"/>
              </a:schemeClr>
            </a:solidFill>
          </a:ln>
        </p:spPr>
        <p:txBody>
          <a:bodyPr wrap="square" rtlCol="0">
            <a:spAutoFit/>
          </a:bodyPr>
          <a:lstStyle/>
          <a:p>
            <a:pPr algn="ctr"/>
            <a:r>
              <a:rPr lang="fr-FR" sz="600" dirty="0">
                <a:solidFill>
                  <a:schemeClr val="bg1"/>
                </a:solidFill>
              </a:rPr>
              <a:t>DAL</a:t>
            </a:r>
          </a:p>
        </p:txBody>
      </p:sp>
      <p:sp>
        <p:nvSpPr>
          <p:cNvPr id="268" name="ZoneTexte 267">
            <a:extLst>
              <a:ext uri="{FF2B5EF4-FFF2-40B4-BE49-F238E27FC236}">
                <a16:creationId xmlns:a16="http://schemas.microsoft.com/office/drawing/2014/main" id="{62D3B7D3-B0F4-4337-B85E-0A18F54509B5}"/>
              </a:ext>
            </a:extLst>
          </p:cNvPr>
          <p:cNvSpPr txBox="1"/>
          <p:nvPr/>
        </p:nvSpPr>
        <p:spPr>
          <a:xfrm>
            <a:off x="4158240" y="4365616"/>
            <a:ext cx="386233" cy="184666"/>
          </a:xfrm>
          <a:prstGeom prst="rect">
            <a:avLst/>
          </a:prstGeom>
          <a:noFill/>
          <a:ln>
            <a:solidFill>
              <a:schemeClr val="bg1">
                <a:lumMod val="95000"/>
              </a:schemeClr>
            </a:solidFill>
          </a:ln>
        </p:spPr>
        <p:txBody>
          <a:bodyPr wrap="square" rtlCol="0">
            <a:spAutoFit/>
          </a:bodyPr>
          <a:lstStyle/>
          <a:p>
            <a:pPr algn="ctr"/>
            <a:r>
              <a:rPr lang="fr-FR" sz="600" dirty="0">
                <a:solidFill>
                  <a:schemeClr val="bg1"/>
                </a:solidFill>
              </a:rPr>
              <a:t>DB</a:t>
            </a:r>
          </a:p>
        </p:txBody>
      </p:sp>
      <p:pic>
        <p:nvPicPr>
          <p:cNvPr id="269" name="Picture 4" descr="Résultat de recherche d'images pour &quot;server icon&quot;">
            <a:extLst>
              <a:ext uri="{FF2B5EF4-FFF2-40B4-BE49-F238E27FC236}">
                <a16:creationId xmlns:a16="http://schemas.microsoft.com/office/drawing/2014/main" id="{0476C710-DDF5-4F99-9025-84A7F82DBC21}"/>
              </a:ext>
            </a:extLst>
          </p:cNvPr>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4165296" y="4603773"/>
            <a:ext cx="379177" cy="379177"/>
          </a:xfrm>
          <a:prstGeom prst="rect">
            <a:avLst/>
          </a:prstGeom>
          <a:noFill/>
          <a:extLst>
            <a:ext uri="{909E8E84-426E-40DD-AFC4-6F175D3DCCD1}">
              <a14:hiddenFill xmlns:a14="http://schemas.microsoft.com/office/drawing/2010/main">
                <a:solidFill>
                  <a:srgbClr val="FFFFFF"/>
                </a:solidFill>
              </a14:hiddenFill>
            </a:ext>
          </a:extLst>
        </p:spPr>
      </p:pic>
      <p:cxnSp>
        <p:nvCxnSpPr>
          <p:cNvPr id="270" name="Connecteur droit avec flèche 269">
            <a:extLst>
              <a:ext uri="{FF2B5EF4-FFF2-40B4-BE49-F238E27FC236}">
                <a16:creationId xmlns:a16="http://schemas.microsoft.com/office/drawing/2014/main" id="{F0A2488D-EC01-4E18-80DA-EB472623A80E}"/>
              </a:ext>
            </a:extLst>
          </p:cNvPr>
          <p:cNvCxnSpPr>
            <a:cxnSpLocks/>
            <a:stCxn id="266" idx="3"/>
            <a:endCxn id="268" idx="0"/>
          </p:cNvCxnSpPr>
          <p:nvPr/>
        </p:nvCxnSpPr>
        <p:spPr>
          <a:xfrm>
            <a:off x="3878561" y="4238134"/>
            <a:ext cx="472796" cy="127482"/>
          </a:xfrm>
          <a:prstGeom prst="bentConnector2">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14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1957A8B5-1F22-4E83-9266-A535280B08FE}"/>
              </a:ext>
            </a:extLst>
          </p:cNvPr>
          <p:cNvSpPr txBox="1"/>
          <p:nvPr/>
        </p:nvSpPr>
        <p:spPr>
          <a:xfrm>
            <a:off x="49195" y="166776"/>
            <a:ext cx="4906466" cy="338554"/>
          </a:xfrm>
          <a:prstGeom prst="rect">
            <a:avLst/>
          </a:prstGeom>
          <a:noFill/>
        </p:spPr>
        <p:txBody>
          <a:bodyPr wrap="square" rtlCol="0">
            <a:spAutoFit/>
          </a:bodyPr>
          <a:lstStyle/>
          <a:p>
            <a:r>
              <a:rPr lang="fr-FR" sz="1600" b="1" dirty="0">
                <a:solidFill>
                  <a:schemeClr val="bg1"/>
                </a:solidFill>
                <a:effectLst>
                  <a:outerShdw blurRad="38100" dist="38100" dir="2700000" algn="tl">
                    <a:srgbClr val="000000">
                      <a:alpha val="43137"/>
                    </a:srgbClr>
                  </a:outerShdw>
                </a:effectLst>
              </a:rPr>
              <a:t>NORM – Nosoft Object </a:t>
            </a:r>
            <a:r>
              <a:rPr lang="fr-FR" sz="1600" b="1" dirty="0" err="1">
                <a:solidFill>
                  <a:schemeClr val="bg1"/>
                </a:solidFill>
                <a:effectLst>
                  <a:outerShdw blurRad="38100" dist="38100" dir="2700000" algn="tl">
                    <a:srgbClr val="000000">
                      <a:alpha val="43137"/>
                    </a:srgbClr>
                  </a:outerShdw>
                </a:effectLst>
              </a:rPr>
              <a:t>Relational</a:t>
            </a:r>
            <a:r>
              <a:rPr lang="fr-FR" sz="1600" b="1" dirty="0">
                <a:solidFill>
                  <a:schemeClr val="bg1"/>
                </a:solidFill>
                <a:effectLst>
                  <a:outerShdw blurRad="38100" dist="38100" dir="2700000" algn="tl">
                    <a:srgbClr val="000000">
                      <a:alpha val="43137"/>
                    </a:srgbClr>
                  </a:outerShdw>
                </a:effectLst>
              </a:rPr>
              <a:t> Mapping</a:t>
            </a:r>
          </a:p>
        </p:txBody>
      </p:sp>
      <p:sp>
        <p:nvSpPr>
          <p:cNvPr id="80" name="ZoneTexte 79">
            <a:extLst>
              <a:ext uri="{FF2B5EF4-FFF2-40B4-BE49-F238E27FC236}">
                <a16:creationId xmlns:a16="http://schemas.microsoft.com/office/drawing/2014/main" id="{26DB9CCA-0A3E-4A76-8B06-FEEF2ACC7C8F}"/>
              </a:ext>
            </a:extLst>
          </p:cNvPr>
          <p:cNvSpPr txBox="1"/>
          <p:nvPr/>
        </p:nvSpPr>
        <p:spPr>
          <a:xfrm>
            <a:off x="3305084" y="1586507"/>
            <a:ext cx="857927" cy="553998"/>
          </a:xfrm>
          <a:prstGeom prst="rect">
            <a:avLst/>
          </a:prstGeom>
          <a:noFill/>
        </p:spPr>
        <p:txBody>
          <a:bodyPr wrap="none" rtlCol="0">
            <a:spAutoFit/>
          </a:bodyPr>
          <a:lstStyle/>
          <a:p>
            <a:r>
              <a:rPr lang="fr-FR" sz="600" dirty="0">
                <a:solidFill>
                  <a:schemeClr val="bg1"/>
                </a:solidFill>
              </a:rPr>
              <a:t>{</a:t>
            </a:r>
          </a:p>
          <a:p>
            <a:r>
              <a:rPr lang="fr-FR" sz="600" dirty="0">
                <a:solidFill>
                  <a:schemeClr val="bg1"/>
                </a:solidFill>
              </a:rPr>
              <a:t>  "User" : {</a:t>
            </a:r>
          </a:p>
          <a:p>
            <a:r>
              <a:rPr lang="fr-FR" sz="600" dirty="0">
                <a:solidFill>
                  <a:schemeClr val="bg1"/>
                </a:solidFill>
              </a:rPr>
              <a:t>    "Name"  : "Doe" </a:t>
            </a:r>
          </a:p>
          <a:p>
            <a:r>
              <a:rPr lang="fr-FR" sz="600" dirty="0">
                <a:solidFill>
                  <a:schemeClr val="bg1"/>
                </a:solidFill>
              </a:rPr>
              <a:t>  }</a:t>
            </a:r>
          </a:p>
          <a:p>
            <a:r>
              <a:rPr lang="fr-FR" sz="600" dirty="0">
                <a:solidFill>
                  <a:schemeClr val="bg1"/>
                </a:solidFill>
              </a:rPr>
              <a:t>}</a:t>
            </a:r>
          </a:p>
        </p:txBody>
      </p:sp>
      <p:cxnSp>
        <p:nvCxnSpPr>
          <p:cNvPr id="82" name="Connecteur droit avec flèche 81">
            <a:extLst>
              <a:ext uri="{FF2B5EF4-FFF2-40B4-BE49-F238E27FC236}">
                <a16:creationId xmlns:a16="http://schemas.microsoft.com/office/drawing/2014/main" id="{5F2139FD-F97D-4637-9626-147371D72E45}"/>
              </a:ext>
            </a:extLst>
          </p:cNvPr>
          <p:cNvCxnSpPr>
            <a:cxnSpLocks/>
            <a:stCxn id="281" idx="0"/>
            <a:endCxn id="80" idx="1"/>
          </p:cNvCxnSpPr>
          <p:nvPr/>
        </p:nvCxnSpPr>
        <p:spPr>
          <a:xfrm rot="5400000" flipH="1" flipV="1">
            <a:off x="2077074" y="1416677"/>
            <a:ext cx="781181" cy="1674840"/>
          </a:xfrm>
          <a:prstGeom prst="bentConnector2">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E690FBF9-06A0-4EDD-8D56-5FAAC7F5789E}"/>
              </a:ext>
            </a:extLst>
          </p:cNvPr>
          <p:cNvCxnSpPr>
            <a:cxnSpLocks/>
            <a:stCxn id="97" idx="1"/>
            <a:endCxn id="281" idx="0"/>
          </p:cNvCxnSpPr>
          <p:nvPr/>
        </p:nvCxnSpPr>
        <p:spPr>
          <a:xfrm rot="10800000" flipV="1">
            <a:off x="1630244" y="2213733"/>
            <a:ext cx="1674840" cy="430954"/>
          </a:xfrm>
          <a:prstGeom prst="bentConnector2">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ZoneTexte 96">
            <a:extLst>
              <a:ext uri="{FF2B5EF4-FFF2-40B4-BE49-F238E27FC236}">
                <a16:creationId xmlns:a16="http://schemas.microsoft.com/office/drawing/2014/main" id="{1F1A11B2-25E6-4265-9854-C470F88247E0}"/>
              </a:ext>
            </a:extLst>
          </p:cNvPr>
          <p:cNvSpPr txBox="1"/>
          <p:nvPr/>
        </p:nvSpPr>
        <p:spPr>
          <a:xfrm>
            <a:off x="3305084" y="2121400"/>
            <a:ext cx="611065" cy="184666"/>
          </a:xfrm>
          <a:prstGeom prst="rect">
            <a:avLst/>
          </a:prstGeom>
          <a:noFill/>
        </p:spPr>
        <p:txBody>
          <a:bodyPr wrap="none" rtlCol="0">
            <a:spAutoFit/>
          </a:bodyPr>
          <a:lstStyle/>
          <a:p>
            <a:r>
              <a:rPr lang="fr-FR" sz="600" dirty="0">
                <a:solidFill>
                  <a:schemeClr val="bg1"/>
                </a:solidFill>
              </a:rPr>
              <a:t>{  "id" : 132 }</a:t>
            </a:r>
          </a:p>
        </p:txBody>
      </p:sp>
      <p:grpSp>
        <p:nvGrpSpPr>
          <p:cNvPr id="323" name="Groupe 322">
            <a:extLst>
              <a:ext uri="{FF2B5EF4-FFF2-40B4-BE49-F238E27FC236}">
                <a16:creationId xmlns:a16="http://schemas.microsoft.com/office/drawing/2014/main" id="{8BB719A3-97BE-4533-9E17-C35679574E80}"/>
              </a:ext>
            </a:extLst>
          </p:cNvPr>
          <p:cNvGrpSpPr/>
          <p:nvPr/>
        </p:nvGrpSpPr>
        <p:grpSpPr>
          <a:xfrm>
            <a:off x="704516" y="3477711"/>
            <a:ext cx="1851457" cy="1446550"/>
            <a:chOff x="704516" y="3008449"/>
            <a:chExt cx="1851457" cy="1446550"/>
          </a:xfrm>
        </p:grpSpPr>
        <p:pic>
          <p:nvPicPr>
            <p:cNvPr id="78" name="Picture 6" descr="Résultat de recherche d'images pour &quot;laptop icon&quot;">
              <a:extLst>
                <a:ext uri="{FF2B5EF4-FFF2-40B4-BE49-F238E27FC236}">
                  <a16:creationId xmlns:a16="http://schemas.microsoft.com/office/drawing/2014/main" id="{D8CB78B0-A365-4954-977A-81263CD0D968}"/>
                </a:ext>
              </a:extLst>
            </p:cNvPr>
            <p:cNvPicPr>
              <a:picLocks noChangeAspect="1" noChangeArrowheads="1"/>
            </p:cNvPicPr>
            <p:nvPr/>
          </p:nvPicPr>
          <p:blipFill rotWithShape="1">
            <a:blip r:embed="rId2" cstate="print">
              <a:lum bright="70000" contrast="-70000"/>
              <a:extLst>
                <a:ext uri="{28A0092B-C50C-407E-A947-70E740481C1C}">
                  <a14:useLocalDpi xmlns:a14="http://schemas.microsoft.com/office/drawing/2010/main" val="0"/>
                </a:ext>
              </a:extLst>
            </a:blip>
            <a:srcRect l="-80" t="10930" b="10877"/>
            <a:stretch/>
          </p:blipFill>
          <p:spPr bwMode="auto">
            <a:xfrm>
              <a:off x="704516" y="3008449"/>
              <a:ext cx="1851457" cy="1446550"/>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e 88">
              <a:extLst>
                <a:ext uri="{FF2B5EF4-FFF2-40B4-BE49-F238E27FC236}">
                  <a16:creationId xmlns:a16="http://schemas.microsoft.com/office/drawing/2014/main" id="{7C894816-5963-4B57-9EBB-CCB17BE7E4BA}"/>
                </a:ext>
              </a:extLst>
            </p:cNvPr>
            <p:cNvGrpSpPr/>
            <p:nvPr/>
          </p:nvGrpSpPr>
          <p:grpSpPr>
            <a:xfrm>
              <a:off x="1472990" y="3202590"/>
              <a:ext cx="907674" cy="529134"/>
              <a:chOff x="3214545" y="3352713"/>
              <a:chExt cx="907674" cy="529134"/>
            </a:xfrm>
          </p:grpSpPr>
          <p:sp>
            <p:nvSpPr>
              <p:cNvPr id="113" name="ZoneTexte 112">
                <a:extLst>
                  <a:ext uri="{FF2B5EF4-FFF2-40B4-BE49-F238E27FC236}">
                    <a16:creationId xmlns:a16="http://schemas.microsoft.com/office/drawing/2014/main" id="{2830BD61-94CD-43F7-97A8-2C7C13186D1B}"/>
                  </a:ext>
                </a:extLst>
              </p:cNvPr>
              <p:cNvSpPr txBox="1"/>
              <p:nvPr/>
            </p:nvSpPr>
            <p:spPr>
              <a:xfrm>
                <a:off x="3214545" y="3352713"/>
                <a:ext cx="314510" cy="184666"/>
              </a:xfrm>
              <a:prstGeom prst="rect">
                <a:avLst/>
              </a:prstGeom>
              <a:noFill/>
            </p:spPr>
            <p:txBody>
              <a:bodyPr wrap="none" rtlCol="0">
                <a:spAutoFit/>
              </a:bodyPr>
              <a:lstStyle/>
              <a:p>
                <a:r>
                  <a:rPr lang="fr-FR" sz="600" dirty="0">
                    <a:solidFill>
                      <a:srgbClr val="00B0F0"/>
                    </a:solidFill>
                  </a:rPr>
                  <a:t>132</a:t>
                </a:r>
              </a:p>
            </p:txBody>
          </p:sp>
          <p:pic>
            <p:nvPicPr>
              <p:cNvPr id="114" name="Image 113">
                <a:extLst>
                  <a:ext uri="{FF2B5EF4-FFF2-40B4-BE49-F238E27FC236}">
                    <a16:creationId xmlns:a16="http://schemas.microsoft.com/office/drawing/2014/main" id="{35858226-0578-4212-B35C-762789478C1B}"/>
                  </a:ext>
                </a:extLst>
              </p:cNvPr>
              <p:cNvPicPr>
                <a:picLocks noChangeAspect="1"/>
              </p:cNvPicPr>
              <p:nvPr/>
            </p:nvPicPr>
            <p:blipFill>
              <a:blip r:embed="rId3"/>
              <a:stretch>
                <a:fillRect/>
              </a:stretch>
            </p:blipFill>
            <p:spPr>
              <a:xfrm>
                <a:off x="3214545" y="3493594"/>
                <a:ext cx="907674" cy="388253"/>
              </a:xfrm>
              <a:prstGeom prst="rect">
                <a:avLst/>
              </a:prstGeom>
            </p:spPr>
          </p:pic>
        </p:grpSp>
        <p:sp>
          <p:nvSpPr>
            <p:cNvPr id="98" name="ZoneTexte 97">
              <a:extLst>
                <a:ext uri="{FF2B5EF4-FFF2-40B4-BE49-F238E27FC236}">
                  <a16:creationId xmlns:a16="http://schemas.microsoft.com/office/drawing/2014/main" id="{EB4ACB4B-98FE-487E-B968-32CC47746C05}"/>
                </a:ext>
              </a:extLst>
            </p:cNvPr>
            <p:cNvSpPr txBox="1"/>
            <p:nvPr/>
          </p:nvSpPr>
          <p:spPr>
            <a:xfrm>
              <a:off x="989239" y="3381682"/>
              <a:ext cx="503664" cy="184666"/>
            </a:xfrm>
            <a:prstGeom prst="rect">
              <a:avLst/>
            </a:prstGeom>
            <a:noFill/>
          </p:spPr>
          <p:txBody>
            <a:bodyPr wrap="none" rtlCol="0">
              <a:spAutoFit/>
            </a:bodyPr>
            <a:lstStyle/>
            <a:p>
              <a:r>
                <a:rPr lang="fr-FR" sz="600" dirty="0" err="1">
                  <a:solidFill>
                    <a:srgbClr val="00B0F0"/>
                  </a:solidFill>
                </a:rPr>
                <a:t>NObject</a:t>
              </a:r>
              <a:endParaRPr lang="fr-FR" sz="600" dirty="0">
                <a:solidFill>
                  <a:srgbClr val="00B0F0"/>
                </a:solidFill>
              </a:endParaRPr>
            </a:p>
          </p:txBody>
        </p:sp>
      </p:grpSp>
      <p:cxnSp>
        <p:nvCxnSpPr>
          <p:cNvPr id="282" name="Connecteur droit avec flèche 281">
            <a:extLst>
              <a:ext uri="{FF2B5EF4-FFF2-40B4-BE49-F238E27FC236}">
                <a16:creationId xmlns:a16="http://schemas.microsoft.com/office/drawing/2014/main" id="{0C99A8D4-D06C-4AFB-B9C6-D62A002D4C45}"/>
              </a:ext>
            </a:extLst>
          </p:cNvPr>
          <p:cNvCxnSpPr>
            <a:cxnSpLocks/>
            <a:stCxn id="78" idx="0"/>
            <a:endCxn id="281" idx="2"/>
          </p:cNvCxnSpPr>
          <p:nvPr/>
        </p:nvCxnSpPr>
        <p:spPr>
          <a:xfrm flipH="1" flipV="1">
            <a:off x="1630244" y="3150093"/>
            <a:ext cx="1" cy="327618"/>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Connecteur droit avec flèche 286">
            <a:extLst>
              <a:ext uri="{FF2B5EF4-FFF2-40B4-BE49-F238E27FC236}">
                <a16:creationId xmlns:a16="http://schemas.microsoft.com/office/drawing/2014/main" id="{6B0B4161-D463-4B6E-B9C7-78D41F403654}"/>
              </a:ext>
            </a:extLst>
          </p:cNvPr>
          <p:cNvCxnSpPr>
            <a:cxnSpLocks/>
            <a:stCxn id="80" idx="3"/>
          </p:cNvCxnSpPr>
          <p:nvPr/>
        </p:nvCxnSpPr>
        <p:spPr>
          <a:xfrm>
            <a:off x="4163011" y="1863506"/>
            <a:ext cx="225764"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e 2">
            <a:extLst>
              <a:ext uri="{FF2B5EF4-FFF2-40B4-BE49-F238E27FC236}">
                <a16:creationId xmlns:a16="http://schemas.microsoft.com/office/drawing/2014/main" id="{510663B2-FF75-4584-99AA-B305F16BCE00}"/>
              </a:ext>
            </a:extLst>
          </p:cNvPr>
          <p:cNvGrpSpPr/>
          <p:nvPr/>
        </p:nvGrpSpPr>
        <p:grpSpPr>
          <a:xfrm>
            <a:off x="4388775" y="1287947"/>
            <a:ext cx="1496193" cy="1065054"/>
            <a:chOff x="5105705" y="3385015"/>
            <a:chExt cx="1496193" cy="1065054"/>
          </a:xfrm>
        </p:grpSpPr>
        <p:pic>
          <p:nvPicPr>
            <p:cNvPr id="171" name="Picture 4" descr="Résultat de recherche d'images pour &quot;server icon&quot;">
              <a:extLst>
                <a:ext uri="{FF2B5EF4-FFF2-40B4-BE49-F238E27FC236}">
                  <a16:creationId xmlns:a16="http://schemas.microsoft.com/office/drawing/2014/main" id="{1FB08B09-EEBD-49B8-856A-48C1DDE97038}"/>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5702248" y="3550419"/>
              <a:ext cx="899650" cy="89965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a:extLst>
                <a:ext uri="{FF2B5EF4-FFF2-40B4-BE49-F238E27FC236}">
                  <a16:creationId xmlns:a16="http://schemas.microsoft.com/office/drawing/2014/main" id="{D95D52E9-6618-4EC5-95F9-C42315D0EAAB}"/>
                </a:ext>
              </a:extLst>
            </p:cNvPr>
            <p:cNvPicPr>
              <a:picLocks noChangeAspect="1"/>
            </p:cNvPicPr>
            <p:nvPr/>
          </p:nvPicPr>
          <p:blipFill>
            <a:blip r:embed="rId5"/>
            <a:stretch>
              <a:fillRect/>
            </a:stretch>
          </p:blipFill>
          <p:spPr>
            <a:xfrm>
              <a:off x="5105705" y="3385015"/>
              <a:ext cx="399694" cy="1065053"/>
            </a:xfrm>
            <a:prstGeom prst="rect">
              <a:avLst/>
            </a:prstGeom>
          </p:spPr>
        </p:pic>
      </p:grpSp>
      <p:pic>
        <p:nvPicPr>
          <p:cNvPr id="241" name="Picture 10" descr="Résultat de recherche d'images pour &quot;bdd icon&quot;">
            <a:extLst>
              <a:ext uri="{FF2B5EF4-FFF2-40B4-BE49-F238E27FC236}">
                <a16:creationId xmlns:a16="http://schemas.microsoft.com/office/drawing/2014/main" id="{270720C7-CC7E-4285-9DBE-4B89E248FB6E}"/>
              </a:ext>
            </a:extLst>
          </p:cNvPr>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6724575" y="3724474"/>
            <a:ext cx="1186636" cy="1186636"/>
          </a:xfrm>
          <a:prstGeom prst="rect">
            <a:avLst/>
          </a:prstGeom>
          <a:noFill/>
          <a:extLst>
            <a:ext uri="{909E8E84-426E-40DD-AFC4-6F175D3DCCD1}">
              <a14:hiddenFill xmlns:a14="http://schemas.microsoft.com/office/drawing/2010/main">
                <a:solidFill>
                  <a:srgbClr val="FFFFFF"/>
                </a:solidFill>
              </a14:hiddenFill>
            </a:ext>
          </a:extLst>
        </p:spPr>
      </p:pic>
      <p:sp>
        <p:nvSpPr>
          <p:cNvPr id="242" name="ZoneTexte 241">
            <a:extLst>
              <a:ext uri="{FF2B5EF4-FFF2-40B4-BE49-F238E27FC236}">
                <a16:creationId xmlns:a16="http://schemas.microsoft.com/office/drawing/2014/main" id="{DDDD5FF6-EF50-4C95-AB0B-2AF44FA3B518}"/>
              </a:ext>
            </a:extLst>
          </p:cNvPr>
          <p:cNvSpPr txBox="1"/>
          <p:nvPr/>
        </p:nvSpPr>
        <p:spPr>
          <a:xfrm>
            <a:off x="6955783" y="2644687"/>
            <a:ext cx="728786" cy="505406"/>
          </a:xfrm>
          <a:prstGeom prst="rect">
            <a:avLst/>
          </a:prstGeom>
          <a:noFill/>
          <a:ln>
            <a:solidFill>
              <a:schemeClr val="bg1">
                <a:lumMod val="95000"/>
              </a:schemeClr>
            </a:solidFill>
          </a:ln>
        </p:spPr>
        <p:txBody>
          <a:bodyPr wrap="square" rtlCol="0" anchor="ctr">
            <a:noAutofit/>
          </a:bodyPr>
          <a:lstStyle/>
          <a:p>
            <a:pPr algn="ctr"/>
            <a:r>
              <a:rPr lang="fr-FR" sz="1200" dirty="0" err="1">
                <a:solidFill>
                  <a:schemeClr val="bg1"/>
                </a:solidFill>
              </a:rPr>
              <a:t>NoDAL</a:t>
            </a:r>
            <a:endParaRPr lang="fr-FR" sz="1200" dirty="0">
              <a:solidFill>
                <a:schemeClr val="bg1"/>
              </a:solidFill>
            </a:endParaRPr>
          </a:p>
        </p:txBody>
      </p:sp>
      <p:sp>
        <p:nvSpPr>
          <p:cNvPr id="243" name="ZoneTexte 242">
            <a:extLst>
              <a:ext uri="{FF2B5EF4-FFF2-40B4-BE49-F238E27FC236}">
                <a16:creationId xmlns:a16="http://schemas.microsoft.com/office/drawing/2014/main" id="{FAFA140C-D6DD-44C4-BA99-E723DD6EA641}"/>
              </a:ext>
            </a:extLst>
          </p:cNvPr>
          <p:cNvSpPr txBox="1"/>
          <p:nvPr/>
        </p:nvSpPr>
        <p:spPr>
          <a:xfrm>
            <a:off x="6918527" y="1468395"/>
            <a:ext cx="783228" cy="469094"/>
          </a:xfrm>
          <a:prstGeom prst="rect">
            <a:avLst/>
          </a:prstGeom>
          <a:noFill/>
          <a:ln>
            <a:solidFill>
              <a:schemeClr val="bg1">
                <a:lumMod val="95000"/>
              </a:schemeClr>
            </a:solidFill>
          </a:ln>
        </p:spPr>
        <p:txBody>
          <a:bodyPr wrap="square" rtlCol="0" anchor="ctr">
            <a:noAutofit/>
          </a:bodyPr>
          <a:lstStyle/>
          <a:p>
            <a:pPr algn="ctr"/>
            <a:r>
              <a:rPr lang="fr-FR" sz="1200" dirty="0">
                <a:solidFill>
                  <a:schemeClr val="bg1"/>
                </a:solidFill>
              </a:rPr>
              <a:t>NORM</a:t>
            </a:r>
          </a:p>
        </p:txBody>
      </p:sp>
      <p:grpSp>
        <p:nvGrpSpPr>
          <p:cNvPr id="24" name="Groupe 23">
            <a:extLst>
              <a:ext uri="{FF2B5EF4-FFF2-40B4-BE49-F238E27FC236}">
                <a16:creationId xmlns:a16="http://schemas.microsoft.com/office/drawing/2014/main" id="{E2C88652-7EA9-4C2E-BBEC-345547FFF15C}"/>
              </a:ext>
            </a:extLst>
          </p:cNvPr>
          <p:cNvGrpSpPr/>
          <p:nvPr/>
        </p:nvGrpSpPr>
        <p:grpSpPr>
          <a:xfrm>
            <a:off x="6727679" y="1987973"/>
            <a:ext cx="416870" cy="545135"/>
            <a:chOff x="6379890" y="2175014"/>
            <a:chExt cx="416870" cy="545135"/>
          </a:xfrm>
        </p:grpSpPr>
        <p:sp>
          <p:nvSpPr>
            <p:cNvPr id="250" name="ZoneTexte 249">
              <a:extLst>
                <a:ext uri="{FF2B5EF4-FFF2-40B4-BE49-F238E27FC236}">
                  <a16:creationId xmlns:a16="http://schemas.microsoft.com/office/drawing/2014/main" id="{44992FB4-1064-4BB8-9421-B6A980924D12}"/>
                </a:ext>
              </a:extLst>
            </p:cNvPr>
            <p:cNvSpPr txBox="1"/>
            <p:nvPr/>
          </p:nvSpPr>
          <p:spPr>
            <a:xfrm>
              <a:off x="6379890" y="2270324"/>
              <a:ext cx="330202" cy="449825"/>
            </a:xfrm>
            <a:prstGeom prst="rect">
              <a:avLst/>
            </a:prstGeom>
            <a:noFill/>
            <a:ln>
              <a:solidFill>
                <a:schemeClr val="bg1">
                  <a:lumMod val="95000"/>
                </a:schemeClr>
              </a:solidFill>
            </a:ln>
          </p:spPr>
          <p:txBody>
            <a:bodyPr wrap="square" rtlCol="0" anchor="ctr">
              <a:noAutofit/>
            </a:bodyPr>
            <a:lstStyle/>
            <a:p>
              <a:pPr algn="ctr"/>
              <a:r>
                <a:rPr lang="fr-FR" sz="800" dirty="0">
                  <a:solidFill>
                    <a:schemeClr val="bg1"/>
                  </a:solidFill>
                </a:rPr>
                <a:t>DAO</a:t>
              </a:r>
            </a:p>
          </p:txBody>
        </p:sp>
        <p:sp>
          <p:nvSpPr>
            <p:cNvPr id="23" name="Rectangle 22">
              <a:extLst>
                <a:ext uri="{FF2B5EF4-FFF2-40B4-BE49-F238E27FC236}">
                  <a16:creationId xmlns:a16="http://schemas.microsoft.com/office/drawing/2014/main" id="{1CB8409E-3A27-4AD5-ACF7-C861A1806B04}"/>
                </a:ext>
              </a:extLst>
            </p:cNvPr>
            <p:cNvSpPr/>
            <p:nvPr/>
          </p:nvSpPr>
          <p:spPr>
            <a:xfrm>
              <a:off x="6417146" y="2218244"/>
              <a:ext cx="342358" cy="42186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87 w 914487"/>
                <a:gd name="connsiteY0" fmla="*/ 0 h 914400"/>
                <a:gd name="connsiteX1" fmla="*/ 914487 w 914487"/>
                <a:gd name="connsiteY1" fmla="*/ 0 h 914400"/>
                <a:gd name="connsiteX2" fmla="*/ 914487 w 914487"/>
                <a:gd name="connsiteY2" fmla="*/ 914400 h 914400"/>
                <a:gd name="connsiteX3" fmla="*/ 87 w 914487"/>
                <a:gd name="connsiteY3" fmla="*/ 914400 h 914400"/>
                <a:gd name="connsiteX4" fmla="*/ 4740 w 914487"/>
                <a:gd name="connsiteY4" fmla="*/ 243348 h 914400"/>
                <a:gd name="connsiteX5" fmla="*/ 87 w 914487"/>
                <a:gd name="connsiteY5" fmla="*/ 0 h 914400"/>
                <a:gd name="connsiteX0" fmla="*/ 87 w 914487"/>
                <a:gd name="connsiteY0" fmla="*/ 0 h 921774"/>
                <a:gd name="connsiteX1" fmla="*/ 914487 w 914487"/>
                <a:gd name="connsiteY1" fmla="*/ 0 h 921774"/>
                <a:gd name="connsiteX2" fmla="*/ 914487 w 914487"/>
                <a:gd name="connsiteY2" fmla="*/ 914400 h 921774"/>
                <a:gd name="connsiteX3" fmla="*/ 742160 w 914487"/>
                <a:gd name="connsiteY3" fmla="*/ 921774 h 921774"/>
                <a:gd name="connsiteX4" fmla="*/ 87 w 914487"/>
                <a:gd name="connsiteY4" fmla="*/ 914400 h 921774"/>
                <a:gd name="connsiteX5" fmla="*/ 4740 w 914487"/>
                <a:gd name="connsiteY5" fmla="*/ 243348 h 921774"/>
                <a:gd name="connsiteX6" fmla="*/ 87 w 914487"/>
                <a:gd name="connsiteY6" fmla="*/ 0 h 921774"/>
                <a:gd name="connsiteX0" fmla="*/ 87 w 914487"/>
                <a:gd name="connsiteY0" fmla="*/ 914400 h 1005840"/>
                <a:gd name="connsiteX1" fmla="*/ 4740 w 914487"/>
                <a:gd name="connsiteY1" fmla="*/ 243348 h 1005840"/>
                <a:gd name="connsiteX2" fmla="*/ 87 w 914487"/>
                <a:gd name="connsiteY2" fmla="*/ 0 h 1005840"/>
                <a:gd name="connsiteX3" fmla="*/ 914487 w 914487"/>
                <a:gd name="connsiteY3" fmla="*/ 0 h 1005840"/>
                <a:gd name="connsiteX4" fmla="*/ 914487 w 914487"/>
                <a:gd name="connsiteY4" fmla="*/ 914400 h 1005840"/>
                <a:gd name="connsiteX5" fmla="*/ 742160 w 914487"/>
                <a:gd name="connsiteY5" fmla="*/ 921774 h 1005840"/>
                <a:gd name="connsiteX6" fmla="*/ 91527 w 914487"/>
                <a:gd name="connsiteY6" fmla="*/ 1005840 h 1005840"/>
                <a:gd name="connsiteX0" fmla="*/ 87 w 914487"/>
                <a:gd name="connsiteY0" fmla="*/ 914400 h 921774"/>
                <a:gd name="connsiteX1" fmla="*/ 4740 w 914487"/>
                <a:gd name="connsiteY1" fmla="*/ 243348 h 921774"/>
                <a:gd name="connsiteX2" fmla="*/ 87 w 914487"/>
                <a:gd name="connsiteY2" fmla="*/ 0 h 921774"/>
                <a:gd name="connsiteX3" fmla="*/ 914487 w 914487"/>
                <a:gd name="connsiteY3" fmla="*/ 0 h 921774"/>
                <a:gd name="connsiteX4" fmla="*/ 914487 w 914487"/>
                <a:gd name="connsiteY4" fmla="*/ 914400 h 921774"/>
                <a:gd name="connsiteX5" fmla="*/ 742160 w 914487"/>
                <a:gd name="connsiteY5" fmla="*/ 921774 h 921774"/>
                <a:gd name="connsiteX0" fmla="*/ 4653 w 914400"/>
                <a:gd name="connsiteY0" fmla="*/ 243348 h 921774"/>
                <a:gd name="connsiteX1" fmla="*/ 0 w 914400"/>
                <a:gd name="connsiteY1" fmla="*/ 0 h 921774"/>
                <a:gd name="connsiteX2" fmla="*/ 914400 w 914400"/>
                <a:gd name="connsiteY2" fmla="*/ 0 h 921774"/>
                <a:gd name="connsiteX3" fmla="*/ 914400 w 914400"/>
                <a:gd name="connsiteY3" fmla="*/ 914400 h 921774"/>
                <a:gd name="connsiteX4" fmla="*/ 742073 w 914400"/>
                <a:gd name="connsiteY4" fmla="*/ 921774 h 921774"/>
                <a:gd name="connsiteX0" fmla="*/ 4653 w 914400"/>
                <a:gd name="connsiteY0" fmla="*/ 107087 h 921774"/>
                <a:gd name="connsiteX1" fmla="*/ 0 w 914400"/>
                <a:gd name="connsiteY1" fmla="*/ 0 h 921774"/>
                <a:gd name="connsiteX2" fmla="*/ 914400 w 914400"/>
                <a:gd name="connsiteY2" fmla="*/ 0 h 921774"/>
                <a:gd name="connsiteX3" fmla="*/ 914400 w 914400"/>
                <a:gd name="connsiteY3" fmla="*/ 914400 h 921774"/>
                <a:gd name="connsiteX4" fmla="*/ 742073 w 914400"/>
                <a:gd name="connsiteY4" fmla="*/ 921774 h 921774"/>
                <a:gd name="connsiteX0" fmla="*/ 4653 w 914400"/>
                <a:gd name="connsiteY0" fmla="*/ 107087 h 914400"/>
                <a:gd name="connsiteX1" fmla="*/ 0 w 914400"/>
                <a:gd name="connsiteY1" fmla="*/ 0 h 914400"/>
                <a:gd name="connsiteX2" fmla="*/ 914400 w 914400"/>
                <a:gd name="connsiteY2" fmla="*/ 0 h 914400"/>
                <a:gd name="connsiteX3" fmla="*/ 914400 w 914400"/>
                <a:gd name="connsiteY3" fmla="*/ 914400 h 914400"/>
                <a:gd name="connsiteX4" fmla="*/ 798043 w 914400"/>
                <a:gd name="connsiteY4" fmla="*/ 913516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a:moveTo>
                    <a:pt x="4653" y="107087"/>
                  </a:moveTo>
                  <a:lnTo>
                    <a:pt x="0" y="0"/>
                  </a:lnTo>
                  <a:lnTo>
                    <a:pt x="914400" y="0"/>
                  </a:lnTo>
                  <a:lnTo>
                    <a:pt x="914400" y="914400"/>
                  </a:lnTo>
                  <a:lnTo>
                    <a:pt x="798043" y="913516"/>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Rectangle 22">
              <a:extLst>
                <a:ext uri="{FF2B5EF4-FFF2-40B4-BE49-F238E27FC236}">
                  <a16:creationId xmlns:a16="http://schemas.microsoft.com/office/drawing/2014/main" id="{22F5E915-33BF-41B4-AD34-2E23AFE3D83B}"/>
                </a:ext>
              </a:extLst>
            </p:cNvPr>
            <p:cNvSpPr/>
            <p:nvPr/>
          </p:nvSpPr>
          <p:spPr>
            <a:xfrm>
              <a:off x="6454402" y="2175014"/>
              <a:ext cx="342358" cy="42186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87 w 914487"/>
                <a:gd name="connsiteY0" fmla="*/ 0 h 914400"/>
                <a:gd name="connsiteX1" fmla="*/ 914487 w 914487"/>
                <a:gd name="connsiteY1" fmla="*/ 0 h 914400"/>
                <a:gd name="connsiteX2" fmla="*/ 914487 w 914487"/>
                <a:gd name="connsiteY2" fmla="*/ 914400 h 914400"/>
                <a:gd name="connsiteX3" fmla="*/ 87 w 914487"/>
                <a:gd name="connsiteY3" fmla="*/ 914400 h 914400"/>
                <a:gd name="connsiteX4" fmla="*/ 4740 w 914487"/>
                <a:gd name="connsiteY4" fmla="*/ 243348 h 914400"/>
                <a:gd name="connsiteX5" fmla="*/ 87 w 914487"/>
                <a:gd name="connsiteY5" fmla="*/ 0 h 914400"/>
                <a:gd name="connsiteX0" fmla="*/ 87 w 914487"/>
                <a:gd name="connsiteY0" fmla="*/ 0 h 921774"/>
                <a:gd name="connsiteX1" fmla="*/ 914487 w 914487"/>
                <a:gd name="connsiteY1" fmla="*/ 0 h 921774"/>
                <a:gd name="connsiteX2" fmla="*/ 914487 w 914487"/>
                <a:gd name="connsiteY2" fmla="*/ 914400 h 921774"/>
                <a:gd name="connsiteX3" fmla="*/ 742160 w 914487"/>
                <a:gd name="connsiteY3" fmla="*/ 921774 h 921774"/>
                <a:gd name="connsiteX4" fmla="*/ 87 w 914487"/>
                <a:gd name="connsiteY4" fmla="*/ 914400 h 921774"/>
                <a:gd name="connsiteX5" fmla="*/ 4740 w 914487"/>
                <a:gd name="connsiteY5" fmla="*/ 243348 h 921774"/>
                <a:gd name="connsiteX6" fmla="*/ 87 w 914487"/>
                <a:gd name="connsiteY6" fmla="*/ 0 h 921774"/>
                <a:gd name="connsiteX0" fmla="*/ 87 w 914487"/>
                <a:gd name="connsiteY0" fmla="*/ 914400 h 1005840"/>
                <a:gd name="connsiteX1" fmla="*/ 4740 w 914487"/>
                <a:gd name="connsiteY1" fmla="*/ 243348 h 1005840"/>
                <a:gd name="connsiteX2" fmla="*/ 87 w 914487"/>
                <a:gd name="connsiteY2" fmla="*/ 0 h 1005840"/>
                <a:gd name="connsiteX3" fmla="*/ 914487 w 914487"/>
                <a:gd name="connsiteY3" fmla="*/ 0 h 1005840"/>
                <a:gd name="connsiteX4" fmla="*/ 914487 w 914487"/>
                <a:gd name="connsiteY4" fmla="*/ 914400 h 1005840"/>
                <a:gd name="connsiteX5" fmla="*/ 742160 w 914487"/>
                <a:gd name="connsiteY5" fmla="*/ 921774 h 1005840"/>
                <a:gd name="connsiteX6" fmla="*/ 91527 w 914487"/>
                <a:gd name="connsiteY6" fmla="*/ 1005840 h 1005840"/>
                <a:gd name="connsiteX0" fmla="*/ 87 w 914487"/>
                <a:gd name="connsiteY0" fmla="*/ 914400 h 921774"/>
                <a:gd name="connsiteX1" fmla="*/ 4740 w 914487"/>
                <a:gd name="connsiteY1" fmla="*/ 243348 h 921774"/>
                <a:gd name="connsiteX2" fmla="*/ 87 w 914487"/>
                <a:gd name="connsiteY2" fmla="*/ 0 h 921774"/>
                <a:gd name="connsiteX3" fmla="*/ 914487 w 914487"/>
                <a:gd name="connsiteY3" fmla="*/ 0 h 921774"/>
                <a:gd name="connsiteX4" fmla="*/ 914487 w 914487"/>
                <a:gd name="connsiteY4" fmla="*/ 914400 h 921774"/>
                <a:gd name="connsiteX5" fmla="*/ 742160 w 914487"/>
                <a:gd name="connsiteY5" fmla="*/ 921774 h 921774"/>
                <a:gd name="connsiteX0" fmla="*/ 4653 w 914400"/>
                <a:gd name="connsiteY0" fmla="*/ 243348 h 921774"/>
                <a:gd name="connsiteX1" fmla="*/ 0 w 914400"/>
                <a:gd name="connsiteY1" fmla="*/ 0 h 921774"/>
                <a:gd name="connsiteX2" fmla="*/ 914400 w 914400"/>
                <a:gd name="connsiteY2" fmla="*/ 0 h 921774"/>
                <a:gd name="connsiteX3" fmla="*/ 914400 w 914400"/>
                <a:gd name="connsiteY3" fmla="*/ 914400 h 921774"/>
                <a:gd name="connsiteX4" fmla="*/ 742073 w 914400"/>
                <a:gd name="connsiteY4" fmla="*/ 921774 h 921774"/>
                <a:gd name="connsiteX0" fmla="*/ 4653 w 914400"/>
                <a:gd name="connsiteY0" fmla="*/ 107087 h 921774"/>
                <a:gd name="connsiteX1" fmla="*/ 0 w 914400"/>
                <a:gd name="connsiteY1" fmla="*/ 0 h 921774"/>
                <a:gd name="connsiteX2" fmla="*/ 914400 w 914400"/>
                <a:gd name="connsiteY2" fmla="*/ 0 h 921774"/>
                <a:gd name="connsiteX3" fmla="*/ 914400 w 914400"/>
                <a:gd name="connsiteY3" fmla="*/ 914400 h 921774"/>
                <a:gd name="connsiteX4" fmla="*/ 742073 w 914400"/>
                <a:gd name="connsiteY4" fmla="*/ 921774 h 921774"/>
                <a:gd name="connsiteX0" fmla="*/ 4653 w 914400"/>
                <a:gd name="connsiteY0" fmla="*/ 107087 h 914400"/>
                <a:gd name="connsiteX1" fmla="*/ 0 w 914400"/>
                <a:gd name="connsiteY1" fmla="*/ 0 h 914400"/>
                <a:gd name="connsiteX2" fmla="*/ 914400 w 914400"/>
                <a:gd name="connsiteY2" fmla="*/ 0 h 914400"/>
                <a:gd name="connsiteX3" fmla="*/ 914400 w 914400"/>
                <a:gd name="connsiteY3" fmla="*/ 914400 h 914400"/>
                <a:gd name="connsiteX4" fmla="*/ 798043 w 914400"/>
                <a:gd name="connsiteY4" fmla="*/ 913516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a:moveTo>
                    <a:pt x="4653" y="107087"/>
                  </a:moveTo>
                  <a:lnTo>
                    <a:pt x="0" y="0"/>
                  </a:lnTo>
                  <a:lnTo>
                    <a:pt x="914400" y="0"/>
                  </a:lnTo>
                  <a:lnTo>
                    <a:pt x="914400" y="914400"/>
                  </a:lnTo>
                  <a:lnTo>
                    <a:pt x="798043" y="913516"/>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2" name="Groupe 31">
            <a:extLst>
              <a:ext uri="{FF2B5EF4-FFF2-40B4-BE49-F238E27FC236}">
                <a16:creationId xmlns:a16="http://schemas.microsoft.com/office/drawing/2014/main" id="{7D002D20-183E-4D44-9CAD-D207789432C7}"/>
              </a:ext>
            </a:extLst>
          </p:cNvPr>
          <p:cNvGrpSpPr/>
          <p:nvPr/>
        </p:nvGrpSpPr>
        <p:grpSpPr>
          <a:xfrm>
            <a:off x="7536163" y="2006653"/>
            <a:ext cx="416870" cy="545135"/>
            <a:chOff x="6501657" y="3048123"/>
            <a:chExt cx="416870" cy="545135"/>
          </a:xfrm>
        </p:grpSpPr>
        <p:grpSp>
          <p:nvGrpSpPr>
            <p:cNvPr id="253" name="Groupe 252">
              <a:extLst>
                <a:ext uri="{FF2B5EF4-FFF2-40B4-BE49-F238E27FC236}">
                  <a16:creationId xmlns:a16="http://schemas.microsoft.com/office/drawing/2014/main" id="{CCCA2992-D6AB-4303-BAF4-B4173E17BCE6}"/>
                </a:ext>
              </a:extLst>
            </p:cNvPr>
            <p:cNvGrpSpPr/>
            <p:nvPr/>
          </p:nvGrpSpPr>
          <p:grpSpPr>
            <a:xfrm>
              <a:off x="6501657" y="3048123"/>
              <a:ext cx="416870" cy="545135"/>
              <a:chOff x="6379890" y="2175014"/>
              <a:chExt cx="416870" cy="545135"/>
            </a:xfrm>
          </p:grpSpPr>
          <p:sp>
            <p:nvSpPr>
              <p:cNvPr id="254" name="ZoneTexte 253">
                <a:extLst>
                  <a:ext uri="{FF2B5EF4-FFF2-40B4-BE49-F238E27FC236}">
                    <a16:creationId xmlns:a16="http://schemas.microsoft.com/office/drawing/2014/main" id="{8CB2F94C-1C7A-48FC-899F-BD2209842F2F}"/>
                  </a:ext>
                </a:extLst>
              </p:cNvPr>
              <p:cNvSpPr txBox="1"/>
              <p:nvPr/>
            </p:nvSpPr>
            <p:spPr>
              <a:xfrm>
                <a:off x="6379890" y="2270324"/>
                <a:ext cx="330202" cy="449825"/>
              </a:xfrm>
              <a:prstGeom prst="rect">
                <a:avLst/>
              </a:prstGeom>
              <a:noFill/>
              <a:ln>
                <a:solidFill>
                  <a:schemeClr val="bg1">
                    <a:lumMod val="95000"/>
                  </a:schemeClr>
                </a:solidFill>
              </a:ln>
            </p:spPr>
            <p:txBody>
              <a:bodyPr wrap="square" rtlCol="0" anchor="ctr">
                <a:noAutofit/>
              </a:bodyPr>
              <a:lstStyle/>
              <a:p>
                <a:pPr algn="ctr"/>
                <a:endParaRPr lang="fr-FR" sz="800" dirty="0">
                  <a:solidFill>
                    <a:schemeClr val="bg1"/>
                  </a:solidFill>
                </a:endParaRPr>
              </a:p>
            </p:txBody>
          </p:sp>
          <p:sp>
            <p:nvSpPr>
              <p:cNvPr id="255" name="Rectangle 22">
                <a:extLst>
                  <a:ext uri="{FF2B5EF4-FFF2-40B4-BE49-F238E27FC236}">
                    <a16:creationId xmlns:a16="http://schemas.microsoft.com/office/drawing/2014/main" id="{F5CFDDC7-D40D-4D5D-BDF1-2217DE473509}"/>
                  </a:ext>
                </a:extLst>
              </p:cNvPr>
              <p:cNvSpPr/>
              <p:nvPr/>
            </p:nvSpPr>
            <p:spPr>
              <a:xfrm>
                <a:off x="6417146" y="2218244"/>
                <a:ext cx="342358" cy="42186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87 w 914487"/>
                  <a:gd name="connsiteY0" fmla="*/ 0 h 914400"/>
                  <a:gd name="connsiteX1" fmla="*/ 914487 w 914487"/>
                  <a:gd name="connsiteY1" fmla="*/ 0 h 914400"/>
                  <a:gd name="connsiteX2" fmla="*/ 914487 w 914487"/>
                  <a:gd name="connsiteY2" fmla="*/ 914400 h 914400"/>
                  <a:gd name="connsiteX3" fmla="*/ 87 w 914487"/>
                  <a:gd name="connsiteY3" fmla="*/ 914400 h 914400"/>
                  <a:gd name="connsiteX4" fmla="*/ 4740 w 914487"/>
                  <a:gd name="connsiteY4" fmla="*/ 243348 h 914400"/>
                  <a:gd name="connsiteX5" fmla="*/ 87 w 914487"/>
                  <a:gd name="connsiteY5" fmla="*/ 0 h 914400"/>
                  <a:gd name="connsiteX0" fmla="*/ 87 w 914487"/>
                  <a:gd name="connsiteY0" fmla="*/ 0 h 921774"/>
                  <a:gd name="connsiteX1" fmla="*/ 914487 w 914487"/>
                  <a:gd name="connsiteY1" fmla="*/ 0 h 921774"/>
                  <a:gd name="connsiteX2" fmla="*/ 914487 w 914487"/>
                  <a:gd name="connsiteY2" fmla="*/ 914400 h 921774"/>
                  <a:gd name="connsiteX3" fmla="*/ 742160 w 914487"/>
                  <a:gd name="connsiteY3" fmla="*/ 921774 h 921774"/>
                  <a:gd name="connsiteX4" fmla="*/ 87 w 914487"/>
                  <a:gd name="connsiteY4" fmla="*/ 914400 h 921774"/>
                  <a:gd name="connsiteX5" fmla="*/ 4740 w 914487"/>
                  <a:gd name="connsiteY5" fmla="*/ 243348 h 921774"/>
                  <a:gd name="connsiteX6" fmla="*/ 87 w 914487"/>
                  <a:gd name="connsiteY6" fmla="*/ 0 h 921774"/>
                  <a:gd name="connsiteX0" fmla="*/ 87 w 914487"/>
                  <a:gd name="connsiteY0" fmla="*/ 914400 h 1005840"/>
                  <a:gd name="connsiteX1" fmla="*/ 4740 w 914487"/>
                  <a:gd name="connsiteY1" fmla="*/ 243348 h 1005840"/>
                  <a:gd name="connsiteX2" fmla="*/ 87 w 914487"/>
                  <a:gd name="connsiteY2" fmla="*/ 0 h 1005840"/>
                  <a:gd name="connsiteX3" fmla="*/ 914487 w 914487"/>
                  <a:gd name="connsiteY3" fmla="*/ 0 h 1005840"/>
                  <a:gd name="connsiteX4" fmla="*/ 914487 w 914487"/>
                  <a:gd name="connsiteY4" fmla="*/ 914400 h 1005840"/>
                  <a:gd name="connsiteX5" fmla="*/ 742160 w 914487"/>
                  <a:gd name="connsiteY5" fmla="*/ 921774 h 1005840"/>
                  <a:gd name="connsiteX6" fmla="*/ 91527 w 914487"/>
                  <a:gd name="connsiteY6" fmla="*/ 1005840 h 1005840"/>
                  <a:gd name="connsiteX0" fmla="*/ 87 w 914487"/>
                  <a:gd name="connsiteY0" fmla="*/ 914400 h 921774"/>
                  <a:gd name="connsiteX1" fmla="*/ 4740 w 914487"/>
                  <a:gd name="connsiteY1" fmla="*/ 243348 h 921774"/>
                  <a:gd name="connsiteX2" fmla="*/ 87 w 914487"/>
                  <a:gd name="connsiteY2" fmla="*/ 0 h 921774"/>
                  <a:gd name="connsiteX3" fmla="*/ 914487 w 914487"/>
                  <a:gd name="connsiteY3" fmla="*/ 0 h 921774"/>
                  <a:gd name="connsiteX4" fmla="*/ 914487 w 914487"/>
                  <a:gd name="connsiteY4" fmla="*/ 914400 h 921774"/>
                  <a:gd name="connsiteX5" fmla="*/ 742160 w 914487"/>
                  <a:gd name="connsiteY5" fmla="*/ 921774 h 921774"/>
                  <a:gd name="connsiteX0" fmla="*/ 4653 w 914400"/>
                  <a:gd name="connsiteY0" fmla="*/ 243348 h 921774"/>
                  <a:gd name="connsiteX1" fmla="*/ 0 w 914400"/>
                  <a:gd name="connsiteY1" fmla="*/ 0 h 921774"/>
                  <a:gd name="connsiteX2" fmla="*/ 914400 w 914400"/>
                  <a:gd name="connsiteY2" fmla="*/ 0 h 921774"/>
                  <a:gd name="connsiteX3" fmla="*/ 914400 w 914400"/>
                  <a:gd name="connsiteY3" fmla="*/ 914400 h 921774"/>
                  <a:gd name="connsiteX4" fmla="*/ 742073 w 914400"/>
                  <a:gd name="connsiteY4" fmla="*/ 921774 h 921774"/>
                  <a:gd name="connsiteX0" fmla="*/ 4653 w 914400"/>
                  <a:gd name="connsiteY0" fmla="*/ 107087 h 921774"/>
                  <a:gd name="connsiteX1" fmla="*/ 0 w 914400"/>
                  <a:gd name="connsiteY1" fmla="*/ 0 h 921774"/>
                  <a:gd name="connsiteX2" fmla="*/ 914400 w 914400"/>
                  <a:gd name="connsiteY2" fmla="*/ 0 h 921774"/>
                  <a:gd name="connsiteX3" fmla="*/ 914400 w 914400"/>
                  <a:gd name="connsiteY3" fmla="*/ 914400 h 921774"/>
                  <a:gd name="connsiteX4" fmla="*/ 742073 w 914400"/>
                  <a:gd name="connsiteY4" fmla="*/ 921774 h 921774"/>
                  <a:gd name="connsiteX0" fmla="*/ 4653 w 914400"/>
                  <a:gd name="connsiteY0" fmla="*/ 107087 h 914400"/>
                  <a:gd name="connsiteX1" fmla="*/ 0 w 914400"/>
                  <a:gd name="connsiteY1" fmla="*/ 0 h 914400"/>
                  <a:gd name="connsiteX2" fmla="*/ 914400 w 914400"/>
                  <a:gd name="connsiteY2" fmla="*/ 0 h 914400"/>
                  <a:gd name="connsiteX3" fmla="*/ 914400 w 914400"/>
                  <a:gd name="connsiteY3" fmla="*/ 914400 h 914400"/>
                  <a:gd name="connsiteX4" fmla="*/ 798043 w 914400"/>
                  <a:gd name="connsiteY4" fmla="*/ 913516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a:moveTo>
                      <a:pt x="4653" y="107087"/>
                    </a:moveTo>
                    <a:lnTo>
                      <a:pt x="0" y="0"/>
                    </a:lnTo>
                    <a:lnTo>
                      <a:pt x="914400" y="0"/>
                    </a:lnTo>
                    <a:lnTo>
                      <a:pt x="914400" y="914400"/>
                    </a:lnTo>
                    <a:lnTo>
                      <a:pt x="798043" y="913516"/>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6" name="Rectangle 22">
                <a:extLst>
                  <a:ext uri="{FF2B5EF4-FFF2-40B4-BE49-F238E27FC236}">
                    <a16:creationId xmlns:a16="http://schemas.microsoft.com/office/drawing/2014/main" id="{ADC2AC6E-5FCA-4E93-9073-939BD47CC04B}"/>
                  </a:ext>
                </a:extLst>
              </p:cNvPr>
              <p:cNvSpPr/>
              <p:nvPr/>
            </p:nvSpPr>
            <p:spPr>
              <a:xfrm>
                <a:off x="6454402" y="2175014"/>
                <a:ext cx="342358" cy="42186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87 w 914487"/>
                  <a:gd name="connsiteY0" fmla="*/ 0 h 914400"/>
                  <a:gd name="connsiteX1" fmla="*/ 914487 w 914487"/>
                  <a:gd name="connsiteY1" fmla="*/ 0 h 914400"/>
                  <a:gd name="connsiteX2" fmla="*/ 914487 w 914487"/>
                  <a:gd name="connsiteY2" fmla="*/ 914400 h 914400"/>
                  <a:gd name="connsiteX3" fmla="*/ 87 w 914487"/>
                  <a:gd name="connsiteY3" fmla="*/ 914400 h 914400"/>
                  <a:gd name="connsiteX4" fmla="*/ 4740 w 914487"/>
                  <a:gd name="connsiteY4" fmla="*/ 243348 h 914400"/>
                  <a:gd name="connsiteX5" fmla="*/ 87 w 914487"/>
                  <a:gd name="connsiteY5" fmla="*/ 0 h 914400"/>
                  <a:gd name="connsiteX0" fmla="*/ 87 w 914487"/>
                  <a:gd name="connsiteY0" fmla="*/ 0 h 921774"/>
                  <a:gd name="connsiteX1" fmla="*/ 914487 w 914487"/>
                  <a:gd name="connsiteY1" fmla="*/ 0 h 921774"/>
                  <a:gd name="connsiteX2" fmla="*/ 914487 w 914487"/>
                  <a:gd name="connsiteY2" fmla="*/ 914400 h 921774"/>
                  <a:gd name="connsiteX3" fmla="*/ 742160 w 914487"/>
                  <a:gd name="connsiteY3" fmla="*/ 921774 h 921774"/>
                  <a:gd name="connsiteX4" fmla="*/ 87 w 914487"/>
                  <a:gd name="connsiteY4" fmla="*/ 914400 h 921774"/>
                  <a:gd name="connsiteX5" fmla="*/ 4740 w 914487"/>
                  <a:gd name="connsiteY5" fmla="*/ 243348 h 921774"/>
                  <a:gd name="connsiteX6" fmla="*/ 87 w 914487"/>
                  <a:gd name="connsiteY6" fmla="*/ 0 h 921774"/>
                  <a:gd name="connsiteX0" fmla="*/ 87 w 914487"/>
                  <a:gd name="connsiteY0" fmla="*/ 914400 h 1005840"/>
                  <a:gd name="connsiteX1" fmla="*/ 4740 w 914487"/>
                  <a:gd name="connsiteY1" fmla="*/ 243348 h 1005840"/>
                  <a:gd name="connsiteX2" fmla="*/ 87 w 914487"/>
                  <a:gd name="connsiteY2" fmla="*/ 0 h 1005840"/>
                  <a:gd name="connsiteX3" fmla="*/ 914487 w 914487"/>
                  <a:gd name="connsiteY3" fmla="*/ 0 h 1005840"/>
                  <a:gd name="connsiteX4" fmla="*/ 914487 w 914487"/>
                  <a:gd name="connsiteY4" fmla="*/ 914400 h 1005840"/>
                  <a:gd name="connsiteX5" fmla="*/ 742160 w 914487"/>
                  <a:gd name="connsiteY5" fmla="*/ 921774 h 1005840"/>
                  <a:gd name="connsiteX6" fmla="*/ 91527 w 914487"/>
                  <a:gd name="connsiteY6" fmla="*/ 1005840 h 1005840"/>
                  <a:gd name="connsiteX0" fmla="*/ 87 w 914487"/>
                  <a:gd name="connsiteY0" fmla="*/ 914400 h 921774"/>
                  <a:gd name="connsiteX1" fmla="*/ 4740 w 914487"/>
                  <a:gd name="connsiteY1" fmla="*/ 243348 h 921774"/>
                  <a:gd name="connsiteX2" fmla="*/ 87 w 914487"/>
                  <a:gd name="connsiteY2" fmla="*/ 0 h 921774"/>
                  <a:gd name="connsiteX3" fmla="*/ 914487 w 914487"/>
                  <a:gd name="connsiteY3" fmla="*/ 0 h 921774"/>
                  <a:gd name="connsiteX4" fmla="*/ 914487 w 914487"/>
                  <a:gd name="connsiteY4" fmla="*/ 914400 h 921774"/>
                  <a:gd name="connsiteX5" fmla="*/ 742160 w 914487"/>
                  <a:gd name="connsiteY5" fmla="*/ 921774 h 921774"/>
                  <a:gd name="connsiteX0" fmla="*/ 4653 w 914400"/>
                  <a:gd name="connsiteY0" fmla="*/ 243348 h 921774"/>
                  <a:gd name="connsiteX1" fmla="*/ 0 w 914400"/>
                  <a:gd name="connsiteY1" fmla="*/ 0 h 921774"/>
                  <a:gd name="connsiteX2" fmla="*/ 914400 w 914400"/>
                  <a:gd name="connsiteY2" fmla="*/ 0 h 921774"/>
                  <a:gd name="connsiteX3" fmla="*/ 914400 w 914400"/>
                  <a:gd name="connsiteY3" fmla="*/ 914400 h 921774"/>
                  <a:gd name="connsiteX4" fmla="*/ 742073 w 914400"/>
                  <a:gd name="connsiteY4" fmla="*/ 921774 h 921774"/>
                  <a:gd name="connsiteX0" fmla="*/ 4653 w 914400"/>
                  <a:gd name="connsiteY0" fmla="*/ 107087 h 921774"/>
                  <a:gd name="connsiteX1" fmla="*/ 0 w 914400"/>
                  <a:gd name="connsiteY1" fmla="*/ 0 h 921774"/>
                  <a:gd name="connsiteX2" fmla="*/ 914400 w 914400"/>
                  <a:gd name="connsiteY2" fmla="*/ 0 h 921774"/>
                  <a:gd name="connsiteX3" fmla="*/ 914400 w 914400"/>
                  <a:gd name="connsiteY3" fmla="*/ 914400 h 921774"/>
                  <a:gd name="connsiteX4" fmla="*/ 742073 w 914400"/>
                  <a:gd name="connsiteY4" fmla="*/ 921774 h 921774"/>
                  <a:gd name="connsiteX0" fmla="*/ 4653 w 914400"/>
                  <a:gd name="connsiteY0" fmla="*/ 107087 h 914400"/>
                  <a:gd name="connsiteX1" fmla="*/ 0 w 914400"/>
                  <a:gd name="connsiteY1" fmla="*/ 0 h 914400"/>
                  <a:gd name="connsiteX2" fmla="*/ 914400 w 914400"/>
                  <a:gd name="connsiteY2" fmla="*/ 0 h 914400"/>
                  <a:gd name="connsiteX3" fmla="*/ 914400 w 914400"/>
                  <a:gd name="connsiteY3" fmla="*/ 914400 h 914400"/>
                  <a:gd name="connsiteX4" fmla="*/ 798043 w 914400"/>
                  <a:gd name="connsiteY4" fmla="*/ 913516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a:moveTo>
                      <a:pt x="4653" y="107087"/>
                    </a:moveTo>
                    <a:lnTo>
                      <a:pt x="0" y="0"/>
                    </a:lnTo>
                    <a:lnTo>
                      <a:pt x="914400" y="0"/>
                    </a:lnTo>
                    <a:lnTo>
                      <a:pt x="914400" y="914400"/>
                    </a:lnTo>
                    <a:lnTo>
                      <a:pt x="798043" y="913516"/>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0" name="Connecteur : en angle 29">
              <a:extLst>
                <a:ext uri="{FF2B5EF4-FFF2-40B4-BE49-F238E27FC236}">
                  <a16:creationId xmlns:a16="http://schemas.microsoft.com/office/drawing/2014/main" id="{2BAA7D4E-25DC-4384-8CAD-535E5C44B054}"/>
                </a:ext>
              </a:extLst>
            </p:cNvPr>
            <p:cNvCxnSpPr>
              <a:cxnSpLocks/>
            </p:cNvCxnSpPr>
            <p:nvPr/>
          </p:nvCxnSpPr>
          <p:spPr>
            <a:xfrm flipV="1">
              <a:off x="6514963" y="3289084"/>
              <a:ext cx="303589" cy="176102"/>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67" name="ZoneTexte 266">
            <a:extLst>
              <a:ext uri="{FF2B5EF4-FFF2-40B4-BE49-F238E27FC236}">
                <a16:creationId xmlns:a16="http://schemas.microsoft.com/office/drawing/2014/main" id="{62A76FC2-E62A-4432-88B1-DACBE300A500}"/>
              </a:ext>
            </a:extLst>
          </p:cNvPr>
          <p:cNvSpPr txBox="1"/>
          <p:nvPr/>
        </p:nvSpPr>
        <p:spPr>
          <a:xfrm>
            <a:off x="7970179" y="1957120"/>
            <a:ext cx="707140" cy="553998"/>
          </a:xfrm>
          <a:prstGeom prst="rect">
            <a:avLst/>
          </a:prstGeom>
          <a:noFill/>
        </p:spPr>
        <p:txBody>
          <a:bodyPr wrap="square" rtlCol="0">
            <a:spAutoFit/>
          </a:bodyPr>
          <a:lstStyle/>
          <a:p>
            <a:pPr algn="ctr"/>
            <a:r>
              <a:rPr lang="fr-FR" sz="600" dirty="0">
                <a:solidFill>
                  <a:schemeClr val="bg1"/>
                </a:solidFill>
              </a:rPr>
              <a:t>Liste des liaisons à persister</a:t>
            </a:r>
          </a:p>
          <a:p>
            <a:pPr algn="ctr"/>
            <a:r>
              <a:rPr lang="fr-FR" sz="600" dirty="0">
                <a:solidFill>
                  <a:schemeClr val="bg1"/>
                </a:solidFill>
              </a:rPr>
              <a:t>(Table de Mapping)</a:t>
            </a:r>
          </a:p>
        </p:txBody>
      </p:sp>
      <p:sp>
        <p:nvSpPr>
          <p:cNvPr id="272" name="ZoneTexte 271">
            <a:extLst>
              <a:ext uri="{FF2B5EF4-FFF2-40B4-BE49-F238E27FC236}">
                <a16:creationId xmlns:a16="http://schemas.microsoft.com/office/drawing/2014/main" id="{D2B733AE-635B-41B9-8C20-673A14A3B454}"/>
              </a:ext>
            </a:extLst>
          </p:cNvPr>
          <p:cNvSpPr txBox="1"/>
          <p:nvPr/>
        </p:nvSpPr>
        <p:spPr>
          <a:xfrm>
            <a:off x="5981707" y="2123529"/>
            <a:ext cx="707140" cy="369332"/>
          </a:xfrm>
          <a:prstGeom prst="rect">
            <a:avLst/>
          </a:prstGeom>
          <a:noFill/>
        </p:spPr>
        <p:txBody>
          <a:bodyPr wrap="square" rtlCol="0">
            <a:spAutoFit/>
          </a:bodyPr>
          <a:lstStyle/>
          <a:p>
            <a:pPr algn="ctr"/>
            <a:r>
              <a:rPr lang="fr-FR" sz="600" dirty="0">
                <a:solidFill>
                  <a:schemeClr val="bg1"/>
                </a:solidFill>
              </a:rPr>
              <a:t>Liste des objets/entités à persister</a:t>
            </a:r>
          </a:p>
        </p:txBody>
      </p:sp>
      <p:cxnSp>
        <p:nvCxnSpPr>
          <p:cNvPr id="274" name="Connecteur droit avec flèche 273">
            <a:extLst>
              <a:ext uri="{FF2B5EF4-FFF2-40B4-BE49-F238E27FC236}">
                <a16:creationId xmlns:a16="http://schemas.microsoft.com/office/drawing/2014/main" id="{8573AABE-5EF3-410B-AA6C-477B17B2E304}"/>
              </a:ext>
            </a:extLst>
          </p:cNvPr>
          <p:cNvCxnSpPr>
            <a:cxnSpLocks/>
            <a:stCxn id="242" idx="2"/>
            <a:endCxn id="241" idx="0"/>
          </p:cNvCxnSpPr>
          <p:nvPr/>
        </p:nvCxnSpPr>
        <p:spPr>
          <a:xfrm flipH="1">
            <a:off x="7317893" y="3150093"/>
            <a:ext cx="2283" cy="574381"/>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Connecteur droit avec flèche 274">
            <a:extLst>
              <a:ext uri="{FF2B5EF4-FFF2-40B4-BE49-F238E27FC236}">
                <a16:creationId xmlns:a16="http://schemas.microsoft.com/office/drawing/2014/main" id="{24FEFB24-082B-4CC1-85F7-31D240926E5D}"/>
              </a:ext>
            </a:extLst>
          </p:cNvPr>
          <p:cNvCxnSpPr>
            <a:cxnSpLocks/>
            <a:stCxn id="243" idx="2"/>
            <a:endCxn id="242" idx="0"/>
          </p:cNvCxnSpPr>
          <p:nvPr/>
        </p:nvCxnSpPr>
        <p:spPr>
          <a:xfrm>
            <a:off x="7310141" y="1937489"/>
            <a:ext cx="10035" cy="707198"/>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68">
            <a:extLst>
              <a:ext uri="{FF2B5EF4-FFF2-40B4-BE49-F238E27FC236}">
                <a16:creationId xmlns:a16="http://schemas.microsoft.com/office/drawing/2014/main" id="{C4CD8966-E47F-41E5-B6CE-D2BD0AE29833}"/>
              </a:ext>
            </a:extLst>
          </p:cNvPr>
          <p:cNvCxnSpPr>
            <a:cxnSpLocks/>
          </p:cNvCxnSpPr>
          <p:nvPr/>
        </p:nvCxnSpPr>
        <p:spPr>
          <a:xfrm flipV="1">
            <a:off x="4588622" y="2471745"/>
            <a:ext cx="0" cy="16817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1" name="ZoneTexte 280">
            <a:extLst>
              <a:ext uri="{FF2B5EF4-FFF2-40B4-BE49-F238E27FC236}">
                <a16:creationId xmlns:a16="http://schemas.microsoft.com/office/drawing/2014/main" id="{B595BE5F-CE8C-4E08-BE9D-B1FAD978BDBF}"/>
              </a:ext>
            </a:extLst>
          </p:cNvPr>
          <p:cNvSpPr txBox="1"/>
          <p:nvPr/>
        </p:nvSpPr>
        <p:spPr>
          <a:xfrm>
            <a:off x="1265851" y="2644687"/>
            <a:ext cx="728786" cy="505406"/>
          </a:xfrm>
          <a:prstGeom prst="rect">
            <a:avLst/>
          </a:prstGeom>
          <a:noFill/>
          <a:ln>
            <a:solidFill>
              <a:schemeClr val="bg1">
                <a:lumMod val="95000"/>
              </a:schemeClr>
            </a:solidFill>
          </a:ln>
        </p:spPr>
        <p:txBody>
          <a:bodyPr wrap="square" rtlCol="0" anchor="ctr">
            <a:noAutofit/>
          </a:bodyPr>
          <a:lstStyle/>
          <a:p>
            <a:pPr algn="ctr"/>
            <a:r>
              <a:rPr lang="fr-FR" sz="1200" dirty="0" err="1">
                <a:solidFill>
                  <a:schemeClr val="bg1"/>
                </a:solidFill>
              </a:rPr>
              <a:t>NoDAL</a:t>
            </a:r>
            <a:endParaRPr lang="fr-FR" sz="1200" dirty="0">
              <a:solidFill>
                <a:schemeClr val="bg1"/>
              </a:solidFill>
            </a:endParaRPr>
          </a:p>
        </p:txBody>
      </p:sp>
      <p:sp>
        <p:nvSpPr>
          <p:cNvPr id="368" name="Rectangle 367">
            <a:extLst>
              <a:ext uri="{FF2B5EF4-FFF2-40B4-BE49-F238E27FC236}">
                <a16:creationId xmlns:a16="http://schemas.microsoft.com/office/drawing/2014/main" id="{2599F488-6731-471E-8020-756192E8753C}"/>
              </a:ext>
            </a:extLst>
          </p:cNvPr>
          <p:cNvSpPr/>
          <p:nvPr/>
        </p:nvSpPr>
        <p:spPr>
          <a:xfrm>
            <a:off x="111539" y="529175"/>
            <a:ext cx="4080387" cy="874464"/>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800" dirty="0">
                <a:solidFill>
                  <a:prstClr val="white"/>
                </a:solidFill>
              </a:rPr>
              <a:t>Dans le cas de </a:t>
            </a:r>
            <a:r>
              <a:rPr lang="fr-FR" sz="800" dirty="0" err="1">
                <a:solidFill>
                  <a:prstClr val="white"/>
                </a:solidFill>
              </a:rPr>
              <a:t>NoSoft</a:t>
            </a:r>
            <a:r>
              <a:rPr lang="fr-FR" sz="800" dirty="0">
                <a:solidFill>
                  <a:prstClr val="white"/>
                </a:solidFill>
              </a:rPr>
              <a:t> c’est encore plus complexe car il faut aussi définir le mapping entre langage graphique et langage textuel. Cela induit le fait qu’il existe un DAL spécifique à </a:t>
            </a:r>
            <a:r>
              <a:rPr lang="fr-FR" sz="800" dirty="0" err="1">
                <a:solidFill>
                  <a:prstClr val="white"/>
                </a:solidFill>
              </a:rPr>
              <a:t>NoSoft</a:t>
            </a:r>
            <a:r>
              <a:rPr lang="fr-FR" sz="800" dirty="0">
                <a:solidFill>
                  <a:prstClr val="white"/>
                </a:solidFill>
              </a:rPr>
              <a:t> qui s’appelle </a:t>
            </a:r>
            <a:r>
              <a:rPr lang="fr-FR" sz="800" dirty="0" err="1">
                <a:solidFill>
                  <a:prstClr val="white"/>
                </a:solidFill>
              </a:rPr>
              <a:t>NoDAL</a:t>
            </a:r>
            <a:r>
              <a:rPr lang="fr-FR" sz="800" dirty="0">
                <a:solidFill>
                  <a:prstClr val="white"/>
                </a:solidFill>
              </a:rPr>
              <a:t> et qui se scinde en:</a:t>
            </a:r>
          </a:p>
          <a:p>
            <a:pPr marL="171450" lvl="0" indent="-171450">
              <a:buFont typeface="Arial" panose="020B0604020202020204" pitchFamily="34" charset="0"/>
              <a:buChar char="•"/>
            </a:pPr>
            <a:r>
              <a:rPr lang="fr-FR" sz="800" dirty="0">
                <a:solidFill>
                  <a:prstClr val="white"/>
                </a:solidFill>
              </a:rPr>
              <a:t>une partie serveur (interface de la donnée globale structuré)</a:t>
            </a:r>
          </a:p>
          <a:p>
            <a:pPr marL="171450" lvl="0" indent="-171450">
              <a:buFont typeface="Arial" panose="020B0604020202020204" pitchFamily="34" charset="0"/>
              <a:buChar char="•"/>
            </a:pPr>
            <a:r>
              <a:rPr lang="fr-FR" sz="800" dirty="0">
                <a:solidFill>
                  <a:prstClr val="white"/>
                </a:solidFill>
              </a:rPr>
              <a:t>une partie client (interface de la donnée locale objet)</a:t>
            </a:r>
          </a:p>
        </p:txBody>
      </p:sp>
      <p:cxnSp>
        <p:nvCxnSpPr>
          <p:cNvPr id="374" name="Connecteur droit avec flèche 373">
            <a:extLst>
              <a:ext uri="{FF2B5EF4-FFF2-40B4-BE49-F238E27FC236}">
                <a16:creationId xmlns:a16="http://schemas.microsoft.com/office/drawing/2014/main" id="{EEC91383-1667-4A2D-A42C-47CA867B8FA0}"/>
              </a:ext>
            </a:extLst>
          </p:cNvPr>
          <p:cNvCxnSpPr>
            <a:cxnSpLocks/>
          </p:cNvCxnSpPr>
          <p:nvPr/>
        </p:nvCxnSpPr>
        <p:spPr>
          <a:xfrm flipV="1">
            <a:off x="5884968" y="1706052"/>
            <a:ext cx="1033559" cy="236"/>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6" name="Connecteur droit avec flèche 375">
            <a:extLst>
              <a:ext uri="{FF2B5EF4-FFF2-40B4-BE49-F238E27FC236}">
                <a16:creationId xmlns:a16="http://schemas.microsoft.com/office/drawing/2014/main" id="{4F9BB630-CA3C-45E1-8434-68714C466AA8}"/>
              </a:ext>
            </a:extLst>
          </p:cNvPr>
          <p:cNvCxnSpPr>
            <a:cxnSpLocks/>
            <a:endCxn id="97" idx="3"/>
          </p:cNvCxnSpPr>
          <p:nvPr/>
        </p:nvCxnSpPr>
        <p:spPr>
          <a:xfrm flipH="1">
            <a:off x="3916149" y="2213731"/>
            <a:ext cx="446708" cy="2"/>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1" name="Rectangle 380">
            <a:extLst>
              <a:ext uri="{FF2B5EF4-FFF2-40B4-BE49-F238E27FC236}">
                <a16:creationId xmlns:a16="http://schemas.microsoft.com/office/drawing/2014/main" id="{5F53CB0F-1653-4479-A9C4-A17070E255EE}"/>
              </a:ext>
            </a:extLst>
          </p:cNvPr>
          <p:cNvSpPr/>
          <p:nvPr/>
        </p:nvSpPr>
        <p:spPr>
          <a:xfrm>
            <a:off x="6335277" y="529175"/>
            <a:ext cx="1996917" cy="798378"/>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800" dirty="0">
                <a:solidFill>
                  <a:prstClr val="white"/>
                </a:solidFill>
              </a:rPr>
              <a:t>NORM permet:</a:t>
            </a:r>
          </a:p>
          <a:p>
            <a:pPr marL="171450" lvl="0" indent="-171450">
              <a:buFont typeface="Arial" panose="020B0604020202020204" pitchFamily="34" charset="0"/>
              <a:buChar char="•"/>
            </a:pPr>
            <a:r>
              <a:rPr lang="fr-FR" sz="800" dirty="0">
                <a:solidFill>
                  <a:prstClr val="white"/>
                </a:solidFill>
              </a:rPr>
              <a:t>de désérialiser les objets</a:t>
            </a:r>
          </a:p>
          <a:p>
            <a:pPr marL="171450" lvl="0" indent="-171450">
              <a:buFont typeface="Arial" panose="020B0604020202020204" pitchFamily="34" charset="0"/>
              <a:buChar char="•"/>
            </a:pPr>
            <a:r>
              <a:rPr lang="fr-FR" sz="800" dirty="0">
                <a:solidFill>
                  <a:prstClr val="white"/>
                </a:solidFill>
              </a:rPr>
              <a:t>Définir la liste des DAO à persister</a:t>
            </a:r>
          </a:p>
          <a:p>
            <a:pPr marL="171450" lvl="0" indent="-171450">
              <a:buFont typeface="Arial" panose="020B0604020202020204" pitchFamily="34" charset="0"/>
              <a:buChar char="•"/>
            </a:pPr>
            <a:r>
              <a:rPr lang="fr-FR" sz="800" dirty="0">
                <a:solidFill>
                  <a:prstClr val="white"/>
                </a:solidFill>
              </a:rPr>
              <a:t>Définir la liste des Liaisons à persister</a:t>
            </a:r>
          </a:p>
          <a:p>
            <a:pPr marL="171450" lvl="0" indent="-171450">
              <a:buFont typeface="Arial" panose="020B0604020202020204" pitchFamily="34" charset="0"/>
              <a:buChar char="•"/>
            </a:pPr>
            <a:r>
              <a:rPr lang="fr-FR" sz="800" dirty="0">
                <a:solidFill>
                  <a:prstClr val="white"/>
                </a:solidFill>
              </a:rPr>
              <a:t>Renvoyer </a:t>
            </a:r>
            <a:r>
              <a:rPr lang="fr-FR" sz="800" dirty="0" err="1">
                <a:solidFill>
                  <a:prstClr val="white"/>
                </a:solidFill>
              </a:rPr>
              <a:t>l’id</a:t>
            </a:r>
            <a:r>
              <a:rPr lang="fr-FR" sz="800" dirty="0">
                <a:solidFill>
                  <a:prstClr val="white"/>
                </a:solidFill>
              </a:rPr>
              <a:t> des entités créées</a:t>
            </a:r>
          </a:p>
        </p:txBody>
      </p:sp>
    </p:spTree>
    <p:extLst>
      <p:ext uri="{BB962C8B-B14F-4D97-AF65-F5344CB8AC3E}">
        <p14:creationId xmlns:p14="http://schemas.microsoft.com/office/powerpoint/2010/main" val="502196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ZoneTexte 48">
            <a:extLst>
              <a:ext uri="{FF2B5EF4-FFF2-40B4-BE49-F238E27FC236}">
                <a16:creationId xmlns:a16="http://schemas.microsoft.com/office/drawing/2014/main" id="{ABEC187F-DEFE-495B-AE77-B3B3F824716C}"/>
              </a:ext>
            </a:extLst>
          </p:cNvPr>
          <p:cNvSpPr txBox="1"/>
          <p:nvPr/>
        </p:nvSpPr>
        <p:spPr>
          <a:xfrm>
            <a:off x="1445236" y="2420487"/>
            <a:ext cx="6253528" cy="1737503"/>
          </a:xfrm>
          <a:prstGeom prst="rect">
            <a:avLst/>
          </a:prstGeom>
          <a:solidFill>
            <a:schemeClr val="bg1">
              <a:alpha val="25000"/>
            </a:schemeClr>
          </a:solidFill>
          <a:ln>
            <a:solidFill>
              <a:schemeClr val="bg1">
                <a:lumMod val="95000"/>
              </a:schemeClr>
            </a:solidFill>
          </a:ln>
        </p:spPr>
        <p:txBody>
          <a:bodyPr wrap="square" rtlCol="0" anchor="t">
            <a:noAutofit/>
          </a:bodyPr>
          <a:lstStyle/>
          <a:p>
            <a:pPr algn="ctr"/>
            <a:r>
              <a:rPr lang="fr-FR" sz="1200" dirty="0">
                <a:solidFill>
                  <a:schemeClr val="bg1"/>
                </a:solidFill>
              </a:rPr>
              <a:t>NORM</a:t>
            </a:r>
          </a:p>
        </p:txBody>
      </p:sp>
      <p:sp>
        <p:nvSpPr>
          <p:cNvPr id="11" name="ZoneTexte 10">
            <a:extLst>
              <a:ext uri="{FF2B5EF4-FFF2-40B4-BE49-F238E27FC236}">
                <a16:creationId xmlns:a16="http://schemas.microsoft.com/office/drawing/2014/main" id="{1957A8B5-1F22-4E83-9266-A535280B08FE}"/>
              </a:ext>
            </a:extLst>
          </p:cNvPr>
          <p:cNvSpPr txBox="1"/>
          <p:nvPr/>
        </p:nvSpPr>
        <p:spPr>
          <a:xfrm>
            <a:off x="49195" y="166776"/>
            <a:ext cx="4906466" cy="338554"/>
          </a:xfrm>
          <a:prstGeom prst="rect">
            <a:avLst/>
          </a:prstGeom>
          <a:noFill/>
        </p:spPr>
        <p:txBody>
          <a:bodyPr wrap="square" rtlCol="0">
            <a:spAutoFit/>
          </a:bodyPr>
          <a:lstStyle/>
          <a:p>
            <a:r>
              <a:rPr lang="fr-FR" sz="1600" b="1" dirty="0">
                <a:solidFill>
                  <a:schemeClr val="bg1"/>
                </a:solidFill>
                <a:effectLst>
                  <a:outerShdw blurRad="38100" dist="38100" dir="2700000" algn="tl">
                    <a:srgbClr val="000000">
                      <a:alpha val="43137"/>
                    </a:srgbClr>
                  </a:outerShdw>
                </a:effectLst>
              </a:rPr>
              <a:t>NORM – Nosoft Object </a:t>
            </a:r>
            <a:r>
              <a:rPr lang="fr-FR" sz="1600" b="1" dirty="0" err="1">
                <a:solidFill>
                  <a:schemeClr val="bg1"/>
                </a:solidFill>
                <a:effectLst>
                  <a:outerShdw blurRad="38100" dist="38100" dir="2700000" algn="tl">
                    <a:srgbClr val="000000">
                      <a:alpha val="43137"/>
                    </a:srgbClr>
                  </a:outerShdw>
                </a:effectLst>
              </a:rPr>
              <a:t>Relational</a:t>
            </a:r>
            <a:r>
              <a:rPr lang="fr-FR" sz="1600" b="1" dirty="0">
                <a:solidFill>
                  <a:schemeClr val="bg1"/>
                </a:solidFill>
                <a:effectLst>
                  <a:outerShdw blurRad="38100" dist="38100" dir="2700000" algn="tl">
                    <a:srgbClr val="000000">
                      <a:alpha val="43137"/>
                    </a:srgbClr>
                  </a:outerShdw>
                </a:effectLst>
              </a:rPr>
              <a:t> Mapping</a:t>
            </a:r>
          </a:p>
        </p:txBody>
      </p:sp>
      <p:sp>
        <p:nvSpPr>
          <p:cNvPr id="80" name="ZoneTexte 79">
            <a:extLst>
              <a:ext uri="{FF2B5EF4-FFF2-40B4-BE49-F238E27FC236}">
                <a16:creationId xmlns:a16="http://schemas.microsoft.com/office/drawing/2014/main" id="{26DB9CCA-0A3E-4A76-8B06-FEEF2ACC7C8F}"/>
              </a:ext>
            </a:extLst>
          </p:cNvPr>
          <p:cNvSpPr txBox="1"/>
          <p:nvPr/>
        </p:nvSpPr>
        <p:spPr>
          <a:xfrm>
            <a:off x="4195567" y="2970354"/>
            <a:ext cx="857927" cy="553998"/>
          </a:xfrm>
          <a:prstGeom prst="rect">
            <a:avLst/>
          </a:prstGeom>
          <a:noFill/>
        </p:spPr>
        <p:txBody>
          <a:bodyPr wrap="none" rtlCol="0">
            <a:spAutoFit/>
          </a:bodyPr>
          <a:lstStyle/>
          <a:p>
            <a:r>
              <a:rPr lang="fr-FR" sz="600" dirty="0">
                <a:solidFill>
                  <a:schemeClr val="bg1"/>
                </a:solidFill>
              </a:rPr>
              <a:t>{</a:t>
            </a:r>
          </a:p>
          <a:p>
            <a:r>
              <a:rPr lang="fr-FR" sz="600" dirty="0">
                <a:solidFill>
                  <a:schemeClr val="bg1"/>
                </a:solidFill>
              </a:rPr>
              <a:t>  "User" : {</a:t>
            </a:r>
          </a:p>
          <a:p>
            <a:r>
              <a:rPr lang="fr-FR" sz="600" dirty="0">
                <a:solidFill>
                  <a:schemeClr val="bg1"/>
                </a:solidFill>
              </a:rPr>
              <a:t>    "Name"  : "Doe" </a:t>
            </a:r>
          </a:p>
          <a:p>
            <a:r>
              <a:rPr lang="fr-FR" sz="600" dirty="0">
                <a:solidFill>
                  <a:schemeClr val="bg1"/>
                </a:solidFill>
              </a:rPr>
              <a:t>  }</a:t>
            </a:r>
          </a:p>
          <a:p>
            <a:r>
              <a:rPr lang="fr-FR" sz="600" dirty="0">
                <a:solidFill>
                  <a:schemeClr val="bg1"/>
                </a:solidFill>
              </a:rPr>
              <a:t>}</a:t>
            </a:r>
          </a:p>
        </p:txBody>
      </p:sp>
      <p:grpSp>
        <p:nvGrpSpPr>
          <p:cNvPr id="134" name="Groupe 133">
            <a:extLst>
              <a:ext uri="{FF2B5EF4-FFF2-40B4-BE49-F238E27FC236}">
                <a16:creationId xmlns:a16="http://schemas.microsoft.com/office/drawing/2014/main" id="{7870202F-CD8F-43BA-A329-6B02AB18F192}"/>
              </a:ext>
            </a:extLst>
          </p:cNvPr>
          <p:cNvGrpSpPr/>
          <p:nvPr/>
        </p:nvGrpSpPr>
        <p:grpSpPr>
          <a:xfrm>
            <a:off x="3603875" y="3420731"/>
            <a:ext cx="340180" cy="111624"/>
            <a:chOff x="3362255" y="2949629"/>
            <a:chExt cx="417319" cy="111624"/>
          </a:xfrm>
        </p:grpSpPr>
        <p:cxnSp>
          <p:nvCxnSpPr>
            <p:cNvPr id="82" name="Connecteur droit avec flèche 81">
              <a:extLst>
                <a:ext uri="{FF2B5EF4-FFF2-40B4-BE49-F238E27FC236}">
                  <a16:creationId xmlns:a16="http://schemas.microsoft.com/office/drawing/2014/main" id="{5F2139FD-F97D-4637-9626-147371D72E45}"/>
                </a:ext>
              </a:extLst>
            </p:cNvPr>
            <p:cNvCxnSpPr>
              <a:cxnSpLocks/>
            </p:cNvCxnSpPr>
            <p:nvPr/>
          </p:nvCxnSpPr>
          <p:spPr>
            <a:xfrm>
              <a:off x="3362255" y="2949629"/>
              <a:ext cx="417319"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E690FBF9-06A0-4EDD-8D56-5FAAC7F5789E}"/>
                </a:ext>
              </a:extLst>
            </p:cNvPr>
            <p:cNvCxnSpPr>
              <a:cxnSpLocks/>
            </p:cNvCxnSpPr>
            <p:nvPr/>
          </p:nvCxnSpPr>
          <p:spPr>
            <a:xfrm flipH="1">
              <a:off x="3362255" y="3061253"/>
              <a:ext cx="416819"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7" name="ZoneTexte 96">
            <a:extLst>
              <a:ext uri="{FF2B5EF4-FFF2-40B4-BE49-F238E27FC236}">
                <a16:creationId xmlns:a16="http://schemas.microsoft.com/office/drawing/2014/main" id="{1F1A11B2-25E6-4265-9854-C470F88247E0}"/>
              </a:ext>
            </a:extLst>
          </p:cNvPr>
          <p:cNvSpPr txBox="1"/>
          <p:nvPr/>
        </p:nvSpPr>
        <p:spPr>
          <a:xfrm>
            <a:off x="4273001" y="3743892"/>
            <a:ext cx="611065" cy="184666"/>
          </a:xfrm>
          <a:prstGeom prst="rect">
            <a:avLst/>
          </a:prstGeom>
          <a:noFill/>
        </p:spPr>
        <p:txBody>
          <a:bodyPr wrap="none" rtlCol="0">
            <a:spAutoFit/>
          </a:bodyPr>
          <a:lstStyle/>
          <a:p>
            <a:r>
              <a:rPr lang="fr-FR" sz="600" dirty="0">
                <a:solidFill>
                  <a:schemeClr val="bg1"/>
                </a:solidFill>
              </a:rPr>
              <a:t>{  "id" : 132 }</a:t>
            </a:r>
          </a:p>
        </p:txBody>
      </p:sp>
      <p:cxnSp>
        <p:nvCxnSpPr>
          <p:cNvPr id="287" name="Connecteur droit avec flèche 286">
            <a:extLst>
              <a:ext uri="{FF2B5EF4-FFF2-40B4-BE49-F238E27FC236}">
                <a16:creationId xmlns:a16="http://schemas.microsoft.com/office/drawing/2014/main" id="{6B0B4161-D463-4B6E-B9C7-78D41F403654}"/>
              </a:ext>
            </a:extLst>
          </p:cNvPr>
          <p:cNvCxnSpPr>
            <a:cxnSpLocks/>
          </p:cNvCxnSpPr>
          <p:nvPr/>
        </p:nvCxnSpPr>
        <p:spPr>
          <a:xfrm>
            <a:off x="5162604" y="3373580"/>
            <a:ext cx="317124"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41" name="Picture 10" descr="Résultat de recherche d'images pour &quot;bdd icon&quot;">
            <a:extLst>
              <a:ext uri="{FF2B5EF4-FFF2-40B4-BE49-F238E27FC236}">
                <a16:creationId xmlns:a16="http://schemas.microsoft.com/office/drawing/2014/main" id="{270720C7-CC7E-4285-9DBE-4B89E248FB6E}"/>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7897483" y="2795561"/>
            <a:ext cx="625170" cy="625170"/>
          </a:xfrm>
          <a:prstGeom prst="rect">
            <a:avLst/>
          </a:prstGeom>
          <a:noFill/>
          <a:extLst>
            <a:ext uri="{909E8E84-426E-40DD-AFC4-6F175D3DCCD1}">
              <a14:hiddenFill xmlns:a14="http://schemas.microsoft.com/office/drawing/2010/main">
                <a:solidFill>
                  <a:srgbClr val="FFFFFF"/>
                </a:solidFill>
              </a14:hiddenFill>
            </a:ext>
          </a:extLst>
        </p:spPr>
      </p:pic>
      <p:sp>
        <p:nvSpPr>
          <p:cNvPr id="242" name="ZoneTexte 241">
            <a:extLst>
              <a:ext uri="{FF2B5EF4-FFF2-40B4-BE49-F238E27FC236}">
                <a16:creationId xmlns:a16="http://schemas.microsoft.com/office/drawing/2014/main" id="{DDDD5FF6-EF50-4C95-AB0B-2AF44FA3B518}"/>
              </a:ext>
            </a:extLst>
          </p:cNvPr>
          <p:cNvSpPr txBox="1"/>
          <p:nvPr/>
        </p:nvSpPr>
        <p:spPr>
          <a:xfrm>
            <a:off x="6533365" y="2800723"/>
            <a:ext cx="925082" cy="668216"/>
          </a:xfrm>
          <a:prstGeom prst="rect">
            <a:avLst/>
          </a:prstGeom>
          <a:noFill/>
          <a:ln>
            <a:solidFill>
              <a:schemeClr val="bg1">
                <a:lumMod val="95000"/>
              </a:schemeClr>
            </a:solidFill>
          </a:ln>
        </p:spPr>
        <p:txBody>
          <a:bodyPr wrap="square" rtlCol="0" anchor="ctr">
            <a:noAutofit/>
          </a:bodyPr>
          <a:lstStyle/>
          <a:p>
            <a:pPr algn="ctr"/>
            <a:r>
              <a:rPr lang="fr-FR" sz="1200" dirty="0">
                <a:solidFill>
                  <a:schemeClr val="bg1"/>
                </a:solidFill>
              </a:rPr>
              <a:t>DBAL</a:t>
            </a:r>
          </a:p>
        </p:txBody>
      </p:sp>
      <p:sp>
        <p:nvSpPr>
          <p:cNvPr id="243" name="ZoneTexte 242">
            <a:extLst>
              <a:ext uri="{FF2B5EF4-FFF2-40B4-BE49-F238E27FC236}">
                <a16:creationId xmlns:a16="http://schemas.microsoft.com/office/drawing/2014/main" id="{FAFA140C-D6DD-44C4-BA99-E723DD6EA641}"/>
              </a:ext>
            </a:extLst>
          </p:cNvPr>
          <p:cNvSpPr txBox="1"/>
          <p:nvPr/>
        </p:nvSpPr>
        <p:spPr>
          <a:xfrm>
            <a:off x="5479728" y="2795561"/>
            <a:ext cx="783228" cy="1243680"/>
          </a:xfrm>
          <a:prstGeom prst="rect">
            <a:avLst/>
          </a:prstGeom>
          <a:solidFill>
            <a:srgbClr val="FF0000">
              <a:alpha val="2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lvl="0" algn="ctr">
              <a:defRPr sz="1200">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err="1"/>
              <a:t>NoDAL</a:t>
            </a:r>
            <a:endParaRPr lang="fr-FR" dirty="0"/>
          </a:p>
        </p:txBody>
      </p:sp>
      <p:sp>
        <p:nvSpPr>
          <p:cNvPr id="271" name="ZoneTexte 270">
            <a:extLst>
              <a:ext uri="{FF2B5EF4-FFF2-40B4-BE49-F238E27FC236}">
                <a16:creationId xmlns:a16="http://schemas.microsoft.com/office/drawing/2014/main" id="{35947014-72A7-41C7-AE6C-CEEC39A7DE0D}"/>
              </a:ext>
            </a:extLst>
          </p:cNvPr>
          <p:cNvSpPr txBox="1"/>
          <p:nvPr/>
        </p:nvSpPr>
        <p:spPr>
          <a:xfrm>
            <a:off x="5441551" y="1499964"/>
            <a:ext cx="3418042" cy="830997"/>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fr-FR"/>
            </a:defPPr>
            <a:lvl1pPr lvl="0">
              <a:defRPr sz="800">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err="1"/>
              <a:t>NoDAL</a:t>
            </a:r>
            <a:r>
              <a:rPr lang="fr-FR" dirty="0"/>
              <a:t> se scinde en deux parties (client et serveur) permet de:</a:t>
            </a:r>
          </a:p>
          <a:p>
            <a:pPr marL="171450" indent="-171450">
              <a:buFont typeface="Arial" panose="020B0604020202020204" pitchFamily="34" charset="0"/>
              <a:buChar char="•"/>
            </a:pPr>
            <a:r>
              <a:rPr lang="fr-FR" dirty="0"/>
              <a:t>Gérer les requêtes </a:t>
            </a:r>
            <a:r>
              <a:rPr lang="fr-FR" dirty="0" err="1"/>
              <a:t>NoQ</a:t>
            </a:r>
            <a:endParaRPr lang="fr-FR" dirty="0"/>
          </a:p>
          <a:p>
            <a:pPr marL="171450" indent="-171450">
              <a:buFont typeface="Arial" panose="020B0604020202020204" pitchFamily="34" charset="0"/>
              <a:buChar char="•"/>
            </a:pPr>
            <a:r>
              <a:rPr lang="fr-FR" dirty="0"/>
              <a:t>Interagir avec le système de fichier (FAL)</a:t>
            </a:r>
            <a:br>
              <a:rPr lang="fr-FR" dirty="0"/>
            </a:br>
            <a:r>
              <a:rPr lang="fr-FR" dirty="0"/>
              <a:t>et les bases de données (DBAL)</a:t>
            </a:r>
          </a:p>
          <a:p>
            <a:pPr marL="171450" indent="-171450">
              <a:buFont typeface="Arial" panose="020B0604020202020204" pitchFamily="34" charset="0"/>
              <a:buChar char="•"/>
            </a:pPr>
            <a:r>
              <a:rPr lang="fr-FR" dirty="0"/>
              <a:t>Interagir avec les </a:t>
            </a:r>
            <a:r>
              <a:rPr lang="fr-FR" dirty="0" err="1"/>
              <a:t>NObjects</a:t>
            </a:r>
            <a:r>
              <a:rPr lang="fr-FR" dirty="0"/>
              <a:t> (affectation </a:t>
            </a:r>
            <a:r>
              <a:rPr lang="fr-FR" dirty="0" err="1"/>
              <a:t>d’id</a:t>
            </a:r>
            <a:r>
              <a:rPr lang="fr-FR" dirty="0"/>
              <a:t>)</a:t>
            </a:r>
          </a:p>
          <a:p>
            <a:pPr marL="171450" indent="-171450">
              <a:buFont typeface="Arial" panose="020B0604020202020204" pitchFamily="34" charset="0"/>
              <a:buChar char="•"/>
            </a:pPr>
            <a:r>
              <a:rPr lang="fr-FR" dirty="0"/>
              <a:t>Fournir des assets au Memory Manager</a:t>
            </a:r>
          </a:p>
        </p:txBody>
      </p:sp>
      <p:sp>
        <p:nvSpPr>
          <p:cNvPr id="281" name="ZoneTexte 280">
            <a:extLst>
              <a:ext uri="{FF2B5EF4-FFF2-40B4-BE49-F238E27FC236}">
                <a16:creationId xmlns:a16="http://schemas.microsoft.com/office/drawing/2014/main" id="{B595BE5F-CE8C-4E08-BE9D-B1FAD978BDBF}"/>
              </a:ext>
            </a:extLst>
          </p:cNvPr>
          <p:cNvSpPr txBox="1"/>
          <p:nvPr/>
        </p:nvSpPr>
        <p:spPr>
          <a:xfrm>
            <a:off x="2875089" y="2795562"/>
            <a:ext cx="728786" cy="1243680"/>
          </a:xfrm>
          <a:prstGeom prst="rect">
            <a:avLst/>
          </a:prstGeom>
          <a:solidFill>
            <a:srgbClr val="FF0000">
              <a:alpha val="2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lvl="0">
              <a:defRPr sz="800">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fr-FR" sz="1200" dirty="0" err="1"/>
              <a:t>NoDAL</a:t>
            </a:r>
            <a:endParaRPr lang="fr-FR" sz="1200" dirty="0"/>
          </a:p>
        </p:txBody>
      </p:sp>
      <p:cxnSp>
        <p:nvCxnSpPr>
          <p:cNvPr id="376" name="Connecteur droit avec flèche 375">
            <a:extLst>
              <a:ext uri="{FF2B5EF4-FFF2-40B4-BE49-F238E27FC236}">
                <a16:creationId xmlns:a16="http://schemas.microsoft.com/office/drawing/2014/main" id="{4F9BB630-CA3C-45E1-8434-68714C466AA8}"/>
              </a:ext>
            </a:extLst>
          </p:cNvPr>
          <p:cNvCxnSpPr>
            <a:cxnSpLocks/>
          </p:cNvCxnSpPr>
          <p:nvPr/>
        </p:nvCxnSpPr>
        <p:spPr>
          <a:xfrm flipH="1">
            <a:off x="5162604" y="3526515"/>
            <a:ext cx="257910"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ZoneTexte 43">
            <a:extLst>
              <a:ext uri="{FF2B5EF4-FFF2-40B4-BE49-F238E27FC236}">
                <a16:creationId xmlns:a16="http://schemas.microsoft.com/office/drawing/2014/main" id="{146B4705-90C9-478E-BE92-628FF0493987}"/>
              </a:ext>
            </a:extLst>
          </p:cNvPr>
          <p:cNvSpPr txBox="1"/>
          <p:nvPr/>
        </p:nvSpPr>
        <p:spPr>
          <a:xfrm>
            <a:off x="157942" y="1754105"/>
            <a:ext cx="2574587" cy="584775"/>
          </a:xfrm>
          <a:prstGeom prst="rect">
            <a:avLst/>
          </a:prstGeom>
          <a:solidFill>
            <a:srgbClr val="00B0F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fr-FR"/>
            </a:defPPr>
            <a:lvl1pPr lvl="0">
              <a:defRPr sz="800">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err="1"/>
              <a:t>NObject</a:t>
            </a:r>
            <a:r>
              <a:rPr lang="fr-FR" dirty="0"/>
              <a:t> permet de:</a:t>
            </a:r>
          </a:p>
          <a:p>
            <a:pPr marL="171450" indent="-171450">
              <a:buFont typeface="Arial" panose="020B0604020202020204" pitchFamily="34" charset="0"/>
              <a:buChar char="•"/>
            </a:pPr>
            <a:r>
              <a:rPr lang="fr-FR" dirty="0"/>
              <a:t>Convertir les objets graphiques en </a:t>
            </a:r>
            <a:r>
              <a:rPr lang="fr-FR" dirty="0" err="1"/>
              <a:t>NObject</a:t>
            </a:r>
            <a:endParaRPr lang="fr-FR" dirty="0"/>
          </a:p>
          <a:p>
            <a:pPr marL="171450" indent="-171450">
              <a:buFont typeface="Arial" panose="020B0604020202020204" pitchFamily="34" charset="0"/>
              <a:buChar char="•"/>
            </a:pPr>
            <a:r>
              <a:rPr lang="fr-FR" dirty="0" err="1"/>
              <a:t>Serialiser</a:t>
            </a:r>
            <a:r>
              <a:rPr lang="fr-FR" dirty="0"/>
              <a:t> les </a:t>
            </a:r>
            <a:r>
              <a:rPr lang="fr-FR" dirty="0" err="1"/>
              <a:t>Nobject</a:t>
            </a:r>
            <a:r>
              <a:rPr lang="fr-FR" dirty="0"/>
              <a:t> en </a:t>
            </a:r>
            <a:r>
              <a:rPr lang="fr-FR" dirty="0" err="1"/>
              <a:t>NoQ</a:t>
            </a:r>
            <a:endParaRPr lang="fr-FR" dirty="0"/>
          </a:p>
        </p:txBody>
      </p:sp>
      <p:sp>
        <p:nvSpPr>
          <p:cNvPr id="55" name="ZoneTexte 54">
            <a:extLst>
              <a:ext uri="{FF2B5EF4-FFF2-40B4-BE49-F238E27FC236}">
                <a16:creationId xmlns:a16="http://schemas.microsoft.com/office/drawing/2014/main" id="{DB68D88B-5CE6-4BBA-B9E2-60CE6CE8AA01}"/>
              </a:ext>
            </a:extLst>
          </p:cNvPr>
          <p:cNvSpPr txBox="1"/>
          <p:nvPr/>
        </p:nvSpPr>
        <p:spPr>
          <a:xfrm>
            <a:off x="6533366" y="3526806"/>
            <a:ext cx="925081" cy="505406"/>
          </a:xfrm>
          <a:prstGeom prst="rect">
            <a:avLst/>
          </a:prstGeom>
          <a:noFill/>
          <a:ln>
            <a:solidFill>
              <a:schemeClr val="bg1">
                <a:lumMod val="95000"/>
              </a:schemeClr>
            </a:solidFill>
          </a:ln>
        </p:spPr>
        <p:txBody>
          <a:bodyPr wrap="square" rtlCol="0" anchor="ctr">
            <a:noAutofit/>
          </a:bodyPr>
          <a:lstStyle/>
          <a:p>
            <a:pPr algn="ctr"/>
            <a:r>
              <a:rPr lang="fr-FR" sz="1200" dirty="0">
                <a:solidFill>
                  <a:schemeClr val="bg1"/>
                </a:solidFill>
              </a:rPr>
              <a:t>FAL</a:t>
            </a:r>
          </a:p>
        </p:txBody>
      </p:sp>
      <p:sp>
        <p:nvSpPr>
          <p:cNvPr id="21" name="Forme libre : forme 20">
            <a:extLst>
              <a:ext uri="{FF2B5EF4-FFF2-40B4-BE49-F238E27FC236}">
                <a16:creationId xmlns:a16="http://schemas.microsoft.com/office/drawing/2014/main" id="{3B4E034C-744E-49DC-B324-E477C4275B01}"/>
              </a:ext>
            </a:extLst>
          </p:cNvPr>
          <p:cNvSpPr/>
          <p:nvPr/>
        </p:nvSpPr>
        <p:spPr>
          <a:xfrm>
            <a:off x="7884243" y="3484546"/>
            <a:ext cx="820182" cy="412703"/>
          </a:xfrm>
          <a:custGeom>
            <a:avLst/>
            <a:gdLst>
              <a:gd name="connsiteX0" fmla="*/ 527538 w 1104313"/>
              <a:gd name="connsiteY0" fmla="*/ 182880 h 555674"/>
              <a:gd name="connsiteX1" fmla="*/ 527538 w 1104313"/>
              <a:gd name="connsiteY1" fmla="*/ 182880 h 555674"/>
              <a:gd name="connsiteX2" fmla="*/ 464233 w 1104313"/>
              <a:gd name="connsiteY2" fmla="*/ 182880 h 555674"/>
              <a:gd name="connsiteX3" fmla="*/ 0 w 1104313"/>
              <a:gd name="connsiteY3" fmla="*/ 182880 h 555674"/>
              <a:gd name="connsiteX4" fmla="*/ 323557 w 1104313"/>
              <a:gd name="connsiteY4" fmla="*/ 555674 h 555674"/>
              <a:gd name="connsiteX5" fmla="*/ 879230 w 1104313"/>
              <a:gd name="connsiteY5" fmla="*/ 555674 h 555674"/>
              <a:gd name="connsiteX6" fmla="*/ 1104313 w 1104313"/>
              <a:gd name="connsiteY6" fmla="*/ 0 h 555674"/>
              <a:gd name="connsiteX7" fmla="*/ 879230 w 1104313"/>
              <a:gd name="connsiteY7" fmla="*/ 0 h 555674"/>
              <a:gd name="connsiteX8" fmla="*/ 844061 w 1104313"/>
              <a:gd name="connsiteY8" fmla="*/ 98474 h 555674"/>
              <a:gd name="connsiteX9" fmla="*/ 471267 w 1104313"/>
              <a:gd name="connsiteY9" fmla="*/ 98474 h 555674"/>
              <a:gd name="connsiteX10" fmla="*/ 422030 w 1104313"/>
              <a:gd name="connsiteY10" fmla="*/ 175846 h 555674"/>
              <a:gd name="connsiteX0" fmla="*/ 527538 w 1104313"/>
              <a:gd name="connsiteY0" fmla="*/ 182880 h 555674"/>
              <a:gd name="connsiteX1" fmla="*/ 858129 w 1104313"/>
              <a:gd name="connsiteY1" fmla="*/ 548640 h 555674"/>
              <a:gd name="connsiteX2" fmla="*/ 464233 w 1104313"/>
              <a:gd name="connsiteY2" fmla="*/ 182880 h 555674"/>
              <a:gd name="connsiteX3" fmla="*/ 0 w 1104313"/>
              <a:gd name="connsiteY3" fmla="*/ 182880 h 555674"/>
              <a:gd name="connsiteX4" fmla="*/ 323557 w 1104313"/>
              <a:gd name="connsiteY4" fmla="*/ 555674 h 555674"/>
              <a:gd name="connsiteX5" fmla="*/ 879230 w 1104313"/>
              <a:gd name="connsiteY5" fmla="*/ 555674 h 555674"/>
              <a:gd name="connsiteX6" fmla="*/ 1104313 w 1104313"/>
              <a:gd name="connsiteY6" fmla="*/ 0 h 555674"/>
              <a:gd name="connsiteX7" fmla="*/ 879230 w 1104313"/>
              <a:gd name="connsiteY7" fmla="*/ 0 h 555674"/>
              <a:gd name="connsiteX8" fmla="*/ 844061 w 1104313"/>
              <a:gd name="connsiteY8" fmla="*/ 98474 h 555674"/>
              <a:gd name="connsiteX9" fmla="*/ 471267 w 1104313"/>
              <a:gd name="connsiteY9" fmla="*/ 98474 h 555674"/>
              <a:gd name="connsiteX10" fmla="*/ 422030 w 1104313"/>
              <a:gd name="connsiteY10" fmla="*/ 175846 h 555674"/>
              <a:gd name="connsiteX0" fmla="*/ 858129 w 1104313"/>
              <a:gd name="connsiteY0" fmla="*/ 548640 h 555674"/>
              <a:gd name="connsiteX1" fmla="*/ 464233 w 1104313"/>
              <a:gd name="connsiteY1" fmla="*/ 182880 h 555674"/>
              <a:gd name="connsiteX2" fmla="*/ 0 w 1104313"/>
              <a:gd name="connsiteY2" fmla="*/ 182880 h 555674"/>
              <a:gd name="connsiteX3" fmla="*/ 323557 w 1104313"/>
              <a:gd name="connsiteY3" fmla="*/ 555674 h 555674"/>
              <a:gd name="connsiteX4" fmla="*/ 879230 w 1104313"/>
              <a:gd name="connsiteY4" fmla="*/ 555674 h 555674"/>
              <a:gd name="connsiteX5" fmla="*/ 1104313 w 1104313"/>
              <a:gd name="connsiteY5" fmla="*/ 0 h 555674"/>
              <a:gd name="connsiteX6" fmla="*/ 879230 w 1104313"/>
              <a:gd name="connsiteY6" fmla="*/ 0 h 555674"/>
              <a:gd name="connsiteX7" fmla="*/ 844061 w 1104313"/>
              <a:gd name="connsiteY7" fmla="*/ 98474 h 555674"/>
              <a:gd name="connsiteX8" fmla="*/ 471267 w 1104313"/>
              <a:gd name="connsiteY8" fmla="*/ 98474 h 555674"/>
              <a:gd name="connsiteX9" fmla="*/ 422030 w 1104313"/>
              <a:gd name="connsiteY9" fmla="*/ 175846 h 555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4313" h="555674">
                <a:moveTo>
                  <a:pt x="858129" y="548640"/>
                </a:moveTo>
                <a:lnTo>
                  <a:pt x="464233" y="182880"/>
                </a:lnTo>
                <a:lnTo>
                  <a:pt x="0" y="182880"/>
                </a:lnTo>
                <a:lnTo>
                  <a:pt x="323557" y="555674"/>
                </a:lnTo>
                <a:lnTo>
                  <a:pt x="879230" y="555674"/>
                </a:lnTo>
                <a:lnTo>
                  <a:pt x="1104313" y="0"/>
                </a:lnTo>
                <a:lnTo>
                  <a:pt x="879230" y="0"/>
                </a:lnTo>
                <a:lnTo>
                  <a:pt x="844061" y="98474"/>
                </a:lnTo>
                <a:lnTo>
                  <a:pt x="471267" y="98474"/>
                </a:lnTo>
                <a:lnTo>
                  <a:pt x="422030" y="17584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ZoneTexte 67">
            <a:extLst>
              <a:ext uri="{FF2B5EF4-FFF2-40B4-BE49-F238E27FC236}">
                <a16:creationId xmlns:a16="http://schemas.microsoft.com/office/drawing/2014/main" id="{ED762656-9C6E-40A8-BFB2-86ED95E4381F}"/>
              </a:ext>
            </a:extLst>
          </p:cNvPr>
          <p:cNvSpPr txBox="1"/>
          <p:nvPr/>
        </p:nvSpPr>
        <p:spPr>
          <a:xfrm>
            <a:off x="6520865" y="4299448"/>
            <a:ext cx="950082" cy="505406"/>
          </a:xfrm>
          <a:prstGeom prst="rect">
            <a:avLst/>
          </a:prstGeom>
          <a:noFill/>
          <a:ln>
            <a:solidFill>
              <a:schemeClr val="bg1">
                <a:lumMod val="95000"/>
              </a:schemeClr>
            </a:solidFill>
          </a:ln>
        </p:spPr>
        <p:txBody>
          <a:bodyPr wrap="square" rtlCol="0" anchor="ctr">
            <a:noAutofit/>
          </a:bodyPr>
          <a:lstStyle/>
          <a:p>
            <a:pPr algn="ctr"/>
            <a:r>
              <a:rPr lang="fr-FR" sz="1200" dirty="0">
                <a:solidFill>
                  <a:schemeClr val="bg1"/>
                </a:solidFill>
              </a:rPr>
              <a:t>Memory</a:t>
            </a:r>
          </a:p>
          <a:p>
            <a:pPr algn="ctr"/>
            <a:r>
              <a:rPr lang="fr-FR" sz="1200" dirty="0">
                <a:solidFill>
                  <a:schemeClr val="bg1"/>
                </a:solidFill>
              </a:rPr>
              <a:t>Manager</a:t>
            </a:r>
          </a:p>
        </p:txBody>
      </p:sp>
      <p:cxnSp>
        <p:nvCxnSpPr>
          <p:cNvPr id="70" name="Connecteur droit avec flèche 69">
            <a:extLst>
              <a:ext uri="{FF2B5EF4-FFF2-40B4-BE49-F238E27FC236}">
                <a16:creationId xmlns:a16="http://schemas.microsoft.com/office/drawing/2014/main" id="{105D7AD1-1FDE-4A24-9411-9E1B813B2C2F}"/>
              </a:ext>
            </a:extLst>
          </p:cNvPr>
          <p:cNvCxnSpPr>
            <a:cxnSpLocks/>
            <a:stCxn id="55" idx="2"/>
            <a:endCxn id="68" idx="0"/>
          </p:cNvCxnSpPr>
          <p:nvPr/>
        </p:nvCxnSpPr>
        <p:spPr>
          <a:xfrm flipH="1">
            <a:off x="6995906" y="4032212"/>
            <a:ext cx="1" cy="267236"/>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e 89">
            <a:extLst>
              <a:ext uri="{FF2B5EF4-FFF2-40B4-BE49-F238E27FC236}">
                <a16:creationId xmlns:a16="http://schemas.microsoft.com/office/drawing/2014/main" id="{CE862E16-1BD5-4A8A-B2A1-1F7CF8F524A9}"/>
              </a:ext>
            </a:extLst>
          </p:cNvPr>
          <p:cNvGrpSpPr/>
          <p:nvPr/>
        </p:nvGrpSpPr>
        <p:grpSpPr>
          <a:xfrm>
            <a:off x="1625785" y="2790546"/>
            <a:ext cx="1021783" cy="678393"/>
            <a:chOff x="1069850" y="1793352"/>
            <a:chExt cx="1021783" cy="678393"/>
          </a:xfrm>
        </p:grpSpPr>
        <p:sp>
          <p:nvSpPr>
            <p:cNvPr id="115" name="ZoneTexte 114">
              <a:extLst>
                <a:ext uri="{FF2B5EF4-FFF2-40B4-BE49-F238E27FC236}">
                  <a16:creationId xmlns:a16="http://schemas.microsoft.com/office/drawing/2014/main" id="{683C97B9-1AEC-4AC0-BEBD-A75E68BFDF58}"/>
                </a:ext>
              </a:extLst>
            </p:cNvPr>
            <p:cNvSpPr txBox="1"/>
            <p:nvPr/>
          </p:nvSpPr>
          <p:spPr>
            <a:xfrm>
              <a:off x="1069850" y="1793352"/>
              <a:ext cx="950084" cy="678393"/>
            </a:xfrm>
            <a:prstGeom prst="rect">
              <a:avLst/>
            </a:prstGeom>
            <a:solidFill>
              <a:srgbClr val="00B0F0">
                <a:alpha val="25000"/>
              </a:srgbClr>
            </a:solidFill>
            <a:ln>
              <a:solidFill>
                <a:schemeClr val="bg1">
                  <a:lumMod val="95000"/>
                </a:schemeClr>
              </a:solidFill>
            </a:ln>
          </p:spPr>
          <p:txBody>
            <a:bodyPr wrap="square" rtlCol="0" anchor="t">
              <a:noAutofit/>
            </a:bodyPr>
            <a:lstStyle/>
            <a:p>
              <a:pPr algn="ctr"/>
              <a:r>
                <a:rPr lang="fr-FR" sz="1200" dirty="0" err="1">
                  <a:solidFill>
                    <a:schemeClr val="bg1"/>
                  </a:solidFill>
                </a:rPr>
                <a:t>NObject</a:t>
              </a:r>
              <a:endParaRPr lang="fr-FR" sz="1200" dirty="0">
                <a:solidFill>
                  <a:schemeClr val="bg1"/>
                </a:solidFill>
              </a:endParaRPr>
            </a:p>
          </p:txBody>
        </p:sp>
        <p:pic>
          <p:nvPicPr>
            <p:cNvPr id="84" name="Image 83">
              <a:extLst>
                <a:ext uri="{FF2B5EF4-FFF2-40B4-BE49-F238E27FC236}">
                  <a16:creationId xmlns:a16="http://schemas.microsoft.com/office/drawing/2014/main" id="{3280269A-0081-409C-82A0-E05F2B29D8A8}"/>
                </a:ext>
              </a:extLst>
            </p:cNvPr>
            <p:cNvPicPr>
              <a:picLocks noChangeAspect="1"/>
            </p:cNvPicPr>
            <p:nvPr/>
          </p:nvPicPr>
          <p:blipFill>
            <a:blip r:embed="rId3"/>
            <a:stretch>
              <a:fillRect/>
            </a:stretch>
          </p:blipFill>
          <p:spPr>
            <a:xfrm>
              <a:off x="1183959" y="2076463"/>
              <a:ext cx="907674" cy="388253"/>
            </a:xfrm>
            <a:prstGeom prst="rect">
              <a:avLst/>
            </a:prstGeom>
          </p:spPr>
        </p:pic>
      </p:grpSp>
      <p:sp>
        <p:nvSpPr>
          <p:cNvPr id="127" name="ZoneTexte 126">
            <a:extLst>
              <a:ext uri="{FF2B5EF4-FFF2-40B4-BE49-F238E27FC236}">
                <a16:creationId xmlns:a16="http://schemas.microsoft.com/office/drawing/2014/main" id="{0016CD11-C301-4D71-8654-6FA3391ECEDE}"/>
              </a:ext>
            </a:extLst>
          </p:cNvPr>
          <p:cNvSpPr txBox="1"/>
          <p:nvPr/>
        </p:nvSpPr>
        <p:spPr>
          <a:xfrm>
            <a:off x="1625785" y="4280361"/>
            <a:ext cx="950083" cy="505406"/>
          </a:xfrm>
          <a:prstGeom prst="rect">
            <a:avLst/>
          </a:prstGeom>
          <a:noFill/>
          <a:ln>
            <a:solidFill>
              <a:schemeClr val="bg1">
                <a:lumMod val="95000"/>
              </a:schemeClr>
            </a:solidFill>
          </a:ln>
        </p:spPr>
        <p:txBody>
          <a:bodyPr wrap="square" rtlCol="0" anchor="ctr">
            <a:noAutofit/>
          </a:bodyPr>
          <a:lstStyle/>
          <a:p>
            <a:pPr algn="ctr"/>
            <a:r>
              <a:rPr lang="fr-FR" sz="1200" dirty="0">
                <a:solidFill>
                  <a:schemeClr val="bg1"/>
                </a:solidFill>
              </a:rPr>
              <a:t>Memory</a:t>
            </a:r>
            <a:br>
              <a:rPr lang="fr-FR" sz="1200" dirty="0">
                <a:solidFill>
                  <a:schemeClr val="bg1"/>
                </a:solidFill>
              </a:rPr>
            </a:br>
            <a:r>
              <a:rPr lang="fr-FR" sz="1200" dirty="0">
                <a:solidFill>
                  <a:schemeClr val="bg1"/>
                </a:solidFill>
              </a:rPr>
              <a:t>Manager</a:t>
            </a:r>
          </a:p>
        </p:txBody>
      </p:sp>
      <p:sp>
        <p:nvSpPr>
          <p:cNvPr id="129" name="ZoneTexte 128">
            <a:extLst>
              <a:ext uri="{FF2B5EF4-FFF2-40B4-BE49-F238E27FC236}">
                <a16:creationId xmlns:a16="http://schemas.microsoft.com/office/drawing/2014/main" id="{93EA1E8E-173D-45B7-9905-55B423A5F844}"/>
              </a:ext>
            </a:extLst>
          </p:cNvPr>
          <p:cNvSpPr txBox="1"/>
          <p:nvPr/>
        </p:nvSpPr>
        <p:spPr>
          <a:xfrm>
            <a:off x="2798842" y="1754105"/>
            <a:ext cx="2574691" cy="577662"/>
          </a:xfrm>
          <a:prstGeom prst="rect">
            <a:avLst/>
          </a:prstGeom>
          <a:solidFill>
            <a:srgbClr val="FFC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fr-FR"/>
            </a:defPPr>
            <a:lvl1pPr lvl="0">
              <a:defRPr sz="800">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err="1"/>
              <a:t>NoQ</a:t>
            </a:r>
            <a:r>
              <a:rPr lang="fr-FR" dirty="0"/>
              <a:t> est un langage déclaratif orienté graphe (proche de </a:t>
            </a:r>
            <a:r>
              <a:rPr lang="fr-FR" dirty="0" err="1"/>
              <a:t>GraphQL</a:t>
            </a:r>
            <a:r>
              <a:rPr lang="fr-FR" dirty="0"/>
              <a:t>) qui permet de décrire:</a:t>
            </a:r>
          </a:p>
          <a:p>
            <a:pPr marL="171450" indent="-171450">
              <a:buFont typeface="Arial" panose="020B0604020202020204" pitchFamily="34" charset="0"/>
              <a:buChar char="•"/>
            </a:pPr>
            <a:r>
              <a:rPr lang="fr-FR" dirty="0"/>
              <a:t>les requêtes</a:t>
            </a:r>
          </a:p>
          <a:p>
            <a:pPr marL="171450" indent="-171450">
              <a:buFont typeface="Arial" panose="020B0604020202020204" pitchFamily="34" charset="0"/>
              <a:buChar char="•"/>
            </a:pPr>
            <a:r>
              <a:rPr lang="fr-FR" dirty="0"/>
              <a:t>les objets sérialisés</a:t>
            </a:r>
          </a:p>
        </p:txBody>
      </p:sp>
      <p:sp>
        <p:nvSpPr>
          <p:cNvPr id="131" name="ZoneTexte 130">
            <a:extLst>
              <a:ext uri="{FF2B5EF4-FFF2-40B4-BE49-F238E27FC236}">
                <a16:creationId xmlns:a16="http://schemas.microsoft.com/office/drawing/2014/main" id="{AF8F9FC8-8712-490E-8358-AF4A9B669E2B}"/>
              </a:ext>
            </a:extLst>
          </p:cNvPr>
          <p:cNvSpPr txBox="1"/>
          <p:nvPr/>
        </p:nvSpPr>
        <p:spPr>
          <a:xfrm>
            <a:off x="3962726" y="2795562"/>
            <a:ext cx="1218549" cy="1243680"/>
          </a:xfrm>
          <a:prstGeom prst="rect">
            <a:avLst/>
          </a:prstGeom>
          <a:solidFill>
            <a:srgbClr val="FFC000">
              <a:alpha val="25000"/>
            </a:srgbClr>
          </a:solidFill>
          <a:ln>
            <a:solidFill>
              <a:schemeClr val="bg1">
                <a:lumMod val="95000"/>
              </a:schemeClr>
            </a:solidFill>
            <a:prstDash val="dash"/>
          </a:ln>
        </p:spPr>
        <p:txBody>
          <a:bodyPr wrap="square" rtlCol="0" anchor="t">
            <a:noAutofit/>
          </a:bodyPr>
          <a:lstStyle/>
          <a:p>
            <a:pPr algn="ctr"/>
            <a:r>
              <a:rPr lang="fr-FR" sz="1200" dirty="0" err="1">
                <a:solidFill>
                  <a:schemeClr val="bg1"/>
                </a:solidFill>
              </a:rPr>
              <a:t>NoQ</a:t>
            </a:r>
            <a:endParaRPr lang="fr-FR" sz="1200" dirty="0">
              <a:solidFill>
                <a:schemeClr val="bg1"/>
              </a:solidFill>
            </a:endParaRPr>
          </a:p>
        </p:txBody>
      </p:sp>
      <p:cxnSp>
        <p:nvCxnSpPr>
          <p:cNvPr id="107" name="Connecteur droit 106">
            <a:extLst>
              <a:ext uri="{FF2B5EF4-FFF2-40B4-BE49-F238E27FC236}">
                <a16:creationId xmlns:a16="http://schemas.microsoft.com/office/drawing/2014/main" id="{E0F93723-8C2A-4695-B666-BA40F92AE88F}"/>
              </a:ext>
            </a:extLst>
          </p:cNvPr>
          <p:cNvCxnSpPr>
            <a:cxnSpLocks/>
            <a:stCxn id="131" idx="2"/>
            <a:endCxn id="49" idx="2"/>
          </p:cNvCxnSpPr>
          <p:nvPr/>
        </p:nvCxnSpPr>
        <p:spPr>
          <a:xfrm flipH="1">
            <a:off x="4572000" y="4039242"/>
            <a:ext cx="1" cy="11874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4" name="ZoneTexte 143">
            <a:extLst>
              <a:ext uri="{FF2B5EF4-FFF2-40B4-BE49-F238E27FC236}">
                <a16:creationId xmlns:a16="http://schemas.microsoft.com/office/drawing/2014/main" id="{1674B8F7-54D0-4BBB-9FC4-A4F9EE8AF108}"/>
              </a:ext>
            </a:extLst>
          </p:cNvPr>
          <p:cNvSpPr txBox="1"/>
          <p:nvPr/>
        </p:nvSpPr>
        <p:spPr>
          <a:xfrm>
            <a:off x="4528153" y="2609375"/>
            <a:ext cx="590192" cy="215444"/>
          </a:xfrm>
          <a:prstGeom prst="rect">
            <a:avLst/>
          </a:prstGeom>
          <a:noFill/>
        </p:spPr>
        <p:txBody>
          <a:bodyPr wrap="square" rtlCol="0">
            <a:spAutoFit/>
          </a:bodyPr>
          <a:lstStyle/>
          <a:p>
            <a:r>
              <a:rPr lang="fr-FR" sz="800" dirty="0">
                <a:solidFill>
                  <a:schemeClr val="bg1"/>
                </a:solidFill>
              </a:rPr>
              <a:t>Serveur</a:t>
            </a:r>
          </a:p>
        </p:txBody>
      </p:sp>
      <p:sp>
        <p:nvSpPr>
          <p:cNvPr id="145" name="ZoneTexte 144">
            <a:extLst>
              <a:ext uri="{FF2B5EF4-FFF2-40B4-BE49-F238E27FC236}">
                <a16:creationId xmlns:a16="http://schemas.microsoft.com/office/drawing/2014/main" id="{7147C0EB-B6B5-4A6F-A3BA-B7958BB0D166}"/>
              </a:ext>
            </a:extLst>
          </p:cNvPr>
          <p:cNvSpPr txBox="1"/>
          <p:nvPr/>
        </p:nvSpPr>
        <p:spPr>
          <a:xfrm>
            <a:off x="4034338" y="2609375"/>
            <a:ext cx="590192" cy="215444"/>
          </a:xfrm>
          <a:prstGeom prst="rect">
            <a:avLst/>
          </a:prstGeom>
          <a:noFill/>
        </p:spPr>
        <p:txBody>
          <a:bodyPr wrap="square" rtlCol="0">
            <a:spAutoFit/>
          </a:bodyPr>
          <a:lstStyle/>
          <a:p>
            <a:pPr algn="r"/>
            <a:r>
              <a:rPr lang="fr-FR" sz="800" dirty="0">
                <a:solidFill>
                  <a:schemeClr val="bg1"/>
                </a:solidFill>
              </a:rPr>
              <a:t>Client</a:t>
            </a:r>
          </a:p>
        </p:txBody>
      </p:sp>
      <p:sp>
        <p:nvSpPr>
          <p:cNvPr id="149" name="ZoneTexte 148">
            <a:extLst>
              <a:ext uri="{FF2B5EF4-FFF2-40B4-BE49-F238E27FC236}">
                <a16:creationId xmlns:a16="http://schemas.microsoft.com/office/drawing/2014/main" id="{161FB22F-47A8-47EC-8905-F65AC50D36E0}"/>
              </a:ext>
            </a:extLst>
          </p:cNvPr>
          <p:cNvSpPr txBox="1"/>
          <p:nvPr/>
        </p:nvSpPr>
        <p:spPr>
          <a:xfrm>
            <a:off x="3306620" y="4266517"/>
            <a:ext cx="2709503" cy="707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fr-FR"/>
            </a:defPPr>
            <a:lvl1pPr lvl="0">
              <a:defRPr sz="800">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a:t>Le Memory Manager ne fait pas partie de NORM et permet de:</a:t>
            </a:r>
          </a:p>
          <a:p>
            <a:pPr marL="171450" indent="-171450">
              <a:buFont typeface="Arial" panose="020B0604020202020204" pitchFamily="34" charset="0"/>
              <a:buChar char="•"/>
            </a:pPr>
            <a:r>
              <a:rPr lang="fr-FR" dirty="0"/>
              <a:t>Optimiser la mémoire associée</a:t>
            </a:r>
            <a:br>
              <a:rPr lang="fr-FR" dirty="0"/>
            </a:br>
            <a:r>
              <a:rPr lang="fr-FR" dirty="0"/>
              <a:t>à la gestion des assets</a:t>
            </a:r>
          </a:p>
          <a:p>
            <a:pPr marL="171450" indent="-171450">
              <a:buFont typeface="Arial" panose="020B0604020202020204" pitchFamily="34" charset="0"/>
              <a:buChar char="•"/>
            </a:pPr>
            <a:r>
              <a:rPr lang="fr-FR" dirty="0"/>
              <a:t>Convertir les assets (ex: jpg à texture)</a:t>
            </a:r>
          </a:p>
        </p:txBody>
      </p:sp>
      <p:cxnSp>
        <p:nvCxnSpPr>
          <p:cNvPr id="150" name="Connecteur droit avec flèche 149">
            <a:extLst>
              <a:ext uri="{FF2B5EF4-FFF2-40B4-BE49-F238E27FC236}">
                <a16:creationId xmlns:a16="http://schemas.microsoft.com/office/drawing/2014/main" id="{0B365D92-7815-46BC-A066-64F511FF1014}"/>
              </a:ext>
            </a:extLst>
          </p:cNvPr>
          <p:cNvCxnSpPr>
            <a:cxnSpLocks/>
            <a:endCxn id="127" idx="0"/>
          </p:cNvCxnSpPr>
          <p:nvPr/>
        </p:nvCxnSpPr>
        <p:spPr>
          <a:xfrm rot="10800000" flipV="1">
            <a:off x="2100827" y="3590555"/>
            <a:ext cx="774262" cy="689806"/>
          </a:xfrm>
          <a:prstGeom prst="bentConnector2">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4" name="Groupe 123">
            <a:extLst>
              <a:ext uri="{FF2B5EF4-FFF2-40B4-BE49-F238E27FC236}">
                <a16:creationId xmlns:a16="http://schemas.microsoft.com/office/drawing/2014/main" id="{90A1D95B-AE12-4BAE-97F7-597F2AC0D946}"/>
              </a:ext>
            </a:extLst>
          </p:cNvPr>
          <p:cNvGrpSpPr/>
          <p:nvPr/>
        </p:nvGrpSpPr>
        <p:grpSpPr>
          <a:xfrm>
            <a:off x="2589541" y="3085451"/>
            <a:ext cx="285548" cy="111624"/>
            <a:chOff x="2425059" y="2614349"/>
            <a:chExt cx="417319" cy="111624"/>
          </a:xfrm>
        </p:grpSpPr>
        <p:cxnSp>
          <p:nvCxnSpPr>
            <p:cNvPr id="157" name="Connecteur droit avec flèche 156">
              <a:extLst>
                <a:ext uri="{FF2B5EF4-FFF2-40B4-BE49-F238E27FC236}">
                  <a16:creationId xmlns:a16="http://schemas.microsoft.com/office/drawing/2014/main" id="{6B4DDBD9-BBC2-4517-8ABF-6A26582C7DC2}"/>
                </a:ext>
              </a:extLst>
            </p:cNvPr>
            <p:cNvCxnSpPr>
              <a:cxnSpLocks/>
            </p:cNvCxnSpPr>
            <p:nvPr/>
          </p:nvCxnSpPr>
          <p:spPr>
            <a:xfrm>
              <a:off x="2425059" y="2614349"/>
              <a:ext cx="417319"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Connecteur droit avec flèche 157">
              <a:extLst>
                <a:ext uri="{FF2B5EF4-FFF2-40B4-BE49-F238E27FC236}">
                  <a16:creationId xmlns:a16="http://schemas.microsoft.com/office/drawing/2014/main" id="{57D5904D-F6F9-4BB6-98F2-D23259A3D490}"/>
                </a:ext>
              </a:extLst>
            </p:cNvPr>
            <p:cNvCxnSpPr>
              <a:cxnSpLocks/>
            </p:cNvCxnSpPr>
            <p:nvPr/>
          </p:nvCxnSpPr>
          <p:spPr>
            <a:xfrm flipH="1">
              <a:off x="2425059" y="2725973"/>
              <a:ext cx="416819"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0" name="Groupe 159">
            <a:extLst>
              <a:ext uri="{FF2B5EF4-FFF2-40B4-BE49-F238E27FC236}">
                <a16:creationId xmlns:a16="http://schemas.microsoft.com/office/drawing/2014/main" id="{45CE1C85-E62E-401A-8115-E9512C91FD64}"/>
              </a:ext>
            </a:extLst>
          </p:cNvPr>
          <p:cNvGrpSpPr/>
          <p:nvPr/>
        </p:nvGrpSpPr>
        <p:grpSpPr>
          <a:xfrm>
            <a:off x="6287706" y="3085451"/>
            <a:ext cx="208410" cy="111624"/>
            <a:chOff x="2425059" y="2614349"/>
            <a:chExt cx="417319" cy="111624"/>
          </a:xfrm>
        </p:grpSpPr>
        <p:cxnSp>
          <p:nvCxnSpPr>
            <p:cNvPr id="161" name="Connecteur droit avec flèche 160">
              <a:extLst>
                <a:ext uri="{FF2B5EF4-FFF2-40B4-BE49-F238E27FC236}">
                  <a16:creationId xmlns:a16="http://schemas.microsoft.com/office/drawing/2014/main" id="{EB2E704A-BD1D-411A-BD6F-AF9103052D41}"/>
                </a:ext>
              </a:extLst>
            </p:cNvPr>
            <p:cNvCxnSpPr>
              <a:cxnSpLocks/>
            </p:cNvCxnSpPr>
            <p:nvPr/>
          </p:nvCxnSpPr>
          <p:spPr>
            <a:xfrm>
              <a:off x="2425059" y="2614349"/>
              <a:ext cx="417319"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Connecteur droit avec flèche 161">
              <a:extLst>
                <a:ext uri="{FF2B5EF4-FFF2-40B4-BE49-F238E27FC236}">
                  <a16:creationId xmlns:a16="http://schemas.microsoft.com/office/drawing/2014/main" id="{866BC553-E6C5-444F-BE72-D74050FD6547}"/>
                </a:ext>
              </a:extLst>
            </p:cNvPr>
            <p:cNvCxnSpPr>
              <a:cxnSpLocks/>
            </p:cNvCxnSpPr>
            <p:nvPr/>
          </p:nvCxnSpPr>
          <p:spPr>
            <a:xfrm flipH="1">
              <a:off x="2425059" y="2725973"/>
              <a:ext cx="416819"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3" name="Groupe 162">
            <a:extLst>
              <a:ext uri="{FF2B5EF4-FFF2-40B4-BE49-F238E27FC236}">
                <a16:creationId xmlns:a16="http://schemas.microsoft.com/office/drawing/2014/main" id="{AAAD7FE0-20E6-449A-AE1D-94099368DBE8}"/>
              </a:ext>
            </a:extLst>
          </p:cNvPr>
          <p:cNvGrpSpPr/>
          <p:nvPr/>
        </p:nvGrpSpPr>
        <p:grpSpPr>
          <a:xfrm>
            <a:off x="6287706" y="3720281"/>
            <a:ext cx="208410" cy="111624"/>
            <a:chOff x="2425059" y="2614349"/>
            <a:chExt cx="417319" cy="111624"/>
          </a:xfrm>
        </p:grpSpPr>
        <p:cxnSp>
          <p:nvCxnSpPr>
            <p:cNvPr id="164" name="Connecteur droit avec flèche 163">
              <a:extLst>
                <a:ext uri="{FF2B5EF4-FFF2-40B4-BE49-F238E27FC236}">
                  <a16:creationId xmlns:a16="http://schemas.microsoft.com/office/drawing/2014/main" id="{CDFB4379-6AB5-4BBC-8631-C1FD756A68F2}"/>
                </a:ext>
              </a:extLst>
            </p:cNvPr>
            <p:cNvCxnSpPr>
              <a:cxnSpLocks/>
            </p:cNvCxnSpPr>
            <p:nvPr/>
          </p:nvCxnSpPr>
          <p:spPr>
            <a:xfrm>
              <a:off x="2425059" y="2614349"/>
              <a:ext cx="417319"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eur droit avec flèche 164">
              <a:extLst>
                <a:ext uri="{FF2B5EF4-FFF2-40B4-BE49-F238E27FC236}">
                  <a16:creationId xmlns:a16="http://schemas.microsoft.com/office/drawing/2014/main" id="{6DAA2A75-A1F1-431D-8087-5AF2812D60AD}"/>
                </a:ext>
              </a:extLst>
            </p:cNvPr>
            <p:cNvCxnSpPr>
              <a:cxnSpLocks/>
            </p:cNvCxnSpPr>
            <p:nvPr/>
          </p:nvCxnSpPr>
          <p:spPr>
            <a:xfrm flipH="1">
              <a:off x="2425059" y="2725973"/>
              <a:ext cx="416819"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6" name="Groupe 165">
            <a:extLst>
              <a:ext uri="{FF2B5EF4-FFF2-40B4-BE49-F238E27FC236}">
                <a16:creationId xmlns:a16="http://schemas.microsoft.com/office/drawing/2014/main" id="{2E96CC0C-9F6B-4C5B-BC99-63F87262A112}"/>
              </a:ext>
            </a:extLst>
          </p:cNvPr>
          <p:cNvGrpSpPr/>
          <p:nvPr/>
        </p:nvGrpSpPr>
        <p:grpSpPr>
          <a:xfrm>
            <a:off x="7440704" y="3085451"/>
            <a:ext cx="208410" cy="111624"/>
            <a:chOff x="2425059" y="2614349"/>
            <a:chExt cx="417319" cy="111624"/>
          </a:xfrm>
        </p:grpSpPr>
        <p:cxnSp>
          <p:nvCxnSpPr>
            <p:cNvPr id="167" name="Connecteur droit avec flèche 166">
              <a:extLst>
                <a:ext uri="{FF2B5EF4-FFF2-40B4-BE49-F238E27FC236}">
                  <a16:creationId xmlns:a16="http://schemas.microsoft.com/office/drawing/2014/main" id="{F686A84C-7C37-4EA3-A7B3-18449F4AC933}"/>
                </a:ext>
              </a:extLst>
            </p:cNvPr>
            <p:cNvCxnSpPr>
              <a:cxnSpLocks/>
            </p:cNvCxnSpPr>
            <p:nvPr/>
          </p:nvCxnSpPr>
          <p:spPr>
            <a:xfrm>
              <a:off x="2425059" y="2614349"/>
              <a:ext cx="417319"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61ED32BD-522D-4AE1-B29B-C6E182A18F07}"/>
                </a:ext>
              </a:extLst>
            </p:cNvPr>
            <p:cNvCxnSpPr>
              <a:cxnSpLocks/>
            </p:cNvCxnSpPr>
            <p:nvPr/>
          </p:nvCxnSpPr>
          <p:spPr>
            <a:xfrm flipH="1">
              <a:off x="2425059" y="2725973"/>
              <a:ext cx="416819"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9" name="Groupe 168">
            <a:extLst>
              <a:ext uri="{FF2B5EF4-FFF2-40B4-BE49-F238E27FC236}">
                <a16:creationId xmlns:a16="http://schemas.microsoft.com/office/drawing/2014/main" id="{7B2B4EBF-6F8D-49BA-B3B5-E67DC5F32691}"/>
              </a:ext>
            </a:extLst>
          </p:cNvPr>
          <p:cNvGrpSpPr/>
          <p:nvPr/>
        </p:nvGrpSpPr>
        <p:grpSpPr>
          <a:xfrm>
            <a:off x="7445946" y="3748808"/>
            <a:ext cx="208410" cy="111624"/>
            <a:chOff x="2425059" y="2614349"/>
            <a:chExt cx="417319" cy="111624"/>
          </a:xfrm>
        </p:grpSpPr>
        <p:cxnSp>
          <p:nvCxnSpPr>
            <p:cNvPr id="170" name="Connecteur droit avec flèche 169">
              <a:extLst>
                <a:ext uri="{FF2B5EF4-FFF2-40B4-BE49-F238E27FC236}">
                  <a16:creationId xmlns:a16="http://schemas.microsoft.com/office/drawing/2014/main" id="{BA8F1309-231E-4B05-A6EC-6AD0C3B44DBA}"/>
                </a:ext>
              </a:extLst>
            </p:cNvPr>
            <p:cNvCxnSpPr>
              <a:cxnSpLocks/>
            </p:cNvCxnSpPr>
            <p:nvPr/>
          </p:nvCxnSpPr>
          <p:spPr>
            <a:xfrm>
              <a:off x="2425059" y="2614349"/>
              <a:ext cx="417319"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Connecteur droit avec flèche 171">
              <a:extLst>
                <a:ext uri="{FF2B5EF4-FFF2-40B4-BE49-F238E27FC236}">
                  <a16:creationId xmlns:a16="http://schemas.microsoft.com/office/drawing/2014/main" id="{0A51DC65-0108-4149-AC70-C191FE31A732}"/>
                </a:ext>
              </a:extLst>
            </p:cNvPr>
            <p:cNvCxnSpPr>
              <a:cxnSpLocks/>
            </p:cNvCxnSpPr>
            <p:nvPr/>
          </p:nvCxnSpPr>
          <p:spPr>
            <a:xfrm flipH="1">
              <a:off x="2425059" y="2725973"/>
              <a:ext cx="416819"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ZoneTexte 46">
            <a:extLst>
              <a:ext uri="{FF2B5EF4-FFF2-40B4-BE49-F238E27FC236}">
                <a16:creationId xmlns:a16="http://schemas.microsoft.com/office/drawing/2014/main" id="{F1778208-15DE-4052-AD63-05EBD31E3699}"/>
              </a:ext>
            </a:extLst>
          </p:cNvPr>
          <p:cNvSpPr txBox="1"/>
          <p:nvPr/>
        </p:nvSpPr>
        <p:spPr>
          <a:xfrm>
            <a:off x="168613" y="567358"/>
            <a:ext cx="5211108" cy="1098027"/>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fr-FR"/>
            </a:defPPr>
            <a:lvl1pPr lvl="0">
              <a:defRPr sz="800">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a:t>NORM est l’ORM de Nosoft. De manière globale il permet de faire le lien entre:</a:t>
            </a:r>
          </a:p>
          <a:p>
            <a:pPr marL="171450" indent="-171450">
              <a:buFont typeface="Arial" panose="020B0604020202020204" pitchFamily="34" charset="0"/>
              <a:buChar char="•"/>
            </a:pPr>
            <a:r>
              <a:rPr lang="fr-FR" dirty="0"/>
              <a:t>le </a:t>
            </a:r>
            <a:r>
              <a:rPr lang="fr-FR" dirty="0" err="1"/>
              <a:t>Nobject</a:t>
            </a:r>
            <a:r>
              <a:rPr lang="fr-FR" dirty="0"/>
              <a:t>, une donnée orientée objet graphique </a:t>
            </a:r>
          </a:p>
          <a:p>
            <a:pPr marL="171450" indent="-171450">
              <a:buFont typeface="Arial" panose="020B0604020202020204" pitchFamily="34" charset="0"/>
              <a:buChar char="•"/>
            </a:pPr>
            <a:r>
              <a:rPr lang="fr-FR" dirty="0"/>
              <a:t>les données serveur orientée relationnel texte </a:t>
            </a:r>
          </a:p>
          <a:p>
            <a:endParaRPr lang="fr-FR" dirty="0"/>
          </a:p>
          <a:p>
            <a:r>
              <a:rPr lang="fr-FR" dirty="0"/>
              <a:t>C’est un système complexe composé de </a:t>
            </a:r>
          </a:p>
          <a:p>
            <a:pPr marL="171450" indent="-171450">
              <a:buFont typeface="Arial" panose="020B0604020202020204" pitchFamily="34" charset="0"/>
              <a:buChar char="•"/>
            </a:pPr>
            <a:r>
              <a:rPr lang="fr-FR" dirty="0" err="1"/>
              <a:t>Nobject</a:t>
            </a:r>
            <a:endParaRPr lang="fr-FR" dirty="0"/>
          </a:p>
          <a:p>
            <a:pPr marL="171450" indent="-171450">
              <a:buFont typeface="Arial" panose="020B0604020202020204" pitchFamily="34" charset="0"/>
              <a:buChar char="•"/>
            </a:pPr>
            <a:r>
              <a:rPr lang="fr-FR" dirty="0" err="1"/>
              <a:t>NoDAL</a:t>
            </a:r>
            <a:endParaRPr lang="fr-FR" dirty="0"/>
          </a:p>
          <a:p>
            <a:pPr marL="171450" indent="-171450">
              <a:buFont typeface="Arial" panose="020B0604020202020204" pitchFamily="34" charset="0"/>
              <a:buChar char="•"/>
            </a:pPr>
            <a:r>
              <a:rPr lang="fr-FR" dirty="0" err="1"/>
              <a:t>NoQ</a:t>
            </a:r>
            <a:endParaRPr lang="fr-FR" dirty="0"/>
          </a:p>
        </p:txBody>
      </p:sp>
      <p:sp>
        <p:nvSpPr>
          <p:cNvPr id="48" name="Rectangle 47">
            <a:extLst>
              <a:ext uri="{FF2B5EF4-FFF2-40B4-BE49-F238E27FC236}">
                <a16:creationId xmlns:a16="http://schemas.microsoft.com/office/drawing/2014/main" id="{D1633FBE-7690-4D72-9AD2-B0686FA6FDF3}"/>
              </a:ext>
            </a:extLst>
          </p:cNvPr>
          <p:cNvSpPr/>
          <p:nvPr/>
        </p:nvSpPr>
        <p:spPr>
          <a:xfrm>
            <a:off x="5441551" y="577570"/>
            <a:ext cx="3418042" cy="798378"/>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800" dirty="0">
                <a:solidFill>
                  <a:prstClr val="white"/>
                </a:solidFill>
              </a:rPr>
              <a:t>Le gros avantage de NORM par rapport à un ORM classique tel que Doctrine2, est qu’il gère les objets « dynamiques » qui vont être créés à la volée par l’utilisateur et ne repose pas sur le fait que le </a:t>
            </a:r>
            <a:r>
              <a:rPr lang="fr-FR" sz="800" dirty="0" err="1">
                <a:solidFill>
                  <a:prstClr val="white"/>
                </a:solidFill>
              </a:rPr>
              <a:t>datamodel</a:t>
            </a:r>
            <a:r>
              <a:rPr lang="fr-FR" sz="800" dirty="0">
                <a:solidFill>
                  <a:prstClr val="white"/>
                </a:solidFill>
              </a:rPr>
              <a:t> est connu à l’avance et que le mapping est défini « en dur » soit par un fichier annexe, soit par </a:t>
            </a:r>
            <a:r>
              <a:rPr lang="fr-FR" sz="800" dirty="0" err="1">
                <a:solidFill>
                  <a:prstClr val="white"/>
                </a:solidFill>
              </a:rPr>
              <a:t>metadata</a:t>
            </a:r>
            <a:r>
              <a:rPr lang="fr-FR" sz="800" dirty="0">
                <a:solidFill>
                  <a:prstClr val="white"/>
                </a:solidFill>
              </a:rPr>
              <a:t> (introspection).</a:t>
            </a:r>
          </a:p>
        </p:txBody>
      </p:sp>
      <p:cxnSp>
        <p:nvCxnSpPr>
          <p:cNvPr id="52" name="Connecteur droit 51">
            <a:extLst>
              <a:ext uri="{FF2B5EF4-FFF2-40B4-BE49-F238E27FC236}">
                <a16:creationId xmlns:a16="http://schemas.microsoft.com/office/drawing/2014/main" id="{F21F2224-BEA0-40F8-ABF3-7EAB9A168DA9}"/>
              </a:ext>
            </a:extLst>
          </p:cNvPr>
          <p:cNvCxnSpPr>
            <a:cxnSpLocks/>
            <a:endCxn id="131" idx="0"/>
          </p:cNvCxnSpPr>
          <p:nvPr/>
        </p:nvCxnSpPr>
        <p:spPr>
          <a:xfrm>
            <a:off x="4572001" y="2654272"/>
            <a:ext cx="0" cy="14129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62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e 43">
            <a:extLst>
              <a:ext uri="{FF2B5EF4-FFF2-40B4-BE49-F238E27FC236}">
                <a16:creationId xmlns:a16="http://schemas.microsoft.com/office/drawing/2014/main" id="{C7B77626-94FB-F01E-E930-F724840FBCB1}"/>
              </a:ext>
            </a:extLst>
          </p:cNvPr>
          <p:cNvGrpSpPr/>
          <p:nvPr/>
        </p:nvGrpSpPr>
        <p:grpSpPr>
          <a:xfrm flipV="1">
            <a:off x="2197695" y="1206434"/>
            <a:ext cx="4692301" cy="2080674"/>
            <a:chOff x="1842885" y="2135425"/>
            <a:chExt cx="4692301" cy="2080674"/>
          </a:xfrm>
        </p:grpSpPr>
        <p:sp>
          <p:nvSpPr>
            <p:cNvPr id="36" name="Forme en L 35">
              <a:extLst>
                <a:ext uri="{FF2B5EF4-FFF2-40B4-BE49-F238E27FC236}">
                  <a16:creationId xmlns:a16="http://schemas.microsoft.com/office/drawing/2014/main" id="{F52429E8-E2AB-0469-285D-AB9F42F52B54}"/>
                </a:ext>
              </a:extLst>
            </p:cNvPr>
            <p:cNvSpPr/>
            <p:nvPr/>
          </p:nvSpPr>
          <p:spPr>
            <a:xfrm rot="16200000" flipH="1">
              <a:off x="4321933" y="2002847"/>
              <a:ext cx="2080671" cy="2345834"/>
            </a:xfrm>
            <a:prstGeom prst="corner">
              <a:avLst>
                <a:gd name="adj1" fmla="val 76053"/>
                <a:gd name="adj2" fmla="val 22368"/>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orme en L 33">
              <a:extLst>
                <a:ext uri="{FF2B5EF4-FFF2-40B4-BE49-F238E27FC236}">
                  <a16:creationId xmlns:a16="http://schemas.microsoft.com/office/drawing/2014/main" id="{7A1BD5E4-5A3E-26EC-5A0A-9E52479ABF3B}"/>
                </a:ext>
              </a:extLst>
            </p:cNvPr>
            <p:cNvSpPr/>
            <p:nvPr/>
          </p:nvSpPr>
          <p:spPr>
            <a:xfrm rot="5400000">
              <a:off x="1975466" y="2002844"/>
              <a:ext cx="2080671" cy="2345834"/>
            </a:xfrm>
            <a:prstGeom prst="corner">
              <a:avLst>
                <a:gd name="adj1" fmla="val 76053"/>
                <a:gd name="adj2" fmla="val 22368"/>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ZoneTexte 10">
            <a:extLst>
              <a:ext uri="{FF2B5EF4-FFF2-40B4-BE49-F238E27FC236}">
                <a16:creationId xmlns:a16="http://schemas.microsoft.com/office/drawing/2014/main" id="{1957A8B5-1F22-4E83-9266-A535280B08FE}"/>
              </a:ext>
            </a:extLst>
          </p:cNvPr>
          <p:cNvSpPr txBox="1"/>
          <p:nvPr/>
        </p:nvSpPr>
        <p:spPr>
          <a:xfrm>
            <a:off x="49195" y="166776"/>
            <a:ext cx="4906466" cy="338554"/>
          </a:xfrm>
          <a:prstGeom prst="rect">
            <a:avLst/>
          </a:prstGeom>
          <a:noFill/>
        </p:spPr>
        <p:txBody>
          <a:bodyPr wrap="square" rtlCol="0">
            <a:spAutoFit/>
          </a:bodyPr>
          <a:lstStyle/>
          <a:p>
            <a:r>
              <a:rPr lang="fr-FR" sz="1600" b="1" dirty="0">
                <a:solidFill>
                  <a:schemeClr val="bg1"/>
                </a:solidFill>
                <a:effectLst>
                  <a:outerShdw blurRad="38100" dist="38100" dir="2700000" algn="tl">
                    <a:srgbClr val="000000">
                      <a:alpha val="43137"/>
                    </a:srgbClr>
                  </a:outerShdw>
                </a:effectLst>
              </a:rPr>
              <a:t>Contexte d’intégration d’un DAL élémentaire</a:t>
            </a:r>
          </a:p>
        </p:txBody>
      </p:sp>
      <p:pic>
        <p:nvPicPr>
          <p:cNvPr id="2" name="Picture 10" descr="Résultat de recherche d'images pour &quot;bdd icon&quot;">
            <a:extLst>
              <a:ext uri="{FF2B5EF4-FFF2-40B4-BE49-F238E27FC236}">
                <a16:creationId xmlns:a16="http://schemas.microsoft.com/office/drawing/2014/main" id="{4EBBEAF8-9F70-EB2B-8E78-A74BA66F0080}"/>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7475784" y="1523932"/>
            <a:ext cx="1163006" cy="116300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Résultat de recherche d'images pour &quot;server icon&quot;">
            <a:extLst>
              <a:ext uri="{FF2B5EF4-FFF2-40B4-BE49-F238E27FC236}">
                <a16:creationId xmlns:a16="http://schemas.microsoft.com/office/drawing/2014/main" id="{B8F744C8-CFE3-4281-5870-096996493552}"/>
              </a:ext>
            </a:extLst>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66705" y="1489101"/>
            <a:ext cx="1270494" cy="1270496"/>
          </a:xfrm>
          <a:prstGeom prst="rect">
            <a:avLst/>
          </a:prstGeom>
          <a:noFill/>
          <a:extLst>
            <a:ext uri="{909E8E84-426E-40DD-AFC4-6F175D3DCCD1}">
              <a14:hiddenFill xmlns:a14="http://schemas.microsoft.com/office/drawing/2010/main">
                <a:solidFill>
                  <a:srgbClr val="FFFFFF"/>
                </a:solidFill>
              </a14:hiddenFill>
            </a:ext>
          </a:extLst>
        </p:spPr>
      </p:pic>
      <p:sp>
        <p:nvSpPr>
          <p:cNvPr id="23" name="ZoneTexte 22">
            <a:extLst>
              <a:ext uri="{FF2B5EF4-FFF2-40B4-BE49-F238E27FC236}">
                <a16:creationId xmlns:a16="http://schemas.microsoft.com/office/drawing/2014/main" id="{717D3CED-1CAB-CEC7-D3EE-48A6E88B7E9A}"/>
              </a:ext>
            </a:extLst>
          </p:cNvPr>
          <p:cNvSpPr txBox="1"/>
          <p:nvPr/>
        </p:nvSpPr>
        <p:spPr>
          <a:xfrm>
            <a:off x="510758" y="1021768"/>
            <a:ext cx="1561646" cy="369332"/>
          </a:xfrm>
          <a:prstGeom prst="rect">
            <a:avLst/>
          </a:prstGeom>
          <a:noFill/>
        </p:spPr>
        <p:txBody>
          <a:bodyPr wrap="none" rtlCol="0">
            <a:spAutoFit/>
          </a:bodyPr>
          <a:lstStyle/>
          <a:p>
            <a:r>
              <a:rPr lang="fr-FR" dirty="0">
                <a:solidFill>
                  <a:schemeClr val="bg1"/>
                </a:solidFill>
              </a:rPr>
              <a:t>Serveur HTTP</a:t>
            </a:r>
          </a:p>
        </p:txBody>
      </p:sp>
      <p:sp>
        <p:nvSpPr>
          <p:cNvPr id="24" name="ZoneTexte 23">
            <a:extLst>
              <a:ext uri="{FF2B5EF4-FFF2-40B4-BE49-F238E27FC236}">
                <a16:creationId xmlns:a16="http://schemas.microsoft.com/office/drawing/2014/main" id="{CF234816-964D-6534-8265-CC1FEC9478DD}"/>
              </a:ext>
            </a:extLst>
          </p:cNvPr>
          <p:cNvSpPr txBox="1"/>
          <p:nvPr/>
        </p:nvSpPr>
        <p:spPr>
          <a:xfrm>
            <a:off x="4180385" y="1515918"/>
            <a:ext cx="783228" cy="1243680"/>
          </a:xfrm>
          <a:prstGeom prst="rect">
            <a:avLst/>
          </a:prstGeom>
          <a:solidFill>
            <a:schemeClr val="bg1">
              <a:alpha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lvl="0" algn="ctr">
              <a:defRPr sz="1200">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a:t>Code</a:t>
            </a:r>
          </a:p>
          <a:p>
            <a:r>
              <a:rPr lang="fr-FR" dirty="0"/>
              <a:t>Métier</a:t>
            </a:r>
          </a:p>
        </p:txBody>
      </p:sp>
      <p:sp>
        <p:nvSpPr>
          <p:cNvPr id="26" name="ZoneTexte 25">
            <a:extLst>
              <a:ext uri="{FF2B5EF4-FFF2-40B4-BE49-F238E27FC236}">
                <a16:creationId xmlns:a16="http://schemas.microsoft.com/office/drawing/2014/main" id="{8AE64A33-271F-39F9-981B-E29654D2AB57}"/>
              </a:ext>
            </a:extLst>
          </p:cNvPr>
          <p:cNvSpPr txBox="1"/>
          <p:nvPr/>
        </p:nvSpPr>
        <p:spPr>
          <a:xfrm>
            <a:off x="2587382" y="1515918"/>
            <a:ext cx="783229" cy="1236651"/>
          </a:xfrm>
          <a:prstGeom prst="rect">
            <a:avLst/>
          </a:prstGeom>
          <a:noFill/>
          <a:ln>
            <a:solidFill>
              <a:schemeClr val="bg1">
                <a:lumMod val="95000"/>
              </a:schemeClr>
            </a:solidFill>
          </a:ln>
        </p:spPr>
        <p:txBody>
          <a:bodyPr wrap="square" rtlCol="0" anchor="ctr">
            <a:noAutofit/>
          </a:bodyPr>
          <a:lstStyle/>
          <a:p>
            <a:pPr algn="ctr"/>
            <a:r>
              <a:rPr lang="fr-FR" sz="1200" dirty="0">
                <a:solidFill>
                  <a:schemeClr val="bg1"/>
                </a:solidFill>
              </a:rPr>
              <a:t>Serveur</a:t>
            </a:r>
          </a:p>
          <a:p>
            <a:pPr algn="ctr"/>
            <a:r>
              <a:rPr lang="fr-FR" sz="1200" dirty="0">
                <a:solidFill>
                  <a:schemeClr val="bg1"/>
                </a:solidFill>
              </a:rPr>
              <a:t>API</a:t>
            </a:r>
          </a:p>
        </p:txBody>
      </p:sp>
      <p:sp>
        <p:nvSpPr>
          <p:cNvPr id="30" name="ZoneTexte 29">
            <a:extLst>
              <a:ext uri="{FF2B5EF4-FFF2-40B4-BE49-F238E27FC236}">
                <a16:creationId xmlns:a16="http://schemas.microsoft.com/office/drawing/2014/main" id="{6E7E1BF1-290D-2478-42D4-287DD8CAFB50}"/>
              </a:ext>
            </a:extLst>
          </p:cNvPr>
          <p:cNvSpPr txBox="1"/>
          <p:nvPr/>
        </p:nvSpPr>
        <p:spPr>
          <a:xfrm>
            <a:off x="2286297" y="1238916"/>
            <a:ext cx="1390124" cy="276999"/>
          </a:xfrm>
          <a:prstGeom prst="rect">
            <a:avLst/>
          </a:prstGeom>
          <a:noFill/>
        </p:spPr>
        <p:txBody>
          <a:bodyPr wrap="none" rtlCol="0">
            <a:spAutoFit/>
          </a:bodyPr>
          <a:lstStyle/>
          <a:p>
            <a:pPr algn="ctr"/>
            <a:r>
              <a:rPr lang="fr-FR" sz="600" i="1" dirty="0">
                <a:solidFill>
                  <a:schemeClr val="bg1"/>
                </a:solidFill>
              </a:rPr>
              <a:t>Fait dans la 2</a:t>
            </a:r>
            <a:r>
              <a:rPr lang="fr-FR" sz="600" i="1" baseline="30000" dirty="0">
                <a:solidFill>
                  <a:schemeClr val="bg1"/>
                </a:solidFill>
              </a:rPr>
              <a:t>ème</a:t>
            </a:r>
            <a:r>
              <a:rPr lang="fr-FR" sz="600" i="1" dirty="0">
                <a:solidFill>
                  <a:schemeClr val="bg1"/>
                </a:solidFill>
              </a:rPr>
              <a:t> partie du cours </a:t>
            </a:r>
          </a:p>
          <a:p>
            <a:pPr algn="ctr"/>
            <a:r>
              <a:rPr lang="fr-FR" sz="600" i="1" dirty="0">
                <a:solidFill>
                  <a:schemeClr val="bg1"/>
                </a:solidFill>
              </a:rPr>
              <a:t>(1</a:t>
            </a:r>
            <a:r>
              <a:rPr lang="fr-FR" sz="600" i="1" baseline="30000" dirty="0">
                <a:solidFill>
                  <a:schemeClr val="bg1"/>
                </a:solidFill>
              </a:rPr>
              <a:t>ère</a:t>
            </a:r>
            <a:r>
              <a:rPr lang="fr-FR" sz="600" i="1" dirty="0">
                <a:solidFill>
                  <a:schemeClr val="bg1"/>
                </a:solidFill>
              </a:rPr>
              <a:t> Evaluation)</a:t>
            </a:r>
          </a:p>
        </p:txBody>
      </p:sp>
      <p:sp>
        <p:nvSpPr>
          <p:cNvPr id="31" name="ZoneTexte 30">
            <a:extLst>
              <a:ext uri="{FF2B5EF4-FFF2-40B4-BE49-F238E27FC236}">
                <a16:creationId xmlns:a16="http://schemas.microsoft.com/office/drawing/2014/main" id="{933F19C5-4319-B8A1-65B7-72CCAF5DA28A}"/>
              </a:ext>
            </a:extLst>
          </p:cNvPr>
          <p:cNvSpPr txBox="1"/>
          <p:nvPr/>
        </p:nvSpPr>
        <p:spPr>
          <a:xfrm>
            <a:off x="5411269" y="1254593"/>
            <a:ext cx="1390124" cy="276999"/>
          </a:xfrm>
          <a:prstGeom prst="rect">
            <a:avLst/>
          </a:prstGeom>
          <a:noFill/>
        </p:spPr>
        <p:txBody>
          <a:bodyPr wrap="none" rtlCol="0">
            <a:spAutoFit/>
          </a:bodyPr>
          <a:lstStyle/>
          <a:p>
            <a:pPr algn="ctr"/>
            <a:r>
              <a:rPr lang="fr-FR" sz="600" i="1" dirty="0">
                <a:solidFill>
                  <a:schemeClr val="bg1"/>
                </a:solidFill>
              </a:rPr>
              <a:t>Fait dans la 2</a:t>
            </a:r>
            <a:r>
              <a:rPr lang="fr-FR" sz="600" i="1" baseline="30000" dirty="0">
                <a:solidFill>
                  <a:schemeClr val="bg1"/>
                </a:solidFill>
              </a:rPr>
              <a:t>ème</a:t>
            </a:r>
            <a:r>
              <a:rPr lang="fr-FR" sz="600" i="1" dirty="0">
                <a:solidFill>
                  <a:schemeClr val="bg1"/>
                </a:solidFill>
              </a:rPr>
              <a:t> partie du cours </a:t>
            </a:r>
          </a:p>
          <a:p>
            <a:pPr algn="ctr"/>
            <a:r>
              <a:rPr lang="fr-FR" sz="600" i="1" dirty="0">
                <a:solidFill>
                  <a:schemeClr val="bg1"/>
                </a:solidFill>
              </a:rPr>
              <a:t>(2</a:t>
            </a:r>
            <a:r>
              <a:rPr lang="fr-FR" sz="600" i="1" baseline="30000" dirty="0">
                <a:solidFill>
                  <a:schemeClr val="bg1"/>
                </a:solidFill>
              </a:rPr>
              <a:t>ème</a:t>
            </a:r>
            <a:r>
              <a:rPr lang="fr-FR" sz="600" i="1" dirty="0">
                <a:solidFill>
                  <a:schemeClr val="bg1"/>
                </a:solidFill>
              </a:rPr>
              <a:t> Evaluation)</a:t>
            </a:r>
          </a:p>
        </p:txBody>
      </p:sp>
      <p:sp>
        <p:nvSpPr>
          <p:cNvPr id="32" name="ZoneTexte 31">
            <a:extLst>
              <a:ext uri="{FF2B5EF4-FFF2-40B4-BE49-F238E27FC236}">
                <a16:creationId xmlns:a16="http://schemas.microsoft.com/office/drawing/2014/main" id="{F3504998-BCA8-24D0-25AA-FB5FBF90E284}"/>
              </a:ext>
            </a:extLst>
          </p:cNvPr>
          <p:cNvSpPr txBox="1"/>
          <p:nvPr/>
        </p:nvSpPr>
        <p:spPr>
          <a:xfrm>
            <a:off x="5717078" y="1515918"/>
            <a:ext cx="783229" cy="1236651"/>
          </a:xfrm>
          <a:prstGeom prst="rect">
            <a:avLst/>
          </a:prstGeom>
          <a:noFill/>
          <a:ln>
            <a:solidFill>
              <a:schemeClr val="bg1">
                <a:lumMod val="95000"/>
              </a:schemeClr>
            </a:solidFill>
          </a:ln>
        </p:spPr>
        <p:txBody>
          <a:bodyPr wrap="square" rtlCol="0" anchor="ctr">
            <a:noAutofit/>
          </a:bodyPr>
          <a:lstStyle/>
          <a:p>
            <a:pPr algn="ctr"/>
            <a:r>
              <a:rPr lang="fr-FR" sz="1200" dirty="0">
                <a:solidFill>
                  <a:schemeClr val="bg1"/>
                </a:solidFill>
              </a:rPr>
              <a:t>DAL</a:t>
            </a:r>
          </a:p>
        </p:txBody>
      </p:sp>
      <p:cxnSp>
        <p:nvCxnSpPr>
          <p:cNvPr id="38" name="Connecteur droit avec flèche 37">
            <a:extLst>
              <a:ext uri="{FF2B5EF4-FFF2-40B4-BE49-F238E27FC236}">
                <a16:creationId xmlns:a16="http://schemas.microsoft.com/office/drawing/2014/main" id="{D0102C34-1B15-FA2D-7D3B-FA7ADFC141CE}"/>
              </a:ext>
            </a:extLst>
          </p:cNvPr>
          <p:cNvCxnSpPr/>
          <p:nvPr/>
        </p:nvCxnSpPr>
        <p:spPr>
          <a:xfrm>
            <a:off x="3383883" y="2100538"/>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9F9CA2C7-4C00-643B-2F88-FE4CF814AF09}"/>
              </a:ext>
            </a:extLst>
          </p:cNvPr>
          <p:cNvCxnSpPr>
            <a:cxnSpLocks/>
          </p:cNvCxnSpPr>
          <p:nvPr/>
        </p:nvCxnSpPr>
        <p:spPr>
          <a:xfrm flipH="1">
            <a:off x="3383883" y="2203984"/>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9FE31241-22A4-00BA-3336-F1DABDCA3FF5}"/>
              </a:ext>
            </a:extLst>
          </p:cNvPr>
          <p:cNvCxnSpPr/>
          <p:nvPr/>
        </p:nvCxnSpPr>
        <p:spPr>
          <a:xfrm>
            <a:off x="1757418" y="2100538"/>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16197946-01F6-60FA-30D3-D15DF5FAEBCE}"/>
              </a:ext>
            </a:extLst>
          </p:cNvPr>
          <p:cNvCxnSpPr>
            <a:cxnSpLocks/>
          </p:cNvCxnSpPr>
          <p:nvPr/>
        </p:nvCxnSpPr>
        <p:spPr>
          <a:xfrm flipH="1">
            <a:off x="1757418" y="2203984"/>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8C30D6A9-292B-13F5-7651-A561C09CACBF}"/>
              </a:ext>
            </a:extLst>
          </p:cNvPr>
          <p:cNvCxnSpPr/>
          <p:nvPr/>
        </p:nvCxnSpPr>
        <p:spPr>
          <a:xfrm>
            <a:off x="5042687" y="2100538"/>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8439F875-E9FB-C3E1-F9B1-EF688ECC58D7}"/>
              </a:ext>
            </a:extLst>
          </p:cNvPr>
          <p:cNvCxnSpPr>
            <a:cxnSpLocks/>
          </p:cNvCxnSpPr>
          <p:nvPr/>
        </p:nvCxnSpPr>
        <p:spPr>
          <a:xfrm flipH="1">
            <a:off x="5042687" y="2203984"/>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0D4D4FFA-CDCC-A50F-D502-AC24ABAE45EF}"/>
              </a:ext>
            </a:extLst>
          </p:cNvPr>
          <p:cNvSpPr txBox="1"/>
          <p:nvPr/>
        </p:nvSpPr>
        <p:spPr>
          <a:xfrm>
            <a:off x="5717078" y="2970164"/>
            <a:ext cx="783229" cy="245776"/>
          </a:xfrm>
          <a:prstGeom prst="rect">
            <a:avLst/>
          </a:prstGeom>
          <a:noFill/>
          <a:ln>
            <a:solidFill>
              <a:schemeClr val="bg1">
                <a:lumMod val="95000"/>
              </a:schemeClr>
            </a:solidFill>
          </a:ln>
        </p:spPr>
        <p:txBody>
          <a:bodyPr wrap="square" rtlCol="0" anchor="ctr">
            <a:noAutofit/>
          </a:bodyPr>
          <a:lstStyle/>
          <a:p>
            <a:pPr algn="ctr"/>
            <a:r>
              <a:rPr lang="fr-FR" sz="1200" dirty="0" err="1">
                <a:solidFill>
                  <a:schemeClr val="bg1"/>
                </a:solidFill>
              </a:rPr>
              <a:t>SecLib</a:t>
            </a:r>
            <a:endParaRPr lang="fr-FR" sz="1200" dirty="0">
              <a:solidFill>
                <a:schemeClr val="bg1"/>
              </a:solidFill>
            </a:endParaRPr>
          </a:p>
        </p:txBody>
      </p:sp>
      <p:sp>
        <p:nvSpPr>
          <p:cNvPr id="46" name="ZoneTexte 45">
            <a:extLst>
              <a:ext uri="{FF2B5EF4-FFF2-40B4-BE49-F238E27FC236}">
                <a16:creationId xmlns:a16="http://schemas.microsoft.com/office/drawing/2014/main" id="{75D4168E-D89D-02F6-72C7-2B67DDE68278}"/>
              </a:ext>
            </a:extLst>
          </p:cNvPr>
          <p:cNvSpPr txBox="1"/>
          <p:nvPr/>
        </p:nvSpPr>
        <p:spPr>
          <a:xfrm>
            <a:off x="4180384" y="2970164"/>
            <a:ext cx="783229" cy="245776"/>
          </a:xfrm>
          <a:prstGeom prst="rect">
            <a:avLst/>
          </a:prstGeom>
          <a:noFill/>
          <a:ln>
            <a:solidFill>
              <a:schemeClr val="bg1">
                <a:lumMod val="95000"/>
              </a:schemeClr>
            </a:solidFill>
          </a:ln>
        </p:spPr>
        <p:txBody>
          <a:bodyPr wrap="square" rtlCol="0" anchor="ctr">
            <a:noAutofit/>
          </a:bodyPr>
          <a:lstStyle/>
          <a:p>
            <a:pPr algn="ctr"/>
            <a:r>
              <a:rPr lang="fr-FR" sz="1200" dirty="0" err="1">
                <a:solidFill>
                  <a:schemeClr val="bg1"/>
                </a:solidFill>
              </a:rPr>
              <a:t>ArrayLib</a:t>
            </a:r>
            <a:endParaRPr lang="fr-FR" sz="1200" dirty="0">
              <a:solidFill>
                <a:schemeClr val="bg1"/>
              </a:solidFill>
            </a:endParaRPr>
          </a:p>
        </p:txBody>
      </p:sp>
      <p:sp>
        <p:nvSpPr>
          <p:cNvPr id="48" name="ZoneTexte 47">
            <a:extLst>
              <a:ext uri="{FF2B5EF4-FFF2-40B4-BE49-F238E27FC236}">
                <a16:creationId xmlns:a16="http://schemas.microsoft.com/office/drawing/2014/main" id="{160915A2-AEB8-8BB9-79F5-7060E6F5AF0C}"/>
              </a:ext>
            </a:extLst>
          </p:cNvPr>
          <p:cNvSpPr txBox="1"/>
          <p:nvPr/>
        </p:nvSpPr>
        <p:spPr>
          <a:xfrm>
            <a:off x="1938907" y="3530174"/>
            <a:ext cx="5266185" cy="1446550"/>
          </a:xfrm>
          <a:prstGeom prst="rect">
            <a:avLst/>
          </a:prstGeom>
          <a:noFill/>
        </p:spPr>
        <p:txBody>
          <a:bodyPr wrap="none" rtlCol="0">
            <a:spAutoFit/>
          </a:bodyPr>
          <a:lstStyle/>
          <a:p>
            <a:pPr algn="ctr"/>
            <a:r>
              <a:rPr lang="fr-FR" i="1" dirty="0">
                <a:solidFill>
                  <a:schemeClr val="bg1"/>
                </a:solidFill>
                <a:hlinkClick r:id="rId4"/>
              </a:rPr>
              <a:t>« </a:t>
            </a:r>
            <a:r>
              <a:rPr lang="fr-FR" i="1" dirty="0" err="1">
                <a:solidFill>
                  <a:schemeClr val="bg1"/>
                </a:solidFill>
                <a:hlinkClick r:id="rId4"/>
              </a:rPr>
              <a:t>framework</a:t>
            </a:r>
            <a:r>
              <a:rPr lang="fr-FR" i="1" dirty="0">
                <a:solidFill>
                  <a:schemeClr val="bg1"/>
                </a:solidFill>
                <a:hlinkClick r:id="rId4"/>
              </a:rPr>
              <a:t> léger »</a:t>
            </a:r>
            <a:endParaRPr lang="fr-FR" i="1" dirty="0">
              <a:solidFill>
                <a:schemeClr val="bg1"/>
              </a:solidFill>
            </a:endParaRPr>
          </a:p>
          <a:p>
            <a:pPr algn="ctr"/>
            <a:r>
              <a:rPr lang="fr-FR" sz="1000" i="1" dirty="0">
                <a:solidFill>
                  <a:schemeClr val="bg1"/>
                </a:solidFill>
              </a:rPr>
              <a:t>en 3 parties : amont, aval et base</a:t>
            </a:r>
          </a:p>
          <a:p>
            <a:pPr algn="ctr"/>
            <a:endParaRPr lang="fr-FR" sz="1000" i="1" dirty="0">
              <a:solidFill>
                <a:schemeClr val="bg1"/>
              </a:solidFill>
            </a:endParaRPr>
          </a:p>
          <a:p>
            <a:pPr algn="ctr"/>
            <a:r>
              <a:rPr lang="fr-FR" sz="1000" dirty="0">
                <a:solidFill>
                  <a:schemeClr val="bg1">
                    <a:lumMod val="95000"/>
                  </a:schemeClr>
                </a:solidFill>
              </a:rPr>
              <a:t>Les </a:t>
            </a:r>
            <a:r>
              <a:rPr lang="fr-FR" sz="1000" dirty="0" err="1">
                <a:solidFill>
                  <a:schemeClr val="bg1">
                    <a:lumMod val="95000"/>
                  </a:schemeClr>
                </a:solidFill>
              </a:rPr>
              <a:t>frameworks</a:t>
            </a:r>
            <a:r>
              <a:rPr lang="fr-FR" sz="1000" dirty="0">
                <a:solidFill>
                  <a:schemeClr val="bg1">
                    <a:lumMod val="95000"/>
                  </a:schemeClr>
                </a:solidFill>
              </a:rPr>
              <a:t> </a:t>
            </a:r>
            <a:r>
              <a:rPr lang="fr-FR" sz="1000" dirty="0" err="1">
                <a:solidFill>
                  <a:schemeClr val="bg1">
                    <a:lumMod val="95000"/>
                  </a:schemeClr>
                </a:solidFill>
              </a:rPr>
              <a:t>telqs</a:t>
            </a:r>
            <a:r>
              <a:rPr lang="fr-FR" sz="1000" dirty="0">
                <a:solidFill>
                  <a:schemeClr val="bg1">
                    <a:lumMod val="95000"/>
                  </a:schemeClr>
                </a:solidFill>
              </a:rPr>
              <a:t> que Symfony ou </a:t>
            </a:r>
            <a:r>
              <a:rPr lang="fr-FR" sz="1000" dirty="0" err="1">
                <a:solidFill>
                  <a:schemeClr val="bg1">
                    <a:lumMod val="95000"/>
                  </a:schemeClr>
                </a:solidFill>
              </a:rPr>
              <a:t>Laravel</a:t>
            </a:r>
            <a:br>
              <a:rPr lang="fr-FR" sz="1000" dirty="0">
                <a:solidFill>
                  <a:schemeClr val="bg1">
                    <a:lumMod val="95000"/>
                  </a:schemeClr>
                </a:solidFill>
              </a:rPr>
            </a:br>
            <a:r>
              <a:rPr lang="fr-FR" sz="1000" dirty="0">
                <a:solidFill>
                  <a:schemeClr val="bg1">
                    <a:lumMod val="95000"/>
                  </a:schemeClr>
                </a:solidFill>
              </a:rPr>
              <a:t>vous offre « clé en main » l’ensemble des fonctions que nous créons dans le cours.</a:t>
            </a:r>
          </a:p>
          <a:p>
            <a:pPr algn="ctr"/>
            <a:endParaRPr lang="fr-FR" sz="1000" i="1" dirty="0">
              <a:solidFill>
                <a:schemeClr val="bg1">
                  <a:lumMod val="95000"/>
                </a:schemeClr>
              </a:solidFill>
            </a:endParaRPr>
          </a:p>
          <a:p>
            <a:pPr algn="ctr"/>
            <a:r>
              <a:rPr lang="fr-FR" sz="1000" i="1" dirty="0">
                <a:solidFill>
                  <a:schemeClr val="bg1">
                    <a:lumMod val="95000"/>
                  </a:schemeClr>
                </a:solidFill>
              </a:rPr>
              <a:t>La vraie question face à un </a:t>
            </a:r>
            <a:r>
              <a:rPr lang="fr-FR" sz="1000" i="1" dirty="0" err="1">
                <a:solidFill>
                  <a:schemeClr val="bg1">
                    <a:lumMod val="95000"/>
                  </a:schemeClr>
                </a:solidFill>
              </a:rPr>
              <a:t>framework</a:t>
            </a:r>
            <a:r>
              <a:rPr lang="fr-FR" sz="1000" i="1" dirty="0">
                <a:solidFill>
                  <a:schemeClr val="bg1">
                    <a:lumMod val="95000"/>
                  </a:schemeClr>
                </a:solidFill>
              </a:rPr>
              <a:t> :</a:t>
            </a:r>
          </a:p>
          <a:p>
            <a:pPr algn="ctr"/>
            <a:r>
              <a:rPr lang="fr-FR" sz="1000" i="1" dirty="0">
                <a:solidFill>
                  <a:schemeClr val="bg1">
                    <a:lumMod val="95000"/>
                  </a:schemeClr>
                </a:solidFill>
              </a:rPr>
              <a:t>est-il léger ? Modulaire ? ou monolithique ?</a:t>
            </a:r>
            <a:endParaRPr lang="fr-FR" sz="1000" i="1" dirty="0">
              <a:solidFill>
                <a:schemeClr val="bg1"/>
              </a:solidFill>
            </a:endParaRPr>
          </a:p>
        </p:txBody>
      </p:sp>
      <p:cxnSp>
        <p:nvCxnSpPr>
          <p:cNvPr id="49" name="Connecteur droit avec flèche 48">
            <a:extLst>
              <a:ext uri="{FF2B5EF4-FFF2-40B4-BE49-F238E27FC236}">
                <a16:creationId xmlns:a16="http://schemas.microsoft.com/office/drawing/2014/main" id="{2A743779-8CCC-73D5-D3D2-5CE7D6303730}"/>
              </a:ext>
            </a:extLst>
          </p:cNvPr>
          <p:cNvCxnSpPr/>
          <p:nvPr/>
        </p:nvCxnSpPr>
        <p:spPr>
          <a:xfrm>
            <a:off x="6627071" y="2100538"/>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56D3BE63-4507-BF5A-D77A-B0E676E59150}"/>
              </a:ext>
            </a:extLst>
          </p:cNvPr>
          <p:cNvCxnSpPr>
            <a:cxnSpLocks/>
          </p:cNvCxnSpPr>
          <p:nvPr/>
        </p:nvCxnSpPr>
        <p:spPr>
          <a:xfrm flipH="1">
            <a:off x="6627071" y="2203984"/>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53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ADDD246-D839-D3CC-C217-0BB42DA652C1}"/>
              </a:ext>
            </a:extLst>
          </p:cNvPr>
          <p:cNvSpPr txBox="1"/>
          <p:nvPr/>
        </p:nvSpPr>
        <p:spPr>
          <a:xfrm>
            <a:off x="3759200" y="1591730"/>
            <a:ext cx="3071602" cy="3384993"/>
          </a:xfrm>
          <a:prstGeom prst="rect">
            <a:avLst/>
          </a:prstGeom>
          <a:noFill/>
          <a:ln>
            <a:solidFill>
              <a:schemeClr val="bg1">
                <a:lumMod val="95000"/>
              </a:schemeClr>
            </a:solidFill>
          </a:ln>
        </p:spPr>
        <p:txBody>
          <a:bodyPr wrap="square" rtlCol="0" anchor="t">
            <a:noAutofit/>
          </a:bodyPr>
          <a:lstStyle/>
          <a:p>
            <a:r>
              <a:rPr lang="fr-FR" sz="1200" b="1" dirty="0">
                <a:solidFill>
                  <a:schemeClr val="bg1"/>
                </a:solidFill>
              </a:rPr>
              <a:t>DAL</a:t>
            </a:r>
          </a:p>
        </p:txBody>
      </p:sp>
      <p:sp>
        <p:nvSpPr>
          <p:cNvPr id="13" name="ZoneTexte 12">
            <a:extLst>
              <a:ext uri="{FF2B5EF4-FFF2-40B4-BE49-F238E27FC236}">
                <a16:creationId xmlns:a16="http://schemas.microsoft.com/office/drawing/2014/main" id="{9EF21625-7582-E57C-B023-0517AD3D47F5}"/>
              </a:ext>
            </a:extLst>
          </p:cNvPr>
          <p:cNvSpPr txBox="1"/>
          <p:nvPr/>
        </p:nvSpPr>
        <p:spPr>
          <a:xfrm>
            <a:off x="101950" y="2716849"/>
            <a:ext cx="3533570" cy="2259873"/>
          </a:xfrm>
          <a:prstGeom prst="rect">
            <a:avLst/>
          </a:prstGeom>
          <a:noFill/>
          <a:ln>
            <a:solidFill>
              <a:schemeClr val="bg1">
                <a:lumMod val="95000"/>
              </a:schemeClr>
            </a:solidFill>
          </a:ln>
        </p:spPr>
        <p:txBody>
          <a:bodyPr wrap="square" rtlCol="0" anchor="t">
            <a:noAutofit/>
          </a:bodyPr>
          <a:lstStyle/>
          <a:p>
            <a:r>
              <a:rPr lang="fr-FR" sz="1200" b="1" dirty="0">
                <a:solidFill>
                  <a:schemeClr val="bg1"/>
                </a:solidFill>
              </a:rPr>
              <a:t>Code accédant à la base</a:t>
            </a:r>
          </a:p>
          <a:p>
            <a:endParaRPr lang="fr-FR" sz="1200" b="1" dirty="0">
              <a:solidFill>
                <a:schemeClr val="bg1"/>
              </a:solidFill>
            </a:endParaRPr>
          </a:p>
          <a:p>
            <a:endParaRPr lang="fr-FR" sz="1200" b="1" dirty="0">
              <a:solidFill>
                <a:schemeClr val="bg1"/>
              </a:solidFill>
            </a:endParaRPr>
          </a:p>
          <a:p>
            <a:r>
              <a:rPr lang="fr-FR" sz="1000" b="1" i="1" dirty="0">
                <a:solidFill>
                  <a:srgbClr val="007434"/>
                </a:solidFill>
                <a:latin typeface="Consolas" panose="020B0609020204030204" pitchFamily="49" charset="0"/>
              </a:rPr>
              <a:t>// Etablir une interface avec la DB</a:t>
            </a:r>
          </a:p>
          <a:p>
            <a:r>
              <a:rPr lang="fr-FR" sz="1000" i="1" dirty="0">
                <a:solidFill>
                  <a:schemeClr val="bg1"/>
                </a:solidFill>
                <a:latin typeface="Consolas" panose="020B0609020204030204" pitchFamily="49" charset="0"/>
              </a:rPr>
              <a:t>$</a:t>
            </a:r>
            <a:r>
              <a:rPr lang="fr-FR" sz="1000" i="1" dirty="0" err="1">
                <a:solidFill>
                  <a:schemeClr val="bg1"/>
                </a:solidFill>
                <a:latin typeface="Consolas" panose="020B0609020204030204" pitchFamily="49" charset="0"/>
              </a:rPr>
              <a:t>db</a:t>
            </a:r>
            <a:r>
              <a:rPr lang="fr-FR" sz="1000" i="1" dirty="0">
                <a:solidFill>
                  <a:schemeClr val="bg1"/>
                </a:solidFill>
                <a:latin typeface="Consolas" panose="020B0609020204030204" pitchFamily="49" charset="0"/>
              </a:rPr>
              <a:t> = new </a:t>
            </a:r>
            <a:r>
              <a:rPr lang="fr-FR" sz="1000" i="1" dirty="0" err="1">
                <a:solidFill>
                  <a:schemeClr val="bg1"/>
                </a:solidFill>
                <a:latin typeface="Consolas" panose="020B0609020204030204" pitchFamily="49" charset="0"/>
              </a:rPr>
              <a:t>Database</a:t>
            </a:r>
            <a:r>
              <a:rPr lang="fr-FR" sz="1000" i="1" dirty="0">
                <a:solidFill>
                  <a:schemeClr val="bg1"/>
                </a:solidFill>
                <a:latin typeface="Consolas" panose="020B0609020204030204" pitchFamily="49" charset="0"/>
              </a:rPr>
              <a:t>($</a:t>
            </a:r>
            <a:r>
              <a:rPr lang="fr-FR" sz="1000" i="1" dirty="0" err="1">
                <a:solidFill>
                  <a:schemeClr val="bg1"/>
                </a:solidFill>
                <a:latin typeface="Consolas" panose="020B0609020204030204" pitchFamily="49" charset="0"/>
              </a:rPr>
              <a:t>credentials</a:t>
            </a:r>
            <a:r>
              <a:rPr lang="fr-FR" sz="1000" i="1" dirty="0">
                <a:solidFill>
                  <a:schemeClr val="bg1"/>
                </a:solidFill>
                <a:latin typeface="Consolas" panose="020B0609020204030204" pitchFamily="49" charset="0"/>
              </a:rPr>
              <a:t>)</a:t>
            </a:r>
          </a:p>
          <a:p>
            <a:endParaRPr lang="fr-FR" sz="1000" i="1" dirty="0">
              <a:solidFill>
                <a:schemeClr val="bg1"/>
              </a:solidFill>
              <a:latin typeface="Consolas" panose="020B0609020204030204" pitchFamily="49" charset="0"/>
            </a:endParaRPr>
          </a:p>
          <a:p>
            <a:endParaRPr lang="fr-FR" sz="1000" i="1" dirty="0">
              <a:solidFill>
                <a:schemeClr val="bg1"/>
              </a:solidFill>
              <a:latin typeface="Consolas" panose="020B0609020204030204" pitchFamily="49" charset="0"/>
            </a:endParaRPr>
          </a:p>
          <a:p>
            <a:r>
              <a:rPr lang="fr-FR" sz="1000" b="1" i="1" dirty="0">
                <a:solidFill>
                  <a:srgbClr val="007434"/>
                </a:solidFill>
                <a:latin typeface="Consolas" panose="020B0609020204030204" pitchFamily="49" charset="0"/>
              </a:rPr>
              <a:t>// Opération CRUD sur une table</a:t>
            </a:r>
          </a:p>
          <a:p>
            <a:r>
              <a:rPr lang="fr-FR" sz="1000" i="1" dirty="0">
                <a:solidFill>
                  <a:schemeClr val="bg1"/>
                </a:solidFill>
                <a:latin typeface="Consolas" panose="020B0609020204030204" pitchFamily="49" charset="0"/>
              </a:rPr>
              <a:t>$</a:t>
            </a:r>
            <a:r>
              <a:rPr lang="fr-FR" sz="1000" i="1" dirty="0" err="1">
                <a:solidFill>
                  <a:schemeClr val="bg1"/>
                </a:solidFill>
                <a:latin typeface="Consolas" panose="020B0609020204030204" pitchFamily="49" charset="0"/>
              </a:rPr>
              <a:t>db</a:t>
            </a:r>
            <a:r>
              <a:rPr lang="fr-FR" sz="1000" i="1" dirty="0">
                <a:solidFill>
                  <a:schemeClr val="bg1"/>
                </a:solidFill>
                <a:latin typeface="Consolas" panose="020B0609020204030204" pitchFamily="49" charset="0"/>
              </a:rPr>
              <a:t>-&gt;</a:t>
            </a:r>
            <a:r>
              <a:rPr lang="fr-FR" sz="1000" i="1" dirty="0" err="1">
                <a:solidFill>
                  <a:schemeClr val="bg1"/>
                </a:solidFill>
                <a:latin typeface="Consolas" panose="020B0609020204030204" pitchFamily="49" charset="0"/>
              </a:rPr>
              <a:t>AddRecord</a:t>
            </a:r>
            <a:r>
              <a:rPr lang="fr-FR" sz="1000" i="1" dirty="0">
                <a:solidFill>
                  <a:schemeClr val="bg1"/>
                </a:solidFill>
                <a:latin typeface="Consolas" panose="020B0609020204030204" pitchFamily="49" charset="0"/>
              </a:rPr>
              <a:t>($table, $record)</a:t>
            </a:r>
          </a:p>
          <a:p>
            <a:r>
              <a:rPr lang="fr-FR" sz="1000" i="1" dirty="0">
                <a:solidFill>
                  <a:schemeClr val="bg1"/>
                </a:solidFill>
                <a:latin typeface="Consolas" panose="020B0609020204030204" pitchFamily="49" charset="0"/>
              </a:rPr>
              <a:t>$</a:t>
            </a:r>
            <a:r>
              <a:rPr lang="fr-FR" sz="1000" i="1" dirty="0" err="1">
                <a:solidFill>
                  <a:schemeClr val="bg1"/>
                </a:solidFill>
                <a:latin typeface="Consolas" panose="020B0609020204030204" pitchFamily="49" charset="0"/>
              </a:rPr>
              <a:t>db</a:t>
            </a:r>
            <a:r>
              <a:rPr lang="fr-FR" sz="1000" i="1" dirty="0">
                <a:solidFill>
                  <a:schemeClr val="bg1"/>
                </a:solidFill>
                <a:latin typeface="Consolas" panose="020B0609020204030204" pitchFamily="49" charset="0"/>
              </a:rPr>
              <a:t>-&gt;</a:t>
            </a:r>
            <a:r>
              <a:rPr lang="fr-FR" sz="1000" i="1" dirty="0" err="1">
                <a:solidFill>
                  <a:schemeClr val="bg1"/>
                </a:solidFill>
                <a:latin typeface="Consolas" panose="020B0609020204030204" pitchFamily="49" charset="0"/>
              </a:rPr>
              <a:t>SelectRecord</a:t>
            </a:r>
            <a:r>
              <a:rPr lang="fr-FR" sz="1000" i="1" dirty="0">
                <a:solidFill>
                  <a:schemeClr val="bg1"/>
                </a:solidFill>
                <a:latin typeface="Consolas" panose="020B0609020204030204" pitchFamily="49" charset="0"/>
              </a:rPr>
              <a:t>($table, $</a:t>
            </a:r>
            <a:r>
              <a:rPr lang="fr-FR" sz="1000" i="1" dirty="0" err="1">
                <a:solidFill>
                  <a:schemeClr val="bg1"/>
                </a:solidFill>
                <a:latin typeface="Consolas" panose="020B0609020204030204" pitchFamily="49" charset="0"/>
              </a:rPr>
              <a:t>filter</a:t>
            </a:r>
            <a:r>
              <a:rPr lang="fr-FR" sz="1000" i="1" dirty="0">
                <a:solidFill>
                  <a:schemeClr val="bg1"/>
                </a:solidFill>
                <a:latin typeface="Consolas" panose="020B0609020204030204" pitchFamily="49" charset="0"/>
              </a:rPr>
              <a:t>)</a:t>
            </a:r>
          </a:p>
          <a:p>
            <a:r>
              <a:rPr lang="fr-FR" sz="1000" i="1" dirty="0">
                <a:solidFill>
                  <a:schemeClr val="bg1"/>
                </a:solidFill>
                <a:latin typeface="Consolas" panose="020B0609020204030204" pitchFamily="49" charset="0"/>
              </a:rPr>
              <a:t>$</a:t>
            </a:r>
            <a:r>
              <a:rPr lang="fr-FR" sz="1000" i="1" dirty="0" err="1">
                <a:solidFill>
                  <a:schemeClr val="bg1"/>
                </a:solidFill>
                <a:latin typeface="Consolas" panose="020B0609020204030204" pitchFamily="49" charset="0"/>
              </a:rPr>
              <a:t>db</a:t>
            </a:r>
            <a:r>
              <a:rPr lang="fr-FR" sz="1000" i="1" dirty="0">
                <a:solidFill>
                  <a:schemeClr val="bg1"/>
                </a:solidFill>
                <a:latin typeface="Consolas" panose="020B0609020204030204" pitchFamily="49" charset="0"/>
              </a:rPr>
              <a:t>-&gt;</a:t>
            </a:r>
            <a:r>
              <a:rPr lang="fr-FR" sz="1000" i="1" dirty="0" err="1">
                <a:solidFill>
                  <a:schemeClr val="bg1"/>
                </a:solidFill>
                <a:latin typeface="Consolas" panose="020B0609020204030204" pitchFamily="49" charset="0"/>
              </a:rPr>
              <a:t>UpdateRecord</a:t>
            </a:r>
            <a:r>
              <a:rPr lang="fr-FR" sz="1000" i="1" dirty="0">
                <a:solidFill>
                  <a:schemeClr val="bg1"/>
                </a:solidFill>
                <a:latin typeface="Consolas" panose="020B0609020204030204" pitchFamily="49" charset="0"/>
              </a:rPr>
              <a:t>($table, $</a:t>
            </a:r>
            <a:r>
              <a:rPr lang="fr-FR" sz="1000" i="1" dirty="0" err="1">
                <a:solidFill>
                  <a:schemeClr val="bg1"/>
                </a:solidFill>
                <a:latin typeface="Consolas" panose="020B0609020204030204" pitchFamily="49" charset="0"/>
              </a:rPr>
              <a:t>filter</a:t>
            </a:r>
            <a:r>
              <a:rPr lang="fr-FR" sz="1000" i="1" dirty="0">
                <a:solidFill>
                  <a:schemeClr val="bg1"/>
                </a:solidFill>
                <a:latin typeface="Consolas" panose="020B0609020204030204" pitchFamily="49" charset="0"/>
              </a:rPr>
              <a:t>, $record)</a:t>
            </a:r>
          </a:p>
          <a:p>
            <a:r>
              <a:rPr lang="fr-FR" sz="1000" i="1" dirty="0">
                <a:solidFill>
                  <a:schemeClr val="bg1"/>
                </a:solidFill>
                <a:latin typeface="Consolas" panose="020B0609020204030204" pitchFamily="49" charset="0"/>
              </a:rPr>
              <a:t>$</a:t>
            </a:r>
            <a:r>
              <a:rPr lang="fr-FR" sz="1000" i="1" dirty="0" err="1">
                <a:solidFill>
                  <a:schemeClr val="bg1"/>
                </a:solidFill>
                <a:latin typeface="Consolas" panose="020B0609020204030204" pitchFamily="49" charset="0"/>
              </a:rPr>
              <a:t>db</a:t>
            </a:r>
            <a:r>
              <a:rPr lang="fr-FR" sz="1000" i="1" dirty="0">
                <a:solidFill>
                  <a:schemeClr val="bg1"/>
                </a:solidFill>
                <a:latin typeface="Consolas" panose="020B0609020204030204" pitchFamily="49" charset="0"/>
              </a:rPr>
              <a:t>-&gt;</a:t>
            </a:r>
            <a:r>
              <a:rPr lang="fr-FR" sz="1000" i="1" dirty="0" err="1">
                <a:solidFill>
                  <a:schemeClr val="bg1"/>
                </a:solidFill>
                <a:latin typeface="Consolas" panose="020B0609020204030204" pitchFamily="49" charset="0"/>
              </a:rPr>
              <a:t>DeleteRecord</a:t>
            </a:r>
            <a:r>
              <a:rPr lang="fr-FR" sz="1000" i="1" dirty="0">
                <a:solidFill>
                  <a:schemeClr val="bg1"/>
                </a:solidFill>
                <a:latin typeface="Consolas" panose="020B0609020204030204" pitchFamily="49" charset="0"/>
              </a:rPr>
              <a:t>($table, $</a:t>
            </a:r>
            <a:r>
              <a:rPr lang="fr-FR" sz="1000" i="1" dirty="0" err="1">
                <a:solidFill>
                  <a:schemeClr val="bg1"/>
                </a:solidFill>
                <a:latin typeface="Consolas" panose="020B0609020204030204" pitchFamily="49" charset="0"/>
              </a:rPr>
              <a:t>filter</a:t>
            </a:r>
            <a:r>
              <a:rPr lang="fr-FR" sz="1000" i="1" dirty="0">
                <a:solidFill>
                  <a:schemeClr val="bg1"/>
                </a:solidFill>
                <a:latin typeface="Consolas" panose="020B0609020204030204" pitchFamily="49" charset="0"/>
              </a:rPr>
              <a:t>)</a:t>
            </a:r>
          </a:p>
          <a:p>
            <a:endParaRPr lang="fr-FR" sz="1000" i="1" dirty="0">
              <a:solidFill>
                <a:schemeClr val="bg1"/>
              </a:solidFill>
              <a:latin typeface="Consolas" panose="020B0609020204030204" pitchFamily="49" charset="0"/>
            </a:endParaRPr>
          </a:p>
          <a:p>
            <a:endParaRPr lang="fr-FR" sz="1000" i="1" dirty="0">
              <a:solidFill>
                <a:schemeClr val="bg1"/>
              </a:solidFill>
              <a:latin typeface="Consolas" panose="020B0609020204030204" pitchFamily="49" charset="0"/>
            </a:endParaRPr>
          </a:p>
          <a:p>
            <a:endParaRPr lang="fr-FR" sz="1000" i="1" dirty="0">
              <a:solidFill>
                <a:schemeClr val="bg1"/>
              </a:solidFill>
              <a:latin typeface="Consolas" panose="020B0609020204030204" pitchFamily="49" charset="0"/>
            </a:endParaRPr>
          </a:p>
          <a:p>
            <a:endParaRPr lang="fr-FR" sz="1000" b="1" dirty="0">
              <a:solidFill>
                <a:schemeClr val="bg1"/>
              </a:solidFill>
              <a:latin typeface="Consolas" panose="020B0609020204030204" pitchFamily="49" charset="0"/>
            </a:endParaRPr>
          </a:p>
        </p:txBody>
      </p:sp>
      <p:sp>
        <p:nvSpPr>
          <p:cNvPr id="15" name="ZoneTexte 14">
            <a:extLst>
              <a:ext uri="{FF2B5EF4-FFF2-40B4-BE49-F238E27FC236}">
                <a16:creationId xmlns:a16="http://schemas.microsoft.com/office/drawing/2014/main" id="{356894B1-0BE5-23A1-D0B7-EE616E4BFE78}"/>
              </a:ext>
            </a:extLst>
          </p:cNvPr>
          <p:cNvSpPr txBox="1"/>
          <p:nvPr/>
        </p:nvSpPr>
        <p:spPr>
          <a:xfrm>
            <a:off x="7009488" y="2489002"/>
            <a:ext cx="1909254" cy="2487722"/>
          </a:xfrm>
          <a:prstGeom prst="rect">
            <a:avLst/>
          </a:prstGeom>
          <a:noFill/>
          <a:ln>
            <a:solidFill>
              <a:schemeClr val="bg1">
                <a:lumMod val="95000"/>
              </a:schemeClr>
            </a:solidFill>
          </a:ln>
        </p:spPr>
        <p:txBody>
          <a:bodyPr wrap="square" rtlCol="0" anchor="t">
            <a:noAutofit/>
          </a:bodyPr>
          <a:lstStyle/>
          <a:p>
            <a:pPr algn="ctr"/>
            <a:r>
              <a:rPr lang="fr-FR" sz="1200" b="1" dirty="0">
                <a:solidFill>
                  <a:schemeClr val="bg1"/>
                </a:solidFill>
              </a:rPr>
              <a:t>SGBD</a:t>
            </a:r>
          </a:p>
        </p:txBody>
      </p:sp>
      <p:sp>
        <p:nvSpPr>
          <p:cNvPr id="42" name="ZoneTexte 41">
            <a:extLst>
              <a:ext uri="{FF2B5EF4-FFF2-40B4-BE49-F238E27FC236}">
                <a16:creationId xmlns:a16="http://schemas.microsoft.com/office/drawing/2014/main" id="{B2E17207-62FF-44C2-A076-6186798CC09A}"/>
              </a:ext>
            </a:extLst>
          </p:cNvPr>
          <p:cNvSpPr txBox="1"/>
          <p:nvPr/>
        </p:nvSpPr>
        <p:spPr>
          <a:xfrm>
            <a:off x="3850998" y="2414537"/>
            <a:ext cx="1868102" cy="2492402"/>
          </a:xfrm>
          <a:prstGeom prst="rect">
            <a:avLst/>
          </a:prstGeom>
          <a:noFill/>
          <a:ln>
            <a:solidFill>
              <a:schemeClr val="bg1">
                <a:lumMod val="95000"/>
              </a:schemeClr>
            </a:solidFill>
          </a:ln>
        </p:spPr>
        <p:txBody>
          <a:bodyPr wrap="square" rtlCol="0" anchor="t">
            <a:noAutofit/>
          </a:bodyPr>
          <a:lstStyle/>
          <a:p>
            <a:pPr algn="ctr"/>
            <a:r>
              <a:rPr lang="fr-FR" sz="1200" b="1" dirty="0">
                <a:solidFill>
                  <a:schemeClr val="bg1"/>
                </a:solidFill>
              </a:rPr>
              <a:t>DBAL</a:t>
            </a:r>
          </a:p>
        </p:txBody>
      </p:sp>
      <p:sp>
        <p:nvSpPr>
          <p:cNvPr id="11" name="ZoneTexte 10">
            <a:extLst>
              <a:ext uri="{FF2B5EF4-FFF2-40B4-BE49-F238E27FC236}">
                <a16:creationId xmlns:a16="http://schemas.microsoft.com/office/drawing/2014/main" id="{1957A8B5-1F22-4E83-9266-A535280B08FE}"/>
              </a:ext>
            </a:extLst>
          </p:cNvPr>
          <p:cNvSpPr txBox="1"/>
          <p:nvPr/>
        </p:nvSpPr>
        <p:spPr>
          <a:xfrm>
            <a:off x="49195" y="166776"/>
            <a:ext cx="4906466" cy="338554"/>
          </a:xfrm>
          <a:prstGeom prst="rect">
            <a:avLst/>
          </a:prstGeom>
          <a:noFill/>
        </p:spPr>
        <p:txBody>
          <a:bodyPr wrap="square" rtlCol="0">
            <a:spAutoFit/>
          </a:bodyPr>
          <a:lstStyle/>
          <a:p>
            <a:r>
              <a:rPr lang="fr-FR" sz="1600" b="1" dirty="0">
                <a:solidFill>
                  <a:schemeClr val="bg1"/>
                </a:solidFill>
                <a:effectLst>
                  <a:outerShdw blurRad="38100" dist="38100" dir="2700000" algn="tl">
                    <a:srgbClr val="000000">
                      <a:alpha val="43137"/>
                    </a:srgbClr>
                  </a:outerShdw>
                </a:effectLst>
              </a:rPr>
              <a:t>Principe d’Implémentation d’un DAL</a:t>
            </a:r>
          </a:p>
        </p:txBody>
      </p:sp>
      <p:pic>
        <p:nvPicPr>
          <p:cNvPr id="3" name="Picture 10" descr="Résultat de recherche d'images pour &quot;bdd icon&quot;">
            <a:extLst>
              <a:ext uri="{FF2B5EF4-FFF2-40B4-BE49-F238E27FC236}">
                <a16:creationId xmlns:a16="http://schemas.microsoft.com/office/drawing/2014/main" id="{D28036A6-F48E-5652-2333-61DBF20E012C}"/>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7419872" y="3737450"/>
            <a:ext cx="1163006" cy="11630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avec flèche 4">
            <a:extLst>
              <a:ext uri="{FF2B5EF4-FFF2-40B4-BE49-F238E27FC236}">
                <a16:creationId xmlns:a16="http://schemas.microsoft.com/office/drawing/2014/main" id="{7A8414E5-4776-3FBF-BFFA-F2031EA3F0C2}"/>
              </a:ext>
            </a:extLst>
          </p:cNvPr>
          <p:cNvCxnSpPr/>
          <p:nvPr/>
        </p:nvCxnSpPr>
        <p:spPr>
          <a:xfrm>
            <a:off x="6555050" y="4273721"/>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B4DBCD17-71E7-6EBA-50BA-FEE90ED4F9EE}"/>
              </a:ext>
            </a:extLst>
          </p:cNvPr>
          <p:cNvCxnSpPr>
            <a:cxnSpLocks/>
          </p:cNvCxnSpPr>
          <p:nvPr/>
        </p:nvCxnSpPr>
        <p:spPr>
          <a:xfrm flipH="1">
            <a:off x="6555050" y="4377167"/>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C2FBBF56-006E-F65A-0074-8308FA7B46D8}"/>
              </a:ext>
            </a:extLst>
          </p:cNvPr>
          <p:cNvSpPr txBox="1"/>
          <p:nvPr/>
        </p:nvSpPr>
        <p:spPr>
          <a:xfrm>
            <a:off x="6170527" y="2414536"/>
            <a:ext cx="536594" cy="2420125"/>
          </a:xfrm>
          <a:prstGeom prst="rect">
            <a:avLst/>
          </a:prstGeom>
          <a:noFill/>
          <a:ln>
            <a:solidFill>
              <a:schemeClr val="bg1">
                <a:lumMod val="95000"/>
              </a:schemeClr>
            </a:solidFill>
          </a:ln>
        </p:spPr>
        <p:txBody>
          <a:bodyPr wrap="square" rtlCol="0" anchor="t">
            <a:noAutofit/>
          </a:bodyPr>
          <a:lstStyle/>
          <a:p>
            <a:pPr algn="ctr"/>
            <a:r>
              <a:rPr lang="fr-FR" sz="1200" b="1" dirty="0">
                <a:solidFill>
                  <a:schemeClr val="bg1"/>
                </a:solidFill>
              </a:rPr>
              <a:t>PDO</a:t>
            </a:r>
          </a:p>
        </p:txBody>
      </p:sp>
      <p:sp>
        <p:nvSpPr>
          <p:cNvPr id="8" name="ZoneTexte 7">
            <a:extLst>
              <a:ext uri="{FF2B5EF4-FFF2-40B4-BE49-F238E27FC236}">
                <a16:creationId xmlns:a16="http://schemas.microsoft.com/office/drawing/2014/main" id="{CC73398C-AA0D-D16A-F830-F3595762C96E}"/>
              </a:ext>
            </a:extLst>
          </p:cNvPr>
          <p:cNvSpPr txBox="1"/>
          <p:nvPr/>
        </p:nvSpPr>
        <p:spPr>
          <a:xfrm>
            <a:off x="5849423" y="3287878"/>
            <a:ext cx="2371162" cy="400110"/>
          </a:xfrm>
          <a:prstGeom prst="rect">
            <a:avLst/>
          </a:prstGeom>
          <a:noFill/>
        </p:spPr>
        <p:txBody>
          <a:bodyPr wrap="none" rtlCol="0">
            <a:spAutoFit/>
          </a:bodyPr>
          <a:lstStyle/>
          <a:p>
            <a:pPr algn="ctr"/>
            <a:r>
              <a:rPr lang="fr-FR" sz="1000" b="1" dirty="0">
                <a:solidFill>
                  <a:schemeClr val="bg1"/>
                </a:solidFill>
              </a:rPr>
              <a:t>Etablir la connexion avec la DB</a:t>
            </a:r>
          </a:p>
          <a:p>
            <a:pPr algn="ctr"/>
            <a:r>
              <a:rPr lang="fr-FR" sz="1000" i="1" dirty="0">
                <a:solidFill>
                  <a:schemeClr val="bg1"/>
                </a:solidFill>
                <a:latin typeface="Consolas" panose="020B0609020204030204" pitchFamily="49" charset="0"/>
              </a:rPr>
              <a:t>$</a:t>
            </a:r>
            <a:r>
              <a:rPr lang="fr-FR" sz="1000" i="1" dirty="0" err="1">
                <a:solidFill>
                  <a:schemeClr val="bg1"/>
                </a:solidFill>
                <a:latin typeface="Consolas" panose="020B0609020204030204" pitchFamily="49" charset="0"/>
              </a:rPr>
              <a:t>dbh</a:t>
            </a:r>
            <a:r>
              <a:rPr lang="fr-FR" sz="1000" i="1" dirty="0">
                <a:solidFill>
                  <a:schemeClr val="bg1"/>
                </a:solidFill>
                <a:latin typeface="Consolas" panose="020B0609020204030204" pitchFamily="49" charset="0"/>
              </a:rPr>
              <a:t> = new PDO($</a:t>
            </a:r>
            <a:r>
              <a:rPr lang="fr-FR" sz="1000" i="1" dirty="0" err="1">
                <a:solidFill>
                  <a:schemeClr val="bg1"/>
                </a:solidFill>
                <a:latin typeface="Consolas" panose="020B0609020204030204" pitchFamily="49" charset="0"/>
              </a:rPr>
              <a:t>dsn</a:t>
            </a:r>
            <a:r>
              <a:rPr lang="fr-FR" sz="1000" i="1" dirty="0">
                <a:solidFill>
                  <a:schemeClr val="bg1"/>
                </a:solidFill>
                <a:latin typeface="Consolas" panose="020B0609020204030204" pitchFamily="49" charset="0"/>
              </a:rPr>
              <a:t>,$user,$</a:t>
            </a:r>
            <a:r>
              <a:rPr lang="fr-FR" sz="1000" i="1" dirty="0" err="1">
                <a:solidFill>
                  <a:schemeClr val="bg1"/>
                </a:solidFill>
                <a:latin typeface="Consolas" panose="020B0609020204030204" pitchFamily="49" charset="0"/>
              </a:rPr>
              <a:t>pwd</a:t>
            </a:r>
            <a:r>
              <a:rPr lang="fr-FR" sz="1000" i="1" dirty="0">
                <a:solidFill>
                  <a:schemeClr val="bg1"/>
                </a:solidFill>
                <a:latin typeface="Consolas" panose="020B0609020204030204" pitchFamily="49" charset="0"/>
              </a:rPr>
              <a:t>)</a:t>
            </a:r>
          </a:p>
        </p:txBody>
      </p:sp>
      <p:cxnSp>
        <p:nvCxnSpPr>
          <p:cNvPr id="9" name="Connecteur droit avec flèche 8">
            <a:extLst>
              <a:ext uri="{FF2B5EF4-FFF2-40B4-BE49-F238E27FC236}">
                <a16:creationId xmlns:a16="http://schemas.microsoft.com/office/drawing/2014/main" id="{A7B27454-B7FC-5DE8-4DCD-649F0634DA1D}"/>
              </a:ext>
            </a:extLst>
          </p:cNvPr>
          <p:cNvCxnSpPr/>
          <p:nvPr/>
        </p:nvCxnSpPr>
        <p:spPr>
          <a:xfrm>
            <a:off x="5587421" y="4273721"/>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5AC1A7B2-13AB-9D8A-9AAD-9517BB227C22}"/>
              </a:ext>
            </a:extLst>
          </p:cNvPr>
          <p:cNvCxnSpPr>
            <a:cxnSpLocks/>
          </p:cNvCxnSpPr>
          <p:nvPr/>
        </p:nvCxnSpPr>
        <p:spPr>
          <a:xfrm flipH="1">
            <a:off x="5587421" y="4377167"/>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6909B57D-78E0-1252-E684-5E7DFDEED859}"/>
              </a:ext>
            </a:extLst>
          </p:cNvPr>
          <p:cNvSpPr txBox="1"/>
          <p:nvPr/>
        </p:nvSpPr>
        <p:spPr>
          <a:xfrm>
            <a:off x="5705404" y="4379168"/>
            <a:ext cx="510076" cy="246221"/>
          </a:xfrm>
          <a:prstGeom prst="rect">
            <a:avLst/>
          </a:prstGeom>
          <a:noFill/>
        </p:spPr>
        <p:txBody>
          <a:bodyPr wrap="none" rtlCol="0">
            <a:spAutoFit/>
          </a:bodyPr>
          <a:lstStyle/>
          <a:p>
            <a:r>
              <a:rPr lang="fr-FR" sz="1000" dirty="0">
                <a:solidFill>
                  <a:schemeClr val="bg1"/>
                </a:solidFill>
              </a:rPr>
              <a:t>$</a:t>
            </a:r>
            <a:r>
              <a:rPr lang="fr-FR" sz="1000" dirty="0" err="1">
                <a:solidFill>
                  <a:schemeClr val="bg1"/>
                </a:solidFill>
              </a:rPr>
              <a:t>dbh</a:t>
            </a:r>
            <a:endParaRPr lang="fr-FR" sz="1000" dirty="0">
              <a:solidFill>
                <a:schemeClr val="bg1"/>
              </a:solidFill>
            </a:endParaRPr>
          </a:p>
        </p:txBody>
      </p:sp>
      <p:cxnSp>
        <p:nvCxnSpPr>
          <p:cNvPr id="16" name="Connecteur droit avec flèche 15">
            <a:extLst>
              <a:ext uri="{FF2B5EF4-FFF2-40B4-BE49-F238E27FC236}">
                <a16:creationId xmlns:a16="http://schemas.microsoft.com/office/drawing/2014/main" id="{E34BF0DA-4401-F704-AE5F-FDCE45B9BCDA}"/>
              </a:ext>
            </a:extLst>
          </p:cNvPr>
          <p:cNvCxnSpPr/>
          <p:nvPr/>
        </p:nvCxnSpPr>
        <p:spPr>
          <a:xfrm>
            <a:off x="3435311" y="4143910"/>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0E4F0F2B-3281-CDB2-7F48-AECCBDF82C8D}"/>
              </a:ext>
            </a:extLst>
          </p:cNvPr>
          <p:cNvCxnSpPr>
            <a:cxnSpLocks/>
          </p:cNvCxnSpPr>
          <p:nvPr/>
        </p:nvCxnSpPr>
        <p:spPr>
          <a:xfrm flipH="1">
            <a:off x="3435311" y="4247356"/>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8C76C5C1-AD94-AB14-BA01-33FC40877A19}"/>
              </a:ext>
            </a:extLst>
          </p:cNvPr>
          <p:cNvSpPr txBox="1"/>
          <p:nvPr/>
        </p:nvSpPr>
        <p:spPr>
          <a:xfrm>
            <a:off x="3958126" y="2716850"/>
            <a:ext cx="1658706" cy="354539"/>
          </a:xfrm>
          <a:prstGeom prst="rect">
            <a:avLst/>
          </a:prstGeom>
          <a:noFill/>
          <a:ln>
            <a:solidFill>
              <a:schemeClr val="bg1">
                <a:lumMod val="95000"/>
                <a:alpha val="25000"/>
              </a:schemeClr>
            </a:solidFill>
          </a:ln>
        </p:spPr>
        <p:txBody>
          <a:bodyPr wrap="square" rtlCol="0" anchor="ctr">
            <a:noAutofit/>
          </a:bodyPr>
          <a:lstStyle/>
          <a:p>
            <a:pPr algn="ctr"/>
            <a:r>
              <a:rPr lang="fr-FR" sz="1200" b="1" dirty="0">
                <a:solidFill>
                  <a:schemeClr val="bg1">
                    <a:alpha val="25000"/>
                  </a:schemeClr>
                </a:solidFill>
              </a:rPr>
              <a:t>User Manager</a:t>
            </a:r>
          </a:p>
          <a:p>
            <a:pPr algn="ctr"/>
            <a:r>
              <a:rPr lang="fr-FR" sz="800" i="1" dirty="0" err="1">
                <a:solidFill>
                  <a:schemeClr val="bg1">
                    <a:alpha val="25000"/>
                  </a:schemeClr>
                </a:solidFill>
              </a:rPr>
              <a:t>Add</a:t>
            </a:r>
            <a:r>
              <a:rPr lang="fr-FR" sz="800" i="1" dirty="0">
                <a:solidFill>
                  <a:schemeClr val="bg1">
                    <a:alpha val="25000"/>
                  </a:schemeClr>
                </a:solidFill>
              </a:rPr>
              <a:t>, </a:t>
            </a:r>
            <a:r>
              <a:rPr lang="fr-FR" sz="800" i="1" dirty="0" err="1">
                <a:solidFill>
                  <a:schemeClr val="bg1">
                    <a:alpha val="25000"/>
                  </a:schemeClr>
                </a:solidFill>
              </a:rPr>
              <a:t>Delete</a:t>
            </a:r>
            <a:r>
              <a:rPr lang="fr-FR" sz="800" i="1" dirty="0">
                <a:solidFill>
                  <a:schemeClr val="bg1">
                    <a:alpha val="25000"/>
                  </a:schemeClr>
                </a:solidFill>
              </a:rPr>
              <a:t>, Update, Select</a:t>
            </a:r>
          </a:p>
        </p:txBody>
      </p:sp>
      <p:sp>
        <p:nvSpPr>
          <p:cNvPr id="20" name="ZoneTexte 19">
            <a:extLst>
              <a:ext uri="{FF2B5EF4-FFF2-40B4-BE49-F238E27FC236}">
                <a16:creationId xmlns:a16="http://schemas.microsoft.com/office/drawing/2014/main" id="{DBF380A5-44D0-0E47-E28E-9B5499E25443}"/>
              </a:ext>
            </a:extLst>
          </p:cNvPr>
          <p:cNvSpPr txBox="1"/>
          <p:nvPr/>
        </p:nvSpPr>
        <p:spPr>
          <a:xfrm>
            <a:off x="3850997" y="1845104"/>
            <a:ext cx="2856123" cy="463482"/>
          </a:xfrm>
          <a:prstGeom prst="rect">
            <a:avLst/>
          </a:prstGeom>
          <a:noFill/>
          <a:ln>
            <a:solidFill>
              <a:schemeClr val="bg1">
                <a:lumMod val="95000"/>
                <a:alpha val="25000"/>
              </a:schemeClr>
            </a:solidFill>
          </a:ln>
        </p:spPr>
        <p:txBody>
          <a:bodyPr wrap="square" rtlCol="0" anchor="ctr">
            <a:noAutofit/>
          </a:bodyPr>
          <a:lstStyle>
            <a:defPPr>
              <a:defRPr lang="fr-FR"/>
            </a:defPPr>
            <a:lvl1pPr algn="ctr">
              <a:defRPr sz="1200" b="1">
                <a:solidFill>
                  <a:schemeClr val="bg1">
                    <a:alpha val="25000"/>
                  </a:schemeClr>
                </a:solidFill>
              </a:defRPr>
            </a:lvl1pPr>
          </a:lstStyle>
          <a:p>
            <a:r>
              <a:rPr lang="fr-FR" dirty="0"/>
              <a:t>File Manager</a:t>
            </a:r>
          </a:p>
          <a:p>
            <a:pPr algn="ctr"/>
            <a:r>
              <a:rPr lang="fr-FR" sz="800" b="0" i="1" dirty="0" err="1">
                <a:solidFill>
                  <a:schemeClr val="bg1">
                    <a:alpha val="25000"/>
                  </a:schemeClr>
                </a:solidFill>
              </a:rPr>
              <a:t>Add</a:t>
            </a:r>
            <a:r>
              <a:rPr lang="fr-FR" sz="800" b="0" i="1" dirty="0">
                <a:solidFill>
                  <a:schemeClr val="bg1">
                    <a:alpha val="25000"/>
                  </a:schemeClr>
                </a:solidFill>
              </a:rPr>
              <a:t>, </a:t>
            </a:r>
            <a:r>
              <a:rPr lang="fr-FR" sz="800" b="0" i="1" dirty="0" err="1">
                <a:solidFill>
                  <a:schemeClr val="bg1">
                    <a:alpha val="25000"/>
                  </a:schemeClr>
                </a:solidFill>
              </a:rPr>
              <a:t>Delete</a:t>
            </a:r>
            <a:r>
              <a:rPr lang="fr-FR" sz="800" b="0" i="1" dirty="0">
                <a:solidFill>
                  <a:schemeClr val="bg1">
                    <a:alpha val="25000"/>
                  </a:schemeClr>
                </a:solidFill>
              </a:rPr>
              <a:t>, Update, Select</a:t>
            </a:r>
          </a:p>
        </p:txBody>
      </p:sp>
      <p:sp>
        <p:nvSpPr>
          <p:cNvPr id="24" name="ZoneTexte 23">
            <a:extLst>
              <a:ext uri="{FF2B5EF4-FFF2-40B4-BE49-F238E27FC236}">
                <a16:creationId xmlns:a16="http://schemas.microsoft.com/office/drawing/2014/main" id="{5685A1B0-44CA-1289-53BF-AEFFB15ABC00}"/>
              </a:ext>
            </a:extLst>
          </p:cNvPr>
          <p:cNvSpPr txBox="1"/>
          <p:nvPr/>
        </p:nvSpPr>
        <p:spPr>
          <a:xfrm>
            <a:off x="4529666" y="524264"/>
            <a:ext cx="2301135" cy="718606"/>
          </a:xfrm>
          <a:prstGeom prst="rect">
            <a:avLst/>
          </a:prstGeom>
          <a:noFill/>
          <a:ln>
            <a:solidFill>
              <a:schemeClr val="bg1">
                <a:lumMod val="95000"/>
              </a:schemeClr>
            </a:solidFill>
          </a:ln>
        </p:spPr>
        <p:txBody>
          <a:bodyPr wrap="square" rtlCol="0" anchor="t">
            <a:noAutofit/>
          </a:bodyPr>
          <a:lstStyle/>
          <a:p>
            <a:pPr algn="ctr"/>
            <a:r>
              <a:rPr lang="fr-FR" sz="1200" b="1" dirty="0" err="1">
                <a:solidFill>
                  <a:schemeClr val="bg1"/>
                </a:solidFill>
              </a:rPr>
              <a:t>SecLib</a:t>
            </a:r>
            <a:endParaRPr lang="fr-FR" sz="1200" b="1" dirty="0">
              <a:solidFill>
                <a:schemeClr val="bg1"/>
              </a:solidFill>
            </a:endParaRPr>
          </a:p>
        </p:txBody>
      </p:sp>
      <p:sp>
        <p:nvSpPr>
          <p:cNvPr id="25" name="ZoneTexte 24">
            <a:extLst>
              <a:ext uri="{FF2B5EF4-FFF2-40B4-BE49-F238E27FC236}">
                <a16:creationId xmlns:a16="http://schemas.microsoft.com/office/drawing/2014/main" id="{7AFCADD5-A056-DC50-F89F-A45D80A37E25}"/>
              </a:ext>
            </a:extLst>
          </p:cNvPr>
          <p:cNvSpPr txBox="1"/>
          <p:nvPr/>
        </p:nvSpPr>
        <p:spPr>
          <a:xfrm>
            <a:off x="4659195" y="802543"/>
            <a:ext cx="2080710" cy="354547"/>
          </a:xfrm>
          <a:prstGeom prst="rect">
            <a:avLst/>
          </a:prstGeom>
          <a:noFill/>
          <a:ln>
            <a:solidFill>
              <a:schemeClr val="bg1">
                <a:lumMod val="95000"/>
              </a:schemeClr>
            </a:solidFill>
          </a:ln>
        </p:spPr>
        <p:txBody>
          <a:bodyPr wrap="square" rtlCol="0" anchor="ctr">
            <a:noAutofit/>
          </a:bodyPr>
          <a:lstStyle/>
          <a:p>
            <a:pPr algn="ctr"/>
            <a:r>
              <a:rPr lang="fr-FR" sz="1200" b="1" dirty="0" err="1">
                <a:solidFill>
                  <a:schemeClr val="bg1"/>
                </a:solidFill>
              </a:rPr>
              <a:t>Credentials</a:t>
            </a:r>
            <a:endParaRPr lang="fr-FR" sz="1200" b="1" dirty="0">
              <a:solidFill>
                <a:schemeClr val="bg1"/>
              </a:solidFill>
            </a:endParaRPr>
          </a:p>
        </p:txBody>
      </p:sp>
      <p:sp>
        <p:nvSpPr>
          <p:cNvPr id="26" name="Rectangle : carré corné 25">
            <a:extLst>
              <a:ext uri="{FF2B5EF4-FFF2-40B4-BE49-F238E27FC236}">
                <a16:creationId xmlns:a16="http://schemas.microsoft.com/office/drawing/2014/main" id="{2F47980F-3985-1233-813C-FD142E48C5D9}"/>
              </a:ext>
            </a:extLst>
          </p:cNvPr>
          <p:cNvSpPr/>
          <p:nvPr/>
        </p:nvSpPr>
        <p:spPr>
          <a:xfrm>
            <a:off x="7513273" y="624049"/>
            <a:ext cx="1236135" cy="632593"/>
          </a:xfrm>
          <a:prstGeom prst="foldedCorner">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800" dirty="0"/>
              <a:t>{</a:t>
            </a:r>
          </a:p>
          <a:p>
            <a:r>
              <a:rPr lang="fr-FR" sz="800" dirty="0"/>
              <a:t>"</a:t>
            </a:r>
            <a:r>
              <a:rPr lang="fr-FR" sz="800" dirty="0" err="1"/>
              <a:t>username</a:t>
            </a:r>
            <a:r>
              <a:rPr lang="fr-FR" sz="800" dirty="0"/>
              <a:t>" : "</a:t>
            </a:r>
            <a:r>
              <a:rPr lang="fr-FR" sz="800" dirty="0" err="1"/>
              <a:t>userA</a:t>
            </a:r>
            <a:r>
              <a:rPr lang="fr-FR" sz="800" dirty="0"/>
              <a:t>",</a:t>
            </a:r>
          </a:p>
          <a:p>
            <a:r>
              <a:rPr lang="fr-FR" sz="800" dirty="0"/>
              <a:t>"</a:t>
            </a:r>
            <a:r>
              <a:rPr lang="fr-FR" sz="800" dirty="0" err="1"/>
              <a:t>password</a:t>
            </a:r>
            <a:r>
              <a:rPr lang="fr-FR" sz="800" dirty="0"/>
              <a:t>" : "*****"</a:t>
            </a:r>
          </a:p>
          <a:p>
            <a:r>
              <a:rPr lang="fr-FR" sz="800" dirty="0"/>
              <a:t>}</a:t>
            </a:r>
          </a:p>
        </p:txBody>
      </p:sp>
      <p:cxnSp>
        <p:nvCxnSpPr>
          <p:cNvPr id="27" name="Connecteur droit avec flèche 26">
            <a:extLst>
              <a:ext uri="{FF2B5EF4-FFF2-40B4-BE49-F238E27FC236}">
                <a16:creationId xmlns:a16="http://schemas.microsoft.com/office/drawing/2014/main" id="{7DBE21ED-A3E0-7388-0B0C-EB530E660F34}"/>
              </a:ext>
            </a:extLst>
          </p:cNvPr>
          <p:cNvCxnSpPr/>
          <p:nvPr/>
        </p:nvCxnSpPr>
        <p:spPr>
          <a:xfrm>
            <a:off x="6573503" y="950425"/>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BCDEB743-7707-A53C-F170-5DCC6B816D11}"/>
              </a:ext>
            </a:extLst>
          </p:cNvPr>
          <p:cNvCxnSpPr>
            <a:cxnSpLocks/>
          </p:cNvCxnSpPr>
          <p:nvPr/>
        </p:nvCxnSpPr>
        <p:spPr>
          <a:xfrm flipH="1">
            <a:off x="6573503" y="1053871"/>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D3643115-C11A-37B0-8427-D7DDB1B32749}"/>
              </a:ext>
            </a:extLst>
          </p:cNvPr>
          <p:cNvSpPr txBox="1"/>
          <p:nvPr/>
        </p:nvSpPr>
        <p:spPr>
          <a:xfrm>
            <a:off x="4452750" y="34269"/>
            <a:ext cx="4695666" cy="400110"/>
          </a:xfrm>
          <a:prstGeom prst="rect">
            <a:avLst/>
          </a:prstGeom>
          <a:noFill/>
        </p:spPr>
        <p:txBody>
          <a:bodyPr wrap="square" rtlCol="0">
            <a:spAutoFit/>
          </a:bodyPr>
          <a:lstStyle/>
          <a:p>
            <a:pPr algn="ctr"/>
            <a:r>
              <a:rPr lang="fr-FR" sz="1000" b="1" dirty="0">
                <a:solidFill>
                  <a:schemeClr val="bg1"/>
                </a:solidFill>
              </a:rPr>
              <a:t>Charger le fichier </a:t>
            </a:r>
            <a:r>
              <a:rPr lang="fr-FR" sz="1000" b="1" dirty="0" err="1">
                <a:solidFill>
                  <a:schemeClr val="bg1"/>
                </a:solidFill>
              </a:rPr>
              <a:t>crédential</a:t>
            </a:r>
            <a:endParaRPr lang="fr-FR" sz="1000" b="1" dirty="0">
              <a:solidFill>
                <a:schemeClr val="bg1"/>
              </a:solidFill>
            </a:endParaRPr>
          </a:p>
          <a:p>
            <a:pPr algn="ctr"/>
            <a:r>
              <a:rPr lang="fr-FR" sz="1000" i="1" dirty="0">
                <a:solidFill>
                  <a:schemeClr val="bg1"/>
                </a:solidFill>
                <a:latin typeface="Consolas" panose="020B0609020204030204" pitchFamily="49" charset="0"/>
              </a:rPr>
              <a:t>return </a:t>
            </a:r>
            <a:r>
              <a:rPr lang="fr-FR" sz="1000" i="1" dirty="0" err="1">
                <a:solidFill>
                  <a:schemeClr val="bg1"/>
                </a:solidFill>
                <a:latin typeface="Consolas" panose="020B0609020204030204" pitchFamily="49" charset="0"/>
              </a:rPr>
              <a:t>json_decode</a:t>
            </a:r>
            <a:r>
              <a:rPr lang="fr-FR" sz="1000" i="1" dirty="0">
                <a:solidFill>
                  <a:schemeClr val="bg1"/>
                </a:solidFill>
                <a:latin typeface="Consolas" panose="020B0609020204030204" pitchFamily="49" charset="0"/>
              </a:rPr>
              <a:t>(</a:t>
            </a:r>
            <a:r>
              <a:rPr lang="fr-FR" sz="1000" i="1" dirty="0" err="1">
                <a:solidFill>
                  <a:schemeClr val="bg1"/>
                </a:solidFill>
                <a:latin typeface="Consolas" panose="020B0609020204030204" pitchFamily="49" charset="0"/>
              </a:rPr>
              <a:t>file_get_content</a:t>
            </a:r>
            <a:r>
              <a:rPr lang="fr-FR" sz="1000" i="1" dirty="0">
                <a:solidFill>
                  <a:schemeClr val="bg1"/>
                </a:solidFill>
                <a:latin typeface="Consolas" panose="020B0609020204030204" pitchFamily="49" charset="0"/>
              </a:rPr>
              <a:t>($</a:t>
            </a:r>
            <a:r>
              <a:rPr lang="fr-FR" sz="1000" i="1" dirty="0" err="1">
                <a:solidFill>
                  <a:schemeClr val="bg1"/>
                </a:solidFill>
                <a:latin typeface="Consolas" panose="020B0609020204030204" pitchFamily="49" charset="0"/>
              </a:rPr>
              <a:t>credentialFile</a:t>
            </a:r>
            <a:r>
              <a:rPr lang="fr-FR" sz="1000" i="1" dirty="0">
                <a:solidFill>
                  <a:schemeClr val="bg1"/>
                </a:solidFill>
                <a:latin typeface="Consolas" panose="020B0609020204030204" pitchFamily="49" charset="0"/>
              </a:rPr>
              <a:t>))</a:t>
            </a:r>
          </a:p>
        </p:txBody>
      </p:sp>
      <p:sp>
        <p:nvSpPr>
          <p:cNvPr id="30" name="ZoneTexte 29">
            <a:extLst>
              <a:ext uri="{FF2B5EF4-FFF2-40B4-BE49-F238E27FC236}">
                <a16:creationId xmlns:a16="http://schemas.microsoft.com/office/drawing/2014/main" id="{FDC07D01-DA38-A3B3-C1CE-92C282344A0A}"/>
              </a:ext>
            </a:extLst>
          </p:cNvPr>
          <p:cNvSpPr txBox="1"/>
          <p:nvPr/>
        </p:nvSpPr>
        <p:spPr>
          <a:xfrm>
            <a:off x="3958126" y="3993518"/>
            <a:ext cx="1658706" cy="841143"/>
          </a:xfrm>
          <a:prstGeom prst="rect">
            <a:avLst/>
          </a:prstGeom>
          <a:noFill/>
          <a:ln>
            <a:solidFill>
              <a:schemeClr val="bg1">
                <a:lumMod val="95000"/>
              </a:schemeClr>
            </a:solidFill>
          </a:ln>
        </p:spPr>
        <p:txBody>
          <a:bodyPr wrap="square" rtlCol="0" anchor="ctr">
            <a:noAutofit/>
          </a:bodyPr>
          <a:lstStyle/>
          <a:p>
            <a:pPr algn="ctr"/>
            <a:r>
              <a:rPr lang="fr-FR" sz="1200" b="1" dirty="0">
                <a:solidFill>
                  <a:schemeClr val="bg1"/>
                </a:solidFill>
              </a:rPr>
              <a:t>Table Manager</a:t>
            </a:r>
          </a:p>
          <a:p>
            <a:pPr algn="ctr"/>
            <a:r>
              <a:rPr lang="fr-FR" sz="800" i="1" dirty="0" err="1">
                <a:solidFill>
                  <a:schemeClr val="bg1"/>
                </a:solidFill>
              </a:rPr>
              <a:t>AddTable</a:t>
            </a:r>
            <a:endParaRPr lang="fr-FR" sz="800" i="1" dirty="0">
              <a:solidFill>
                <a:schemeClr val="bg1"/>
              </a:solidFill>
            </a:endParaRPr>
          </a:p>
          <a:p>
            <a:pPr algn="ctr"/>
            <a:r>
              <a:rPr lang="fr-FR" sz="800" i="1" dirty="0" err="1">
                <a:solidFill>
                  <a:schemeClr val="bg1"/>
                </a:solidFill>
              </a:rPr>
              <a:t>DeleteTable</a:t>
            </a:r>
            <a:endParaRPr lang="fr-FR" sz="800" i="1" dirty="0">
              <a:solidFill>
                <a:schemeClr val="bg1"/>
              </a:solidFill>
            </a:endParaRPr>
          </a:p>
          <a:p>
            <a:pPr algn="ctr"/>
            <a:r>
              <a:rPr lang="fr-FR" sz="800" i="1" dirty="0" err="1">
                <a:solidFill>
                  <a:schemeClr val="bg1"/>
                </a:solidFill>
              </a:rPr>
              <a:t>RenameTable</a:t>
            </a:r>
            <a:endParaRPr lang="fr-FR" sz="800" i="1" dirty="0">
              <a:solidFill>
                <a:schemeClr val="bg1"/>
              </a:solidFill>
            </a:endParaRPr>
          </a:p>
          <a:p>
            <a:pPr algn="ctr"/>
            <a:r>
              <a:rPr lang="fr-FR" sz="800" i="1" dirty="0" err="1">
                <a:solidFill>
                  <a:schemeClr val="bg1"/>
                </a:solidFill>
              </a:rPr>
              <a:t>SelectTable</a:t>
            </a:r>
            <a:endParaRPr lang="fr-FR" sz="800" i="1" dirty="0">
              <a:solidFill>
                <a:schemeClr val="bg1"/>
              </a:solidFill>
            </a:endParaRPr>
          </a:p>
        </p:txBody>
      </p:sp>
      <p:sp>
        <p:nvSpPr>
          <p:cNvPr id="31" name="ZoneTexte 30">
            <a:extLst>
              <a:ext uri="{FF2B5EF4-FFF2-40B4-BE49-F238E27FC236}">
                <a16:creationId xmlns:a16="http://schemas.microsoft.com/office/drawing/2014/main" id="{49901EAE-8E5E-0815-67CC-A466C3D69180}"/>
              </a:ext>
            </a:extLst>
          </p:cNvPr>
          <p:cNvSpPr txBox="1"/>
          <p:nvPr/>
        </p:nvSpPr>
        <p:spPr>
          <a:xfrm>
            <a:off x="3958126" y="3147826"/>
            <a:ext cx="1658706" cy="354539"/>
          </a:xfrm>
          <a:prstGeom prst="rect">
            <a:avLst/>
          </a:prstGeom>
          <a:noFill/>
          <a:ln>
            <a:solidFill>
              <a:schemeClr val="bg1">
                <a:lumMod val="95000"/>
                <a:alpha val="25000"/>
              </a:schemeClr>
            </a:solidFill>
          </a:ln>
        </p:spPr>
        <p:txBody>
          <a:bodyPr wrap="square" rtlCol="0" anchor="ctr">
            <a:noAutofit/>
          </a:bodyPr>
          <a:lstStyle/>
          <a:p>
            <a:pPr algn="ctr"/>
            <a:r>
              <a:rPr lang="fr-FR" sz="1200" b="1" dirty="0" err="1">
                <a:solidFill>
                  <a:schemeClr val="bg1">
                    <a:alpha val="25000"/>
                  </a:schemeClr>
                </a:solidFill>
              </a:rPr>
              <a:t>Database</a:t>
            </a:r>
            <a:r>
              <a:rPr lang="fr-FR" sz="1200" b="1" dirty="0">
                <a:solidFill>
                  <a:schemeClr val="bg1">
                    <a:alpha val="25000"/>
                  </a:schemeClr>
                </a:solidFill>
              </a:rPr>
              <a:t> Manager</a:t>
            </a:r>
          </a:p>
          <a:p>
            <a:pPr algn="ctr"/>
            <a:r>
              <a:rPr lang="fr-FR" sz="800" i="1" dirty="0" err="1">
                <a:solidFill>
                  <a:schemeClr val="bg1">
                    <a:alpha val="25000"/>
                  </a:schemeClr>
                </a:solidFill>
              </a:rPr>
              <a:t>Add</a:t>
            </a:r>
            <a:r>
              <a:rPr lang="fr-FR" sz="800" i="1" dirty="0">
                <a:solidFill>
                  <a:schemeClr val="bg1">
                    <a:alpha val="25000"/>
                  </a:schemeClr>
                </a:solidFill>
              </a:rPr>
              <a:t>, </a:t>
            </a:r>
            <a:r>
              <a:rPr lang="fr-FR" sz="800" i="1" dirty="0" err="1">
                <a:solidFill>
                  <a:schemeClr val="bg1">
                    <a:alpha val="25000"/>
                  </a:schemeClr>
                </a:solidFill>
              </a:rPr>
              <a:t>Delete</a:t>
            </a:r>
            <a:r>
              <a:rPr lang="fr-FR" sz="800" i="1" dirty="0">
                <a:solidFill>
                  <a:schemeClr val="bg1">
                    <a:alpha val="25000"/>
                  </a:schemeClr>
                </a:solidFill>
              </a:rPr>
              <a:t>, Update, Select</a:t>
            </a:r>
          </a:p>
        </p:txBody>
      </p:sp>
      <p:sp>
        <p:nvSpPr>
          <p:cNvPr id="32" name="ZoneTexte 31">
            <a:extLst>
              <a:ext uri="{FF2B5EF4-FFF2-40B4-BE49-F238E27FC236}">
                <a16:creationId xmlns:a16="http://schemas.microsoft.com/office/drawing/2014/main" id="{C1A6577C-4E6B-447B-9EA2-150C77689725}"/>
              </a:ext>
            </a:extLst>
          </p:cNvPr>
          <p:cNvSpPr txBox="1"/>
          <p:nvPr/>
        </p:nvSpPr>
        <p:spPr>
          <a:xfrm>
            <a:off x="3958126" y="3551763"/>
            <a:ext cx="1658706" cy="354539"/>
          </a:xfrm>
          <a:prstGeom prst="rect">
            <a:avLst/>
          </a:prstGeom>
          <a:noFill/>
          <a:ln>
            <a:solidFill>
              <a:schemeClr val="bg1">
                <a:lumMod val="95000"/>
                <a:alpha val="25000"/>
              </a:schemeClr>
            </a:solidFill>
          </a:ln>
        </p:spPr>
        <p:txBody>
          <a:bodyPr wrap="square" rtlCol="0" anchor="ctr">
            <a:noAutofit/>
          </a:bodyPr>
          <a:lstStyle/>
          <a:p>
            <a:pPr algn="ctr"/>
            <a:r>
              <a:rPr lang="fr-FR" sz="1200" b="1" dirty="0">
                <a:solidFill>
                  <a:schemeClr val="bg1">
                    <a:alpha val="25000"/>
                  </a:schemeClr>
                </a:solidFill>
              </a:rPr>
              <a:t>Table Manager</a:t>
            </a:r>
          </a:p>
          <a:p>
            <a:pPr algn="ctr"/>
            <a:r>
              <a:rPr lang="fr-FR" sz="800" i="1" dirty="0" err="1">
                <a:solidFill>
                  <a:schemeClr val="bg1">
                    <a:alpha val="25000"/>
                  </a:schemeClr>
                </a:solidFill>
              </a:rPr>
              <a:t>Add</a:t>
            </a:r>
            <a:r>
              <a:rPr lang="fr-FR" sz="800" i="1" dirty="0">
                <a:solidFill>
                  <a:schemeClr val="bg1">
                    <a:alpha val="25000"/>
                  </a:schemeClr>
                </a:solidFill>
              </a:rPr>
              <a:t>, </a:t>
            </a:r>
            <a:r>
              <a:rPr lang="fr-FR" sz="800" i="1" dirty="0" err="1">
                <a:solidFill>
                  <a:schemeClr val="bg1">
                    <a:alpha val="25000"/>
                  </a:schemeClr>
                </a:solidFill>
              </a:rPr>
              <a:t>Delete</a:t>
            </a:r>
            <a:r>
              <a:rPr lang="fr-FR" sz="800" i="1" dirty="0">
                <a:solidFill>
                  <a:schemeClr val="bg1">
                    <a:alpha val="25000"/>
                  </a:schemeClr>
                </a:solidFill>
              </a:rPr>
              <a:t>, Update, Select</a:t>
            </a:r>
          </a:p>
        </p:txBody>
      </p:sp>
      <p:cxnSp>
        <p:nvCxnSpPr>
          <p:cNvPr id="34" name="Connecteur droit avec flèche 33">
            <a:extLst>
              <a:ext uri="{FF2B5EF4-FFF2-40B4-BE49-F238E27FC236}">
                <a16:creationId xmlns:a16="http://schemas.microsoft.com/office/drawing/2014/main" id="{CF950BB0-6784-271D-0232-FDFACAAEDDB1}"/>
              </a:ext>
            </a:extLst>
          </p:cNvPr>
          <p:cNvCxnSpPr/>
          <p:nvPr/>
        </p:nvCxnSpPr>
        <p:spPr>
          <a:xfrm>
            <a:off x="6606288" y="1929717"/>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70C14F5F-48C6-A8FB-45D1-0B3B05864652}"/>
              </a:ext>
            </a:extLst>
          </p:cNvPr>
          <p:cNvCxnSpPr>
            <a:cxnSpLocks/>
          </p:cNvCxnSpPr>
          <p:nvPr/>
        </p:nvCxnSpPr>
        <p:spPr>
          <a:xfrm flipH="1">
            <a:off x="6606288" y="2033163"/>
            <a:ext cx="7683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6E10F369-EB6C-6A71-7024-BDFC567F34E2}"/>
              </a:ext>
            </a:extLst>
          </p:cNvPr>
          <p:cNvSpPr txBox="1"/>
          <p:nvPr/>
        </p:nvSpPr>
        <p:spPr>
          <a:xfrm>
            <a:off x="6896252" y="1262568"/>
            <a:ext cx="2090059" cy="400110"/>
          </a:xfrm>
          <a:prstGeom prst="rect">
            <a:avLst/>
          </a:prstGeom>
          <a:noFill/>
        </p:spPr>
        <p:txBody>
          <a:bodyPr wrap="square" rtlCol="0">
            <a:spAutoFit/>
          </a:bodyPr>
          <a:lstStyle/>
          <a:p>
            <a:pPr algn="ctr"/>
            <a:r>
              <a:rPr lang="fr-FR" sz="1000" b="1" dirty="0">
                <a:solidFill>
                  <a:schemeClr val="bg1"/>
                </a:solidFill>
              </a:rPr>
              <a:t>Interface avec le file system</a:t>
            </a:r>
          </a:p>
          <a:p>
            <a:pPr algn="ctr"/>
            <a:r>
              <a:rPr lang="fr-FR" sz="1000" b="1" dirty="0">
                <a:solidFill>
                  <a:schemeClr val="bg1"/>
                </a:solidFill>
              </a:rPr>
              <a:t>(Espace Sécurisé)</a:t>
            </a:r>
          </a:p>
        </p:txBody>
      </p:sp>
      <p:sp>
        <p:nvSpPr>
          <p:cNvPr id="37" name="Rectangle : carré corné 36">
            <a:extLst>
              <a:ext uri="{FF2B5EF4-FFF2-40B4-BE49-F238E27FC236}">
                <a16:creationId xmlns:a16="http://schemas.microsoft.com/office/drawing/2014/main" id="{685CAE4E-C21D-58DB-515F-58B24A00B0BC}"/>
              </a:ext>
            </a:extLst>
          </p:cNvPr>
          <p:cNvSpPr/>
          <p:nvPr/>
        </p:nvSpPr>
        <p:spPr>
          <a:xfrm>
            <a:off x="7528833" y="1650147"/>
            <a:ext cx="370270" cy="492439"/>
          </a:xfrm>
          <a:prstGeom prst="foldedCorner">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 carré corné 37">
            <a:extLst>
              <a:ext uri="{FF2B5EF4-FFF2-40B4-BE49-F238E27FC236}">
                <a16:creationId xmlns:a16="http://schemas.microsoft.com/office/drawing/2014/main" id="{E4C669E6-14EC-4FE2-B573-D60152732512}"/>
              </a:ext>
            </a:extLst>
          </p:cNvPr>
          <p:cNvSpPr/>
          <p:nvPr/>
        </p:nvSpPr>
        <p:spPr>
          <a:xfrm>
            <a:off x="7941282" y="1650147"/>
            <a:ext cx="370270" cy="492439"/>
          </a:xfrm>
          <a:prstGeom prst="foldedCorner">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 carré corné 38">
            <a:extLst>
              <a:ext uri="{FF2B5EF4-FFF2-40B4-BE49-F238E27FC236}">
                <a16:creationId xmlns:a16="http://schemas.microsoft.com/office/drawing/2014/main" id="{3B19831C-CBC9-1D91-926A-95EE1799609B}"/>
              </a:ext>
            </a:extLst>
          </p:cNvPr>
          <p:cNvSpPr/>
          <p:nvPr/>
        </p:nvSpPr>
        <p:spPr>
          <a:xfrm>
            <a:off x="8356542" y="1650147"/>
            <a:ext cx="370270" cy="492439"/>
          </a:xfrm>
          <a:prstGeom prst="foldedCorner">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06E61DA2-56C4-882A-8789-199C5FD709AC}"/>
              </a:ext>
            </a:extLst>
          </p:cNvPr>
          <p:cNvSpPr txBox="1"/>
          <p:nvPr/>
        </p:nvSpPr>
        <p:spPr>
          <a:xfrm>
            <a:off x="107504" y="495993"/>
            <a:ext cx="4331266" cy="1785104"/>
          </a:xfrm>
          <a:prstGeom prst="rect">
            <a:avLst/>
          </a:prstGeom>
          <a:noFill/>
        </p:spPr>
        <p:txBody>
          <a:bodyPr wrap="square" rtlCol="0">
            <a:spAutoFit/>
          </a:bodyPr>
          <a:lstStyle/>
          <a:p>
            <a:r>
              <a:rPr lang="fr-FR" sz="1000" dirty="0">
                <a:solidFill>
                  <a:schemeClr val="bg1">
                    <a:lumMod val="95000"/>
                  </a:schemeClr>
                </a:solidFill>
              </a:rPr>
              <a:t>Ici on se limite au Table Manager, sous partie du DBAL, sous-partie du DAL.</a:t>
            </a:r>
          </a:p>
          <a:p>
            <a:endParaRPr lang="fr-FR" sz="1000" i="1" dirty="0">
              <a:solidFill>
                <a:schemeClr val="bg1">
                  <a:lumMod val="95000"/>
                </a:schemeClr>
              </a:solidFill>
            </a:endParaRPr>
          </a:p>
          <a:p>
            <a:r>
              <a:rPr lang="fr-FR" sz="1000" i="1" dirty="0">
                <a:solidFill>
                  <a:schemeClr val="bg1">
                    <a:lumMod val="95000"/>
                  </a:schemeClr>
                </a:solidFill>
              </a:rPr>
              <a:t>On le voit le DAL est un système relativement complexe qui permettra à votre code de s’affranchir du SQL et des fonctions I/O pour accéder au filesystem.</a:t>
            </a:r>
          </a:p>
          <a:p>
            <a:endParaRPr lang="fr-FR" sz="1000" i="1" dirty="0">
              <a:solidFill>
                <a:schemeClr val="bg1">
                  <a:lumMod val="95000"/>
                </a:schemeClr>
              </a:solidFill>
            </a:endParaRPr>
          </a:p>
          <a:p>
            <a:r>
              <a:rPr lang="fr-FR" sz="1000" i="1" dirty="0">
                <a:solidFill>
                  <a:schemeClr val="bg1">
                    <a:lumMod val="95000"/>
                  </a:schemeClr>
                </a:solidFill>
              </a:rPr>
              <a:t>En outre il garantit la cybersécurité (</a:t>
            </a:r>
            <a:r>
              <a:rPr lang="fr-FR" sz="1000" i="1" dirty="0" err="1">
                <a:solidFill>
                  <a:schemeClr val="bg1">
                    <a:lumMod val="95000"/>
                  </a:schemeClr>
                </a:solidFill>
              </a:rPr>
              <a:t>Secured</a:t>
            </a:r>
            <a:r>
              <a:rPr lang="fr-FR" sz="1000" i="1" dirty="0">
                <a:solidFill>
                  <a:schemeClr val="bg1">
                    <a:lumMod val="95000"/>
                  </a:schemeClr>
                </a:solidFill>
              </a:rPr>
              <a:t> by Design)</a:t>
            </a:r>
          </a:p>
          <a:p>
            <a:pPr marL="171450" indent="-171450">
              <a:buFont typeface="Arial" panose="020B0604020202020204" pitchFamily="34" charset="0"/>
              <a:buChar char="•"/>
            </a:pPr>
            <a:r>
              <a:rPr lang="fr-FR" sz="1000" i="1" dirty="0">
                <a:solidFill>
                  <a:schemeClr val="bg1">
                    <a:lumMod val="95000"/>
                  </a:schemeClr>
                </a:solidFill>
              </a:rPr>
              <a:t>Gestion sécurisée des </a:t>
            </a:r>
            <a:r>
              <a:rPr lang="fr-FR" sz="1000" i="1" dirty="0" err="1">
                <a:solidFill>
                  <a:schemeClr val="bg1">
                    <a:lumMod val="95000"/>
                  </a:schemeClr>
                </a:solidFill>
              </a:rPr>
              <a:t>credentials</a:t>
            </a:r>
            <a:endParaRPr lang="fr-FR" sz="1000" i="1" dirty="0">
              <a:solidFill>
                <a:schemeClr val="bg1">
                  <a:lumMod val="95000"/>
                </a:schemeClr>
              </a:solidFill>
            </a:endParaRPr>
          </a:p>
          <a:p>
            <a:pPr marL="171450" indent="-171450">
              <a:buFont typeface="Arial" panose="020B0604020202020204" pitchFamily="34" charset="0"/>
              <a:buChar char="•"/>
            </a:pPr>
            <a:r>
              <a:rPr lang="fr-FR" sz="1000" i="1" dirty="0">
                <a:solidFill>
                  <a:schemeClr val="bg1">
                    <a:lumMod val="95000"/>
                  </a:schemeClr>
                </a:solidFill>
              </a:rPr>
              <a:t>Requêtes préparées</a:t>
            </a:r>
          </a:p>
          <a:p>
            <a:pPr marL="171450" indent="-171450">
              <a:buFont typeface="Arial" panose="020B0604020202020204" pitchFamily="34" charset="0"/>
              <a:buChar char="•"/>
            </a:pPr>
            <a:r>
              <a:rPr lang="fr-FR" sz="1000" i="1" dirty="0" err="1">
                <a:solidFill>
                  <a:schemeClr val="bg1">
                    <a:lumMod val="95000"/>
                  </a:schemeClr>
                </a:solidFill>
              </a:rPr>
              <a:t>Sanitization</a:t>
            </a:r>
            <a:r>
              <a:rPr lang="fr-FR" sz="1000" i="1" dirty="0">
                <a:solidFill>
                  <a:schemeClr val="bg1">
                    <a:lumMod val="95000"/>
                  </a:schemeClr>
                </a:solidFill>
              </a:rPr>
              <a:t> éventuelle des entrées</a:t>
            </a:r>
          </a:p>
        </p:txBody>
      </p:sp>
      <p:sp>
        <p:nvSpPr>
          <p:cNvPr id="14" name="ZoneTexte 13">
            <a:extLst>
              <a:ext uri="{FF2B5EF4-FFF2-40B4-BE49-F238E27FC236}">
                <a16:creationId xmlns:a16="http://schemas.microsoft.com/office/drawing/2014/main" id="{B8450AEB-9491-D713-4828-57CB397DED74}"/>
              </a:ext>
            </a:extLst>
          </p:cNvPr>
          <p:cNvSpPr txBox="1"/>
          <p:nvPr/>
        </p:nvSpPr>
        <p:spPr>
          <a:xfrm>
            <a:off x="7009488" y="505330"/>
            <a:ext cx="1909254" cy="1895652"/>
          </a:xfrm>
          <a:prstGeom prst="rect">
            <a:avLst/>
          </a:prstGeom>
          <a:noFill/>
          <a:ln>
            <a:solidFill>
              <a:schemeClr val="bg1">
                <a:lumMod val="95000"/>
              </a:schemeClr>
            </a:solidFill>
          </a:ln>
        </p:spPr>
        <p:txBody>
          <a:bodyPr wrap="square" rtlCol="0" anchor="b">
            <a:noAutofit/>
          </a:bodyPr>
          <a:lstStyle/>
          <a:p>
            <a:pPr algn="ctr"/>
            <a:r>
              <a:rPr lang="fr-FR" sz="1200" b="1" dirty="0">
                <a:solidFill>
                  <a:schemeClr val="bg1"/>
                </a:solidFill>
              </a:rPr>
              <a:t>File System</a:t>
            </a:r>
          </a:p>
        </p:txBody>
      </p:sp>
    </p:spTree>
    <p:extLst>
      <p:ext uri="{BB962C8B-B14F-4D97-AF65-F5344CB8AC3E}">
        <p14:creationId xmlns:p14="http://schemas.microsoft.com/office/powerpoint/2010/main" val="361665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1957A8B5-1F22-4E83-9266-A535280B08FE}"/>
              </a:ext>
            </a:extLst>
          </p:cNvPr>
          <p:cNvSpPr txBox="1"/>
          <p:nvPr/>
        </p:nvSpPr>
        <p:spPr>
          <a:xfrm>
            <a:off x="49195" y="166776"/>
            <a:ext cx="8138072" cy="338554"/>
          </a:xfrm>
          <a:prstGeom prst="rect">
            <a:avLst/>
          </a:prstGeom>
          <a:noFill/>
        </p:spPr>
        <p:txBody>
          <a:bodyPr wrap="square" rtlCol="0">
            <a:spAutoFit/>
          </a:bodyPr>
          <a:lstStyle/>
          <a:p>
            <a:r>
              <a:rPr lang="fr-FR" sz="1600" b="1" dirty="0">
                <a:solidFill>
                  <a:schemeClr val="bg1"/>
                </a:solidFill>
                <a:effectLst>
                  <a:outerShdw blurRad="38100" dist="38100" dir="2700000" algn="tl">
                    <a:srgbClr val="000000">
                      <a:alpha val="43137"/>
                    </a:srgbClr>
                  </a:outerShdw>
                </a:effectLst>
              </a:rPr>
              <a:t>Remarque sur le File Access Layer (FAL) (Niveau B3)</a:t>
            </a:r>
          </a:p>
        </p:txBody>
      </p:sp>
      <p:sp>
        <p:nvSpPr>
          <p:cNvPr id="23" name="ZoneTexte 22">
            <a:extLst>
              <a:ext uri="{FF2B5EF4-FFF2-40B4-BE49-F238E27FC236}">
                <a16:creationId xmlns:a16="http://schemas.microsoft.com/office/drawing/2014/main" id="{07A37A76-6DB8-C5C2-06A2-6D63272BAFC8}"/>
              </a:ext>
            </a:extLst>
          </p:cNvPr>
          <p:cNvSpPr txBox="1"/>
          <p:nvPr/>
        </p:nvSpPr>
        <p:spPr>
          <a:xfrm>
            <a:off x="107504" y="626512"/>
            <a:ext cx="4299396" cy="4247317"/>
          </a:xfrm>
          <a:prstGeom prst="rect">
            <a:avLst/>
          </a:prstGeom>
          <a:noFill/>
        </p:spPr>
        <p:txBody>
          <a:bodyPr wrap="square" rtlCol="0">
            <a:spAutoFit/>
          </a:bodyPr>
          <a:lstStyle/>
          <a:p>
            <a:r>
              <a:rPr lang="fr-FR" sz="1000" dirty="0">
                <a:solidFill>
                  <a:schemeClr val="bg1">
                    <a:lumMod val="95000"/>
                  </a:schemeClr>
                </a:solidFill>
              </a:rPr>
              <a:t>Il est possible d’écrire un « blob » dans sa base de données.</a:t>
            </a:r>
            <a:br>
              <a:rPr lang="fr-FR" sz="1000" dirty="0">
                <a:solidFill>
                  <a:schemeClr val="bg1">
                    <a:lumMod val="95000"/>
                  </a:schemeClr>
                </a:solidFill>
              </a:rPr>
            </a:br>
            <a:r>
              <a:rPr lang="fr-FR" sz="1000" dirty="0">
                <a:solidFill>
                  <a:schemeClr val="bg1">
                    <a:lumMod val="95000"/>
                  </a:schemeClr>
                </a:solidFill>
              </a:rPr>
              <a:t>Cependant, je vous déconseille pour pleins de raisons de le faire.</a:t>
            </a:r>
          </a:p>
          <a:p>
            <a:endParaRPr lang="fr-FR" sz="1000" i="1" dirty="0">
              <a:solidFill>
                <a:schemeClr val="bg1">
                  <a:lumMod val="95000"/>
                </a:schemeClr>
              </a:solidFill>
            </a:endParaRPr>
          </a:p>
          <a:p>
            <a:r>
              <a:rPr lang="fr-FR" sz="1000" i="1" dirty="0">
                <a:solidFill>
                  <a:schemeClr val="bg1">
                    <a:lumMod val="95000"/>
                  </a:schemeClr>
                </a:solidFill>
              </a:rPr>
              <a:t>Lorsque vous stocker de la donnée « lourde » (image, son, vidéo, </a:t>
            </a:r>
            <a:r>
              <a:rPr lang="fr-FR" sz="1000" i="1" dirty="0" err="1">
                <a:solidFill>
                  <a:schemeClr val="bg1">
                    <a:lumMod val="95000"/>
                  </a:schemeClr>
                </a:solidFill>
              </a:rPr>
              <a:t>pdf</a:t>
            </a:r>
            <a:r>
              <a:rPr lang="fr-FR" sz="1000" i="1" dirty="0">
                <a:solidFill>
                  <a:schemeClr val="bg1">
                    <a:lumMod val="95000"/>
                  </a:schemeClr>
                </a:solidFill>
              </a:rPr>
              <a:t>...) il est recommandé d’utiliser un pattern bien connu qui consiste à:</a:t>
            </a:r>
          </a:p>
          <a:p>
            <a:pPr marL="171450" indent="-171450">
              <a:buFont typeface="Arial" panose="020B0604020202020204" pitchFamily="34" charset="0"/>
              <a:buChar char="•"/>
            </a:pPr>
            <a:r>
              <a:rPr lang="fr-FR" sz="1000" i="1" dirty="0">
                <a:solidFill>
                  <a:schemeClr val="bg1">
                    <a:lumMod val="95000"/>
                  </a:schemeClr>
                </a:solidFill>
              </a:rPr>
              <a:t>Calculer la signature du fichier (ex: hash512 du contenu en base64)</a:t>
            </a:r>
          </a:p>
          <a:p>
            <a:pPr marL="171450" indent="-171450">
              <a:buFont typeface="Arial" panose="020B0604020202020204" pitchFamily="34" charset="0"/>
              <a:buChar char="•"/>
            </a:pPr>
            <a:r>
              <a:rPr lang="fr-FR" sz="1000" i="1" dirty="0">
                <a:solidFill>
                  <a:schemeClr val="bg1">
                    <a:lumMod val="95000"/>
                  </a:schemeClr>
                </a:solidFill>
              </a:rPr>
              <a:t>Inscrire en base la signature (taille constante)</a:t>
            </a:r>
          </a:p>
          <a:p>
            <a:pPr marL="171450" indent="-171450">
              <a:buFont typeface="Arial" panose="020B0604020202020204" pitchFamily="34" charset="0"/>
              <a:buChar char="•"/>
            </a:pPr>
            <a:r>
              <a:rPr lang="fr-FR" sz="1000" i="1" dirty="0">
                <a:solidFill>
                  <a:schemeClr val="bg1">
                    <a:lumMod val="95000"/>
                  </a:schemeClr>
                </a:solidFill>
              </a:rPr>
              <a:t>Ecrire le fichier dans un dossier dédié à la FAL</a:t>
            </a:r>
            <a:br>
              <a:rPr lang="fr-FR" sz="1000" i="1" dirty="0">
                <a:solidFill>
                  <a:schemeClr val="bg1">
                    <a:lumMod val="95000"/>
                  </a:schemeClr>
                </a:solidFill>
              </a:rPr>
            </a:br>
            <a:r>
              <a:rPr lang="fr-FR" sz="1000" i="1" dirty="0">
                <a:solidFill>
                  <a:schemeClr val="bg1">
                    <a:lumMod val="95000"/>
                  </a:schemeClr>
                </a:solidFill>
              </a:rPr>
              <a:t>(souvent ces dossiers sont organisés par sous-dossier qui ont comme nom les deux première lettres du hash, cela permet une recherche plus rapide)</a:t>
            </a:r>
          </a:p>
          <a:p>
            <a:pPr marL="171450" indent="-171450">
              <a:buFont typeface="Arial" panose="020B0604020202020204" pitchFamily="34" charset="0"/>
              <a:buChar char="•"/>
            </a:pPr>
            <a:endParaRPr lang="fr-FR" sz="1000" i="1" dirty="0">
              <a:solidFill>
                <a:schemeClr val="bg1">
                  <a:lumMod val="95000"/>
                </a:schemeClr>
              </a:solidFill>
            </a:endParaRPr>
          </a:p>
          <a:p>
            <a:r>
              <a:rPr lang="fr-FR" sz="1000" i="1" dirty="0">
                <a:solidFill>
                  <a:schemeClr val="bg1">
                    <a:lumMod val="95000"/>
                  </a:schemeClr>
                </a:solidFill>
              </a:rPr>
              <a:t>Pour que ce système marche vous l’aurez compris, il faut que votre DAL gère la reconnaissance d’un « hash de fichier » et qu’il puisse aller récupérer le fichier correspondant.</a:t>
            </a:r>
          </a:p>
          <a:p>
            <a:endParaRPr lang="fr-FR" sz="1000" i="1" dirty="0">
              <a:solidFill>
                <a:schemeClr val="bg1">
                  <a:lumMod val="95000"/>
                </a:schemeClr>
              </a:solidFill>
            </a:endParaRPr>
          </a:p>
          <a:p>
            <a:r>
              <a:rPr lang="fr-FR" sz="1000" i="1" dirty="0">
                <a:solidFill>
                  <a:schemeClr val="bg1">
                    <a:lumMod val="95000"/>
                  </a:schemeClr>
                </a:solidFill>
              </a:rPr>
              <a:t>En pratique, il est souvent acquis que la récupération du fichier se fait par un webservice FAL dédié pour permettre à une requête client qui demande la liste des utilisateurs de ne récupérer que les données légères (nom, prénom, hash de l’image de profil) pour un affichage rapide.</a:t>
            </a:r>
          </a:p>
          <a:p>
            <a:endParaRPr lang="fr-FR" sz="1000" i="1" dirty="0">
              <a:solidFill>
                <a:schemeClr val="bg1">
                  <a:lumMod val="95000"/>
                </a:schemeClr>
              </a:solidFill>
            </a:endParaRPr>
          </a:p>
          <a:p>
            <a:r>
              <a:rPr lang="fr-FR" sz="1000" i="1" dirty="0">
                <a:solidFill>
                  <a:schemeClr val="bg1">
                    <a:lumMod val="95000"/>
                  </a:schemeClr>
                </a:solidFill>
              </a:rPr>
              <a:t>L’affichage des images de profil se faisant en asynchrone en utilisant le principe de « </a:t>
            </a:r>
            <a:r>
              <a:rPr lang="fr-FR" sz="1000" i="1" dirty="0" err="1">
                <a:solidFill>
                  <a:schemeClr val="bg1">
                    <a:lumMod val="95000"/>
                  </a:schemeClr>
                </a:solidFill>
              </a:rPr>
              <a:t>lazyloading</a:t>
            </a:r>
            <a:r>
              <a:rPr lang="fr-FR" sz="1000" i="1" dirty="0">
                <a:solidFill>
                  <a:schemeClr val="bg1">
                    <a:lumMod val="95000"/>
                  </a:schemeClr>
                </a:solidFill>
              </a:rPr>
              <a:t> » et en ne récupérant que les hash nécessaires au moment nécessaire ;-).</a:t>
            </a:r>
          </a:p>
        </p:txBody>
      </p:sp>
      <p:sp>
        <p:nvSpPr>
          <p:cNvPr id="33" name="ZoneTexte 32">
            <a:extLst>
              <a:ext uri="{FF2B5EF4-FFF2-40B4-BE49-F238E27FC236}">
                <a16:creationId xmlns:a16="http://schemas.microsoft.com/office/drawing/2014/main" id="{FB18E46E-EC96-B8E8-2D4F-01EDA923438A}"/>
              </a:ext>
            </a:extLst>
          </p:cNvPr>
          <p:cNvSpPr txBox="1"/>
          <p:nvPr/>
        </p:nvSpPr>
        <p:spPr>
          <a:xfrm>
            <a:off x="4737100" y="626512"/>
            <a:ext cx="4299396" cy="3385542"/>
          </a:xfrm>
          <a:prstGeom prst="rect">
            <a:avLst/>
          </a:prstGeom>
          <a:noFill/>
        </p:spPr>
        <p:txBody>
          <a:bodyPr wrap="square" rtlCol="0">
            <a:spAutoFit/>
          </a:bodyPr>
          <a:lstStyle/>
          <a:p>
            <a:r>
              <a:rPr lang="fr-FR" sz="1400" b="1" dirty="0">
                <a:solidFill>
                  <a:schemeClr val="bg1">
                    <a:lumMod val="95000"/>
                  </a:schemeClr>
                </a:solidFill>
              </a:rPr>
              <a:t>Pour aller plus loin: </a:t>
            </a:r>
            <a:r>
              <a:rPr lang="fr-FR" sz="1400" b="1" dirty="0" err="1">
                <a:solidFill>
                  <a:schemeClr val="bg1">
                    <a:lumMod val="95000"/>
                  </a:schemeClr>
                </a:solidFill>
              </a:rPr>
              <a:t>MemoryManager</a:t>
            </a:r>
            <a:endParaRPr lang="fr-FR" sz="1400" b="1" dirty="0">
              <a:solidFill>
                <a:schemeClr val="bg1">
                  <a:lumMod val="95000"/>
                </a:schemeClr>
              </a:solidFill>
            </a:endParaRPr>
          </a:p>
          <a:p>
            <a:endParaRPr lang="fr-FR" sz="1000" b="1" i="1" dirty="0">
              <a:solidFill>
                <a:schemeClr val="bg1">
                  <a:lumMod val="95000"/>
                </a:schemeClr>
              </a:solidFill>
            </a:endParaRPr>
          </a:p>
          <a:p>
            <a:r>
              <a:rPr lang="fr-FR" sz="1000" i="1" dirty="0">
                <a:solidFill>
                  <a:schemeClr val="bg1">
                    <a:lumMod val="95000"/>
                  </a:schemeClr>
                </a:solidFill>
              </a:rPr>
              <a:t>Vous l’aurez compris ce pattern n’a que des avantages:</a:t>
            </a:r>
          </a:p>
          <a:p>
            <a:pPr marL="171450" indent="-171450">
              <a:buFont typeface="Arial" panose="020B0604020202020204" pitchFamily="34" charset="0"/>
              <a:buChar char="•"/>
            </a:pPr>
            <a:r>
              <a:rPr lang="fr-FR" sz="1000" i="1" dirty="0">
                <a:solidFill>
                  <a:schemeClr val="bg1">
                    <a:lumMod val="95000"/>
                  </a:schemeClr>
                </a:solidFill>
              </a:rPr>
              <a:t>Optimise la charge de la </a:t>
            </a:r>
            <a:r>
              <a:rPr lang="fr-FR" sz="1000" i="1" dirty="0" err="1">
                <a:solidFill>
                  <a:schemeClr val="bg1">
                    <a:lumMod val="95000"/>
                  </a:schemeClr>
                </a:solidFill>
              </a:rPr>
              <a:t>database</a:t>
            </a:r>
            <a:endParaRPr lang="fr-FR" sz="1000" i="1" dirty="0">
              <a:solidFill>
                <a:schemeClr val="bg1">
                  <a:lumMod val="95000"/>
                </a:schemeClr>
              </a:solidFill>
            </a:endParaRPr>
          </a:p>
          <a:p>
            <a:pPr marL="171450" indent="-171450">
              <a:buFont typeface="Arial" panose="020B0604020202020204" pitchFamily="34" charset="0"/>
              <a:buChar char="•"/>
            </a:pPr>
            <a:r>
              <a:rPr lang="fr-FR" sz="1000" i="1" dirty="0">
                <a:solidFill>
                  <a:schemeClr val="bg1">
                    <a:lumMod val="95000"/>
                  </a:schemeClr>
                </a:solidFill>
              </a:rPr>
              <a:t>Optimise la charge du file système (</a:t>
            </a:r>
            <a:r>
              <a:rPr lang="fr-FR" sz="1000" i="1" dirty="0" err="1">
                <a:solidFill>
                  <a:schemeClr val="bg1">
                    <a:lumMod val="95000"/>
                  </a:schemeClr>
                </a:solidFill>
              </a:rPr>
              <a:t>stoke</a:t>
            </a:r>
            <a:r>
              <a:rPr lang="fr-FR" sz="1000" i="1" dirty="0">
                <a:solidFill>
                  <a:schemeClr val="bg1">
                    <a:lumMod val="95000"/>
                  </a:schemeClr>
                </a:solidFill>
              </a:rPr>
              <a:t> une seule fois le fichier qui est référencé autant de fois que nécessaire dans la base)</a:t>
            </a:r>
          </a:p>
          <a:p>
            <a:pPr marL="171450" indent="-171450">
              <a:buFont typeface="Arial" panose="020B0604020202020204" pitchFamily="34" charset="0"/>
              <a:buChar char="•"/>
            </a:pPr>
            <a:r>
              <a:rPr lang="fr-FR" sz="1000" i="1" dirty="0">
                <a:solidFill>
                  <a:schemeClr val="bg1">
                    <a:lumMod val="95000"/>
                  </a:schemeClr>
                </a:solidFill>
              </a:rPr>
              <a:t>Optimise la charge de la </a:t>
            </a:r>
            <a:r>
              <a:rPr lang="fr-FR" sz="1000" i="1" dirty="0" err="1">
                <a:solidFill>
                  <a:schemeClr val="bg1">
                    <a:lumMod val="95000"/>
                  </a:schemeClr>
                </a:solidFill>
              </a:rPr>
              <a:t>payload</a:t>
            </a:r>
            <a:r>
              <a:rPr lang="fr-FR" sz="1000" i="1" dirty="0">
                <a:solidFill>
                  <a:schemeClr val="bg1">
                    <a:lumMod val="95000"/>
                  </a:schemeClr>
                </a:solidFill>
              </a:rPr>
              <a:t> des requêtes</a:t>
            </a:r>
          </a:p>
          <a:p>
            <a:pPr marL="171450" indent="-171450">
              <a:buFont typeface="Arial" panose="020B0604020202020204" pitchFamily="34" charset="0"/>
              <a:buChar char="•"/>
            </a:pPr>
            <a:r>
              <a:rPr lang="fr-FR" sz="1000" i="1" dirty="0">
                <a:solidFill>
                  <a:schemeClr val="bg1">
                    <a:lumMod val="95000"/>
                  </a:schemeClr>
                </a:solidFill>
              </a:rPr>
              <a:t>Séparer les données « légères » et « volatile » des données « lourdes » et « figées »</a:t>
            </a:r>
          </a:p>
          <a:p>
            <a:endParaRPr lang="fr-FR" sz="1000" i="1" dirty="0">
              <a:solidFill>
                <a:schemeClr val="bg1">
                  <a:lumMod val="95000"/>
                </a:schemeClr>
              </a:solidFill>
            </a:endParaRPr>
          </a:p>
          <a:p>
            <a:r>
              <a:rPr lang="fr-FR" sz="1000" i="1" dirty="0">
                <a:solidFill>
                  <a:schemeClr val="bg1">
                    <a:lumMod val="95000"/>
                  </a:schemeClr>
                </a:solidFill>
              </a:rPr>
              <a:t>Mais on peut encore aller plus loin en intégrant à ce système ce que l’on peut appeler un « </a:t>
            </a:r>
            <a:r>
              <a:rPr lang="fr-FR" sz="1000" i="1" dirty="0" err="1">
                <a:solidFill>
                  <a:schemeClr val="bg1">
                    <a:lumMod val="95000"/>
                  </a:schemeClr>
                </a:solidFill>
              </a:rPr>
              <a:t>MemoryManager</a:t>
            </a:r>
            <a:r>
              <a:rPr lang="fr-FR" sz="1000" i="1" dirty="0">
                <a:solidFill>
                  <a:schemeClr val="bg1">
                    <a:lumMod val="95000"/>
                  </a:schemeClr>
                </a:solidFill>
              </a:rPr>
              <a:t> » qui va exploiter le principe de « </a:t>
            </a:r>
            <a:r>
              <a:rPr lang="fr-FR" sz="1000" i="1" dirty="0" err="1">
                <a:solidFill>
                  <a:schemeClr val="bg1">
                    <a:lumMod val="95000"/>
                  </a:schemeClr>
                </a:solidFill>
              </a:rPr>
              <a:t>reference</a:t>
            </a:r>
            <a:r>
              <a:rPr lang="fr-FR" sz="1000" i="1" dirty="0">
                <a:solidFill>
                  <a:schemeClr val="bg1">
                    <a:lumMod val="95000"/>
                  </a:schemeClr>
                </a:solidFill>
              </a:rPr>
              <a:t> </a:t>
            </a:r>
            <a:r>
              <a:rPr lang="fr-FR" sz="1000" i="1" dirty="0" err="1">
                <a:solidFill>
                  <a:schemeClr val="bg1">
                    <a:lumMod val="95000"/>
                  </a:schemeClr>
                </a:solidFill>
              </a:rPr>
              <a:t>counting</a:t>
            </a:r>
            <a:r>
              <a:rPr lang="fr-FR" sz="1000" i="1" dirty="0">
                <a:solidFill>
                  <a:schemeClr val="bg1">
                    <a:lumMod val="95000"/>
                  </a:schemeClr>
                </a:solidFill>
              </a:rPr>
              <a:t> », pour supprimer en temps réel un fichier qui n’aurait plus de référence active dans la BDD.</a:t>
            </a:r>
          </a:p>
          <a:p>
            <a:endParaRPr lang="fr-FR" sz="1000" i="1" dirty="0">
              <a:solidFill>
                <a:schemeClr val="bg1">
                  <a:lumMod val="95000"/>
                </a:schemeClr>
              </a:solidFill>
            </a:endParaRPr>
          </a:p>
          <a:p>
            <a:r>
              <a:rPr lang="fr-FR" sz="1000" i="1" dirty="0">
                <a:solidFill>
                  <a:schemeClr val="bg1">
                    <a:lumMod val="95000"/>
                  </a:schemeClr>
                </a:solidFill>
              </a:rPr>
              <a:t>Cette « option » est cohérente du système proposé puisqu’il suffit de « compter » le nombre de fois qu’un fichier est référencé dans la BDD:</a:t>
            </a:r>
          </a:p>
          <a:p>
            <a:pPr marL="171450" indent="-171450">
              <a:buFont typeface="Arial" panose="020B0604020202020204" pitchFamily="34" charset="0"/>
              <a:buChar char="•"/>
            </a:pPr>
            <a:r>
              <a:rPr lang="fr-FR" sz="1000" i="1" dirty="0" err="1">
                <a:solidFill>
                  <a:schemeClr val="bg1">
                    <a:lumMod val="95000"/>
                  </a:schemeClr>
                </a:solidFill>
              </a:rPr>
              <a:t>AddRecord</a:t>
            </a:r>
            <a:r>
              <a:rPr lang="fr-FR" sz="1000" i="1" dirty="0">
                <a:solidFill>
                  <a:schemeClr val="bg1">
                    <a:lumMod val="95000"/>
                  </a:schemeClr>
                </a:solidFill>
              </a:rPr>
              <a:t> 	</a:t>
            </a:r>
            <a:r>
              <a:rPr lang="fr-FR" sz="1000" i="1" dirty="0">
                <a:solidFill>
                  <a:schemeClr val="bg1">
                    <a:lumMod val="95000"/>
                  </a:schemeClr>
                </a:solidFill>
                <a:sym typeface="Wingdings" panose="05000000000000000000" pitchFamily="2" charset="2"/>
              </a:rPr>
              <a:t> n += 1</a:t>
            </a:r>
          </a:p>
          <a:p>
            <a:pPr marL="171450" indent="-171450">
              <a:buFont typeface="Arial" panose="020B0604020202020204" pitchFamily="34" charset="0"/>
              <a:buChar char="•"/>
            </a:pPr>
            <a:r>
              <a:rPr lang="fr-FR" sz="1000" i="1" dirty="0" err="1">
                <a:solidFill>
                  <a:schemeClr val="bg1">
                    <a:lumMod val="95000"/>
                  </a:schemeClr>
                </a:solidFill>
                <a:sym typeface="Wingdings" panose="05000000000000000000" pitchFamily="2" charset="2"/>
              </a:rPr>
              <a:t>DeleteRecord</a:t>
            </a:r>
            <a:r>
              <a:rPr lang="fr-FR" sz="1000" i="1" dirty="0">
                <a:solidFill>
                  <a:schemeClr val="bg1">
                    <a:lumMod val="95000"/>
                  </a:schemeClr>
                </a:solidFill>
                <a:sym typeface="Wingdings" panose="05000000000000000000" pitchFamily="2" charset="2"/>
              </a:rPr>
              <a:t> 	 n -= 1</a:t>
            </a:r>
          </a:p>
          <a:p>
            <a:pPr marL="171450" indent="-171450">
              <a:buFont typeface="Arial" panose="020B0604020202020204" pitchFamily="34" charset="0"/>
              <a:buChar char="•"/>
            </a:pPr>
            <a:r>
              <a:rPr lang="fr-FR" sz="1000" i="1" dirty="0">
                <a:solidFill>
                  <a:schemeClr val="bg1">
                    <a:lumMod val="95000"/>
                  </a:schemeClr>
                </a:solidFill>
                <a:sym typeface="Wingdings" panose="05000000000000000000" pitchFamily="2" charset="2"/>
              </a:rPr>
              <a:t>n == 0 		 </a:t>
            </a:r>
            <a:r>
              <a:rPr lang="fr-FR" sz="1000" i="1" dirty="0" err="1">
                <a:solidFill>
                  <a:schemeClr val="bg1">
                    <a:lumMod val="95000"/>
                  </a:schemeClr>
                </a:solidFill>
                <a:sym typeface="Wingdings" panose="05000000000000000000" pitchFamily="2" charset="2"/>
              </a:rPr>
              <a:t>DeleteFile</a:t>
            </a:r>
            <a:endParaRPr lang="fr-FR" sz="1000" i="1" dirty="0">
              <a:solidFill>
                <a:schemeClr val="bg1">
                  <a:lumMod val="95000"/>
                </a:schemeClr>
              </a:solidFill>
              <a:sym typeface="Wingdings" panose="05000000000000000000" pitchFamily="2" charset="2"/>
            </a:endParaRPr>
          </a:p>
        </p:txBody>
      </p:sp>
    </p:spTree>
    <p:extLst>
      <p:ext uri="{BB962C8B-B14F-4D97-AF65-F5344CB8AC3E}">
        <p14:creationId xmlns:p14="http://schemas.microsoft.com/office/powerpoint/2010/main" val="58091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3" y="226844"/>
            <a:ext cx="3887553"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Exemple d’implémentation</a:t>
            </a:r>
            <a:endParaRPr lang="fr-FR" sz="1600" dirty="0">
              <a:solidFill>
                <a:srgbClr val="00A9E0"/>
              </a:solidFill>
              <a:latin typeface="Century Gothic" panose="020B0502020202020204" pitchFamily="34" charset="0"/>
            </a:endParaRPr>
          </a:p>
        </p:txBody>
      </p:sp>
      <p:pic>
        <p:nvPicPr>
          <p:cNvPr id="4" name="Image 3">
            <a:extLst>
              <a:ext uri="{FF2B5EF4-FFF2-40B4-BE49-F238E27FC236}">
                <a16:creationId xmlns:a16="http://schemas.microsoft.com/office/drawing/2014/main" id="{B39993BC-5B83-7695-46D3-6209F530AD31}"/>
              </a:ext>
            </a:extLst>
          </p:cNvPr>
          <p:cNvPicPr>
            <a:picLocks noChangeAspect="1"/>
          </p:cNvPicPr>
          <p:nvPr/>
        </p:nvPicPr>
        <p:blipFill>
          <a:blip r:embed="rId3"/>
          <a:stretch>
            <a:fillRect/>
          </a:stretch>
        </p:blipFill>
        <p:spPr>
          <a:xfrm>
            <a:off x="5496010" y="1544975"/>
            <a:ext cx="3437231" cy="3181136"/>
          </a:xfrm>
          <a:prstGeom prst="rect">
            <a:avLst/>
          </a:prstGeom>
        </p:spPr>
      </p:pic>
      <p:pic>
        <p:nvPicPr>
          <p:cNvPr id="6" name="Image 5">
            <a:extLst>
              <a:ext uri="{FF2B5EF4-FFF2-40B4-BE49-F238E27FC236}">
                <a16:creationId xmlns:a16="http://schemas.microsoft.com/office/drawing/2014/main" id="{6E70528F-02D4-45EE-B43F-724D26244063}"/>
              </a:ext>
            </a:extLst>
          </p:cNvPr>
          <p:cNvPicPr>
            <a:picLocks noChangeAspect="1"/>
          </p:cNvPicPr>
          <p:nvPr/>
        </p:nvPicPr>
        <p:blipFill>
          <a:blip r:embed="rId4"/>
          <a:stretch>
            <a:fillRect/>
          </a:stretch>
        </p:blipFill>
        <p:spPr>
          <a:xfrm>
            <a:off x="210759" y="672956"/>
            <a:ext cx="4638897" cy="4053155"/>
          </a:xfrm>
          <a:prstGeom prst="rect">
            <a:avLst/>
          </a:prstGeom>
        </p:spPr>
      </p:pic>
      <p:sp>
        <p:nvSpPr>
          <p:cNvPr id="7" name="Forme libre : forme 6">
            <a:extLst>
              <a:ext uri="{FF2B5EF4-FFF2-40B4-BE49-F238E27FC236}">
                <a16:creationId xmlns:a16="http://schemas.microsoft.com/office/drawing/2014/main" id="{E288C005-71E7-4B11-4509-B06C529C9012}"/>
              </a:ext>
            </a:extLst>
          </p:cNvPr>
          <p:cNvSpPr/>
          <p:nvPr/>
        </p:nvSpPr>
        <p:spPr>
          <a:xfrm>
            <a:off x="837344" y="1710647"/>
            <a:ext cx="6072027" cy="2198670"/>
          </a:xfrm>
          <a:custGeom>
            <a:avLst/>
            <a:gdLst>
              <a:gd name="connsiteX0" fmla="*/ 0 w 6072027"/>
              <a:gd name="connsiteY0" fmla="*/ 2198670 h 2198670"/>
              <a:gd name="connsiteX1" fmla="*/ 2702103 w 6072027"/>
              <a:gd name="connsiteY1" fmla="*/ 2198670 h 2198670"/>
              <a:gd name="connsiteX2" fmla="*/ 4628508 w 6072027"/>
              <a:gd name="connsiteY2" fmla="*/ 0 h 2198670"/>
              <a:gd name="connsiteX3" fmla="*/ 6072027 w 6072027"/>
              <a:gd name="connsiteY3" fmla="*/ 0 h 2198670"/>
            </a:gdLst>
            <a:ahLst/>
            <a:cxnLst>
              <a:cxn ang="0">
                <a:pos x="connsiteX0" y="connsiteY0"/>
              </a:cxn>
              <a:cxn ang="0">
                <a:pos x="connsiteX1" y="connsiteY1"/>
              </a:cxn>
              <a:cxn ang="0">
                <a:pos x="connsiteX2" y="connsiteY2"/>
              </a:cxn>
              <a:cxn ang="0">
                <a:pos x="connsiteX3" y="connsiteY3"/>
              </a:cxn>
            </a:cxnLst>
            <a:rect l="l" t="t" r="r" b="b"/>
            <a:pathLst>
              <a:path w="6072027" h="2198670">
                <a:moveTo>
                  <a:pt x="0" y="2198670"/>
                </a:moveTo>
                <a:lnTo>
                  <a:pt x="2702103" y="2198670"/>
                </a:lnTo>
                <a:lnTo>
                  <a:pt x="4628508" y="0"/>
                </a:lnTo>
                <a:lnTo>
                  <a:pt x="6072027" y="0"/>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BBCCE2F8-5353-1A6A-CC14-04F0C73B5C48}"/>
              </a:ext>
            </a:extLst>
          </p:cNvPr>
          <p:cNvSpPr txBox="1"/>
          <p:nvPr/>
        </p:nvSpPr>
        <p:spPr>
          <a:xfrm>
            <a:off x="5496010" y="309077"/>
            <a:ext cx="3437231" cy="1169551"/>
          </a:xfrm>
          <a:prstGeom prst="rect">
            <a:avLst/>
          </a:prstGeom>
          <a:noFill/>
        </p:spPr>
        <p:txBody>
          <a:bodyPr wrap="square" rtlCol="0">
            <a:spAutoFit/>
          </a:bodyPr>
          <a:lstStyle/>
          <a:p>
            <a:r>
              <a:rPr lang="fr-FR" sz="1000" dirty="0">
                <a:solidFill>
                  <a:schemeClr val="bg1">
                    <a:lumMod val="95000"/>
                  </a:schemeClr>
                </a:solidFill>
              </a:rPr>
              <a:t>Ce code mériterait de nombreuses améliorations.</a:t>
            </a:r>
            <a:br>
              <a:rPr lang="fr-FR" sz="1000" dirty="0">
                <a:solidFill>
                  <a:schemeClr val="bg1">
                    <a:lumMod val="95000"/>
                  </a:schemeClr>
                </a:solidFill>
              </a:rPr>
            </a:br>
            <a:r>
              <a:rPr lang="fr-FR" sz="1000" dirty="0">
                <a:solidFill>
                  <a:schemeClr val="bg1">
                    <a:lumMod val="95000"/>
                  </a:schemeClr>
                </a:solidFill>
              </a:rPr>
              <a:t>Il n’est pas parfait ! Mais il a le mérite d’exister et d’être bien fait.</a:t>
            </a:r>
          </a:p>
          <a:p>
            <a:endParaRPr lang="fr-FR" sz="1000" i="1" dirty="0">
              <a:solidFill>
                <a:schemeClr val="bg1">
                  <a:lumMod val="95000"/>
                </a:schemeClr>
              </a:solidFill>
              <a:sym typeface="Wingdings" panose="05000000000000000000" pitchFamily="2" charset="2"/>
            </a:endParaRPr>
          </a:p>
          <a:p>
            <a:r>
              <a:rPr lang="fr-FR" sz="1000" i="1" dirty="0">
                <a:solidFill>
                  <a:schemeClr val="bg1">
                    <a:lumMod val="95000"/>
                  </a:schemeClr>
                </a:solidFill>
                <a:sym typeface="Wingdings" panose="05000000000000000000" pitchFamily="2" charset="2"/>
              </a:rPr>
              <a:t>L’excellence ce n’est pas d’atteindre la perfection, c’est d’avoir la volonté de toujours s’en approcher sans jamais l’atteindre ;-)</a:t>
            </a:r>
            <a:endParaRPr lang="fr-FR" sz="600" i="1" dirty="0">
              <a:solidFill>
                <a:schemeClr val="bg1">
                  <a:lumMod val="95000"/>
                </a:schemeClr>
              </a:solidFill>
              <a:sym typeface="Wingdings" panose="05000000000000000000" pitchFamily="2" charset="2"/>
            </a:endParaRPr>
          </a:p>
        </p:txBody>
      </p:sp>
    </p:spTree>
    <p:extLst>
      <p:ext uri="{BB962C8B-B14F-4D97-AF65-F5344CB8AC3E}">
        <p14:creationId xmlns:p14="http://schemas.microsoft.com/office/powerpoint/2010/main" val="3030668125"/>
      </p:ext>
    </p:extLst>
  </p:cSld>
  <p:clrMapOvr>
    <a:masterClrMapping/>
  </p:clrMapOvr>
</p:sld>
</file>

<file path=ppt/theme/theme1.xml><?xml version="1.0" encoding="utf-8"?>
<a:theme xmlns:a="http://schemas.openxmlformats.org/drawingml/2006/main" name="Thème Office">
  <a:themeElements>
    <a:clrScheme name="Personnalisé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DB3E2"/>
      </a:hlink>
      <a:folHlink>
        <a:srgbClr val="548DD4"/>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Élémentaire">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5ABCCBA1C62848AC4AF786D39DF54D" ma:contentTypeVersion="38" ma:contentTypeDescription="Crée un document." ma:contentTypeScope="" ma:versionID="d9f16c8286802c122e5ce7bb40443690">
  <xsd:schema xmlns:xsd="http://www.w3.org/2001/XMLSchema" xmlns:xs="http://www.w3.org/2001/XMLSchema" xmlns:p="http://schemas.microsoft.com/office/2006/metadata/properties" xmlns:ns2="7f8e820b-80a6-4074-ba46-59d1fca65039" xmlns:ns3="ad561972-b1fb-456a-b45b-22d74ec4294f" targetNamespace="http://schemas.microsoft.com/office/2006/metadata/properties" ma:root="true" ma:fieldsID="f10494e1f9fea9ea881190334b9f32e8" ns2:_="" ns3:_="">
    <xsd:import namespace="7f8e820b-80a6-4074-ba46-59d1fca65039"/>
    <xsd:import namespace="ad561972-b1fb-456a-b45b-22d74ec4294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2:SharedWithUsers" minOccurs="0"/>
                <xsd:element ref="ns2:SharedWithDetails"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2:TaxKeywordTaxHTField" minOccurs="0"/>
                <xsd:element ref="ns2:TaxCatchAll" minOccurs="0"/>
                <xsd:element ref="ns2:_dlc_DocId" minOccurs="0"/>
                <xsd:element ref="ns2:_dlc_DocIdUrl" minOccurs="0"/>
                <xsd:element ref="ns2:_dlc_DocIdPersistId" minOccurs="0"/>
                <xsd:element ref="ns3:DLCPolicyLabelValue" minOccurs="0"/>
                <xsd:element ref="ns3:DLCPolicyLabelClientValue" minOccurs="0"/>
                <xsd:element ref="ns3:DLCPolicyLabelLock" minOccurs="0"/>
                <xsd:element ref="ns3:lcf76f155ced4ddcb4097134ff3c332f"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820b-80a6-4074-ba46-59d1fca65039" elementFormDefault="qualified">
    <xsd:import namespace="http://schemas.microsoft.com/office/2006/documentManagement/types"/>
    <xsd:import namespace="http://schemas.microsoft.com/office/infopath/2007/PartnerControls"/>
    <xsd:element name="SharedWithUsers" ma:index="14" nillable="true" ma:displayName="Partagé avec"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hidden="true" ma:internalName="SharedWithDetails" ma:readOnly="true">
      <xsd:simpleType>
        <xsd:restriction base="dms:Note"/>
      </xsd:simpleType>
    </xsd:element>
    <xsd:element name="TaxKeywordTaxHTField" ma:index="22" nillable="true" ma:taxonomy="true" ma:internalName="TaxKeywordTaxHTField" ma:taxonomyFieldName="TaxKeyword" ma:displayName="Mots clés d’entreprise" ma:readOnly="false" ma:fieldId="{23f27201-bee3-471e-b2e7-b64fd8b7ca38}" ma:taxonomyMulti="true" ma:sspId="28412c6d-5c40-4a0c-907c-fc4f3b2e4ccb" ma:termSetId="00000000-0000-0000-0000-000000000000" ma:anchorId="00000000-0000-0000-0000-000000000000" ma:open="true" ma:isKeyword="true">
      <xsd:complexType>
        <xsd:sequence>
          <xsd:element ref="pc:Terms" minOccurs="0" maxOccurs="1"/>
        </xsd:sequence>
      </xsd:complexType>
    </xsd:element>
    <xsd:element name="TaxCatchAll" ma:index="23" nillable="true" ma:displayName="Taxonomy Catch All Column" ma:hidden="true" ma:list="{81205bb2-0d7f-4157-ab80-af8fcb158355}" ma:internalName="TaxCatchAll" ma:readOnly="false" ma:showField="CatchAllData" ma:web="7f8e820b-80a6-4074-ba46-59d1fca65039">
      <xsd:complexType>
        <xsd:complexContent>
          <xsd:extension base="dms:MultiChoiceLookup">
            <xsd:sequence>
              <xsd:element name="Value" type="dms:Lookup" maxOccurs="unbounded" minOccurs="0" nillable="true"/>
            </xsd:sequence>
          </xsd:extension>
        </xsd:complexContent>
      </xsd:complexType>
    </xsd:element>
    <xsd:element name="_dlc_DocId" ma:index="24" nillable="true" ma:displayName="Valeur d’ID de document" ma:description="Valeur de l’ID de document affecté à cet élément." ma:internalName="_dlc_DocId" ma:readOnly="true">
      <xsd:simpleType>
        <xsd:restriction base="dms:Text"/>
      </xsd:simpleType>
    </xsd:element>
    <xsd:element name="_dlc_DocIdUrl" ma:index="25" nillable="true" ma:displayName="ID de document" ma:description="Lien permanent vers ce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6" nillable="true" ma:displayName="Conserver l’ID" ma:description="Conserver l’ID lors de l’ajout."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d561972-b1fb-456a-b45b-22d74ec4294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hidden="true" ma:internalName="MediaServiceAutoTags" ma:readOnly="true">
      <xsd:simpleType>
        <xsd:restriction base="dms:Text"/>
      </xsd:simpleType>
    </xsd:element>
    <xsd:element name="MediaServiceOCR" ma:index="12" nillable="true" ma:displayName="MediaServiceOCR" ma:hidden="true" ma:internalName="MediaServiceOCR" ma:readOnly="true">
      <xsd:simpleType>
        <xsd:restriction base="dms:Note"/>
      </xsd:simpleType>
    </xsd:element>
    <xsd:element name="MediaServiceLocation" ma:index="13" nillable="true" ma:displayName="Location" ma:hidden="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hidden="true" ma:internalName="MediaServiceKeyPoints" ma:readOnly="true">
      <xsd:simpleType>
        <xsd:restriction base="dms:Note"/>
      </xsd:simpleType>
    </xsd:element>
    <xsd:element name="MediaLengthInSeconds" ma:index="20" nillable="true" ma:displayName="Length (seconds)" ma:hidden="true" ma:internalName="MediaLengthInSeconds" ma:readOnly="true">
      <xsd:simpleType>
        <xsd:restriction base="dms:Unknown"/>
      </xsd:simpleType>
    </xsd:element>
    <xsd:element name="DLCPolicyLabelValue" ma:index="27" nillable="true" ma:displayName="Étiquette" ma:description="Stocke la valeur actuelle de l’intitulé." ma:internalName="DLCPolicyLabelValue" ma:readOnly="true">
      <xsd:simpleType>
        <xsd:restriction base="dms:Note">
          <xsd:maxLength value="255"/>
        </xsd:restriction>
      </xsd:simpleType>
    </xsd:element>
    <xsd:element name="DLCPolicyLabelClientValue" ma:index="28" nillable="true" ma:displayName="Valeur d'intitulé client" ma:description="Stocke la dernière valeur d'intitulé calculée sur le client." ma:hidden="true" ma:internalName="DLCPolicyLabelClientValue" ma:readOnly="false">
      <xsd:simpleType>
        <xsd:restriction base="dms:Note"/>
      </xsd:simpleType>
    </xsd:element>
    <xsd:element name="DLCPolicyLabelLock" ma:index="29" nillable="true" ma:displayName="Intitulé verrouillé" ma:description="Indique si l'intitulé doit être mis à jour en cas de modification des propriétés de l'élément." ma:hidden="true" ma:internalName="DLCPolicyLabelLock" ma:readOnly="false">
      <xsd:simpleType>
        <xsd:restriction base="dms:Text"/>
      </xsd:simpleType>
    </xsd:element>
    <xsd:element name="lcf76f155ced4ddcb4097134ff3c332f" ma:index="31" nillable="true" ma:taxonomy="true" ma:internalName="lcf76f155ced4ddcb4097134ff3c332f" ma:taxonomyFieldName="MediaServiceImageTags" ma:displayName="Balises d’images" ma:readOnly="false" ma:fieldId="{5cf76f15-5ced-4ddc-b409-7134ff3c332f}" ma:taxonomyMulti="true" ma:sspId="28412c6d-5c40-4a0c-907c-fc4f3b2e4cc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32"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Type de contenu"/>
        <xsd:element ref="dc:title" minOccurs="0" maxOccurs="1" ma:index="1"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DLCPolicyLabelLock xmlns="ad561972-b1fb-456a-b45b-22d74ec4294f" xsi:nil="true"/>
    <TaxKeywordTaxHTField xmlns="7f8e820b-80a6-4074-ba46-59d1fca65039">
      <Terms xmlns="http://schemas.microsoft.com/office/infopath/2007/PartnerControls"/>
    </TaxKeywordTaxHTField>
    <DLCPolicyLabelClientValue xmlns="ad561972-b1fb-456a-b45b-22d74ec4294f" xsi:nil="true"/>
    <TaxCatchAll xmlns="7f8e820b-80a6-4074-ba46-59d1fca65039" xsi:nil="true"/>
    <DLCPolicyLabelValue xmlns="ad561972-b1fb-456a-b45b-22d74ec4294f">391070-v11.0</DLCPolicyLabelValue>
    <_dlc_DocId xmlns="7f8e820b-80a6-4074-ba46-59d1fca65039">NOSOFT-184011579-581750</_dlc_DocId>
    <_dlc_DocIdUrl xmlns="7f8e820b-80a6-4074-ba46-59d1fca65039">
      <Url>https://nosoft.sharepoint.com/sites/NoSoft/_layouts/15/DocIdRedir.aspx?ID=NOSOFT-184011579-581750</Url>
      <Description>NOSOFT-184011579-581750</Description>
    </_dlc_DocIdUrl>
    <lcf76f155ced4ddcb4097134ff3c332f xmlns="ad561972-b1fb-456a-b45b-22d74ec4294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1C193D3-AAD4-49E0-B0CE-F6C6C0E0BFEC}">
  <ds:schemaRefs>
    <ds:schemaRef ds:uri="http://schemas.microsoft.com/sharepoint/events"/>
  </ds:schemaRefs>
</ds:datastoreItem>
</file>

<file path=customXml/itemProps2.xml><?xml version="1.0" encoding="utf-8"?>
<ds:datastoreItem xmlns:ds="http://schemas.openxmlformats.org/officeDocument/2006/customXml" ds:itemID="{F7900559-4BC6-4FB3-A5BF-6FE9DF752E80}">
  <ds:schemaRefs>
    <ds:schemaRef ds:uri="http://schemas.microsoft.com/sharepoint/v3/contenttype/forms"/>
  </ds:schemaRefs>
</ds:datastoreItem>
</file>

<file path=customXml/itemProps3.xml><?xml version="1.0" encoding="utf-8"?>
<ds:datastoreItem xmlns:ds="http://schemas.openxmlformats.org/officeDocument/2006/customXml" ds:itemID="{9E0DBA91-9684-48DB-A349-CF4172D53F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8e820b-80a6-4074-ba46-59d1fca65039"/>
    <ds:schemaRef ds:uri="ad561972-b1fb-456a-b45b-22d74ec429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C281EDF-F717-4168-A1B8-A9CC7D663FC4}">
  <ds:schemaRefs>
    <ds:schemaRef ds:uri="7f8e820b-80a6-4074-ba46-59d1fca65039"/>
    <ds:schemaRef ds:uri="ad561972-b1fb-456a-b45b-22d74ec4294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7780</TotalTime>
  <Words>2344</Words>
  <Application>Microsoft Office PowerPoint</Application>
  <PresentationFormat>Affichage à l'écran (16:9)</PresentationFormat>
  <Paragraphs>300</Paragraphs>
  <Slides>12</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Century Gothic</vt:lpstr>
      <vt:lpstr>Consolas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NoSoft</dc:title>
  <dc:creator>Augustin</dc:creator>
  <cp:lastModifiedBy>Rémi Bourdillon</cp:lastModifiedBy>
  <cp:revision>10</cp:revision>
  <cp:lastPrinted>2018-02-14T17:24:42Z</cp:lastPrinted>
  <dcterms:created xsi:type="dcterms:W3CDTF">2015-05-25T11:31:14Z</dcterms:created>
  <dcterms:modified xsi:type="dcterms:W3CDTF">2023-10-25T11:48:19Z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997fe4b1-d970-416c-b399-a031ba9c8811</vt:lpwstr>
  </property>
  <property fmtid="{D5CDD505-2E9C-101B-9397-08002B2CF9AE}" pid="3" name="ContentTypeId">
    <vt:lpwstr>0x010100D45ABCCBA1C62848AC4AF786D39DF54D</vt:lpwstr>
  </property>
  <property fmtid="{D5CDD505-2E9C-101B-9397-08002B2CF9AE}" pid="4" name="AuthorIds_UIVersion_6144">
    <vt:lpwstr>12</vt:lpwstr>
  </property>
  <property fmtid="{D5CDD505-2E9C-101B-9397-08002B2CF9AE}" pid="5" name="TaxKeyword">
    <vt:lpwstr/>
  </property>
  <property fmtid="{D5CDD505-2E9C-101B-9397-08002B2CF9AE}" pid="6" name="MediaServiceImageTags">
    <vt:lpwstr/>
  </property>
</Properties>
</file>