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586"/>
  </p:normalViewPr>
  <p:slideViewPr>
    <p:cSldViewPr snapToGrid="0" snapToObjects="1">
      <p:cViewPr>
        <p:scale>
          <a:sx n="110" d="100"/>
          <a:sy n="110" d="100"/>
        </p:scale>
        <p:origin x="-19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-179356"/>
            <a:ext cx="8001000" cy="2971801"/>
          </a:xfrm>
        </p:spPr>
        <p:txBody>
          <a:bodyPr/>
          <a:lstStyle/>
          <a:p>
            <a:r>
              <a:rPr lang="en-US" cap="none" dirty="0" smtClean="0">
                <a:ea typeface="Arial Hebrew" charset="-79"/>
                <a:cs typeface="Arial Hebrew" charset="-79"/>
              </a:rPr>
              <a:t>One-Dimensional </a:t>
            </a:r>
            <a:r>
              <a:rPr lang="en-US" cap="none" dirty="0">
                <a:ea typeface="Arial Hebrew" charset="-79"/>
                <a:cs typeface="Arial Hebrew" charset="-79"/>
              </a:rPr>
              <a:t>M</a:t>
            </a:r>
            <a:r>
              <a:rPr lang="en-US" cap="none" dirty="0" smtClean="0">
                <a:ea typeface="Arial Hebrew" charset="-79"/>
                <a:cs typeface="Arial Hebrew" charset="-79"/>
              </a:rPr>
              <a:t>odeling of Plant </a:t>
            </a:r>
            <a:r>
              <a:rPr lang="en-US" cap="none" dirty="0">
                <a:ea typeface="Arial Hebrew" charset="-79"/>
                <a:cs typeface="Arial Hebrew" charset="-79"/>
              </a:rPr>
              <a:t>G</a:t>
            </a:r>
            <a:r>
              <a:rPr lang="en-US" cap="none" dirty="0" smtClean="0">
                <a:ea typeface="Arial Hebrew" charset="-79"/>
                <a:cs typeface="Arial Hebrew" charset="-79"/>
              </a:rPr>
              <a:t>rowth</a:t>
            </a:r>
            <a:endParaRPr lang="en-US" cap="none" dirty="0"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23" y="5281516"/>
            <a:ext cx="1551705" cy="816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34" y="4086096"/>
            <a:ext cx="2401527" cy="762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606541"/>
            <a:ext cx="2598579" cy="860879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4375231" y="6308203"/>
            <a:ext cx="5365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Based on: </a:t>
            </a:r>
            <a:r>
              <a:rPr lang="en-US" sz="1200" i="1" dirty="0" smtClean="0"/>
              <a:t>Dynamical Modeling of Plants </a:t>
            </a:r>
            <a:r>
              <a:rPr lang="en-US" sz="1200" dirty="0" smtClean="0"/>
              <a:t>(N. </a:t>
            </a:r>
            <a:r>
              <a:rPr lang="en-US" sz="1200" dirty="0" err="1" smtClean="0"/>
              <a:t>Bessenov</a:t>
            </a:r>
            <a:r>
              <a:rPr lang="en-US" sz="1200" dirty="0" smtClean="0"/>
              <a:t> and V. </a:t>
            </a:r>
            <a:r>
              <a:rPr lang="en-US" sz="1200" dirty="0" err="1" smtClean="0"/>
              <a:t>Volpert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509286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Matthew Schwartz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96" y="736426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</a:t>
            </a:r>
            <a:r>
              <a:rPr lang="en-US" sz="4400" cap="none" dirty="0" smtClean="0"/>
              <a:t>lant </a:t>
            </a:r>
            <a:r>
              <a:rPr lang="en-US" sz="4400" cap="none" dirty="0" smtClean="0"/>
              <a:t>2.0 and 3.0</a:t>
            </a:r>
            <a:endParaRPr lang="en-US" sz="44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175658" y="2612570"/>
            <a:ext cx="7744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Advance</a:t>
            </a:r>
            <a:r>
              <a:rPr lang="en-US" sz="2200" dirty="0" smtClean="0"/>
              <a:t>: treat C dynamically via the diffusion-advection equation.</a:t>
            </a:r>
          </a:p>
          <a:p>
            <a:endParaRPr lang="en-US" sz="2200" dirty="0"/>
          </a:p>
          <a:p>
            <a:r>
              <a:rPr lang="en-US" sz="2200" b="1" dirty="0" smtClean="0"/>
              <a:t>Gain</a:t>
            </a:r>
            <a:r>
              <a:rPr lang="en-US" sz="2200" dirty="0" smtClean="0"/>
              <a:t>: new behaviors and more physically accurate model</a:t>
            </a:r>
          </a:p>
          <a:p>
            <a:endParaRPr lang="en-US" sz="2200" b="1" dirty="0"/>
          </a:p>
          <a:p>
            <a:r>
              <a:rPr lang="en-US" sz="2200" b="1" dirty="0" smtClean="0"/>
              <a:t>Loss: </a:t>
            </a:r>
            <a:r>
              <a:rPr lang="en-US" sz="2200" dirty="0" smtClean="0"/>
              <a:t>time - takes more computing time (and time in effort to code).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818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89" y="792409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Diffusion-Advection: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</a:t>
            </a:r>
            <a:r>
              <a:rPr lang="en-US" sz="4400" cap="none" dirty="0" smtClean="0"/>
              <a:t>roof of </a:t>
            </a:r>
            <a:r>
              <a:rPr lang="en-US" sz="4400" cap="none" dirty="0"/>
              <a:t>C</a:t>
            </a:r>
            <a:r>
              <a:rPr lang="en-US" sz="4400" cap="none" dirty="0" smtClean="0"/>
              <a:t>oncept</a:t>
            </a:r>
            <a:endParaRPr lang="en-US" sz="44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46889" y="2724539"/>
            <a:ext cx="94546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Wrote a program to solve the Diffusion-Advection Equation via the Crank Nicholson method.</a:t>
            </a:r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buFontTx/>
              <a:buChar char="-"/>
            </a:pPr>
            <a:r>
              <a:rPr lang="en-US" sz="2200" dirty="0" smtClean="0"/>
              <a:t>Tested with various boundary conditions, initial conditions, and parameters.</a:t>
            </a:r>
          </a:p>
          <a:p>
            <a:pPr marL="800100" lvl="1" indent="-342900">
              <a:buFontTx/>
              <a:buChar char="-"/>
            </a:pPr>
            <a:endParaRPr lang="en-US" sz="2200" dirty="0" smtClean="0"/>
          </a:p>
          <a:p>
            <a:pPr marL="800100" lvl="1" indent="-342900">
              <a:buFontTx/>
              <a:buChar char="-"/>
            </a:pPr>
            <a:r>
              <a:rPr lang="en-US" sz="2200" dirty="0" smtClean="0"/>
              <a:t>Compared with analytical solutions.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774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848394"/>
            <a:ext cx="5884538" cy="202543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</a:t>
            </a:r>
            <a:r>
              <a:rPr lang="en-US" sz="4400" cap="none" dirty="0" smtClean="0"/>
              <a:t>ssues encountered with Plant 2.0</a:t>
            </a:r>
            <a:endParaRPr lang="en-US" sz="44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09568" y="3475994"/>
            <a:ext cx="3564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 smtClean="0"/>
              <a:t>Free boundary </a:t>
            </a:r>
          </a:p>
          <a:p>
            <a:pPr marL="285750" indent="-285750">
              <a:buFontTx/>
              <a:buChar char="-"/>
            </a:pPr>
            <a:endParaRPr lang="en-US" sz="2500" dirty="0" smtClean="0"/>
          </a:p>
          <a:p>
            <a:pPr marL="285750" indent="-285750">
              <a:buFontTx/>
              <a:buChar char="-"/>
            </a:pPr>
            <a:r>
              <a:rPr lang="en-US" sz="2500" dirty="0" smtClean="0"/>
              <a:t>Fine 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79791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96" y="736426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</a:t>
            </a:r>
            <a:r>
              <a:rPr lang="en-US" sz="4400" cap="none" dirty="0" smtClean="0"/>
              <a:t>lant </a:t>
            </a:r>
            <a:r>
              <a:rPr lang="en-US" sz="4400" cap="none" dirty="0" smtClean="0"/>
              <a:t>4.0 </a:t>
            </a:r>
            <a:r>
              <a:rPr lang="en-US" sz="4400" cap="none" dirty="0" smtClean="0"/>
              <a:t>and Onwards</a:t>
            </a:r>
            <a:endParaRPr lang="en-US" sz="4400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84" y="2453832"/>
            <a:ext cx="4555443" cy="3469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8" y="2453832"/>
            <a:ext cx="4632833" cy="34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8" y="1072328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</a:t>
            </a:r>
            <a:r>
              <a:rPr lang="en-US" sz="4400" cap="none" dirty="0" smtClean="0"/>
              <a:t>onclusions</a:t>
            </a:r>
            <a:endParaRPr lang="en-US" sz="44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77518" y="2847373"/>
            <a:ext cx="4490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Changing h, the width of the plant: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Positive correlation between h and final length of plant.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Positive correlation between h and number of growing periods.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Plants are hard to grow!</a:t>
            </a:r>
          </a:p>
        </p:txBody>
      </p:sp>
    </p:spTree>
    <p:extLst>
      <p:ext uri="{BB962C8B-B14F-4D97-AF65-F5344CB8AC3E}">
        <p14:creationId xmlns:p14="http://schemas.microsoft.com/office/powerpoint/2010/main" val="2336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34" y="979022"/>
            <a:ext cx="8534400" cy="1507067"/>
          </a:xfrm>
        </p:spPr>
        <p:txBody>
          <a:bodyPr/>
          <a:lstStyle/>
          <a:p>
            <a:r>
              <a:rPr lang="en-US" sz="4400" cap="none" dirty="0"/>
              <a:t>M</a:t>
            </a:r>
            <a:r>
              <a:rPr lang="en-US" sz="4400" cap="none" dirty="0" smtClean="0"/>
              <a:t>otivation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21534" y="2396929"/>
            <a:ext cx="4385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Questions: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How does plant growth depend on time?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How do biological factors affect the speed of growth and final sizes of plants?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smtClean="0"/>
              <a:t>What patterns emerge?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92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34" y="904377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</a:t>
            </a:r>
            <a:r>
              <a:rPr lang="en-US" sz="4400" cap="none" dirty="0" smtClean="0"/>
              <a:t>ssumptions</a:t>
            </a:r>
            <a:endParaRPr lang="en-US" sz="4400" cap="none" dirty="0"/>
          </a:p>
        </p:txBody>
      </p:sp>
      <p:sp>
        <p:nvSpPr>
          <p:cNvPr id="4" name="Rectangle 3"/>
          <p:cNvSpPr/>
          <p:nvPr/>
        </p:nvSpPr>
        <p:spPr>
          <a:xfrm>
            <a:off x="721534" y="2411444"/>
            <a:ext cx="97248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AutoNum type="arabicPeriod"/>
            </a:pPr>
            <a:r>
              <a:rPr lang="en-US" sz="2200" dirty="0" smtClean="0"/>
              <a:t>Enough</a:t>
            </a:r>
            <a:r>
              <a:rPr lang="en-US" sz="2200" dirty="0"/>
              <a:t>, well distributed light. Photosynthesis will not be a limiting factor of metabolite </a:t>
            </a:r>
            <a:r>
              <a:rPr lang="en-US" sz="2200" dirty="0" smtClean="0"/>
              <a:t>production and thus need not be considered.</a:t>
            </a:r>
          </a:p>
          <a:p>
            <a:pPr marL="342900" indent="-342900" defTabSz="914400">
              <a:buAutoNum type="arabicPeriod"/>
            </a:pPr>
            <a:endParaRPr lang="en-US" sz="2200" dirty="0" smtClean="0"/>
          </a:p>
          <a:p>
            <a:pPr marL="342900" indent="-342900" defTabSz="914400">
              <a:buAutoNum type="arabicPeriod"/>
            </a:pPr>
            <a:r>
              <a:rPr lang="en-US" sz="2200" dirty="0" smtClean="0"/>
              <a:t>Plant growth assumed to start at ground (roots ignored), and nutrients are supplied from this point.</a:t>
            </a:r>
          </a:p>
          <a:p>
            <a:pPr marL="342900" indent="-342900" defTabSz="914400">
              <a:buAutoNum type="arabicPeriod"/>
            </a:pPr>
            <a:endParaRPr lang="en-US" sz="2200" dirty="0" smtClean="0"/>
          </a:p>
          <a:p>
            <a:pPr marL="342900" indent="-342900" defTabSz="914400">
              <a:buAutoNum type="arabicPeriod"/>
            </a:pPr>
            <a:r>
              <a:rPr lang="en-US" sz="2200" dirty="0" smtClean="0"/>
              <a:t>Proliferating cells are strongly localized to the growing end of the plant.</a:t>
            </a:r>
          </a:p>
          <a:p>
            <a:pPr marL="342900" indent="-342900" defTabSz="914400">
              <a:buAutoNum type="arabicPeriod"/>
            </a:pPr>
            <a:endParaRPr lang="en-US" sz="2200" dirty="0" smtClean="0"/>
          </a:p>
          <a:p>
            <a:pPr marL="342900" indent="-342900" defTabSz="914400">
              <a:buAutoNum type="arabicPeriod"/>
            </a:pPr>
            <a:r>
              <a:rPr lang="en-US" sz="2200" dirty="0" smtClean="0"/>
              <a:t>Constant plant width along stem.</a:t>
            </a:r>
          </a:p>
          <a:p>
            <a:pPr marL="342900" indent="-342900" defTabSz="914400">
              <a:buAutoNum type="arabicPeriod"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270" y="2593095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The Model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10619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41" y="1090988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Binary Growth</a:t>
            </a:r>
            <a:endParaRPr lang="en-US" sz="44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7" y="3575757"/>
            <a:ext cx="2985698" cy="15714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41" y="2598055"/>
            <a:ext cx="3508829" cy="35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44" y="960361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cap="none" dirty="0"/>
              <a:t>G</a:t>
            </a:r>
            <a:r>
              <a:rPr lang="en-US" sz="4400" cap="none" dirty="0" smtClean="0"/>
              <a:t>rowth Factor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4" y="3600524"/>
            <a:ext cx="3535980" cy="11714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44" y="2467428"/>
            <a:ext cx="3671596" cy="34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7652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cap="none" dirty="0"/>
              <a:t>C</a:t>
            </a:r>
            <a:r>
              <a:rPr lang="en-US" sz="4400" cap="none" dirty="0" smtClean="0"/>
              <a:t>oncentration of Metabolites</a:t>
            </a:r>
            <a:endParaRPr lang="en-US" sz="44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01180"/>
            <a:ext cx="3960127" cy="12576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4265250"/>
            <a:ext cx="1402443" cy="995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76" y="4265249"/>
            <a:ext cx="7869747" cy="9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02" y="680442"/>
            <a:ext cx="8534400" cy="1507067"/>
          </a:xfrm>
        </p:spPr>
        <p:txBody>
          <a:bodyPr/>
          <a:lstStyle/>
          <a:p>
            <a:r>
              <a:rPr lang="en-US" sz="4400" dirty="0" smtClean="0"/>
              <a:t>P</a:t>
            </a:r>
            <a:r>
              <a:rPr lang="en-US" sz="4400" cap="none" dirty="0" smtClean="0"/>
              <a:t>lant 1.0</a:t>
            </a:r>
            <a:endParaRPr lang="en-US" sz="44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833502" y="2481943"/>
            <a:ext cx="5822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/>
              <a:t>Simplification</a:t>
            </a:r>
            <a:r>
              <a:rPr lang="en-US" sz="2200" dirty="0" smtClean="0"/>
              <a:t>: treat C as a constant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(C = 1)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/>
              <a:t>Gain:</a:t>
            </a:r>
            <a:r>
              <a:rPr lang="en-US" sz="2200" dirty="0" smtClean="0"/>
              <a:t> solve equations only at x = L(t).  No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dependence on space, only on time.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/>
              <a:t>Lose</a:t>
            </a:r>
            <a:r>
              <a:rPr lang="en-US" sz="2200" dirty="0" smtClean="0"/>
              <a:t>: interesting and meaningful physical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phenomena, such as steady state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solutions (final length of plant).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244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848394"/>
            <a:ext cx="5884538" cy="202543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</a:t>
            </a:r>
            <a:r>
              <a:rPr lang="en-US" sz="4400" cap="none" dirty="0" smtClean="0"/>
              <a:t>ssues encountered with Plant 1.0</a:t>
            </a:r>
            <a:endParaRPr lang="en-US" sz="44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09568" y="3475994"/>
            <a:ext cx="35642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P</a:t>
            </a:r>
            <a:r>
              <a:rPr lang="en-US" sz="2500" dirty="0" smtClean="0"/>
              <a:t>arameters</a:t>
            </a:r>
          </a:p>
          <a:p>
            <a:pPr marL="285750" indent="-285750">
              <a:buFontTx/>
              <a:buChar char="-"/>
            </a:pPr>
            <a:endParaRPr lang="en-US" sz="2500" dirty="0" smtClean="0"/>
          </a:p>
          <a:p>
            <a:pPr marL="285750" indent="-285750">
              <a:buFontTx/>
              <a:buChar char="-"/>
            </a:pPr>
            <a:r>
              <a:rPr lang="en-US" sz="2500" dirty="0" smtClean="0"/>
              <a:t>Analytical solution</a:t>
            </a:r>
          </a:p>
          <a:p>
            <a:pPr marL="285750" indent="-285750">
              <a:buFontTx/>
              <a:buChar char="-"/>
            </a:pP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 smtClean="0"/>
              <a:t>Adaptive methods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964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</TotalTime>
  <Words>308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Hebrew</vt:lpstr>
      <vt:lpstr>Century Gothic</vt:lpstr>
      <vt:lpstr>Wingdings 3</vt:lpstr>
      <vt:lpstr>Slice</vt:lpstr>
      <vt:lpstr>One-Dimensional Modeling of Plant Growth</vt:lpstr>
      <vt:lpstr>Motivation</vt:lpstr>
      <vt:lpstr>Assumptions</vt:lpstr>
      <vt:lpstr>The Model</vt:lpstr>
      <vt:lpstr>Binary Growth</vt:lpstr>
      <vt:lpstr>Growth Factor</vt:lpstr>
      <vt:lpstr>Concentration of Metabolites</vt:lpstr>
      <vt:lpstr>Plant 1.0</vt:lpstr>
      <vt:lpstr>Issues encountered with Plant 1.0</vt:lpstr>
      <vt:lpstr>Plant 2.0 and 3.0</vt:lpstr>
      <vt:lpstr>Diffusion-Advection: Proof of Concept</vt:lpstr>
      <vt:lpstr>Issues encountered with Plant 2.0</vt:lpstr>
      <vt:lpstr>Plant 4.0 and Onwards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Modeling of Plant Growth</dc:title>
  <dc:creator>Microsoft Office User</dc:creator>
  <cp:lastModifiedBy>Microsoft Office User</cp:lastModifiedBy>
  <cp:revision>39</cp:revision>
  <dcterms:created xsi:type="dcterms:W3CDTF">2018-04-16T03:57:50Z</dcterms:created>
  <dcterms:modified xsi:type="dcterms:W3CDTF">2018-04-17T20:40:49Z</dcterms:modified>
</cp:coreProperties>
</file>