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63" r:id="rId2"/>
    <p:sldId id="313" r:id="rId3"/>
    <p:sldId id="288" r:id="rId4"/>
    <p:sldId id="287" r:id="rId5"/>
    <p:sldId id="299" r:id="rId6"/>
    <p:sldId id="270" r:id="rId7"/>
    <p:sldId id="314" r:id="rId8"/>
    <p:sldId id="315" r:id="rId9"/>
    <p:sldId id="275" r:id="rId10"/>
    <p:sldId id="300" r:id="rId11"/>
    <p:sldId id="277" r:id="rId12"/>
    <p:sldId id="262" r:id="rId13"/>
    <p:sldId id="292" r:id="rId14"/>
    <p:sldId id="306" r:id="rId15"/>
    <p:sldId id="307" r:id="rId16"/>
    <p:sldId id="308" r:id="rId17"/>
    <p:sldId id="301" r:id="rId18"/>
    <p:sldId id="302" r:id="rId19"/>
    <p:sldId id="304" r:id="rId20"/>
    <p:sldId id="303" r:id="rId21"/>
    <p:sldId id="305" r:id="rId22"/>
    <p:sldId id="312" r:id="rId23"/>
    <p:sldId id="309" r:id="rId24"/>
    <p:sldId id="310" r:id="rId25"/>
    <p:sldId id="311" r:id="rId26"/>
    <p:sldId id="297" r:id="rId27"/>
    <p:sldId id="298" r:id="rId28"/>
    <p:sldId id="289" r:id="rId29"/>
    <p:sldId id="290" r:id="rId30"/>
    <p:sldId id="283" r:id="rId31"/>
    <p:sldId id="284" r:id="rId32"/>
    <p:sldId id="293" r:id="rId33"/>
    <p:sldId id="285" r:id="rId34"/>
    <p:sldId id="286" r:id="rId35"/>
    <p:sldId id="291" r:id="rId36"/>
    <p:sldId id="295" r:id="rId37"/>
    <p:sldId id="294" r:id="rId38"/>
    <p:sldId id="276" r:id="rId39"/>
    <p:sldId id="274" r:id="rId40"/>
    <p:sldId id="278" r:id="rId41"/>
    <p:sldId id="281" r:id="rId42"/>
    <p:sldId id="296" r:id="rId4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E3D13A41-2FB4-7E49-BC42-1FD5423F3F89}">
          <p14:sldIdLst>
            <p14:sldId id="263"/>
            <p14:sldId id="313"/>
            <p14:sldId id="288"/>
            <p14:sldId id="287"/>
            <p14:sldId id="299"/>
            <p14:sldId id="270"/>
            <p14:sldId id="314"/>
            <p14:sldId id="315"/>
            <p14:sldId id="275"/>
            <p14:sldId id="300"/>
            <p14:sldId id="277"/>
            <p14:sldId id="262"/>
            <p14:sldId id="292"/>
            <p14:sldId id="306"/>
            <p14:sldId id="307"/>
            <p14:sldId id="308"/>
            <p14:sldId id="301"/>
            <p14:sldId id="302"/>
            <p14:sldId id="304"/>
            <p14:sldId id="303"/>
            <p14:sldId id="305"/>
            <p14:sldId id="312"/>
            <p14:sldId id="309"/>
            <p14:sldId id="310"/>
            <p14:sldId id="311"/>
            <p14:sldId id="297"/>
            <p14:sldId id="298"/>
            <p14:sldId id="289"/>
            <p14:sldId id="290"/>
            <p14:sldId id="283"/>
            <p14:sldId id="284"/>
            <p14:sldId id="293"/>
            <p14:sldId id="285"/>
            <p14:sldId id="286"/>
            <p14:sldId id="291"/>
            <p14:sldId id="295"/>
            <p14:sldId id="294"/>
            <p14:sldId id="276"/>
            <p14:sldId id="274"/>
            <p14:sldId id="278"/>
            <p14:sldId id="281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159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867" y="62"/>
      </p:cViewPr>
      <p:guideLst>
        <p:guide orient="horz" pos="3599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A771F-C27E-414A-AD93-1227D4FC57B8}" type="datetime1">
              <a:rPr lang="sv-SE" smtClean="0"/>
              <a:pPr/>
              <a:t>2018-08-23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C11FE-0F59-4E4C-9E02-B28DA99CD51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0327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327C5-9321-A146-8259-69E346E0E72F}" type="datetime1">
              <a:rPr lang="sv-SE" smtClean="0"/>
              <a:pPr/>
              <a:t>2018-08-23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7E119-AC32-7C43-92C9-3405515D893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222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8576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522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43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9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863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91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head 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5"/>
            <a:ext cx="9129392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9890" y="1280403"/>
            <a:ext cx="7517808" cy="2690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2223" y="20616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B98CBB09-16E9-0F49-B01A-46A60E72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 hasCustomPrompt="1"/>
          </p:nvPr>
        </p:nvSpPr>
        <p:spPr>
          <a:xfrm>
            <a:off x="426599" y="4678427"/>
            <a:ext cx="4596289" cy="22968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0" indent="0"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buNone/>
              <a:defRPr sz="1000">
                <a:solidFill>
                  <a:srgbClr val="FFFFFF"/>
                </a:solidFill>
              </a:defRPr>
            </a:lvl3pPr>
            <a:lvl4pPr marL="1371600" indent="0">
              <a:buNone/>
              <a:defRPr sz="1200">
                <a:solidFill>
                  <a:srgbClr val="FFFFFF"/>
                </a:solidFill>
              </a:defRPr>
            </a:lvl4pPr>
            <a:lvl5pPr marL="1828800" indent="0">
              <a:buNone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dirty="0" err="1"/>
              <a:t>Name</a:t>
            </a:r>
            <a:endParaRPr lang="sv-SE" dirty="0"/>
          </a:p>
        </p:txBody>
      </p:sp>
      <p:sp>
        <p:nvSpPr>
          <p:cNvPr id="19" name="textruta 18"/>
          <p:cNvSpPr txBox="1"/>
          <p:nvPr userDrawn="1"/>
        </p:nvSpPr>
        <p:spPr>
          <a:xfrm>
            <a:off x="431804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rgbClr val="FFFFFF"/>
                </a:solidFill>
              </a:rPr>
              <a:t>www.arrowhead.eu</a:t>
            </a:r>
            <a:endParaRPr lang="sv-SE" sz="800" dirty="0">
              <a:solidFill>
                <a:srgbClr val="FFFFFF"/>
              </a:solidFill>
            </a:endParaRPr>
          </a:p>
        </p:txBody>
      </p:sp>
      <p:sp>
        <p:nvSpPr>
          <p:cNvPr id="23" name="Platshållare för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426599" y="4918647"/>
            <a:ext cx="4596289" cy="171761"/>
          </a:xfrm>
          <a:prstGeom prst="rect">
            <a:avLst/>
          </a:prstGeom>
        </p:spPr>
        <p:txBody>
          <a:bodyPr vert="horz" tIns="0" bIns="0"/>
          <a:lstStyle>
            <a:lvl1pPr marL="0" indent="0">
              <a:buNone/>
              <a:defRPr sz="1000">
                <a:solidFill>
                  <a:srgbClr val="FFFFFF"/>
                </a:solidFill>
              </a:defRPr>
            </a:lvl1pPr>
            <a:lvl2pPr marL="0" indent="0"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buNone/>
              <a:defRPr sz="1000">
                <a:solidFill>
                  <a:srgbClr val="FFFFFF"/>
                </a:solidFill>
              </a:defRPr>
            </a:lvl3pPr>
            <a:lvl4pPr marL="1371600" indent="0">
              <a:buNone/>
              <a:defRPr sz="1200">
                <a:solidFill>
                  <a:srgbClr val="FFFFFF"/>
                </a:solidFill>
              </a:defRPr>
            </a:lvl4pPr>
            <a:lvl5pPr marL="1828800" indent="0">
              <a:buNone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24" name="Platshållare för text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8055" y="5090409"/>
            <a:ext cx="4594834" cy="150944"/>
          </a:xfrm>
          <a:prstGeom prst="rect">
            <a:avLst/>
          </a:prstGeom>
        </p:spPr>
        <p:txBody>
          <a:bodyPr vert="horz" tIns="0" bIns="0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FFFFFF"/>
                </a:solidFill>
              </a:defRPr>
            </a:lvl1pPr>
            <a:lvl2pPr marL="0" indent="0"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buNone/>
              <a:defRPr sz="1000">
                <a:solidFill>
                  <a:srgbClr val="FFFFFF"/>
                </a:solidFill>
              </a:defRPr>
            </a:lvl3pPr>
            <a:lvl4pPr marL="1371600" indent="0">
              <a:buNone/>
              <a:defRPr sz="1200">
                <a:solidFill>
                  <a:srgbClr val="FFFFFF"/>
                </a:solidFill>
              </a:defRPr>
            </a:lvl4pPr>
            <a:lvl5pPr marL="1828800" indent="0">
              <a:buNone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55409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head 1 colum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799890" y="598566"/>
            <a:ext cx="7444935" cy="520492"/>
          </a:xfrm>
          <a:prstGeom prst="rect">
            <a:avLst/>
          </a:prstGeom>
        </p:spPr>
        <p:txBody>
          <a:bodyPr vert="horz"/>
          <a:lstStyle>
            <a:lvl1pPr algn="l">
              <a:defRPr sz="3600" baseline="0"/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10" hasCustomPrompt="1"/>
          </p:nvPr>
        </p:nvSpPr>
        <p:spPr>
          <a:xfrm>
            <a:off x="799890" y="1185152"/>
            <a:ext cx="7444935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Tx/>
              <a:buNone/>
              <a:defRPr sz="2000"/>
            </a:lvl1pPr>
            <a:lvl2pPr marL="742950" indent="-285750">
              <a:buFont typeface="Arial"/>
              <a:buChar char="•"/>
              <a:defRPr sz="1800"/>
            </a:lvl2pPr>
            <a:lvl3pPr>
              <a:defRPr sz="1600"/>
            </a:lvl3pPr>
            <a:lvl4pPr marL="1600200" indent="-228600">
              <a:buFont typeface="Arial"/>
              <a:buChar char="•"/>
              <a:defRPr sz="1400"/>
            </a:lvl4pPr>
            <a:lvl5pPr marL="2057400" indent="-228600">
              <a:buFont typeface="Arial"/>
              <a:buChar char="•"/>
              <a:defRPr sz="1200" baseline="0"/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textruta 4"/>
          <p:cNvSpPr txBox="1"/>
          <p:nvPr userDrawn="1"/>
        </p:nvSpPr>
        <p:spPr>
          <a:xfrm>
            <a:off x="374549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chemeClr val="tx1"/>
                </a:solidFill>
              </a:rPr>
              <a:t>www.arrowhead.eu</a:t>
            </a:r>
            <a:endParaRPr lang="sv-SE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1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head 2 colum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/>
          <p:cNvSpPr>
            <a:spLocks noGrp="1"/>
          </p:cNvSpPr>
          <p:nvPr>
            <p:ph type="title" hasCustomPrompt="1"/>
          </p:nvPr>
        </p:nvSpPr>
        <p:spPr>
          <a:xfrm>
            <a:off x="799890" y="598566"/>
            <a:ext cx="7444935" cy="520492"/>
          </a:xfrm>
          <a:prstGeom prst="rect">
            <a:avLst/>
          </a:prstGeom>
        </p:spPr>
        <p:txBody>
          <a:bodyPr vert="horz"/>
          <a:lstStyle>
            <a:lvl1pPr algn="l">
              <a:defRPr sz="3600"/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4" name="Platshållare för innehåll 5"/>
          <p:cNvSpPr>
            <a:spLocks noGrp="1"/>
          </p:cNvSpPr>
          <p:nvPr>
            <p:ph sz="quarter" idx="10" hasCustomPrompt="1"/>
          </p:nvPr>
        </p:nvSpPr>
        <p:spPr>
          <a:xfrm>
            <a:off x="799890" y="1185152"/>
            <a:ext cx="3645237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 baseline="0"/>
            </a:lvl1pPr>
            <a:lvl2pPr marL="742950" indent="-285750">
              <a:buFont typeface="Arial"/>
              <a:buChar char="•"/>
              <a:defRPr sz="1800"/>
            </a:lvl2pPr>
            <a:lvl3pPr>
              <a:defRPr sz="1600"/>
            </a:lvl3pPr>
            <a:lvl4pPr marL="1600200" indent="-228600">
              <a:buFont typeface="Arial"/>
              <a:buChar char="•"/>
              <a:defRPr sz="1400"/>
            </a:lvl4pPr>
            <a:lvl5pPr marL="2057400" indent="-228600">
              <a:buFont typeface="Arial"/>
              <a:buChar char="•"/>
              <a:defRPr sz="1200" baseline="0"/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5" name="Platshållare för innehåll 5"/>
          <p:cNvSpPr>
            <a:spLocks noGrp="1"/>
          </p:cNvSpPr>
          <p:nvPr>
            <p:ph sz="quarter" idx="11" hasCustomPrompt="1"/>
          </p:nvPr>
        </p:nvSpPr>
        <p:spPr>
          <a:xfrm>
            <a:off x="4604793" y="1185152"/>
            <a:ext cx="3645237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 baseline="0"/>
            </a:lvl1pPr>
            <a:lvl2pPr marL="742950" indent="-285750">
              <a:buFont typeface="Arial"/>
              <a:buChar char="•"/>
              <a:defRPr sz="1800" baseline="0"/>
            </a:lvl2pPr>
            <a:lvl3pPr>
              <a:defRPr sz="1600"/>
            </a:lvl3pPr>
            <a:lvl4pPr marL="1600200" indent="-228600">
              <a:buFont typeface="Arial"/>
              <a:buChar char="•"/>
              <a:defRPr sz="1400"/>
            </a:lvl4pPr>
            <a:lvl5pPr marL="2057400" indent="-228600">
              <a:buFont typeface="Arial"/>
              <a:buChar char="•"/>
              <a:defRPr sz="1200"/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textruta 5"/>
          <p:cNvSpPr txBox="1"/>
          <p:nvPr userDrawn="1"/>
        </p:nvSpPr>
        <p:spPr>
          <a:xfrm>
            <a:off x="374549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chemeClr val="tx1"/>
                </a:solidFill>
              </a:rPr>
              <a:t>www.arrowhead.eu</a:t>
            </a:r>
            <a:endParaRPr lang="sv-SE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45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head_2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arrowhead powerpointmall_NY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</p:spPr>
      </p:pic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939B3E-C388-DC4F-B31A-4B360DF27421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textruta 4"/>
          <p:cNvSpPr txBox="1"/>
          <p:nvPr userDrawn="1"/>
        </p:nvSpPr>
        <p:spPr>
          <a:xfrm>
            <a:off x="374549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rgbClr val="FFFFFF"/>
                </a:solidFill>
              </a:rPr>
              <a:t>www.arrowhead.eu</a:t>
            </a:r>
            <a:endParaRPr lang="sv-SE" sz="800" dirty="0">
              <a:solidFill>
                <a:srgbClr val="FFFFFF"/>
              </a:solidFill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799890" y="916071"/>
            <a:ext cx="7444935" cy="520492"/>
          </a:xfrm>
          <a:prstGeom prst="rect">
            <a:avLst/>
          </a:prstGeom>
        </p:spPr>
        <p:txBody>
          <a:bodyPr vert="horz"/>
          <a:lstStyle>
            <a:lvl1pPr algn="l">
              <a:defRPr sz="3600" baseline="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11" hasCustomPrompt="1"/>
          </p:nvPr>
        </p:nvSpPr>
        <p:spPr>
          <a:xfrm>
            <a:off x="799890" y="1502657"/>
            <a:ext cx="7444935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>
                <a:solidFill>
                  <a:srgbClr val="FFFFFF"/>
                </a:solidFill>
              </a:defRPr>
            </a:lvl1pPr>
            <a:lvl2pPr marL="742950" indent="-285750"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 marL="1600200" indent="-228600">
              <a:buFont typeface="Arial"/>
              <a:buChar char="•"/>
              <a:defRPr sz="1400">
                <a:solidFill>
                  <a:srgbClr val="FFFFFF"/>
                </a:solidFill>
              </a:defRPr>
            </a:lvl4pPr>
            <a:lvl5pPr marL="2057400" indent="-228600">
              <a:buFont typeface="Arial"/>
              <a:buChar char="•"/>
              <a:defRPr sz="1200"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750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head_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arrowhead powerpointmall_NY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</p:spPr>
      </p:pic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939B3E-C388-DC4F-B31A-4B360DF27421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textruta 4"/>
          <p:cNvSpPr txBox="1"/>
          <p:nvPr userDrawn="1"/>
        </p:nvSpPr>
        <p:spPr>
          <a:xfrm>
            <a:off x="374549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rgbClr val="FFFFFF"/>
                </a:solidFill>
              </a:rPr>
              <a:t>www.arrowhead.eu</a:t>
            </a:r>
            <a:endParaRPr lang="sv-SE" sz="800" dirty="0">
              <a:solidFill>
                <a:srgbClr val="FFFFFF"/>
              </a:solidFill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799890" y="916071"/>
            <a:ext cx="7444935" cy="520492"/>
          </a:xfrm>
          <a:prstGeom prst="rect">
            <a:avLst/>
          </a:prstGeom>
        </p:spPr>
        <p:txBody>
          <a:bodyPr vert="horz"/>
          <a:lstStyle>
            <a:lvl1pPr algn="l">
              <a:defRPr sz="3600" baseline="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11" hasCustomPrompt="1"/>
          </p:nvPr>
        </p:nvSpPr>
        <p:spPr>
          <a:xfrm>
            <a:off x="799890" y="1502657"/>
            <a:ext cx="3645237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>
                <a:solidFill>
                  <a:srgbClr val="FFFFFF"/>
                </a:solidFill>
              </a:defRPr>
            </a:lvl1pPr>
            <a:lvl2pPr marL="742950" indent="-285750"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 marL="1600200" indent="-228600">
              <a:buFont typeface="Arial"/>
              <a:buChar char="•"/>
              <a:defRPr sz="1400">
                <a:solidFill>
                  <a:srgbClr val="FFFFFF"/>
                </a:solidFill>
              </a:defRPr>
            </a:lvl4pPr>
            <a:lvl5pPr marL="2057400" indent="-228600">
              <a:buFont typeface="Arial"/>
              <a:buChar char="•"/>
              <a:defRPr sz="1200"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8" name="Platshållare för innehåll 5"/>
          <p:cNvSpPr>
            <a:spLocks noGrp="1"/>
          </p:cNvSpPr>
          <p:nvPr>
            <p:ph sz="quarter" idx="12" hasCustomPrompt="1"/>
          </p:nvPr>
        </p:nvSpPr>
        <p:spPr>
          <a:xfrm>
            <a:off x="4658534" y="1502657"/>
            <a:ext cx="3595581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>
                <a:solidFill>
                  <a:srgbClr val="FFFFFF"/>
                </a:solidFill>
              </a:defRPr>
            </a:lvl1pPr>
            <a:lvl2pPr marL="742950" indent="-285750"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 marL="1600200" indent="-228600">
              <a:buFont typeface="Arial"/>
              <a:buChar char="•"/>
              <a:defRPr sz="1400">
                <a:solidFill>
                  <a:srgbClr val="FFFFFF"/>
                </a:solidFill>
              </a:defRPr>
            </a:lvl4pPr>
            <a:lvl5pPr marL="2057400" indent="-228600">
              <a:buFont typeface="Arial"/>
              <a:buChar char="•"/>
              <a:defRPr sz="1200"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1769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head_3 -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4" name="Bildobjekt 3" descr="arrowhead powerpointmall_NY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6292"/>
            <a:ext cx="9155418" cy="5731292"/>
          </a:xfrm>
          <a:prstGeom prst="rect">
            <a:avLst/>
          </a:prstGeom>
        </p:spPr>
      </p:pic>
      <p:sp>
        <p:nvSpPr>
          <p:cNvPr id="5" name="textruta 4"/>
          <p:cNvSpPr txBox="1"/>
          <p:nvPr userDrawn="1"/>
        </p:nvSpPr>
        <p:spPr>
          <a:xfrm>
            <a:off x="374549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chemeClr val="tx1"/>
                </a:solidFill>
              </a:rPr>
              <a:t>www.arrowhead.eu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799890" y="916071"/>
            <a:ext cx="7444935" cy="520492"/>
          </a:xfrm>
          <a:prstGeom prst="rect">
            <a:avLst/>
          </a:prstGeom>
        </p:spPr>
        <p:txBody>
          <a:bodyPr vert="horz"/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12" hasCustomPrompt="1"/>
          </p:nvPr>
        </p:nvSpPr>
        <p:spPr>
          <a:xfrm>
            <a:off x="799890" y="1502657"/>
            <a:ext cx="7444935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>
                <a:solidFill>
                  <a:srgbClr val="000000"/>
                </a:solidFill>
              </a:defRPr>
            </a:lvl1pPr>
            <a:lvl2pPr marL="742950" indent="-285750">
              <a:buFont typeface="Arial"/>
              <a:buChar char="•"/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 marL="1600200" indent="-228600">
              <a:buFont typeface="Arial"/>
              <a:buChar char="•"/>
              <a:defRPr sz="1400">
                <a:solidFill>
                  <a:srgbClr val="000000"/>
                </a:solidFill>
              </a:defRPr>
            </a:lvl4pPr>
            <a:lvl5pPr marL="2057400" indent="-228600">
              <a:buFont typeface="Arial"/>
              <a:buChar char="•"/>
              <a:defRPr sz="1200"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598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owhead_3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4" name="Bildobjekt 3" descr="arrowhead powerpointmall_NY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6292"/>
            <a:ext cx="9155418" cy="5731292"/>
          </a:xfrm>
          <a:prstGeom prst="rect">
            <a:avLst/>
          </a:prstGeom>
        </p:spPr>
      </p:pic>
      <p:sp>
        <p:nvSpPr>
          <p:cNvPr id="5" name="textruta 4"/>
          <p:cNvSpPr txBox="1"/>
          <p:nvPr userDrawn="1"/>
        </p:nvSpPr>
        <p:spPr>
          <a:xfrm>
            <a:off x="374549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chemeClr val="tx1"/>
                </a:solidFill>
              </a:rPr>
              <a:t>www.arrowhead.eu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799890" y="916071"/>
            <a:ext cx="7444935" cy="520492"/>
          </a:xfrm>
          <a:prstGeom prst="rect">
            <a:avLst/>
          </a:prstGeom>
        </p:spPr>
        <p:txBody>
          <a:bodyPr vert="horz"/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Platshållare för innehåll 5"/>
          <p:cNvSpPr>
            <a:spLocks noGrp="1"/>
          </p:cNvSpPr>
          <p:nvPr>
            <p:ph sz="quarter" idx="12" hasCustomPrompt="1"/>
          </p:nvPr>
        </p:nvSpPr>
        <p:spPr>
          <a:xfrm>
            <a:off x="799890" y="1502657"/>
            <a:ext cx="3645237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>
                <a:solidFill>
                  <a:srgbClr val="000000"/>
                </a:solidFill>
              </a:defRPr>
            </a:lvl1pPr>
            <a:lvl2pPr marL="742950" indent="-285750">
              <a:buFont typeface="Arial"/>
              <a:buChar char="•"/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 marL="1600200" indent="-228600">
              <a:buFont typeface="Arial"/>
              <a:buChar char="•"/>
              <a:defRPr sz="1400">
                <a:solidFill>
                  <a:srgbClr val="000000"/>
                </a:solidFill>
              </a:defRPr>
            </a:lvl4pPr>
            <a:lvl5pPr marL="2057400" indent="-228600">
              <a:buFont typeface="Arial"/>
              <a:buChar char="•"/>
              <a:defRPr sz="1200"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9" name="Platshållare för innehåll 5"/>
          <p:cNvSpPr>
            <a:spLocks noGrp="1"/>
          </p:cNvSpPr>
          <p:nvPr>
            <p:ph sz="quarter" idx="13" hasCustomPrompt="1"/>
          </p:nvPr>
        </p:nvSpPr>
        <p:spPr>
          <a:xfrm>
            <a:off x="4658534" y="1502657"/>
            <a:ext cx="3595581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>
                <a:solidFill>
                  <a:srgbClr val="000000"/>
                </a:solidFill>
              </a:defRPr>
            </a:lvl1pPr>
            <a:lvl2pPr marL="742950" indent="-285750">
              <a:buFont typeface="Arial"/>
              <a:buChar char="•"/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 marL="1600200" indent="-228600">
              <a:buFont typeface="Arial"/>
              <a:buChar char="•"/>
              <a:defRPr sz="1400">
                <a:solidFill>
                  <a:srgbClr val="000000"/>
                </a:solidFill>
              </a:defRPr>
            </a:lvl4pPr>
            <a:lvl5pPr marL="2057400" indent="-228600">
              <a:buFont typeface="Arial"/>
              <a:buChar char="•"/>
              <a:defRPr sz="1200"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4691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E83E65-9DAE-4524-9299-BD777AF4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65BA59-6BFD-45ED-AE5B-055DBB91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979B94-43A7-4A53-B098-992E2147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C3AF-30B2-4236-BB20-48A4840DCF93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C1B452-876E-4B4E-BEB8-5EAD39FA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854FFE-6584-4A62-9783-1E019707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F916-DAE6-4D22-9AA2-2FB90BC0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8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808249" y="160234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9B3E-C388-DC4F-B31A-4B360DF27421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215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3" r:id="rId7"/>
    <p:sldLayoutId id="2147483656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geduscs@aitia.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zumlauf@aitia.a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ge.soa4d.org/anonscm/git/arrowhead-f/arrowhead-f.git" TargetMode="External"/><Relationship Id="rId2" Type="http://schemas.openxmlformats.org/officeDocument/2006/relationships/hyperlink" Target="https://github.com/arrowhead-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APgBgs24G_6tPJtdQuRMHCONX6tBXn89/view?usp=drive_web" TargetMode="External"/><Relationship Id="rId5" Type="http://schemas.openxmlformats.org/officeDocument/2006/relationships/hyperlink" Target="https://forge.soa4d.org/frs/?group_id=58" TargetMode="External"/><Relationship Id="rId4" Type="http://schemas.openxmlformats.org/officeDocument/2006/relationships/hyperlink" Target="https://forge.soa4d.org/plugins/mediawiki/wiki/arrowhead-f/index.php/Main_Pag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setting-up-a-raspberry-pi-as-a-wifi-access-point/install-softwa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geduscs/arrowhead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13359" y="1280403"/>
            <a:ext cx="8702463" cy="1386597"/>
          </a:xfrm>
        </p:spPr>
        <p:txBody>
          <a:bodyPr/>
          <a:lstStyle/>
          <a:p>
            <a:pPr algn="ctr"/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hackathlon</a:t>
            </a:r>
            <a:endParaRPr lang="hu-HU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0"/>
          </p:nvPr>
        </p:nvSpPr>
        <p:spPr>
          <a:xfrm>
            <a:off x="862395" y="4010101"/>
            <a:ext cx="4596289" cy="361201"/>
          </a:xfrm>
        </p:spPr>
        <p:txBody>
          <a:bodyPr/>
          <a:lstStyle/>
          <a:p>
            <a:r>
              <a:rPr lang="hu-HU" sz="2000" dirty="0"/>
              <a:t>Csaba Hegedűs</a:t>
            </a:r>
          </a:p>
          <a:p>
            <a:r>
              <a:rPr lang="hu-HU" sz="2000" dirty="0"/>
              <a:t>Zoltán </a:t>
            </a:r>
            <a:r>
              <a:rPr lang="hu-HU" sz="2000" dirty="0" err="1"/>
              <a:t>Umlauf</a:t>
            </a:r>
            <a:r>
              <a:rPr lang="hu-HU" sz="2000" dirty="0"/>
              <a:t> </a:t>
            </a:r>
            <a:endParaRPr lang="sv-SE" sz="2000" dirty="0"/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96C2B29A-940B-4CEF-9234-6D60AF38C345}"/>
              </a:ext>
            </a:extLst>
          </p:cNvPr>
          <p:cNvSpPr txBox="1">
            <a:spLocks/>
          </p:cNvSpPr>
          <p:nvPr/>
        </p:nvSpPr>
        <p:spPr>
          <a:xfrm>
            <a:off x="2813115" y="4010101"/>
            <a:ext cx="4596289" cy="71429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>
                <a:hlinkClick r:id="rId3"/>
              </a:rPr>
              <a:t>hegeduscs@aitia.ai</a:t>
            </a:r>
            <a:endParaRPr lang="hu-HU" sz="2000" dirty="0"/>
          </a:p>
          <a:p>
            <a:r>
              <a:rPr lang="hu-HU" sz="2000" dirty="0">
                <a:hlinkClick r:id="rId4"/>
              </a:rPr>
              <a:t>zumlauf@aitia.ai</a:t>
            </a:r>
            <a:endParaRPr lang="hu-HU" sz="2000" dirty="0"/>
          </a:p>
          <a:p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419374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CBC2BA-4BEF-4C0F-ABA9-BEA0048C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7BCF0C-752E-4DB0-AF6B-A31F67B82C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C46D609-E7FB-4F2A-8787-5C2D1345A4D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C280010-C7AA-4D13-96B4-D94EBD78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23F23AA-BEE8-4ABA-B815-62F647E9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09"/>
            <a:ext cx="3544711" cy="573346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77D678B-5CC1-404E-948E-C7BFF608D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91" y="1509"/>
            <a:ext cx="5388209" cy="459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2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353D23-EFE0-4C66-A7B7-B0C3570B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680" y="2166751"/>
            <a:ext cx="7444935" cy="520492"/>
          </a:xfrm>
        </p:spPr>
        <p:txBody>
          <a:bodyPr/>
          <a:lstStyle/>
          <a:p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objects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99A31D-DAB3-48CF-8A11-A001A69DDA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14688D-02C3-4446-9FE7-861EB39549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2785" y="1185152"/>
            <a:ext cx="3645237" cy="38532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A442249-C0EB-48B7-80DE-A685290C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11</a:t>
            </a:fld>
            <a:endParaRPr lang="sv-SE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A630588-785A-4C7B-917D-DEA37391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44" y="0"/>
            <a:ext cx="554532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8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21" y="156147"/>
            <a:ext cx="8112979" cy="520492"/>
          </a:xfrm>
        </p:spPr>
        <p:txBody>
          <a:bodyPr/>
          <a:lstStyle/>
          <a:p>
            <a:r>
              <a:rPr lang="en-US" sz="3200" noProof="0" dirty="0"/>
              <a:t>The Arrowhead core database structure 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>
          <a:xfrm>
            <a:off x="133707" y="1203963"/>
            <a:ext cx="7444935" cy="3853209"/>
          </a:xfrm>
        </p:spPr>
        <p:txBody>
          <a:bodyPr>
            <a:normAutofit/>
          </a:bodyPr>
          <a:lstStyle/>
          <a:p>
            <a:r>
              <a:rPr lang="en-US" sz="1800" dirty="0"/>
              <a:t>Each core system can have its own separate database, or core systems </a:t>
            </a:r>
            <a:br>
              <a:rPr lang="en-US" sz="1800" dirty="0"/>
            </a:br>
            <a:r>
              <a:rPr lang="en-US" sz="1800" dirty="0"/>
              <a:t>can use 1 joint core database</a:t>
            </a:r>
          </a:p>
          <a:p>
            <a:r>
              <a:rPr lang="en-US" sz="1800" dirty="0"/>
              <a:t>The common descriptors can be seen on the right side</a:t>
            </a:r>
          </a:p>
          <a:p>
            <a:endParaRPr lang="en-US" sz="18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119520F-90D5-4A5B-B942-84D4407D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30" y="339533"/>
            <a:ext cx="1694828" cy="133149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6D044DC-5A9C-4591-821B-3F9C5E11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730" y="1754525"/>
            <a:ext cx="1694827" cy="110511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B5DBFFD-012C-4D3F-9713-01386E4DA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730" y="2943136"/>
            <a:ext cx="1694827" cy="236117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CDB2E1C-7D4A-4AC7-A130-A68BF5E9E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543" y="2685450"/>
            <a:ext cx="1301528" cy="1513027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AFACDA12-56E9-4584-930F-8B4E7DA51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88" y="2685450"/>
            <a:ext cx="1783970" cy="637644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714E106E-BF40-45AC-B755-B4321E57F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8853" y="3309512"/>
            <a:ext cx="1783971" cy="637644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4E0671DE-1404-43E6-AB0F-0E7F1F542480}"/>
              </a:ext>
            </a:extLst>
          </p:cNvPr>
          <p:cNvSpPr txBox="1"/>
          <p:nvPr/>
        </p:nvSpPr>
        <p:spPr>
          <a:xfrm>
            <a:off x="4508959" y="2393242"/>
            <a:ext cx="15930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Gatekeeper tables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7B5B0A1E-5686-486C-B1E7-0AE2AE505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07" y="2687496"/>
            <a:ext cx="1702984" cy="1374697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504E6C00-0032-4001-8C41-49DDE8E565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0144" y="2687496"/>
            <a:ext cx="1695469" cy="1103077"/>
          </a:xfrm>
          <a:prstGeom prst="rect">
            <a:avLst/>
          </a:prstGeom>
        </p:spPr>
      </p:pic>
      <p:sp>
        <p:nvSpPr>
          <p:cNvPr id="39" name="Szövegdoboz 38">
            <a:extLst>
              <a:ext uri="{FF2B5EF4-FFF2-40B4-BE49-F238E27FC236}">
                <a16:creationId xmlns:a16="http://schemas.microsoft.com/office/drawing/2014/main" id="{C651B831-D166-4AC8-9B3F-527C4055D8E9}"/>
              </a:ext>
            </a:extLst>
          </p:cNvPr>
          <p:cNvSpPr txBox="1"/>
          <p:nvPr/>
        </p:nvSpPr>
        <p:spPr>
          <a:xfrm>
            <a:off x="1145413" y="2393242"/>
            <a:ext cx="15930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Authorization tables</a:t>
            </a:r>
          </a:p>
        </p:txBody>
      </p:sp>
    </p:spTree>
    <p:extLst>
      <p:ext uri="{BB962C8B-B14F-4D97-AF65-F5344CB8AC3E}">
        <p14:creationId xmlns:p14="http://schemas.microsoft.com/office/powerpoint/2010/main" val="114473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74A8F6-94F8-45FB-820A-F5277EB9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Arrowhead core database structure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D3EFD3-E135-4F8D-AE18-EF3B93F102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E39C579-A7E8-4307-B904-71A5D1FC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30" y="339533"/>
            <a:ext cx="1694828" cy="13314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3A8DE98-35D4-4D25-8025-51E61CEF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730" y="1754525"/>
            <a:ext cx="1694827" cy="110511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DC08265-242A-4304-B668-4E6455E74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730" y="2943136"/>
            <a:ext cx="1694827" cy="23611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CD2704B-EA46-447D-82A5-A564E64AF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13" y="1754525"/>
            <a:ext cx="1693069" cy="234424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59CED5F-D63D-487F-8721-E24E6EDD1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604" y="1750461"/>
            <a:ext cx="1863871" cy="312181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4397798-DE81-4DBE-8926-AF841CCB9F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298" y="1750460"/>
            <a:ext cx="1931063" cy="303156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7A2E9B7-86FE-4B12-903C-20ED9F4C660F}"/>
              </a:ext>
            </a:extLst>
          </p:cNvPr>
          <p:cNvSpPr txBox="1"/>
          <p:nvPr/>
        </p:nvSpPr>
        <p:spPr>
          <a:xfrm>
            <a:off x="267713" y="1394024"/>
            <a:ext cx="16930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Service Registry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8A11882-5FE9-4034-9684-0D2E28085A6E}"/>
              </a:ext>
            </a:extLst>
          </p:cNvPr>
          <p:cNvSpPr txBox="1"/>
          <p:nvPr/>
        </p:nvSpPr>
        <p:spPr>
          <a:xfrm>
            <a:off x="2533604" y="1394024"/>
            <a:ext cx="18638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Orchestrator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37B3531-0CD6-4F97-97F2-C46F9C852253}"/>
              </a:ext>
            </a:extLst>
          </p:cNvPr>
          <p:cNvSpPr txBox="1"/>
          <p:nvPr/>
        </p:nvSpPr>
        <p:spPr>
          <a:xfrm>
            <a:off x="4970298" y="1394024"/>
            <a:ext cx="19310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Event Handler</a:t>
            </a:r>
          </a:p>
        </p:txBody>
      </p:sp>
    </p:spTree>
    <p:extLst>
      <p:ext uri="{BB962C8B-B14F-4D97-AF65-F5344CB8AC3E}">
        <p14:creationId xmlns:p14="http://schemas.microsoft.com/office/powerpoint/2010/main" val="274114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947D30-5FE5-47A1-BA4B-5DBB26B8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" y="0"/>
            <a:ext cx="7444935" cy="520492"/>
          </a:xfrm>
        </p:spPr>
        <p:txBody>
          <a:bodyPr/>
          <a:lstStyle/>
          <a:p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features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CEAD98-9EF5-4182-825B-8D9D1BAD9D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86547" y="128075"/>
            <a:ext cx="6083230" cy="385320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hu-HU" dirty="0"/>
              <a:t>No </a:t>
            </a:r>
            <a:r>
              <a:rPr lang="hu-HU" dirty="0" err="1"/>
              <a:t>security</a:t>
            </a:r>
            <a:r>
              <a:rPr lang="hu-HU" dirty="0"/>
              <a:t>, </a:t>
            </a:r>
            <a:r>
              <a:rPr lang="hu-HU" dirty="0" err="1"/>
              <a:t>plain</a:t>
            </a:r>
            <a:r>
              <a:rPr lang="hu-HU" dirty="0"/>
              <a:t> HTTP (</a:t>
            </a:r>
            <a:r>
              <a:rPr lang="hu-HU" dirty="0" err="1"/>
              <a:t>insecure</a:t>
            </a:r>
            <a:r>
              <a:rPr lang="hu-HU" dirty="0"/>
              <a:t> </a:t>
            </a:r>
            <a:r>
              <a:rPr lang="hu-HU" dirty="0" err="1"/>
              <a:t>developer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)</a:t>
            </a:r>
          </a:p>
          <a:p>
            <a:pPr marL="457200" indent="-457200">
              <a:buAutoNum type="arabicPeriod"/>
            </a:pPr>
            <a:r>
              <a:rPr lang="hu-HU" dirty="0" err="1"/>
              <a:t>Arrowhead</a:t>
            </a:r>
            <a:r>
              <a:rPr lang="hu-HU" dirty="0"/>
              <a:t> PKI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tokens</a:t>
            </a:r>
            <a:endParaRPr lang="hu-HU" dirty="0"/>
          </a:p>
          <a:p>
            <a:pPr marL="931862" lvl="1" indent="-457200">
              <a:buAutoNum type="arabicPeriod"/>
            </a:pP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2EDED7-1E85-4D6A-9313-68854ECE6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14</a:t>
            </a:fld>
            <a:endParaRPr lang="sv-SE"/>
          </a:p>
        </p:txBody>
      </p:sp>
      <p:pic>
        <p:nvPicPr>
          <p:cNvPr id="56" name="Kép 55">
            <a:extLst>
              <a:ext uri="{FF2B5EF4-FFF2-40B4-BE49-F238E27FC236}">
                <a16:creationId xmlns:a16="http://schemas.microsoft.com/office/drawing/2014/main" id="{27388698-9613-477B-9057-B28E268A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67" y="1940939"/>
            <a:ext cx="1493736" cy="2037440"/>
          </a:xfrm>
          <a:prstGeom prst="rect">
            <a:avLst/>
          </a:prstGeom>
        </p:spPr>
      </p:pic>
      <p:grpSp>
        <p:nvGrpSpPr>
          <p:cNvPr id="64" name="Csoportba foglalás 63">
            <a:extLst>
              <a:ext uri="{FF2B5EF4-FFF2-40B4-BE49-F238E27FC236}">
                <a16:creationId xmlns:a16="http://schemas.microsoft.com/office/drawing/2014/main" id="{1CD85160-9791-402A-A019-BF659D6552F5}"/>
              </a:ext>
            </a:extLst>
          </p:cNvPr>
          <p:cNvGrpSpPr/>
          <p:nvPr/>
        </p:nvGrpSpPr>
        <p:grpSpPr>
          <a:xfrm>
            <a:off x="-3168" y="1116055"/>
            <a:ext cx="7021498" cy="4252048"/>
            <a:chOff x="-3168" y="964879"/>
            <a:chExt cx="7021498" cy="4403224"/>
          </a:xfrm>
        </p:grpSpPr>
        <p:grpSp>
          <p:nvGrpSpPr>
            <p:cNvPr id="35" name="Csoportba foglalás 27">
              <a:extLst>
                <a:ext uri="{FF2B5EF4-FFF2-40B4-BE49-F238E27FC236}">
                  <a16:creationId xmlns:a16="http://schemas.microsoft.com/office/drawing/2014/main" id="{F296B029-F552-4C36-9C78-415719796F14}"/>
                </a:ext>
              </a:extLst>
            </p:cNvPr>
            <p:cNvGrpSpPr/>
            <p:nvPr/>
          </p:nvGrpSpPr>
          <p:grpSpPr>
            <a:xfrm>
              <a:off x="-3168" y="964879"/>
              <a:ext cx="7021498" cy="3188002"/>
              <a:chOff x="-758029" y="1013070"/>
              <a:chExt cx="9488640" cy="3632042"/>
            </a:xfrm>
          </p:grpSpPr>
          <p:sp>
            <p:nvSpPr>
              <p:cNvPr id="36" name="Téglalap 7">
                <a:extLst>
                  <a:ext uri="{FF2B5EF4-FFF2-40B4-BE49-F238E27FC236}">
                    <a16:creationId xmlns:a16="http://schemas.microsoft.com/office/drawing/2014/main" id="{BB73C82B-5BB1-43F1-BCF4-DEE11996C45F}"/>
                  </a:ext>
                </a:extLst>
              </p:cNvPr>
              <p:cNvSpPr/>
              <p:nvPr/>
            </p:nvSpPr>
            <p:spPr>
              <a:xfrm>
                <a:off x="3233277" y="2334507"/>
                <a:ext cx="1650124" cy="4309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400" dirty="0"/>
                  <a:t>AH Master CA</a:t>
                </a:r>
                <a:endParaRPr lang="en-US" sz="1400" dirty="0"/>
              </a:p>
            </p:txBody>
          </p:sp>
          <p:sp>
            <p:nvSpPr>
              <p:cNvPr id="37" name="Téglalap 8">
                <a:extLst>
                  <a:ext uri="{FF2B5EF4-FFF2-40B4-BE49-F238E27FC236}">
                    <a16:creationId xmlns:a16="http://schemas.microsoft.com/office/drawing/2014/main" id="{97C32F53-8C9F-4F27-8D78-4AD4BC35DABE}"/>
                  </a:ext>
                </a:extLst>
              </p:cNvPr>
              <p:cNvSpPr/>
              <p:nvPr/>
            </p:nvSpPr>
            <p:spPr>
              <a:xfrm>
                <a:off x="705111" y="3070231"/>
                <a:ext cx="1513490" cy="4309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400" dirty="0" err="1"/>
                  <a:t>Cloud</a:t>
                </a:r>
                <a:r>
                  <a:rPr lang="hu-HU" sz="1400" dirty="0"/>
                  <a:t> 1 CA</a:t>
                </a:r>
                <a:endParaRPr lang="en-US" sz="1400" dirty="0"/>
              </a:p>
            </p:txBody>
          </p:sp>
          <p:sp>
            <p:nvSpPr>
              <p:cNvPr id="38" name="Téglalap 9">
                <a:extLst>
                  <a:ext uri="{FF2B5EF4-FFF2-40B4-BE49-F238E27FC236}">
                    <a16:creationId xmlns:a16="http://schemas.microsoft.com/office/drawing/2014/main" id="{F61B103C-C8F4-4DC9-A374-22C725B744EB}"/>
                  </a:ext>
                </a:extLst>
              </p:cNvPr>
              <p:cNvSpPr/>
              <p:nvPr/>
            </p:nvSpPr>
            <p:spPr>
              <a:xfrm>
                <a:off x="5582336" y="3070231"/>
                <a:ext cx="1513490" cy="4309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400" dirty="0" err="1"/>
                  <a:t>Cloud</a:t>
                </a:r>
                <a:r>
                  <a:rPr lang="hu-HU" sz="1400" dirty="0"/>
                  <a:t> 2 CA</a:t>
                </a:r>
                <a:endParaRPr lang="en-US" sz="1400" dirty="0"/>
              </a:p>
            </p:txBody>
          </p:sp>
          <p:sp>
            <p:nvSpPr>
              <p:cNvPr id="39" name="Téglalap 10">
                <a:extLst>
                  <a:ext uri="{FF2B5EF4-FFF2-40B4-BE49-F238E27FC236}">
                    <a16:creationId xmlns:a16="http://schemas.microsoft.com/office/drawing/2014/main" id="{15D0D226-A47F-4FD6-863A-A87FD6295BBF}"/>
                  </a:ext>
                </a:extLst>
              </p:cNvPr>
              <p:cNvSpPr/>
              <p:nvPr/>
            </p:nvSpPr>
            <p:spPr>
              <a:xfrm>
                <a:off x="-758029" y="4104841"/>
                <a:ext cx="1313793" cy="5402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400" dirty="0"/>
                  <a:t>System A </a:t>
                </a:r>
                <a:r>
                  <a:rPr lang="hu-HU" sz="1400" dirty="0" err="1"/>
                  <a:t>Certificate</a:t>
                </a:r>
                <a:endParaRPr lang="en-US" sz="1400" dirty="0"/>
              </a:p>
            </p:txBody>
          </p:sp>
          <p:sp>
            <p:nvSpPr>
              <p:cNvPr id="40" name="Téglalap 11">
                <a:extLst>
                  <a:ext uri="{FF2B5EF4-FFF2-40B4-BE49-F238E27FC236}">
                    <a16:creationId xmlns:a16="http://schemas.microsoft.com/office/drawing/2014/main" id="{05B115BB-3A64-421C-A1A2-7BA81E519382}"/>
                  </a:ext>
                </a:extLst>
              </p:cNvPr>
              <p:cNvSpPr/>
              <p:nvPr/>
            </p:nvSpPr>
            <p:spPr>
              <a:xfrm>
                <a:off x="804960" y="4104841"/>
                <a:ext cx="1313793" cy="5402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400" dirty="0"/>
                  <a:t>System B </a:t>
                </a:r>
                <a:r>
                  <a:rPr lang="hu-HU" sz="1400" dirty="0" err="1"/>
                  <a:t>Certificate</a:t>
                </a:r>
                <a:endParaRPr lang="en-US" sz="1400" dirty="0"/>
              </a:p>
            </p:txBody>
          </p:sp>
          <p:sp>
            <p:nvSpPr>
              <p:cNvPr id="41" name="Téglalap 12">
                <a:extLst>
                  <a:ext uri="{FF2B5EF4-FFF2-40B4-BE49-F238E27FC236}">
                    <a16:creationId xmlns:a16="http://schemas.microsoft.com/office/drawing/2014/main" id="{10DA30FD-F04D-4857-91B0-167630F75CF9}"/>
                  </a:ext>
                </a:extLst>
              </p:cNvPr>
              <p:cNvSpPr/>
              <p:nvPr/>
            </p:nvSpPr>
            <p:spPr>
              <a:xfrm>
                <a:off x="2507635" y="4104840"/>
                <a:ext cx="1313793" cy="5402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400" dirty="0"/>
                  <a:t>System M </a:t>
                </a:r>
                <a:r>
                  <a:rPr lang="hu-HU" sz="1400" dirty="0" err="1"/>
                  <a:t>Certificate</a:t>
                </a:r>
                <a:endParaRPr lang="en-US" sz="1400" dirty="0"/>
              </a:p>
            </p:txBody>
          </p:sp>
          <p:sp>
            <p:nvSpPr>
              <p:cNvPr id="42" name="Szövegdoboz 13">
                <a:extLst>
                  <a:ext uri="{FF2B5EF4-FFF2-40B4-BE49-F238E27FC236}">
                    <a16:creationId xmlns:a16="http://schemas.microsoft.com/office/drawing/2014/main" id="{0D8E2778-9DA4-4959-873A-D044189B8B47}"/>
                  </a:ext>
                </a:extLst>
              </p:cNvPr>
              <p:cNvSpPr txBox="1"/>
              <p:nvPr/>
            </p:nvSpPr>
            <p:spPr>
              <a:xfrm>
                <a:off x="2116550" y="4140844"/>
                <a:ext cx="440832" cy="410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…</a:t>
                </a:r>
                <a:endParaRPr lang="en-US" sz="1400" dirty="0"/>
              </a:p>
            </p:txBody>
          </p:sp>
          <p:sp>
            <p:nvSpPr>
              <p:cNvPr id="43" name="Téglalap 14">
                <a:extLst>
                  <a:ext uri="{FF2B5EF4-FFF2-40B4-BE49-F238E27FC236}">
                    <a16:creationId xmlns:a16="http://schemas.microsoft.com/office/drawing/2014/main" id="{E5B77AE8-0952-452F-84E5-B0FEBD216025}"/>
                  </a:ext>
                </a:extLst>
              </p:cNvPr>
              <p:cNvSpPr/>
              <p:nvPr/>
            </p:nvSpPr>
            <p:spPr>
              <a:xfrm>
                <a:off x="4110889" y="4104839"/>
                <a:ext cx="1313793" cy="5402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400" dirty="0"/>
                  <a:t>System N </a:t>
                </a:r>
                <a:r>
                  <a:rPr lang="hu-HU" sz="1400" dirty="0" err="1"/>
                  <a:t>Certificate</a:t>
                </a:r>
                <a:endParaRPr lang="en-US" sz="1400" dirty="0"/>
              </a:p>
            </p:txBody>
          </p:sp>
          <p:sp>
            <p:nvSpPr>
              <p:cNvPr id="44" name="Téglalap 15">
                <a:extLst>
                  <a:ext uri="{FF2B5EF4-FFF2-40B4-BE49-F238E27FC236}">
                    <a16:creationId xmlns:a16="http://schemas.microsoft.com/office/drawing/2014/main" id="{158CF7A7-CCAB-4BB3-A160-F16FB6A491AB}"/>
                  </a:ext>
                </a:extLst>
              </p:cNvPr>
              <p:cNvSpPr/>
              <p:nvPr/>
            </p:nvSpPr>
            <p:spPr>
              <a:xfrm>
                <a:off x="5682185" y="4104838"/>
                <a:ext cx="1313793" cy="5402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400" dirty="0"/>
                  <a:t>System O </a:t>
                </a:r>
                <a:r>
                  <a:rPr lang="hu-HU" sz="1400" dirty="0" err="1"/>
                  <a:t>Certificate</a:t>
                </a:r>
                <a:endParaRPr lang="en-US" sz="1400" dirty="0"/>
              </a:p>
            </p:txBody>
          </p:sp>
          <p:sp>
            <p:nvSpPr>
              <p:cNvPr id="45" name="Téglalap 16">
                <a:extLst>
                  <a:ext uri="{FF2B5EF4-FFF2-40B4-BE49-F238E27FC236}">
                    <a16:creationId xmlns:a16="http://schemas.microsoft.com/office/drawing/2014/main" id="{E9FF3DC4-7AE5-42AE-B5DF-C5967548000D}"/>
                  </a:ext>
                </a:extLst>
              </p:cNvPr>
              <p:cNvSpPr/>
              <p:nvPr/>
            </p:nvSpPr>
            <p:spPr>
              <a:xfrm>
                <a:off x="7416818" y="4104838"/>
                <a:ext cx="1313793" cy="5402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400" dirty="0"/>
                  <a:t>System X </a:t>
                </a:r>
                <a:r>
                  <a:rPr lang="hu-HU" sz="1400" dirty="0" err="1"/>
                  <a:t>Certificate</a:t>
                </a:r>
                <a:endParaRPr lang="en-US" sz="1400" dirty="0"/>
              </a:p>
            </p:txBody>
          </p:sp>
          <p:sp>
            <p:nvSpPr>
              <p:cNvPr id="46" name="Szövegdoboz 17">
                <a:extLst>
                  <a:ext uri="{FF2B5EF4-FFF2-40B4-BE49-F238E27FC236}">
                    <a16:creationId xmlns:a16="http://schemas.microsoft.com/office/drawing/2014/main" id="{749A3833-D99F-4F61-890E-67392208BD91}"/>
                  </a:ext>
                </a:extLst>
              </p:cNvPr>
              <p:cNvSpPr txBox="1"/>
              <p:nvPr/>
            </p:nvSpPr>
            <p:spPr>
              <a:xfrm>
                <a:off x="7025732" y="4140843"/>
                <a:ext cx="440832" cy="410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…</a:t>
                </a:r>
                <a:endParaRPr lang="en-US" sz="1400" dirty="0"/>
              </a:p>
            </p:txBody>
          </p:sp>
          <p:cxnSp>
            <p:nvCxnSpPr>
              <p:cNvPr id="47" name="Egyenes összekötő nyíllal 18">
                <a:extLst>
                  <a:ext uri="{FF2B5EF4-FFF2-40B4-BE49-F238E27FC236}">
                    <a16:creationId xmlns:a16="http://schemas.microsoft.com/office/drawing/2014/main" id="{D2FBE27D-4D4D-4E2A-9263-7C6C3B39FB2A}"/>
                  </a:ext>
                </a:extLst>
              </p:cNvPr>
              <p:cNvCxnSpPr/>
              <p:nvPr/>
            </p:nvCxnSpPr>
            <p:spPr>
              <a:xfrm flipH="1">
                <a:off x="2288233" y="2684496"/>
                <a:ext cx="876298" cy="385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nyíllal 19">
                <a:extLst>
                  <a:ext uri="{FF2B5EF4-FFF2-40B4-BE49-F238E27FC236}">
                    <a16:creationId xmlns:a16="http://schemas.microsoft.com/office/drawing/2014/main" id="{14FA406D-558C-4272-AF49-03C0D285FB07}"/>
                  </a:ext>
                </a:extLst>
              </p:cNvPr>
              <p:cNvCxnSpPr/>
              <p:nvPr/>
            </p:nvCxnSpPr>
            <p:spPr>
              <a:xfrm flipH="1">
                <a:off x="64406" y="3573644"/>
                <a:ext cx="851337" cy="4865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nyíllal 20">
                <a:extLst>
                  <a:ext uri="{FF2B5EF4-FFF2-40B4-BE49-F238E27FC236}">
                    <a16:creationId xmlns:a16="http://schemas.microsoft.com/office/drawing/2014/main" id="{0701E07E-76C0-41BF-96D4-B624BDA4E042}"/>
                  </a:ext>
                </a:extLst>
              </p:cNvPr>
              <p:cNvCxnSpPr/>
              <p:nvPr/>
            </p:nvCxnSpPr>
            <p:spPr>
              <a:xfrm>
                <a:off x="1436895" y="3581846"/>
                <a:ext cx="1" cy="4783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nyíllal 21">
                <a:extLst>
                  <a:ext uri="{FF2B5EF4-FFF2-40B4-BE49-F238E27FC236}">
                    <a16:creationId xmlns:a16="http://schemas.microsoft.com/office/drawing/2014/main" id="{A77AB470-BE77-4B5A-9E9D-3F8861A39FBC}"/>
                  </a:ext>
                </a:extLst>
              </p:cNvPr>
              <p:cNvCxnSpPr/>
              <p:nvPr/>
            </p:nvCxnSpPr>
            <p:spPr>
              <a:xfrm>
                <a:off x="2040136" y="3581846"/>
                <a:ext cx="1124395" cy="4783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nyíllal 22">
                <a:extLst>
                  <a:ext uri="{FF2B5EF4-FFF2-40B4-BE49-F238E27FC236}">
                    <a16:creationId xmlns:a16="http://schemas.microsoft.com/office/drawing/2014/main" id="{DBDC1681-8DE1-4140-8D5E-870A88B9A52C}"/>
                  </a:ext>
                </a:extLst>
              </p:cNvPr>
              <p:cNvCxnSpPr/>
              <p:nvPr/>
            </p:nvCxnSpPr>
            <p:spPr>
              <a:xfrm>
                <a:off x="4952147" y="2684496"/>
                <a:ext cx="749904" cy="362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nyíllal 23">
                <a:extLst>
                  <a:ext uri="{FF2B5EF4-FFF2-40B4-BE49-F238E27FC236}">
                    <a16:creationId xmlns:a16="http://schemas.microsoft.com/office/drawing/2014/main" id="{6C0AD6C9-DEAB-41F1-AB99-2FF584313ED2}"/>
                  </a:ext>
                </a:extLst>
              </p:cNvPr>
              <p:cNvCxnSpPr/>
              <p:nvPr/>
            </p:nvCxnSpPr>
            <p:spPr>
              <a:xfrm flipH="1">
                <a:off x="4962970" y="3578100"/>
                <a:ext cx="851337" cy="4865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nyíllal 24">
                <a:extLst>
                  <a:ext uri="{FF2B5EF4-FFF2-40B4-BE49-F238E27FC236}">
                    <a16:creationId xmlns:a16="http://schemas.microsoft.com/office/drawing/2014/main" id="{970FEA8F-2D26-4AAD-8E99-D7C4A3421AB9}"/>
                  </a:ext>
                </a:extLst>
              </p:cNvPr>
              <p:cNvCxnSpPr/>
              <p:nvPr/>
            </p:nvCxnSpPr>
            <p:spPr>
              <a:xfrm>
                <a:off x="6335459" y="3586302"/>
                <a:ext cx="1" cy="4783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gyenes összekötő nyíllal 25">
                <a:extLst>
                  <a:ext uri="{FF2B5EF4-FFF2-40B4-BE49-F238E27FC236}">
                    <a16:creationId xmlns:a16="http://schemas.microsoft.com/office/drawing/2014/main" id="{A6A22B69-F92D-4898-AFBD-8BCBF8A1A9A8}"/>
                  </a:ext>
                </a:extLst>
              </p:cNvPr>
              <p:cNvCxnSpPr/>
              <p:nvPr/>
            </p:nvCxnSpPr>
            <p:spPr>
              <a:xfrm>
                <a:off x="6938700" y="3586302"/>
                <a:ext cx="1124395" cy="4783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églalap 26">
                <a:extLst>
                  <a:ext uri="{FF2B5EF4-FFF2-40B4-BE49-F238E27FC236}">
                    <a16:creationId xmlns:a16="http://schemas.microsoft.com/office/drawing/2014/main" id="{E26EBC51-3DFE-4805-9877-CCA564B8F90E}"/>
                  </a:ext>
                </a:extLst>
              </p:cNvPr>
              <p:cNvSpPr/>
              <p:nvPr/>
            </p:nvSpPr>
            <p:spPr>
              <a:xfrm>
                <a:off x="5009293" y="1013070"/>
                <a:ext cx="3150060" cy="9610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hu-HU" sz="1400" b="1" dirty="0"/>
                  <a:t>May be </a:t>
                </a:r>
                <a:r>
                  <a:rPr lang="hu-HU" sz="1400" b="1" dirty="0" err="1"/>
                  <a:t>self-signed</a:t>
                </a:r>
                <a:r>
                  <a:rPr lang="hu-HU" sz="1400" b="1" dirty="0"/>
                  <a:t> </a:t>
                </a:r>
                <a:r>
                  <a:rPr lang="hu-HU" sz="1400" b="1" dirty="0" err="1"/>
                  <a:t>or</a:t>
                </a:r>
                <a:r>
                  <a:rPr lang="hu-HU" sz="1400" b="1" dirty="0"/>
                  <a:t> </a:t>
                </a:r>
                <a:r>
                  <a:rPr lang="hu-HU" sz="1400" b="1" dirty="0" err="1"/>
                  <a:t>issued</a:t>
                </a:r>
                <a:r>
                  <a:rPr lang="hu-HU" sz="1400" b="1" dirty="0"/>
                  <a:t> </a:t>
                </a:r>
                <a:r>
                  <a:rPr lang="hu-HU" sz="1400" b="1" dirty="0" err="1"/>
                  <a:t>by</a:t>
                </a:r>
                <a:r>
                  <a:rPr lang="hu-HU" sz="1400" b="1" dirty="0"/>
                  <a:t> </a:t>
                </a:r>
                <a:r>
                  <a:rPr lang="hu-HU" sz="1400" b="1" dirty="0" err="1"/>
                  <a:t>e.g</a:t>
                </a:r>
                <a:r>
                  <a:rPr lang="hu-HU" sz="1400" b="1" dirty="0"/>
                  <a:t>. </a:t>
                </a:r>
                <a:r>
                  <a:rPr lang="hu-HU" sz="1400" b="1" dirty="0" err="1"/>
                  <a:t>Verisign</a:t>
                </a:r>
                <a:endParaRPr lang="hu-HU" sz="1400" b="1" dirty="0"/>
              </a:p>
              <a:p>
                <a:pPr marL="285750" indent="-285750">
                  <a:buFontTx/>
                  <a:buChar char="-"/>
                </a:pPr>
                <a:r>
                  <a:rPr lang="hu-HU" sz="1400" b="1" dirty="0" err="1"/>
                  <a:t>Managed</a:t>
                </a:r>
                <a:r>
                  <a:rPr lang="hu-HU" sz="1400" b="1" dirty="0"/>
                  <a:t> </a:t>
                </a:r>
                <a:r>
                  <a:rPr lang="hu-HU" sz="1400" b="1" dirty="0" err="1"/>
                  <a:t>by</a:t>
                </a:r>
                <a:r>
                  <a:rPr lang="hu-HU" sz="1400" b="1" dirty="0"/>
                  <a:t> </a:t>
                </a:r>
                <a:r>
                  <a:rPr lang="hu-HU" sz="1400" b="1" dirty="0" err="1"/>
                  <a:t>the</a:t>
                </a:r>
                <a:r>
                  <a:rPr lang="hu-HU" sz="1400" b="1" dirty="0"/>
                  <a:t> AH </a:t>
                </a:r>
                <a:r>
                  <a:rPr lang="hu-HU" sz="1400" b="1" dirty="0" err="1"/>
                  <a:t>consortium</a:t>
                </a:r>
                <a:endParaRPr lang="en-US" sz="1400" b="1" dirty="0"/>
              </a:p>
            </p:txBody>
          </p:sp>
        </p:grpSp>
        <p:cxnSp>
          <p:nvCxnSpPr>
            <p:cNvPr id="57" name="Egyenes összekötő nyíllal 56">
              <a:extLst>
                <a:ext uri="{FF2B5EF4-FFF2-40B4-BE49-F238E27FC236}">
                  <a16:creationId xmlns:a16="http://schemas.microsoft.com/office/drawing/2014/main" id="{5F95F854-557A-441A-8BB7-AEF6A8B731BF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3560896" y="1523797"/>
              <a:ext cx="703696" cy="600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églalap 26">
              <a:extLst>
                <a:ext uri="{FF2B5EF4-FFF2-40B4-BE49-F238E27FC236}">
                  <a16:creationId xmlns:a16="http://schemas.microsoft.com/office/drawing/2014/main" id="{BD57A999-03BD-4C7F-A4F6-50EFAFA83452}"/>
                </a:ext>
              </a:extLst>
            </p:cNvPr>
            <p:cNvSpPr/>
            <p:nvPr/>
          </p:nvSpPr>
          <p:spPr>
            <a:xfrm>
              <a:off x="232285" y="1410241"/>
              <a:ext cx="2331013" cy="8435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hu-HU" sz="1400" b="1" dirty="0" err="1"/>
                <a:t>Issued</a:t>
              </a:r>
              <a:r>
                <a:rPr lang="hu-HU" sz="1400" b="1" dirty="0"/>
                <a:t> </a:t>
              </a:r>
              <a:r>
                <a:rPr lang="hu-HU" sz="1400" b="1" dirty="0" err="1"/>
                <a:t>by</a:t>
              </a:r>
              <a:r>
                <a:rPr lang="hu-HU" sz="1400" b="1" dirty="0"/>
                <a:t> </a:t>
              </a:r>
              <a:r>
                <a:rPr lang="hu-HU" sz="1400" b="1" dirty="0" err="1"/>
                <a:t>the</a:t>
              </a:r>
              <a:r>
                <a:rPr lang="hu-HU" sz="1400" b="1" dirty="0"/>
                <a:t> </a:t>
              </a:r>
              <a:r>
                <a:rPr lang="hu-HU" sz="1400" b="1" dirty="0" err="1"/>
                <a:t>consortium</a:t>
              </a:r>
              <a:r>
                <a:rPr lang="hu-HU" sz="1400" b="1" dirty="0"/>
                <a:t> </a:t>
              </a:r>
              <a:r>
                <a:rPr lang="hu-HU" sz="1400" b="1" dirty="0" err="1"/>
                <a:t>when</a:t>
              </a:r>
              <a:r>
                <a:rPr lang="hu-HU" sz="1400" b="1" dirty="0"/>
                <a:t> a </a:t>
              </a:r>
              <a:r>
                <a:rPr lang="hu-HU" sz="1400" b="1" dirty="0" err="1"/>
                <a:t>new</a:t>
              </a:r>
              <a:r>
                <a:rPr lang="hu-HU" sz="1400" b="1" dirty="0"/>
                <a:t> Local </a:t>
              </a:r>
              <a:r>
                <a:rPr lang="hu-HU" sz="1400" b="1" dirty="0" err="1"/>
                <a:t>Cloud</a:t>
              </a:r>
              <a:r>
                <a:rPr lang="hu-HU" sz="1400" b="1" dirty="0"/>
                <a:t> is </a:t>
              </a:r>
              <a:r>
                <a:rPr lang="hu-HU" sz="1400" b="1" dirty="0" err="1"/>
                <a:t>deployed</a:t>
              </a:r>
              <a:endParaRPr lang="en-US" sz="1400" b="1" dirty="0"/>
            </a:p>
          </p:txBody>
        </p:sp>
        <p:cxnSp>
          <p:nvCxnSpPr>
            <p:cNvPr id="59" name="Egyenes összekötő nyíllal 58">
              <a:extLst>
                <a:ext uri="{FF2B5EF4-FFF2-40B4-BE49-F238E27FC236}">
                  <a16:creationId xmlns:a16="http://schemas.microsoft.com/office/drawing/2014/main" id="{E4FBE4AA-59F1-435F-87E2-1DED3FAC8730}"/>
                </a:ext>
              </a:extLst>
            </p:cNvPr>
            <p:cNvCxnSpPr>
              <a:cxnSpLocks/>
              <a:stCxn id="58" idx="2"/>
              <a:endCxn id="37" idx="0"/>
            </p:cNvCxnSpPr>
            <p:nvPr/>
          </p:nvCxnSpPr>
          <p:spPr>
            <a:xfrm>
              <a:off x="1397792" y="2253807"/>
              <a:ext cx="241733" cy="5167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églalap 26">
              <a:extLst>
                <a:ext uri="{FF2B5EF4-FFF2-40B4-BE49-F238E27FC236}">
                  <a16:creationId xmlns:a16="http://schemas.microsoft.com/office/drawing/2014/main" id="{373D878F-B388-48E1-8D26-ACC83FE79232}"/>
                </a:ext>
              </a:extLst>
            </p:cNvPr>
            <p:cNvSpPr/>
            <p:nvPr/>
          </p:nvSpPr>
          <p:spPr>
            <a:xfrm>
              <a:off x="1998799" y="4524537"/>
              <a:ext cx="2331013" cy="8435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hu-HU" sz="1400" b="1" dirty="0" err="1"/>
                <a:t>Issued</a:t>
              </a:r>
              <a:r>
                <a:rPr lang="hu-HU" sz="1400" b="1" dirty="0"/>
                <a:t> </a:t>
              </a:r>
              <a:r>
                <a:rPr lang="hu-HU" sz="1400" b="1" dirty="0" err="1"/>
                <a:t>by</a:t>
              </a:r>
              <a:r>
                <a:rPr lang="hu-HU" sz="1400" b="1" dirty="0"/>
                <a:t> </a:t>
              </a:r>
              <a:r>
                <a:rPr lang="hu-HU" sz="1400" b="1" dirty="0" err="1"/>
                <a:t>the</a:t>
              </a:r>
              <a:r>
                <a:rPr lang="hu-HU" sz="1400" b="1" dirty="0"/>
                <a:t> local </a:t>
              </a:r>
              <a:r>
                <a:rPr lang="hu-HU" sz="1400" b="1" dirty="0" err="1"/>
                <a:t>Authorization</a:t>
              </a:r>
              <a:r>
                <a:rPr lang="hu-HU" sz="1400" b="1" dirty="0"/>
                <a:t> System </a:t>
              </a:r>
              <a:r>
                <a:rPr lang="hu-HU" sz="1400" b="1" dirty="0" err="1"/>
                <a:t>upon</a:t>
              </a:r>
              <a:r>
                <a:rPr lang="hu-HU" sz="1400" b="1" dirty="0"/>
                <a:t> BOOTSTRAPPING</a:t>
              </a:r>
              <a:endParaRPr lang="en-US" sz="1400" b="1" dirty="0"/>
            </a:p>
          </p:txBody>
        </p:sp>
        <p:cxnSp>
          <p:nvCxnSpPr>
            <p:cNvPr id="61" name="Egyenes összekötő nyíllal 60">
              <a:extLst>
                <a:ext uri="{FF2B5EF4-FFF2-40B4-BE49-F238E27FC236}">
                  <a16:creationId xmlns:a16="http://schemas.microsoft.com/office/drawing/2014/main" id="{96B13F63-3860-4B24-96FE-B00101C9E47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H="1" flipV="1">
              <a:off x="1639525" y="4152881"/>
              <a:ext cx="559983" cy="37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gyenes összekötő nyíllal 61">
              <a:extLst>
                <a:ext uri="{FF2B5EF4-FFF2-40B4-BE49-F238E27FC236}">
                  <a16:creationId xmlns:a16="http://schemas.microsoft.com/office/drawing/2014/main" id="{AF8337B3-42F6-4656-A34B-8691F737C10F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2899487" y="4152881"/>
              <a:ext cx="0" cy="37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nyíllal 62">
              <a:extLst>
                <a:ext uri="{FF2B5EF4-FFF2-40B4-BE49-F238E27FC236}">
                  <a16:creationId xmlns:a16="http://schemas.microsoft.com/office/drawing/2014/main" id="{362781B2-7EEB-49E8-A8AB-C89160681290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3800106" y="4152880"/>
              <a:ext cx="285773" cy="37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205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itself</a:t>
            </a:r>
            <a:endParaRPr lang="en-US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fields</a:t>
            </a:r>
            <a:r>
              <a:rPr lang="hu-HU" dirty="0"/>
              <a:t> (</a:t>
            </a:r>
            <a:r>
              <a:rPr lang="en-US" dirty="0"/>
              <a:t>SHA1withRSA</a:t>
            </a:r>
            <a:r>
              <a:rPr lang="hu-HU" dirty="0"/>
              <a:t>; Base64)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Encrypted</a:t>
            </a:r>
            <a:r>
              <a:rPr lang="hu-HU" dirty="0"/>
              <a:t> JSON (&lt;=244 </a:t>
            </a:r>
            <a:r>
              <a:rPr lang="hu-HU" dirty="0" err="1"/>
              <a:t>bytes</a:t>
            </a:r>
            <a:r>
              <a:rPr lang="hu-HU" dirty="0"/>
              <a:t>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Signature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local </a:t>
            </a:r>
            <a:r>
              <a:rPr lang="hu-HU" dirty="0" err="1"/>
              <a:t>Authorization</a:t>
            </a:r>
            <a:r>
              <a:rPr lang="hu-HU" dirty="0"/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334" y="2960173"/>
            <a:ext cx="3035300" cy="121119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200" y="4541565"/>
            <a:ext cx="1893375" cy="841000"/>
          </a:xfrm>
          <a:prstGeom prst="rect">
            <a:avLst/>
          </a:prstGeom>
        </p:spPr>
      </p:pic>
      <p:sp>
        <p:nvSpPr>
          <p:cNvPr id="12" name="Téglalap 11"/>
          <p:cNvSpPr/>
          <p:nvPr/>
        </p:nvSpPr>
        <p:spPr>
          <a:xfrm>
            <a:off x="202738" y="3949135"/>
            <a:ext cx="1714500" cy="806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Orchestrator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 err="1"/>
              <a:t>or</a:t>
            </a:r>
            <a:r>
              <a:rPr lang="hu-HU" dirty="0"/>
              <a:t> Consumer</a:t>
            </a:r>
            <a:endParaRPr lang="en-US" dirty="0"/>
          </a:p>
        </p:txBody>
      </p:sp>
      <p:sp>
        <p:nvSpPr>
          <p:cNvPr id="13" name="Téglalap 12"/>
          <p:cNvSpPr/>
          <p:nvPr/>
        </p:nvSpPr>
        <p:spPr>
          <a:xfrm>
            <a:off x="5696537" y="3936435"/>
            <a:ext cx="1714500" cy="806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Authorization</a:t>
            </a:r>
            <a:endParaRPr lang="en-US" dirty="0"/>
          </a:p>
        </p:txBody>
      </p:sp>
      <p:cxnSp>
        <p:nvCxnSpPr>
          <p:cNvPr id="15" name="Egyenes összekötő nyíllal 14"/>
          <p:cNvCxnSpPr/>
          <p:nvPr/>
        </p:nvCxnSpPr>
        <p:spPr>
          <a:xfrm>
            <a:off x="1917238" y="4171369"/>
            <a:ext cx="3779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 flipV="1">
            <a:off x="1917238" y="4495219"/>
            <a:ext cx="3779299" cy="31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4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ED05EFE6-6D1D-44D4-A330-44E0AFBDF5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16</a:t>
            </a:fld>
            <a:endParaRPr lang="sv-SE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E2007F51-7051-4B50-BCC2-3F28FBEB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4" y="160234"/>
            <a:ext cx="7444935" cy="520492"/>
          </a:xfrm>
        </p:spPr>
        <p:txBody>
          <a:bodyPr/>
          <a:lstStyle/>
          <a:p>
            <a:r>
              <a:rPr lang="hu-HU" dirty="0" err="1"/>
              <a:t>RawTokenInfo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0CA1651-2A38-481C-B30D-2709A06AB1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5062" y="787040"/>
            <a:ext cx="7444935" cy="47947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cipher</a:t>
            </a:r>
            <a:r>
              <a:rPr lang="hu-HU" dirty="0"/>
              <a:t> = </a:t>
            </a:r>
            <a:r>
              <a:rPr lang="hu-HU" dirty="0" err="1"/>
              <a:t>Cipher.getInstance</a:t>
            </a:r>
            <a:r>
              <a:rPr lang="hu-HU" dirty="0"/>
              <a:t>("RSA/ECB/PKCS1Padding");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The </a:t>
            </a:r>
            <a:r>
              <a:rPr lang="hu-HU" dirty="0" err="1"/>
              <a:t>encoded</a:t>
            </a:r>
            <a:r>
              <a:rPr lang="hu-HU" dirty="0"/>
              <a:t> JSON:</a:t>
            </a:r>
          </a:p>
          <a:p>
            <a:pPr marL="457200" lvl="1" indent="0">
              <a:buNone/>
            </a:pPr>
            <a:r>
              <a:rPr lang="hu-HU" b="1" i="1" dirty="0"/>
              <a:t>{</a:t>
            </a:r>
          </a:p>
          <a:p>
            <a:pPr marL="457200" lvl="1" indent="0">
              <a:buNone/>
            </a:pPr>
            <a:r>
              <a:rPr lang="hu-HU" b="1" i="1" dirty="0"/>
              <a:t>	„c”:”&lt;</a:t>
            </a:r>
            <a:r>
              <a:rPr lang="hu-HU" b="1" i="1" dirty="0" err="1"/>
              <a:t>SystemName</a:t>
            </a:r>
            <a:r>
              <a:rPr lang="hu-HU" b="1" i="1" dirty="0"/>
              <a:t>&gt;.&lt;SystemGroup&gt;.&lt;</a:t>
            </a:r>
            <a:r>
              <a:rPr lang="hu-HU" b="1" i="1" dirty="0" err="1"/>
              <a:t>CloudName</a:t>
            </a:r>
            <a:r>
              <a:rPr lang="hu-HU" b="1" i="1" dirty="0"/>
              <a:t>&gt;.&lt;Operator&gt;”,</a:t>
            </a:r>
          </a:p>
          <a:p>
            <a:pPr marL="457200" lvl="1" indent="0">
              <a:buNone/>
            </a:pPr>
            <a:r>
              <a:rPr lang="hu-HU" b="1" i="1" dirty="0"/>
              <a:t>	„s”:”&lt;</a:t>
            </a:r>
            <a:r>
              <a:rPr lang="hu-HU" b="1" i="1" dirty="0" err="1"/>
              <a:t>interface</a:t>
            </a:r>
            <a:r>
              <a:rPr lang="hu-HU" b="1" i="1" dirty="0"/>
              <a:t>&gt;.&lt;</a:t>
            </a:r>
            <a:r>
              <a:rPr lang="hu-HU" b="1" i="1" dirty="0" err="1"/>
              <a:t>ServiceName</a:t>
            </a:r>
            <a:r>
              <a:rPr lang="hu-HU" b="1" i="1" dirty="0"/>
              <a:t>&gt;.&lt;ServiceGroup&gt;”, </a:t>
            </a:r>
          </a:p>
          <a:p>
            <a:pPr marL="457200" lvl="1" indent="0">
              <a:buNone/>
            </a:pPr>
            <a:r>
              <a:rPr lang="hu-HU" b="1" i="1" dirty="0"/>
              <a:t>	„e”:”&lt;</a:t>
            </a:r>
            <a:r>
              <a:rPr lang="hu-HU" b="1" i="1" dirty="0" err="1"/>
              <a:t>endTimeInEpoch</a:t>
            </a:r>
            <a:r>
              <a:rPr lang="hu-HU" b="1" i="1" dirty="0"/>
              <a:t>&gt;”,</a:t>
            </a:r>
          </a:p>
          <a:p>
            <a:pPr marL="457200" lvl="1" indent="0">
              <a:buNone/>
            </a:pPr>
            <a:r>
              <a:rPr lang="hu-HU" b="1" i="1" dirty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RawTokenInfo</a:t>
            </a:r>
            <a:r>
              <a:rPr lang="hu-HU" dirty="0"/>
              <a:t> </a:t>
            </a:r>
          </a:p>
          <a:p>
            <a:pPr marL="474662" lvl="1" indent="0">
              <a:buNone/>
            </a:pPr>
            <a:r>
              <a:rPr lang="hu-HU" dirty="0"/>
              <a:t>{</a:t>
            </a:r>
          </a:p>
          <a:p>
            <a:pPr marL="474662" lvl="1" indent="0">
              <a:buNone/>
            </a:pPr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s;</a:t>
            </a:r>
          </a:p>
          <a:p>
            <a:pPr marL="474662" lvl="1" indent="0">
              <a:buNone/>
            </a:pPr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c;</a:t>
            </a:r>
          </a:p>
          <a:p>
            <a:pPr marL="474662" lvl="1" indent="0">
              <a:buNone/>
            </a:pPr>
            <a:r>
              <a:rPr lang="hu-HU" dirty="0" err="1"/>
              <a:t>private</a:t>
            </a:r>
            <a:r>
              <a:rPr lang="hu-HU" dirty="0"/>
              <a:t> Long e;</a:t>
            </a:r>
          </a:p>
          <a:p>
            <a:pPr marL="474662" lvl="1" indent="0">
              <a:buNone/>
            </a:pPr>
            <a:r>
              <a:rPr lang="hu-HU" dirty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386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47B1C1F2-EAA3-45A1-92DB-D2E7B28F4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Core</a:t>
            </a:r>
            <a:r>
              <a:rPr lang="hu-HU" dirty="0"/>
              <a:t> Systems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AA654F-40F3-4B90-BC57-20F7FC3BC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17</a:t>
            </a:fld>
            <a:endParaRPr lang="sv-SE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6C8C2652-A2B8-4ECF-B31D-542C17035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CC3F2ED-D27D-45EC-8619-5B079A55E3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60939533-5C14-45A4-B52B-0EBA8A153B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8DFA80-FC5A-48CD-8590-A2B171F0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ServiceRegistry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9B0D81-95DC-4D81-B835-AEBDAFAC3C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890" y="1185152"/>
            <a:ext cx="7444935" cy="41206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register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stores</a:t>
            </a:r>
            <a:r>
              <a:rPr lang="hu-HU" dirty="0"/>
              <a:t> </a:t>
            </a:r>
            <a:r>
              <a:rPr lang="hu-HU" dirty="0" err="1"/>
              <a:t>who</a:t>
            </a:r>
            <a:r>
              <a:rPr lang="hu-HU" dirty="0"/>
              <a:t> </a:t>
            </a:r>
            <a:r>
              <a:rPr lang="hu-HU" dirty="0" err="1"/>
              <a:t>provides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moment</a:t>
            </a:r>
            <a:r>
              <a:rPr lang="hu-HU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up-to-date</a:t>
            </a:r>
            <a:r>
              <a:rPr lang="hu-HU" dirty="0"/>
              <a:t>, </a:t>
            </a:r>
            <a:r>
              <a:rPr lang="hu-HU" dirty="0" err="1"/>
              <a:t>dynamic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Primary</a:t>
            </a:r>
            <a:r>
              <a:rPr lang="hu-HU" dirty="0"/>
              <a:t>: DNS-SD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(BIND9)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Developer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special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: SQL </a:t>
            </a:r>
            <a:r>
              <a:rPr lang="hu-HU" dirty="0" err="1"/>
              <a:t>as</a:t>
            </a:r>
            <a:r>
              <a:rPr lang="hu-HU" dirty="0"/>
              <a:t>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Cleanup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: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Periodic</a:t>
            </a:r>
            <a:r>
              <a:rPr lang="hu-HU" dirty="0"/>
              <a:t> </a:t>
            </a:r>
            <a:r>
              <a:rPr lang="hu-HU" dirty="0" err="1"/>
              <a:t>ping</a:t>
            </a:r>
            <a:r>
              <a:rPr lang="hu-HU" dirty="0"/>
              <a:t> of </a:t>
            </a:r>
            <a:r>
              <a:rPr lang="hu-HU" dirty="0" err="1"/>
              <a:t>ServiceProviders</a:t>
            </a:r>
            <a:r>
              <a:rPr lang="hu-HU" dirty="0"/>
              <a:t> (</a:t>
            </a:r>
            <a:r>
              <a:rPr lang="hu-HU" dirty="0" err="1"/>
              <a:t>remove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no </a:t>
            </a:r>
            <a:r>
              <a:rPr lang="hu-HU" dirty="0" err="1"/>
              <a:t>response</a:t>
            </a:r>
            <a:r>
              <a:rPr lang="hu-HU" dirty="0"/>
              <a:t>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Ping</a:t>
            </a:r>
            <a:r>
              <a:rPr lang="hu-HU" dirty="0"/>
              <a:t> </a:t>
            </a:r>
            <a:r>
              <a:rPr lang="hu-HU" dirty="0" err="1"/>
              <a:t>upon</a:t>
            </a:r>
            <a:r>
              <a:rPr lang="hu-HU" dirty="0"/>
              <a:t> </a:t>
            </a:r>
            <a:r>
              <a:rPr lang="hu-HU" dirty="0" err="1"/>
              <a:t>lookup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Advanced </a:t>
            </a:r>
            <a:r>
              <a:rPr lang="hu-HU" dirty="0" err="1"/>
              <a:t>lookup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metadata</a:t>
            </a:r>
            <a:r>
              <a:rPr lang="hu-HU" dirty="0"/>
              <a:t> and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criteria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AA654F-40F3-4B90-BC57-20F7FC3BC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0620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" y="51594"/>
            <a:ext cx="8510337" cy="520492"/>
          </a:xfrm>
        </p:spPr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Orchestrator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>
          <a:xfrm>
            <a:off x="430114" y="694019"/>
            <a:ext cx="7444935" cy="44826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 err="1"/>
              <a:t>Used</a:t>
            </a:r>
            <a:r>
              <a:rPr lang="hu-HU" sz="1800" dirty="0"/>
              <a:t> </a:t>
            </a:r>
            <a:r>
              <a:rPr lang="hu-HU" sz="1800" dirty="0" err="1"/>
              <a:t>terminology</a:t>
            </a:r>
            <a:r>
              <a:rPr lang="hu-HU" sz="1800" dirty="0"/>
              <a:t>: </a:t>
            </a:r>
            <a:r>
              <a:rPr lang="hu-HU" sz="1800" dirty="0" err="1"/>
              <a:t>intra</a:t>
            </a:r>
            <a:r>
              <a:rPr lang="hu-HU" sz="1800" dirty="0"/>
              <a:t>- and </a:t>
            </a:r>
            <a:r>
              <a:rPr lang="hu-HU" sz="1800" dirty="0" err="1"/>
              <a:t>inter-Cloud</a:t>
            </a:r>
            <a:r>
              <a:rPr lang="hu-HU" sz="1800" dirty="0"/>
              <a:t> </a:t>
            </a:r>
            <a:r>
              <a:rPr lang="hu-HU" sz="1800" dirty="0" err="1"/>
              <a:t>orchestration</a:t>
            </a:r>
            <a:endParaRPr lang="hu-H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b="1" dirty="0" err="1"/>
              <a:t>Consists</a:t>
            </a:r>
            <a:r>
              <a:rPr lang="hu-HU" sz="1800" b="1" dirty="0"/>
              <a:t> of </a:t>
            </a:r>
            <a:r>
              <a:rPr lang="hu-HU" sz="1800" b="1" dirty="0" err="1"/>
              <a:t>two</a:t>
            </a:r>
            <a:r>
              <a:rPr lang="hu-HU" sz="1800" b="1" dirty="0"/>
              <a:t> </a:t>
            </a:r>
            <a:r>
              <a:rPr lang="hu-HU" sz="1800" b="1" dirty="0" err="1"/>
              <a:t>modules</a:t>
            </a:r>
            <a:r>
              <a:rPr lang="hu-HU" sz="1800" b="1" dirty="0"/>
              <a:t>: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b="1" dirty="0" err="1"/>
              <a:t>Orchestration</a:t>
            </a:r>
            <a:r>
              <a:rPr lang="hu-HU" sz="1600" b="1" dirty="0"/>
              <a:t> </a:t>
            </a:r>
            <a:r>
              <a:rPr lang="hu-HU" sz="1600" b="1" dirty="0" err="1"/>
              <a:t>Store</a:t>
            </a:r>
            <a:r>
              <a:rPr lang="hu-HU" sz="1600" b="1" dirty="0"/>
              <a:t> Service: </a:t>
            </a:r>
            <a:r>
              <a:rPr lang="hu-HU" sz="1600" b="1" dirty="0" err="1"/>
              <a:t>mandatory</a:t>
            </a:r>
            <a:r>
              <a:rPr lang="hu-HU" sz="1600" b="1" dirty="0"/>
              <a:t>, </a:t>
            </a:r>
            <a:r>
              <a:rPr lang="hu-HU" sz="1600" b="1" dirty="0" err="1"/>
              <a:t>but</a:t>
            </a:r>
            <a:r>
              <a:rPr lang="hu-HU" sz="1600" b="1" dirty="0"/>
              <a:t> </a:t>
            </a:r>
            <a:r>
              <a:rPr lang="hu-HU" sz="1600" b="1" dirty="0" err="1"/>
              <a:t>not</a:t>
            </a:r>
            <a:r>
              <a:rPr lang="hu-HU" sz="1600" b="1" dirty="0"/>
              <a:t> </a:t>
            </a:r>
            <a:r>
              <a:rPr lang="hu-HU" sz="1600" b="1" dirty="0" err="1"/>
              <a:t>mandatory</a:t>
            </a:r>
            <a:endParaRPr lang="hu-HU" sz="1600" b="1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b="1" dirty="0" err="1"/>
              <a:t>Orchestration</a:t>
            </a:r>
            <a:r>
              <a:rPr lang="hu-HU" sz="1600" b="1" dirty="0"/>
              <a:t> Service </a:t>
            </a:r>
            <a:r>
              <a:rPr lang="hu-HU" sz="1600" b="1" dirty="0" err="1"/>
              <a:t>logic</a:t>
            </a:r>
            <a:r>
              <a:rPr lang="hu-HU" sz="1600" b="1" dirty="0"/>
              <a:t>: </a:t>
            </a:r>
            <a:r>
              <a:rPr lang="hu-HU" sz="1600" b="1" dirty="0" err="1"/>
              <a:t>optional</a:t>
            </a:r>
            <a:r>
              <a:rPr lang="hu-HU" sz="1600" b="1" dirty="0"/>
              <a:t>, </a:t>
            </a:r>
            <a:r>
              <a:rPr lang="hu-HU" sz="1600" b="1" dirty="0" err="1"/>
              <a:t>but</a:t>
            </a:r>
            <a:r>
              <a:rPr lang="hu-HU" sz="1600" b="1" dirty="0"/>
              <a:t> </a:t>
            </a:r>
            <a:r>
              <a:rPr lang="hu-HU" sz="1600" b="1" dirty="0" err="1"/>
              <a:t>advised</a:t>
            </a:r>
            <a:endParaRPr lang="hu-HU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 err="1"/>
              <a:t>Request-response</a:t>
            </a:r>
            <a:r>
              <a:rPr lang="hu-HU" sz="1800" dirty="0"/>
              <a:t> </a:t>
            </a:r>
            <a:r>
              <a:rPr lang="hu-HU" sz="1800" dirty="0" err="1"/>
              <a:t>based</a:t>
            </a:r>
            <a:r>
              <a:rPr lang="hu-HU" sz="1800" dirty="0"/>
              <a:t> („</a:t>
            </a:r>
            <a:r>
              <a:rPr lang="hu-HU" sz="1800" dirty="0" err="1"/>
              <a:t>orchestration</a:t>
            </a:r>
            <a:r>
              <a:rPr lang="hu-HU" sz="1800" dirty="0"/>
              <a:t> </a:t>
            </a:r>
            <a:r>
              <a:rPr lang="hu-HU" sz="1800" dirty="0" err="1"/>
              <a:t>pull</a:t>
            </a:r>
            <a:r>
              <a:rPr lang="hu-HU" sz="1800" dirty="0"/>
              <a:t>”)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/>
              <a:t>Input: Service </a:t>
            </a:r>
            <a:r>
              <a:rPr lang="hu-HU" sz="1600" dirty="0" err="1"/>
              <a:t>Request</a:t>
            </a:r>
            <a:r>
              <a:rPr lang="hu-HU" sz="1600" dirty="0"/>
              <a:t> </a:t>
            </a:r>
            <a:r>
              <a:rPr lang="hu-HU" sz="1600" dirty="0" err="1"/>
              <a:t>Form</a:t>
            </a:r>
            <a:r>
              <a:rPr lang="hu-HU" sz="1600" dirty="0"/>
              <a:t>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/>
              <a:t>Output: </a:t>
            </a:r>
            <a:r>
              <a:rPr lang="hu-HU" sz="1600" dirty="0" err="1"/>
              <a:t>Orchestration</a:t>
            </a:r>
            <a:r>
              <a:rPr lang="hu-HU" sz="1600" dirty="0"/>
              <a:t> </a:t>
            </a:r>
            <a:r>
              <a:rPr lang="hu-HU" sz="1600" dirty="0" err="1"/>
              <a:t>Response</a:t>
            </a:r>
            <a:r>
              <a:rPr lang="hu-HU" sz="1600" dirty="0"/>
              <a:t> (List&lt;</a:t>
            </a:r>
            <a:r>
              <a:rPr lang="hu-HU" sz="1600" dirty="0" err="1"/>
              <a:t>OrchestrationForm</a:t>
            </a:r>
            <a:r>
              <a:rPr lang="hu-HU" sz="1600" dirty="0"/>
              <a:t>&gt;)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 err="1"/>
              <a:t>Capable</a:t>
            </a:r>
            <a:r>
              <a:rPr lang="hu-HU" sz="1800" dirty="0"/>
              <a:t> of 3 </a:t>
            </a:r>
            <a:r>
              <a:rPr lang="hu-HU" sz="1800" dirty="0" err="1"/>
              <a:t>orchestration</a:t>
            </a:r>
            <a:r>
              <a:rPr lang="hu-HU" sz="1800" dirty="0"/>
              <a:t> </a:t>
            </a:r>
            <a:r>
              <a:rPr lang="hu-HU" sz="1800" dirty="0" err="1"/>
              <a:t>scenarios</a:t>
            </a:r>
            <a:r>
              <a:rPr lang="hu-HU" sz="1800" dirty="0"/>
              <a:t>: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/>
              <a:t>Default </a:t>
            </a:r>
            <a:r>
              <a:rPr lang="hu-HU" sz="1600" dirty="0" err="1"/>
              <a:t>configuration</a:t>
            </a:r>
            <a:r>
              <a:rPr lang="hu-HU" sz="1600" dirty="0"/>
              <a:t> (</a:t>
            </a:r>
            <a:r>
              <a:rPr lang="hu-HU" sz="1600" dirty="0" err="1"/>
              <a:t>for</a:t>
            </a:r>
            <a:r>
              <a:rPr lang="hu-HU" sz="1600" dirty="0"/>
              <a:t> booting of </a:t>
            </a:r>
            <a:r>
              <a:rPr lang="hu-HU" sz="1600" dirty="0" err="1"/>
              <a:t>App</a:t>
            </a:r>
            <a:r>
              <a:rPr lang="hu-HU" sz="1600" dirty="0"/>
              <a:t>. Systems)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 err="1"/>
              <a:t>Store-based</a:t>
            </a:r>
            <a:r>
              <a:rPr lang="hu-HU" sz="1600" dirty="0"/>
              <a:t> </a:t>
            </a:r>
            <a:r>
              <a:rPr lang="hu-HU" sz="1600" dirty="0" err="1"/>
              <a:t>orchestration</a:t>
            </a:r>
            <a:r>
              <a:rPr lang="hu-HU" sz="1600" dirty="0"/>
              <a:t> (</a:t>
            </a:r>
            <a:r>
              <a:rPr lang="hu-HU" sz="1600" dirty="0" err="1"/>
              <a:t>with</a:t>
            </a:r>
            <a:r>
              <a:rPr lang="hu-HU" sz="1600" dirty="0"/>
              <a:t> a backup </a:t>
            </a:r>
            <a:r>
              <a:rPr lang="hu-HU" sz="1600" dirty="0" err="1"/>
              <a:t>list</a:t>
            </a:r>
            <a:r>
              <a:rPr lang="hu-HU" sz="1600" dirty="0"/>
              <a:t> of </a:t>
            </a:r>
            <a:r>
              <a:rPr lang="hu-HU" sz="1600" dirty="0" err="1"/>
              <a:t>Providers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a </a:t>
            </a:r>
            <a:r>
              <a:rPr lang="hu-HU" sz="1600" dirty="0" err="1"/>
              <a:t>given</a:t>
            </a:r>
            <a:r>
              <a:rPr lang="hu-HU" sz="1600" dirty="0"/>
              <a:t> Service </a:t>
            </a:r>
            <a:r>
              <a:rPr lang="hu-HU" sz="1600" dirty="0" err="1"/>
              <a:t>for</a:t>
            </a:r>
            <a:r>
              <a:rPr lang="hu-HU" sz="1600" dirty="0"/>
              <a:t> a </a:t>
            </a:r>
            <a:r>
              <a:rPr lang="hu-HU" sz="1600" dirty="0" err="1"/>
              <a:t>given</a:t>
            </a:r>
            <a:r>
              <a:rPr lang="hu-HU" sz="1600" dirty="0"/>
              <a:t> Consumer)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 err="1"/>
              <a:t>Dynamical</a:t>
            </a:r>
            <a:r>
              <a:rPr lang="hu-HU" sz="1600" dirty="0"/>
              <a:t> </a:t>
            </a:r>
            <a:r>
              <a:rPr lang="hu-HU" sz="1600" dirty="0" err="1"/>
              <a:t>orchestration</a:t>
            </a:r>
            <a:endParaRPr lang="hu-H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/>
              <a:t>In </a:t>
            </a:r>
            <a:r>
              <a:rPr lang="hu-HU" sz="1800" dirty="0" err="1"/>
              <a:t>the</a:t>
            </a:r>
            <a:r>
              <a:rPr lang="hu-HU" sz="1800" dirty="0"/>
              <a:t> </a:t>
            </a:r>
            <a:r>
              <a:rPr lang="hu-HU" sz="1800" dirty="0" err="1"/>
              <a:t>latter</a:t>
            </a:r>
            <a:r>
              <a:rPr lang="hu-HU" sz="1800" dirty="0"/>
              <a:t> </a:t>
            </a:r>
            <a:r>
              <a:rPr lang="hu-HU" sz="1800" dirty="0" err="1"/>
              <a:t>two</a:t>
            </a:r>
            <a:r>
              <a:rPr lang="hu-HU" sz="1800" dirty="0"/>
              <a:t>, </a:t>
            </a:r>
            <a:r>
              <a:rPr lang="hu-HU" sz="1800" dirty="0" err="1"/>
              <a:t>inter-Cloud</a:t>
            </a:r>
            <a:r>
              <a:rPr lang="hu-HU" sz="1800" dirty="0"/>
              <a:t> </a:t>
            </a:r>
            <a:r>
              <a:rPr lang="hu-HU" sz="1800" dirty="0" err="1"/>
              <a:t>orchestration</a:t>
            </a:r>
            <a:r>
              <a:rPr lang="hu-HU" sz="1800" dirty="0"/>
              <a:t> is </a:t>
            </a:r>
            <a:r>
              <a:rPr lang="hu-HU" sz="1800" dirty="0" err="1"/>
              <a:t>included</a:t>
            </a:r>
            <a:r>
              <a:rPr lang="hu-HU" sz="1800" dirty="0"/>
              <a:t> </a:t>
            </a:r>
            <a:r>
              <a:rPr lang="hu-HU" sz="1800" dirty="0" err="1"/>
              <a:t>if</a:t>
            </a:r>
            <a:r>
              <a:rPr lang="hu-HU" sz="1800" dirty="0"/>
              <a:t> </a:t>
            </a:r>
            <a:r>
              <a:rPr lang="hu-HU" sz="1800" dirty="0" err="1"/>
              <a:t>necessary</a:t>
            </a:r>
            <a:endParaRPr lang="hu-HU" sz="1800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endParaRPr lang="hu-HU" sz="1600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996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A19B99-F31E-4D90-A1C5-A6557CAE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6FFF7D-A99E-478D-91E1-046E4DD48B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hu-HU" dirty="0" err="1"/>
              <a:t>Arrowhead</a:t>
            </a:r>
            <a:r>
              <a:rPr lang="hu-HU" dirty="0"/>
              <a:t> 4.0 </a:t>
            </a:r>
            <a:r>
              <a:rPr lang="hu-HU" dirty="0" err="1"/>
              <a:t>release</a:t>
            </a:r>
            <a:r>
              <a:rPr lang="hu-HU" dirty="0"/>
              <a:t> </a:t>
            </a:r>
            <a:r>
              <a:rPr lang="hu-HU" dirty="0" err="1"/>
              <a:t>overview</a:t>
            </a:r>
            <a:r>
              <a:rPr lang="hu-HU" dirty="0"/>
              <a:t> and </a:t>
            </a:r>
            <a:r>
              <a:rPr lang="hu-HU" dirty="0" err="1"/>
              <a:t>pointers</a:t>
            </a:r>
            <a:endParaRPr lang="hu-HU" dirty="0"/>
          </a:p>
          <a:p>
            <a:pPr marL="457200" indent="-457200">
              <a:buAutoNum type="arabicPeriod"/>
            </a:pPr>
            <a:r>
              <a:rPr lang="hu-HU" dirty="0" err="1"/>
              <a:t>Glance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systems</a:t>
            </a:r>
            <a:endParaRPr lang="hu-HU" dirty="0"/>
          </a:p>
          <a:p>
            <a:pPr marL="931862" lvl="1" indent="-457200">
              <a:buAutoNum type="arabicPeriod"/>
            </a:pP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, </a:t>
            </a:r>
            <a:r>
              <a:rPr lang="hu-HU" dirty="0" err="1"/>
              <a:t>identifiers</a:t>
            </a:r>
            <a:r>
              <a:rPr lang="hu-HU" dirty="0"/>
              <a:t> and </a:t>
            </a:r>
            <a:r>
              <a:rPr lang="hu-HU" dirty="0" err="1"/>
              <a:t>descriptor</a:t>
            </a:r>
            <a:r>
              <a:rPr lang="hu-HU" dirty="0"/>
              <a:t> </a:t>
            </a:r>
            <a:r>
              <a:rPr lang="hu-HU" dirty="0" err="1"/>
              <a:t>objects</a:t>
            </a:r>
            <a:endParaRPr lang="hu-HU" dirty="0"/>
          </a:p>
          <a:p>
            <a:pPr marL="931862" lvl="1" indent="-457200">
              <a:buAutoNum type="arabicPeriod"/>
            </a:pP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structure</a:t>
            </a:r>
            <a:endParaRPr lang="hu-HU" dirty="0"/>
          </a:p>
          <a:p>
            <a:pPr marL="931862" lvl="1" indent="-457200">
              <a:buAutoNum type="arabicPeriod"/>
            </a:pPr>
            <a:r>
              <a:rPr lang="hu-HU" dirty="0" err="1"/>
              <a:t>Module</a:t>
            </a:r>
            <a:r>
              <a:rPr lang="hu-HU" dirty="0"/>
              <a:t> </a:t>
            </a:r>
            <a:r>
              <a:rPr lang="hu-HU" dirty="0" err="1"/>
              <a:t>configs</a:t>
            </a:r>
            <a:endParaRPr lang="hu-HU" dirty="0"/>
          </a:p>
          <a:p>
            <a:pPr marL="457200" indent="-457200">
              <a:buAutoNum type="arabicPeriod"/>
            </a:pPr>
            <a:r>
              <a:rPr lang="hu-HU" dirty="0" err="1"/>
              <a:t>Glance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consumers</a:t>
            </a:r>
            <a:r>
              <a:rPr lang="hu-HU" dirty="0"/>
              <a:t> and </a:t>
            </a:r>
            <a:r>
              <a:rPr lang="hu-HU" dirty="0" err="1"/>
              <a:t>providers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hu-HU" dirty="0"/>
          </a:p>
          <a:p>
            <a:pPr marL="931862" lvl="1" indent="-457200">
              <a:buAutoNum type="arabicPeriod"/>
            </a:pPr>
            <a:r>
              <a:rPr lang="hu-HU" dirty="0" err="1"/>
              <a:t>Pseudocode</a:t>
            </a:r>
            <a:endParaRPr lang="hu-HU" dirty="0"/>
          </a:p>
          <a:p>
            <a:pPr marL="931862" lvl="1" indent="-457200">
              <a:buAutoNum type="arabicPeriod"/>
            </a:pPr>
            <a:r>
              <a:rPr lang="hu-HU" dirty="0"/>
              <a:t>REST </a:t>
            </a:r>
            <a:r>
              <a:rPr lang="hu-HU" dirty="0" err="1"/>
              <a:t>interfaces</a:t>
            </a:r>
            <a:endParaRPr lang="hu-HU" dirty="0"/>
          </a:p>
          <a:p>
            <a:pPr marL="931862" lvl="1" indent="-457200">
              <a:buAutoNum type="arabicPeriod"/>
            </a:pP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Java and C++ </a:t>
            </a:r>
            <a:r>
              <a:rPr lang="hu-HU" dirty="0" err="1"/>
              <a:t>skeletons</a:t>
            </a:r>
            <a:r>
              <a:rPr lang="hu-HU" dirty="0"/>
              <a:t> – </a:t>
            </a:r>
            <a:r>
              <a:rPr lang="hu-HU" dirty="0" err="1"/>
              <a:t>implementing</a:t>
            </a:r>
            <a:endParaRPr lang="hu-HU" dirty="0"/>
          </a:p>
          <a:p>
            <a:pPr marL="457200" indent="-457200">
              <a:buAutoNum type="arabicPeriod"/>
            </a:pPr>
            <a:endParaRPr lang="hu-HU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CEA249D-81F3-43D5-9D47-B266E6F7E2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234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60234"/>
            <a:ext cx="7444935" cy="520492"/>
          </a:xfrm>
        </p:spPr>
        <p:txBody>
          <a:bodyPr/>
          <a:lstStyle/>
          <a:p>
            <a:r>
              <a:rPr lang="hu-HU" dirty="0" err="1"/>
              <a:t>Orchestration</a:t>
            </a:r>
            <a:r>
              <a:rPr lang="hu-HU" dirty="0"/>
              <a:t> Service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20</a:t>
            </a:fld>
            <a:endParaRPr lang="sv-SE"/>
          </a:p>
        </p:txBody>
      </p:sp>
      <p:pic>
        <p:nvPicPr>
          <p:cNvPr id="5" name="Tartalom helye 5">
            <a:extLst>
              <a:ext uri="{FF2B5EF4-FFF2-40B4-BE49-F238E27FC236}">
                <a16:creationId xmlns:a16="http://schemas.microsoft.com/office/drawing/2014/main" id="{70A5B924-17C2-445C-B3A5-B01C32BBC27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14882" y="680726"/>
            <a:ext cx="6999386" cy="4684098"/>
          </a:xfrm>
        </p:spPr>
      </p:pic>
    </p:spTree>
    <p:extLst>
      <p:ext uri="{BB962C8B-B14F-4D97-AF65-F5344CB8AC3E}">
        <p14:creationId xmlns:p14="http://schemas.microsoft.com/office/powerpoint/2010/main" val="4178372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478E09-090D-4458-B5E4-356CD26B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Authorization</a:t>
            </a:r>
            <a:r>
              <a:rPr lang="hu-HU" dirty="0"/>
              <a:t> System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23EDCA-0663-4FB4-87D4-A78DB9D3BA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Authorization</a:t>
            </a:r>
            <a:r>
              <a:rPr lang="hu-HU" dirty="0"/>
              <a:t> System </a:t>
            </a:r>
            <a:r>
              <a:rPr lang="hu-HU" dirty="0" err="1"/>
              <a:t>stores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control</a:t>
            </a:r>
            <a:r>
              <a:rPr lang="hu-HU" dirty="0"/>
              <a:t> </a:t>
            </a:r>
            <a:r>
              <a:rPr lang="hu-HU" dirty="0" err="1"/>
              <a:t>rules</a:t>
            </a:r>
            <a:r>
              <a:rPr lang="hu-HU" dirty="0"/>
              <a:t>. </a:t>
            </a:r>
          </a:p>
          <a:p>
            <a:pPr marL="342900" indent="-342900">
              <a:buFontTx/>
              <a:buChar char="-"/>
            </a:pPr>
            <a:r>
              <a:rPr lang="hu-HU" dirty="0"/>
              <a:t>&lt;&lt;</a:t>
            </a:r>
            <a:r>
              <a:rPr lang="hu-HU" dirty="0" err="1"/>
              <a:t>provider</a:t>
            </a:r>
            <a:r>
              <a:rPr lang="hu-HU" dirty="0"/>
              <a:t>&gt;&gt; &lt;&lt;service&gt;&gt;&lt;&lt;consumer&gt;&gt;</a:t>
            </a:r>
          </a:p>
          <a:p>
            <a:pPr marL="342900" indent="-342900">
              <a:buFontTx/>
              <a:buChar char="-"/>
            </a:pPr>
            <a:r>
              <a:rPr lang="hu-HU" dirty="0"/>
              <a:t>&lt;&lt;service&gt;&gt;&lt;&lt;</a:t>
            </a:r>
            <a:r>
              <a:rPr lang="hu-HU" dirty="0" err="1"/>
              <a:t>cloud</a:t>
            </a:r>
            <a:r>
              <a:rPr lang="hu-HU" dirty="0"/>
              <a:t>&gt;&gt;</a:t>
            </a:r>
          </a:p>
          <a:p>
            <a:pPr marL="0" indent="0"/>
            <a:endParaRPr lang="hu-HU" dirty="0"/>
          </a:p>
          <a:p>
            <a:pPr marL="0" indent="0"/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stores</a:t>
            </a:r>
            <a:r>
              <a:rPr lang="hu-HU" dirty="0"/>
              <a:t>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keys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(</a:t>
            </a:r>
            <a:r>
              <a:rPr lang="hu-HU" dirty="0" err="1"/>
              <a:t>token</a:t>
            </a:r>
            <a:r>
              <a:rPr lang="hu-HU" dirty="0"/>
              <a:t>!). </a:t>
            </a:r>
          </a:p>
          <a:p>
            <a:endParaRPr lang="hu-HU" dirty="0"/>
          </a:p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:</a:t>
            </a:r>
          </a:p>
          <a:p>
            <a:pPr marL="342900" indent="-342900">
              <a:buFontTx/>
              <a:buChar char="-"/>
            </a:pPr>
            <a:r>
              <a:rPr lang="hu-HU" dirty="0" err="1"/>
              <a:t>AuthorizationControl</a:t>
            </a:r>
            <a:endParaRPr lang="hu-HU" dirty="0"/>
          </a:p>
          <a:p>
            <a:pPr marL="342900" indent="-342900">
              <a:buFontTx/>
              <a:buChar char="-"/>
            </a:pPr>
            <a:r>
              <a:rPr lang="hu-HU" dirty="0" err="1"/>
              <a:t>TokenGeneration</a:t>
            </a:r>
            <a:r>
              <a:rPr lang="hu-HU" dirty="0"/>
              <a:t> Service</a:t>
            </a:r>
          </a:p>
          <a:p>
            <a:pPr marL="342900" indent="-342900">
              <a:buFontTx/>
              <a:buChar char="-"/>
            </a:pPr>
            <a:endParaRPr lang="hu-HU" dirty="0"/>
          </a:p>
          <a:p>
            <a:pPr marL="0" indent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83C543-5887-43CB-9D5D-9FD489BEA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044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CD3ED2-4282-40AD-A2FE-A22CC300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018"/>
            <a:ext cx="8444089" cy="520492"/>
          </a:xfrm>
        </p:spPr>
        <p:txBody>
          <a:bodyPr/>
          <a:lstStyle/>
          <a:p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Orchestration</a:t>
            </a:r>
            <a:r>
              <a:rPr lang="hu-HU" dirty="0"/>
              <a:t> Service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381265-6E25-4CA3-9628-1FE79707FA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E49E73-70DA-448D-B9D0-2A8D28744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22</a:t>
            </a:fld>
            <a:endParaRPr lang="sv-SE"/>
          </a:p>
        </p:txBody>
      </p:sp>
      <p:pic>
        <p:nvPicPr>
          <p:cNvPr id="5" name="Tartalom helye 6">
            <a:extLst>
              <a:ext uri="{FF2B5EF4-FFF2-40B4-BE49-F238E27FC236}">
                <a16:creationId xmlns:a16="http://schemas.microsoft.com/office/drawing/2014/main" id="{B997E3BB-7392-47A5-9019-6AC2AA6D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754948"/>
            <a:ext cx="5746045" cy="489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5CC9C-D9C1-4A5F-8AA3-286A3023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EventHandler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04DE88-4666-47E4-82E3-0660BCC4D7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 err="1"/>
              <a:t>Publish-subscribe</a:t>
            </a:r>
            <a:r>
              <a:rPr lang="hu-HU" dirty="0"/>
              <a:t> </a:t>
            </a:r>
            <a:r>
              <a:rPr lang="hu-HU" dirty="0" err="1"/>
              <a:t>mechanism</a:t>
            </a:r>
            <a:r>
              <a:rPr lang="hu-HU" dirty="0"/>
              <a:t> over HTTP(S). </a:t>
            </a:r>
          </a:p>
          <a:p>
            <a:endParaRPr lang="hu-HU" dirty="0"/>
          </a:p>
          <a:p>
            <a:r>
              <a:rPr lang="hu-HU" dirty="0"/>
              <a:t>No </a:t>
            </a:r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, </a:t>
            </a:r>
            <a:r>
              <a:rPr lang="hu-HU" dirty="0" err="1"/>
              <a:t>just</a:t>
            </a:r>
            <a:r>
              <a:rPr lang="hu-HU" dirty="0"/>
              <a:t> </a:t>
            </a:r>
            <a:r>
              <a:rPr lang="hu-HU" dirty="0" err="1"/>
              <a:t>distribution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special</a:t>
            </a:r>
            <a:r>
              <a:rPr lang="hu-HU" dirty="0"/>
              <a:t> </a:t>
            </a:r>
            <a:r>
              <a:rPr lang="hu-HU" dirty="0" err="1"/>
              <a:t>subscription</a:t>
            </a:r>
            <a:r>
              <a:rPr lang="hu-HU" dirty="0"/>
              <a:t> </a:t>
            </a:r>
            <a:r>
              <a:rPr lang="hu-HU" dirty="0" err="1"/>
              <a:t>criteria</a:t>
            </a:r>
            <a:r>
              <a:rPr lang="hu-HU" dirty="0"/>
              <a:t>/filter.</a:t>
            </a:r>
          </a:p>
          <a:p>
            <a:endParaRPr lang="hu-HU" dirty="0"/>
          </a:p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:</a:t>
            </a:r>
          </a:p>
          <a:p>
            <a:pPr marL="342900" indent="-342900">
              <a:buFontTx/>
              <a:buChar char="-"/>
            </a:pPr>
            <a:r>
              <a:rPr lang="hu-HU" dirty="0" err="1"/>
              <a:t>EventSubscribe</a:t>
            </a:r>
            <a:endParaRPr lang="hu-HU" dirty="0"/>
          </a:p>
          <a:p>
            <a:pPr marL="342900" indent="-342900">
              <a:buFontTx/>
              <a:buChar char="-"/>
            </a:pPr>
            <a:r>
              <a:rPr lang="hu-HU" dirty="0" err="1"/>
              <a:t>EventPublish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1961B9A-8FB8-4E5C-A88E-3C244100B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4589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C6770-AA71-49CF-B472-022ABF6E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Gatekeeper</a:t>
            </a:r>
            <a:r>
              <a:rPr lang="hu-HU" dirty="0"/>
              <a:t> &amp; </a:t>
            </a:r>
            <a:r>
              <a:rPr lang="hu-HU" dirty="0" err="1"/>
              <a:t>Gateway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12E9BC-ED95-40D9-875F-E7FB41CEE0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 err="1"/>
              <a:t>That</a:t>
            </a:r>
            <a:r>
              <a:rPr lang="hu-HU" dirty="0"/>
              <a:t> is a </a:t>
            </a:r>
            <a:r>
              <a:rPr lang="hu-HU" dirty="0" err="1"/>
              <a:t>whole</a:t>
            </a:r>
            <a:r>
              <a:rPr lang="hu-HU" dirty="0"/>
              <a:t> story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own</a:t>
            </a:r>
            <a:r>
              <a:rPr lang="hu-HU" dirty="0"/>
              <a:t>. 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2D60CAB-301D-4524-9B64-99C8A6706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24</a:t>
            </a:fld>
            <a:endParaRPr lang="sv-SE"/>
          </a:p>
        </p:txBody>
      </p:sp>
      <p:pic>
        <p:nvPicPr>
          <p:cNvPr id="5" name="Tartalom helye 5">
            <a:extLst>
              <a:ext uri="{FF2B5EF4-FFF2-40B4-BE49-F238E27FC236}">
                <a16:creationId xmlns:a16="http://schemas.microsoft.com/office/drawing/2014/main" id="{0F32D375-9D67-4512-8F42-B740FB5E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31" y="1666583"/>
            <a:ext cx="5591556" cy="3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6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725D93-6205-4BF7-8551-C93C282C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Tartalom helye 5" descr="A képen térkép, szöveg látható&#10;&#10;A leírás teljesen megbízható">
            <a:extLst>
              <a:ext uri="{FF2B5EF4-FFF2-40B4-BE49-F238E27FC236}">
                <a16:creationId xmlns:a16="http://schemas.microsoft.com/office/drawing/2014/main" id="{75FCFA01-95C8-4716-B84D-0A6CA9FFD85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1688510"/>
            <a:ext cx="9087963" cy="2860911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113B642-3A9B-43C8-AC49-4F6782F3C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5651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18C9FAB9-40D3-40A8-8080-9B420E7BB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Interoperability</a:t>
            </a:r>
            <a:r>
              <a:rPr lang="hu-HU" dirty="0"/>
              <a:t> </a:t>
            </a:r>
            <a:r>
              <a:rPr lang="hu-HU" dirty="0" err="1"/>
              <a:t>guidelines</a:t>
            </a:r>
            <a:br>
              <a:rPr lang="hu-HU" dirty="0"/>
            </a:br>
            <a:r>
              <a:rPr lang="hu-HU" dirty="0" err="1"/>
              <a:t>Naming</a:t>
            </a:r>
            <a:r>
              <a:rPr lang="hu-HU" dirty="0"/>
              <a:t> </a:t>
            </a:r>
            <a:r>
              <a:rPr lang="hu-HU" dirty="0" err="1"/>
              <a:t>conventions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7BC416-499D-458E-8815-F3387D246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26</a:t>
            </a:fld>
            <a:endParaRPr lang="sv-SE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88534D02-53AD-4A9E-A2F4-7DBD42A37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CB111F4C-9FEB-4BDC-9988-ECC2098F30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2579BB4F-F84B-4077-A220-CD14B99D2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6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A9027A-637D-4154-9DEA-06BBF0AA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update!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4FF14B-F682-43BB-95A1-04CCE3F415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hu-HU" dirty="0"/>
              <a:t>System </a:t>
            </a:r>
            <a:r>
              <a:rPr lang="hu-HU" dirty="0" err="1"/>
              <a:t>naming</a:t>
            </a:r>
            <a:endParaRPr lang="hu-HU" dirty="0"/>
          </a:p>
          <a:p>
            <a:pPr marL="931862" lvl="1" indent="-457200">
              <a:buAutoNum type="arabicPeriod"/>
            </a:pPr>
            <a:r>
              <a:rPr lang="hu-HU" dirty="0" err="1"/>
              <a:t>systemName</a:t>
            </a:r>
            <a:r>
              <a:rPr lang="hu-HU" dirty="0"/>
              <a:t> must be </a:t>
            </a:r>
            <a:r>
              <a:rPr lang="hu-HU" dirty="0" err="1"/>
              <a:t>unique</a:t>
            </a:r>
            <a:r>
              <a:rPr lang="hu-HU" dirty="0"/>
              <a:t> </a:t>
            </a: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LC,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hostname</a:t>
            </a:r>
            <a:endParaRPr lang="hu-HU" dirty="0"/>
          </a:p>
          <a:p>
            <a:pPr marL="457200" indent="-457200">
              <a:buAutoNum type="arabicPeriod"/>
            </a:pPr>
            <a:r>
              <a:rPr lang="hu-HU" dirty="0"/>
              <a:t>Service </a:t>
            </a:r>
            <a:r>
              <a:rPr lang="hu-HU" dirty="0" err="1"/>
              <a:t>Naming</a:t>
            </a:r>
            <a:endParaRPr lang="hu-HU" dirty="0"/>
          </a:p>
          <a:p>
            <a:pPr marL="931862" lvl="1" indent="-457200">
              <a:buAutoNum type="arabicPeriod"/>
            </a:pP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governance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enable</a:t>
            </a:r>
            <a:r>
              <a:rPr lang="hu-HU" dirty="0"/>
              <a:t> SD and IDD </a:t>
            </a:r>
            <a:r>
              <a:rPr lang="hu-HU" dirty="0" err="1"/>
              <a:t>reuse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case</a:t>
            </a:r>
            <a:endParaRPr lang="hu-HU" dirty="0"/>
          </a:p>
          <a:p>
            <a:pPr marL="457200" indent="-457200">
              <a:buAutoNum type="arabicPeriod"/>
            </a:pP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Naming</a:t>
            </a:r>
            <a:endParaRPr lang="hu-HU" dirty="0"/>
          </a:p>
          <a:p>
            <a:pPr marL="817562" lvl="1" indent="-342900">
              <a:buAutoNum type="arabicPeriod"/>
            </a:pPr>
            <a:r>
              <a:rPr lang="hu-HU" dirty="0" err="1"/>
              <a:t>Guidelines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revised</a:t>
            </a:r>
            <a:r>
              <a:rPr lang="hu-HU" dirty="0"/>
              <a:t> </a:t>
            </a: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framework</a:t>
            </a:r>
            <a:endParaRPr lang="hu-HU" dirty="0"/>
          </a:p>
          <a:p>
            <a:pPr marL="817562" lvl="1" indent="-342900">
              <a:buAutoNum type="arabicPeriod"/>
            </a:pPr>
            <a:r>
              <a:rPr lang="hu-HU" dirty="0"/>
              <a:t>HTTPS-TLS_TOKEN-PATH_JSON-SENML</a:t>
            </a:r>
          </a:p>
          <a:p>
            <a:pPr marL="342900" indent="-342900">
              <a:buAutoNum type="arabicPeriod"/>
            </a:pP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levels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metadata</a:t>
            </a:r>
            <a:r>
              <a:rPr lang="hu-HU" dirty="0"/>
              <a:t> </a:t>
            </a:r>
          </a:p>
          <a:p>
            <a:pPr marL="817562" lvl="1" indent="-342900">
              <a:buAutoNum type="arabicPeriod"/>
            </a:pPr>
            <a:r>
              <a:rPr lang="hu-HU" dirty="0"/>
              <a:t>„</a:t>
            </a:r>
            <a:r>
              <a:rPr lang="hu-HU" dirty="0" err="1"/>
              <a:t>none</a:t>
            </a:r>
            <a:r>
              <a:rPr lang="hu-HU" dirty="0"/>
              <a:t>”&lt;„</a:t>
            </a:r>
            <a:r>
              <a:rPr lang="hu-HU" dirty="0" err="1"/>
              <a:t>tls</a:t>
            </a:r>
            <a:r>
              <a:rPr lang="hu-HU" dirty="0"/>
              <a:t>”&lt; „</a:t>
            </a:r>
            <a:r>
              <a:rPr lang="hu-HU" dirty="0" err="1"/>
              <a:t>token</a:t>
            </a:r>
            <a:r>
              <a:rPr lang="hu-HU" dirty="0"/>
              <a:t>”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A72FB4-8D94-43B9-9527-4747CC6A3F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9428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49D6F6B3-F8C8-4C4B-8243-B3BE7C1E7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skeletons</a:t>
            </a:r>
            <a:r>
              <a:rPr lang="hu-HU" dirty="0"/>
              <a:t> and </a:t>
            </a:r>
            <a:r>
              <a:rPr lang="hu-HU" dirty="0" err="1"/>
              <a:t>use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D58A49D-2AB0-4B77-9686-CA05CE560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28</a:t>
            </a:fld>
            <a:endParaRPr lang="sv-SE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6977E91A-BDF5-4090-85D3-8DA7FF1F9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FC426483-59DB-40B6-8D96-59640E1FD2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CD78DA2-BCD2-48C2-A77C-4A8D9E287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3F5B17C8-FF93-4B7D-85AC-E9B5E5EA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074"/>
            <a:ext cx="7444935" cy="520492"/>
          </a:xfrm>
        </p:spPr>
        <p:txBody>
          <a:bodyPr/>
          <a:lstStyle/>
          <a:p>
            <a:r>
              <a:rPr lang="hu-HU" dirty="0" err="1"/>
              <a:t>Provider</a:t>
            </a:r>
            <a:r>
              <a:rPr lang="hu-HU" dirty="0"/>
              <a:t> </a:t>
            </a:r>
            <a:r>
              <a:rPr lang="hu-HU" dirty="0" err="1"/>
              <a:t>skeleton</a:t>
            </a:r>
            <a:r>
              <a:rPr lang="hu-HU" dirty="0"/>
              <a:t> </a:t>
            </a:r>
            <a:r>
              <a:rPr lang="hu-HU" dirty="0" err="1"/>
              <a:t>pseudocode</a:t>
            </a:r>
            <a:endParaRPr lang="en-US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E92796E-BEF0-46C3-99A5-7336D32196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80444" y="680726"/>
            <a:ext cx="6220178" cy="4888654"/>
          </a:xfrm>
          <a:ln>
            <a:solidFill>
              <a:srgbClr val="002F4F"/>
            </a:solidFill>
          </a:ln>
        </p:spPr>
        <p:txBody>
          <a:bodyPr/>
          <a:lstStyle/>
          <a:p>
            <a:r>
              <a:rPr lang="hu-HU" dirty="0"/>
              <a:t>main() {</a:t>
            </a:r>
          </a:p>
          <a:p>
            <a:r>
              <a:rPr lang="hu-HU" dirty="0"/>
              <a:t>	</a:t>
            </a:r>
            <a:r>
              <a:rPr lang="hu-HU" dirty="0" err="1"/>
              <a:t>init</a:t>
            </a:r>
            <a:r>
              <a:rPr lang="hu-HU" dirty="0"/>
              <a:t>();</a:t>
            </a:r>
          </a:p>
          <a:p>
            <a:r>
              <a:rPr lang="hu-HU" dirty="0"/>
              <a:t>	int </a:t>
            </a:r>
            <a:r>
              <a:rPr lang="hu-HU" dirty="0" err="1"/>
              <a:t>res</a:t>
            </a:r>
            <a:r>
              <a:rPr lang="hu-HU" dirty="0"/>
              <a:t> = </a:t>
            </a:r>
            <a:r>
              <a:rPr lang="hu-HU" dirty="0" err="1"/>
              <a:t>register_to_SR</a:t>
            </a:r>
            <a:r>
              <a:rPr lang="hu-HU" dirty="0"/>
              <a:t>(</a:t>
            </a:r>
            <a:r>
              <a:rPr lang="hu-HU" dirty="0" err="1"/>
              <a:t>SREntry</a:t>
            </a:r>
            <a:r>
              <a:rPr lang="hu-HU" dirty="0"/>
              <a:t>);</a:t>
            </a:r>
          </a:p>
          <a:p>
            <a:r>
              <a:rPr lang="hu-HU" dirty="0"/>
              <a:t>	</a:t>
            </a:r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res</a:t>
            </a:r>
            <a:r>
              <a:rPr lang="hu-HU" dirty="0"/>
              <a:t>!=200) </a:t>
            </a:r>
            <a:r>
              <a:rPr lang="hu-HU" dirty="0" err="1"/>
              <a:t>remove_reregister</a:t>
            </a:r>
            <a:r>
              <a:rPr lang="hu-HU" dirty="0"/>
              <a:t>();</a:t>
            </a:r>
          </a:p>
          <a:p>
            <a:r>
              <a:rPr lang="hu-HU" dirty="0"/>
              <a:t>	</a:t>
            </a:r>
            <a:r>
              <a:rPr lang="hu-HU" dirty="0" err="1"/>
              <a:t>start_HTTP</a:t>
            </a:r>
            <a:r>
              <a:rPr lang="hu-HU" dirty="0"/>
              <a:t>(S)_server();?</a:t>
            </a:r>
          </a:p>
          <a:p>
            <a:r>
              <a:rPr lang="hu-HU" dirty="0"/>
              <a:t>	// </a:t>
            </a:r>
            <a:r>
              <a:rPr lang="hu-HU" dirty="0" err="1"/>
              <a:t>maybe</a:t>
            </a:r>
            <a:r>
              <a:rPr lang="hu-HU" dirty="0"/>
              <a:t> add </a:t>
            </a:r>
            <a:r>
              <a:rPr lang="hu-HU" dirty="0" err="1"/>
              <a:t>auth</a:t>
            </a:r>
            <a:r>
              <a:rPr lang="hu-HU" dirty="0"/>
              <a:t> </a:t>
            </a:r>
            <a:r>
              <a:rPr lang="hu-HU" dirty="0" err="1"/>
              <a:t>rules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consumers</a:t>
            </a:r>
            <a:r>
              <a:rPr lang="hu-HU" dirty="0"/>
              <a:t>…</a:t>
            </a:r>
          </a:p>
          <a:p>
            <a:r>
              <a:rPr lang="hu-HU" dirty="0"/>
              <a:t>	</a:t>
            </a:r>
            <a:r>
              <a:rPr lang="hu-HU" dirty="0" err="1"/>
              <a:t>remove_from_registry</a:t>
            </a:r>
            <a:r>
              <a:rPr lang="hu-HU" dirty="0"/>
              <a:t>(</a:t>
            </a:r>
            <a:r>
              <a:rPr lang="hu-HU" dirty="0" err="1"/>
              <a:t>SREntry</a:t>
            </a:r>
            <a:r>
              <a:rPr lang="hu-HU" dirty="0"/>
              <a:t>);</a:t>
            </a:r>
          </a:p>
          <a:p>
            <a:r>
              <a:rPr lang="hu-HU" dirty="0"/>
              <a:t>}</a:t>
            </a:r>
          </a:p>
          <a:p>
            <a:endParaRPr lang="hu-HU" dirty="0"/>
          </a:p>
          <a:p>
            <a:r>
              <a:rPr lang="hu-HU" dirty="0" err="1"/>
              <a:t>serve_request</a:t>
            </a:r>
            <a:r>
              <a:rPr lang="hu-HU" dirty="0"/>
              <a:t>(HTTP </a:t>
            </a:r>
            <a:r>
              <a:rPr lang="hu-HU" dirty="0" err="1"/>
              <a:t>payload</a:t>
            </a:r>
            <a:r>
              <a:rPr lang="hu-HU" dirty="0"/>
              <a:t>) {</a:t>
            </a:r>
          </a:p>
          <a:p>
            <a:r>
              <a:rPr lang="hu-HU" dirty="0"/>
              <a:t>	</a:t>
            </a:r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secure</a:t>
            </a:r>
            <a:r>
              <a:rPr lang="hu-HU" dirty="0"/>
              <a:t>) </a:t>
            </a:r>
            <a:r>
              <a:rPr lang="hu-HU" dirty="0" err="1"/>
              <a:t>verifyrequester</a:t>
            </a:r>
            <a:r>
              <a:rPr lang="hu-HU" dirty="0"/>
              <a:t>(</a:t>
            </a:r>
            <a:r>
              <a:rPr lang="hu-HU" dirty="0" err="1"/>
              <a:t>securitycontext</a:t>
            </a:r>
            <a:r>
              <a:rPr lang="hu-HU" dirty="0"/>
              <a:t>, </a:t>
            </a:r>
            <a:r>
              <a:rPr lang="hu-HU" dirty="0" err="1"/>
              <a:t>token</a:t>
            </a:r>
            <a:r>
              <a:rPr lang="hu-HU" dirty="0"/>
              <a:t>);</a:t>
            </a:r>
          </a:p>
          <a:p>
            <a:r>
              <a:rPr lang="hu-HU" dirty="0"/>
              <a:t>	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;</a:t>
            </a:r>
          </a:p>
          <a:p>
            <a:r>
              <a:rPr lang="hu-HU" dirty="0"/>
              <a:t>}</a:t>
            </a:r>
          </a:p>
          <a:p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4EA9066-E9B5-41AA-A76B-40991588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97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7B784D-8160-410E-938F-03D538C3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" y="49551"/>
            <a:ext cx="7444935" cy="520492"/>
          </a:xfrm>
        </p:spPr>
        <p:txBody>
          <a:bodyPr/>
          <a:lstStyle/>
          <a:p>
            <a:r>
              <a:rPr lang="hu-HU" dirty="0"/>
              <a:t>4.0 </a:t>
            </a:r>
            <a:r>
              <a:rPr lang="hu-HU" dirty="0" err="1"/>
              <a:t>release</a:t>
            </a:r>
            <a:r>
              <a:rPr lang="hu-HU" dirty="0"/>
              <a:t> </a:t>
            </a:r>
            <a:r>
              <a:rPr lang="hu-HU" dirty="0" err="1"/>
              <a:t>overview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D4A56B-98DE-439A-8B38-015D279E11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76639"/>
            <a:ext cx="4754880" cy="4338998"/>
          </a:xfrm>
        </p:spPr>
        <p:txBody>
          <a:bodyPr/>
          <a:lstStyle/>
          <a:p>
            <a:r>
              <a:rPr lang="hu-HU" dirty="0" err="1"/>
              <a:t>Released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ServiceRegistry</a:t>
            </a:r>
            <a:r>
              <a:rPr lang="hu-HU" dirty="0"/>
              <a:t> DNS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ServiceRegistry</a:t>
            </a:r>
            <a:r>
              <a:rPr lang="hu-HU" dirty="0"/>
              <a:t> SQL (</a:t>
            </a:r>
            <a:r>
              <a:rPr lang="hu-HU" dirty="0" err="1"/>
              <a:t>dev</a:t>
            </a:r>
            <a:r>
              <a:rPr lang="hu-HU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Orchestrator</a:t>
            </a:r>
            <a:r>
              <a:rPr lang="hu-HU" dirty="0"/>
              <a:t> (and </a:t>
            </a:r>
            <a:r>
              <a:rPr lang="hu-HU" dirty="0" err="1"/>
              <a:t>Store</a:t>
            </a:r>
            <a:r>
              <a:rPr lang="hu-HU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Authorization</a:t>
            </a:r>
            <a:r>
              <a:rPr lang="hu-HU" dirty="0"/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Gatekeeper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Gateway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EventHandler</a:t>
            </a:r>
            <a:endParaRPr lang="hu-HU" dirty="0"/>
          </a:p>
          <a:p>
            <a:pPr marL="0" indent="0"/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executable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jar</a:t>
            </a:r>
            <a:r>
              <a:rPr lang="hu-HU" dirty="0"/>
              <a:t> (</a:t>
            </a:r>
            <a:r>
              <a:rPr lang="hu-HU" dirty="0" err="1"/>
              <a:t>lightweight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E29C2F9-1DBC-46C3-8FA0-9242BFFE31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54880" y="150074"/>
            <a:ext cx="4305527" cy="4765040"/>
          </a:xfrm>
        </p:spPr>
        <p:txBody>
          <a:bodyPr/>
          <a:lstStyle/>
          <a:p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skeletons</a:t>
            </a:r>
            <a:r>
              <a:rPr lang="hu-HU" dirty="0"/>
              <a:t> in Java: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Generic</a:t>
            </a:r>
            <a:r>
              <a:rPr lang="hu-HU" dirty="0"/>
              <a:t> Service </a:t>
            </a:r>
            <a:r>
              <a:rPr lang="hu-HU" dirty="0" err="1"/>
              <a:t>Provider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Generic</a:t>
            </a:r>
            <a:r>
              <a:rPr lang="hu-HU" dirty="0"/>
              <a:t> Service Consumer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EventHandler</a:t>
            </a:r>
            <a:r>
              <a:rPr lang="hu-HU" dirty="0"/>
              <a:t> Publisher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EventHandler</a:t>
            </a:r>
            <a:r>
              <a:rPr lang="hu-HU" dirty="0"/>
              <a:t> </a:t>
            </a:r>
            <a:r>
              <a:rPr lang="hu-HU" dirty="0" err="1"/>
              <a:t>Subscriber</a:t>
            </a:r>
            <a:endParaRPr lang="hu-HU" dirty="0"/>
          </a:p>
          <a:p>
            <a:pPr marL="0" indent="0"/>
            <a:endParaRPr lang="hu-HU" dirty="0"/>
          </a:p>
          <a:p>
            <a:pPr marL="0" indent="0"/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skeletons</a:t>
            </a:r>
            <a:r>
              <a:rPr lang="hu-HU" dirty="0"/>
              <a:t> in C++: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Generic</a:t>
            </a:r>
            <a:r>
              <a:rPr lang="hu-HU" dirty="0"/>
              <a:t> Service </a:t>
            </a:r>
            <a:r>
              <a:rPr lang="hu-HU" dirty="0" err="1"/>
              <a:t>Provider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Generic</a:t>
            </a:r>
            <a:r>
              <a:rPr lang="hu-HU" dirty="0"/>
              <a:t> Service Consumer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0" indent="0"/>
            <a:r>
              <a:rPr lang="hu-HU" dirty="0" err="1"/>
              <a:t>Raspberry</a:t>
            </a:r>
            <a:r>
              <a:rPr lang="hu-HU" dirty="0"/>
              <a:t> Pi 3 image w/ </a:t>
            </a:r>
            <a:r>
              <a:rPr lang="hu-HU" dirty="0" err="1"/>
              <a:t>core</a:t>
            </a:r>
            <a:endParaRPr lang="hu-HU" dirty="0"/>
          </a:p>
          <a:p>
            <a:pPr marL="0" indent="0"/>
            <a:r>
              <a:rPr lang="hu-HU" dirty="0" err="1"/>
              <a:t>SensorGW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non-REST </a:t>
            </a:r>
            <a:r>
              <a:rPr lang="hu-HU" dirty="0" err="1"/>
              <a:t>devices</a:t>
            </a:r>
            <a:endParaRPr lang="hu-HU" dirty="0"/>
          </a:p>
          <a:p>
            <a:pPr marL="0" indent="0"/>
            <a:r>
              <a:rPr lang="hu-HU" dirty="0"/>
              <a:t>Docker </a:t>
            </a:r>
            <a:r>
              <a:rPr lang="hu-HU" dirty="0" err="1"/>
              <a:t>images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DD629B-A030-47CA-A68B-22BB537C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536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797871E4-0DD9-4EBD-90DE-126B6F54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44"/>
            <a:ext cx="7444935" cy="520492"/>
          </a:xfrm>
        </p:spPr>
        <p:txBody>
          <a:bodyPr/>
          <a:lstStyle/>
          <a:p>
            <a:r>
              <a:rPr lang="hu-HU" dirty="0"/>
              <a:t>Service </a:t>
            </a:r>
            <a:r>
              <a:rPr lang="hu-HU" dirty="0" err="1"/>
              <a:t>Registration</a:t>
            </a:r>
            <a:endParaRPr lang="en-US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2DC023B-3B0C-4684-9152-1C14AD8D68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76733" y="1100125"/>
            <a:ext cx="4572000" cy="460333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"</a:t>
            </a:r>
            <a:r>
              <a:rPr lang="en-US" sz="1600" dirty="0" err="1"/>
              <a:t>providedService</a:t>
            </a:r>
            <a:r>
              <a:rPr lang="en-US" sz="1600" dirty="0"/>
              <a:t>": 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serviceDefinition</a:t>
            </a:r>
            <a:r>
              <a:rPr lang="en-US" sz="1600" dirty="0"/>
              <a:t>": "</a:t>
            </a:r>
            <a:r>
              <a:rPr lang="en-US" sz="1600" dirty="0" err="1"/>
              <a:t>IndoorTemperature</a:t>
            </a:r>
            <a:r>
              <a:rPr lang="en-US" sz="1600" dirty="0"/>
              <a:t>",</a:t>
            </a:r>
          </a:p>
          <a:p>
            <a:r>
              <a:rPr lang="en-US" sz="1600" dirty="0"/>
              <a:t>    "interfaces": [ "json" ],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serviceMetadata</a:t>
            </a:r>
            <a:r>
              <a:rPr lang="en-US" sz="1600" dirty="0"/>
              <a:t>": {</a:t>
            </a:r>
          </a:p>
          <a:p>
            <a:r>
              <a:rPr lang="en-US" sz="1600" dirty="0"/>
              <a:t>      "unit": "</a:t>
            </a:r>
            <a:r>
              <a:rPr lang="en-US" sz="1600" dirty="0" err="1"/>
              <a:t>celsius</a:t>
            </a:r>
            <a:r>
              <a:rPr lang="en-US" sz="1600" dirty="0"/>
              <a:t>"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},</a:t>
            </a:r>
          </a:p>
          <a:p>
            <a:r>
              <a:rPr lang="en-US" sz="1600" dirty="0"/>
              <a:t>  "provider": 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systemName</a:t>
            </a:r>
            <a:r>
              <a:rPr lang="en-US" sz="1600" dirty="0"/>
              <a:t>": "</a:t>
            </a:r>
            <a:r>
              <a:rPr lang="en-US" sz="1600" dirty="0" err="1"/>
              <a:t>InsecureTemperatureSensor</a:t>
            </a:r>
            <a:r>
              <a:rPr lang="en-US" sz="1600" dirty="0"/>
              <a:t>",</a:t>
            </a:r>
          </a:p>
          <a:p>
            <a:r>
              <a:rPr lang="en-US" sz="1600" dirty="0"/>
              <a:t>    "address": "127.0.0.1",</a:t>
            </a:r>
          </a:p>
          <a:p>
            <a:r>
              <a:rPr lang="en-US" sz="1600" dirty="0"/>
              <a:t>    "port": 8454</a:t>
            </a:r>
          </a:p>
          <a:p>
            <a:r>
              <a:rPr lang="en-US" sz="1600" dirty="0"/>
              <a:t>  },</a:t>
            </a:r>
          </a:p>
          <a:p>
            <a:r>
              <a:rPr lang="en-US" sz="1600" dirty="0"/>
              <a:t>  "</a:t>
            </a:r>
            <a:r>
              <a:rPr lang="en-US" sz="1600" dirty="0" err="1"/>
              <a:t>serviceURI</a:t>
            </a:r>
            <a:r>
              <a:rPr lang="en-US" sz="1600" dirty="0"/>
              <a:t>": "temperature"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F633D26-C6ED-49B5-9E3A-9D31DEF33A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30</a:t>
            </a:fld>
            <a:endParaRPr lang="sv-SE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7E1EB6D-FCBE-432C-BF51-2A85854A05FC}"/>
              </a:ext>
            </a:extLst>
          </p:cNvPr>
          <p:cNvSpPr/>
          <p:nvPr/>
        </p:nvSpPr>
        <p:spPr>
          <a:xfrm>
            <a:off x="2576733" y="463446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hu-HU" dirty="0"/>
              <a:t>HTTP POST: …:8442/</a:t>
            </a:r>
            <a:r>
              <a:rPr lang="hu-HU" dirty="0" err="1"/>
              <a:t>serviceregistry</a:t>
            </a:r>
            <a:r>
              <a:rPr lang="hu-HU" dirty="0"/>
              <a:t>/</a:t>
            </a:r>
            <a:r>
              <a:rPr lang="hu-HU" dirty="0" err="1"/>
              <a:t>register</a:t>
            </a:r>
            <a:endParaRPr lang="hu-HU" dirty="0"/>
          </a:p>
          <a:p>
            <a:r>
              <a:rPr lang="hu-HU" dirty="0"/>
              <a:t>HTTP PUT: …:8442/</a:t>
            </a:r>
            <a:r>
              <a:rPr lang="hu-HU" dirty="0" err="1"/>
              <a:t>serviceregistry</a:t>
            </a:r>
            <a:r>
              <a:rPr lang="hu-HU" dirty="0"/>
              <a:t>/</a:t>
            </a:r>
            <a:r>
              <a:rPr lang="hu-HU" dirty="0" err="1"/>
              <a:t>remove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9925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356803-4B2F-4A1D-B2B7-7228CC3E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0" y="598566"/>
            <a:ext cx="7444935" cy="1309256"/>
          </a:xfrm>
        </p:spPr>
        <p:txBody>
          <a:bodyPr/>
          <a:lstStyle/>
          <a:p>
            <a:r>
              <a:rPr lang="hu-HU" dirty="0" err="1"/>
              <a:t>Contents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ServiceRegistry</a:t>
            </a:r>
            <a:r>
              <a:rPr lang="hu-HU" dirty="0"/>
              <a:t> </a:t>
            </a:r>
            <a:r>
              <a:rPr lang="hu-HU" dirty="0" err="1"/>
              <a:t>afterwards</a:t>
            </a:r>
            <a:r>
              <a:rPr lang="hu-HU" dirty="0"/>
              <a:t> (SQL)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8765A88-E22C-4378-B39F-CDA538319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31</a:t>
            </a:fld>
            <a:endParaRPr lang="sv-SE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2A11064-C223-40DC-A091-B8A465F6FB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CED489E-BB42-4890-BDC3-B03310AD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971"/>
            <a:ext cx="9144000" cy="24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61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925703-18DA-4717-BEB6-B1CA823C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Contents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SR (DNS)</a:t>
            </a:r>
            <a:endParaRPr lang="en-US" dirty="0"/>
          </a:p>
        </p:txBody>
      </p:sp>
      <p:pic>
        <p:nvPicPr>
          <p:cNvPr id="6" name="Tartalom helye 5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9C41212D-6D69-40B7-AF83-B075EFC2074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48544" y="1254178"/>
            <a:ext cx="8670442" cy="2719511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284C9B8-D0A4-4F67-95E8-B2158318E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1340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8A21EE-9878-4101-A4BA-D8EE109A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44935" cy="520492"/>
          </a:xfrm>
        </p:spPr>
        <p:txBody>
          <a:bodyPr/>
          <a:lstStyle/>
          <a:p>
            <a:r>
              <a:rPr lang="hu-HU" dirty="0" err="1"/>
              <a:t>Authorization</a:t>
            </a:r>
            <a:r>
              <a:rPr lang="hu-HU" dirty="0"/>
              <a:t> </a:t>
            </a:r>
            <a:r>
              <a:rPr lang="hu-HU" dirty="0" err="1"/>
              <a:t>Rules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F53FE7-9731-436E-B271-7EF4510D46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20082" y="623680"/>
            <a:ext cx="9183536" cy="3853209"/>
          </a:xfrm>
        </p:spPr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needed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consumer is </a:t>
            </a:r>
            <a:r>
              <a:rPr lang="hu-HU" dirty="0" err="1"/>
              <a:t>allowed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service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provider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9712822-34C9-4C1D-BE6E-6F027119F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33</a:t>
            </a:fld>
            <a:endParaRPr lang="sv-SE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24F3EB9-BC49-4B79-9715-6E10D1ED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06" y="1039018"/>
            <a:ext cx="8284361" cy="26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89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74BD85-E457-4D3A-8556-0B187892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578" y="89618"/>
            <a:ext cx="7444935" cy="520492"/>
          </a:xfrm>
        </p:spPr>
        <p:txBody>
          <a:bodyPr/>
          <a:lstStyle/>
          <a:p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manually</a:t>
            </a:r>
            <a:r>
              <a:rPr lang="hu-HU" dirty="0"/>
              <a:t> add </a:t>
            </a:r>
            <a:r>
              <a:rPr lang="hu-HU" dirty="0" err="1"/>
              <a:t>inter-cloud</a:t>
            </a:r>
            <a:r>
              <a:rPr lang="hu-HU" dirty="0"/>
              <a:t> </a:t>
            </a:r>
            <a:r>
              <a:rPr lang="hu-HU" dirty="0" err="1"/>
              <a:t>auth</a:t>
            </a:r>
            <a:r>
              <a:rPr lang="hu-HU" dirty="0"/>
              <a:t> </a:t>
            </a:r>
            <a:r>
              <a:rPr lang="hu-HU" dirty="0" err="1"/>
              <a:t>rules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database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1C331D-E6D9-4A1C-8FDA-A124FA5AC2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1B9CFD0-77C3-4EDC-BB1E-A5392FBBF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34</a:t>
            </a:fld>
            <a:endParaRPr lang="sv-SE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054D3FD-96F6-4455-AFE7-A050FC4A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6" y="1563863"/>
            <a:ext cx="7740954" cy="258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11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FFFD54-C6FC-474F-A278-84FF3366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3" y="303807"/>
            <a:ext cx="8566747" cy="520492"/>
          </a:xfrm>
        </p:spPr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Orchestrator</a:t>
            </a:r>
            <a:r>
              <a:rPr lang="hu-HU" dirty="0"/>
              <a:t>/Consumer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CBC52E-0D91-4901-877A-B3AC144711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Service </a:t>
            </a:r>
            <a:r>
              <a:rPr lang="hu-HU" dirty="0" err="1"/>
              <a:t>instances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measures</a:t>
            </a:r>
            <a:r>
              <a:rPr lang="hu-HU" dirty="0"/>
              <a:t> </a:t>
            </a:r>
            <a:r>
              <a:rPr lang="hu-HU" dirty="0" err="1"/>
              <a:t>shall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submitted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SR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metadata</a:t>
            </a:r>
            <a:r>
              <a:rPr lang="hu-HU" dirty="0"/>
              <a:t>.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„</a:t>
            </a:r>
            <a:r>
              <a:rPr lang="hu-HU" dirty="0" err="1"/>
              <a:t>security</a:t>
            </a:r>
            <a:r>
              <a:rPr lang="hu-HU" dirty="0"/>
              <a:t>” = „SSL”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„</a:t>
            </a:r>
            <a:r>
              <a:rPr lang="hu-HU" dirty="0" err="1"/>
              <a:t>token</a:t>
            </a:r>
            <a:r>
              <a:rPr lang="hu-HU" dirty="0"/>
              <a:t>” = „</a:t>
            </a:r>
            <a:r>
              <a:rPr lang="hu-HU" dirty="0" err="1"/>
              <a:t>required</a:t>
            </a:r>
            <a:r>
              <a:rPr lang="hu-HU" dirty="0"/>
              <a:t>”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secure</a:t>
            </a:r>
            <a:r>
              <a:rPr lang="hu-HU" dirty="0"/>
              <a:t> REST </a:t>
            </a:r>
            <a:r>
              <a:rPr lang="hu-HU" dirty="0" err="1"/>
              <a:t>interface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b="1" dirty="0" err="1"/>
              <a:t>Orchestration</a:t>
            </a:r>
            <a:r>
              <a:rPr lang="hu-HU" b="1" dirty="0"/>
              <a:t> </a:t>
            </a:r>
            <a:r>
              <a:rPr lang="hu-HU" b="1" dirty="0" err="1"/>
              <a:t>Process</a:t>
            </a:r>
            <a:r>
              <a:rPr lang="hu-HU" b="1" dirty="0"/>
              <a:t>: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Orchestrator</a:t>
            </a:r>
            <a:r>
              <a:rPr lang="hu-HU" dirty="0"/>
              <a:t> </a:t>
            </a:r>
            <a:r>
              <a:rPr lang="hu-HU" dirty="0" err="1"/>
              <a:t>fetches</a:t>
            </a:r>
            <a:r>
              <a:rPr lang="hu-HU" dirty="0"/>
              <a:t> a Service </a:t>
            </a:r>
            <a:r>
              <a:rPr lang="hu-HU" dirty="0" err="1"/>
              <a:t>Provider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Service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metadata</a:t>
            </a:r>
            <a:r>
              <a:rPr lang="hu-HU" dirty="0"/>
              <a:t> </a:t>
            </a:r>
            <a:r>
              <a:rPr lang="hu-HU" dirty="0" err="1"/>
              <a:t>descriptors</a:t>
            </a:r>
            <a:r>
              <a:rPr lang="hu-HU" dirty="0"/>
              <a:t> is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automatically</a:t>
            </a:r>
            <a:r>
              <a:rPr lang="hu-HU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b="1" dirty="0"/>
              <a:t>No </a:t>
            </a:r>
            <a:r>
              <a:rPr lang="hu-HU" b="1" dirty="0" err="1"/>
              <a:t>orch</a:t>
            </a:r>
            <a:r>
              <a:rPr lang="hu-HU" b="1" dirty="0"/>
              <a:t>. </a:t>
            </a:r>
            <a:r>
              <a:rPr lang="hu-HU" b="1" dirty="0" err="1"/>
              <a:t>proc</a:t>
            </a:r>
            <a:r>
              <a:rPr lang="hu-HU" b="1" dirty="0"/>
              <a:t>. </a:t>
            </a:r>
            <a:r>
              <a:rPr lang="hu-HU" b="1" dirty="0" err="1"/>
              <a:t>Implemented</a:t>
            </a:r>
            <a:r>
              <a:rPr lang="hu-HU" b="1" dirty="0"/>
              <a:t>: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Consumer </a:t>
            </a:r>
            <a:r>
              <a:rPr lang="hu-HU" dirty="0" err="1"/>
              <a:t>looks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Provider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detect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key-values</a:t>
            </a:r>
            <a:r>
              <a:rPr lang="hu-HU" dirty="0"/>
              <a:t>.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85EF01-5E1C-4336-A14C-653714289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4309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DB2400-9358-4CEF-997E-DC5C1EA2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79" y="203200"/>
            <a:ext cx="9044021" cy="520492"/>
          </a:xfrm>
        </p:spPr>
        <p:txBody>
          <a:bodyPr/>
          <a:lstStyle/>
          <a:p>
            <a:r>
              <a:rPr lang="hu-HU" sz="3200" dirty="0"/>
              <a:t>Consumer </a:t>
            </a:r>
            <a:r>
              <a:rPr lang="hu-HU" sz="3200" dirty="0" err="1"/>
              <a:t>skeleton</a:t>
            </a:r>
            <a:r>
              <a:rPr lang="hu-HU" sz="3200" dirty="0"/>
              <a:t>: </a:t>
            </a:r>
            <a:r>
              <a:rPr lang="hu-HU" sz="3200" dirty="0" err="1"/>
              <a:t>option</a:t>
            </a:r>
            <a:r>
              <a:rPr lang="hu-HU" sz="3200" dirty="0"/>
              <a:t> 1 (</a:t>
            </a:r>
            <a:r>
              <a:rPr lang="hu-HU" sz="3200" dirty="0" err="1"/>
              <a:t>self-orchestration</a:t>
            </a:r>
            <a:r>
              <a:rPr lang="hu-HU" sz="3200" dirty="0"/>
              <a:t>)</a:t>
            </a:r>
            <a:endParaRPr lang="en-US" sz="3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77366F-5E25-40B9-83DB-AA32559A47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79" y="1184971"/>
            <a:ext cx="7444935" cy="3853209"/>
          </a:xfrm>
        </p:spPr>
        <p:txBody>
          <a:bodyPr/>
          <a:lstStyle/>
          <a:p>
            <a:r>
              <a:rPr lang="hu-HU" dirty="0"/>
              <a:t>main (){</a:t>
            </a:r>
          </a:p>
          <a:p>
            <a:r>
              <a:rPr lang="hu-HU" dirty="0"/>
              <a:t>	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url</a:t>
            </a:r>
            <a:r>
              <a:rPr lang="hu-HU" dirty="0"/>
              <a:t> = </a:t>
            </a:r>
            <a:r>
              <a:rPr lang="hu-HU" dirty="0" err="1"/>
              <a:t>lookup_orchestrator</a:t>
            </a:r>
            <a:r>
              <a:rPr lang="hu-HU" dirty="0"/>
              <a:t>();</a:t>
            </a:r>
          </a:p>
          <a:p>
            <a:r>
              <a:rPr lang="hu-HU" dirty="0"/>
              <a:t>	</a:t>
            </a:r>
            <a:r>
              <a:rPr lang="hu-HU" dirty="0" err="1"/>
              <a:t>check_orchestration_store</a:t>
            </a:r>
            <a:r>
              <a:rPr lang="hu-HU" dirty="0"/>
              <a:t>(</a:t>
            </a:r>
            <a:r>
              <a:rPr lang="hu-HU" dirty="0" err="1"/>
              <a:t>url</a:t>
            </a:r>
            <a:r>
              <a:rPr lang="hu-HU" dirty="0"/>
              <a:t>);</a:t>
            </a:r>
          </a:p>
          <a:p>
            <a:r>
              <a:rPr lang="hu-HU" dirty="0"/>
              <a:t>	</a:t>
            </a:r>
            <a:r>
              <a:rPr lang="hu-HU" dirty="0" err="1"/>
              <a:t>select_provider</a:t>
            </a:r>
            <a:r>
              <a:rPr lang="hu-HU" dirty="0"/>
              <a:t>();</a:t>
            </a:r>
          </a:p>
          <a:p>
            <a:r>
              <a:rPr lang="hu-HU" dirty="0"/>
              <a:t>	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authorizationURL</a:t>
            </a:r>
            <a:r>
              <a:rPr lang="hu-HU" dirty="0"/>
              <a:t> = </a:t>
            </a:r>
            <a:r>
              <a:rPr lang="hu-HU" dirty="0" err="1"/>
              <a:t>lookup_authorization</a:t>
            </a:r>
            <a:r>
              <a:rPr lang="hu-HU" dirty="0"/>
              <a:t>();</a:t>
            </a:r>
          </a:p>
          <a:p>
            <a:r>
              <a:rPr lang="hu-HU" dirty="0"/>
              <a:t>	</a:t>
            </a:r>
            <a:r>
              <a:rPr lang="hu-HU" dirty="0" err="1"/>
              <a:t>fetch_token</a:t>
            </a:r>
            <a:r>
              <a:rPr lang="hu-HU" dirty="0"/>
              <a:t>(</a:t>
            </a:r>
            <a:r>
              <a:rPr lang="hu-HU" dirty="0" err="1"/>
              <a:t>authorizationURL</a:t>
            </a:r>
            <a:r>
              <a:rPr lang="hu-HU" dirty="0"/>
              <a:t>, </a:t>
            </a:r>
            <a:r>
              <a:rPr lang="hu-HU" dirty="0" err="1"/>
              <a:t>authRequest</a:t>
            </a:r>
            <a:r>
              <a:rPr lang="hu-HU" dirty="0"/>
              <a:t>);</a:t>
            </a:r>
          </a:p>
          <a:p>
            <a:r>
              <a:rPr lang="hu-HU" dirty="0"/>
              <a:t>	//…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inter-cloud</a:t>
            </a:r>
            <a:r>
              <a:rPr lang="hu-HU" dirty="0"/>
              <a:t> is </a:t>
            </a:r>
            <a:r>
              <a:rPr lang="hu-HU" dirty="0" err="1"/>
              <a:t>required</a:t>
            </a:r>
            <a:r>
              <a:rPr lang="hu-HU" dirty="0"/>
              <a:t>, a </a:t>
            </a:r>
            <a:r>
              <a:rPr lang="hu-HU" dirty="0" err="1"/>
              <a:t>lot</a:t>
            </a:r>
            <a:r>
              <a:rPr lang="hu-HU" dirty="0"/>
              <a:t> of </a:t>
            </a:r>
            <a:r>
              <a:rPr lang="hu-HU" dirty="0" err="1"/>
              <a:t>code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connect_to_provider</a:t>
            </a:r>
            <a:r>
              <a:rPr lang="hu-HU" dirty="0"/>
              <a:t>(</a:t>
            </a:r>
            <a:r>
              <a:rPr lang="hu-HU" dirty="0" err="1"/>
              <a:t>providerURL</a:t>
            </a:r>
            <a:r>
              <a:rPr lang="hu-HU" dirty="0"/>
              <a:t>, </a:t>
            </a:r>
            <a:r>
              <a:rPr lang="hu-HU" dirty="0" err="1"/>
              <a:t>token</a:t>
            </a:r>
            <a:r>
              <a:rPr lang="hu-HU" dirty="0"/>
              <a:t>);</a:t>
            </a:r>
          </a:p>
          <a:p>
            <a:r>
              <a:rPr lang="hu-HU" dirty="0"/>
              <a:t>}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E206C3-A395-4730-B656-458A96539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897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DC5BC-6EA4-47FB-BF11-0A1180D1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234"/>
            <a:ext cx="7444935" cy="520492"/>
          </a:xfrm>
        </p:spPr>
        <p:txBody>
          <a:bodyPr/>
          <a:lstStyle/>
          <a:p>
            <a:r>
              <a:rPr lang="hu-HU" dirty="0"/>
              <a:t>Consumer </a:t>
            </a:r>
            <a:r>
              <a:rPr lang="hu-HU" dirty="0" err="1"/>
              <a:t>pseudocode</a:t>
            </a:r>
            <a:r>
              <a:rPr lang="hu-HU" dirty="0"/>
              <a:t>: </a:t>
            </a:r>
            <a:r>
              <a:rPr lang="hu-HU" dirty="0" err="1"/>
              <a:t>option</a:t>
            </a:r>
            <a:r>
              <a:rPr lang="hu-HU" dirty="0"/>
              <a:t> 2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2ED4F6-7534-4A53-AB98-BF436AC791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736807"/>
            <a:ext cx="7444935" cy="3853209"/>
          </a:xfrm>
        </p:spPr>
        <p:txBody>
          <a:bodyPr/>
          <a:lstStyle/>
          <a:p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advanced</a:t>
            </a:r>
            <a:r>
              <a:rPr lang="hu-HU" dirty="0"/>
              <a:t> </a:t>
            </a:r>
            <a:r>
              <a:rPr lang="hu-HU" dirty="0" err="1"/>
              <a:t>Orchestration</a:t>
            </a:r>
            <a:r>
              <a:rPr lang="hu-HU" dirty="0"/>
              <a:t> service is </a:t>
            </a:r>
            <a:r>
              <a:rPr lang="hu-HU" dirty="0" err="1"/>
              <a:t>consumed</a:t>
            </a:r>
            <a:r>
              <a:rPr lang="hu-HU" dirty="0"/>
              <a:t>. Service </a:t>
            </a:r>
            <a:r>
              <a:rPr lang="hu-HU" dirty="0" err="1"/>
              <a:t>Consumers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simplier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Main() {</a:t>
            </a:r>
          </a:p>
          <a:p>
            <a:r>
              <a:rPr lang="hu-HU" dirty="0"/>
              <a:t>	</a:t>
            </a:r>
            <a:r>
              <a:rPr lang="hu-HU" dirty="0" err="1"/>
              <a:t>init</a:t>
            </a:r>
            <a:r>
              <a:rPr lang="hu-HU" dirty="0"/>
              <a:t>(); //</a:t>
            </a:r>
            <a:r>
              <a:rPr lang="hu-HU" dirty="0" err="1"/>
              <a:t>hw</a:t>
            </a:r>
            <a:r>
              <a:rPr lang="hu-HU" dirty="0"/>
              <a:t> </a:t>
            </a:r>
            <a:r>
              <a:rPr lang="hu-HU" dirty="0" err="1"/>
              <a:t>init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url</a:t>
            </a:r>
            <a:r>
              <a:rPr lang="hu-HU" dirty="0"/>
              <a:t> = </a:t>
            </a:r>
            <a:r>
              <a:rPr lang="hu-HU" dirty="0" err="1"/>
              <a:t>lookup_orchestrator</a:t>
            </a:r>
            <a:r>
              <a:rPr lang="hu-HU" dirty="0"/>
              <a:t>();</a:t>
            </a:r>
          </a:p>
          <a:p>
            <a:r>
              <a:rPr lang="hu-HU" dirty="0"/>
              <a:t>	</a:t>
            </a:r>
            <a:r>
              <a:rPr lang="hu-HU" dirty="0" err="1"/>
              <a:t>request_orchestration</a:t>
            </a:r>
            <a:r>
              <a:rPr lang="hu-HU" dirty="0"/>
              <a:t>(</a:t>
            </a:r>
            <a:r>
              <a:rPr lang="hu-HU" dirty="0" err="1"/>
              <a:t>url,ServiceRequestForm</a:t>
            </a:r>
            <a:r>
              <a:rPr lang="hu-HU" dirty="0"/>
              <a:t>);</a:t>
            </a:r>
          </a:p>
          <a:p>
            <a:r>
              <a:rPr lang="hu-HU" dirty="0"/>
              <a:t>	</a:t>
            </a:r>
            <a:r>
              <a:rPr lang="hu-HU" dirty="0" err="1"/>
              <a:t>parse_request</a:t>
            </a:r>
            <a:r>
              <a:rPr lang="hu-HU" dirty="0"/>
              <a:t>(</a:t>
            </a:r>
            <a:r>
              <a:rPr lang="hu-HU" dirty="0" err="1"/>
              <a:t>OrchResponse</a:t>
            </a:r>
            <a:r>
              <a:rPr lang="hu-HU" dirty="0"/>
              <a:t>);</a:t>
            </a:r>
          </a:p>
          <a:p>
            <a:r>
              <a:rPr lang="hu-HU" dirty="0"/>
              <a:t>	</a:t>
            </a:r>
            <a:r>
              <a:rPr lang="hu-HU" dirty="0" err="1"/>
              <a:t>connect_to_provider</a:t>
            </a:r>
            <a:r>
              <a:rPr lang="hu-HU" dirty="0"/>
              <a:t>(</a:t>
            </a:r>
            <a:r>
              <a:rPr lang="hu-HU" dirty="0" err="1"/>
              <a:t>url</a:t>
            </a:r>
            <a:r>
              <a:rPr lang="hu-HU" dirty="0"/>
              <a:t>, </a:t>
            </a:r>
            <a:r>
              <a:rPr lang="hu-HU" dirty="0" err="1"/>
              <a:t>token</a:t>
            </a:r>
            <a:r>
              <a:rPr lang="hu-HU" dirty="0"/>
              <a:t>);</a:t>
            </a:r>
          </a:p>
          <a:p>
            <a:r>
              <a:rPr lang="hu-HU" dirty="0"/>
              <a:t>}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AA1A6E-B5A3-452C-B02F-1E9D4FF37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37</a:t>
            </a:fld>
            <a:endParaRPr lang="sv-SE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19BCCF4-886D-4974-82A4-4B8E67C1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51" y="3542978"/>
            <a:ext cx="3858049" cy="20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72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60234"/>
            <a:ext cx="8432800" cy="520492"/>
          </a:xfrm>
        </p:spPr>
        <p:txBody>
          <a:bodyPr/>
          <a:lstStyle/>
          <a:p>
            <a:r>
              <a:rPr lang="hu-HU" dirty="0" err="1"/>
              <a:t>Orchestration</a:t>
            </a:r>
            <a:r>
              <a:rPr lang="hu-HU" dirty="0"/>
              <a:t> Service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Orchestration</a:t>
            </a:r>
            <a:r>
              <a:rPr lang="hu-HU" dirty="0"/>
              <a:t> </a:t>
            </a:r>
            <a:r>
              <a:rPr lang="hu-HU" dirty="0" err="1"/>
              <a:t>Store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38</a:t>
            </a:fld>
            <a:endParaRPr lang="sv-SE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8610756-F71E-4A50-A3E6-E456AAF9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90" y="1097992"/>
            <a:ext cx="6495532" cy="42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37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B3D6AD-936A-4D3A-9076-A55C8915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5" y="0"/>
            <a:ext cx="7444935" cy="520492"/>
          </a:xfrm>
        </p:spPr>
        <p:txBody>
          <a:bodyPr/>
          <a:lstStyle/>
          <a:p>
            <a:r>
              <a:rPr lang="hu-HU" dirty="0" err="1"/>
              <a:t>Orchestration</a:t>
            </a:r>
            <a:r>
              <a:rPr lang="hu-HU" dirty="0"/>
              <a:t> </a:t>
            </a:r>
            <a:r>
              <a:rPr lang="hu-HU" dirty="0" err="1"/>
              <a:t>Request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142261-31D2-4762-827B-18B726E451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14A32C-878F-4A7B-998E-5791A5333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39</a:t>
            </a:fld>
            <a:endParaRPr lang="sv-SE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FFBE454-7FE5-4598-A205-9F6CD923F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6"/>
          <a:stretch/>
        </p:blipFill>
        <p:spPr>
          <a:xfrm>
            <a:off x="-1" y="1185152"/>
            <a:ext cx="4723749" cy="3675521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70E757B9-3A48-4B10-8333-740766BECDA4}"/>
              </a:ext>
            </a:extLst>
          </p:cNvPr>
          <p:cNvSpPr/>
          <p:nvPr/>
        </p:nvSpPr>
        <p:spPr>
          <a:xfrm>
            <a:off x="4786817" y="152144"/>
            <a:ext cx="4572000" cy="54107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hu-HU" dirty="0"/>
              <a:t>{</a:t>
            </a:r>
          </a:p>
          <a:p>
            <a:pPr>
              <a:lnSpc>
                <a:spcPct val="120000"/>
              </a:lnSpc>
            </a:pPr>
            <a:r>
              <a:rPr lang="hu-HU" dirty="0"/>
              <a:t>  "</a:t>
            </a:r>
            <a:r>
              <a:rPr lang="hu-HU" dirty="0" err="1"/>
              <a:t>requesterSystem</a:t>
            </a:r>
            <a:r>
              <a:rPr lang="hu-HU" dirty="0"/>
              <a:t>":</a:t>
            </a:r>
          </a:p>
          <a:p>
            <a:pPr>
              <a:lnSpc>
                <a:spcPct val="120000"/>
              </a:lnSpc>
            </a:pPr>
            <a:r>
              <a:rPr lang="hu-HU" dirty="0"/>
              <a:t>  {</a:t>
            </a:r>
          </a:p>
          <a:p>
            <a:pPr>
              <a:lnSpc>
                <a:spcPct val="120000"/>
              </a:lnSpc>
            </a:pPr>
            <a:r>
              <a:rPr lang="hu-HU" dirty="0"/>
              <a:t>      "</a:t>
            </a:r>
            <a:r>
              <a:rPr lang="hu-HU" dirty="0" err="1"/>
              <a:t>systemName</a:t>
            </a:r>
            <a:r>
              <a:rPr lang="hu-HU" dirty="0"/>
              <a:t>": "</a:t>
            </a:r>
            <a:r>
              <a:rPr lang="hu-HU" dirty="0" err="1"/>
              <a:t>ChargePointSystem</a:t>
            </a:r>
            <a:r>
              <a:rPr lang="hu-HU" dirty="0"/>
              <a:t>",</a:t>
            </a:r>
          </a:p>
          <a:p>
            <a:pPr>
              <a:lnSpc>
                <a:spcPct val="120000"/>
              </a:lnSpc>
            </a:pPr>
            <a:r>
              <a:rPr lang="hu-HU" dirty="0"/>
              <a:t>      "</a:t>
            </a:r>
            <a:r>
              <a:rPr lang="hu-HU" dirty="0" err="1"/>
              <a:t>address</a:t>
            </a:r>
            <a:r>
              <a:rPr lang="hu-HU" dirty="0"/>
              <a:t>": "dummy_address_4"</a:t>
            </a:r>
          </a:p>
          <a:p>
            <a:pPr>
              <a:lnSpc>
                <a:spcPct val="120000"/>
              </a:lnSpc>
            </a:pPr>
            <a:r>
              <a:rPr lang="hu-HU" dirty="0"/>
              <a:t>  },</a:t>
            </a:r>
          </a:p>
          <a:p>
            <a:pPr>
              <a:lnSpc>
                <a:spcPct val="120000"/>
              </a:lnSpc>
            </a:pPr>
            <a:r>
              <a:rPr lang="hu-HU" dirty="0"/>
              <a:t>  "</a:t>
            </a:r>
            <a:r>
              <a:rPr lang="hu-HU" dirty="0" err="1"/>
              <a:t>requestedService</a:t>
            </a:r>
            <a:r>
              <a:rPr lang="hu-HU" dirty="0"/>
              <a:t>":</a:t>
            </a:r>
          </a:p>
          <a:p>
            <a:pPr>
              <a:lnSpc>
                <a:spcPct val="120000"/>
              </a:lnSpc>
            </a:pPr>
            <a:r>
              <a:rPr lang="hu-HU" dirty="0"/>
              <a:t>  {</a:t>
            </a:r>
          </a:p>
          <a:p>
            <a:pPr>
              <a:lnSpc>
                <a:spcPct val="120000"/>
              </a:lnSpc>
            </a:pPr>
            <a:r>
              <a:rPr lang="hu-HU" dirty="0"/>
              <a:t>      "</a:t>
            </a:r>
            <a:r>
              <a:rPr lang="hu-HU" dirty="0" err="1"/>
              <a:t>serviceDefinition</a:t>
            </a:r>
            <a:r>
              <a:rPr lang="hu-HU" dirty="0"/>
              <a:t>": "</a:t>
            </a:r>
            <a:r>
              <a:rPr lang="hu-HU" dirty="0" err="1"/>
              <a:t>ChargingProfile</a:t>
            </a:r>
            <a:r>
              <a:rPr lang="hu-HU" dirty="0"/>
              <a:t>",</a:t>
            </a:r>
          </a:p>
          <a:p>
            <a:pPr>
              <a:lnSpc>
                <a:spcPct val="120000"/>
              </a:lnSpc>
            </a:pPr>
            <a:r>
              <a:rPr lang="hu-HU" dirty="0"/>
              <a:t>      "</a:t>
            </a:r>
            <a:r>
              <a:rPr lang="hu-HU" dirty="0" err="1"/>
              <a:t>interfaces</a:t>
            </a:r>
            <a:r>
              <a:rPr lang="hu-HU" dirty="0"/>
              <a:t>": ["JSON"]</a:t>
            </a:r>
          </a:p>
          <a:p>
            <a:pPr>
              <a:lnSpc>
                <a:spcPct val="120000"/>
              </a:lnSpc>
            </a:pPr>
            <a:r>
              <a:rPr lang="hu-HU" dirty="0"/>
              <a:t>  },</a:t>
            </a:r>
          </a:p>
          <a:p>
            <a:pPr>
              <a:lnSpc>
                <a:spcPct val="120000"/>
              </a:lnSpc>
            </a:pPr>
            <a:r>
              <a:rPr lang="hu-HU" dirty="0"/>
              <a:t>  "</a:t>
            </a:r>
            <a:r>
              <a:rPr lang="hu-HU" dirty="0" err="1"/>
              <a:t>orchestrationFlags</a:t>
            </a:r>
            <a:r>
              <a:rPr lang="hu-HU" dirty="0"/>
              <a:t>": {</a:t>
            </a:r>
          </a:p>
          <a:p>
            <a:pPr>
              <a:lnSpc>
                <a:spcPct val="120000"/>
              </a:lnSpc>
            </a:pPr>
            <a:r>
              <a:rPr lang="hu-HU" dirty="0"/>
              <a:t>    "</a:t>
            </a:r>
            <a:r>
              <a:rPr lang="hu-HU" dirty="0" err="1"/>
              <a:t>overrideStore</a:t>
            </a:r>
            <a:r>
              <a:rPr lang="hu-HU" dirty="0"/>
              <a:t>": </a:t>
            </a:r>
            <a:r>
              <a:rPr lang="hu-HU" dirty="0" err="1"/>
              <a:t>true</a:t>
            </a:r>
            <a:r>
              <a:rPr lang="hu-HU" dirty="0"/>
              <a:t>,</a:t>
            </a:r>
          </a:p>
          <a:p>
            <a:pPr>
              <a:lnSpc>
                <a:spcPct val="120000"/>
              </a:lnSpc>
            </a:pPr>
            <a:r>
              <a:rPr lang="hu-HU" dirty="0"/>
              <a:t>    "</a:t>
            </a:r>
            <a:r>
              <a:rPr lang="hu-HU" dirty="0" err="1"/>
              <a:t>enableInterCloud</a:t>
            </a:r>
            <a:r>
              <a:rPr lang="hu-HU" dirty="0"/>
              <a:t>": </a:t>
            </a:r>
            <a:r>
              <a:rPr lang="hu-HU" dirty="0" err="1"/>
              <a:t>true</a:t>
            </a:r>
            <a:endParaRPr lang="hu-HU" dirty="0"/>
          </a:p>
          <a:p>
            <a:pPr>
              <a:lnSpc>
                <a:spcPct val="120000"/>
              </a:lnSpc>
            </a:pPr>
            <a:r>
              <a:rPr lang="hu-HU" dirty="0"/>
              <a:t>  }</a:t>
            </a:r>
          </a:p>
          <a:p>
            <a:pPr>
              <a:lnSpc>
                <a:spcPct val="120000"/>
              </a:lnSpc>
            </a:pPr>
            <a:r>
              <a:rPr lang="hu-HU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7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0DF115-D143-4CD4-B926-C7A887DD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51" y="138160"/>
            <a:ext cx="7444935" cy="520492"/>
          </a:xfrm>
        </p:spPr>
        <p:txBody>
          <a:bodyPr/>
          <a:lstStyle/>
          <a:p>
            <a:r>
              <a:rPr lang="hu-HU" dirty="0" err="1"/>
              <a:t>Pointers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6923CD-31B8-4E5B-86CB-909A5C2C9A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4527" y="795805"/>
            <a:ext cx="7653852" cy="5034274"/>
          </a:xfrm>
        </p:spPr>
        <p:txBody>
          <a:bodyPr/>
          <a:lstStyle/>
          <a:p>
            <a:r>
              <a:rPr lang="hu-HU" sz="1600" dirty="0" err="1"/>
              <a:t>Development</a:t>
            </a:r>
            <a:r>
              <a:rPr lang="hu-HU" sz="1600" dirty="0"/>
              <a:t> </a:t>
            </a:r>
            <a:r>
              <a:rPr lang="hu-HU" sz="1600" dirty="0" err="1"/>
              <a:t>github</a:t>
            </a:r>
            <a:r>
              <a:rPr lang="hu-HU" sz="1600" dirty="0"/>
              <a:t> </a:t>
            </a:r>
            <a:r>
              <a:rPr lang="hu-HU" sz="1600" dirty="0" err="1"/>
              <a:t>repositories</a:t>
            </a:r>
            <a:r>
              <a:rPr lang="hu-HU" sz="1600" dirty="0"/>
              <a:t> (most </a:t>
            </a:r>
            <a:r>
              <a:rPr lang="hu-HU" sz="1600" dirty="0" err="1"/>
              <a:t>up-to-date</a:t>
            </a:r>
            <a:r>
              <a:rPr lang="hu-HU" sz="1600" dirty="0"/>
              <a:t>):</a:t>
            </a:r>
          </a:p>
          <a:p>
            <a:r>
              <a:rPr lang="hu-HU" sz="1600" dirty="0">
                <a:hlinkClick r:id="rId2"/>
              </a:rPr>
              <a:t>https://github.com/arrowhead-f</a:t>
            </a:r>
            <a:r>
              <a:rPr lang="hu-HU" sz="1600" dirty="0"/>
              <a:t> </a:t>
            </a:r>
          </a:p>
          <a:p>
            <a:endParaRPr lang="hu-HU" sz="1600" dirty="0"/>
          </a:p>
          <a:p>
            <a:r>
              <a:rPr lang="hu-HU" sz="1600" dirty="0" err="1"/>
              <a:t>Release</a:t>
            </a:r>
            <a:r>
              <a:rPr lang="hu-HU" sz="1600" dirty="0"/>
              <a:t> </a:t>
            </a:r>
            <a:r>
              <a:rPr lang="hu-HU" sz="1600" dirty="0" err="1"/>
              <a:t>repo</a:t>
            </a:r>
            <a:r>
              <a:rPr lang="hu-HU" sz="1600" dirty="0"/>
              <a:t> &amp; </a:t>
            </a:r>
            <a:r>
              <a:rPr lang="hu-HU" sz="1600" dirty="0" err="1"/>
              <a:t>Arrowhead</a:t>
            </a:r>
            <a:r>
              <a:rPr lang="hu-HU" sz="1600" dirty="0"/>
              <a:t> </a:t>
            </a:r>
            <a:r>
              <a:rPr lang="hu-HU" sz="1600" dirty="0" err="1"/>
              <a:t>framework</a:t>
            </a:r>
            <a:r>
              <a:rPr lang="hu-HU" sz="1600" dirty="0"/>
              <a:t> wiki (WIP) &amp;&amp; </a:t>
            </a:r>
            <a:r>
              <a:rPr lang="hu-HU" sz="1600" dirty="0" err="1"/>
              <a:t>release</a:t>
            </a:r>
            <a:r>
              <a:rPr lang="hu-HU" sz="1600" dirty="0"/>
              <a:t> </a:t>
            </a:r>
            <a:r>
              <a:rPr lang="hu-HU" sz="1600" dirty="0" err="1"/>
              <a:t>binaries</a:t>
            </a:r>
            <a:r>
              <a:rPr lang="hu-HU" sz="1600" dirty="0"/>
              <a:t>:</a:t>
            </a:r>
          </a:p>
          <a:p>
            <a:r>
              <a:rPr lang="hu-HU" sz="1600" dirty="0">
                <a:hlinkClick r:id="rId3"/>
              </a:rPr>
              <a:t>https://forge.soa4d.org/anonscm/git/arrowhead-f/arrowhead-f.git</a:t>
            </a:r>
            <a:r>
              <a:rPr lang="hu-HU" sz="1600" dirty="0"/>
              <a:t> </a:t>
            </a:r>
          </a:p>
          <a:p>
            <a:r>
              <a:rPr lang="hu-HU" sz="1600" dirty="0">
                <a:hlinkClick r:id="rId4"/>
              </a:rPr>
              <a:t>https://forge.soa4d.org/plugins/mediawiki/wiki/arrowhead-f/index.php/Main_Page</a:t>
            </a:r>
            <a:endParaRPr lang="hu-HU" sz="1600" dirty="0"/>
          </a:p>
          <a:p>
            <a:r>
              <a:rPr lang="hu-HU" sz="1600" dirty="0" err="1"/>
              <a:t>Within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wiki, </a:t>
            </a:r>
            <a:r>
              <a:rPr lang="hu-HU" sz="1600" dirty="0" err="1"/>
              <a:t>use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„</a:t>
            </a:r>
            <a:r>
              <a:rPr lang="hu-HU" sz="1600" dirty="0" err="1"/>
              <a:t>Files</a:t>
            </a:r>
            <a:r>
              <a:rPr lang="hu-HU" sz="1600" dirty="0"/>
              <a:t>” and „</a:t>
            </a:r>
            <a:r>
              <a:rPr lang="hu-HU" sz="1600" dirty="0" err="1"/>
              <a:t>Docs</a:t>
            </a:r>
            <a:r>
              <a:rPr lang="hu-HU" sz="1600" dirty="0"/>
              <a:t>” </a:t>
            </a:r>
            <a:r>
              <a:rPr lang="hu-HU" sz="1600" dirty="0" err="1"/>
              <a:t>tabs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menu</a:t>
            </a:r>
            <a:r>
              <a:rPr lang="hu-HU" sz="1600" dirty="0"/>
              <a:t> bar!</a:t>
            </a:r>
          </a:p>
          <a:p>
            <a:endParaRPr lang="hu-HU" sz="1600" dirty="0"/>
          </a:p>
          <a:p>
            <a:r>
              <a:rPr lang="hu-HU" sz="1600" dirty="0"/>
              <a:t>Quickstart </a:t>
            </a:r>
            <a:r>
              <a:rPr lang="hu-HU" sz="1600" dirty="0" err="1"/>
              <a:t>package</a:t>
            </a:r>
            <a:r>
              <a:rPr lang="hu-HU" sz="1600" dirty="0"/>
              <a:t>:</a:t>
            </a:r>
          </a:p>
          <a:p>
            <a:r>
              <a:rPr lang="hu-HU" sz="1600" dirty="0"/>
              <a:t> </a:t>
            </a:r>
            <a:r>
              <a:rPr lang="hu-HU" sz="1600" dirty="0">
                <a:hlinkClick r:id="rId5"/>
              </a:rPr>
              <a:t>https://forge.soa4d.org/frs/?group_id=58</a:t>
            </a:r>
            <a:r>
              <a:rPr lang="hu-HU" sz="1600" dirty="0"/>
              <a:t> </a:t>
            </a:r>
          </a:p>
          <a:p>
            <a:r>
              <a:rPr lang="hu-HU" sz="1600" dirty="0" err="1"/>
              <a:t>Owncloud</a:t>
            </a:r>
            <a:r>
              <a:rPr lang="hu-HU" sz="1600" dirty="0"/>
              <a:t>/WP1/T1.4_Implementation</a:t>
            </a:r>
          </a:p>
          <a:p>
            <a:r>
              <a:rPr lang="en-US" sz="1600" dirty="0">
                <a:hlinkClick r:id="rId6"/>
              </a:rPr>
              <a:t>https://drive.google.com/file/d/1APgBgs24G_6tPJtdQuRMHCONX6tBXn89/view?usp=drive_web</a:t>
            </a:r>
            <a:r>
              <a:rPr lang="hu-HU" sz="1600" dirty="0"/>
              <a:t>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07619A-5C64-4550-A680-92CA72A6E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2987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6CC557-309D-49A0-B405-F8362124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594"/>
            <a:ext cx="7444935" cy="520492"/>
          </a:xfrm>
        </p:spPr>
        <p:txBody>
          <a:bodyPr/>
          <a:lstStyle/>
          <a:p>
            <a:r>
              <a:rPr lang="hu-HU" dirty="0" err="1"/>
              <a:t>Orchestration</a:t>
            </a:r>
            <a:r>
              <a:rPr lang="hu-HU" dirty="0"/>
              <a:t> </a:t>
            </a:r>
            <a:r>
              <a:rPr lang="hu-HU" dirty="0" err="1"/>
              <a:t>Response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DDA7E9-72CC-45C0-8B04-BC7C3E015C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32165" y="51594"/>
            <a:ext cx="7444935" cy="6545976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"</a:t>
            </a:r>
            <a:r>
              <a:rPr lang="hu-HU" sz="1200" dirty="0" err="1"/>
              <a:t>response</a:t>
            </a:r>
            <a:r>
              <a:rPr lang="hu-HU" sz="1200" dirty="0"/>
              <a:t>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  "</a:t>
            </a:r>
            <a:r>
              <a:rPr lang="hu-HU" sz="1200" dirty="0" err="1"/>
              <a:t>serviceDefinition</a:t>
            </a:r>
            <a:r>
              <a:rPr lang="hu-HU" sz="1200" dirty="0"/>
              <a:t>": "</a:t>
            </a:r>
            <a:r>
              <a:rPr lang="hu-HU" sz="1200" dirty="0" err="1"/>
              <a:t>ChargingProfile</a:t>
            </a:r>
            <a:r>
              <a:rPr lang="hu-HU" sz="1200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  "</a:t>
            </a:r>
            <a:r>
              <a:rPr lang="hu-HU" sz="1200" dirty="0" err="1"/>
              <a:t>interfaces</a:t>
            </a:r>
            <a:r>
              <a:rPr lang="hu-HU" sz="1200" dirty="0"/>
              <a:t>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  "</a:t>
            </a:r>
            <a:r>
              <a:rPr lang="hu-HU" sz="1200" dirty="0" err="1"/>
              <a:t>serviceMetadata</a:t>
            </a:r>
            <a:r>
              <a:rPr lang="hu-HU" sz="1200" dirty="0"/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    "</a:t>
            </a:r>
            <a:r>
              <a:rPr lang="hu-HU" sz="1200" dirty="0" err="1"/>
              <a:t>maxDuration</a:t>
            </a:r>
            <a:r>
              <a:rPr lang="hu-HU" sz="1200" dirty="0"/>
              <a:t>": "3600"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"</a:t>
            </a:r>
            <a:r>
              <a:rPr lang="hu-HU" sz="1200" dirty="0" err="1"/>
              <a:t>provider</a:t>
            </a:r>
            <a:r>
              <a:rPr lang="hu-HU" sz="1200" dirty="0"/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  "</a:t>
            </a:r>
            <a:r>
              <a:rPr lang="hu-HU" sz="1200" dirty="0" err="1"/>
              <a:t>systemName</a:t>
            </a:r>
            <a:r>
              <a:rPr lang="hu-HU" sz="1200" dirty="0"/>
              <a:t>": "</a:t>
            </a:r>
            <a:r>
              <a:rPr lang="hu-HU" sz="1200" dirty="0" err="1"/>
              <a:t>gateway</a:t>
            </a:r>
            <a:r>
              <a:rPr lang="hu-HU" sz="1200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  "</a:t>
            </a:r>
            <a:r>
              <a:rPr lang="hu-HU" sz="1200" dirty="0" err="1"/>
              <a:t>address</a:t>
            </a:r>
            <a:r>
              <a:rPr lang="hu-HU" sz="1200" dirty="0"/>
              <a:t>": "10.0.0.82",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  "port": 8001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"</a:t>
            </a:r>
            <a:r>
              <a:rPr lang="hu-HU" sz="1200" dirty="0" err="1"/>
              <a:t>serviceURI</a:t>
            </a:r>
            <a:r>
              <a:rPr lang="hu-HU" sz="1200" dirty="0"/>
              <a:t>": "</a:t>
            </a:r>
            <a:r>
              <a:rPr lang="hu-HU" sz="1200" dirty="0" err="1"/>
              <a:t>charging_profile</a:t>
            </a:r>
            <a:r>
              <a:rPr lang="hu-HU" sz="1200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  "</a:t>
            </a:r>
            <a:r>
              <a:rPr lang="hu-HU" sz="1200" dirty="0" err="1"/>
              <a:t>instruction</a:t>
            </a:r>
            <a:r>
              <a:rPr lang="hu-HU" sz="1200" dirty="0"/>
              <a:t>": "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provider</a:t>
            </a:r>
            <a:r>
              <a:rPr lang="hu-HU" sz="1200" dirty="0"/>
              <a:t> is </a:t>
            </a:r>
            <a:r>
              <a:rPr lang="hu-HU" sz="1200" dirty="0" err="1"/>
              <a:t>from</a:t>
            </a:r>
            <a:r>
              <a:rPr lang="hu-HU" sz="1200" dirty="0"/>
              <a:t> </a:t>
            </a:r>
            <a:r>
              <a:rPr lang="hu-HU" sz="1200" dirty="0" err="1"/>
              <a:t>another</a:t>
            </a:r>
            <a:r>
              <a:rPr lang="hu-HU" sz="1200" dirty="0"/>
              <a:t> </a:t>
            </a:r>
            <a:r>
              <a:rPr lang="hu-HU" sz="1200" dirty="0" err="1"/>
              <a:t>cloud</a:t>
            </a:r>
            <a:r>
              <a:rPr lang="hu-HU" sz="1200" dirty="0"/>
              <a:t>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hu-HU" sz="1200" dirty="0"/>
              <a:t>}</a:t>
            </a:r>
            <a:endParaRPr lang="en-US" sz="1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D20656B-DC67-4052-8923-38F17C42C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40</a:t>
            </a:fld>
            <a:endParaRPr lang="sv-SE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4B2B0C1-C943-4B83-B532-E0D56FE1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9" y="726706"/>
            <a:ext cx="4791919" cy="426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05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DC19DD-789E-43B4-85A6-324AD465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9C2F6B-63E2-4551-BC1F-5C7FB55C5E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3D27F14-A441-4298-96AF-85C36F7F4D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41</a:t>
            </a:fld>
            <a:endParaRPr lang="sv-SE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6FD7C63-FE1C-439D-A165-02F85C0F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1" y="0"/>
            <a:ext cx="7948075" cy="55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18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36917D-9DC3-4093-83CC-BA277035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561"/>
            <a:ext cx="7444935" cy="520492"/>
          </a:xfrm>
        </p:spPr>
        <p:txBody>
          <a:bodyPr/>
          <a:lstStyle/>
          <a:p>
            <a:r>
              <a:rPr lang="hu-HU" dirty="0" err="1"/>
              <a:t>Coming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couple</a:t>
            </a:r>
            <a:r>
              <a:rPr lang="hu-HU" dirty="0"/>
              <a:t> of </a:t>
            </a:r>
            <a:r>
              <a:rPr lang="hu-HU" dirty="0" err="1"/>
              <a:t>month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C81315-C08B-480C-A2E8-D7D9E69F46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6423" y="835197"/>
            <a:ext cx="7444935" cy="3853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Core</a:t>
            </a:r>
            <a:r>
              <a:rPr lang="hu-HU" dirty="0"/>
              <a:t> System UI: management </a:t>
            </a:r>
            <a:r>
              <a:rPr lang="hu-HU" dirty="0" err="1"/>
              <a:t>tool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Docker </a:t>
            </a:r>
            <a:r>
              <a:rPr lang="hu-HU" dirty="0" err="1"/>
              <a:t>images</a:t>
            </a:r>
            <a:r>
              <a:rPr lang="hu-HU" dirty="0"/>
              <a:t> </a:t>
            </a:r>
            <a:r>
              <a:rPr lang="hu-HU" dirty="0" err="1"/>
              <a:t>released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Revision</a:t>
            </a:r>
            <a:r>
              <a:rPr lang="hu-HU" dirty="0"/>
              <a:t> of </a:t>
            </a:r>
            <a:r>
              <a:rPr lang="hu-HU" dirty="0" err="1"/>
              <a:t>Gatekeeper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Gateway</a:t>
            </a:r>
            <a:r>
              <a:rPr lang="hu-HU" dirty="0"/>
              <a:t>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platforms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464C2A6-B3F9-4AF1-8203-81F3885A97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932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95578F8B-8F7D-474F-A361-8DB907B6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532"/>
            <a:ext cx="7444935" cy="520492"/>
          </a:xfrm>
        </p:spPr>
        <p:txBody>
          <a:bodyPr/>
          <a:lstStyle/>
          <a:p>
            <a:r>
              <a:rPr lang="hu-HU" dirty="0" err="1"/>
              <a:t>Implementation</a:t>
            </a:r>
            <a:endParaRPr lang="en-US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1B68D1A4-F10C-4000-A01D-D1989DAE48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532" y="680726"/>
            <a:ext cx="7444935" cy="4369614"/>
          </a:xfrm>
        </p:spPr>
        <p:txBody>
          <a:bodyPr/>
          <a:lstStyle/>
          <a:p>
            <a:pPr marL="0" indent="0"/>
            <a:r>
              <a:rPr lang="hu-HU" dirty="0" err="1"/>
              <a:t>Details</a:t>
            </a:r>
            <a:r>
              <a:rPr lang="hu-HU" dirty="0"/>
              <a:t>:</a:t>
            </a:r>
          </a:p>
          <a:p>
            <a:pPr marL="0" indent="0"/>
            <a:r>
              <a:rPr lang="hu-HU" dirty="0"/>
              <a:t>	Java 8 EE (Jersey API), </a:t>
            </a:r>
            <a:r>
              <a:rPr lang="hu-HU" dirty="0" err="1"/>
              <a:t>Hibernate</a:t>
            </a:r>
            <a:r>
              <a:rPr lang="hu-HU" dirty="0"/>
              <a:t> ORM,	log4j</a:t>
            </a:r>
          </a:p>
          <a:p>
            <a:pPr marL="0" indent="0"/>
            <a:r>
              <a:rPr lang="hu-HU" dirty="0"/>
              <a:t>	</a:t>
            </a:r>
            <a:r>
              <a:rPr lang="hu-HU" dirty="0" err="1"/>
              <a:t>MySQL</a:t>
            </a:r>
            <a:r>
              <a:rPr lang="hu-HU" dirty="0"/>
              <a:t> (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Postgre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SQL),  BIND9</a:t>
            </a:r>
          </a:p>
          <a:p>
            <a:pPr marL="0" indent="0"/>
            <a:r>
              <a:rPr lang="hu-HU" dirty="0"/>
              <a:t>	</a:t>
            </a:r>
            <a:r>
              <a:rPr lang="hu-HU" dirty="0" err="1"/>
              <a:t>Maven</a:t>
            </a:r>
            <a:r>
              <a:rPr lang="hu-HU" dirty="0"/>
              <a:t> project(s), (</a:t>
            </a:r>
            <a:r>
              <a:rPr lang="hu-HU" dirty="0" err="1"/>
              <a:t>IntelliJ</a:t>
            </a:r>
            <a:r>
              <a:rPr lang="hu-HU" dirty="0"/>
              <a:t>)</a:t>
            </a:r>
          </a:p>
          <a:p>
            <a:pPr marL="0" indent="0"/>
            <a:endParaRPr lang="hu-HU" dirty="0"/>
          </a:p>
          <a:p>
            <a:pPr marL="0" indent="0"/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:</a:t>
            </a:r>
          </a:p>
          <a:p>
            <a:pPr marL="457200" indent="-457200">
              <a:buAutoNum type="arabicPeriod"/>
            </a:pP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modules</a:t>
            </a:r>
            <a:endParaRPr lang="hu-HU" dirty="0"/>
          </a:p>
          <a:p>
            <a:pPr marL="931862" lvl="1" indent="-457200"/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separate</a:t>
            </a:r>
            <a:r>
              <a:rPr lang="hu-HU" dirty="0"/>
              <a:t> Java </a:t>
            </a:r>
            <a:r>
              <a:rPr lang="hu-HU" dirty="0" err="1"/>
              <a:t>executable</a:t>
            </a:r>
            <a:r>
              <a:rPr lang="hu-HU" dirty="0"/>
              <a:t>, </a:t>
            </a:r>
            <a:r>
              <a:rPr lang="hu-HU" dirty="0" err="1"/>
              <a:t>own</a:t>
            </a:r>
            <a:r>
              <a:rPr lang="hu-HU" dirty="0"/>
              <a:t> HTTP(S) server</a:t>
            </a:r>
          </a:p>
          <a:p>
            <a:pPr marL="931862" lvl="1" indent="-457200"/>
            <a:r>
              <a:rPr lang="hu-HU" dirty="0" err="1"/>
              <a:t>Properties</a:t>
            </a:r>
            <a:r>
              <a:rPr lang="hu-HU" dirty="0"/>
              <a:t> </a:t>
            </a:r>
            <a:r>
              <a:rPr lang="hu-HU" dirty="0" err="1"/>
              <a:t>files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lang="hu-HU" dirty="0"/>
          </a:p>
          <a:p>
            <a:pPr marL="457200" indent="-457200">
              <a:buAutoNum type="arabicPeriod"/>
            </a:pPr>
            <a:r>
              <a:rPr lang="hu-HU" dirty="0" err="1"/>
              <a:t>Lightweight</a:t>
            </a:r>
            <a:r>
              <a:rPr lang="hu-HU" dirty="0"/>
              <a:t>, </a:t>
            </a:r>
            <a:r>
              <a:rPr lang="hu-HU" dirty="0" err="1"/>
              <a:t>merged</a:t>
            </a:r>
            <a:r>
              <a:rPr lang="hu-HU" dirty="0"/>
              <a:t>,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jar</a:t>
            </a:r>
            <a:endParaRPr lang="hu-HU" dirty="0"/>
          </a:p>
          <a:p>
            <a:pPr marL="931862" lvl="1" indent="-457200"/>
            <a:r>
              <a:rPr lang="hu-HU" dirty="0" err="1"/>
              <a:t>One</a:t>
            </a:r>
            <a:r>
              <a:rPr lang="hu-HU" dirty="0"/>
              <a:t> Java </a:t>
            </a:r>
            <a:r>
              <a:rPr lang="hu-HU" dirty="0" err="1"/>
              <a:t>executable</a:t>
            </a:r>
            <a:r>
              <a:rPr lang="hu-HU" dirty="0"/>
              <a:t>, </a:t>
            </a:r>
            <a:r>
              <a:rPr lang="hu-HU" dirty="0" err="1"/>
              <a:t>one</a:t>
            </a:r>
            <a:r>
              <a:rPr lang="hu-HU" dirty="0"/>
              <a:t> HTTP(S) server</a:t>
            </a:r>
          </a:p>
          <a:p>
            <a:pPr marL="931862" lvl="1" indent="-457200"/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global</a:t>
            </a:r>
            <a:r>
              <a:rPr lang="hu-HU" dirty="0"/>
              <a:t> </a:t>
            </a:r>
            <a:r>
              <a:rPr lang="hu-HU" dirty="0" err="1"/>
              <a:t>property</a:t>
            </a:r>
            <a:r>
              <a:rPr lang="hu-HU" dirty="0"/>
              <a:t> file</a:t>
            </a:r>
          </a:p>
          <a:p>
            <a:pPr marL="931862" lvl="1" indent="-457200"/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B04AB76-95C5-4E6F-AB29-69C35F0995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011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11A4CB-5F0A-45E9-9ED1-CB247656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4"/>
            <a:ext cx="7444935" cy="520492"/>
          </a:xfrm>
        </p:spPr>
        <p:txBody>
          <a:bodyPr/>
          <a:lstStyle/>
          <a:p>
            <a:r>
              <a:rPr lang="hu-HU" dirty="0" err="1"/>
              <a:t>Raspberry</a:t>
            </a:r>
            <a:r>
              <a:rPr lang="hu-HU" dirty="0"/>
              <a:t> Pi 3B image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F3D7DA-B095-4190-8E3A-48B2C55A80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0130" y="580396"/>
            <a:ext cx="8608270" cy="3853209"/>
          </a:xfrm>
        </p:spPr>
        <p:txBody>
          <a:bodyPr/>
          <a:lstStyle/>
          <a:p>
            <a:r>
              <a:rPr lang="hu-HU" dirty="0"/>
              <a:t>The image is </a:t>
            </a:r>
            <a:r>
              <a:rPr lang="hu-HU" dirty="0" err="1"/>
              <a:t>for</a:t>
            </a:r>
            <a:r>
              <a:rPr lang="hu-HU" dirty="0"/>
              <a:t> a 4GB </a:t>
            </a:r>
            <a:r>
              <a:rPr lang="hu-HU" dirty="0" err="1"/>
              <a:t>microSD</a:t>
            </a:r>
            <a:r>
              <a:rPr lang="hu-HU" dirty="0"/>
              <a:t> </a:t>
            </a:r>
            <a:r>
              <a:rPr lang="hu-HU" dirty="0" err="1"/>
              <a:t>card</a:t>
            </a:r>
            <a:r>
              <a:rPr lang="hu-HU" dirty="0"/>
              <a:t> (</a:t>
            </a:r>
            <a:r>
              <a:rPr lang="hu-HU" dirty="0" err="1"/>
              <a:t>hopefully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10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).</a:t>
            </a:r>
          </a:p>
          <a:p>
            <a:r>
              <a:rPr lang="hu-HU" dirty="0" err="1"/>
              <a:t>Preconfigured</a:t>
            </a:r>
            <a:r>
              <a:rPr lang="hu-HU" dirty="0"/>
              <a:t>: </a:t>
            </a:r>
          </a:p>
          <a:p>
            <a:pPr lvl="1"/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pre-configured</a:t>
            </a:r>
            <a:endParaRPr lang="hu-HU" dirty="0"/>
          </a:p>
          <a:p>
            <a:pPr lvl="1"/>
            <a:r>
              <a:rPr lang="hu-HU" dirty="0" err="1"/>
              <a:t>Git</a:t>
            </a:r>
            <a:r>
              <a:rPr lang="hu-HU" dirty="0"/>
              <a:t>, </a:t>
            </a:r>
            <a:r>
              <a:rPr lang="hu-HU" dirty="0" err="1"/>
              <a:t>Maven</a:t>
            </a:r>
            <a:r>
              <a:rPr lang="hu-HU" dirty="0"/>
              <a:t>, JDK 1.8, </a:t>
            </a:r>
            <a:r>
              <a:rPr lang="hu-HU" dirty="0" err="1"/>
              <a:t>MySQL</a:t>
            </a:r>
            <a:r>
              <a:rPr lang="hu-HU" dirty="0"/>
              <a:t> (</a:t>
            </a:r>
            <a:r>
              <a:rPr lang="hu-HU" dirty="0" err="1"/>
              <a:t>MariaDB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PhpMyAdmin</a:t>
            </a:r>
            <a:r>
              <a:rPr lang="hu-HU" dirty="0"/>
              <a:t>: </a:t>
            </a:r>
            <a:r>
              <a:rPr lang="hu-HU" i="1" u="sng" dirty="0"/>
              <a:t>http://ip/phpmyadmin</a:t>
            </a:r>
          </a:p>
          <a:p>
            <a:pPr lvl="1"/>
            <a:r>
              <a:rPr lang="hu-HU" dirty="0" err="1"/>
              <a:t>Devtools</a:t>
            </a:r>
            <a:r>
              <a:rPr lang="hu-HU" dirty="0"/>
              <a:t> (</a:t>
            </a:r>
            <a:r>
              <a:rPr lang="hu-HU" dirty="0" err="1"/>
              <a:t>MCEdit</a:t>
            </a:r>
            <a:r>
              <a:rPr lang="hu-HU" dirty="0"/>
              <a:t>, </a:t>
            </a:r>
            <a:r>
              <a:rPr lang="hu-HU" dirty="0" err="1"/>
              <a:t>iptables</a:t>
            </a:r>
            <a:r>
              <a:rPr lang="hu-HU" dirty="0"/>
              <a:t>…)</a:t>
            </a:r>
          </a:p>
          <a:p>
            <a:pPr lvl="1"/>
            <a:r>
              <a:rPr lang="hu-HU" dirty="0" err="1"/>
              <a:t>Mosquitto</a:t>
            </a:r>
            <a:r>
              <a:rPr lang="hu-HU" dirty="0"/>
              <a:t> MQTT </a:t>
            </a:r>
            <a:r>
              <a:rPr lang="hu-HU" dirty="0" err="1"/>
              <a:t>broker</a:t>
            </a:r>
            <a:endParaRPr lang="hu-HU" dirty="0"/>
          </a:p>
          <a:p>
            <a:pPr lvl="1"/>
            <a:r>
              <a:rPr lang="hu-HU" dirty="0"/>
              <a:t>The </a:t>
            </a:r>
            <a:r>
              <a:rPr lang="hu-HU" dirty="0" err="1"/>
              <a:t>Raspberry</a:t>
            </a:r>
            <a:r>
              <a:rPr lang="hu-HU" dirty="0"/>
              <a:t> </a:t>
            </a:r>
            <a:r>
              <a:rPr lang="hu-HU" dirty="0" err="1"/>
              <a:t>hosts</a:t>
            </a:r>
            <a:r>
              <a:rPr lang="hu-HU" dirty="0"/>
              <a:t> a </a:t>
            </a:r>
            <a:r>
              <a:rPr lang="hu-HU" dirty="0" err="1"/>
              <a:t>Wi</a:t>
            </a:r>
            <a:r>
              <a:rPr lang="hu-HU" dirty="0"/>
              <a:t>-Fi </a:t>
            </a:r>
            <a:r>
              <a:rPr lang="hu-HU" dirty="0" err="1"/>
              <a:t>network</a:t>
            </a:r>
            <a:r>
              <a:rPr lang="hu-HU" dirty="0"/>
              <a:t> and </a:t>
            </a:r>
            <a:r>
              <a:rPr lang="hu-HU" dirty="0" err="1"/>
              <a:t>tunnels</a:t>
            </a:r>
            <a:r>
              <a:rPr lang="hu-HU" dirty="0"/>
              <a:t> Internet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eth0</a:t>
            </a:r>
          </a:p>
          <a:p>
            <a:r>
              <a:rPr lang="hu-HU" dirty="0" err="1"/>
              <a:t>Wi</a:t>
            </a:r>
            <a:r>
              <a:rPr lang="hu-HU" dirty="0"/>
              <a:t>-Fi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details</a:t>
            </a:r>
            <a:r>
              <a:rPr lang="hu-HU" sz="2400" dirty="0"/>
              <a:t>: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WiFi SSID: </a:t>
            </a:r>
            <a:r>
              <a:rPr lang="hu-HU" dirty="0" err="1"/>
              <a:t>Arrowhead-Raspi-IoT</a:t>
            </a:r>
            <a:r>
              <a:rPr lang="hu-HU" dirty="0"/>
              <a:t>#, </a:t>
            </a:r>
            <a:r>
              <a:rPr lang="hu-HU" dirty="0" err="1"/>
              <a:t>password</a:t>
            </a:r>
            <a:r>
              <a:rPr lang="hu-HU" dirty="0"/>
              <a:t>: </a:t>
            </a:r>
            <a:r>
              <a:rPr lang="hu-HU" dirty="0" err="1"/>
              <a:t>arrowhead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Raspi</a:t>
            </a:r>
            <a:r>
              <a:rPr lang="hu-HU" dirty="0"/>
              <a:t> is  DHCP </a:t>
            </a:r>
            <a:r>
              <a:rPr lang="hu-HU" dirty="0" err="1"/>
              <a:t>master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192.168.42.10-50 </a:t>
            </a:r>
            <a:r>
              <a:rPr lang="hu-HU" dirty="0" err="1"/>
              <a:t>range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Raspi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192.168.42.1 </a:t>
            </a:r>
          </a:p>
          <a:p>
            <a:r>
              <a:rPr lang="hu-HU" sz="1600" dirty="0">
                <a:hlinkClick r:id="rId3"/>
              </a:rPr>
              <a:t>https://learn.adafruit.com/setting-up-a-raspberry-pi-as-a-wifi-access-point/install-software</a:t>
            </a:r>
            <a:endParaRPr lang="hu-HU" sz="1600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9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16C1EE-7D32-4978-A0A6-8EF32E9B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69" y="195274"/>
            <a:ext cx="7444935" cy="520492"/>
          </a:xfrm>
        </p:spPr>
        <p:txBody>
          <a:bodyPr/>
          <a:lstStyle/>
          <a:p>
            <a:r>
              <a:rPr lang="hu-HU" dirty="0" err="1"/>
              <a:t>Raspberry</a:t>
            </a:r>
            <a:r>
              <a:rPr lang="hu-HU" dirty="0"/>
              <a:t> Pi </a:t>
            </a:r>
            <a:r>
              <a:rPr lang="hu-HU" dirty="0" err="1"/>
              <a:t>3B</a:t>
            </a:r>
            <a:r>
              <a:rPr lang="hu-HU" dirty="0"/>
              <a:t> image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FB671F-BBA5-4899-A3E7-BC761F4D73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2570" y="850606"/>
            <a:ext cx="8205886" cy="4187756"/>
          </a:xfrm>
        </p:spPr>
        <p:txBody>
          <a:bodyPr/>
          <a:lstStyle/>
          <a:p>
            <a:r>
              <a:rPr lang="en-US" dirty="0"/>
              <a:t>The arrowhead framework automatically starts on the Raspberry after boot, using insecure mode: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core system listens on port 8440 at insecure mode</a:t>
            </a:r>
          </a:p>
          <a:p>
            <a:pPr marL="0" indent="0"/>
            <a:r>
              <a:rPr lang="en-US" dirty="0"/>
              <a:t>Execute the „</a:t>
            </a:r>
            <a:r>
              <a:rPr lang="en-US" dirty="0" err="1"/>
              <a:t>start_secure_arrowhead.sh</a:t>
            </a:r>
            <a:r>
              <a:rPr lang="en-US" dirty="0"/>
              <a:t>” to invoke secure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Alternatively you can manually start the JAR file in the target folder with the „</a:t>
            </a:r>
            <a:r>
              <a:rPr lang="en-US" b="1" dirty="0"/>
              <a:t>-</a:t>
            </a:r>
            <a:r>
              <a:rPr lang="en-US" b="1" dirty="0" err="1"/>
              <a:t>tls</a:t>
            </a:r>
            <a:r>
              <a:rPr lang="en-US" dirty="0"/>
              <a:t>” command line argument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Systems will listen on port 8441, except the Gatekeeper, which will listen on 8447 (Gatekeeper needs different </a:t>
            </a:r>
            <a:r>
              <a:rPr lang="en-US" dirty="0" err="1"/>
              <a:t>SSLContext</a:t>
            </a:r>
            <a:r>
              <a:rPr lang="en-US" dirty="0"/>
              <a:t>)</a:t>
            </a:r>
          </a:p>
          <a:p>
            <a:pPr marL="0" indent="0"/>
            <a:r>
              <a:rPr lang="en-US" dirty="0"/>
              <a:t>To update your 4.0 lightweight implementation, go to the arrowhead-</a:t>
            </a:r>
            <a:r>
              <a:rPr lang="en-US" dirty="0" err="1"/>
              <a:t>lw</a:t>
            </a:r>
            <a:r>
              <a:rPr lang="en-US" dirty="0"/>
              <a:t> folder and then: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Pull the changes: </a:t>
            </a:r>
            <a:r>
              <a:rPr lang="en-US" dirty="0">
                <a:latin typeface="Consolas" panose="020B0609020204030204" pitchFamily="49" charset="0"/>
              </a:rPr>
              <a:t>git pull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the new JAR with maven: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package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5DB957-F839-4B11-8C23-5FBDAA256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37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8E8047-094A-41ED-95AF-A6BB9A97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59" y="205907"/>
            <a:ext cx="7444935" cy="520492"/>
          </a:xfrm>
        </p:spPr>
        <p:txBody>
          <a:bodyPr/>
          <a:lstStyle/>
          <a:p>
            <a:r>
              <a:rPr lang="hu-HU" dirty="0" err="1"/>
              <a:t>Raspberry</a:t>
            </a:r>
            <a:r>
              <a:rPr lang="hu-HU" dirty="0"/>
              <a:t> Pi </a:t>
            </a:r>
            <a:r>
              <a:rPr lang="hu-HU" dirty="0" err="1"/>
              <a:t>3B</a:t>
            </a:r>
            <a:r>
              <a:rPr lang="hu-HU" dirty="0"/>
              <a:t> image III.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308E21-27A1-4E89-ACC8-50F1808349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0160" y="882502"/>
            <a:ext cx="7944666" cy="4155859"/>
          </a:xfrm>
        </p:spPr>
        <p:txBody>
          <a:bodyPr/>
          <a:lstStyle/>
          <a:p>
            <a:pPr marL="0" indent="0"/>
            <a:r>
              <a:rPr lang="en-US" dirty="0"/>
              <a:t>If the start/stop scripts were also updated for some reason during the pull, you need to give global read/write access to them again, in order to make the automatic framework start</a:t>
            </a:r>
            <a:r>
              <a:rPr lang="hu-HU" dirty="0"/>
              <a:t> </a:t>
            </a:r>
            <a:r>
              <a:rPr lang="hu-HU" dirty="0" err="1"/>
              <a:t>working</a:t>
            </a:r>
            <a:r>
              <a:rPr lang="hu-HU" dirty="0"/>
              <a:t> again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„</a:t>
            </a:r>
            <a:r>
              <a:rPr lang="en-US" dirty="0" err="1"/>
              <a:t>chmod</a:t>
            </a:r>
            <a:r>
              <a:rPr lang="en-US" dirty="0"/>
              <a:t> 777 &lt;</a:t>
            </a:r>
            <a:r>
              <a:rPr lang="en-US" dirty="0" err="1"/>
              <a:t>file_name</a:t>
            </a:r>
            <a:r>
              <a:rPr lang="en-US" dirty="0"/>
              <a:t>&gt;” to do 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want you can configure the arrowhead (</a:t>
            </a:r>
            <a:r>
              <a:rPr lang="en-US" dirty="0" err="1"/>
              <a:t>systemctl</a:t>
            </a:r>
            <a:r>
              <a:rPr lang="en-US" dirty="0"/>
              <a:t>) service, change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systemd</a:t>
            </a:r>
            <a:r>
              <a:rPr lang="en-US" dirty="0"/>
              <a:t>/system/</a:t>
            </a:r>
            <a:r>
              <a:rPr lang="en-US" dirty="0" err="1"/>
              <a:t>arrowhead.service</a:t>
            </a:r>
            <a:endParaRPr lang="en-US" dirty="0"/>
          </a:p>
          <a:p>
            <a:pPr marL="0" indent="0"/>
            <a:r>
              <a:rPr lang="en-US" dirty="0"/>
              <a:t>If a new version of the Raspberry specific implementation comes out, and you want to update: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</a:t>
            </a:r>
            <a:r>
              <a:rPr lang="hu-HU" dirty="0" err="1">
                <a:hlinkClick r:id="rId3"/>
              </a:rPr>
              <a:t>arrowhead</a:t>
            </a:r>
            <a:r>
              <a:rPr lang="hu-HU" dirty="0">
                <a:hlinkClick r:id="rId3"/>
              </a:rPr>
              <a:t>-f/</a:t>
            </a:r>
            <a:r>
              <a:rPr lang="hu-HU" dirty="0" err="1">
                <a:hlinkClick r:id="rId3"/>
              </a:rPr>
              <a:t>core</a:t>
            </a:r>
            <a:r>
              <a:rPr lang="hu-HU" dirty="0">
                <a:hlinkClick r:id="rId3"/>
              </a:rPr>
              <a:t>-java</a:t>
            </a:r>
            <a:r>
              <a:rPr lang="en-US" dirty="0">
                <a:hlinkClick r:id="rId3"/>
              </a:rPr>
              <a:t>.git</a:t>
            </a:r>
            <a:r>
              <a:rPr lang="en-US" dirty="0"/>
              <a:t> -b &lt;name of the new branch&gt;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Duplicate the property files inside the config folder, and remove the .sample part from the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 alternatively wait for a new Raspberry image to be released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92E3981-3E33-48AF-8366-CEE5E3F3D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542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Framework</a:t>
            </a:r>
            <a:endParaRPr lang="en-US" dirty="0"/>
          </a:p>
        </p:txBody>
      </p:sp>
      <p:sp>
        <p:nvSpPr>
          <p:cNvPr id="2" name="Tartalom helye 1"/>
          <p:cNvSpPr>
            <a:spLocks noGrp="1"/>
          </p:cNvSpPr>
          <p:nvPr>
            <p:ph sz="quarter" idx="10"/>
          </p:nvPr>
        </p:nvSpPr>
        <p:spPr>
          <a:xfrm>
            <a:off x="528284" y="1425676"/>
            <a:ext cx="3645237" cy="3853209"/>
          </a:xfrm>
        </p:spPr>
        <p:txBody>
          <a:bodyPr/>
          <a:lstStyle/>
          <a:p>
            <a:r>
              <a:rPr lang="hu-HU" dirty="0"/>
              <a:t>Minimum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set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1"/>
          </p:nvPr>
        </p:nvSpPr>
        <p:spPr>
          <a:xfrm>
            <a:off x="4445127" y="1419420"/>
            <a:ext cx="4605947" cy="3853209"/>
          </a:xfrm>
        </p:spPr>
        <p:txBody>
          <a:bodyPr/>
          <a:lstStyle/>
          <a:p>
            <a:r>
              <a:rPr lang="hu-HU" dirty="0"/>
              <a:t>Advanced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set</a:t>
            </a:r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" y="2016310"/>
            <a:ext cx="3858049" cy="201178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023" y="3111756"/>
            <a:ext cx="4284000" cy="87000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066" y="4148018"/>
            <a:ext cx="1032750" cy="821667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066" y="2125641"/>
            <a:ext cx="3213000" cy="821667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625" y="2044859"/>
            <a:ext cx="1128375" cy="879667"/>
          </a:xfrm>
          <a:prstGeom prst="rect">
            <a:avLst/>
          </a:prstGeom>
        </p:spPr>
      </p:pic>
      <p:sp>
        <p:nvSpPr>
          <p:cNvPr id="15" name="Téglalap 14"/>
          <p:cNvSpPr/>
          <p:nvPr/>
        </p:nvSpPr>
        <p:spPr>
          <a:xfrm>
            <a:off x="5682816" y="2044859"/>
            <a:ext cx="2274731" cy="96283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0A4F029-93DB-4E50-82A8-89FD10FB9942}"/>
              </a:ext>
            </a:extLst>
          </p:cNvPr>
          <p:cNvSpPr/>
          <p:nvPr/>
        </p:nvSpPr>
        <p:spPr>
          <a:xfrm>
            <a:off x="4623229" y="3035000"/>
            <a:ext cx="1059587" cy="96283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FED5CE5D-6460-43CD-A159-41616D297C41}"/>
              </a:ext>
            </a:extLst>
          </p:cNvPr>
          <p:cNvSpPr/>
          <p:nvPr/>
        </p:nvSpPr>
        <p:spPr>
          <a:xfrm>
            <a:off x="7991487" y="3018919"/>
            <a:ext cx="1059587" cy="96283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11973"/>
      </p:ext>
    </p:extLst>
  </p:cSld>
  <p:clrMapOvr>
    <a:masterClrMapping/>
  </p:clrMapOvr>
</p:sld>
</file>

<file path=ppt/theme/theme1.xml><?xml version="1.0" encoding="utf-8"?>
<a:theme xmlns:a="http://schemas.openxmlformats.org/drawingml/2006/main" name="Arrowhea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Enhancement_of_AH_v0</Template>
  <TotalTime>3018</TotalTime>
  <Words>1645</Words>
  <Application>Microsoft Office PowerPoint</Application>
  <PresentationFormat>Diavetítés a képernyőre (16:10 oldalarány)</PresentationFormat>
  <Paragraphs>363</Paragraphs>
  <Slides>42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46" baseType="lpstr">
      <vt:lpstr>Arial</vt:lpstr>
      <vt:lpstr>Calibri</vt:lpstr>
      <vt:lpstr>Consolas</vt:lpstr>
      <vt:lpstr>Arrowhead template</vt:lpstr>
      <vt:lpstr>Arrowhead hackathlon</vt:lpstr>
      <vt:lpstr>We need to talk.</vt:lpstr>
      <vt:lpstr>4.0 release overview</vt:lpstr>
      <vt:lpstr>Pointers</vt:lpstr>
      <vt:lpstr>Implementation</vt:lpstr>
      <vt:lpstr>Raspberry Pi 3B image</vt:lpstr>
      <vt:lpstr>Raspberry Pi 3B image II.</vt:lpstr>
      <vt:lpstr>Raspberry Pi 3B image III.</vt:lpstr>
      <vt:lpstr>Arrowhead Core Framework</vt:lpstr>
      <vt:lpstr>PowerPoint-bemutató</vt:lpstr>
      <vt:lpstr>Arrowhead objects</vt:lpstr>
      <vt:lpstr>The Arrowhead core database structure I.</vt:lpstr>
      <vt:lpstr>The Arrowhead core database structure II.</vt:lpstr>
      <vt:lpstr>Security features</vt:lpstr>
      <vt:lpstr>The token itself</vt:lpstr>
      <vt:lpstr>RawTokenInfo</vt:lpstr>
      <vt:lpstr>Core Systems</vt:lpstr>
      <vt:lpstr>ServiceRegistry</vt:lpstr>
      <vt:lpstr>The Orchestrator</vt:lpstr>
      <vt:lpstr>Orchestration Service</vt:lpstr>
      <vt:lpstr>Authorization System</vt:lpstr>
      <vt:lpstr>When not using the Orchestration Service</vt:lpstr>
      <vt:lpstr>EventHandler</vt:lpstr>
      <vt:lpstr>Gatekeeper &amp; Gateway</vt:lpstr>
      <vt:lpstr>PowerPoint-bemutató</vt:lpstr>
      <vt:lpstr>Interoperability guidelines Naming conventions</vt:lpstr>
      <vt:lpstr>Need to update!</vt:lpstr>
      <vt:lpstr>Client skeletons and use</vt:lpstr>
      <vt:lpstr>Provider skeleton pseudocode</vt:lpstr>
      <vt:lpstr>Service Registration</vt:lpstr>
      <vt:lpstr>Contents of the ServiceRegistry afterwards (SQL)</vt:lpstr>
      <vt:lpstr>Contents of the SR (DNS)</vt:lpstr>
      <vt:lpstr>Authorization Rules</vt:lpstr>
      <vt:lpstr>Or manually add inter-cloud auth rules in the database</vt:lpstr>
      <vt:lpstr>The Orchestrator/Consumer will know…</vt:lpstr>
      <vt:lpstr>Consumer skeleton: option 1 (self-orchestration)</vt:lpstr>
      <vt:lpstr>Consumer pseudocode: option 2</vt:lpstr>
      <vt:lpstr>Orchestration Service vs Orchestration Store</vt:lpstr>
      <vt:lpstr>Orchestration Request</vt:lpstr>
      <vt:lpstr>Orchestration Response</vt:lpstr>
      <vt:lpstr>PowerPoint-bemutató</vt:lpstr>
      <vt:lpstr>Coming in the next couple of month</vt:lpstr>
    </vt:vector>
  </TitlesOfParts>
  <Company>Favör Reklambyrå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Enhancements of the Arrowhead Framework to Refine Inter-cloud Service Interactions </dc:title>
  <dc:creator>Hegedűs Csaba</dc:creator>
  <cp:lastModifiedBy>Csaba Hegedus</cp:lastModifiedBy>
  <cp:revision>139</cp:revision>
  <dcterms:created xsi:type="dcterms:W3CDTF">2016-09-12T08:04:41Z</dcterms:created>
  <dcterms:modified xsi:type="dcterms:W3CDTF">2018-08-23T08:28:41Z</dcterms:modified>
</cp:coreProperties>
</file>