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2" r:id="rId6"/>
    <p:sldId id="270" r:id="rId7"/>
    <p:sldId id="265" r:id="rId8"/>
    <p:sldId id="266" r:id="rId9"/>
    <p:sldId id="271" r:id="rId10"/>
    <p:sldId id="268" r:id="rId11"/>
    <p:sldId id="273" r:id="rId12"/>
    <p:sldId id="26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87F"/>
    <a:srgbClr val="004E9B"/>
    <a:srgbClr val="FFD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9590-FD4F-C8C5-78A4-CD36ECA54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03296-4B0F-EE00-A09C-3D5572DE8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0F656-2A08-3ADE-BD66-011117E0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BBD-2210-419F-8798-FD10B631A4DC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21A54-A8A9-ADBF-236A-93E0202E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D51D6-A4EA-97C9-552C-DC1F9227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47A2-8EAA-4A5B-A81C-9287BF0EF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9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6A13-1F6C-9BE5-F254-29C001EE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16DFA-AF7E-DA38-B64D-DF2B3E7A8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C1843-B9CA-645E-DA67-A1E4B0E8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BBD-2210-419F-8798-FD10B631A4DC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66A06-FB30-63B7-97AB-08A8946D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7DE8A-3355-C721-2452-DD74584A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47A2-8EAA-4A5B-A81C-9287BF0EF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98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1CFB5-25F4-1B5B-37E9-54AB0D649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A6E1E-210C-60F7-0733-65EF23B78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4C7C9-13D2-A46E-DC81-0C2CE85A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BBD-2210-419F-8798-FD10B631A4DC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C62E1-F593-A610-3A75-8237EB8F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26CFF-96CB-D4D0-90BC-F9A65415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47A2-8EAA-4A5B-A81C-9287BF0EF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125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472E-408C-A7EB-0D1E-58287DCC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CE2B-425E-F433-E5E2-9567143BC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F41C3-0AC2-132C-F17C-64C17A2D5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BBD-2210-419F-8798-FD10B631A4DC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2FC27-DAE1-A2D3-8968-750F3E17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4F607-3A2A-D1F9-5912-687CB380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47A2-8EAA-4A5B-A81C-9287BF0EF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53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94B8-1F46-DB08-7C58-EAC36F43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C3CAD-0106-CB6A-B9BB-F68A1A19F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E4894-12E6-6D07-3F6E-68AE50E1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BBD-2210-419F-8798-FD10B631A4DC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ED604-BE9F-E64F-9A4A-E020F115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3019A-A5D3-998E-991B-A27DB337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47A2-8EAA-4A5B-A81C-9287BF0EF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2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C3E0-E2C9-9542-CAC3-7AA7F1B44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2020F-8DF7-5F0F-738D-F274EF313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7B8E7-4675-6364-507D-E1041F2CB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9A3AD-4947-CAC0-F47B-66ACF5FB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BBD-2210-419F-8798-FD10B631A4DC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89AAA-52FA-9254-C9B6-9EBB1513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591A1-398B-1684-F7AB-976EAB86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47A2-8EAA-4A5B-A81C-9287BF0EF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882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6E80-B5C3-6AFA-7311-AC05DE06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1A018-5608-375B-87A8-D1ECAE14E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54EAB-316D-B929-D364-9D93197D0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8D289-6389-8ED9-4E9C-9AA377F27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1FFD9-041C-5567-AA54-57DDFCF5F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012ECB-8E72-A543-8B45-BB328AEC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BBD-2210-419F-8798-FD10B631A4DC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76BC1-0128-4642-4503-81A8A340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DD391-C575-1F70-2247-07FEFC6F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47A2-8EAA-4A5B-A81C-9287BF0EF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29F3-D3C1-B154-117D-AC93B4F0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4FFDB-DB11-FF5D-DC78-BA2A4A7C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BBD-2210-419F-8798-FD10B631A4DC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6915-1322-6D6C-4D38-D8C6F25A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F4C2F-85D7-8831-8A7A-D57913F6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47A2-8EAA-4A5B-A81C-9287BF0EF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52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08867-39FA-2967-5358-965CEE01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BBD-2210-419F-8798-FD10B631A4DC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52C09-9353-4ED8-03BC-DD60464C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0B6B8-A868-DD72-3A54-462BE544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47A2-8EAA-4A5B-A81C-9287BF0EF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26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CFD0-C101-F9DF-3207-3F9B13B1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0EC72-BF4E-3B16-D1AA-E1A40DABD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AD904-1884-2610-7BBA-10ED0F295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45488-8D23-7C06-CBBC-B2E0F6E3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BBD-2210-419F-8798-FD10B631A4DC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AC7DB-351E-DD77-F6CC-C78E5197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F8181-7EEC-1F1B-5E83-152DDBA7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47A2-8EAA-4A5B-A81C-9287BF0EF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41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6842-81FC-F796-8477-BC273385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4A773-FFC4-4EDC-6934-EBBC1E69F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DD313-322E-E4EC-0BC5-F7C718CBE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24A2F-01AF-47A8-4191-E92C7A1F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BBD-2210-419F-8798-FD10B631A4DC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2FC19-5405-EF5F-1F12-373CD04A7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53A8A-5626-3CA4-5996-D620D319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47A2-8EAA-4A5B-A81C-9287BF0EF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44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18A03-5781-2165-CD49-1F02A3BC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8E7D6-EF21-E99C-BF8F-6E33DA8A3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FA278-78EB-8C9A-B5FC-3F034BAB5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26BBD-2210-419F-8798-FD10B631A4DC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ED939-1D62-963C-35AF-A6D5EEC69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F9EE9-66C6-B22A-8F81-963B4FE7E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47A2-8EAA-4A5B-A81C-9287BF0EF4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67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E7D5B3-D3A4-D4B8-5EB8-3F219A99AC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E9B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BA59A-449C-3E69-8893-E0220E0B6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560" y="1122363"/>
            <a:ext cx="9235440" cy="2387600"/>
          </a:xfrm>
        </p:spPr>
        <p:txBody>
          <a:bodyPr>
            <a:normAutofit fontScale="90000"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Analyst Professional Practical Exam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0154C-4222-ACE3-5974-9F461DDC6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69080"/>
            <a:ext cx="9235440" cy="1188719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New Product Sales Methods Analysis</a:t>
            </a:r>
            <a:endParaRPr lang="en-IN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8CA29E-17BF-D353-E3FF-92F788C39984}"/>
              </a:ext>
            </a:extLst>
          </p:cNvPr>
          <p:cNvSpPr/>
          <p:nvPr/>
        </p:nvSpPr>
        <p:spPr>
          <a:xfrm>
            <a:off x="2498894" y="1116966"/>
            <a:ext cx="974894" cy="107792"/>
          </a:xfrm>
          <a:prstGeom prst="rect">
            <a:avLst/>
          </a:prstGeom>
          <a:solidFill>
            <a:srgbClr val="3DB87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1CD738-321F-312C-A276-93C36EBED5B2}"/>
              </a:ext>
            </a:extLst>
          </p:cNvPr>
          <p:cNvSpPr/>
          <p:nvPr/>
        </p:nvSpPr>
        <p:spPr>
          <a:xfrm>
            <a:off x="1524000" y="1116966"/>
            <a:ext cx="974894" cy="107792"/>
          </a:xfrm>
          <a:prstGeom prst="rect">
            <a:avLst/>
          </a:prstGeom>
          <a:solidFill>
            <a:srgbClr val="FFD5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43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75F3E-BF41-2019-B184-AACC5E7CF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C4F7A-66F6-2488-E937-C1D8D96A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Outcomes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91978-73DD-750D-15CE-D096F6BD3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93182"/>
            <a:ext cx="10515600" cy="108307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Initially Email-only strategy had a significant revenue share (~84% in week 1)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However,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it decreases dramatically over time to just $25k by week 6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On the other hand,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Email+Call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approach shows a remarkable growth by more than 6x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The Call-only approach too shows a strong upward momentum, increasing to more than double by week 5, before declining in week 6.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90A5BC-CD51-DA88-0EF7-B89E8BA4E4DE}"/>
              </a:ext>
            </a:extLst>
          </p:cNvPr>
          <p:cNvSpPr/>
          <p:nvPr/>
        </p:nvSpPr>
        <p:spPr>
          <a:xfrm>
            <a:off x="1935014" y="1391286"/>
            <a:ext cx="974894" cy="107792"/>
          </a:xfrm>
          <a:prstGeom prst="rect">
            <a:avLst/>
          </a:prstGeom>
          <a:solidFill>
            <a:srgbClr val="3DB87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47CB22-7BD8-BAF0-CC6B-CE7C22E17D08}"/>
              </a:ext>
            </a:extLst>
          </p:cNvPr>
          <p:cNvSpPr/>
          <p:nvPr/>
        </p:nvSpPr>
        <p:spPr>
          <a:xfrm>
            <a:off x="960120" y="1391286"/>
            <a:ext cx="974894" cy="107792"/>
          </a:xfrm>
          <a:prstGeom prst="rect">
            <a:avLst/>
          </a:prstGeom>
          <a:solidFill>
            <a:srgbClr val="FFD5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FAD11-5751-14E1-4AD4-1354910475FA}"/>
              </a:ext>
            </a:extLst>
          </p:cNvPr>
          <p:cNvSpPr txBox="1"/>
          <p:nvPr/>
        </p:nvSpPr>
        <p:spPr>
          <a:xfrm>
            <a:off x="838200" y="1841599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Change in total revenue of each sales method over time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FBDB9C-2CF2-D6E4-4BDA-AC5287A546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629" b="5372"/>
          <a:stretch>
            <a:fillRect/>
          </a:stretch>
        </p:blipFill>
        <p:spPr>
          <a:xfrm>
            <a:off x="1306877" y="2392620"/>
            <a:ext cx="9578246" cy="27496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7C84C0-80F1-D0C6-F11A-D236379DF162}"/>
              </a:ext>
            </a:extLst>
          </p:cNvPr>
          <p:cNvSpPr/>
          <p:nvPr/>
        </p:nvSpPr>
        <p:spPr>
          <a:xfrm>
            <a:off x="1306877" y="2865904"/>
            <a:ext cx="9578246" cy="373380"/>
          </a:xfrm>
          <a:prstGeom prst="rect">
            <a:avLst/>
          </a:prstGeom>
          <a:solidFill>
            <a:srgbClr val="FFD500">
              <a:alpha val="20000"/>
            </a:srgbClr>
          </a:solidFill>
          <a:ln w="19050">
            <a:solidFill>
              <a:srgbClr val="FFD5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34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 0.27639 " pathEditMode="fixed" rAng="0" ptsTypes="AA">
                                      <p:cBhvr>
                                        <p:cTn id="6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2198B-479A-C8A7-5C3B-14804336F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2BDB-731F-881A-CE91-755ED90D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Outcomes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FB1AF1-4330-F719-15B2-3783BD135CE5}"/>
              </a:ext>
            </a:extLst>
          </p:cNvPr>
          <p:cNvSpPr/>
          <p:nvPr/>
        </p:nvSpPr>
        <p:spPr>
          <a:xfrm>
            <a:off x="1935014" y="1391286"/>
            <a:ext cx="974894" cy="107792"/>
          </a:xfrm>
          <a:prstGeom prst="rect">
            <a:avLst/>
          </a:prstGeom>
          <a:solidFill>
            <a:srgbClr val="3DB87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6E2519-6B99-6B0F-B659-8617BA249630}"/>
              </a:ext>
            </a:extLst>
          </p:cNvPr>
          <p:cNvSpPr/>
          <p:nvPr/>
        </p:nvSpPr>
        <p:spPr>
          <a:xfrm>
            <a:off x="960120" y="1391286"/>
            <a:ext cx="974894" cy="107792"/>
          </a:xfrm>
          <a:prstGeom prst="rect">
            <a:avLst/>
          </a:prstGeom>
          <a:solidFill>
            <a:srgbClr val="FFD5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71E43-C401-256B-4CA7-07D5149B8062}"/>
              </a:ext>
            </a:extLst>
          </p:cNvPr>
          <p:cNvSpPr txBox="1"/>
          <p:nvPr/>
        </p:nvSpPr>
        <p:spPr>
          <a:xfrm>
            <a:off x="838200" y="1841599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Determining the best sales strategy for new product launch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1E9B14-74A2-905D-F5D3-E931E8C696B6}"/>
              </a:ext>
            </a:extLst>
          </p:cNvPr>
          <p:cNvSpPr txBox="1">
            <a:spLocks/>
          </p:cNvSpPr>
          <p:nvPr/>
        </p:nvSpPr>
        <p:spPr>
          <a:xfrm>
            <a:off x="8386916" y="2625213"/>
            <a:ext cx="2966884" cy="3751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Email-only approach acquires most customers and also generates most revenue. It is very effective in the initial period.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Email+Call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is most effective over time.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CC77DA4-FC86-AEB0-FDB5-150B643FA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2319734"/>
            <a:ext cx="6797779" cy="41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47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41C89-AE38-27EA-DC9D-DB23FFD9B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A303A-0419-A7B7-ABAC-8F46FD6E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Business Metrics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DB34-ADA7-3A9A-DBF4-7A848351F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buFont typeface="Avenir LT Std 55 Roman" panose="020B0503020203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Our goal is to identify the most effective sales techniques for product launches to maximize ROI. Therefore, I would recommend we use the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total weekly revenue by sales method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as our metric. It will help measure the actual financial impact of each approach.  </a:t>
            </a:r>
          </a:p>
          <a:p>
            <a:pPr>
              <a:lnSpc>
                <a:spcPct val="120000"/>
              </a:lnSpc>
              <a:buFont typeface="Avenir LT Std 55 Roman" panose="020B0503020203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We should also keep track of the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total weekly customer acquisition by sales method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the most effective methods for customer acquisition over time. </a:t>
            </a:r>
            <a:r>
              <a:rPr lang="en-US" sz="1800" dirty="0"/>
              <a:t> 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buFont typeface="Avenir LT Std 55 Roman" panose="020B0503020203020204" pitchFamily="34" charset="0"/>
              <a:buChar char="•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Based on the 6 weeks of data: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weekly revenue generated through the combined </a:t>
            </a:r>
            <a:r>
              <a:rPr lang="en-US" sz="1800" dirty="0" err="1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Email+Call</a:t>
            </a:r>
            <a:r>
              <a:rPr lang="en-U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approach showed strongest growth, increasing from $25k in week 1 to $120k by week 6. It also has the highest revenue per-transaction. Therefore, if this increases further, it indicates a very good sign to maximize our ROI.</a:t>
            </a:r>
            <a:br>
              <a:rPr lang="en-US" sz="1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D141B7-CB52-3C52-2DFC-13E179C621D3}"/>
              </a:ext>
            </a:extLst>
          </p:cNvPr>
          <p:cNvSpPr/>
          <p:nvPr/>
        </p:nvSpPr>
        <p:spPr>
          <a:xfrm>
            <a:off x="1935014" y="1391286"/>
            <a:ext cx="974894" cy="107792"/>
          </a:xfrm>
          <a:prstGeom prst="rect">
            <a:avLst/>
          </a:prstGeom>
          <a:solidFill>
            <a:srgbClr val="3DB87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FFD1AE-AD32-99FA-1636-6E90906ED9AE}"/>
              </a:ext>
            </a:extLst>
          </p:cNvPr>
          <p:cNvSpPr/>
          <p:nvPr/>
        </p:nvSpPr>
        <p:spPr>
          <a:xfrm>
            <a:off x="960120" y="1391286"/>
            <a:ext cx="974894" cy="107792"/>
          </a:xfrm>
          <a:prstGeom prst="rect">
            <a:avLst/>
          </a:prstGeom>
          <a:solidFill>
            <a:srgbClr val="FFD5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5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396D3-1349-B796-D8CB-13682AE6C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9843-E29E-D8A2-FAD8-5FE9F509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Recommendation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5FD6-B3EF-3DE2-79A7-617220B0D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buFont typeface="Avenir LT Std 55 Roman" panose="020B0503020203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For future product launches, I would recommend: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Prioritizing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Email-only approach for volume-based strategies in the initial weeks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Focusing on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Email+Call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for high-value customer acquisition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20000"/>
              </a:lnSpc>
              <a:buFont typeface="Avenir LT Std 55 Roman" panose="020B0503020203020204" pitchFamily="34" charset="0"/>
              <a:buChar char="•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buFont typeface="Avenir LT Std 55 Roman" panose="020B0503020203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call-only method may need strategic re-evaluation given its overall limited revenue potential despite acquiring one-third customers.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0A03D-C97C-2BA5-49B3-FAE17B53EFC3}"/>
              </a:ext>
            </a:extLst>
          </p:cNvPr>
          <p:cNvSpPr/>
          <p:nvPr/>
        </p:nvSpPr>
        <p:spPr>
          <a:xfrm>
            <a:off x="1935014" y="1391286"/>
            <a:ext cx="974894" cy="107792"/>
          </a:xfrm>
          <a:prstGeom prst="rect">
            <a:avLst/>
          </a:prstGeom>
          <a:solidFill>
            <a:srgbClr val="3DB87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831C50-FC20-0AFB-4736-3DD34944C9CD}"/>
              </a:ext>
            </a:extLst>
          </p:cNvPr>
          <p:cNvSpPr/>
          <p:nvPr/>
        </p:nvSpPr>
        <p:spPr>
          <a:xfrm>
            <a:off x="960120" y="1391286"/>
            <a:ext cx="974894" cy="107792"/>
          </a:xfrm>
          <a:prstGeom prst="rect">
            <a:avLst/>
          </a:prstGeom>
          <a:solidFill>
            <a:srgbClr val="FFD5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24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210E-F9B5-14AC-D752-9BA4F15C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Business Goals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7DF9-DEEA-1928-75AE-6A19EEEBF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buFont typeface="Avenir LT Std 55 Roman" panose="020B0503020203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As the way in which consumers buy products is changing, our sales tactics have to change too. To achieve this goal, the sales team want </a:t>
            </a:r>
            <a:r>
              <a:rPr lang="en-US" sz="2000" dirty="0"/>
              <a:t>to identify the most effective sales techniques for product launches. </a:t>
            </a:r>
          </a:p>
          <a:p>
            <a:pPr>
              <a:lnSpc>
                <a:spcPct val="120000"/>
              </a:lnSpc>
              <a:buFont typeface="Avenir LT Std 55 Roman" panose="020B0503020203020204" pitchFamily="34" charset="0"/>
              <a:buChar char="•"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20000"/>
              </a:lnSpc>
              <a:buFont typeface="Avenir LT Std 55 Roman" panose="020B0503020203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team wants to know the following insights: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Difference in performance of Email, Call and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Email+Call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sales strategies.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Determining the best sales strategy for new product launch.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E01082-8BBE-D93E-CFEB-F69C1D4BB6A0}"/>
              </a:ext>
            </a:extLst>
          </p:cNvPr>
          <p:cNvSpPr/>
          <p:nvPr/>
        </p:nvSpPr>
        <p:spPr>
          <a:xfrm>
            <a:off x="1935014" y="1391286"/>
            <a:ext cx="974894" cy="107792"/>
          </a:xfrm>
          <a:prstGeom prst="rect">
            <a:avLst/>
          </a:prstGeom>
          <a:solidFill>
            <a:srgbClr val="3DB87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9EEF0D-871D-0F92-574A-CA06B54C03DB}"/>
              </a:ext>
            </a:extLst>
          </p:cNvPr>
          <p:cNvSpPr/>
          <p:nvPr/>
        </p:nvSpPr>
        <p:spPr>
          <a:xfrm>
            <a:off x="960120" y="1391286"/>
            <a:ext cx="974894" cy="107792"/>
          </a:xfrm>
          <a:prstGeom prst="rect">
            <a:avLst/>
          </a:prstGeom>
          <a:solidFill>
            <a:srgbClr val="FFD5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20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D6A1B-4388-9CB9-7D0A-7FB377C6F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4DCA-DF2A-3EF0-6534-85F8E3B2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Outcomes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CADB3-17E5-64DC-8B86-52722D89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0" y="2674374"/>
            <a:ext cx="4282440" cy="370188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From the 6 weeks of data, approximately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half of the customers were targeted through Email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followed by Call-only approach, which was used to target 33% customers.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combined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Email+Call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approach acquired 17% customers.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3B84BF-D256-8F13-030C-04163C220AAF}"/>
              </a:ext>
            </a:extLst>
          </p:cNvPr>
          <p:cNvSpPr/>
          <p:nvPr/>
        </p:nvSpPr>
        <p:spPr>
          <a:xfrm>
            <a:off x="1935014" y="1391286"/>
            <a:ext cx="974894" cy="107792"/>
          </a:xfrm>
          <a:prstGeom prst="rect">
            <a:avLst/>
          </a:prstGeom>
          <a:solidFill>
            <a:srgbClr val="3DB87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0EFF1-C6BF-4EBD-9B04-96D9A313EBCE}"/>
              </a:ext>
            </a:extLst>
          </p:cNvPr>
          <p:cNvSpPr/>
          <p:nvPr/>
        </p:nvSpPr>
        <p:spPr>
          <a:xfrm>
            <a:off x="960120" y="1391286"/>
            <a:ext cx="974894" cy="107792"/>
          </a:xfrm>
          <a:prstGeom prst="rect">
            <a:avLst/>
          </a:prstGeom>
          <a:solidFill>
            <a:srgbClr val="FFD5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EE602-8046-655F-DEF4-FB9C285A2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2620"/>
            <a:ext cx="5688932" cy="42215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89D3C9-AE72-5DD3-10D1-A7F4872FCA01}"/>
              </a:ext>
            </a:extLst>
          </p:cNvPr>
          <p:cNvSpPr txBox="1"/>
          <p:nvPr/>
        </p:nvSpPr>
        <p:spPr>
          <a:xfrm>
            <a:off x="838200" y="1841599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Difference in the number of customers approached by each sales method 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91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AC34C-3829-62CF-54E5-D45405BFC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B78B-D0E6-B61F-8892-ED07F65C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Outcomes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B3E5-A99D-A22B-3EDC-13601B8E4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0" y="2560320"/>
            <a:ext cx="2819400" cy="381594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Email is the most common method of customer acquisition across all states, acquiring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40-60% customers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 each state.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9E4C4B-1EDA-8D90-27FF-347832641EDE}"/>
              </a:ext>
            </a:extLst>
          </p:cNvPr>
          <p:cNvSpPr/>
          <p:nvPr/>
        </p:nvSpPr>
        <p:spPr>
          <a:xfrm>
            <a:off x="1935014" y="1391286"/>
            <a:ext cx="974894" cy="107792"/>
          </a:xfrm>
          <a:prstGeom prst="rect">
            <a:avLst/>
          </a:prstGeom>
          <a:solidFill>
            <a:srgbClr val="3DB87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17732E-B15E-5213-3125-F172F1568AC2}"/>
              </a:ext>
            </a:extLst>
          </p:cNvPr>
          <p:cNvSpPr/>
          <p:nvPr/>
        </p:nvSpPr>
        <p:spPr>
          <a:xfrm>
            <a:off x="960120" y="1391286"/>
            <a:ext cx="974894" cy="107792"/>
          </a:xfrm>
          <a:prstGeom prst="rect">
            <a:avLst/>
          </a:prstGeom>
          <a:solidFill>
            <a:srgbClr val="FFD5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79F0B-A091-7BBF-B809-D936E6CFAD17}"/>
              </a:ext>
            </a:extLst>
          </p:cNvPr>
          <p:cNvSpPr txBox="1"/>
          <p:nvPr/>
        </p:nvSpPr>
        <p:spPr>
          <a:xfrm>
            <a:off x="838200" y="1841599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Difference in the number of customers approached by each sales method across states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2A7DAD-78E5-F01F-D4EF-BE143103E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2620"/>
            <a:ext cx="7266890" cy="435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07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0B0E6-40FF-7E67-0745-9F0A64981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AB4A-C6A6-0A2E-1A7B-10E8E6F1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Outcomes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32AC-BE23-E90B-61F1-373B2992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0" y="2611120"/>
            <a:ext cx="4282440" cy="376514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If we look at the number of customers targeted by each sales method over time, the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Email had  highest share in the initial period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But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it declines dramatically over time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Call-only and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Email+Call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methods maintain relatively consistent growth.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3356A5-18CA-6C11-C23A-31BE61B0B982}"/>
              </a:ext>
            </a:extLst>
          </p:cNvPr>
          <p:cNvSpPr/>
          <p:nvPr/>
        </p:nvSpPr>
        <p:spPr>
          <a:xfrm>
            <a:off x="1935014" y="1391286"/>
            <a:ext cx="974894" cy="107792"/>
          </a:xfrm>
          <a:prstGeom prst="rect">
            <a:avLst/>
          </a:prstGeom>
          <a:solidFill>
            <a:srgbClr val="3DB87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D3AFB9-5220-6D69-4B3A-CD364BF624A2}"/>
              </a:ext>
            </a:extLst>
          </p:cNvPr>
          <p:cNvSpPr/>
          <p:nvPr/>
        </p:nvSpPr>
        <p:spPr>
          <a:xfrm>
            <a:off x="960120" y="1391286"/>
            <a:ext cx="974894" cy="107792"/>
          </a:xfrm>
          <a:prstGeom prst="rect">
            <a:avLst/>
          </a:prstGeom>
          <a:solidFill>
            <a:srgbClr val="FFD5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BD8E57-70CE-C20B-0D08-D1ECDB5AE4FE}"/>
              </a:ext>
            </a:extLst>
          </p:cNvPr>
          <p:cNvSpPr txBox="1"/>
          <p:nvPr/>
        </p:nvSpPr>
        <p:spPr>
          <a:xfrm>
            <a:off x="838200" y="1841599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Difference in the number of customers approached by each sales method over time 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8A878F-C8D0-5587-4886-BF4A52615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68" y="2392620"/>
            <a:ext cx="5677764" cy="428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9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B1A25-C91E-A7CB-81B1-AEDCE6ABD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5164-84CD-BC42-5911-280E9C9E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Outcomes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3751A-DD3E-2ECD-7191-C1D32112F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0" y="2560320"/>
            <a:ext cx="2819400" cy="381594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Most transactions fall within the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$40-60 and $80-110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ranges. 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small, high-value customer segment between $180-190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CE3BB7-E22C-5B32-546D-B1C3B2682794}"/>
              </a:ext>
            </a:extLst>
          </p:cNvPr>
          <p:cNvSpPr/>
          <p:nvPr/>
        </p:nvSpPr>
        <p:spPr>
          <a:xfrm>
            <a:off x="1935014" y="1391286"/>
            <a:ext cx="974894" cy="107792"/>
          </a:xfrm>
          <a:prstGeom prst="rect">
            <a:avLst/>
          </a:prstGeom>
          <a:solidFill>
            <a:srgbClr val="3DB87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61A221-5C69-3457-EBD8-D131636F6032}"/>
              </a:ext>
            </a:extLst>
          </p:cNvPr>
          <p:cNvSpPr/>
          <p:nvPr/>
        </p:nvSpPr>
        <p:spPr>
          <a:xfrm>
            <a:off x="960120" y="1391286"/>
            <a:ext cx="974894" cy="107792"/>
          </a:xfrm>
          <a:prstGeom prst="rect">
            <a:avLst/>
          </a:prstGeom>
          <a:solidFill>
            <a:srgbClr val="FFD5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E2B88-A1AD-A00D-1B05-7524F02E4774}"/>
              </a:ext>
            </a:extLst>
          </p:cNvPr>
          <p:cNvSpPr txBox="1"/>
          <p:nvPr/>
        </p:nvSpPr>
        <p:spPr>
          <a:xfrm>
            <a:off x="838200" y="1841599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Difference in revenue – Transaction value per sale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69BCF4-F232-1C94-08F9-F85F30495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08" y="2392620"/>
            <a:ext cx="7266890" cy="364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6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979FF-4AAB-B0A2-521D-A5A4340A7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2ABA-A9A5-BC11-CC3A-DE00BE85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Outcomes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3301A-D06D-5DBA-A633-9A065981E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0" y="2576052"/>
            <a:ext cx="4282440" cy="380021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From the boxplots here, we can see that the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Email+Call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approach has the highest per-transaction revenue (with median at $185)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followed by Email-only approach, which has a $95 median.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Call-only method has the lowest per-transaction potential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with median of $50.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CA01B-4EA5-CBF8-DB51-44D732B8F331}"/>
              </a:ext>
            </a:extLst>
          </p:cNvPr>
          <p:cNvSpPr/>
          <p:nvPr/>
        </p:nvSpPr>
        <p:spPr>
          <a:xfrm>
            <a:off x="1935014" y="1391286"/>
            <a:ext cx="974894" cy="107792"/>
          </a:xfrm>
          <a:prstGeom prst="rect">
            <a:avLst/>
          </a:prstGeom>
          <a:solidFill>
            <a:srgbClr val="3DB87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37C81C-DC70-83A5-3866-A05B46763014}"/>
              </a:ext>
            </a:extLst>
          </p:cNvPr>
          <p:cNvSpPr/>
          <p:nvPr/>
        </p:nvSpPr>
        <p:spPr>
          <a:xfrm>
            <a:off x="960120" y="1391286"/>
            <a:ext cx="974894" cy="107792"/>
          </a:xfrm>
          <a:prstGeom prst="rect">
            <a:avLst/>
          </a:prstGeom>
          <a:solidFill>
            <a:srgbClr val="FFD5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C7A2A2-3DDD-5537-C356-A87CB63246C8}"/>
              </a:ext>
            </a:extLst>
          </p:cNvPr>
          <p:cNvSpPr txBox="1"/>
          <p:nvPr/>
        </p:nvSpPr>
        <p:spPr>
          <a:xfrm>
            <a:off x="838200" y="1841599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Difference in revenue by sales method – Transaction value per sale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36924-1CB4-7CCF-83C6-60F11FAE1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68" y="2392620"/>
            <a:ext cx="5677764" cy="42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9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2613D-7E95-2BD4-D186-5E29ABB66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B72E-697A-C2FB-FECD-AF350DF8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Outcomes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20C5C-8069-5A07-38F7-25B9126E8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0594"/>
            <a:ext cx="10515600" cy="113566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total revenue was $1.43 million in 6 weeks.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Email-only strategy generated most revenue ($724k)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followed by the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Email+Call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approach, which generated $473k. Call-only approach contributed the least in total revenue.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8ED83D-BEE9-6B80-208A-FA57CAA2A35F}"/>
              </a:ext>
            </a:extLst>
          </p:cNvPr>
          <p:cNvSpPr/>
          <p:nvPr/>
        </p:nvSpPr>
        <p:spPr>
          <a:xfrm>
            <a:off x="1935014" y="1391286"/>
            <a:ext cx="974894" cy="107792"/>
          </a:xfrm>
          <a:prstGeom prst="rect">
            <a:avLst/>
          </a:prstGeom>
          <a:solidFill>
            <a:srgbClr val="3DB87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68C36-9BD3-BE91-76A0-176F589BFE23}"/>
              </a:ext>
            </a:extLst>
          </p:cNvPr>
          <p:cNvSpPr/>
          <p:nvPr/>
        </p:nvSpPr>
        <p:spPr>
          <a:xfrm>
            <a:off x="960120" y="1391286"/>
            <a:ext cx="974894" cy="107792"/>
          </a:xfrm>
          <a:prstGeom prst="rect">
            <a:avLst/>
          </a:prstGeom>
          <a:solidFill>
            <a:srgbClr val="FFD5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E721E7-1D9A-EEA4-DD71-EBB7FBCE38D6}"/>
              </a:ext>
            </a:extLst>
          </p:cNvPr>
          <p:cNvSpPr txBox="1"/>
          <p:nvPr/>
        </p:nvSpPr>
        <p:spPr>
          <a:xfrm>
            <a:off x="838200" y="1841599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Total revenue share of each sales method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A4E9F-6116-00C4-2C6C-82FA822EC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104" y="2392620"/>
            <a:ext cx="6839791" cy="277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2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F3284-4BA8-BA34-83BE-7FE47DDD2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D8C0-1DFB-A163-F00F-0CE77306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Outcomes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BACB-CC22-B352-C395-ADAF9CE2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0" y="2560320"/>
            <a:ext cx="2819400" cy="381594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Email is most effective across all states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(except Vermont), generating between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40-65% revenue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Email+Call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approach also has  higher revenue share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6FAEB-CCE5-A6D7-2508-C3D1AEFC3F06}"/>
              </a:ext>
            </a:extLst>
          </p:cNvPr>
          <p:cNvSpPr/>
          <p:nvPr/>
        </p:nvSpPr>
        <p:spPr>
          <a:xfrm>
            <a:off x="1935014" y="1391286"/>
            <a:ext cx="974894" cy="107792"/>
          </a:xfrm>
          <a:prstGeom prst="rect">
            <a:avLst/>
          </a:prstGeom>
          <a:solidFill>
            <a:srgbClr val="3DB87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5E17DC-5CB2-52F0-23B0-007DC5E176BB}"/>
              </a:ext>
            </a:extLst>
          </p:cNvPr>
          <p:cNvSpPr/>
          <p:nvPr/>
        </p:nvSpPr>
        <p:spPr>
          <a:xfrm>
            <a:off x="960120" y="1391286"/>
            <a:ext cx="974894" cy="107792"/>
          </a:xfrm>
          <a:prstGeom prst="rect">
            <a:avLst/>
          </a:prstGeom>
          <a:solidFill>
            <a:srgbClr val="FFD50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98E658-2E8D-03CC-D134-BAEEF67239C9}"/>
              </a:ext>
            </a:extLst>
          </p:cNvPr>
          <p:cNvSpPr txBox="1"/>
          <p:nvPr/>
        </p:nvSpPr>
        <p:spPr>
          <a:xfrm>
            <a:off x="838200" y="1841599"/>
            <a:ext cx="1051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Total revenue share of each sales method across states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58DAD0-C1E2-2800-5120-F235F8475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2621"/>
            <a:ext cx="7266890" cy="435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9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727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Avenir LT Std 55 Roman</vt:lpstr>
      <vt:lpstr>Calibri</vt:lpstr>
      <vt:lpstr>Calibri Light</vt:lpstr>
      <vt:lpstr>Courier New</vt:lpstr>
      <vt:lpstr>Segoe UI</vt:lpstr>
      <vt:lpstr>Segoe UI Semibold</vt:lpstr>
      <vt:lpstr>Office Theme</vt:lpstr>
      <vt:lpstr>Data Analyst Professional Practical Exam Presentation</vt:lpstr>
      <vt:lpstr>Business Goals</vt:lpstr>
      <vt:lpstr>Outcomes</vt:lpstr>
      <vt:lpstr>Outcomes</vt:lpstr>
      <vt:lpstr>Outcomes</vt:lpstr>
      <vt:lpstr>Outcomes</vt:lpstr>
      <vt:lpstr>Outcomes</vt:lpstr>
      <vt:lpstr>Outcomes</vt:lpstr>
      <vt:lpstr>Outcomes</vt:lpstr>
      <vt:lpstr>Outcomes</vt:lpstr>
      <vt:lpstr>Outcomes</vt:lpstr>
      <vt:lpstr>Business Metrics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Muaaz Sayyed</dc:creator>
  <cp:lastModifiedBy>Muaaz Sayyed</cp:lastModifiedBy>
  <cp:revision>374</cp:revision>
  <dcterms:created xsi:type="dcterms:W3CDTF">2025-08-30T10:03:34Z</dcterms:created>
  <dcterms:modified xsi:type="dcterms:W3CDTF">2025-08-31T07:11:29Z</dcterms:modified>
</cp:coreProperties>
</file>