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7" r:id="rId2"/>
    <p:sldId id="259" r:id="rId3"/>
    <p:sldId id="298" r:id="rId4"/>
    <p:sldId id="261" r:id="rId5"/>
    <p:sldId id="267" r:id="rId6"/>
    <p:sldId id="268" r:id="rId7"/>
    <p:sldId id="269" r:id="rId8"/>
    <p:sldId id="270" r:id="rId9"/>
    <p:sldId id="262" r:id="rId10"/>
    <p:sldId id="271" r:id="rId11"/>
    <p:sldId id="272" r:id="rId12"/>
    <p:sldId id="273" r:id="rId13"/>
    <p:sldId id="274" r:id="rId14"/>
    <p:sldId id="263" r:id="rId15"/>
    <p:sldId id="275" r:id="rId16"/>
    <p:sldId id="276" r:id="rId17"/>
    <p:sldId id="277" r:id="rId18"/>
    <p:sldId id="264" r:id="rId19"/>
    <p:sldId id="278" r:id="rId20"/>
    <p:sldId id="279" r:id="rId21"/>
    <p:sldId id="280" r:id="rId22"/>
    <p:sldId id="281" r:id="rId23"/>
    <p:sldId id="265" r:id="rId24"/>
    <p:sldId id="282" r:id="rId25"/>
    <p:sldId id="285" r:id="rId26"/>
    <p:sldId id="284" r:id="rId27"/>
    <p:sldId id="283" r:id="rId28"/>
    <p:sldId id="266" r:id="rId29"/>
    <p:sldId id="286" r:id="rId30"/>
    <p:sldId id="287" r:id="rId31"/>
    <p:sldId id="288" r:id="rId32"/>
    <p:sldId id="289" r:id="rId33"/>
    <p:sldId id="290" r:id="rId34"/>
    <p:sldId id="291" r:id="rId35"/>
    <p:sldId id="297" r:id="rId36"/>
    <p:sldId id="294" r:id="rId37"/>
    <p:sldId id="293" r:id="rId38"/>
    <p:sldId id="295" r:id="rId39"/>
    <p:sldId id="29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E5BFCF6-A623-E64E-8BA2-016638C53F30}">
          <p14:sldIdLst>
            <p14:sldId id="257"/>
            <p14:sldId id="259"/>
            <p14:sldId id="298"/>
          </p14:sldIdLst>
        </p14:section>
        <p14:section name="Core Concepts" id="{629EE4E7-775C-364D-AD44-502961CF2136}">
          <p14:sldIdLst>
            <p14:sldId id="261"/>
            <p14:sldId id="267"/>
            <p14:sldId id="268"/>
            <p14:sldId id="269"/>
            <p14:sldId id="270"/>
          </p14:sldIdLst>
        </p14:section>
        <p14:section name="Augmentation" id="{D07D9025-13E7-0B4F-AF06-ABD99F06A86B}">
          <p14:sldIdLst>
            <p14:sldId id="262"/>
            <p14:sldId id="271"/>
            <p14:sldId id="272"/>
            <p14:sldId id="273"/>
            <p14:sldId id="274"/>
          </p14:sldIdLst>
        </p14:section>
        <p14:section name="Deployment &amp; Access" id="{BC560EDF-7493-8E45-AB7D-569B70A59EEB}">
          <p14:sldIdLst>
            <p14:sldId id="263"/>
            <p14:sldId id="275"/>
            <p14:sldId id="276"/>
            <p14:sldId id="277"/>
          </p14:sldIdLst>
        </p14:section>
        <p14:section name="Safety, Risk &amp; Governance" id="{62A34F8F-BE49-AC40-95FC-A851EEBABC8F}">
          <p14:sldIdLst>
            <p14:sldId id="264"/>
            <p14:sldId id="278"/>
            <p14:sldId id="279"/>
            <p14:sldId id="280"/>
            <p14:sldId id="281"/>
          </p14:sldIdLst>
        </p14:section>
        <p14:section name="Practical Application" id="{0825F907-2FD9-D749-8897-6230CFC4C2F5}">
          <p14:sldIdLst>
            <p14:sldId id="265"/>
            <p14:sldId id="282"/>
            <p14:sldId id="285"/>
            <p14:sldId id="284"/>
            <p14:sldId id="283"/>
          </p14:sldIdLst>
        </p14:section>
        <p14:section name="Conclusion" id="{509E0EE9-A328-9F41-A51F-A6386523A6B0}">
          <p14:sldIdLst>
            <p14:sldId id="266"/>
            <p14:sldId id="286"/>
            <p14:sldId id="287"/>
            <p14:sldId id="288"/>
            <p14:sldId id="289"/>
            <p14:sldId id="290"/>
            <p14:sldId id="291"/>
            <p14:sldId id="297"/>
          </p14:sldIdLst>
        </p14:section>
        <p14:section name="Appendix" id="{1A853253-377C-5049-9AAD-9B41E123FB62}">
          <p14:sldIdLst>
            <p14:sldId id="294"/>
            <p14:sldId id="293"/>
            <p14:sldId id="29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3145"/>
    <a:srgbClr val="071A24"/>
    <a:srgbClr val="2A3852"/>
    <a:srgbClr val="2A3853"/>
    <a:srgbClr val="5B799D"/>
    <a:srgbClr val="B3B8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048"/>
    <p:restoredTop sz="97672"/>
  </p:normalViewPr>
  <p:slideViewPr>
    <p:cSldViewPr>
      <p:cViewPr varScale="1">
        <p:scale>
          <a:sx n="193" d="100"/>
          <a:sy n="193" d="100"/>
        </p:scale>
        <p:origin x="2136"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3450F-1EDC-3B40-AE2F-0928EE85D27E}" type="datetimeFigureOut">
              <a:rPr lang="en-US" smtClean="0"/>
              <a:t>4/1/25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1F8C6F-17C7-AE42-BD0D-E1F8D118D472}" type="slidenum">
              <a:rPr lang="en-US" smtClean="0"/>
              <a:t>‹#›</a:t>
            </a:fld>
            <a:endParaRPr lang="en-US"/>
          </a:p>
        </p:txBody>
      </p:sp>
    </p:spTree>
    <p:extLst>
      <p:ext uri="{BB962C8B-B14F-4D97-AF65-F5344CB8AC3E}">
        <p14:creationId xmlns:p14="http://schemas.microsoft.com/office/powerpoint/2010/main" val="3106159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Hello, I’m Sean Thompson, here to present an overview of the AI space where large language models are influencing our work practices. This session aims to provide you with insights into large language models, alongside practical examples and key concepts for integrating them into your organization.</a:t>
            </a:r>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presentation will address common misconceptions, explain terminology, and examine how LLMs can generate business value.</a:t>
            </a:r>
          </a:p>
          <a:p>
            <a:endParaRPr lang="en-US" dirty="0"/>
          </a:p>
        </p:txBody>
      </p:sp>
      <p:sp>
        <p:nvSpPr>
          <p:cNvPr id="4" name="Slide Number Placeholder 3"/>
          <p:cNvSpPr>
            <a:spLocks noGrp="1"/>
          </p:cNvSpPr>
          <p:nvPr>
            <p:ph type="sldNum" sz="quarter" idx="5"/>
          </p:nvPr>
        </p:nvSpPr>
        <p:spPr/>
        <p:txBody>
          <a:bodyPr/>
          <a:lstStyle/>
          <a:p>
            <a:fld id="{8C19CD21-96BA-8A42-8A76-C8F67990E07D}" type="slidenum">
              <a:rPr lang="en-US" smtClean="0"/>
              <a:t>1</a:t>
            </a:fld>
            <a:endParaRPr lang="en-US"/>
          </a:p>
        </p:txBody>
      </p:sp>
    </p:spTree>
    <p:extLst>
      <p:ext uri="{BB962C8B-B14F-4D97-AF65-F5344CB8AC3E}">
        <p14:creationId xmlns:p14="http://schemas.microsoft.com/office/powerpoint/2010/main" val="2100336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RAG, which stands for Retrieval-Augmented Generation.</a:t>
            </a:r>
          </a:p>
          <a:p>
            <a:endParaRPr lang="en-US" dirty="0"/>
          </a:p>
          <a:p>
            <a:r>
              <a:rPr lang="en-US" dirty="0"/>
              <a:t>This is one of the most powerful techniques for making LLMs useful in real business settings.</a:t>
            </a:r>
          </a:p>
          <a:p>
            <a:endParaRPr lang="en-US" dirty="0"/>
          </a:p>
          <a:p>
            <a:r>
              <a:rPr lang="en-US" dirty="0"/>
              <a:t>Here’s how it works:</a:t>
            </a:r>
          </a:p>
          <a:p>
            <a:endParaRPr lang="en-US" dirty="0"/>
          </a:p>
          <a:p>
            <a:r>
              <a:rPr lang="en-US" dirty="0"/>
              <a:t>Instead of relying only on what the model was trained on, RAG allows the model to retrieve relevant information from a trusted source like your internal documents, knowledge base, or even a live database before it generates a response.</a:t>
            </a:r>
          </a:p>
          <a:p>
            <a:endParaRPr lang="en-US" dirty="0"/>
          </a:p>
          <a:p>
            <a:r>
              <a:rPr lang="en-US" dirty="0"/>
              <a:t>Think of it like giving the model a built-in research assistant. It quickly looks up the best available info and then crafts a response using both that data and its own language skills.</a:t>
            </a:r>
          </a:p>
          <a:p>
            <a:endParaRPr lang="en-US" dirty="0"/>
          </a:p>
          <a:p>
            <a:r>
              <a:rPr lang="en-US" dirty="0"/>
              <a:t>So why does RAG matter?</a:t>
            </a:r>
          </a:p>
          <a:p>
            <a:endParaRPr lang="en-US" dirty="0"/>
          </a:p>
          <a:p>
            <a:r>
              <a:rPr lang="en-US" dirty="0"/>
              <a:t>First, it improves accuracy by grounding answers in real, up-to-date information not just what the model learned during training.</a:t>
            </a:r>
          </a:p>
          <a:p>
            <a:endParaRPr lang="en-US" dirty="0"/>
          </a:p>
          <a:p>
            <a:r>
              <a:rPr lang="en-US" dirty="0"/>
              <a:t>It also keeps your AI connected to your organization’s actual knowledge policies, FAQs, reports, and procedures without needing to retrain the model every time something changes.</a:t>
            </a:r>
          </a:p>
          <a:p>
            <a:endParaRPr lang="en-US" dirty="0"/>
          </a:p>
          <a:p>
            <a:r>
              <a:rPr lang="en-US" dirty="0"/>
              <a:t>RAG helps reduce hallucinations, which are those made-up or misleading answers that can happen when a model tries to guess instead of retrieve.</a:t>
            </a:r>
          </a:p>
          <a:p>
            <a:endParaRPr lang="en-US" dirty="0"/>
          </a:p>
          <a:p>
            <a:r>
              <a:rPr lang="en-US" dirty="0"/>
              <a:t>And maybe best of all, RAG is often faster and more cost-effective than fine-tuning, especially when your data changes frequently.</a:t>
            </a:r>
          </a:p>
          <a:p>
            <a:endParaRPr lang="en-US" dirty="0"/>
          </a:p>
          <a:p>
            <a:r>
              <a:rPr lang="en-US" dirty="0"/>
              <a:t>It’s a flexible, scalable way to make sure your AI is smart, reliable, and always working with the best available information.</a:t>
            </a:r>
          </a:p>
          <a:p>
            <a:endParaRPr lang="en-US" dirty="0"/>
          </a:p>
        </p:txBody>
      </p:sp>
      <p:sp>
        <p:nvSpPr>
          <p:cNvPr id="4" name="Slide Number Placeholder 3"/>
          <p:cNvSpPr>
            <a:spLocks noGrp="1"/>
          </p:cNvSpPr>
          <p:nvPr>
            <p:ph type="sldNum" sz="quarter" idx="5"/>
          </p:nvPr>
        </p:nvSpPr>
        <p:spPr/>
        <p:txBody>
          <a:bodyPr/>
          <a:lstStyle/>
          <a:p>
            <a:fld id="{D41F8C6F-17C7-AE42-BD0D-E1F8D118D472}" type="slidenum">
              <a:rPr lang="en-US" smtClean="0"/>
              <a:t>10</a:t>
            </a:fld>
            <a:endParaRPr lang="en-US"/>
          </a:p>
        </p:txBody>
      </p:sp>
    </p:spTree>
    <p:extLst>
      <p:ext uri="{BB962C8B-B14F-4D97-AF65-F5344CB8AC3E}">
        <p14:creationId xmlns:p14="http://schemas.microsoft.com/office/powerpoint/2010/main" val="2542014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CAG, or Context-Augmented Generation.</a:t>
            </a:r>
          </a:p>
          <a:p>
            <a:endParaRPr lang="en-US" dirty="0"/>
          </a:p>
          <a:p>
            <a:r>
              <a:rPr lang="en-US" dirty="0"/>
              <a:t>This is all about making the model more aware of the situation it’s in so it can give smarter, more relevant responses.</a:t>
            </a:r>
          </a:p>
          <a:p>
            <a:endParaRPr lang="en-US" dirty="0"/>
          </a:p>
          <a:p>
            <a:r>
              <a:rPr lang="en-US" dirty="0"/>
              <a:t>With CAG, we enhance the model’s output by giving it extra context at the time of the prompt. That context could be anything from the user’s role, location, and preferences, to what they were just doing in the system.</a:t>
            </a:r>
          </a:p>
          <a:p>
            <a:endParaRPr lang="en-US" dirty="0"/>
          </a:p>
          <a:p>
            <a:r>
              <a:rPr lang="en-US" dirty="0"/>
              <a:t>So instead of a generic, one-size-fits-all answer, the model can tailor its response based on who’s asking, what they’re doing, and what they need next.</a:t>
            </a:r>
          </a:p>
          <a:p>
            <a:endParaRPr lang="en-US" dirty="0"/>
          </a:p>
          <a:p>
            <a:r>
              <a:rPr lang="en-US" dirty="0"/>
              <a:t>Why does this matter?</a:t>
            </a:r>
          </a:p>
          <a:p>
            <a:endParaRPr lang="en-US" dirty="0"/>
          </a:p>
          <a:p>
            <a:r>
              <a:rPr lang="en-US" dirty="0"/>
              <a:t>Because it produces responses that feel personalized and useful, not robotic or vague.</a:t>
            </a:r>
          </a:p>
          <a:p>
            <a:endParaRPr lang="en-US" dirty="0"/>
          </a:p>
          <a:p>
            <a:r>
              <a:rPr lang="en-US" dirty="0"/>
              <a:t>It also cuts down on back-and-forth. When the model understands the context, it doesn’t need to ask as many clarifying questions or give irrelevant answers.</a:t>
            </a:r>
          </a:p>
          <a:p>
            <a:endParaRPr lang="en-US" dirty="0"/>
          </a:p>
          <a:p>
            <a:r>
              <a:rPr lang="en-US" dirty="0"/>
              <a:t>This makes CAG especially valuable for things like internal copilots, customer service tools, and dynamic user workflows anywhere people need fast, tailored support.</a:t>
            </a:r>
          </a:p>
          <a:p>
            <a:endParaRPr lang="en-US" dirty="0"/>
          </a:p>
          <a:p>
            <a:r>
              <a:rPr lang="en-US" dirty="0"/>
              <a:t>The result is a smoother, more intelligent experience and a model that actually feels like it understands your users.</a:t>
            </a:r>
          </a:p>
        </p:txBody>
      </p:sp>
      <p:sp>
        <p:nvSpPr>
          <p:cNvPr id="4" name="Slide Number Placeholder 3"/>
          <p:cNvSpPr>
            <a:spLocks noGrp="1"/>
          </p:cNvSpPr>
          <p:nvPr>
            <p:ph type="sldNum" sz="quarter" idx="5"/>
          </p:nvPr>
        </p:nvSpPr>
        <p:spPr/>
        <p:txBody>
          <a:bodyPr/>
          <a:lstStyle/>
          <a:p>
            <a:fld id="{D41F8C6F-17C7-AE42-BD0D-E1F8D118D472}" type="slidenum">
              <a:rPr lang="en-US" smtClean="0"/>
              <a:t>11</a:t>
            </a:fld>
            <a:endParaRPr lang="en-US"/>
          </a:p>
        </p:txBody>
      </p:sp>
    </p:spTree>
    <p:extLst>
      <p:ext uri="{BB962C8B-B14F-4D97-AF65-F5344CB8AC3E}">
        <p14:creationId xmlns:p14="http://schemas.microsoft.com/office/powerpoint/2010/main" val="14271225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Vector Databases, or Vector DB.</a:t>
            </a:r>
          </a:p>
          <a:p>
            <a:r>
              <a:rPr lang="en-US" dirty="0"/>
              <a:t> </a:t>
            </a:r>
          </a:p>
          <a:p>
            <a:r>
              <a:rPr lang="en-US" dirty="0"/>
              <a:t>They're a key piece of the puzzle when it comes to making LLMs useful with your data.</a:t>
            </a:r>
          </a:p>
          <a:p>
            <a:endParaRPr lang="en-US" dirty="0"/>
          </a:p>
          <a:p>
            <a:r>
              <a:rPr lang="en-US" dirty="0"/>
              <a:t>Here’s the idea:</a:t>
            </a:r>
          </a:p>
          <a:p>
            <a:endParaRPr lang="en-US" dirty="0"/>
          </a:p>
          <a:p>
            <a:r>
              <a:rPr lang="en-US" dirty="0"/>
              <a:t>A vector database stores text or other types of data as embeddings, which are numerical representations that capture the meaning of the content, not just the words.</a:t>
            </a:r>
          </a:p>
          <a:p>
            <a:endParaRPr lang="en-US" dirty="0"/>
          </a:p>
          <a:p>
            <a:r>
              <a:rPr lang="en-US" dirty="0"/>
              <a:t>This lets A.I. systems do something traditional databases can’t, search by similarity, not just exact keywords.</a:t>
            </a:r>
          </a:p>
          <a:p>
            <a:endParaRPr lang="en-US" dirty="0"/>
          </a:p>
          <a:p>
            <a:r>
              <a:rPr lang="en-US" dirty="0"/>
              <a:t>So, if someone searches for “customer complaints,” the system can also surface things like “user issues” or “negative feedback,” even if those exact words weren’t used.</a:t>
            </a:r>
          </a:p>
          <a:p>
            <a:endParaRPr lang="en-US" dirty="0"/>
          </a:p>
          <a:p>
            <a:r>
              <a:rPr lang="en-US" dirty="0"/>
              <a:t>Why does that matter?</a:t>
            </a:r>
          </a:p>
          <a:p>
            <a:endParaRPr lang="en-US" dirty="0"/>
          </a:p>
          <a:p>
            <a:r>
              <a:rPr lang="en-US" dirty="0"/>
              <a:t>First, vector databases power semantic search helping the inference engine understand what users mean, not just what they say.</a:t>
            </a:r>
          </a:p>
          <a:p>
            <a:endParaRPr lang="en-US" dirty="0"/>
          </a:p>
          <a:p>
            <a:r>
              <a:rPr lang="en-US" dirty="0"/>
              <a:t>Second, they’re essential for RAG architectures. When your model needs to retrieve relevant info in real time, it turns to a vector database to find the most meaningful matches.</a:t>
            </a:r>
          </a:p>
          <a:p>
            <a:endParaRPr lang="en-US" dirty="0"/>
          </a:p>
          <a:p>
            <a:r>
              <a:rPr lang="en-US" dirty="0"/>
              <a:t>Third, vector databases scale like crazy. They can handle millions of documents quickly and efficiently no matter how much content your business generates.</a:t>
            </a:r>
          </a:p>
          <a:p>
            <a:endParaRPr lang="en-US" dirty="0"/>
          </a:p>
          <a:p>
            <a:r>
              <a:rPr lang="en-US" dirty="0"/>
              <a:t>And finally, this is what makes your company’s data usable by an LLM. Without a vector database, it’s hard for a model to find, compare, or retrieve the right information on demand.</a:t>
            </a:r>
          </a:p>
          <a:p>
            <a:endParaRPr lang="en-US" dirty="0"/>
          </a:p>
          <a:p>
            <a:r>
              <a:rPr lang="en-US" dirty="0"/>
              <a:t>So, if you want your responses to be fast, smart, and grounded in your real data, a vector database is a component that helps make it happen.</a:t>
            </a:r>
          </a:p>
          <a:p>
            <a:endParaRPr lang="en-US" dirty="0"/>
          </a:p>
        </p:txBody>
      </p:sp>
      <p:sp>
        <p:nvSpPr>
          <p:cNvPr id="4" name="Slide Number Placeholder 3"/>
          <p:cNvSpPr>
            <a:spLocks noGrp="1"/>
          </p:cNvSpPr>
          <p:nvPr>
            <p:ph type="sldNum" sz="quarter" idx="5"/>
          </p:nvPr>
        </p:nvSpPr>
        <p:spPr/>
        <p:txBody>
          <a:bodyPr/>
          <a:lstStyle/>
          <a:p>
            <a:fld id="{D41F8C6F-17C7-AE42-BD0D-E1F8D118D472}" type="slidenum">
              <a:rPr lang="en-US" smtClean="0"/>
              <a:t>12</a:t>
            </a:fld>
            <a:endParaRPr lang="en-US"/>
          </a:p>
        </p:txBody>
      </p:sp>
    </p:spTree>
    <p:extLst>
      <p:ext uri="{BB962C8B-B14F-4D97-AF65-F5344CB8AC3E}">
        <p14:creationId xmlns:p14="http://schemas.microsoft.com/office/powerpoint/2010/main" val="2992239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fine-tuning one of the more advanced but powerful ways to customize an LLM for your organization.</a:t>
            </a:r>
          </a:p>
          <a:p>
            <a:endParaRPr lang="en-US" dirty="0"/>
          </a:p>
          <a:p>
            <a:r>
              <a:rPr lang="en-US" dirty="0"/>
              <a:t>Fine-tuning is the process of taking a pre-trained language model and training it further on your specific data. That could include your internal documents, terminology, tone of voice, processes, or even how your team writes emails.</a:t>
            </a:r>
          </a:p>
          <a:p>
            <a:endParaRPr lang="en-US" dirty="0"/>
          </a:p>
          <a:p>
            <a:r>
              <a:rPr lang="en-US" dirty="0"/>
              <a:t>Think of it like this, the model already has a general understanding of language, but with fine-tuning, you’re teaching it how your business talks and operates.</a:t>
            </a:r>
          </a:p>
          <a:p>
            <a:endParaRPr lang="en-US" dirty="0"/>
          </a:p>
          <a:p>
            <a:r>
              <a:rPr lang="en-US" dirty="0"/>
              <a:t>So instead of prompting the model every time with detailed instructions, it starts to just know how to speak your language literally and figuratively.</a:t>
            </a:r>
          </a:p>
          <a:p>
            <a:endParaRPr lang="en-US" dirty="0"/>
          </a:p>
          <a:p>
            <a:r>
              <a:rPr lang="en-US" dirty="0"/>
              <a:t>Why does fine-tuning matter?</a:t>
            </a:r>
          </a:p>
          <a:p>
            <a:r>
              <a:rPr lang="en-US" dirty="0"/>
              <a:t>It produces more tailored and domain-specific outputs.</a:t>
            </a:r>
          </a:p>
          <a:p>
            <a:endParaRPr lang="en-US" dirty="0"/>
          </a:p>
          <a:p>
            <a:r>
              <a:rPr lang="en-US" dirty="0"/>
              <a:t>It’s especially useful for tasks that are repetitive, specialized, or regulated, like legal drafting, clinical summaries, or customer support scripts.</a:t>
            </a:r>
          </a:p>
          <a:p>
            <a:endParaRPr lang="en-US" dirty="0"/>
          </a:p>
          <a:p>
            <a:r>
              <a:rPr lang="en-US" dirty="0"/>
              <a:t>Over time, it reduces the need for complex prompts, because the model is already trained to respond the way you want.</a:t>
            </a:r>
          </a:p>
          <a:p>
            <a:endParaRPr lang="en-US" dirty="0"/>
          </a:p>
          <a:p>
            <a:r>
              <a:rPr lang="en-US" dirty="0"/>
              <a:t>And maybe most importantly it helps you maintain a consistent brand voice or stick to regulatory standards, even when using AI at scale.</a:t>
            </a:r>
          </a:p>
          <a:p>
            <a:endParaRPr lang="en-US" dirty="0"/>
          </a:p>
          <a:p>
            <a:r>
              <a:rPr lang="en-US" dirty="0"/>
              <a:t>So, if your business has a unique way of operating and you need the model to learn it deeply fine-tuning is how you make that happen.</a:t>
            </a:r>
          </a:p>
        </p:txBody>
      </p:sp>
      <p:sp>
        <p:nvSpPr>
          <p:cNvPr id="4" name="Slide Number Placeholder 3"/>
          <p:cNvSpPr>
            <a:spLocks noGrp="1"/>
          </p:cNvSpPr>
          <p:nvPr>
            <p:ph type="sldNum" sz="quarter" idx="5"/>
          </p:nvPr>
        </p:nvSpPr>
        <p:spPr/>
        <p:txBody>
          <a:bodyPr/>
          <a:lstStyle/>
          <a:p>
            <a:fld id="{D41F8C6F-17C7-AE42-BD0D-E1F8D118D472}" type="slidenum">
              <a:rPr lang="en-US" smtClean="0"/>
              <a:t>13</a:t>
            </a:fld>
            <a:endParaRPr lang="en-US"/>
          </a:p>
        </p:txBody>
      </p:sp>
    </p:spTree>
    <p:extLst>
      <p:ext uri="{BB962C8B-B14F-4D97-AF65-F5344CB8AC3E}">
        <p14:creationId xmlns:p14="http://schemas.microsoft.com/office/powerpoint/2010/main" val="2730844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now that we’ve covered how LLMs think, search, and adapt, let’s shift gears and talk about how we deploy and access these models in the real world.</a:t>
            </a:r>
          </a:p>
          <a:p>
            <a:endParaRPr lang="en-US" dirty="0"/>
          </a:p>
          <a:p>
            <a:r>
              <a:rPr lang="en-US" dirty="0"/>
              <a:t>In other words, how do we plug them in and get them working inside your organization?</a:t>
            </a:r>
          </a:p>
          <a:p>
            <a:endParaRPr lang="en-US" dirty="0"/>
          </a:p>
          <a:p>
            <a:r>
              <a:rPr lang="en-US" dirty="0"/>
              <a:t>There are a few key concepts we’ll cover next:</a:t>
            </a:r>
          </a:p>
          <a:p>
            <a:endParaRPr lang="en-US" dirty="0"/>
          </a:p>
          <a:p>
            <a:r>
              <a:rPr lang="en-US" dirty="0"/>
              <a:t>First up is API or Model-as-a-Service, often called </a:t>
            </a:r>
            <a:r>
              <a:rPr lang="en-US" dirty="0" err="1"/>
              <a:t>MaaS</a:t>
            </a:r>
            <a:endParaRPr lang="en-US" dirty="0"/>
          </a:p>
          <a:p>
            <a:r>
              <a:rPr lang="en-US" dirty="0"/>
              <a:t>This is the most common way companies access LLMs through a secure cloud-based API, without having to host or manage the model themselves.</a:t>
            </a:r>
          </a:p>
          <a:p>
            <a:endParaRPr lang="en-US" dirty="0"/>
          </a:p>
          <a:p>
            <a:r>
              <a:rPr lang="en-US" dirty="0"/>
              <a:t>Then we’ll look at the opposite end of the spectrum the On-Prem LLM</a:t>
            </a:r>
          </a:p>
          <a:p>
            <a:r>
              <a:rPr lang="en-US" dirty="0"/>
              <a:t>This means running the model on your own infrastructure. It gives you maximum control and privacy but also comes with more complexity.</a:t>
            </a:r>
          </a:p>
          <a:p>
            <a:endParaRPr lang="en-US" dirty="0"/>
          </a:p>
          <a:p>
            <a:r>
              <a:rPr lang="en-US" dirty="0"/>
              <a:t>And finally, we’ll cover Latency</a:t>
            </a:r>
          </a:p>
          <a:p>
            <a:r>
              <a:rPr lang="en-US" dirty="0"/>
              <a:t>That’s the time it takes for the model to return a response once you send it a prompt. It’s a small technical detail that can make a big difference in how smooth and scalable your AI experience is.</a:t>
            </a:r>
          </a:p>
          <a:p>
            <a:endParaRPr lang="en-US" dirty="0"/>
          </a:p>
          <a:p>
            <a:r>
              <a:rPr lang="en-US" dirty="0"/>
              <a:t>Understanding these pieces will help you and your team make smart decisions about where your models run, how they perform, and what trade-offs to expect along the way.</a:t>
            </a:r>
          </a:p>
          <a:p>
            <a:endParaRPr lang="en-US" dirty="0"/>
          </a:p>
          <a:p>
            <a:r>
              <a:rPr lang="en-US" dirty="0"/>
              <a:t>Let’s jump in.</a:t>
            </a:r>
          </a:p>
        </p:txBody>
      </p:sp>
      <p:sp>
        <p:nvSpPr>
          <p:cNvPr id="4" name="Slide Number Placeholder 3"/>
          <p:cNvSpPr>
            <a:spLocks noGrp="1"/>
          </p:cNvSpPr>
          <p:nvPr>
            <p:ph type="sldNum" sz="quarter" idx="5"/>
          </p:nvPr>
        </p:nvSpPr>
        <p:spPr/>
        <p:txBody>
          <a:bodyPr/>
          <a:lstStyle/>
          <a:p>
            <a:fld id="{D41F8C6F-17C7-AE42-BD0D-E1F8D118D472}" type="slidenum">
              <a:rPr lang="en-US" smtClean="0"/>
              <a:t>14</a:t>
            </a:fld>
            <a:endParaRPr lang="en-US"/>
          </a:p>
        </p:txBody>
      </p:sp>
    </p:spTree>
    <p:extLst>
      <p:ext uri="{BB962C8B-B14F-4D97-AF65-F5344CB8AC3E}">
        <p14:creationId xmlns:p14="http://schemas.microsoft.com/office/powerpoint/2010/main" val="30255293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most common and most accessible way to work with large language models the API, or Application Programming Interface.</a:t>
            </a:r>
          </a:p>
          <a:p>
            <a:endParaRPr lang="en-US" dirty="0"/>
          </a:p>
          <a:p>
            <a:r>
              <a:rPr lang="en-US" dirty="0"/>
              <a:t>An API is simply a way for your systems like apps, websites, or internal tools to securely connect to a cloud-hosted language model, like OpenAI’s GPT.</a:t>
            </a:r>
          </a:p>
          <a:p>
            <a:endParaRPr lang="en-US" dirty="0"/>
          </a:p>
          <a:p>
            <a:r>
              <a:rPr lang="en-US" dirty="0"/>
              <a:t>You send a prompt over the internet. The model processes it, generates a response, and sends it back. All of that happens behind the scenes, with no heavy lifting required on your end.</a:t>
            </a:r>
          </a:p>
          <a:p>
            <a:endParaRPr lang="en-US" dirty="0"/>
          </a:p>
          <a:p>
            <a:r>
              <a:rPr lang="en-US" dirty="0"/>
              <a:t>This plug-and-play access model is often called Model-as-a-Service, or </a:t>
            </a:r>
            <a:r>
              <a:rPr lang="en-US" dirty="0" err="1"/>
              <a:t>MaaS</a:t>
            </a:r>
            <a:r>
              <a:rPr lang="en-US" dirty="0"/>
              <a:t>.</a:t>
            </a:r>
          </a:p>
          <a:p>
            <a:endParaRPr lang="en-US" dirty="0"/>
          </a:p>
          <a:p>
            <a:r>
              <a:rPr lang="en-US" dirty="0"/>
              <a:t>So why does this matter?</a:t>
            </a:r>
          </a:p>
          <a:p>
            <a:endParaRPr lang="en-US" dirty="0"/>
          </a:p>
          <a:p>
            <a:r>
              <a:rPr lang="en-US" dirty="0"/>
              <a:t>Because it gives you fast, easy access to world-class AI without needing to build or host anything yourself.</a:t>
            </a:r>
          </a:p>
          <a:p>
            <a:endParaRPr lang="en-US" dirty="0"/>
          </a:p>
          <a:p>
            <a:r>
              <a:rPr lang="en-US" dirty="0"/>
              <a:t>You don’t need to invest in expensive infrastructure or assemble an in-house AI team. You just call the API and get results.</a:t>
            </a:r>
          </a:p>
          <a:p>
            <a:endParaRPr lang="en-US" dirty="0"/>
          </a:p>
          <a:p>
            <a:r>
              <a:rPr lang="en-US" dirty="0"/>
              <a:t>It’s also highly scalable you only pay for what you use, and it can grow with your business needs.</a:t>
            </a:r>
          </a:p>
          <a:p>
            <a:endParaRPr lang="en-US" dirty="0"/>
          </a:p>
          <a:p>
            <a:r>
              <a:rPr lang="en-US" dirty="0"/>
              <a:t>Plus, these models stay up to date automatically. As the vendor improves the model, you benefit instantly no retraining, no upgrades, no downtime.</a:t>
            </a:r>
          </a:p>
          <a:p>
            <a:endParaRPr lang="en-US" dirty="0"/>
          </a:p>
          <a:p>
            <a:r>
              <a:rPr lang="en-US" dirty="0"/>
              <a:t>And this approach is supported by all the major players OpenAI, Anthropic, Google, Cohere so there are lots of options depending on your goals.</a:t>
            </a:r>
          </a:p>
          <a:p>
            <a:endParaRPr lang="en-US" dirty="0"/>
          </a:p>
          <a:p>
            <a:r>
              <a:rPr lang="en-US" dirty="0"/>
              <a:t>Bottom line if you want to start experimenting or get something running quickly in production, API access is the fastest path forward.</a:t>
            </a:r>
          </a:p>
        </p:txBody>
      </p:sp>
      <p:sp>
        <p:nvSpPr>
          <p:cNvPr id="4" name="Slide Number Placeholder 3"/>
          <p:cNvSpPr>
            <a:spLocks noGrp="1"/>
          </p:cNvSpPr>
          <p:nvPr>
            <p:ph type="sldNum" sz="quarter" idx="5"/>
          </p:nvPr>
        </p:nvSpPr>
        <p:spPr/>
        <p:txBody>
          <a:bodyPr/>
          <a:lstStyle/>
          <a:p>
            <a:fld id="{D41F8C6F-17C7-AE42-BD0D-E1F8D118D472}" type="slidenum">
              <a:rPr lang="en-US" smtClean="0"/>
              <a:t>15</a:t>
            </a:fld>
            <a:endParaRPr lang="en-US"/>
          </a:p>
        </p:txBody>
      </p:sp>
    </p:spTree>
    <p:extLst>
      <p:ext uri="{BB962C8B-B14F-4D97-AF65-F5344CB8AC3E}">
        <p14:creationId xmlns:p14="http://schemas.microsoft.com/office/powerpoint/2010/main" val="2271637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the other end of the deployment spectrum the On-Prem LLM.</a:t>
            </a:r>
          </a:p>
          <a:p>
            <a:endParaRPr lang="en-US" dirty="0"/>
          </a:p>
          <a:p>
            <a:r>
              <a:rPr lang="en-US" dirty="0"/>
              <a:t>This means running the language model entirely on your own infrastructure whether that’s physical servers in a data center or a private cloud environment.</a:t>
            </a:r>
          </a:p>
          <a:p>
            <a:endParaRPr lang="en-US" dirty="0"/>
          </a:p>
          <a:p>
            <a:r>
              <a:rPr lang="en-US" dirty="0"/>
              <a:t>So instead of sending prompts to a third-party provider over the internet, you’re hosting the entire model behind your firewall. You can think of it like having your own private version of ChatGPT. fully contained within your organization.</a:t>
            </a:r>
          </a:p>
          <a:p>
            <a:endParaRPr lang="en-US" dirty="0"/>
          </a:p>
          <a:p>
            <a:r>
              <a:rPr lang="en-US" dirty="0"/>
              <a:t>So, why would you go this route?</a:t>
            </a:r>
          </a:p>
          <a:p>
            <a:endParaRPr lang="en-US" dirty="0"/>
          </a:p>
          <a:p>
            <a:r>
              <a:rPr lang="en-US" dirty="0"/>
              <a:t>First, it gives you full control over everything. Your data, how the model behaves, how it performs, and how it's monitored.</a:t>
            </a:r>
          </a:p>
          <a:p>
            <a:endParaRPr lang="en-US" dirty="0"/>
          </a:p>
          <a:p>
            <a:r>
              <a:rPr lang="en-US" dirty="0"/>
              <a:t>It’s also the best option for organizations with strict data privacy, compliance, or data sovereignty requirements where information can’t leave your network under any circumstances.</a:t>
            </a:r>
          </a:p>
          <a:p>
            <a:endParaRPr lang="en-US" dirty="0"/>
          </a:p>
          <a:p>
            <a:r>
              <a:rPr lang="en-US" dirty="0"/>
              <a:t>With on-prem, you can also go deeper with customization. You have more flexibility to fine-tune the model, integrate it tightly with internal systems, and shape it for very specific use cases.</a:t>
            </a:r>
          </a:p>
          <a:p>
            <a:endParaRPr lang="en-US" dirty="0"/>
          </a:p>
          <a:p>
            <a:r>
              <a:rPr lang="en-US" dirty="0"/>
              <a:t>And once it's up and running, you’re not dependent on any external provider. You don’t have to worry about API limits, pricing changes, or external data-handling policies.</a:t>
            </a:r>
          </a:p>
          <a:p>
            <a:endParaRPr lang="en-US" dirty="0"/>
          </a:p>
          <a:p>
            <a:r>
              <a:rPr lang="en-US" dirty="0"/>
              <a:t>Now, all of that control comes at a cost. It requires more setup, more resources, and more ongoing maintenance. But for certain industries and high-stakes environments, on-prem is the right strategic choice.</a:t>
            </a:r>
          </a:p>
          <a:p>
            <a:endParaRPr lang="en-US" dirty="0"/>
          </a:p>
          <a:p>
            <a:r>
              <a:rPr lang="en-US" dirty="0"/>
              <a:t>If trust, control, and customization are top priorities, this is how you build on your own terms.</a:t>
            </a:r>
          </a:p>
        </p:txBody>
      </p:sp>
      <p:sp>
        <p:nvSpPr>
          <p:cNvPr id="4" name="Slide Number Placeholder 3"/>
          <p:cNvSpPr>
            <a:spLocks noGrp="1"/>
          </p:cNvSpPr>
          <p:nvPr>
            <p:ph type="sldNum" sz="quarter" idx="5"/>
          </p:nvPr>
        </p:nvSpPr>
        <p:spPr/>
        <p:txBody>
          <a:bodyPr/>
          <a:lstStyle/>
          <a:p>
            <a:fld id="{D41F8C6F-17C7-AE42-BD0D-E1F8D118D472}" type="slidenum">
              <a:rPr lang="en-US" smtClean="0"/>
              <a:t>16</a:t>
            </a:fld>
            <a:endParaRPr lang="en-US"/>
          </a:p>
        </p:txBody>
      </p:sp>
    </p:spTree>
    <p:extLst>
      <p:ext uri="{BB962C8B-B14F-4D97-AF65-F5344CB8AC3E}">
        <p14:creationId xmlns:p14="http://schemas.microsoft.com/office/powerpoint/2010/main" val="3836397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latency. A simple concept with a big impact on how LLMs feel in real-world use.</a:t>
            </a:r>
          </a:p>
          <a:p>
            <a:endParaRPr lang="en-US" dirty="0"/>
          </a:p>
          <a:p>
            <a:r>
              <a:rPr lang="en-US" dirty="0"/>
              <a:t>Latency is the amount of time it takes for the model to respond after receiving a prompt.</a:t>
            </a:r>
          </a:p>
          <a:p>
            <a:r>
              <a:rPr lang="en-US" dirty="0"/>
              <a:t>In other words, it measures how quickly the system can understand the request, process it, and deliver an answer.</a:t>
            </a:r>
          </a:p>
          <a:p>
            <a:endParaRPr lang="en-US" dirty="0"/>
          </a:p>
          <a:p>
            <a:r>
              <a:rPr lang="en-US" dirty="0"/>
              <a:t>So why does that matter?</a:t>
            </a:r>
          </a:p>
          <a:p>
            <a:endParaRPr lang="en-US" dirty="0"/>
          </a:p>
          <a:p>
            <a:r>
              <a:rPr lang="en-US" dirty="0"/>
              <a:t>Because latency directly impacts the user experience.</a:t>
            </a:r>
          </a:p>
          <a:p>
            <a:r>
              <a:rPr lang="en-US" dirty="0"/>
              <a:t>If you’re using a chatbot, a copilot, or any real-time tool, every second of delay feels like friction and in some cases, it can break the flow completely.</a:t>
            </a:r>
          </a:p>
          <a:p>
            <a:endParaRPr lang="en-US" dirty="0"/>
          </a:p>
          <a:p>
            <a:r>
              <a:rPr lang="en-US" dirty="0"/>
              <a:t>It also affects workflow speed and productivity.</a:t>
            </a:r>
          </a:p>
          <a:p>
            <a:r>
              <a:rPr lang="en-US" dirty="0"/>
              <a:t>The faster the model responds, the more seamless it feels for users trying to get things done.</a:t>
            </a:r>
          </a:p>
          <a:p>
            <a:endParaRPr lang="en-US" dirty="0"/>
          </a:p>
          <a:p>
            <a:r>
              <a:rPr lang="en-US" dirty="0"/>
              <a:t>On the flip side, high latency can reduce trust and adoption.</a:t>
            </a:r>
          </a:p>
          <a:p>
            <a:r>
              <a:rPr lang="en-US" dirty="0"/>
              <a:t>If people are waiting too long for results, they’re less likely to rely on the tool even if it’s smart.</a:t>
            </a:r>
          </a:p>
          <a:p>
            <a:endParaRPr lang="en-US" dirty="0"/>
          </a:p>
          <a:p>
            <a:r>
              <a:rPr lang="en-US" dirty="0"/>
              <a:t>And finally, latency is a key factor in choosing infrastructure and vendors.</a:t>
            </a:r>
          </a:p>
          <a:p>
            <a:r>
              <a:rPr lang="en-US" dirty="0"/>
              <a:t>Different models, platforms, and deployment options come with different speeds so if real-time performance is important, it should be part of your evaluation criteria.</a:t>
            </a:r>
          </a:p>
          <a:p>
            <a:endParaRPr lang="en-US" dirty="0"/>
          </a:p>
          <a:p>
            <a:r>
              <a:rPr lang="en-US" dirty="0"/>
              <a:t>Bottom line latency is the difference between a smart tool that feels instant, and one that feels like it’s still loading. Fast responses build confidence, and confidence drives adoption.</a:t>
            </a:r>
          </a:p>
        </p:txBody>
      </p:sp>
      <p:sp>
        <p:nvSpPr>
          <p:cNvPr id="4" name="Slide Number Placeholder 3"/>
          <p:cNvSpPr>
            <a:spLocks noGrp="1"/>
          </p:cNvSpPr>
          <p:nvPr>
            <p:ph type="sldNum" sz="quarter" idx="5"/>
          </p:nvPr>
        </p:nvSpPr>
        <p:spPr/>
        <p:txBody>
          <a:bodyPr/>
          <a:lstStyle/>
          <a:p>
            <a:fld id="{D41F8C6F-17C7-AE42-BD0D-E1F8D118D472}" type="slidenum">
              <a:rPr lang="en-US" smtClean="0"/>
              <a:t>17</a:t>
            </a:fld>
            <a:endParaRPr lang="en-US"/>
          </a:p>
        </p:txBody>
      </p:sp>
    </p:spTree>
    <p:extLst>
      <p:ext uri="{BB962C8B-B14F-4D97-AF65-F5344CB8AC3E}">
        <p14:creationId xmlns:p14="http://schemas.microsoft.com/office/powerpoint/2010/main" val="709932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now that we’ve covered how LLMs work and how we can deploy them, it’s time to talk about something just as important.</a:t>
            </a:r>
          </a:p>
          <a:p>
            <a:r>
              <a:rPr lang="en-US" dirty="0"/>
              <a:t>Safety, Risk, and Governance.</a:t>
            </a:r>
          </a:p>
          <a:p>
            <a:endParaRPr lang="en-US" dirty="0"/>
          </a:p>
          <a:p>
            <a:r>
              <a:rPr lang="en-US" dirty="0"/>
              <a:t>This is the part that often gets overlooked in the excitement around AI, but it’s critical, especially in enterprise environments.</a:t>
            </a:r>
          </a:p>
          <a:p>
            <a:endParaRPr lang="en-US" dirty="0"/>
          </a:p>
          <a:p>
            <a:r>
              <a:rPr lang="en-US" dirty="0"/>
              <a:t>Because as powerful as these tools are, they also come with real risks. </a:t>
            </a:r>
          </a:p>
          <a:p>
            <a:r>
              <a:rPr lang="en-US" dirty="0"/>
              <a:t>Things like incorrect information, sensitive data exposure, or outputs that just don’t align with your company’s standards.</a:t>
            </a:r>
          </a:p>
          <a:p>
            <a:endParaRPr lang="en-US" dirty="0"/>
          </a:p>
          <a:p>
            <a:r>
              <a:rPr lang="en-US" dirty="0"/>
              <a:t>In this section, we’ll walk through the key concepts you need to understand and plan for:</a:t>
            </a:r>
          </a:p>
          <a:p>
            <a:endParaRPr lang="en-US" dirty="0"/>
          </a:p>
          <a:p>
            <a:r>
              <a:rPr lang="en-US" dirty="0"/>
              <a:t>First, we’ll talk about Hallucinations. </a:t>
            </a:r>
          </a:p>
          <a:p>
            <a:r>
              <a:rPr lang="en-US" dirty="0"/>
              <a:t>When the model makes up information that sounds believable but isn’t true.</a:t>
            </a:r>
          </a:p>
          <a:p>
            <a:endParaRPr lang="en-US" dirty="0"/>
          </a:p>
          <a:p>
            <a:r>
              <a:rPr lang="en-US" dirty="0"/>
              <a:t>Then, we’ll look at Guardrails. </a:t>
            </a:r>
          </a:p>
          <a:p>
            <a:r>
              <a:rPr lang="en-US" dirty="0"/>
              <a:t>The systems we can put in place to limit or guide what the model can say and do.</a:t>
            </a:r>
          </a:p>
          <a:p>
            <a:endParaRPr lang="en-US" dirty="0"/>
          </a:p>
          <a:p>
            <a:r>
              <a:rPr lang="en-US" dirty="0"/>
              <a:t>Next, is Red Teaming.</a:t>
            </a:r>
          </a:p>
          <a:p>
            <a:r>
              <a:rPr lang="en-US" dirty="0"/>
              <a:t>The process of actively testing the model for weaknesses, bias, or unsafe behavior before it goes live.</a:t>
            </a:r>
          </a:p>
          <a:p>
            <a:endParaRPr lang="en-US" dirty="0"/>
          </a:p>
          <a:p>
            <a:r>
              <a:rPr lang="en-US" dirty="0"/>
              <a:t>And finally, Data Leakage.</a:t>
            </a:r>
          </a:p>
          <a:p>
            <a:r>
              <a:rPr lang="en-US" dirty="0"/>
              <a:t>How to make sure your sensitive information stays protected and doesn’t accidentally get exposed through model use.</a:t>
            </a:r>
          </a:p>
          <a:p>
            <a:endParaRPr lang="en-US" dirty="0"/>
          </a:p>
          <a:p>
            <a:r>
              <a:rPr lang="en-US" dirty="0"/>
              <a:t>This is where responsible AI starts and its key to building trust, minimizing risk, and making sure your organization stays in control as you scale.</a:t>
            </a:r>
          </a:p>
          <a:p>
            <a:endParaRPr lang="en-US" dirty="0"/>
          </a:p>
          <a:p>
            <a:r>
              <a:rPr lang="en-US" dirty="0"/>
              <a:t>Let’s get into it.</a:t>
            </a:r>
          </a:p>
        </p:txBody>
      </p:sp>
      <p:sp>
        <p:nvSpPr>
          <p:cNvPr id="4" name="Slide Number Placeholder 3"/>
          <p:cNvSpPr>
            <a:spLocks noGrp="1"/>
          </p:cNvSpPr>
          <p:nvPr>
            <p:ph type="sldNum" sz="quarter" idx="5"/>
          </p:nvPr>
        </p:nvSpPr>
        <p:spPr/>
        <p:txBody>
          <a:bodyPr/>
          <a:lstStyle/>
          <a:p>
            <a:fld id="{D41F8C6F-17C7-AE42-BD0D-E1F8D118D472}" type="slidenum">
              <a:rPr lang="en-US" smtClean="0"/>
              <a:t>18</a:t>
            </a:fld>
            <a:endParaRPr lang="en-US"/>
          </a:p>
        </p:txBody>
      </p:sp>
    </p:spTree>
    <p:extLst>
      <p:ext uri="{BB962C8B-B14F-4D97-AF65-F5344CB8AC3E}">
        <p14:creationId xmlns:p14="http://schemas.microsoft.com/office/powerpoint/2010/main" val="2614844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this section with one of the most talked-about risks in working with LLMs hallucination.</a:t>
            </a:r>
          </a:p>
          <a:p>
            <a:endParaRPr lang="en-US" dirty="0"/>
          </a:p>
          <a:p>
            <a:r>
              <a:rPr lang="en-US" dirty="0"/>
              <a:t>A hallucination happens when the model generates content that sounds correct but is actually factually wrong or completely made up.</a:t>
            </a:r>
          </a:p>
          <a:p>
            <a:endParaRPr lang="en-US" dirty="0"/>
          </a:p>
          <a:p>
            <a:r>
              <a:rPr lang="en-US" dirty="0"/>
              <a:t>It’s not doing this maliciously it’s just predicting what sounds like a good answer based on patterns it learned. But sometimes, that “good-sounding” answer isn’t grounded in reality.</a:t>
            </a:r>
          </a:p>
          <a:p>
            <a:endParaRPr lang="en-US" dirty="0"/>
          </a:p>
          <a:p>
            <a:r>
              <a:rPr lang="en-US" dirty="0"/>
              <a:t>For example, it might confidently cite a non-existent report, invent a fake statistic, or provide false business data that seems credible at first glance.</a:t>
            </a:r>
          </a:p>
          <a:p>
            <a:endParaRPr lang="en-US" dirty="0"/>
          </a:p>
          <a:p>
            <a:r>
              <a:rPr lang="en-US" dirty="0"/>
              <a:t>So why does this matter?</a:t>
            </a:r>
          </a:p>
          <a:p>
            <a:endParaRPr lang="en-US" dirty="0"/>
          </a:p>
          <a:p>
            <a:r>
              <a:rPr lang="en-US" dirty="0"/>
              <a:t>Because it can lead to misinformed decisions, compliance violations, or reputation risk especially if the output is being used without a human double-checking the facts.</a:t>
            </a:r>
          </a:p>
          <a:p>
            <a:endParaRPr lang="en-US" dirty="0"/>
          </a:p>
          <a:p>
            <a:r>
              <a:rPr lang="en-US" dirty="0"/>
              <a:t>And in regulated industries like law, finance, and healthcare, hallucinations can have serious consequences. Even one bad output can create legal exposure or erode trust.</a:t>
            </a:r>
          </a:p>
          <a:p>
            <a:endParaRPr lang="en-US" dirty="0"/>
          </a:p>
          <a:p>
            <a:r>
              <a:rPr lang="en-US" dirty="0"/>
              <a:t>This is why grounding your models with real data, adding human oversight, and building trust slowly are all essential parts of rolling out LLMs safely.</a:t>
            </a:r>
          </a:p>
          <a:p>
            <a:endParaRPr lang="en-US" dirty="0"/>
          </a:p>
          <a:p>
            <a:r>
              <a:rPr lang="en-US" dirty="0"/>
              <a:t>The tech is powerful but it's not perfect. And knowing that upfront helps you use it wisely.</a:t>
            </a:r>
          </a:p>
        </p:txBody>
      </p:sp>
      <p:sp>
        <p:nvSpPr>
          <p:cNvPr id="4" name="Slide Number Placeholder 3"/>
          <p:cNvSpPr>
            <a:spLocks noGrp="1"/>
          </p:cNvSpPr>
          <p:nvPr>
            <p:ph type="sldNum" sz="quarter" idx="5"/>
          </p:nvPr>
        </p:nvSpPr>
        <p:spPr/>
        <p:txBody>
          <a:bodyPr/>
          <a:lstStyle/>
          <a:p>
            <a:fld id="{D41F8C6F-17C7-AE42-BD0D-E1F8D118D472}" type="slidenum">
              <a:rPr lang="en-US" smtClean="0"/>
              <a:t>19</a:t>
            </a:fld>
            <a:endParaRPr lang="en-US"/>
          </a:p>
        </p:txBody>
      </p:sp>
    </p:spTree>
    <p:extLst>
      <p:ext uri="{BB962C8B-B14F-4D97-AF65-F5344CB8AC3E}">
        <p14:creationId xmlns:p14="http://schemas.microsoft.com/office/powerpoint/2010/main" val="1490371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dirty="0">
                <a:effectLst/>
              </a:rPr>
              <a:t>Let’s start with the basics - what exactly is a large language model?</a:t>
            </a:r>
          </a:p>
          <a:p>
            <a:pPr marL="0" indent="0">
              <a:buNone/>
            </a:pPr>
            <a:r>
              <a:rPr lang="en-US" sz="1200" b="0" i="0" u="none" strike="noStrike" dirty="0">
                <a:effectLst/>
              </a:rPr>
              <a:t>LLMs are A-I tools that allow computers to understand and respond to language. Not code. Not buttons. Not forms. Just… language. The way we communicate. That means we can start to interact with technology the same way we talk to each other.</a:t>
            </a:r>
          </a:p>
          <a:p>
            <a:pPr marL="0" indent="0">
              <a:buNone/>
            </a:pPr>
            <a:r>
              <a:rPr lang="en-US" sz="1200" b="0" i="0" u="none" strike="noStrike" dirty="0">
                <a:effectLst/>
              </a:rPr>
              <a:t>Now, a common misconception I hear all the time is:</a:t>
            </a:r>
          </a:p>
          <a:p>
            <a:pPr marL="0" indent="0">
              <a:buNone/>
            </a:pPr>
            <a:r>
              <a:rPr lang="en-US" sz="1200" b="0" i="0" u="none" strike="noStrike" dirty="0">
                <a:effectLst/>
              </a:rPr>
              <a:t>“Aren’t these just really fancy chatbots?”</a:t>
            </a:r>
          </a:p>
          <a:p>
            <a:pPr marL="0" indent="0">
              <a:buNone/>
            </a:pPr>
            <a:r>
              <a:rPr lang="en-US" sz="1200" b="0" i="0" u="none" strike="noStrike" dirty="0">
                <a:effectLst/>
              </a:rPr>
              <a:t>And that’s understandable - but it’s selling them way short.</a:t>
            </a:r>
          </a:p>
          <a:p>
            <a:pPr marL="0" indent="0">
              <a:buNone/>
            </a:pPr>
            <a:r>
              <a:rPr lang="en-US" sz="1200" b="0" i="0" u="none" strike="noStrike" dirty="0">
                <a:effectLst/>
              </a:rPr>
              <a:t>The real truth? LLMs represent an entirely new layer of intelligence - one that can sit across your entire business. They don’t just answer questions - they help teams make decisions, automate tasks, and unlock the value trapped inside documents, emails, policies, and reports.</a:t>
            </a:r>
          </a:p>
          <a:p>
            <a:pPr marL="0" indent="0">
              <a:buNone/>
            </a:pPr>
            <a:r>
              <a:rPr lang="en-US" sz="1200" b="0" i="0" u="none" strike="noStrike" dirty="0">
                <a:effectLst/>
              </a:rPr>
              <a:t>Think of them as a language interface for your organization - one that can scale knowledge, streamline operations, and make every employee just a little more brilliant.</a:t>
            </a:r>
          </a:p>
          <a:p>
            <a:pPr marL="0" indent="0">
              <a:buNone/>
            </a:pPr>
            <a:r>
              <a:rPr lang="en-US" sz="1200" b="0" i="0" u="none" strike="noStrike" dirty="0">
                <a:effectLst/>
              </a:rPr>
              <a:t>So no - they’re not just chatbots. They’re the connective tissue between your data, your people, and your goals.</a:t>
            </a:r>
            <a:endParaRPr lang="en-US" dirty="0"/>
          </a:p>
        </p:txBody>
      </p:sp>
      <p:sp>
        <p:nvSpPr>
          <p:cNvPr id="4" name="Slide Number Placeholder 3"/>
          <p:cNvSpPr>
            <a:spLocks noGrp="1"/>
          </p:cNvSpPr>
          <p:nvPr>
            <p:ph type="sldNum" sz="quarter" idx="5"/>
          </p:nvPr>
        </p:nvSpPr>
        <p:spPr/>
        <p:txBody>
          <a:bodyPr/>
          <a:lstStyle/>
          <a:p>
            <a:fld id="{D41F8C6F-17C7-AE42-BD0D-E1F8D118D472}" type="slidenum">
              <a:rPr lang="en-US" smtClean="0"/>
              <a:t>2</a:t>
            </a:fld>
            <a:endParaRPr lang="en-US"/>
          </a:p>
        </p:txBody>
      </p:sp>
    </p:spTree>
    <p:extLst>
      <p:ext uri="{BB962C8B-B14F-4D97-AF65-F5344CB8AC3E}">
        <p14:creationId xmlns:p14="http://schemas.microsoft.com/office/powerpoint/2010/main" val="2812791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guardrails one of the most important tools for making AI safe, trustworthy, and aligned with your organization’s values.</a:t>
            </a:r>
          </a:p>
          <a:p>
            <a:endParaRPr lang="en-US" dirty="0"/>
          </a:p>
          <a:p>
            <a:r>
              <a:rPr lang="en-US" dirty="0"/>
              <a:t>Guardrails are basically rules, filters, or safety measures that control what an LLM is allowed to say or do.</a:t>
            </a:r>
          </a:p>
          <a:p>
            <a:endParaRPr lang="en-US" dirty="0"/>
          </a:p>
          <a:p>
            <a:r>
              <a:rPr lang="en-US" dirty="0"/>
              <a:t>Think of them like bumpers in a bowling lane they don’t stop the ball from rolling, but they keep it from going wildly off course.</a:t>
            </a:r>
          </a:p>
          <a:p>
            <a:endParaRPr lang="en-US" dirty="0"/>
          </a:p>
          <a:p>
            <a:r>
              <a:rPr lang="en-US" dirty="0"/>
              <a:t>Examples of guardrails might include preventing toxic or offensive language, enforcing brand tone, or blocking sensitive topics that shouldn’t be discussed by the model.</a:t>
            </a:r>
          </a:p>
          <a:p>
            <a:endParaRPr lang="en-US" dirty="0"/>
          </a:p>
          <a:p>
            <a:r>
              <a:rPr lang="en-US" dirty="0"/>
              <a:t>So why do guardrails matter?</a:t>
            </a:r>
          </a:p>
          <a:p>
            <a:endParaRPr lang="en-US" dirty="0"/>
          </a:p>
          <a:p>
            <a:r>
              <a:rPr lang="en-US" dirty="0"/>
              <a:t>First, they protect your brand. One bad or off-brand response from an AI tool can hurt trust or even make headlines.</a:t>
            </a:r>
          </a:p>
          <a:p>
            <a:endParaRPr lang="en-US" dirty="0"/>
          </a:p>
          <a:p>
            <a:r>
              <a:rPr lang="en-US" dirty="0"/>
              <a:t>They also help reduce legal and compliance risk, especially when you’re using LLMs in regulated industries or public-facing applications.</a:t>
            </a:r>
          </a:p>
          <a:p>
            <a:endParaRPr lang="en-US" dirty="0"/>
          </a:p>
          <a:p>
            <a:r>
              <a:rPr lang="en-US" dirty="0"/>
              <a:t>And finally, they improve trust in AI systems. When people see that the model is consistent, respectful, and aligned with company standards, they’re much more likely to use it and rely on it.</a:t>
            </a:r>
          </a:p>
          <a:p>
            <a:endParaRPr lang="en-US" dirty="0"/>
          </a:p>
          <a:p>
            <a:r>
              <a:rPr lang="en-US" dirty="0"/>
              <a:t>Guardrails don’t limit creativity they create confidence. And that’s what makes them essential for responsible AI at scale.</a:t>
            </a:r>
          </a:p>
        </p:txBody>
      </p:sp>
      <p:sp>
        <p:nvSpPr>
          <p:cNvPr id="4" name="Slide Number Placeholder 3"/>
          <p:cNvSpPr>
            <a:spLocks noGrp="1"/>
          </p:cNvSpPr>
          <p:nvPr>
            <p:ph type="sldNum" sz="quarter" idx="5"/>
          </p:nvPr>
        </p:nvSpPr>
        <p:spPr/>
        <p:txBody>
          <a:bodyPr/>
          <a:lstStyle/>
          <a:p>
            <a:fld id="{D41F8C6F-17C7-AE42-BD0D-E1F8D118D472}" type="slidenum">
              <a:rPr lang="en-US" smtClean="0"/>
              <a:t>20</a:t>
            </a:fld>
            <a:endParaRPr lang="en-US"/>
          </a:p>
        </p:txBody>
      </p:sp>
    </p:spTree>
    <p:extLst>
      <p:ext uri="{BB962C8B-B14F-4D97-AF65-F5344CB8AC3E}">
        <p14:creationId xmlns:p14="http://schemas.microsoft.com/office/powerpoint/2010/main" val="620271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is an important concept in responsible development and adoption.</a:t>
            </a:r>
          </a:p>
          <a:p>
            <a:endParaRPr lang="en-US" dirty="0"/>
          </a:p>
          <a:p>
            <a:r>
              <a:rPr lang="en-US" dirty="0"/>
              <a:t>Red Teaming.</a:t>
            </a:r>
          </a:p>
          <a:p>
            <a:endParaRPr lang="en-US" dirty="0"/>
          </a:p>
          <a:p>
            <a:r>
              <a:rPr lang="en-US" dirty="0"/>
              <a:t>Red teaming is the process of stress-testing a system by intentionally trying to break it, confuse it, or expose its weaknesses.</a:t>
            </a:r>
          </a:p>
          <a:p>
            <a:endParaRPr lang="en-US" dirty="0"/>
          </a:p>
          <a:p>
            <a:r>
              <a:rPr lang="en-US" dirty="0"/>
              <a:t>Think of it like ethical hacking but for your language model. The goal is to find potential issues before your real users do.</a:t>
            </a:r>
          </a:p>
          <a:p>
            <a:endParaRPr lang="en-US" dirty="0"/>
          </a:p>
          <a:p>
            <a:r>
              <a:rPr lang="en-US" dirty="0"/>
              <a:t>That might include testing for bias, trying to generate unsafe content, or seeing how the model handles edge cases and tricky prompts.</a:t>
            </a:r>
          </a:p>
          <a:p>
            <a:endParaRPr lang="en-US" dirty="0"/>
          </a:p>
          <a:p>
            <a:r>
              <a:rPr lang="en-US" dirty="0"/>
              <a:t>So, why does red teaming matter?</a:t>
            </a:r>
          </a:p>
          <a:p>
            <a:r>
              <a:rPr lang="en-US" dirty="0"/>
              <a:t>Because it helps you uncover hidden risks while you’re still in a controlled environment not in production when things can go public.</a:t>
            </a:r>
          </a:p>
          <a:p>
            <a:endParaRPr lang="en-US" dirty="0"/>
          </a:p>
          <a:p>
            <a:r>
              <a:rPr lang="en-US" dirty="0"/>
              <a:t>It also helps you design better guardrails and fallback strategies, so the model knows what to do when things go off track.</a:t>
            </a:r>
          </a:p>
          <a:p>
            <a:endParaRPr lang="en-US" dirty="0"/>
          </a:p>
          <a:p>
            <a:r>
              <a:rPr lang="en-US" dirty="0"/>
              <a:t>And most importantly, it builds confidence with your risk, legal, and compliance teams. It shows that you’re being proactive, not reactive, about safety and governance.</a:t>
            </a:r>
          </a:p>
          <a:p>
            <a:endParaRPr lang="en-US" dirty="0"/>
          </a:p>
          <a:p>
            <a:r>
              <a:rPr lang="en-US" dirty="0"/>
              <a:t>If you’re planning to roll out LLMs at scale especially in sensitive areas red teaming is not optional. It’s how you turn good intentions into real safeguards.</a:t>
            </a:r>
          </a:p>
        </p:txBody>
      </p:sp>
      <p:sp>
        <p:nvSpPr>
          <p:cNvPr id="4" name="Slide Number Placeholder 3"/>
          <p:cNvSpPr>
            <a:spLocks noGrp="1"/>
          </p:cNvSpPr>
          <p:nvPr>
            <p:ph type="sldNum" sz="quarter" idx="5"/>
          </p:nvPr>
        </p:nvSpPr>
        <p:spPr/>
        <p:txBody>
          <a:bodyPr/>
          <a:lstStyle/>
          <a:p>
            <a:fld id="{D41F8C6F-17C7-AE42-BD0D-E1F8D118D472}" type="slidenum">
              <a:rPr lang="en-US" smtClean="0"/>
              <a:t>21</a:t>
            </a:fld>
            <a:endParaRPr lang="en-US"/>
          </a:p>
        </p:txBody>
      </p:sp>
    </p:spTree>
    <p:extLst>
      <p:ext uri="{BB962C8B-B14F-4D97-AF65-F5344CB8AC3E}">
        <p14:creationId xmlns:p14="http://schemas.microsoft.com/office/powerpoint/2010/main" val="2246836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but definitely not least in this section.</a:t>
            </a:r>
          </a:p>
          <a:p>
            <a:endParaRPr lang="en-US" dirty="0"/>
          </a:p>
          <a:p>
            <a:r>
              <a:rPr lang="en-US" dirty="0"/>
              <a:t>Let’s talk about data leakage.</a:t>
            </a:r>
          </a:p>
          <a:p>
            <a:endParaRPr lang="en-US" dirty="0"/>
          </a:p>
          <a:p>
            <a:r>
              <a:rPr lang="en-US" dirty="0"/>
              <a:t>Data leakage is when sensitive or private information is exposed, even if it’s accidental.</a:t>
            </a:r>
          </a:p>
          <a:p>
            <a:endParaRPr lang="en-US" dirty="0"/>
          </a:p>
          <a:p>
            <a:r>
              <a:rPr lang="en-US" dirty="0"/>
              <a:t>This could happen in a few different ways. Maybe a user includes confidential info in a prompt, maybe the model generates something it shouldn't, or maybe the data is mishandled during storage or transmission.</a:t>
            </a:r>
          </a:p>
          <a:p>
            <a:endParaRPr lang="en-US" dirty="0"/>
          </a:p>
          <a:p>
            <a:r>
              <a:rPr lang="en-US" dirty="0"/>
              <a:t>And in the world of AI, where systems are constantly learning and generating, this risk becomes even more important to manage carefully.</a:t>
            </a:r>
          </a:p>
          <a:p>
            <a:endParaRPr lang="en-US" dirty="0"/>
          </a:p>
          <a:p>
            <a:r>
              <a:rPr lang="en-US" dirty="0"/>
              <a:t>So, why does data leakage matter?</a:t>
            </a:r>
          </a:p>
          <a:p>
            <a:r>
              <a:rPr lang="en-US" dirty="0"/>
              <a:t>First and foremost, it can violate privacy laws, breach contracts, and damage customer trust.</a:t>
            </a:r>
          </a:p>
          <a:p>
            <a:endParaRPr lang="en-US" dirty="0"/>
          </a:p>
          <a:p>
            <a:r>
              <a:rPr lang="en-US" dirty="0"/>
              <a:t>The risk goes up when you’re using cloud-based or SaaS models, or when internal data isn’t being properly secured before it’s used with a model.</a:t>
            </a:r>
          </a:p>
          <a:p>
            <a:endParaRPr lang="en-US" dirty="0"/>
          </a:p>
          <a:p>
            <a:r>
              <a:rPr lang="en-US" dirty="0"/>
              <a:t>And beyond just reputation damage, it can lead to serious legal and financial consequences especially in regulated industries or when handling personal data.</a:t>
            </a:r>
          </a:p>
          <a:p>
            <a:endParaRPr lang="en-US" dirty="0"/>
          </a:p>
          <a:p>
            <a:r>
              <a:rPr lang="en-US" dirty="0"/>
              <a:t>This is why governance, access controls, encryption, and clear internal policies are absolutely critical when working with LLMs.</a:t>
            </a:r>
          </a:p>
          <a:p>
            <a:endParaRPr lang="en-US" dirty="0"/>
          </a:p>
          <a:p>
            <a:r>
              <a:rPr lang="en-US" dirty="0"/>
              <a:t>AI can be a powerful tool but it needs to be handled like any sensitive data system, with security and trust at the core.</a:t>
            </a:r>
          </a:p>
        </p:txBody>
      </p:sp>
      <p:sp>
        <p:nvSpPr>
          <p:cNvPr id="4" name="Slide Number Placeholder 3"/>
          <p:cNvSpPr>
            <a:spLocks noGrp="1"/>
          </p:cNvSpPr>
          <p:nvPr>
            <p:ph type="sldNum" sz="quarter" idx="5"/>
          </p:nvPr>
        </p:nvSpPr>
        <p:spPr/>
        <p:txBody>
          <a:bodyPr/>
          <a:lstStyle/>
          <a:p>
            <a:fld id="{D41F8C6F-17C7-AE42-BD0D-E1F8D118D472}" type="slidenum">
              <a:rPr lang="en-US" smtClean="0"/>
              <a:t>22</a:t>
            </a:fld>
            <a:endParaRPr lang="en-US"/>
          </a:p>
        </p:txBody>
      </p:sp>
    </p:spTree>
    <p:extLst>
      <p:ext uri="{BB962C8B-B14F-4D97-AF65-F5344CB8AC3E}">
        <p14:creationId xmlns:p14="http://schemas.microsoft.com/office/powerpoint/2010/main" val="41316708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u="none" strike="noStrike" dirty="0">
                <a:solidFill>
                  <a:srgbClr val="000000"/>
                </a:solidFill>
                <a:effectLst/>
              </a:rPr>
              <a:t>Now that we’ve covered how large language models work, how they’re deployed, and how to manage risks, let’s bring it all to life.</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This next section is all about practical application. How LLMs are being used inside organizations today.</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These aren’t just future-state ideas. These are real tools already improving workflows, productivity, and decision-making in the wild.</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We’re going to look at four key types of applications:</a:t>
            </a:r>
          </a:p>
          <a:p>
            <a:pPr algn="l">
              <a:buNone/>
            </a:pPr>
            <a:r>
              <a:rPr lang="en-US" b="0" i="0" u="none" strike="noStrike" dirty="0">
                <a:solidFill>
                  <a:srgbClr val="000000"/>
                </a:solidFill>
                <a:effectLst/>
              </a:rPr>
              <a:t>First up is the chatbot, a familiar use case, but now powered by much more intelligent, natural responses.</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Then, we’ll look at the copilot. A model that works side-by-side with your teams to support, suggest, and streamline work in real time.</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Next is the agent, a more advanced setup where the model can take actions, make decisions, and complete multi-step tasks across tools.</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And finally, we’ll touch on chain-of-thought, a prompting method that helps the model reason step-by-step, especially for complex or high-stakes tasks.</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These are the building blocks of real, usable </a:t>
            </a:r>
            <a:r>
              <a:rPr lang="en-US" b="0" i="0" u="none" strike="noStrike" dirty="0" err="1">
                <a:solidFill>
                  <a:srgbClr val="000000"/>
                </a:solidFill>
                <a:effectLst/>
              </a:rPr>
              <a:t>intelligenceI</a:t>
            </a:r>
            <a:r>
              <a:rPr lang="en-US" b="0" i="0" u="none" strike="noStrike" dirty="0">
                <a:solidFill>
                  <a:srgbClr val="000000"/>
                </a:solidFill>
                <a:effectLst/>
              </a:rPr>
              <a:t> in your business and the foundation for scaling smart automation across your teams.</a:t>
            </a:r>
          </a:p>
          <a:p>
            <a:pPr algn="l"/>
            <a:endParaRPr lang="en-US" b="0" i="0" u="none" strike="noStrike" dirty="0">
              <a:solidFill>
                <a:srgbClr val="000000"/>
              </a:solidFill>
              <a:effectLst/>
            </a:endParaRPr>
          </a:p>
          <a:p>
            <a:pPr algn="l"/>
            <a:r>
              <a:rPr lang="en-US" b="0" i="0" u="none" strike="noStrike" dirty="0">
                <a:solidFill>
                  <a:srgbClr val="000000"/>
                </a:solidFill>
                <a:effectLst/>
              </a:rPr>
              <a:t>Let’s dig in.</a:t>
            </a:r>
          </a:p>
          <a:p>
            <a:pPr algn="l"/>
            <a:endParaRPr lang="en-US" b="0" i="0" u="none" strike="noStrike" dirty="0">
              <a:solidFill>
                <a:srgbClr val="000000"/>
              </a:solidFill>
              <a:effectLst/>
            </a:endParaRPr>
          </a:p>
        </p:txBody>
      </p:sp>
      <p:sp>
        <p:nvSpPr>
          <p:cNvPr id="4" name="Slide Number Placeholder 3"/>
          <p:cNvSpPr>
            <a:spLocks noGrp="1"/>
          </p:cNvSpPr>
          <p:nvPr>
            <p:ph type="sldNum" sz="quarter" idx="5"/>
          </p:nvPr>
        </p:nvSpPr>
        <p:spPr/>
        <p:txBody>
          <a:bodyPr/>
          <a:lstStyle/>
          <a:p>
            <a:fld id="{D41F8C6F-17C7-AE42-BD0D-E1F8D118D472}" type="slidenum">
              <a:rPr lang="en-US" smtClean="0"/>
              <a:t>23</a:t>
            </a:fld>
            <a:endParaRPr lang="en-US"/>
          </a:p>
        </p:txBody>
      </p:sp>
    </p:spTree>
    <p:extLst>
      <p:ext uri="{BB962C8B-B14F-4D97-AF65-F5344CB8AC3E}">
        <p14:creationId xmlns:p14="http://schemas.microsoft.com/office/powerpoint/2010/main" val="3262963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u="none" strike="noStrike" dirty="0">
                <a:solidFill>
                  <a:srgbClr val="000000"/>
                </a:solidFill>
                <a:effectLst/>
              </a:rPr>
              <a:t>Let’s kick off the practical applications section with one of the most recognizable the chatbot.</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A chatbot is an AI assistant that interacts with users in natural language, usually to answer questions, provide support, or guide someone through a process.</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But here’s the key difference: when powered by a large language model, chatbots go way beyond simple scripts.</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They can understand context, handle follow-up questions, and adapt to different tones or scenarios all in real time.</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They’re no longer limited to “If the user says X, respond with Y.” Instead, they’re capable of having real, helpful, human-like conversations.</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Where do we see them used?</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Some of the most common places include:</a:t>
            </a:r>
          </a:p>
          <a:p>
            <a:pPr algn="l">
              <a:buNone/>
            </a:pPr>
            <a:r>
              <a:rPr lang="en-US" b="0" i="0" u="none" strike="noStrike" dirty="0">
                <a:solidFill>
                  <a:srgbClr val="000000"/>
                </a:solidFill>
                <a:effectLst/>
              </a:rPr>
              <a:t>Customer service and IT support, handling a huge volume of routine requests</a:t>
            </a:r>
          </a:p>
          <a:p>
            <a:pPr algn="l">
              <a:buNone/>
            </a:pPr>
            <a:r>
              <a:rPr lang="en-US" b="0" i="0" u="none" strike="noStrike" dirty="0">
                <a:solidFill>
                  <a:srgbClr val="000000"/>
                </a:solidFill>
                <a:effectLst/>
              </a:rPr>
              <a:t>HR help desks, answering employee questions about benefits, policies, and onboarding</a:t>
            </a:r>
          </a:p>
          <a:p>
            <a:pPr algn="l">
              <a:buNone/>
            </a:pPr>
            <a:r>
              <a:rPr lang="en-US" b="0" i="0" u="none" strike="noStrike" dirty="0">
                <a:solidFill>
                  <a:srgbClr val="000000"/>
                </a:solidFill>
                <a:effectLst/>
              </a:rPr>
              <a:t>And internal knowledge search, helping teams find answers across wikis, documents, and systems without needing to dig</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Chatbots are often the first step for organizations adopting LLMs they’re fast to implement, easy to use, and deliver value right away by saving time and improving support.</a:t>
            </a:r>
          </a:p>
          <a:p>
            <a:pPr algn="l"/>
            <a:endParaRPr lang="en-US" b="0" i="0" u="none" strike="noStrike" dirty="0">
              <a:solidFill>
                <a:srgbClr val="000000"/>
              </a:solidFill>
              <a:effectLst/>
            </a:endParaRPr>
          </a:p>
          <a:p>
            <a:pPr algn="l"/>
            <a:r>
              <a:rPr lang="en-US" b="0" i="0" u="none" strike="noStrike" dirty="0">
                <a:solidFill>
                  <a:srgbClr val="000000"/>
                </a:solidFill>
                <a:effectLst/>
              </a:rPr>
              <a:t>They’re not just helpful they’re a productivity multiplier.</a:t>
            </a:r>
          </a:p>
          <a:p>
            <a:endParaRPr lang="en-US" dirty="0"/>
          </a:p>
        </p:txBody>
      </p:sp>
      <p:sp>
        <p:nvSpPr>
          <p:cNvPr id="4" name="Slide Number Placeholder 3"/>
          <p:cNvSpPr>
            <a:spLocks noGrp="1"/>
          </p:cNvSpPr>
          <p:nvPr>
            <p:ph type="sldNum" sz="quarter" idx="5"/>
          </p:nvPr>
        </p:nvSpPr>
        <p:spPr/>
        <p:txBody>
          <a:bodyPr/>
          <a:lstStyle/>
          <a:p>
            <a:fld id="{D41F8C6F-17C7-AE42-BD0D-E1F8D118D472}" type="slidenum">
              <a:rPr lang="en-US" smtClean="0"/>
              <a:t>24</a:t>
            </a:fld>
            <a:endParaRPr lang="en-US"/>
          </a:p>
        </p:txBody>
      </p:sp>
    </p:spTree>
    <p:extLst>
      <p:ext uri="{BB962C8B-B14F-4D97-AF65-F5344CB8AC3E}">
        <p14:creationId xmlns:p14="http://schemas.microsoft.com/office/powerpoint/2010/main" val="2148302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u="none" strike="noStrike" dirty="0">
                <a:solidFill>
                  <a:srgbClr val="000000"/>
                </a:solidFill>
                <a:effectLst/>
              </a:rPr>
              <a:t>Next up let’s talk about the copilot.</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A copilot is exactly what it sounds like it’s an LLM that’s embedded directly into your workflow or tools, helping you out in real time.</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You can think of it as a smart assistant sitting beside you, quietly doing the grunt work, surfacing insights, or speeding things up right in the tools you already use.</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For example, it can auto-draft emails, summarize meetings, or even help guide a sales pitch based on customer context all without switching tabs or breaking your flow.</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So where do we see copilots in action?</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Some of the most common use cases are:</a:t>
            </a:r>
          </a:p>
          <a:p>
            <a:pPr algn="l">
              <a:buNone/>
            </a:pPr>
            <a:r>
              <a:rPr lang="en-US" b="0" i="0" u="none" strike="noStrike" dirty="0">
                <a:solidFill>
                  <a:srgbClr val="000000"/>
                </a:solidFill>
                <a:effectLst/>
              </a:rPr>
              <a:t>Inside productivity tools like email, documents, or spreadsheets</a:t>
            </a:r>
          </a:p>
          <a:p>
            <a:pPr algn="l">
              <a:buNone/>
            </a:pPr>
            <a:r>
              <a:rPr lang="en-US" b="0" i="0" u="none" strike="noStrike" dirty="0">
                <a:solidFill>
                  <a:srgbClr val="000000"/>
                </a:solidFill>
                <a:effectLst/>
              </a:rPr>
              <a:t>In CRM and ERP platforms, helping sales or operations teams stay on top of tasks and data</a:t>
            </a:r>
          </a:p>
          <a:p>
            <a:pPr algn="l">
              <a:buNone/>
            </a:pPr>
            <a:r>
              <a:rPr lang="en-US" b="0" i="0" u="none" strike="noStrike" dirty="0">
                <a:solidFill>
                  <a:srgbClr val="000000"/>
                </a:solidFill>
                <a:effectLst/>
              </a:rPr>
              <a:t>And in developer tools like GitHub Copilot, which suggests code as engineers' type saving time and reducing errors</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The magic of a copilot is that it augments human work rather than replacing it. It helps people do what they already do just faster, better, and with less mental load.</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And that’s where the real productivity lift comes from.</a:t>
            </a:r>
          </a:p>
          <a:p>
            <a:endParaRPr lang="en-US" dirty="0"/>
          </a:p>
          <a:p>
            <a:endParaRPr lang="en-US" dirty="0"/>
          </a:p>
        </p:txBody>
      </p:sp>
      <p:sp>
        <p:nvSpPr>
          <p:cNvPr id="4" name="Slide Number Placeholder 3"/>
          <p:cNvSpPr>
            <a:spLocks noGrp="1"/>
          </p:cNvSpPr>
          <p:nvPr>
            <p:ph type="sldNum" sz="quarter" idx="5"/>
          </p:nvPr>
        </p:nvSpPr>
        <p:spPr/>
        <p:txBody>
          <a:bodyPr/>
          <a:lstStyle/>
          <a:p>
            <a:fld id="{D41F8C6F-17C7-AE42-BD0D-E1F8D118D472}" type="slidenum">
              <a:rPr lang="en-US" smtClean="0"/>
              <a:t>25</a:t>
            </a:fld>
            <a:endParaRPr lang="en-US"/>
          </a:p>
        </p:txBody>
      </p:sp>
    </p:spTree>
    <p:extLst>
      <p:ext uri="{BB962C8B-B14F-4D97-AF65-F5344CB8AC3E}">
        <p14:creationId xmlns:p14="http://schemas.microsoft.com/office/powerpoint/2010/main" val="194741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it a step further and talk about agents.</a:t>
            </a:r>
          </a:p>
          <a:p>
            <a:endParaRPr lang="en-US" dirty="0"/>
          </a:p>
          <a:p>
            <a:r>
              <a:rPr lang="en-US" dirty="0"/>
              <a:t>An agent is a more advanced LLM system that can reason, make decisions, and take actions across tools often in multiple steps, just like a human would.</a:t>
            </a:r>
          </a:p>
          <a:p>
            <a:endParaRPr lang="en-US" dirty="0"/>
          </a:p>
          <a:p>
            <a:r>
              <a:rPr lang="en-US" dirty="0"/>
              <a:t>If a chatbot answers, and a copilot assists, then an agent takes initiative.</a:t>
            </a:r>
          </a:p>
          <a:p>
            <a:endParaRPr lang="en-US" dirty="0"/>
          </a:p>
          <a:p>
            <a:r>
              <a:rPr lang="en-US" dirty="0"/>
              <a:t>Agents don’t just respond.</a:t>
            </a:r>
          </a:p>
          <a:p>
            <a:r>
              <a:rPr lang="en-US" dirty="0"/>
              <a:t>They can book meetings, update dashboards, trigger follow-up actions, or even automate entire workflows that span across different apps and systems.</a:t>
            </a:r>
          </a:p>
          <a:p>
            <a:endParaRPr lang="en-US" dirty="0"/>
          </a:p>
          <a:p>
            <a:r>
              <a:rPr lang="en-US" dirty="0"/>
              <a:t>They’re designed to understand a goal, figure out the steps to get there, and execute those steps all without a human babysitting the process.</a:t>
            </a:r>
          </a:p>
          <a:p>
            <a:endParaRPr lang="en-US" dirty="0"/>
          </a:p>
          <a:p>
            <a:r>
              <a:rPr lang="en-US" dirty="0"/>
              <a:t>Some of the most exciting use cases for agents include:</a:t>
            </a:r>
          </a:p>
          <a:p>
            <a:endParaRPr lang="en-US" dirty="0"/>
          </a:p>
          <a:p>
            <a:r>
              <a:rPr lang="en-US" dirty="0"/>
              <a:t>Acting as executive assistants, managing calendars, travel, and scheduling.</a:t>
            </a:r>
          </a:p>
          <a:p>
            <a:r>
              <a:rPr lang="en-US" dirty="0"/>
              <a:t>Running data analysis and reporting, compiling insights automatically</a:t>
            </a:r>
          </a:p>
          <a:p>
            <a:r>
              <a:rPr lang="en-US" dirty="0"/>
              <a:t>And handling multi-step task automation, like pulling data from a system, formatting it, and sending it where it needs to go.</a:t>
            </a:r>
          </a:p>
          <a:p>
            <a:endParaRPr lang="en-US" dirty="0"/>
          </a:p>
          <a:p>
            <a:r>
              <a:rPr lang="en-US" dirty="0"/>
              <a:t>Agents represent the shift from A.I. as a helper to A.I. as a doer and they’re a major step toward real autonomous productivity inside the enterprise.</a:t>
            </a:r>
          </a:p>
        </p:txBody>
      </p:sp>
      <p:sp>
        <p:nvSpPr>
          <p:cNvPr id="4" name="Slide Number Placeholder 3"/>
          <p:cNvSpPr>
            <a:spLocks noGrp="1"/>
          </p:cNvSpPr>
          <p:nvPr>
            <p:ph type="sldNum" sz="quarter" idx="5"/>
          </p:nvPr>
        </p:nvSpPr>
        <p:spPr/>
        <p:txBody>
          <a:bodyPr/>
          <a:lstStyle/>
          <a:p>
            <a:fld id="{D41F8C6F-17C7-AE42-BD0D-E1F8D118D472}" type="slidenum">
              <a:rPr lang="en-US" smtClean="0"/>
              <a:t>26</a:t>
            </a:fld>
            <a:endParaRPr lang="en-US"/>
          </a:p>
        </p:txBody>
      </p:sp>
    </p:spTree>
    <p:extLst>
      <p:ext uri="{BB962C8B-B14F-4D97-AF65-F5344CB8AC3E}">
        <p14:creationId xmlns:p14="http://schemas.microsoft.com/office/powerpoint/2010/main" val="4193051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in this section, let’s talk about something a little more behind-the-scenes but incredibly powerful and that’s Chain-of-Thought, or C-O-T.</a:t>
            </a:r>
          </a:p>
          <a:p>
            <a:endParaRPr lang="en-US" dirty="0"/>
          </a:p>
          <a:p>
            <a:r>
              <a:rPr lang="en-US" dirty="0"/>
              <a:t>Chain-of-Thought is a prompting technique that encourages an LLM to reason step by step, instead of jumping straight to an answer.</a:t>
            </a:r>
          </a:p>
          <a:p>
            <a:endParaRPr lang="en-US" dirty="0"/>
          </a:p>
          <a:p>
            <a:r>
              <a:rPr lang="en-US" dirty="0"/>
              <a:t>It’s like telling the model,</a:t>
            </a:r>
          </a:p>
          <a:p>
            <a:r>
              <a:rPr lang="en-US" dirty="0"/>
              <a:t>“Don’t just give me the solution walk me through your thinking.”</a:t>
            </a:r>
          </a:p>
          <a:p>
            <a:endParaRPr lang="en-US" dirty="0"/>
          </a:p>
          <a:p>
            <a:r>
              <a:rPr lang="en-US" dirty="0"/>
              <a:t>This approach is especially useful for complex tasks the kinds that involve logic, trade-offs, comparisons, or structured decision-making.</a:t>
            </a:r>
          </a:p>
          <a:p>
            <a:endParaRPr lang="en-US" dirty="0"/>
          </a:p>
          <a:p>
            <a:r>
              <a:rPr lang="en-US" dirty="0"/>
              <a:t>When you use C-O-T prompting, the model slows down a bit, breaks the problem into parts, and explains its reasoning along the way.</a:t>
            </a:r>
          </a:p>
          <a:p>
            <a:endParaRPr lang="en-US" dirty="0"/>
          </a:p>
          <a:p>
            <a:r>
              <a:rPr lang="en-US" dirty="0"/>
              <a:t>So where does this show up in the real world?</a:t>
            </a:r>
          </a:p>
          <a:p>
            <a:endParaRPr lang="en-US" dirty="0"/>
          </a:p>
          <a:p>
            <a:r>
              <a:rPr lang="en-US" dirty="0"/>
              <a:t>Some strong use cases include:</a:t>
            </a:r>
          </a:p>
          <a:p>
            <a:endParaRPr lang="en-US" dirty="0"/>
          </a:p>
          <a:p>
            <a:r>
              <a:rPr lang="en-US" dirty="0"/>
              <a:t>Financial modeling, where you want the model to evaluate assumptions and scenarios</a:t>
            </a:r>
          </a:p>
          <a:p>
            <a:r>
              <a:rPr lang="en-US" dirty="0"/>
              <a:t>Decision support, especially when there are multiple factors to weigh</a:t>
            </a:r>
          </a:p>
          <a:p>
            <a:r>
              <a:rPr lang="en-US" dirty="0"/>
              <a:t>And legal or compliance analysis, where structured, traceable reasoning is critical</a:t>
            </a:r>
          </a:p>
          <a:p>
            <a:r>
              <a:rPr lang="en-US" dirty="0"/>
              <a:t>Chain-of-Thought doesn’t make the model smarter, but it helps it act smarter; by giving it space to reason more like a human would.</a:t>
            </a:r>
          </a:p>
          <a:p>
            <a:endParaRPr lang="en-US" dirty="0"/>
          </a:p>
          <a:p>
            <a:r>
              <a:rPr lang="en-US" dirty="0"/>
              <a:t>It’s a simple technique with a big impact on quality, especially when precision matters.</a:t>
            </a:r>
          </a:p>
        </p:txBody>
      </p:sp>
      <p:sp>
        <p:nvSpPr>
          <p:cNvPr id="4" name="Slide Number Placeholder 3"/>
          <p:cNvSpPr>
            <a:spLocks noGrp="1"/>
          </p:cNvSpPr>
          <p:nvPr>
            <p:ph type="sldNum" sz="quarter" idx="5"/>
          </p:nvPr>
        </p:nvSpPr>
        <p:spPr/>
        <p:txBody>
          <a:bodyPr/>
          <a:lstStyle/>
          <a:p>
            <a:fld id="{D41F8C6F-17C7-AE42-BD0D-E1F8D118D472}" type="slidenum">
              <a:rPr lang="en-US" smtClean="0"/>
              <a:t>27</a:t>
            </a:fld>
            <a:endParaRPr lang="en-US"/>
          </a:p>
        </p:txBody>
      </p:sp>
    </p:spTree>
    <p:extLst>
      <p:ext uri="{BB962C8B-B14F-4D97-AF65-F5344CB8AC3E}">
        <p14:creationId xmlns:p14="http://schemas.microsoft.com/office/powerpoint/2010/main" val="1448080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5AD5D-AA8F-5C3F-F8B3-0E2B1BFDB3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13701A-44F4-D24D-218A-37DAEB39B2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D6AA40-F213-911A-5DA2-A123756B153E}"/>
              </a:ext>
            </a:extLst>
          </p:cNvPr>
          <p:cNvSpPr>
            <a:spLocks noGrp="1"/>
          </p:cNvSpPr>
          <p:nvPr>
            <p:ph type="body" idx="1"/>
          </p:nvPr>
        </p:nvSpPr>
        <p:spPr/>
        <p:txBody>
          <a:bodyPr/>
          <a:lstStyle/>
          <a:p>
            <a:r>
              <a:rPr lang="en-US" dirty="0"/>
              <a:t>Alright, we’ve covered a lot of ground, and now it’s time to bring it all together.</a:t>
            </a:r>
          </a:p>
          <a:p>
            <a:endParaRPr lang="en-US" dirty="0"/>
          </a:p>
          <a:p>
            <a:r>
              <a:rPr lang="en-US" dirty="0"/>
              <a:t>In this final section, we’ll wrap up with a quick recap of the major takeaways, so you leave with a solid understanding of how large language models fit into your organization.</a:t>
            </a:r>
          </a:p>
          <a:p>
            <a:endParaRPr lang="en-US" dirty="0"/>
          </a:p>
          <a:p>
            <a:r>
              <a:rPr lang="en-US" dirty="0"/>
              <a:t>Then, we’ll go through a high-level executive summary. We'll review the key points that matter most when you're thinking strategically about AI in your business.</a:t>
            </a:r>
          </a:p>
          <a:p>
            <a:endParaRPr lang="en-US" dirty="0"/>
          </a:p>
          <a:p>
            <a:r>
              <a:rPr lang="en-US" dirty="0"/>
              <a:t>And finally, we’ll leave you with a few big-picture questions. These are the kinds of questions leaders should be asking about opportunity, readiness, and impact as you start thinking about where to go next with this technology.</a:t>
            </a:r>
          </a:p>
          <a:p>
            <a:endParaRPr lang="en-US" dirty="0"/>
          </a:p>
          <a:p>
            <a:r>
              <a:rPr lang="en-US" dirty="0"/>
              <a:t>Whether you’re planning a pilot, scaling an existing solution, or just exploring possibilities, this last section is designed to build clarity, confidence, and form a starting point for smart decision-making.</a:t>
            </a:r>
          </a:p>
          <a:p>
            <a:endParaRPr lang="en-US" dirty="0"/>
          </a:p>
          <a:p>
            <a:r>
              <a:rPr lang="en-US" dirty="0"/>
              <a:t>Let’s close it out.</a:t>
            </a:r>
          </a:p>
        </p:txBody>
      </p:sp>
      <p:sp>
        <p:nvSpPr>
          <p:cNvPr id="4" name="Slide Number Placeholder 3">
            <a:extLst>
              <a:ext uri="{FF2B5EF4-FFF2-40B4-BE49-F238E27FC236}">
                <a16:creationId xmlns:a16="http://schemas.microsoft.com/office/drawing/2014/main" id="{171476C8-945C-D40A-3D6A-17A50F4EB1B8}"/>
              </a:ext>
            </a:extLst>
          </p:cNvPr>
          <p:cNvSpPr>
            <a:spLocks noGrp="1"/>
          </p:cNvSpPr>
          <p:nvPr>
            <p:ph type="sldNum" sz="quarter" idx="5"/>
          </p:nvPr>
        </p:nvSpPr>
        <p:spPr/>
        <p:txBody>
          <a:bodyPr/>
          <a:lstStyle/>
          <a:p>
            <a:fld id="{D41F8C6F-17C7-AE42-BD0D-E1F8D118D472}" type="slidenum">
              <a:rPr lang="en-US" smtClean="0"/>
              <a:t>28</a:t>
            </a:fld>
            <a:endParaRPr lang="en-US"/>
          </a:p>
        </p:txBody>
      </p:sp>
    </p:spTree>
    <p:extLst>
      <p:ext uri="{BB962C8B-B14F-4D97-AF65-F5344CB8AC3E}">
        <p14:creationId xmlns:p14="http://schemas.microsoft.com/office/powerpoint/2010/main" val="773908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quick recap of the major takeaways</a:t>
            </a:r>
          </a:p>
          <a:p>
            <a:endParaRPr lang="en-US" dirty="0"/>
          </a:p>
          <a:p>
            <a:r>
              <a:rPr lang="en-US" dirty="0">
                <a:solidFill>
                  <a:schemeClr val="bg1"/>
                </a:solidFill>
              </a:rPr>
              <a:t>More tokens = more context</a:t>
            </a:r>
          </a:p>
          <a:p>
            <a:r>
              <a:rPr lang="en-US" dirty="0">
                <a:solidFill>
                  <a:schemeClr val="bg1"/>
                </a:solidFill>
              </a:rPr>
              <a:t>Fewer tokens = lower cost</a:t>
            </a:r>
          </a:p>
          <a:p>
            <a:r>
              <a:rPr lang="en-US" dirty="0">
                <a:solidFill>
                  <a:schemeClr val="bg1"/>
                </a:solidFill>
              </a:rPr>
              <a:t>Understanding tokens helps manage budget, performance, and accuracy.</a:t>
            </a:r>
          </a:p>
          <a:p>
            <a:r>
              <a:rPr lang="en-US" dirty="0">
                <a:solidFill>
                  <a:schemeClr val="bg1"/>
                </a:solidFill>
              </a:rPr>
              <a:t>Inference is where the value happens; it’s the moment the AI delivers insights, answers, or automation.</a:t>
            </a:r>
          </a:p>
          <a:p>
            <a:r>
              <a:rPr lang="en-US" dirty="0">
                <a:solidFill>
                  <a:schemeClr val="bg1"/>
                </a:solidFill>
              </a:rPr>
              <a:t>The right prompt turns a generic AI into a business-specific expert. Prompt engineering is the fastest way to get real value from LLMs.</a:t>
            </a:r>
          </a:p>
          <a:p>
            <a:endParaRPr lang="en-US" dirty="0"/>
          </a:p>
          <a:p>
            <a:endParaRPr lang="en-US" dirty="0"/>
          </a:p>
        </p:txBody>
      </p:sp>
      <p:sp>
        <p:nvSpPr>
          <p:cNvPr id="4" name="Slide Number Placeholder 3"/>
          <p:cNvSpPr>
            <a:spLocks noGrp="1"/>
          </p:cNvSpPr>
          <p:nvPr>
            <p:ph type="sldNum" sz="quarter" idx="5"/>
          </p:nvPr>
        </p:nvSpPr>
        <p:spPr/>
        <p:txBody>
          <a:bodyPr/>
          <a:lstStyle/>
          <a:p>
            <a:fld id="{D41F8C6F-17C7-AE42-BD0D-E1F8D118D472}" type="slidenum">
              <a:rPr lang="en-US" smtClean="0"/>
              <a:t>29</a:t>
            </a:fld>
            <a:endParaRPr lang="en-US"/>
          </a:p>
        </p:txBody>
      </p:sp>
    </p:spTree>
    <p:extLst>
      <p:ext uri="{BB962C8B-B14F-4D97-AF65-F5344CB8AC3E}">
        <p14:creationId xmlns:p14="http://schemas.microsoft.com/office/powerpoint/2010/main" val="1152478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u="none" strike="noStrike" dirty="0">
                <a:solidFill>
                  <a:srgbClr val="000000"/>
                </a:solidFill>
                <a:effectLst/>
              </a:rPr>
              <a:t>So now that we know what LLMs are, let’s talk about the big question:</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Why do they matter?</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Like, beyond the hype. What’s the real business value?</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First, they let us automate knowledge work.</a:t>
            </a:r>
          </a:p>
          <a:p>
            <a:pPr algn="l">
              <a:buNone/>
            </a:pPr>
            <a:r>
              <a:rPr lang="en-US" b="0" i="0" u="none" strike="noStrike" dirty="0">
                <a:solidFill>
                  <a:srgbClr val="000000"/>
                </a:solidFill>
                <a:effectLst/>
              </a:rPr>
              <a:t>We’re talking about summarizing dense reports, generating polished content, answering routine questions. Things that used to eat up hours of your team’s time, now handled in seconds.</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Next, they make expertise more accessible.</a:t>
            </a:r>
          </a:p>
          <a:p>
            <a:pPr algn="l">
              <a:buNone/>
            </a:pPr>
            <a:r>
              <a:rPr lang="en-US" b="0" i="0" u="none" strike="noStrike" dirty="0">
                <a:solidFill>
                  <a:srgbClr val="000000"/>
                </a:solidFill>
                <a:effectLst/>
              </a:rPr>
              <a:t>With LLMs, any employee can ask a question and get a clear, relevant answer without needing to dig through documents or rely on a subject matter expert. It’s like having a smart assistant for everyone in the company.</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They also help accelerate innovation.</a:t>
            </a:r>
          </a:p>
          <a:p>
            <a:pPr algn="l">
              <a:buNone/>
            </a:pPr>
            <a:r>
              <a:rPr lang="en-US" b="0" i="0" u="none" strike="noStrike" dirty="0">
                <a:solidFill>
                  <a:srgbClr val="000000"/>
                </a:solidFill>
                <a:effectLst/>
              </a:rPr>
              <a:t>Need to draft a proposal or brainstorm a strategy? Prototype messaging or code? </a:t>
            </a:r>
          </a:p>
          <a:p>
            <a:pPr algn="l">
              <a:buNone/>
            </a:pPr>
            <a:r>
              <a:rPr lang="en-US" b="0" i="0" u="none" strike="noStrike" dirty="0">
                <a:solidFill>
                  <a:srgbClr val="000000"/>
                </a:solidFill>
                <a:effectLst/>
              </a:rPr>
              <a:t>LLMs are great creative partners that help your teams go from idea to execution faster.</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And of course, they drive efficiency and cut costs.</a:t>
            </a:r>
          </a:p>
          <a:p>
            <a:pPr algn="l">
              <a:buNone/>
            </a:pPr>
            <a:r>
              <a:rPr lang="en-US" b="0" i="0" u="none" strike="noStrike" dirty="0">
                <a:solidFill>
                  <a:srgbClr val="000000"/>
                </a:solidFill>
                <a:effectLst/>
              </a:rPr>
              <a:t>Repetitive, low-value work like writing emails, analyzing customer feedback, or drafting routine legal copy gets offloaded to the AI, freeing your people to focus on the high-impact stuff.</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And maybe most importantly they enable smarter decision-making.</a:t>
            </a:r>
          </a:p>
          <a:p>
            <a:pPr algn="l">
              <a:buNone/>
            </a:pPr>
            <a:r>
              <a:rPr lang="en-US" b="0" i="0" u="none" strike="noStrike" dirty="0">
                <a:solidFill>
                  <a:srgbClr val="000000"/>
                </a:solidFill>
                <a:effectLst/>
              </a:rPr>
              <a:t>When LLMs are connected to internal data through tools like RAG they can give grounded, context-aware answers that help leaders move faster and make better calls.</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Bottom line: </a:t>
            </a:r>
          </a:p>
          <a:p>
            <a:pPr algn="l">
              <a:buNone/>
            </a:pPr>
            <a:r>
              <a:rPr lang="en-US" b="0" i="0" u="none" strike="noStrike" dirty="0">
                <a:solidFill>
                  <a:srgbClr val="000000"/>
                </a:solidFill>
                <a:effectLst/>
              </a:rPr>
              <a:t>LLMs aren’t just about saving time they’re about unlocking new levels of scale, speed, and strategy in how we work.</a:t>
            </a:r>
            <a:endParaRPr lang="en-US" dirty="0"/>
          </a:p>
        </p:txBody>
      </p:sp>
      <p:sp>
        <p:nvSpPr>
          <p:cNvPr id="4" name="Slide Number Placeholder 3"/>
          <p:cNvSpPr>
            <a:spLocks noGrp="1"/>
          </p:cNvSpPr>
          <p:nvPr>
            <p:ph type="sldNum" sz="quarter" idx="5"/>
          </p:nvPr>
        </p:nvSpPr>
        <p:spPr/>
        <p:txBody>
          <a:bodyPr/>
          <a:lstStyle/>
          <a:p>
            <a:fld id="{D41F8C6F-17C7-AE42-BD0D-E1F8D118D472}" type="slidenum">
              <a:rPr lang="en-US" smtClean="0"/>
              <a:t>3</a:t>
            </a:fld>
            <a:endParaRPr lang="en-US"/>
          </a:p>
        </p:txBody>
      </p:sp>
    </p:spTree>
    <p:extLst>
      <p:ext uri="{BB962C8B-B14F-4D97-AF65-F5344CB8AC3E}">
        <p14:creationId xmlns:p14="http://schemas.microsoft.com/office/powerpoint/2010/main" val="13331266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Embeddings make language searchable, comparable, and useful at scale. Turning unstructured text into actionable data.</a:t>
            </a:r>
          </a:p>
          <a:p>
            <a:endParaRPr lang="en-US" dirty="0">
              <a:solidFill>
                <a:schemeClr val="bg1"/>
              </a:solidFill>
            </a:endParaRPr>
          </a:p>
          <a:p>
            <a:r>
              <a:rPr lang="en-US" dirty="0">
                <a:solidFill>
                  <a:schemeClr val="bg1"/>
                </a:solidFill>
              </a:rPr>
              <a:t>RAG lets you plug your company’s knowledge into a large language model. Enabling smarter, more trustworthy answers tailored to your business.</a:t>
            </a:r>
          </a:p>
          <a:p>
            <a:endParaRPr lang="en-US" dirty="0">
              <a:solidFill>
                <a:schemeClr val="bg1"/>
              </a:solidFill>
            </a:endParaRPr>
          </a:p>
          <a:p>
            <a:r>
              <a:rPr lang="en-US" dirty="0">
                <a:solidFill>
                  <a:schemeClr val="bg1"/>
                </a:solidFill>
              </a:rPr>
              <a:t>CAG enables AI to feel intelligent in the moment. Adapting to each user’s context to deliver more value, faster.</a:t>
            </a:r>
          </a:p>
          <a:p>
            <a:endParaRPr lang="en-US" dirty="0">
              <a:solidFill>
                <a:schemeClr val="bg1"/>
              </a:solidFill>
            </a:endParaRPr>
          </a:p>
          <a:p>
            <a:r>
              <a:rPr lang="en-US" dirty="0">
                <a:solidFill>
                  <a:schemeClr val="bg1"/>
                </a:solidFill>
              </a:rPr>
              <a:t>Vector DBs are the engine behind AI that understands. This lets large language models pull the right info, even when it’s worded differently.</a:t>
            </a:r>
          </a:p>
        </p:txBody>
      </p:sp>
      <p:sp>
        <p:nvSpPr>
          <p:cNvPr id="4" name="Slide Number Placeholder 3"/>
          <p:cNvSpPr>
            <a:spLocks noGrp="1"/>
          </p:cNvSpPr>
          <p:nvPr>
            <p:ph type="sldNum" sz="quarter" idx="5"/>
          </p:nvPr>
        </p:nvSpPr>
        <p:spPr/>
        <p:txBody>
          <a:bodyPr/>
          <a:lstStyle/>
          <a:p>
            <a:fld id="{D41F8C6F-17C7-AE42-BD0D-E1F8D118D472}" type="slidenum">
              <a:rPr lang="en-US" smtClean="0"/>
              <a:t>30</a:t>
            </a:fld>
            <a:endParaRPr lang="en-US"/>
          </a:p>
        </p:txBody>
      </p:sp>
    </p:spTree>
    <p:extLst>
      <p:ext uri="{BB962C8B-B14F-4D97-AF65-F5344CB8AC3E}">
        <p14:creationId xmlns:p14="http://schemas.microsoft.com/office/powerpoint/2010/main" val="4941111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Fine-tuning makes an LLM your LLM</a:t>
            </a:r>
            <a:br>
              <a:rPr lang="en-US" dirty="0">
                <a:solidFill>
                  <a:schemeClr val="bg1"/>
                </a:solidFill>
              </a:rPr>
            </a:br>
            <a:r>
              <a:rPr lang="en-US" dirty="0">
                <a:solidFill>
                  <a:schemeClr val="bg1"/>
                </a:solidFill>
              </a:rPr>
              <a:t>Embedding your organization’s knowledge, tone, and workflows into its DNA.</a:t>
            </a:r>
          </a:p>
          <a:p>
            <a:r>
              <a:rPr lang="en-US" dirty="0">
                <a:solidFill>
                  <a:schemeClr val="bg1"/>
                </a:solidFill>
              </a:rPr>
              <a:t>APIs make AI plug-and-play</a:t>
            </a:r>
            <a:br>
              <a:rPr lang="en-US" dirty="0">
                <a:solidFill>
                  <a:schemeClr val="bg1"/>
                </a:solidFill>
              </a:rPr>
            </a:br>
            <a:r>
              <a:rPr lang="en-US" dirty="0">
                <a:solidFill>
                  <a:schemeClr val="bg1"/>
                </a:solidFill>
              </a:rPr>
              <a:t>Letting businesses tap into world-class models instantly, securely, and cost-effectively.</a:t>
            </a:r>
          </a:p>
          <a:p>
            <a:r>
              <a:rPr lang="en-US" dirty="0">
                <a:solidFill>
                  <a:schemeClr val="bg1"/>
                </a:solidFill>
              </a:rPr>
              <a:t>On-prem LLMs offer maximum control and security</a:t>
            </a:r>
            <a:br>
              <a:rPr lang="en-US" dirty="0">
                <a:solidFill>
                  <a:schemeClr val="bg1"/>
                </a:solidFill>
              </a:rPr>
            </a:br>
            <a:r>
              <a:rPr lang="en-US" dirty="0">
                <a:solidFill>
                  <a:schemeClr val="bg1"/>
                </a:solidFill>
              </a:rPr>
              <a:t>Ideal for regulated industries or highly sensitive use cases but come with higher cost and complexity.</a:t>
            </a:r>
          </a:p>
          <a:p>
            <a:r>
              <a:rPr lang="en-US" dirty="0">
                <a:solidFill>
                  <a:schemeClr val="bg1"/>
                </a:solidFill>
              </a:rPr>
              <a:t>Latency is the speed of intelligence</a:t>
            </a:r>
            <a:br>
              <a:rPr lang="en-US" dirty="0">
                <a:solidFill>
                  <a:schemeClr val="bg1"/>
                </a:solidFill>
              </a:rPr>
            </a:br>
            <a:r>
              <a:rPr lang="en-US" dirty="0">
                <a:solidFill>
                  <a:schemeClr val="bg1"/>
                </a:solidFill>
              </a:rPr>
              <a:t>Faster responses mean smoother, more seamless AI-powered experiences.</a:t>
            </a:r>
          </a:p>
          <a:p>
            <a:endParaRPr lang="en-US" dirty="0"/>
          </a:p>
        </p:txBody>
      </p:sp>
      <p:sp>
        <p:nvSpPr>
          <p:cNvPr id="4" name="Slide Number Placeholder 3"/>
          <p:cNvSpPr>
            <a:spLocks noGrp="1"/>
          </p:cNvSpPr>
          <p:nvPr>
            <p:ph type="sldNum" sz="quarter" idx="5"/>
          </p:nvPr>
        </p:nvSpPr>
        <p:spPr/>
        <p:txBody>
          <a:bodyPr/>
          <a:lstStyle/>
          <a:p>
            <a:fld id="{D41F8C6F-17C7-AE42-BD0D-E1F8D118D472}" type="slidenum">
              <a:rPr lang="en-US" smtClean="0"/>
              <a:t>31</a:t>
            </a:fld>
            <a:endParaRPr lang="en-US"/>
          </a:p>
        </p:txBody>
      </p:sp>
    </p:spTree>
    <p:extLst>
      <p:ext uri="{BB962C8B-B14F-4D97-AF65-F5344CB8AC3E}">
        <p14:creationId xmlns:p14="http://schemas.microsoft.com/office/powerpoint/2010/main" val="16484479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LLMs sound confident even when they’re wrong</a:t>
            </a:r>
          </a:p>
          <a:p>
            <a:r>
              <a:rPr lang="en-US" dirty="0"/>
              <a:t>Always validate outputs in critical use cases.</a:t>
            </a:r>
          </a:p>
          <a:p>
            <a:r>
              <a:rPr lang="en-US" dirty="0"/>
              <a:t>Guardrails make AI safe and aligned</a:t>
            </a:r>
          </a:p>
          <a:p>
            <a:r>
              <a:rPr lang="en-US" dirty="0"/>
              <a:t>Essential for enterprise use at scale.</a:t>
            </a:r>
          </a:p>
          <a:p>
            <a:r>
              <a:rPr lang="en-US" dirty="0"/>
              <a:t>Red teaming keeps your AI honest</a:t>
            </a:r>
          </a:p>
          <a:p>
            <a:r>
              <a:rPr lang="en-US" dirty="0"/>
              <a:t>It’s how responsible organizations move from prototype to production.</a:t>
            </a:r>
          </a:p>
          <a:p>
            <a:r>
              <a:rPr lang="en-US" dirty="0"/>
              <a:t>LLMs must be treated like data systems</a:t>
            </a:r>
          </a:p>
          <a:p>
            <a:r>
              <a:rPr lang="en-US" dirty="0"/>
              <a:t>With strict access controls, auditability, and encryption in place.</a:t>
            </a:r>
          </a:p>
          <a:p>
            <a:endParaRPr lang="en-US" dirty="0"/>
          </a:p>
        </p:txBody>
      </p:sp>
      <p:sp>
        <p:nvSpPr>
          <p:cNvPr id="4" name="Slide Number Placeholder 3"/>
          <p:cNvSpPr>
            <a:spLocks noGrp="1"/>
          </p:cNvSpPr>
          <p:nvPr>
            <p:ph type="sldNum" sz="quarter" idx="5"/>
          </p:nvPr>
        </p:nvSpPr>
        <p:spPr/>
        <p:txBody>
          <a:bodyPr/>
          <a:lstStyle/>
          <a:p>
            <a:fld id="{D41F8C6F-17C7-AE42-BD0D-E1F8D118D472}" type="slidenum">
              <a:rPr lang="en-US" smtClean="0"/>
              <a:t>32</a:t>
            </a:fld>
            <a:endParaRPr lang="en-US"/>
          </a:p>
        </p:txBody>
      </p:sp>
    </p:spTree>
    <p:extLst>
      <p:ext uri="{BB962C8B-B14F-4D97-AF65-F5344CB8AC3E}">
        <p14:creationId xmlns:p14="http://schemas.microsoft.com/office/powerpoint/2010/main" val="29561894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chatbots are more human, more helpful</a:t>
            </a:r>
          </a:p>
          <a:p>
            <a:r>
              <a:rPr lang="en-US" dirty="0"/>
              <a:t>They can deflect or resolve a large share of repetitive requests.</a:t>
            </a:r>
          </a:p>
          <a:p>
            <a:r>
              <a:rPr lang="en-US" dirty="0"/>
              <a:t>Copilots don’t replace; they augment</a:t>
            </a:r>
          </a:p>
          <a:p>
            <a:r>
              <a:rPr lang="en-US" dirty="0"/>
              <a:t>The right copilot can make every team faster and smarter.</a:t>
            </a:r>
          </a:p>
          <a:p>
            <a:r>
              <a:rPr lang="en-US" dirty="0"/>
              <a:t>Agents are like AI interns that can take initiative</a:t>
            </a:r>
          </a:p>
          <a:p>
            <a:r>
              <a:rPr lang="en-US" dirty="0"/>
              <a:t>Freeing up humans for higher-value work.</a:t>
            </a:r>
          </a:p>
          <a:p>
            <a:r>
              <a:rPr lang="en-US" dirty="0"/>
              <a:t>Chain-of-Thought makes LLMs smarter</a:t>
            </a:r>
          </a:p>
          <a:p>
            <a:r>
              <a:rPr lang="en-US" dirty="0"/>
              <a:t>Helping them solve problems like a human would step-by-step.</a:t>
            </a:r>
          </a:p>
          <a:p>
            <a:r>
              <a:rPr lang="en-US" dirty="0"/>
              <a:t>Choose RAG for scalable knowledge, CAG for personalization, and Fine-Tuning for deep specialization.</a:t>
            </a:r>
          </a:p>
          <a:p>
            <a:r>
              <a:rPr lang="en-US" dirty="0"/>
              <a:t>The right approach depends on your use case, data, and time-to-value goals.</a:t>
            </a:r>
          </a:p>
        </p:txBody>
      </p:sp>
      <p:sp>
        <p:nvSpPr>
          <p:cNvPr id="4" name="Slide Number Placeholder 3"/>
          <p:cNvSpPr>
            <a:spLocks noGrp="1"/>
          </p:cNvSpPr>
          <p:nvPr>
            <p:ph type="sldNum" sz="quarter" idx="5"/>
          </p:nvPr>
        </p:nvSpPr>
        <p:spPr/>
        <p:txBody>
          <a:bodyPr/>
          <a:lstStyle/>
          <a:p>
            <a:fld id="{D41F8C6F-17C7-AE42-BD0D-E1F8D118D472}" type="slidenum">
              <a:rPr lang="en-US" smtClean="0"/>
              <a:t>33</a:t>
            </a:fld>
            <a:endParaRPr lang="en-US"/>
          </a:p>
        </p:txBody>
      </p:sp>
    </p:spTree>
    <p:extLst>
      <p:ext uri="{BB962C8B-B14F-4D97-AF65-F5344CB8AC3E}">
        <p14:creationId xmlns:p14="http://schemas.microsoft.com/office/powerpoint/2010/main" val="3326966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wrap, let’s revisit a few key takeaways to keep in mind as you think about bringing LLMs into your organization.</a:t>
            </a:r>
          </a:p>
          <a:p>
            <a:endParaRPr lang="en-US" dirty="0"/>
          </a:p>
          <a:p>
            <a:r>
              <a:rPr lang="en-US" dirty="0"/>
              <a:t>First LLMs are a new layer of intelligence.</a:t>
            </a:r>
          </a:p>
          <a:p>
            <a:r>
              <a:rPr lang="en-US" dirty="0"/>
              <a:t>They turn language the way we naturally communicate into a business interface.</a:t>
            </a:r>
          </a:p>
          <a:p>
            <a:r>
              <a:rPr lang="en-US" dirty="0"/>
              <a:t>That unlocks new levels of automation, insight, and productivity across teams, tools, and roles.</a:t>
            </a:r>
          </a:p>
          <a:p>
            <a:endParaRPr lang="en-US" dirty="0"/>
          </a:p>
          <a:p>
            <a:r>
              <a:rPr lang="en-US" dirty="0"/>
              <a:t>Next Context, control, and customization are everything.</a:t>
            </a:r>
          </a:p>
          <a:p>
            <a:r>
              <a:rPr lang="en-US" dirty="0"/>
              <a:t>Whether you’re using RAG, CAG, or fine-tuning, there’s no one-size-fits-all approach.</a:t>
            </a:r>
          </a:p>
          <a:p>
            <a:r>
              <a:rPr lang="en-US" dirty="0"/>
              <a:t>The right strategy depends on your data, your goals, and your appetite for risk. And that’s okay the flexibility is part of the power.</a:t>
            </a:r>
          </a:p>
          <a:p>
            <a:endParaRPr lang="en-US" dirty="0"/>
          </a:p>
          <a:p>
            <a:r>
              <a:rPr lang="en-US" dirty="0"/>
              <a:t>Third not all A-I is created equal.</a:t>
            </a:r>
          </a:p>
          <a:p>
            <a:r>
              <a:rPr lang="en-US" dirty="0"/>
              <a:t>How you prompt, where you host, and what safety measures you put in place all impact performance, cost, and trust.</a:t>
            </a:r>
          </a:p>
          <a:p>
            <a:r>
              <a:rPr lang="en-US" dirty="0"/>
              <a:t>Smart choices on infrastructure and governance make all the difference.</a:t>
            </a:r>
          </a:p>
          <a:p>
            <a:endParaRPr lang="en-US" dirty="0"/>
          </a:p>
          <a:p>
            <a:r>
              <a:rPr lang="en-US" dirty="0"/>
              <a:t>And finally, you don’t need to boil the ocean.</a:t>
            </a:r>
          </a:p>
          <a:p>
            <a:r>
              <a:rPr lang="en-US" dirty="0"/>
              <a:t>Start small. Prove value. Scale from there.</a:t>
            </a:r>
          </a:p>
          <a:p>
            <a:r>
              <a:rPr lang="en-US" dirty="0"/>
              <a:t>LLMs reward experimentation and iteration, so it’s okay to learn as you go.</a:t>
            </a:r>
          </a:p>
          <a:p>
            <a:endParaRPr lang="en-US" dirty="0"/>
          </a:p>
          <a:p>
            <a:r>
              <a:rPr lang="en-US" dirty="0"/>
              <a:t>The opportunity is big but so is the control you have in how you approach it.</a:t>
            </a:r>
          </a:p>
          <a:p>
            <a:endParaRPr lang="en-US" dirty="0"/>
          </a:p>
          <a:p>
            <a:r>
              <a:rPr lang="en-US" dirty="0"/>
              <a:t>Let’s look at a few strategic questions to help you move forward with clarity.</a:t>
            </a:r>
          </a:p>
        </p:txBody>
      </p:sp>
      <p:sp>
        <p:nvSpPr>
          <p:cNvPr id="4" name="Slide Number Placeholder 3"/>
          <p:cNvSpPr>
            <a:spLocks noGrp="1"/>
          </p:cNvSpPr>
          <p:nvPr>
            <p:ph type="sldNum" sz="quarter" idx="5"/>
          </p:nvPr>
        </p:nvSpPr>
        <p:spPr/>
        <p:txBody>
          <a:bodyPr/>
          <a:lstStyle/>
          <a:p>
            <a:fld id="{D41F8C6F-17C7-AE42-BD0D-E1F8D118D472}" type="slidenum">
              <a:rPr lang="en-US" smtClean="0"/>
              <a:t>34</a:t>
            </a:fld>
            <a:endParaRPr lang="en-US"/>
          </a:p>
        </p:txBody>
      </p:sp>
    </p:spTree>
    <p:extLst>
      <p:ext uri="{BB962C8B-B14F-4D97-AF65-F5344CB8AC3E}">
        <p14:creationId xmlns:p14="http://schemas.microsoft.com/office/powerpoint/2010/main" val="14877472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wrap up, here are a few strategic questions to help guide your next steps. Whether you're just starting with LLMs or planning to scale their impact across the business.</a:t>
            </a:r>
          </a:p>
          <a:p>
            <a:endParaRPr lang="en-US" dirty="0"/>
          </a:p>
          <a:p>
            <a:r>
              <a:rPr lang="en-US" dirty="0"/>
              <a:t>First, where can AI reduce repetitive tasks or decision bottlenecks in your organization?</a:t>
            </a:r>
          </a:p>
          <a:p>
            <a:r>
              <a:rPr lang="en-US" dirty="0"/>
              <a:t>Look for those areas where teams spend time doing the same thing over and over, or where decisions get delayed because people are waiting on data or input.</a:t>
            </a:r>
          </a:p>
          <a:p>
            <a:endParaRPr lang="en-US" dirty="0"/>
          </a:p>
          <a:p>
            <a:r>
              <a:rPr lang="en-US" dirty="0"/>
              <a:t>Second, what proprietary data could enhance LLM responses through RAG or fine-tuning?</a:t>
            </a:r>
          </a:p>
          <a:p>
            <a:r>
              <a:rPr lang="en-US" dirty="0"/>
              <a:t>Think internal documents, reports, historical interactions anything that makes the model more specific to your business and your customers.</a:t>
            </a:r>
          </a:p>
          <a:p>
            <a:endParaRPr lang="en-US" dirty="0"/>
          </a:p>
          <a:p>
            <a:r>
              <a:rPr lang="en-US" dirty="0"/>
              <a:t>Next, what are your privacy, security, and compliance constraints?</a:t>
            </a:r>
          </a:p>
          <a:p>
            <a:r>
              <a:rPr lang="en-US" dirty="0"/>
              <a:t>It’s essential to know what boundaries you're working within especially in regulated industries or with sensitive data.</a:t>
            </a:r>
          </a:p>
          <a:p>
            <a:endParaRPr lang="en-US" dirty="0"/>
          </a:p>
          <a:p>
            <a:r>
              <a:rPr lang="en-US" dirty="0"/>
              <a:t>Then, who owns AI governance and quality control in your organization?</a:t>
            </a:r>
          </a:p>
          <a:p>
            <a:r>
              <a:rPr lang="en-US" dirty="0"/>
              <a:t>Someone needs to be responsible for making sure the AI is doing what it should, safely and consistently. That ownership is key to trust and accountability.</a:t>
            </a:r>
          </a:p>
          <a:p>
            <a:endParaRPr lang="en-US" dirty="0"/>
          </a:p>
          <a:p>
            <a:r>
              <a:rPr lang="en-US" dirty="0"/>
              <a:t>And finally, what are you optimizing for?</a:t>
            </a:r>
          </a:p>
          <a:p>
            <a:r>
              <a:rPr lang="en-US" dirty="0"/>
              <a:t>Is your priority speed, accuracy, cost, or a smart balance of all three? Knowing your north star will help shape everything from tooling to team alignment.</a:t>
            </a:r>
          </a:p>
          <a:p>
            <a:endParaRPr lang="en-US" dirty="0"/>
          </a:p>
          <a:p>
            <a:r>
              <a:rPr lang="en-US" dirty="0"/>
              <a:t>These aren’t just technical questions they’re leadership questions.</a:t>
            </a:r>
          </a:p>
          <a:p>
            <a:endParaRPr lang="en-US" dirty="0"/>
          </a:p>
          <a:p>
            <a:r>
              <a:rPr lang="en-US" dirty="0"/>
              <a:t>And answering them is what turns AI from a trend into a true strategic advantage.</a:t>
            </a:r>
          </a:p>
          <a:p>
            <a:endParaRPr lang="en-US" dirty="0"/>
          </a:p>
        </p:txBody>
      </p:sp>
      <p:sp>
        <p:nvSpPr>
          <p:cNvPr id="4" name="Slide Number Placeholder 3"/>
          <p:cNvSpPr>
            <a:spLocks noGrp="1"/>
          </p:cNvSpPr>
          <p:nvPr>
            <p:ph type="sldNum" sz="quarter" idx="5"/>
          </p:nvPr>
        </p:nvSpPr>
        <p:spPr/>
        <p:txBody>
          <a:bodyPr/>
          <a:lstStyle/>
          <a:p>
            <a:fld id="{D41F8C6F-17C7-AE42-BD0D-E1F8D118D472}" type="slidenum">
              <a:rPr lang="en-US" smtClean="0"/>
              <a:t>35</a:t>
            </a:fld>
            <a:endParaRPr lang="en-US"/>
          </a:p>
        </p:txBody>
      </p:sp>
    </p:spTree>
    <p:extLst>
      <p:ext uri="{BB962C8B-B14F-4D97-AF65-F5344CB8AC3E}">
        <p14:creationId xmlns:p14="http://schemas.microsoft.com/office/powerpoint/2010/main" val="2277597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C4A94-1629-D797-52DA-9E43033756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D53429-B254-97A2-85F1-2412E7E513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2EBFF5-F4B2-3768-1C88-71115C0C30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2F27648-D6A9-E20F-1783-E97BF61619B7}"/>
              </a:ext>
            </a:extLst>
          </p:cNvPr>
          <p:cNvSpPr>
            <a:spLocks noGrp="1"/>
          </p:cNvSpPr>
          <p:nvPr>
            <p:ph type="sldNum" sz="quarter" idx="5"/>
          </p:nvPr>
        </p:nvSpPr>
        <p:spPr/>
        <p:txBody>
          <a:bodyPr/>
          <a:lstStyle/>
          <a:p>
            <a:fld id="{D41F8C6F-17C7-AE42-BD0D-E1F8D118D472}" type="slidenum">
              <a:rPr lang="en-US" smtClean="0"/>
              <a:t>36</a:t>
            </a:fld>
            <a:endParaRPr lang="en-US"/>
          </a:p>
        </p:txBody>
      </p:sp>
    </p:spTree>
    <p:extLst>
      <p:ext uri="{BB962C8B-B14F-4D97-AF65-F5344CB8AC3E}">
        <p14:creationId xmlns:p14="http://schemas.microsoft.com/office/powerpoint/2010/main" val="31807167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1F8C6F-17C7-AE42-BD0D-E1F8D118D472}" type="slidenum">
              <a:rPr lang="en-US" smtClean="0"/>
              <a:t>39</a:t>
            </a:fld>
            <a:endParaRPr lang="en-US"/>
          </a:p>
        </p:txBody>
      </p:sp>
    </p:spTree>
    <p:extLst>
      <p:ext uri="{BB962C8B-B14F-4D97-AF65-F5344CB8AC3E}">
        <p14:creationId xmlns:p14="http://schemas.microsoft.com/office/powerpoint/2010/main" val="4796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before we dive into use cases and strategy, let’s take a quick tour through some of the core concepts behind how large language models actually work.</a:t>
            </a:r>
          </a:p>
          <a:p>
            <a:endParaRPr lang="en-US" dirty="0"/>
          </a:p>
          <a:p>
            <a:r>
              <a:rPr lang="en-US" dirty="0"/>
              <a:t>Don’t worry we’re not going into deep technical territory.</a:t>
            </a:r>
          </a:p>
          <a:p>
            <a:endParaRPr lang="en-US" dirty="0"/>
          </a:p>
          <a:p>
            <a:r>
              <a:rPr lang="en-US" dirty="0"/>
              <a:t>This is just about getting familiar with a few key terms that will help you make sense of the how behind the magic.</a:t>
            </a:r>
          </a:p>
          <a:p>
            <a:endParaRPr lang="en-US" dirty="0"/>
          </a:p>
          <a:p>
            <a:r>
              <a:rPr lang="en-US" dirty="0"/>
              <a:t>Here’s what we’re going to cover:</a:t>
            </a:r>
          </a:p>
          <a:p>
            <a:endParaRPr lang="en-US" dirty="0"/>
          </a:p>
          <a:p>
            <a:r>
              <a:rPr lang="en-US" dirty="0"/>
              <a:t>First, Token.</a:t>
            </a:r>
          </a:p>
          <a:p>
            <a:endParaRPr lang="en-US" dirty="0"/>
          </a:p>
          <a:p>
            <a:r>
              <a:rPr lang="en-US" dirty="0"/>
              <a:t>This is the basic unit of language that an LLM reads and writes with. It’s not quite a word more like a word chunk, and it plays a big role in how LLMs process input and calculate cost.</a:t>
            </a:r>
          </a:p>
          <a:p>
            <a:endParaRPr lang="en-US" dirty="0"/>
          </a:p>
          <a:p>
            <a:r>
              <a:rPr lang="en-US" dirty="0"/>
              <a:t>Next, Inference.</a:t>
            </a:r>
          </a:p>
          <a:p>
            <a:r>
              <a:rPr lang="en-US" dirty="0"/>
              <a:t>That’s the moment the model actually thinks when it takes your input and generates a response.</a:t>
            </a:r>
          </a:p>
          <a:p>
            <a:endParaRPr lang="en-US" dirty="0"/>
          </a:p>
          <a:p>
            <a:r>
              <a:rPr lang="en-US" dirty="0"/>
              <a:t>Then, Prompt Engineering.</a:t>
            </a:r>
          </a:p>
          <a:p>
            <a:r>
              <a:rPr lang="en-US" dirty="0"/>
              <a:t>This is about how you ask the model to get the best possible results. It’s less science, more art and it’s one of the fastest ways to unlock value.</a:t>
            </a:r>
          </a:p>
          <a:p>
            <a:endParaRPr lang="en-US" dirty="0"/>
          </a:p>
          <a:p>
            <a:r>
              <a:rPr lang="en-US" dirty="0"/>
              <a:t>Finally, Embedding.</a:t>
            </a:r>
          </a:p>
          <a:p>
            <a:r>
              <a:rPr lang="en-US" dirty="0"/>
              <a:t>A little more technical, but super powerful. Embeddings are how we turn language into numbers so the AI can search, compare, and reason about meaning. It’s what makes things like semantic search and RAG possible.</a:t>
            </a:r>
          </a:p>
          <a:p>
            <a:r>
              <a:rPr lang="en-US" dirty="0"/>
              <a:t>Mastering these four concepts gives you the foundation to actually understand and steer AI in your business.</a:t>
            </a:r>
          </a:p>
          <a:p>
            <a:endParaRPr lang="en-US" dirty="0"/>
          </a:p>
          <a:p>
            <a:r>
              <a:rPr lang="en-US" dirty="0"/>
              <a:t>So let’s break each one down in plain English, no PhD required!</a:t>
            </a:r>
          </a:p>
        </p:txBody>
      </p:sp>
      <p:sp>
        <p:nvSpPr>
          <p:cNvPr id="4" name="Slide Number Placeholder 3"/>
          <p:cNvSpPr>
            <a:spLocks noGrp="1"/>
          </p:cNvSpPr>
          <p:nvPr>
            <p:ph type="sldNum" sz="quarter" idx="5"/>
          </p:nvPr>
        </p:nvSpPr>
        <p:spPr/>
        <p:txBody>
          <a:bodyPr/>
          <a:lstStyle/>
          <a:p>
            <a:fld id="{D41F8C6F-17C7-AE42-BD0D-E1F8D118D472}" type="slidenum">
              <a:rPr lang="en-US" smtClean="0"/>
              <a:t>4</a:t>
            </a:fld>
            <a:endParaRPr lang="en-US"/>
          </a:p>
        </p:txBody>
      </p:sp>
    </p:spTree>
    <p:extLst>
      <p:ext uri="{BB962C8B-B14F-4D97-AF65-F5344CB8AC3E}">
        <p14:creationId xmlns:p14="http://schemas.microsoft.com/office/powerpoint/2010/main" val="4244770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Let’s start with a word you’ll hear a lot when working with LLMs:</a:t>
            </a:r>
          </a:p>
          <a:p>
            <a:pPr>
              <a:buNone/>
            </a:pPr>
            <a:r>
              <a:rPr lang="en-US" dirty="0"/>
              <a:t>Token.</a:t>
            </a:r>
          </a:p>
          <a:p>
            <a:pPr>
              <a:buNone/>
            </a:pPr>
            <a:endParaRPr lang="en-US" dirty="0"/>
          </a:p>
          <a:p>
            <a:pPr>
              <a:buNone/>
            </a:pPr>
            <a:r>
              <a:rPr lang="en-US" dirty="0"/>
              <a:t>So, what is a token?</a:t>
            </a:r>
          </a:p>
          <a:p>
            <a:pPr>
              <a:buNone/>
            </a:pPr>
            <a:r>
              <a:rPr lang="en-US" dirty="0"/>
              <a:t>In simple terms, it’s a small chunk of text usually a word or even part of a word that the language model processes individually.</a:t>
            </a:r>
          </a:p>
          <a:p>
            <a:pPr>
              <a:buNone/>
            </a:pPr>
            <a:endParaRPr lang="en-US" dirty="0"/>
          </a:p>
          <a:p>
            <a:pPr>
              <a:buNone/>
            </a:pPr>
            <a:r>
              <a:rPr lang="en-US" dirty="0"/>
              <a:t>Here’s a quick example:</a:t>
            </a:r>
          </a:p>
          <a:p>
            <a:pPr>
              <a:buNone/>
            </a:pPr>
            <a:endParaRPr lang="en-US" dirty="0"/>
          </a:p>
          <a:p>
            <a:pPr>
              <a:buNone/>
            </a:pPr>
            <a:r>
              <a:rPr lang="en-US" dirty="0"/>
              <a:t>Take the sentence “Language models are powerful.”</a:t>
            </a:r>
          </a:p>
          <a:p>
            <a:pPr>
              <a:buNone/>
            </a:pPr>
            <a:endParaRPr lang="en-US" dirty="0"/>
          </a:p>
          <a:p>
            <a:pPr>
              <a:buNone/>
            </a:pPr>
            <a:r>
              <a:rPr lang="en-US" dirty="0"/>
              <a:t>To us, that’s four words. To the model? </a:t>
            </a:r>
          </a:p>
          <a:p>
            <a:pPr>
              <a:buNone/>
            </a:pPr>
            <a:endParaRPr lang="en-US" dirty="0"/>
          </a:p>
          <a:p>
            <a:pPr>
              <a:buNone/>
            </a:pPr>
            <a:r>
              <a:rPr lang="en-US" dirty="0"/>
              <a:t>That’s five tokens. “Language,” “models,” “are,” “power,” and “</a:t>
            </a:r>
            <a:r>
              <a:rPr lang="en-US" dirty="0" err="1"/>
              <a:t>ful</a:t>
            </a:r>
            <a:r>
              <a:rPr lang="en-US" dirty="0"/>
              <a:t>.”</a:t>
            </a:r>
          </a:p>
          <a:p>
            <a:pPr>
              <a:buNone/>
            </a:pPr>
            <a:endParaRPr lang="en-US" dirty="0"/>
          </a:p>
          <a:p>
            <a:pPr>
              <a:buNone/>
            </a:pPr>
            <a:r>
              <a:rPr lang="en-US" dirty="0"/>
              <a:t>It doesn’t always split things neatly by word. That’s because the model is trained to break text into pieces it can work with efficiently and it reads and responds token by token.</a:t>
            </a:r>
          </a:p>
          <a:p>
            <a:pPr>
              <a:buNone/>
            </a:pPr>
            <a:endParaRPr lang="en-US" dirty="0"/>
          </a:p>
          <a:p>
            <a:pPr>
              <a:buNone/>
            </a:pPr>
            <a:r>
              <a:rPr lang="en-US" dirty="0"/>
              <a:t>So, why does this matter?</a:t>
            </a:r>
          </a:p>
          <a:p>
            <a:pPr>
              <a:buNone/>
            </a:pPr>
            <a:endParaRPr lang="en-US" dirty="0"/>
          </a:p>
          <a:p>
            <a:pPr>
              <a:buNone/>
            </a:pPr>
            <a:r>
              <a:rPr lang="en-US" dirty="0"/>
              <a:t>First, everything you send to an LLM and everything it sends back is measured in tokens.</a:t>
            </a:r>
          </a:p>
          <a:p>
            <a:pPr>
              <a:buNone/>
            </a:pPr>
            <a:endParaRPr lang="en-US" dirty="0"/>
          </a:p>
          <a:p>
            <a:pPr>
              <a:buNone/>
            </a:pPr>
            <a:r>
              <a:rPr lang="en-US" dirty="0"/>
              <a:t>Prompts, responses, documents all of it.</a:t>
            </a:r>
          </a:p>
          <a:p>
            <a:pPr>
              <a:buNone/>
            </a:pPr>
            <a:endParaRPr lang="en-US" dirty="0"/>
          </a:p>
          <a:p>
            <a:pPr>
              <a:buNone/>
            </a:pPr>
            <a:r>
              <a:rPr lang="en-US" dirty="0"/>
              <a:t>Second, token count affects cost and performance. The more tokens you use, the more it costs. And models also have limits. They can only handle a certain number of tokens at a time. If you hit that ceiling, things get cut off.</a:t>
            </a:r>
          </a:p>
          <a:p>
            <a:pPr>
              <a:buNone/>
            </a:pPr>
            <a:endParaRPr lang="en-US" dirty="0"/>
          </a:p>
          <a:p>
            <a:pPr>
              <a:buNone/>
            </a:pPr>
            <a:r>
              <a:rPr lang="en-US" dirty="0"/>
              <a:t>So, understanding tokens helps you do two things well:</a:t>
            </a:r>
          </a:p>
          <a:p>
            <a:pPr>
              <a:buNone/>
            </a:pPr>
            <a:r>
              <a:rPr lang="en-US" dirty="0"/>
              <a:t>Manage your budget and optimize how much context you’re giving the model.</a:t>
            </a:r>
          </a:p>
          <a:p>
            <a:pPr>
              <a:buNone/>
            </a:pPr>
            <a:endParaRPr lang="en-US" dirty="0"/>
          </a:p>
          <a:p>
            <a:pPr>
              <a:buNone/>
            </a:pPr>
            <a:r>
              <a:rPr lang="en-US" dirty="0"/>
              <a:t>It’s kind of like understanding data limits on a phone plan, the more you know about tokens, the smarter your usage.</a:t>
            </a:r>
          </a:p>
          <a:p>
            <a:pPr>
              <a:buNone/>
            </a:pPr>
            <a:endParaRPr lang="en-US" dirty="0"/>
          </a:p>
          <a:p>
            <a:endParaRPr lang="en-US" dirty="0"/>
          </a:p>
        </p:txBody>
      </p:sp>
      <p:sp>
        <p:nvSpPr>
          <p:cNvPr id="4" name="Slide Number Placeholder 3"/>
          <p:cNvSpPr>
            <a:spLocks noGrp="1"/>
          </p:cNvSpPr>
          <p:nvPr>
            <p:ph type="sldNum" sz="quarter" idx="5"/>
          </p:nvPr>
        </p:nvSpPr>
        <p:spPr/>
        <p:txBody>
          <a:bodyPr/>
          <a:lstStyle/>
          <a:p>
            <a:fld id="{D41F8C6F-17C7-AE42-BD0D-E1F8D118D472}" type="slidenum">
              <a:rPr lang="en-US" smtClean="0"/>
              <a:t>5</a:t>
            </a:fld>
            <a:endParaRPr lang="en-US"/>
          </a:p>
        </p:txBody>
      </p:sp>
    </p:spTree>
    <p:extLst>
      <p:ext uri="{BB962C8B-B14F-4D97-AF65-F5344CB8AC3E}">
        <p14:creationId xmlns:p14="http://schemas.microsoft.com/office/powerpoint/2010/main" val="147914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let’s talk about inference.</a:t>
            </a:r>
          </a:p>
          <a:p>
            <a:r>
              <a:rPr lang="en-US" dirty="0"/>
              <a:t>Inference is the thinking moment it’s when the model actually does the work.</a:t>
            </a:r>
          </a:p>
          <a:p>
            <a:endParaRPr lang="en-US" dirty="0"/>
          </a:p>
          <a:p>
            <a:r>
              <a:rPr lang="en-US" dirty="0"/>
              <a:t>You give it a prompt, and it generates a response. That’s inference in action.</a:t>
            </a:r>
          </a:p>
          <a:p>
            <a:r>
              <a:rPr lang="en-US" dirty="0"/>
              <a:t>Here’s a quick example:</a:t>
            </a:r>
          </a:p>
          <a:p>
            <a:endParaRPr lang="en-US" dirty="0"/>
          </a:p>
          <a:p>
            <a:r>
              <a:rPr lang="en-US" dirty="0"/>
              <a:t>Say you type, “Summarize this report.”</a:t>
            </a:r>
          </a:p>
          <a:p>
            <a:endParaRPr lang="en-US" dirty="0"/>
          </a:p>
          <a:p>
            <a:r>
              <a:rPr lang="en-US" dirty="0"/>
              <a:t>What happens next the model reading the content, understanding it, and delivering a summary that is inference.</a:t>
            </a:r>
          </a:p>
          <a:p>
            <a:endParaRPr lang="en-US" dirty="0"/>
          </a:p>
          <a:p>
            <a:r>
              <a:rPr lang="en-US" dirty="0"/>
              <a:t>It’s basically the AI’s version of taking a beat, thinking it through, and then replying.</a:t>
            </a:r>
          </a:p>
          <a:p>
            <a:endParaRPr lang="en-US" dirty="0"/>
          </a:p>
          <a:p>
            <a:r>
              <a:rPr lang="en-US" dirty="0"/>
              <a:t>So why should we care about inference?</a:t>
            </a:r>
          </a:p>
          <a:p>
            <a:r>
              <a:rPr lang="en-US" dirty="0"/>
              <a:t>Because it directly impacts the user experience.</a:t>
            </a:r>
          </a:p>
          <a:p>
            <a:endParaRPr lang="en-US" dirty="0"/>
          </a:p>
          <a:p>
            <a:r>
              <a:rPr lang="en-US" dirty="0"/>
              <a:t>If it’s slow, clunky, or costs too much compute power, it affects adoption and scalability.</a:t>
            </a:r>
          </a:p>
          <a:p>
            <a:r>
              <a:rPr lang="en-US" dirty="0"/>
              <a:t>It also matters for anything real-time like customer support bots, employee copilots, or AI tools embedded in workflows.</a:t>
            </a:r>
          </a:p>
          <a:p>
            <a:r>
              <a:rPr lang="en-US" dirty="0"/>
              <a:t>If the model can’t respond fast enough, it breaks the flow.</a:t>
            </a:r>
          </a:p>
          <a:p>
            <a:endParaRPr lang="en-US" dirty="0"/>
          </a:p>
          <a:p>
            <a:r>
              <a:rPr lang="en-US" dirty="0"/>
              <a:t>So, whether you're building a chatbot or a high-stakes decision tool, inference is where the value happens.</a:t>
            </a:r>
          </a:p>
          <a:p>
            <a:endParaRPr lang="en-US" dirty="0"/>
          </a:p>
          <a:p>
            <a:r>
              <a:rPr lang="en-US" dirty="0"/>
              <a:t>It's not just about what the model can do it's about how well, how fast, and how efficiently it can do it.</a:t>
            </a:r>
          </a:p>
        </p:txBody>
      </p:sp>
      <p:sp>
        <p:nvSpPr>
          <p:cNvPr id="4" name="Slide Number Placeholder 3"/>
          <p:cNvSpPr>
            <a:spLocks noGrp="1"/>
          </p:cNvSpPr>
          <p:nvPr>
            <p:ph type="sldNum" sz="quarter" idx="5"/>
          </p:nvPr>
        </p:nvSpPr>
        <p:spPr/>
        <p:txBody>
          <a:bodyPr/>
          <a:lstStyle/>
          <a:p>
            <a:fld id="{D41F8C6F-17C7-AE42-BD0D-E1F8D118D472}" type="slidenum">
              <a:rPr lang="en-US" smtClean="0"/>
              <a:t>6</a:t>
            </a:fld>
            <a:endParaRPr lang="en-US"/>
          </a:p>
        </p:txBody>
      </p:sp>
    </p:spTree>
    <p:extLst>
      <p:ext uri="{BB962C8B-B14F-4D97-AF65-F5344CB8AC3E}">
        <p14:creationId xmlns:p14="http://schemas.microsoft.com/office/powerpoint/2010/main" val="20916575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let’s talk about one of the simplest, yet most powerful concepts when working with LLMs: </a:t>
            </a:r>
          </a:p>
          <a:p>
            <a:r>
              <a:rPr lang="en-US" dirty="0"/>
              <a:t>Prompt Engineering.</a:t>
            </a:r>
          </a:p>
          <a:p>
            <a:endParaRPr lang="en-US" dirty="0"/>
          </a:p>
          <a:p>
            <a:r>
              <a:rPr lang="en-US" dirty="0"/>
              <a:t>At its core, prompt engineering is just the practice of crafting good instructions the way you talk to the model to get the result you want.</a:t>
            </a:r>
          </a:p>
          <a:p>
            <a:r>
              <a:rPr lang="en-US" dirty="0"/>
              <a:t>It’s less about programming and more about communication.</a:t>
            </a:r>
          </a:p>
          <a:p>
            <a:r>
              <a:rPr lang="en-US" dirty="0"/>
              <a:t>The better you are at asking, the better the AI is at answering.</a:t>
            </a:r>
          </a:p>
          <a:p>
            <a:endParaRPr lang="en-US" dirty="0"/>
          </a:p>
          <a:p>
            <a:r>
              <a:rPr lang="en-US" dirty="0"/>
              <a:t>Let’s look at a quick example:</a:t>
            </a:r>
          </a:p>
          <a:p>
            <a:r>
              <a:rPr lang="en-US" dirty="0"/>
              <a:t>A vague prompt might be, “Write something about our product.”</a:t>
            </a:r>
          </a:p>
          <a:p>
            <a:endParaRPr lang="en-US" dirty="0"/>
          </a:p>
          <a:p>
            <a:r>
              <a:rPr lang="en-US" dirty="0"/>
              <a:t>Okay… the model might give you a paragraph, or a feature list, or maybe even a poem. Who knows?</a:t>
            </a:r>
          </a:p>
          <a:p>
            <a:r>
              <a:rPr lang="en-US" dirty="0"/>
              <a:t>But a better prompt would be,</a:t>
            </a:r>
          </a:p>
          <a:p>
            <a:r>
              <a:rPr lang="en-US" dirty="0"/>
              <a:t>“Write a 3-sentence LinkedIn post promoting our new product to IT managers.”</a:t>
            </a:r>
          </a:p>
          <a:p>
            <a:endParaRPr lang="en-US" dirty="0"/>
          </a:p>
          <a:p>
            <a:r>
              <a:rPr lang="en-US" dirty="0"/>
              <a:t>Now that gives the model clear direction audience, format, tone, and purpose and the output is way more useful.</a:t>
            </a:r>
          </a:p>
          <a:p>
            <a:endParaRPr lang="en-US" dirty="0"/>
          </a:p>
          <a:p>
            <a:r>
              <a:rPr lang="en-US" dirty="0"/>
              <a:t>So why does this matter?</a:t>
            </a:r>
          </a:p>
          <a:p>
            <a:r>
              <a:rPr lang="en-US" dirty="0"/>
              <a:t>Because the quality of the prompt directly shapes the quality of the output.</a:t>
            </a:r>
          </a:p>
          <a:p>
            <a:endParaRPr lang="en-US" dirty="0"/>
          </a:p>
          <a:p>
            <a:r>
              <a:rPr lang="en-US" dirty="0"/>
              <a:t>Good prompt = better results, less editing, and more value.</a:t>
            </a:r>
          </a:p>
          <a:p>
            <a:endParaRPr lang="en-US" dirty="0"/>
          </a:p>
          <a:p>
            <a:r>
              <a:rPr lang="en-US" dirty="0"/>
              <a:t>And the best part?</a:t>
            </a:r>
          </a:p>
          <a:p>
            <a:r>
              <a:rPr lang="en-US" dirty="0"/>
              <a:t>Prompt engineering lets you tailor the model to your needs without writing code or doing any complex training. It’s a low-effort, high-reward skill that anyone on your team can pick up.</a:t>
            </a:r>
          </a:p>
          <a:p>
            <a:r>
              <a:rPr lang="en-US" dirty="0"/>
              <a:t>Bottom line in the world of LLMs, the way you ask really matters.</a:t>
            </a:r>
          </a:p>
        </p:txBody>
      </p:sp>
      <p:sp>
        <p:nvSpPr>
          <p:cNvPr id="4" name="Slide Number Placeholder 3"/>
          <p:cNvSpPr>
            <a:spLocks noGrp="1"/>
          </p:cNvSpPr>
          <p:nvPr>
            <p:ph type="sldNum" sz="quarter" idx="5"/>
          </p:nvPr>
        </p:nvSpPr>
        <p:spPr/>
        <p:txBody>
          <a:bodyPr/>
          <a:lstStyle/>
          <a:p>
            <a:fld id="{D41F8C6F-17C7-AE42-BD0D-E1F8D118D472}" type="slidenum">
              <a:rPr lang="en-US" smtClean="0"/>
              <a:t>7</a:t>
            </a:fld>
            <a:endParaRPr lang="en-US"/>
          </a:p>
        </p:txBody>
      </p:sp>
    </p:spTree>
    <p:extLst>
      <p:ext uri="{BB962C8B-B14F-4D97-AF65-F5344CB8AC3E}">
        <p14:creationId xmlns:p14="http://schemas.microsoft.com/office/powerpoint/2010/main" val="3826415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Alright, this next one is a little more behind-the-scenes, but super important if you want to make LLMs actually useful with your company’s data and that’s the concept of Embeddings.</a:t>
            </a:r>
          </a:p>
          <a:p>
            <a:endParaRPr lang="en-US" dirty="0"/>
          </a:p>
          <a:p>
            <a:r>
              <a:rPr lang="en-US" dirty="0"/>
              <a:t>So, what is an embedding?</a:t>
            </a:r>
          </a:p>
          <a:p>
            <a:r>
              <a:rPr lang="en-US" dirty="0"/>
              <a:t>In plain terms it’s how we convert text into numbers that a computer can understand.</a:t>
            </a:r>
          </a:p>
          <a:p>
            <a:endParaRPr lang="en-US" dirty="0"/>
          </a:p>
          <a:p>
            <a:r>
              <a:rPr lang="en-US" dirty="0"/>
              <a:t>Not just random numbers but a kind of signature that captures the meaning of the text.</a:t>
            </a:r>
          </a:p>
          <a:p>
            <a:r>
              <a:rPr lang="en-US" dirty="0"/>
              <a:t>It’s like mapping a sentence into a spot in a multi-dimensional space so that similar ideas land near each other, even if the actual words are different.</a:t>
            </a:r>
          </a:p>
          <a:p>
            <a:endParaRPr lang="en-US" dirty="0"/>
          </a:p>
          <a:p>
            <a:r>
              <a:rPr lang="en-US" dirty="0"/>
              <a:t>For example:</a:t>
            </a:r>
          </a:p>
          <a:p>
            <a:r>
              <a:rPr lang="en-US" dirty="0"/>
              <a:t>The phrases “Customer feedback” and “User review” use different words but they’re talking about the same idea.</a:t>
            </a:r>
          </a:p>
          <a:p>
            <a:r>
              <a:rPr lang="en-US" dirty="0"/>
              <a:t>Embeddings recognize that and place them close together.</a:t>
            </a:r>
          </a:p>
          <a:p>
            <a:endParaRPr lang="en-US" dirty="0"/>
          </a:p>
          <a:p>
            <a:r>
              <a:rPr lang="en-US" dirty="0"/>
              <a:t>So why does that matter?</a:t>
            </a:r>
          </a:p>
          <a:p>
            <a:r>
              <a:rPr lang="en-US" dirty="0"/>
              <a:t>Because embeddings are what power semantic search meaning the AI can find relevant info based on meaning, not just exact word matches.</a:t>
            </a:r>
          </a:p>
          <a:p>
            <a:r>
              <a:rPr lang="en-US" dirty="0"/>
              <a:t>They’re also the core technology behind RAG, or Retrieval-Augmented Generation which, as we’ll see later, is how LLMs can tap into your business’s data in real time.</a:t>
            </a:r>
          </a:p>
          <a:p>
            <a:r>
              <a:rPr lang="en-US" dirty="0"/>
              <a:t>And more broadly, embeddings let us match up questions with answers, documents with summaries, and people with knowledge even across totally different systems.</a:t>
            </a:r>
          </a:p>
          <a:p>
            <a:endParaRPr lang="en-US" dirty="0"/>
          </a:p>
          <a:p>
            <a:r>
              <a:rPr lang="en-US" dirty="0"/>
              <a:t>Bottom line:</a:t>
            </a:r>
          </a:p>
          <a:p>
            <a:r>
              <a:rPr lang="en-US" dirty="0"/>
              <a:t>Embeddings are how language becomes searchable, scalable, and smart.</a:t>
            </a:r>
          </a:p>
        </p:txBody>
      </p:sp>
      <p:sp>
        <p:nvSpPr>
          <p:cNvPr id="4" name="Slide Number Placeholder 3"/>
          <p:cNvSpPr>
            <a:spLocks noGrp="1"/>
          </p:cNvSpPr>
          <p:nvPr>
            <p:ph type="sldNum" sz="quarter" idx="5"/>
          </p:nvPr>
        </p:nvSpPr>
        <p:spPr/>
        <p:txBody>
          <a:bodyPr/>
          <a:lstStyle/>
          <a:p>
            <a:fld id="{D41F8C6F-17C7-AE42-BD0D-E1F8D118D472}" type="slidenum">
              <a:rPr lang="en-US" smtClean="0"/>
              <a:t>8</a:t>
            </a:fld>
            <a:endParaRPr lang="en-US"/>
          </a:p>
        </p:txBody>
      </p:sp>
    </p:spTree>
    <p:extLst>
      <p:ext uri="{BB962C8B-B14F-4D97-AF65-F5344CB8AC3E}">
        <p14:creationId xmlns:p14="http://schemas.microsoft.com/office/powerpoint/2010/main" val="2301426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u="none" strike="noStrike" dirty="0">
                <a:solidFill>
                  <a:srgbClr val="000000"/>
                </a:solidFill>
                <a:effectLst/>
              </a:rPr>
              <a:t>Next, we’re going to build on the foundation and start exploring how language models get smarter, more useful, and more connected to your business.</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These are the augmentation tools and techniques that move LLMs from being just clever text generators to becoming true value-driving engines inside your organization.</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Augmentation is the term used to describe extending the model’s capabilities with your data, your context, and your workflows.</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We’ll cover the the following: </a:t>
            </a:r>
          </a:p>
          <a:p>
            <a:pPr algn="l">
              <a:buNone/>
            </a:pPr>
            <a:r>
              <a:rPr lang="en-US" b="0" i="0" u="none" strike="noStrike" dirty="0">
                <a:solidFill>
                  <a:srgbClr val="000000"/>
                </a:solidFill>
                <a:effectLst/>
              </a:rPr>
              <a:t>RAG or Retrieval Augmented Generation</a:t>
            </a:r>
          </a:p>
          <a:p>
            <a:pPr algn="l">
              <a:buNone/>
            </a:pPr>
            <a:r>
              <a:rPr lang="en-US" b="0" i="0" u="none" strike="noStrike" dirty="0">
                <a:solidFill>
                  <a:srgbClr val="000000"/>
                </a:solidFill>
                <a:effectLst/>
              </a:rPr>
              <a:t>This lets the model pull in relevant information at the time of the prompt, so it can respond with facts, not just guesses.</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Next is CAG Context Augmented Generation</a:t>
            </a:r>
          </a:p>
          <a:p>
            <a:pPr algn="l">
              <a:buNone/>
            </a:pPr>
            <a:r>
              <a:rPr lang="en-US" b="0" i="0" u="none" strike="noStrike" dirty="0">
                <a:solidFill>
                  <a:srgbClr val="000000"/>
                </a:solidFill>
                <a:effectLst/>
              </a:rPr>
              <a:t>That’s about making the model aware of who’s asking, what they’re doing, and delivering more personalized, situational responses.</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Then we’ll talk about Vector Databases</a:t>
            </a:r>
          </a:p>
          <a:p>
            <a:pPr algn="l">
              <a:buNone/>
            </a:pPr>
            <a:r>
              <a:rPr lang="en-US" b="0" i="0" u="none" strike="noStrike" dirty="0">
                <a:solidFill>
                  <a:srgbClr val="000000"/>
                </a:solidFill>
                <a:effectLst/>
              </a:rPr>
              <a:t>These work hand in hand with RAG, helping the model find and retrieve the most relevant information based on meaning, not just keywords.</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And finally, we’ll cover Fine-tuning</a:t>
            </a:r>
          </a:p>
          <a:p>
            <a:pPr algn="l">
              <a:buNone/>
            </a:pPr>
            <a:r>
              <a:rPr lang="en-US" b="0" i="0" u="none" strike="noStrike" dirty="0">
                <a:solidFill>
                  <a:srgbClr val="000000"/>
                </a:solidFill>
                <a:effectLst/>
              </a:rPr>
              <a:t>This is when you retrain a model with your data, your voice, or your rules and we’ll compare when you might use fine-tuning versus RAG or prompt engineering.</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By the end of this section, you’ll know the key approaches to customizing and scaling LLMs in ways that serve your business goals.</a:t>
            </a: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Let’s dive in.</a:t>
            </a:r>
          </a:p>
          <a:p>
            <a:pPr algn="l">
              <a:buNone/>
            </a:pPr>
            <a:endParaRPr lang="en-US" b="0" i="0" u="none" strike="noStrike" dirty="0">
              <a:solidFill>
                <a:srgbClr val="000000"/>
              </a:solidFill>
              <a:effectLst/>
            </a:endParaRPr>
          </a:p>
        </p:txBody>
      </p:sp>
      <p:sp>
        <p:nvSpPr>
          <p:cNvPr id="4" name="Slide Number Placeholder 3"/>
          <p:cNvSpPr>
            <a:spLocks noGrp="1"/>
          </p:cNvSpPr>
          <p:nvPr>
            <p:ph type="sldNum" sz="quarter" idx="5"/>
          </p:nvPr>
        </p:nvSpPr>
        <p:spPr/>
        <p:txBody>
          <a:bodyPr/>
          <a:lstStyle/>
          <a:p>
            <a:fld id="{D41F8C6F-17C7-AE42-BD0D-E1F8D118D472}" type="slidenum">
              <a:rPr lang="en-US" smtClean="0"/>
              <a:t>9</a:t>
            </a:fld>
            <a:endParaRPr lang="en-US"/>
          </a:p>
        </p:txBody>
      </p:sp>
    </p:spTree>
    <p:extLst>
      <p:ext uri="{BB962C8B-B14F-4D97-AF65-F5344CB8AC3E}">
        <p14:creationId xmlns:p14="http://schemas.microsoft.com/office/powerpoint/2010/main" val="2825729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AE9D6-8111-D0C6-00E0-983BE33369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EA9531-BDB5-D89E-D22A-FE9DED4A68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A780DE-6C10-2973-D797-4773C1D0CE41}"/>
              </a:ext>
            </a:extLst>
          </p:cNvPr>
          <p:cNvSpPr>
            <a:spLocks noGrp="1"/>
          </p:cNvSpPr>
          <p:nvPr>
            <p:ph type="dt" sz="half" idx="10"/>
          </p:nvPr>
        </p:nvSpPr>
        <p:spPr/>
        <p:txBody>
          <a:bodyPr/>
          <a:lstStyle/>
          <a:p>
            <a:fld id="{7B86665D-1B7D-5544-B622-09A2333C3667}" type="datetimeFigureOut">
              <a:rPr lang="en-US" smtClean="0"/>
              <a:t>4/1/25</a:t>
            </a:fld>
            <a:endParaRPr lang="en-US"/>
          </a:p>
        </p:txBody>
      </p:sp>
      <p:sp>
        <p:nvSpPr>
          <p:cNvPr id="5" name="Footer Placeholder 4">
            <a:extLst>
              <a:ext uri="{FF2B5EF4-FFF2-40B4-BE49-F238E27FC236}">
                <a16:creationId xmlns:a16="http://schemas.microsoft.com/office/drawing/2014/main" id="{3FE7EA25-4233-FEDE-5241-FF8310A9C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3A6AB-33C2-125F-4924-74693F5B12E1}"/>
              </a:ext>
            </a:extLst>
          </p:cNvPr>
          <p:cNvSpPr>
            <a:spLocks noGrp="1"/>
          </p:cNvSpPr>
          <p:nvPr>
            <p:ph type="sldNum" sz="quarter" idx="12"/>
          </p:nvPr>
        </p:nvSpPr>
        <p:spPr/>
        <p:txBody>
          <a:bodyPr/>
          <a:lstStyle/>
          <a:p>
            <a:fld id="{AAE983DE-B572-EC4C-94E9-FF2DEC2F29C1}" type="slidenum">
              <a:rPr lang="en-US" smtClean="0"/>
              <a:t>‹#›</a:t>
            </a:fld>
            <a:endParaRPr lang="en-US"/>
          </a:p>
        </p:txBody>
      </p:sp>
    </p:spTree>
    <p:extLst>
      <p:ext uri="{BB962C8B-B14F-4D97-AF65-F5344CB8AC3E}">
        <p14:creationId xmlns:p14="http://schemas.microsoft.com/office/powerpoint/2010/main" val="2968304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D57F-E6ED-115D-56D3-FB8B39E8BA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16E0EE-58D7-3BD4-F0EB-517FE0C863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DB524-622C-C2D6-DFB7-5E9CFA966479}"/>
              </a:ext>
            </a:extLst>
          </p:cNvPr>
          <p:cNvSpPr>
            <a:spLocks noGrp="1"/>
          </p:cNvSpPr>
          <p:nvPr>
            <p:ph type="dt" sz="half" idx="10"/>
          </p:nvPr>
        </p:nvSpPr>
        <p:spPr/>
        <p:txBody>
          <a:bodyPr/>
          <a:lstStyle/>
          <a:p>
            <a:fld id="{7B86665D-1B7D-5544-B622-09A2333C3667}" type="datetimeFigureOut">
              <a:rPr lang="en-US" smtClean="0"/>
              <a:t>4/1/25</a:t>
            </a:fld>
            <a:endParaRPr lang="en-US"/>
          </a:p>
        </p:txBody>
      </p:sp>
      <p:sp>
        <p:nvSpPr>
          <p:cNvPr id="5" name="Footer Placeholder 4">
            <a:extLst>
              <a:ext uri="{FF2B5EF4-FFF2-40B4-BE49-F238E27FC236}">
                <a16:creationId xmlns:a16="http://schemas.microsoft.com/office/drawing/2014/main" id="{ADA17A3E-7102-E4CC-C813-FDB53C31F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1FB15A-8C78-57F6-1675-34C2BD42D913}"/>
              </a:ext>
            </a:extLst>
          </p:cNvPr>
          <p:cNvSpPr>
            <a:spLocks noGrp="1"/>
          </p:cNvSpPr>
          <p:nvPr>
            <p:ph type="sldNum" sz="quarter" idx="12"/>
          </p:nvPr>
        </p:nvSpPr>
        <p:spPr/>
        <p:txBody>
          <a:bodyPr/>
          <a:lstStyle/>
          <a:p>
            <a:fld id="{AAE983DE-B572-EC4C-94E9-FF2DEC2F29C1}" type="slidenum">
              <a:rPr lang="en-US" smtClean="0"/>
              <a:t>‹#›</a:t>
            </a:fld>
            <a:endParaRPr lang="en-US"/>
          </a:p>
        </p:txBody>
      </p:sp>
    </p:spTree>
    <p:extLst>
      <p:ext uri="{BB962C8B-B14F-4D97-AF65-F5344CB8AC3E}">
        <p14:creationId xmlns:p14="http://schemas.microsoft.com/office/powerpoint/2010/main" val="2093439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4A71E3-F205-559D-83F3-2C36B35EB1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54EAAF-92CB-2449-42F7-F4371EE9E7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55C24-E322-CE28-64C6-7FFD097BCF5F}"/>
              </a:ext>
            </a:extLst>
          </p:cNvPr>
          <p:cNvSpPr>
            <a:spLocks noGrp="1"/>
          </p:cNvSpPr>
          <p:nvPr>
            <p:ph type="dt" sz="half" idx="10"/>
          </p:nvPr>
        </p:nvSpPr>
        <p:spPr/>
        <p:txBody>
          <a:bodyPr/>
          <a:lstStyle/>
          <a:p>
            <a:fld id="{7B86665D-1B7D-5544-B622-09A2333C3667}" type="datetimeFigureOut">
              <a:rPr lang="en-US" smtClean="0"/>
              <a:t>4/1/25</a:t>
            </a:fld>
            <a:endParaRPr lang="en-US"/>
          </a:p>
        </p:txBody>
      </p:sp>
      <p:sp>
        <p:nvSpPr>
          <p:cNvPr id="5" name="Footer Placeholder 4">
            <a:extLst>
              <a:ext uri="{FF2B5EF4-FFF2-40B4-BE49-F238E27FC236}">
                <a16:creationId xmlns:a16="http://schemas.microsoft.com/office/drawing/2014/main" id="{9E23B0BE-2CB0-AF63-B6F1-ABBCA464A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646FC-6514-DDF0-A795-E84137D02F90}"/>
              </a:ext>
            </a:extLst>
          </p:cNvPr>
          <p:cNvSpPr>
            <a:spLocks noGrp="1"/>
          </p:cNvSpPr>
          <p:nvPr>
            <p:ph type="sldNum" sz="quarter" idx="12"/>
          </p:nvPr>
        </p:nvSpPr>
        <p:spPr/>
        <p:txBody>
          <a:bodyPr/>
          <a:lstStyle/>
          <a:p>
            <a:fld id="{AAE983DE-B572-EC4C-94E9-FF2DEC2F29C1}" type="slidenum">
              <a:rPr lang="en-US" smtClean="0"/>
              <a:t>‹#›</a:t>
            </a:fld>
            <a:endParaRPr lang="en-US"/>
          </a:p>
        </p:txBody>
      </p:sp>
    </p:spTree>
    <p:extLst>
      <p:ext uri="{BB962C8B-B14F-4D97-AF65-F5344CB8AC3E}">
        <p14:creationId xmlns:p14="http://schemas.microsoft.com/office/powerpoint/2010/main" val="1708019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4D2AA-0EF4-4B8D-759E-1BCB3ACDAB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F37CB0-A558-017A-21CD-1E20D32968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328C10-2C9D-950B-1FA9-DA813CE18C14}"/>
              </a:ext>
            </a:extLst>
          </p:cNvPr>
          <p:cNvSpPr>
            <a:spLocks noGrp="1"/>
          </p:cNvSpPr>
          <p:nvPr>
            <p:ph type="dt" sz="half" idx="10"/>
          </p:nvPr>
        </p:nvSpPr>
        <p:spPr/>
        <p:txBody>
          <a:bodyPr/>
          <a:lstStyle/>
          <a:p>
            <a:fld id="{7B86665D-1B7D-5544-B622-09A2333C3667}" type="datetimeFigureOut">
              <a:rPr lang="en-US" smtClean="0"/>
              <a:t>4/1/25</a:t>
            </a:fld>
            <a:endParaRPr lang="en-US"/>
          </a:p>
        </p:txBody>
      </p:sp>
      <p:sp>
        <p:nvSpPr>
          <p:cNvPr id="5" name="Footer Placeholder 4">
            <a:extLst>
              <a:ext uri="{FF2B5EF4-FFF2-40B4-BE49-F238E27FC236}">
                <a16:creationId xmlns:a16="http://schemas.microsoft.com/office/drawing/2014/main" id="{8943B163-3FFC-7031-E456-4F219B82B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055BA-5496-71FD-611C-B47EE353D839}"/>
              </a:ext>
            </a:extLst>
          </p:cNvPr>
          <p:cNvSpPr>
            <a:spLocks noGrp="1"/>
          </p:cNvSpPr>
          <p:nvPr>
            <p:ph type="sldNum" sz="quarter" idx="12"/>
          </p:nvPr>
        </p:nvSpPr>
        <p:spPr/>
        <p:txBody>
          <a:bodyPr/>
          <a:lstStyle/>
          <a:p>
            <a:fld id="{AAE983DE-B572-EC4C-94E9-FF2DEC2F29C1}" type="slidenum">
              <a:rPr lang="en-US" smtClean="0"/>
              <a:t>‹#›</a:t>
            </a:fld>
            <a:endParaRPr lang="en-US"/>
          </a:p>
        </p:txBody>
      </p:sp>
    </p:spTree>
    <p:extLst>
      <p:ext uri="{BB962C8B-B14F-4D97-AF65-F5344CB8AC3E}">
        <p14:creationId xmlns:p14="http://schemas.microsoft.com/office/powerpoint/2010/main" val="3197463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D7C02-E2A2-9FE1-A07E-65565EDFC0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9F1FC0-9D3D-4DF0-8FC2-D10CABC2DB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C2AAF0-B3DA-74F6-68AF-4E61B2F0281C}"/>
              </a:ext>
            </a:extLst>
          </p:cNvPr>
          <p:cNvSpPr>
            <a:spLocks noGrp="1"/>
          </p:cNvSpPr>
          <p:nvPr>
            <p:ph type="dt" sz="half" idx="10"/>
          </p:nvPr>
        </p:nvSpPr>
        <p:spPr/>
        <p:txBody>
          <a:bodyPr/>
          <a:lstStyle/>
          <a:p>
            <a:fld id="{7B86665D-1B7D-5544-B622-09A2333C3667}" type="datetimeFigureOut">
              <a:rPr lang="en-US" smtClean="0"/>
              <a:t>4/1/25</a:t>
            </a:fld>
            <a:endParaRPr lang="en-US"/>
          </a:p>
        </p:txBody>
      </p:sp>
      <p:sp>
        <p:nvSpPr>
          <p:cNvPr id="5" name="Footer Placeholder 4">
            <a:extLst>
              <a:ext uri="{FF2B5EF4-FFF2-40B4-BE49-F238E27FC236}">
                <a16:creationId xmlns:a16="http://schemas.microsoft.com/office/drawing/2014/main" id="{5FF1F666-5F55-DFA8-0951-FC8472965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A23808-A648-30C1-6112-1C19C25D466B}"/>
              </a:ext>
            </a:extLst>
          </p:cNvPr>
          <p:cNvSpPr>
            <a:spLocks noGrp="1"/>
          </p:cNvSpPr>
          <p:nvPr>
            <p:ph type="sldNum" sz="quarter" idx="12"/>
          </p:nvPr>
        </p:nvSpPr>
        <p:spPr/>
        <p:txBody>
          <a:bodyPr/>
          <a:lstStyle/>
          <a:p>
            <a:fld id="{AAE983DE-B572-EC4C-94E9-FF2DEC2F29C1}" type="slidenum">
              <a:rPr lang="en-US" smtClean="0"/>
              <a:t>‹#›</a:t>
            </a:fld>
            <a:endParaRPr lang="en-US"/>
          </a:p>
        </p:txBody>
      </p:sp>
    </p:spTree>
    <p:extLst>
      <p:ext uri="{BB962C8B-B14F-4D97-AF65-F5344CB8AC3E}">
        <p14:creationId xmlns:p14="http://schemas.microsoft.com/office/powerpoint/2010/main" val="3417803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40CC9-C44B-1F12-4A39-2F207443CA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C44245-BA0F-B05E-319D-F1E8538954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524CCA-7A61-8988-4874-8B032AEDC3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A81FF0-5782-E765-D90D-C6DC24957E34}"/>
              </a:ext>
            </a:extLst>
          </p:cNvPr>
          <p:cNvSpPr>
            <a:spLocks noGrp="1"/>
          </p:cNvSpPr>
          <p:nvPr>
            <p:ph type="dt" sz="half" idx="10"/>
          </p:nvPr>
        </p:nvSpPr>
        <p:spPr/>
        <p:txBody>
          <a:bodyPr/>
          <a:lstStyle/>
          <a:p>
            <a:fld id="{7B86665D-1B7D-5544-B622-09A2333C3667}" type="datetimeFigureOut">
              <a:rPr lang="en-US" smtClean="0"/>
              <a:t>4/1/25</a:t>
            </a:fld>
            <a:endParaRPr lang="en-US"/>
          </a:p>
        </p:txBody>
      </p:sp>
      <p:sp>
        <p:nvSpPr>
          <p:cNvPr id="6" name="Footer Placeholder 5">
            <a:extLst>
              <a:ext uri="{FF2B5EF4-FFF2-40B4-BE49-F238E27FC236}">
                <a16:creationId xmlns:a16="http://schemas.microsoft.com/office/drawing/2014/main" id="{3F2426C8-F7F3-82A2-FAAF-6FA2E762E5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E841AA-D9EF-E329-DE86-C9509D8A3D46}"/>
              </a:ext>
            </a:extLst>
          </p:cNvPr>
          <p:cNvSpPr>
            <a:spLocks noGrp="1"/>
          </p:cNvSpPr>
          <p:nvPr>
            <p:ph type="sldNum" sz="quarter" idx="12"/>
          </p:nvPr>
        </p:nvSpPr>
        <p:spPr/>
        <p:txBody>
          <a:bodyPr/>
          <a:lstStyle/>
          <a:p>
            <a:fld id="{AAE983DE-B572-EC4C-94E9-FF2DEC2F29C1}" type="slidenum">
              <a:rPr lang="en-US" smtClean="0"/>
              <a:t>‹#›</a:t>
            </a:fld>
            <a:endParaRPr lang="en-US"/>
          </a:p>
        </p:txBody>
      </p:sp>
    </p:spTree>
    <p:extLst>
      <p:ext uri="{BB962C8B-B14F-4D97-AF65-F5344CB8AC3E}">
        <p14:creationId xmlns:p14="http://schemas.microsoft.com/office/powerpoint/2010/main" val="229891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0D9C-7F9F-63CF-0A02-32964E3214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1C6F45-4DDA-5921-B367-D55786EF82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A149B4-D9A7-7E8D-E98D-78ACA815A4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801BB8-6311-24F1-AE55-8224BF4419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040575-B52A-6807-13EC-84E60F1571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0B3D04-30CA-E0B1-FD73-74CEAACACD11}"/>
              </a:ext>
            </a:extLst>
          </p:cNvPr>
          <p:cNvSpPr>
            <a:spLocks noGrp="1"/>
          </p:cNvSpPr>
          <p:nvPr>
            <p:ph type="dt" sz="half" idx="10"/>
          </p:nvPr>
        </p:nvSpPr>
        <p:spPr/>
        <p:txBody>
          <a:bodyPr/>
          <a:lstStyle/>
          <a:p>
            <a:fld id="{7B86665D-1B7D-5544-B622-09A2333C3667}" type="datetimeFigureOut">
              <a:rPr lang="en-US" smtClean="0"/>
              <a:t>4/1/25</a:t>
            </a:fld>
            <a:endParaRPr lang="en-US"/>
          </a:p>
        </p:txBody>
      </p:sp>
      <p:sp>
        <p:nvSpPr>
          <p:cNvPr id="8" name="Footer Placeholder 7">
            <a:extLst>
              <a:ext uri="{FF2B5EF4-FFF2-40B4-BE49-F238E27FC236}">
                <a16:creationId xmlns:a16="http://schemas.microsoft.com/office/drawing/2014/main" id="{D8831D60-E0F0-B964-2CC3-0B3F38CF51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C5759F-B954-B9C4-DD7D-2AE78DD47EEE}"/>
              </a:ext>
            </a:extLst>
          </p:cNvPr>
          <p:cNvSpPr>
            <a:spLocks noGrp="1"/>
          </p:cNvSpPr>
          <p:nvPr>
            <p:ph type="sldNum" sz="quarter" idx="12"/>
          </p:nvPr>
        </p:nvSpPr>
        <p:spPr/>
        <p:txBody>
          <a:bodyPr/>
          <a:lstStyle/>
          <a:p>
            <a:fld id="{AAE983DE-B572-EC4C-94E9-FF2DEC2F29C1}" type="slidenum">
              <a:rPr lang="en-US" smtClean="0"/>
              <a:t>‹#›</a:t>
            </a:fld>
            <a:endParaRPr lang="en-US"/>
          </a:p>
        </p:txBody>
      </p:sp>
    </p:spTree>
    <p:extLst>
      <p:ext uri="{BB962C8B-B14F-4D97-AF65-F5344CB8AC3E}">
        <p14:creationId xmlns:p14="http://schemas.microsoft.com/office/powerpoint/2010/main" val="1810107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35E45-96B4-BB75-CF20-581B9C4E36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4FF8A4-EEB1-0190-7CCE-C7988C4AD23F}"/>
              </a:ext>
            </a:extLst>
          </p:cNvPr>
          <p:cNvSpPr>
            <a:spLocks noGrp="1"/>
          </p:cNvSpPr>
          <p:nvPr>
            <p:ph type="dt" sz="half" idx="10"/>
          </p:nvPr>
        </p:nvSpPr>
        <p:spPr/>
        <p:txBody>
          <a:bodyPr/>
          <a:lstStyle/>
          <a:p>
            <a:fld id="{7B86665D-1B7D-5544-B622-09A2333C3667}" type="datetimeFigureOut">
              <a:rPr lang="en-US" smtClean="0"/>
              <a:t>4/1/25</a:t>
            </a:fld>
            <a:endParaRPr lang="en-US"/>
          </a:p>
        </p:txBody>
      </p:sp>
      <p:sp>
        <p:nvSpPr>
          <p:cNvPr id="4" name="Footer Placeholder 3">
            <a:extLst>
              <a:ext uri="{FF2B5EF4-FFF2-40B4-BE49-F238E27FC236}">
                <a16:creationId xmlns:a16="http://schemas.microsoft.com/office/drawing/2014/main" id="{9CC61F94-CE5A-4A8F-AE3B-57C0FF418C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A022B7-A705-DA50-8565-FEA18449A86A}"/>
              </a:ext>
            </a:extLst>
          </p:cNvPr>
          <p:cNvSpPr>
            <a:spLocks noGrp="1"/>
          </p:cNvSpPr>
          <p:nvPr>
            <p:ph type="sldNum" sz="quarter" idx="12"/>
          </p:nvPr>
        </p:nvSpPr>
        <p:spPr/>
        <p:txBody>
          <a:bodyPr/>
          <a:lstStyle/>
          <a:p>
            <a:fld id="{AAE983DE-B572-EC4C-94E9-FF2DEC2F29C1}" type="slidenum">
              <a:rPr lang="en-US" smtClean="0"/>
              <a:t>‹#›</a:t>
            </a:fld>
            <a:endParaRPr lang="en-US"/>
          </a:p>
        </p:txBody>
      </p:sp>
    </p:spTree>
    <p:extLst>
      <p:ext uri="{BB962C8B-B14F-4D97-AF65-F5344CB8AC3E}">
        <p14:creationId xmlns:p14="http://schemas.microsoft.com/office/powerpoint/2010/main" val="169933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1F07BD-E2D9-95F0-42EB-573521F13E21}"/>
              </a:ext>
            </a:extLst>
          </p:cNvPr>
          <p:cNvSpPr>
            <a:spLocks noGrp="1"/>
          </p:cNvSpPr>
          <p:nvPr>
            <p:ph type="dt" sz="half" idx="10"/>
          </p:nvPr>
        </p:nvSpPr>
        <p:spPr/>
        <p:txBody>
          <a:bodyPr/>
          <a:lstStyle/>
          <a:p>
            <a:fld id="{7B86665D-1B7D-5544-B622-09A2333C3667}" type="datetimeFigureOut">
              <a:rPr lang="en-US" smtClean="0"/>
              <a:t>4/1/25</a:t>
            </a:fld>
            <a:endParaRPr lang="en-US"/>
          </a:p>
        </p:txBody>
      </p:sp>
      <p:sp>
        <p:nvSpPr>
          <p:cNvPr id="3" name="Footer Placeholder 2">
            <a:extLst>
              <a:ext uri="{FF2B5EF4-FFF2-40B4-BE49-F238E27FC236}">
                <a16:creationId xmlns:a16="http://schemas.microsoft.com/office/drawing/2014/main" id="{32856496-BFE3-2F56-39C9-648F436864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66B3EE-607B-78BD-A076-35F6B1115AEE}"/>
              </a:ext>
            </a:extLst>
          </p:cNvPr>
          <p:cNvSpPr>
            <a:spLocks noGrp="1"/>
          </p:cNvSpPr>
          <p:nvPr>
            <p:ph type="sldNum" sz="quarter" idx="12"/>
          </p:nvPr>
        </p:nvSpPr>
        <p:spPr/>
        <p:txBody>
          <a:bodyPr/>
          <a:lstStyle/>
          <a:p>
            <a:fld id="{AAE983DE-B572-EC4C-94E9-FF2DEC2F29C1}" type="slidenum">
              <a:rPr lang="en-US" smtClean="0"/>
              <a:t>‹#›</a:t>
            </a:fld>
            <a:endParaRPr lang="en-US"/>
          </a:p>
        </p:txBody>
      </p:sp>
    </p:spTree>
    <p:extLst>
      <p:ext uri="{BB962C8B-B14F-4D97-AF65-F5344CB8AC3E}">
        <p14:creationId xmlns:p14="http://schemas.microsoft.com/office/powerpoint/2010/main" val="2087099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4DB5-2741-5380-F2D7-03F1499079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23F562-191A-D9E7-2762-E1C64BA59C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2BCA7C-A517-7DCF-A6D1-EEC38D430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E74B6-4D9B-76DE-511E-DF669F36EFC2}"/>
              </a:ext>
            </a:extLst>
          </p:cNvPr>
          <p:cNvSpPr>
            <a:spLocks noGrp="1"/>
          </p:cNvSpPr>
          <p:nvPr>
            <p:ph type="dt" sz="half" idx="10"/>
          </p:nvPr>
        </p:nvSpPr>
        <p:spPr/>
        <p:txBody>
          <a:bodyPr/>
          <a:lstStyle/>
          <a:p>
            <a:fld id="{7B86665D-1B7D-5544-B622-09A2333C3667}" type="datetimeFigureOut">
              <a:rPr lang="en-US" smtClean="0"/>
              <a:t>4/1/25</a:t>
            </a:fld>
            <a:endParaRPr lang="en-US"/>
          </a:p>
        </p:txBody>
      </p:sp>
      <p:sp>
        <p:nvSpPr>
          <p:cNvPr id="6" name="Footer Placeholder 5">
            <a:extLst>
              <a:ext uri="{FF2B5EF4-FFF2-40B4-BE49-F238E27FC236}">
                <a16:creationId xmlns:a16="http://schemas.microsoft.com/office/drawing/2014/main" id="{05EE6595-DEFC-A519-12D3-71634BF61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8FE81B-AE01-ECD5-5C0B-A1243B88398C}"/>
              </a:ext>
            </a:extLst>
          </p:cNvPr>
          <p:cNvSpPr>
            <a:spLocks noGrp="1"/>
          </p:cNvSpPr>
          <p:nvPr>
            <p:ph type="sldNum" sz="quarter" idx="12"/>
          </p:nvPr>
        </p:nvSpPr>
        <p:spPr/>
        <p:txBody>
          <a:bodyPr/>
          <a:lstStyle/>
          <a:p>
            <a:fld id="{AAE983DE-B572-EC4C-94E9-FF2DEC2F29C1}" type="slidenum">
              <a:rPr lang="en-US" smtClean="0"/>
              <a:t>‹#›</a:t>
            </a:fld>
            <a:endParaRPr lang="en-US"/>
          </a:p>
        </p:txBody>
      </p:sp>
    </p:spTree>
    <p:extLst>
      <p:ext uri="{BB962C8B-B14F-4D97-AF65-F5344CB8AC3E}">
        <p14:creationId xmlns:p14="http://schemas.microsoft.com/office/powerpoint/2010/main" val="3960281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697D-67E9-EA5D-22A6-FA12457A3D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58E2E0-1026-0562-99E0-4929CDFC7B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B7852A-B3AD-DC5C-2DE7-E863487964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0627EA-EF49-D22C-612C-18273EE5BE4A}"/>
              </a:ext>
            </a:extLst>
          </p:cNvPr>
          <p:cNvSpPr>
            <a:spLocks noGrp="1"/>
          </p:cNvSpPr>
          <p:nvPr>
            <p:ph type="dt" sz="half" idx="10"/>
          </p:nvPr>
        </p:nvSpPr>
        <p:spPr/>
        <p:txBody>
          <a:bodyPr/>
          <a:lstStyle/>
          <a:p>
            <a:fld id="{7B86665D-1B7D-5544-B622-09A2333C3667}" type="datetimeFigureOut">
              <a:rPr lang="en-US" smtClean="0"/>
              <a:t>4/1/25</a:t>
            </a:fld>
            <a:endParaRPr lang="en-US"/>
          </a:p>
        </p:txBody>
      </p:sp>
      <p:sp>
        <p:nvSpPr>
          <p:cNvPr id="6" name="Footer Placeholder 5">
            <a:extLst>
              <a:ext uri="{FF2B5EF4-FFF2-40B4-BE49-F238E27FC236}">
                <a16:creationId xmlns:a16="http://schemas.microsoft.com/office/drawing/2014/main" id="{02052E27-F1DC-66C9-4674-6BF34F9EC0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ABE35D-8B38-926A-C39C-6E6099E5ABFB}"/>
              </a:ext>
            </a:extLst>
          </p:cNvPr>
          <p:cNvSpPr>
            <a:spLocks noGrp="1"/>
          </p:cNvSpPr>
          <p:nvPr>
            <p:ph type="sldNum" sz="quarter" idx="12"/>
          </p:nvPr>
        </p:nvSpPr>
        <p:spPr/>
        <p:txBody>
          <a:bodyPr/>
          <a:lstStyle/>
          <a:p>
            <a:fld id="{AAE983DE-B572-EC4C-94E9-FF2DEC2F29C1}" type="slidenum">
              <a:rPr lang="en-US" smtClean="0"/>
              <a:t>‹#›</a:t>
            </a:fld>
            <a:endParaRPr lang="en-US"/>
          </a:p>
        </p:txBody>
      </p:sp>
    </p:spTree>
    <p:extLst>
      <p:ext uri="{BB962C8B-B14F-4D97-AF65-F5344CB8AC3E}">
        <p14:creationId xmlns:p14="http://schemas.microsoft.com/office/powerpoint/2010/main" val="2856989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0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869A79-D935-BC65-EE97-B7ADE6F6F7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669C5A-7326-6A89-F8EC-ECEB85B088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F4651-65CE-A14A-180B-93A6D85C7F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86665D-1B7D-5544-B622-09A2333C3667}" type="datetimeFigureOut">
              <a:rPr lang="en-US" smtClean="0"/>
              <a:t>4/1/25</a:t>
            </a:fld>
            <a:endParaRPr lang="en-US"/>
          </a:p>
        </p:txBody>
      </p:sp>
      <p:sp>
        <p:nvSpPr>
          <p:cNvPr id="5" name="Footer Placeholder 4">
            <a:extLst>
              <a:ext uri="{FF2B5EF4-FFF2-40B4-BE49-F238E27FC236}">
                <a16:creationId xmlns:a16="http://schemas.microsoft.com/office/drawing/2014/main" id="{55ADAA69-59BA-8124-029C-D2D5DA54AF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A1D1241-BBEC-0164-C504-0BB02E8276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AE983DE-B572-EC4C-94E9-FF2DEC2F29C1}" type="slidenum">
              <a:rPr lang="en-US" smtClean="0"/>
              <a:t>‹#›</a:t>
            </a:fld>
            <a:endParaRPr lang="en-US"/>
          </a:p>
        </p:txBody>
      </p:sp>
    </p:spTree>
    <p:extLst>
      <p:ext uri="{BB962C8B-B14F-4D97-AF65-F5344CB8AC3E}">
        <p14:creationId xmlns:p14="http://schemas.microsoft.com/office/powerpoint/2010/main" val="2089074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robot using a laptop sitting on a blue chair">
            <a:extLst>
              <a:ext uri="{FF2B5EF4-FFF2-40B4-BE49-F238E27FC236}">
                <a16:creationId xmlns:a16="http://schemas.microsoft.com/office/drawing/2014/main" id="{161F4F1D-0562-06A1-3984-EA6501B8C876}"/>
              </a:ext>
            </a:extLst>
          </p:cNvPr>
          <p:cNvPicPr>
            <a:picLocks noChangeAspect="1"/>
          </p:cNvPicPr>
          <p:nvPr/>
        </p:nvPicPr>
        <p:blipFill>
          <a:blip r:embed="rId3"/>
          <a:srcRect/>
          <a:stretch/>
        </p:blipFill>
        <p:spPr>
          <a:xfrm>
            <a:off x="20" y="10"/>
            <a:ext cx="12191979" cy="6857989"/>
          </a:xfrm>
          <a:prstGeom prst="rect">
            <a:avLst/>
          </a:prstGeom>
        </p:spPr>
      </p:pic>
      <p:sp>
        <p:nvSpPr>
          <p:cNvPr id="12" name="Rectangle 11">
            <a:extLst>
              <a:ext uri="{FF2B5EF4-FFF2-40B4-BE49-F238E27FC236}">
                <a16:creationId xmlns:a16="http://schemas.microsoft.com/office/drawing/2014/main" id="{9E9D00D9-C4F5-471E-BE2C-126CB112A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D78259-49ED-2A17-B104-F521AC08BB56}"/>
              </a:ext>
            </a:extLst>
          </p:cNvPr>
          <p:cNvSpPr>
            <a:spLocks noGrp="1"/>
          </p:cNvSpPr>
          <p:nvPr>
            <p:ph type="title"/>
          </p:nvPr>
        </p:nvSpPr>
        <p:spPr>
          <a:xfrm>
            <a:off x="453387" y="830629"/>
            <a:ext cx="4892948" cy="3427867"/>
          </a:xfrm>
        </p:spPr>
        <p:txBody>
          <a:bodyPr vert="horz" lIns="91440" tIns="45720" rIns="91440" bIns="45720" rtlCol="0" anchor="t">
            <a:normAutofit/>
          </a:bodyPr>
          <a:lstStyle/>
          <a:p>
            <a:pPr>
              <a:lnSpc>
                <a:spcPct val="100000"/>
              </a:lnSpc>
            </a:pPr>
            <a:r>
              <a:rPr lang="en-US" sz="5400" b="1" kern="1200" dirty="0">
                <a:solidFill>
                  <a:srgbClr val="FFFFFF"/>
                </a:solidFill>
                <a:latin typeface="+mj-lt"/>
                <a:ea typeface="+mj-ea"/>
                <a:cs typeface="+mj-cs"/>
              </a:rPr>
              <a:t>Prompted for Success</a:t>
            </a:r>
          </a:p>
        </p:txBody>
      </p:sp>
      <p:cxnSp>
        <p:nvCxnSpPr>
          <p:cNvPr id="14" name="Straight Connector 13">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20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952E50DB-7522-FAE4-4D92-3DE56E5B4764}"/>
              </a:ext>
            </a:extLst>
          </p:cNvPr>
          <p:cNvSpPr txBox="1">
            <a:spLocks/>
          </p:cNvSpPr>
          <p:nvPr/>
        </p:nvSpPr>
        <p:spPr>
          <a:xfrm>
            <a:off x="442861" y="2701732"/>
            <a:ext cx="4036852" cy="2788165"/>
          </a:xfrm>
          <a:prstGeom prst="rect">
            <a:avLst/>
          </a:prstGeom>
          <a:noFill/>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b="1" dirty="0">
                <a:solidFill>
                  <a:srgbClr val="FFFFFF">
                    <a:alpha val="29669"/>
                  </a:srgbClr>
                </a:solidFill>
              </a:rPr>
              <a:t>A large language model (LLM) primer</a:t>
            </a:r>
          </a:p>
        </p:txBody>
      </p:sp>
    </p:spTree>
    <p:extLst>
      <p:ext uri="{BB962C8B-B14F-4D97-AF65-F5344CB8AC3E}">
        <p14:creationId xmlns:p14="http://schemas.microsoft.com/office/powerpoint/2010/main" val="29414921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Click="0" advTm="280"/>
    </mc:Choice>
    <mc:Fallback xmlns="">
      <p:transition spd="slow" advClick="0" advTm="28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58BFC-1026-AD8D-754A-104509093A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4AC20-6C4B-1A99-1A7C-BB67A39CF446}"/>
              </a:ext>
            </a:extLst>
          </p:cNvPr>
          <p:cNvSpPr>
            <a:spLocks noGrp="1"/>
          </p:cNvSpPr>
          <p:nvPr>
            <p:ph type="title" idx="4294967295"/>
          </p:nvPr>
        </p:nvSpPr>
        <p:spPr>
          <a:xfrm>
            <a:off x="838200" y="503237"/>
            <a:ext cx="10515600" cy="1325563"/>
          </a:xfrm>
          <a:noFill/>
        </p:spPr>
        <p:txBody>
          <a:bodyPr/>
          <a:lstStyle/>
          <a:p>
            <a:r>
              <a:rPr lang="en-US" dirty="0">
                <a:solidFill>
                  <a:schemeClr val="bg1"/>
                </a:solidFill>
              </a:rPr>
              <a:t>RAG (Retrieval-Augmented Generation)</a:t>
            </a:r>
          </a:p>
        </p:txBody>
      </p:sp>
      <p:sp>
        <p:nvSpPr>
          <p:cNvPr id="3" name="Content Placeholder 2">
            <a:extLst>
              <a:ext uri="{FF2B5EF4-FFF2-40B4-BE49-F238E27FC236}">
                <a16:creationId xmlns:a16="http://schemas.microsoft.com/office/drawing/2014/main" id="{F1D4B903-059A-D4A2-D792-227CEBCB3474}"/>
              </a:ext>
            </a:extLst>
          </p:cNvPr>
          <p:cNvSpPr>
            <a:spLocks noGrp="1"/>
          </p:cNvSpPr>
          <p:nvPr>
            <p:ph idx="4294967295"/>
          </p:nvPr>
        </p:nvSpPr>
        <p:spPr>
          <a:xfrm>
            <a:off x="838200" y="1828800"/>
            <a:ext cx="10515600" cy="4351338"/>
          </a:xfrm>
        </p:spPr>
        <p:txBody>
          <a:bodyPr>
            <a:normAutofit fontScale="85000" lnSpcReduction="10000"/>
          </a:bodyPr>
          <a:lstStyle/>
          <a:p>
            <a:r>
              <a:rPr lang="en-US" dirty="0">
                <a:solidFill>
                  <a:schemeClr val="bg1"/>
                </a:solidFill>
              </a:rPr>
              <a:t>RAG is a technique that combines a language model with a search engine.</a:t>
            </a:r>
          </a:p>
          <a:p>
            <a:r>
              <a:rPr lang="en-US" dirty="0">
                <a:solidFill>
                  <a:schemeClr val="bg1"/>
                </a:solidFill>
              </a:rPr>
              <a:t>Before generating a response, the model retrieves relevant information from a knowledge source like internal documents or databases.</a:t>
            </a:r>
          </a:p>
          <a:p>
            <a:r>
              <a:rPr lang="en-US" dirty="0">
                <a:solidFill>
                  <a:schemeClr val="bg1"/>
                </a:solidFill>
              </a:rPr>
              <a:t>Think of it as giving the AI a quick research assistant before it answers.</a:t>
            </a:r>
          </a:p>
          <a:p>
            <a:pPr marL="0" indent="0">
              <a:buNone/>
            </a:pPr>
            <a:endParaRPr lang="en-US" dirty="0">
              <a:solidFill>
                <a:schemeClr val="bg1"/>
              </a:solidFill>
            </a:endParaRPr>
          </a:p>
          <a:p>
            <a:pPr marL="0" indent="0">
              <a:buNone/>
            </a:pPr>
            <a:r>
              <a:rPr lang="en-US" dirty="0">
                <a:solidFill>
                  <a:schemeClr val="bg1"/>
                </a:solidFill>
              </a:rPr>
              <a:t>Why RAG Matters</a:t>
            </a:r>
          </a:p>
          <a:p>
            <a:r>
              <a:rPr lang="en-US" dirty="0">
                <a:solidFill>
                  <a:schemeClr val="bg1"/>
                </a:solidFill>
              </a:rPr>
              <a:t>Improves accuracy by grounding answers in real, up-to-date data</a:t>
            </a:r>
          </a:p>
          <a:p>
            <a:r>
              <a:rPr lang="en-US" dirty="0">
                <a:solidFill>
                  <a:schemeClr val="bg1"/>
                </a:solidFill>
              </a:rPr>
              <a:t>Keeps your LLM connected to organization-specific knowledge</a:t>
            </a:r>
          </a:p>
          <a:p>
            <a:r>
              <a:rPr lang="en-US" dirty="0">
                <a:solidFill>
                  <a:schemeClr val="bg1"/>
                </a:solidFill>
              </a:rPr>
              <a:t>Reduces hallucinations (made-up responses)</a:t>
            </a:r>
          </a:p>
          <a:p>
            <a:r>
              <a:rPr lang="en-US" dirty="0">
                <a:solidFill>
                  <a:schemeClr val="bg1"/>
                </a:solidFill>
              </a:rPr>
              <a:t>Faster and cheaper than fine-tuning a model with all your data</a:t>
            </a:r>
          </a:p>
          <a:p>
            <a:pPr marL="0" indent="0">
              <a:buNone/>
            </a:pPr>
            <a:endParaRPr lang="en-US" dirty="0">
              <a:solidFill>
                <a:schemeClr val="bg1"/>
              </a:solidFill>
            </a:endParaRPr>
          </a:p>
        </p:txBody>
      </p:sp>
    </p:spTree>
    <p:extLst>
      <p:ext uri="{BB962C8B-B14F-4D97-AF65-F5344CB8AC3E}">
        <p14:creationId xmlns:p14="http://schemas.microsoft.com/office/powerpoint/2010/main" val="1189247485"/>
      </p:ext>
    </p:extLst>
  </p:cSld>
  <p:clrMapOvr>
    <a:masterClrMapping/>
  </p:clrMapOvr>
  <mc:AlternateContent xmlns:mc="http://schemas.openxmlformats.org/markup-compatibility/2006" xmlns:p14="http://schemas.microsoft.com/office/powerpoint/2010/main">
    <mc:Choice Requires="p14">
      <p:transition spd="slow" p14:dur="2000" advClick="0" advTm="1290"/>
    </mc:Choice>
    <mc:Fallback xmlns="">
      <p:transition spd="slow" advClick="0" advTm="129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0D0AD-C5A9-9BBA-4509-303967B182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702EBC-5797-31FF-4488-6163D44E7747}"/>
              </a:ext>
            </a:extLst>
          </p:cNvPr>
          <p:cNvSpPr>
            <a:spLocks noGrp="1"/>
          </p:cNvSpPr>
          <p:nvPr>
            <p:ph type="title" idx="4294967295"/>
          </p:nvPr>
        </p:nvSpPr>
        <p:spPr>
          <a:xfrm>
            <a:off x="838200" y="475456"/>
            <a:ext cx="10515600" cy="1325563"/>
          </a:xfrm>
          <a:noFill/>
        </p:spPr>
        <p:txBody>
          <a:bodyPr/>
          <a:lstStyle/>
          <a:p>
            <a:r>
              <a:rPr lang="en-US" dirty="0">
                <a:solidFill>
                  <a:schemeClr val="bg1"/>
                </a:solidFill>
              </a:rPr>
              <a:t>CAG (Context-Augmented Generation)</a:t>
            </a:r>
          </a:p>
        </p:txBody>
      </p:sp>
      <p:sp>
        <p:nvSpPr>
          <p:cNvPr id="3" name="Content Placeholder 2">
            <a:extLst>
              <a:ext uri="{FF2B5EF4-FFF2-40B4-BE49-F238E27FC236}">
                <a16:creationId xmlns:a16="http://schemas.microsoft.com/office/drawing/2014/main" id="{18983849-C9F8-60ED-2FBC-2440F5FC6E86}"/>
              </a:ext>
            </a:extLst>
          </p:cNvPr>
          <p:cNvSpPr>
            <a:spLocks noGrp="1"/>
          </p:cNvSpPr>
          <p:nvPr>
            <p:ph idx="4294967295"/>
          </p:nvPr>
        </p:nvSpPr>
        <p:spPr>
          <a:xfrm>
            <a:off x="838200" y="1905000"/>
            <a:ext cx="10515600" cy="4351338"/>
          </a:xfrm>
        </p:spPr>
        <p:txBody>
          <a:bodyPr>
            <a:normAutofit fontScale="92500" lnSpcReduction="10000"/>
          </a:bodyPr>
          <a:lstStyle/>
          <a:p>
            <a:r>
              <a:rPr lang="en-US" dirty="0">
                <a:solidFill>
                  <a:schemeClr val="bg1"/>
                </a:solidFill>
              </a:rPr>
              <a:t>Context-Augmented Generation (CAG) means enhancing an LLM’s response by providing it with relevant context such as user history, role, location, preferences, or session data at the time of the prompt.</a:t>
            </a:r>
          </a:p>
          <a:p>
            <a:r>
              <a:rPr lang="en-US" dirty="0">
                <a:solidFill>
                  <a:schemeClr val="bg1"/>
                </a:solidFill>
              </a:rPr>
              <a:t>Instead of a generic answer, the model tailor's responses using who’s asking, what they’re doing, and why.</a:t>
            </a:r>
          </a:p>
          <a:p>
            <a:pPr marL="0" indent="0">
              <a:buNone/>
            </a:pPr>
            <a:endParaRPr lang="en-US" dirty="0">
              <a:solidFill>
                <a:schemeClr val="bg1"/>
              </a:solidFill>
            </a:endParaRPr>
          </a:p>
          <a:p>
            <a:pPr algn="l">
              <a:buNone/>
            </a:pPr>
            <a:r>
              <a:rPr lang="en-US" dirty="0">
                <a:solidFill>
                  <a:schemeClr val="bg1"/>
                </a:solidFill>
              </a:rPr>
              <a:t>Why CAG Matters</a:t>
            </a:r>
          </a:p>
          <a:p>
            <a:pPr algn="l">
              <a:buFont typeface="Arial" panose="020B0604020202020204" pitchFamily="34" charset="0"/>
              <a:buChar char="•"/>
            </a:pPr>
            <a:r>
              <a:rPr lang="en-US" dirty="0">
                <a:solidFill>
                  <a:schemeClr val="bg1"/>
                </a:solidFill>
              </a:rPr>
              <a:t>Produces more personalized, relevant, and actionable outputs</a:t>
            </a:r>
          </a:p>
          <a:p>
            <a:pPr algn="l">
              <a:buFont typeface="Arial" panose="020B0604020202020204" pitchFamily="34" charset="0"/>
              <a:buChar char="•"/>
            </a:pPr>
            <a:r>
              <a:rPr lang="en-US" dirty="0">
                <a:solidFill>
                  <a:schemeClr val="bg1"/>
                </a:solidFill>
              </a:rPr>
              <a:t>Boosts productivity by reducing back-and-forth or irrelevant answers</a:t>
            </a:r>
          </a:p>
          <a:p>
            <a:pPr algn="l">
              <a:buFont typeface="Arial" panose="020B0604020202020204" pitchFamily="34" charset="0"/>
              <a:buChar char="•"/>
            </a:pPr>
            <a:r>
              <a:rPr lang="en-US" dirty="0">
                <a:solidFill>
                  <a:schemeClr val="bg1"/>
                </a:solidFill>
              </a:rPr>
              <a:t>Ideal for internal copilots, customer support, and dynamic user flows</a:t>
            </a:r>
          </a:p>
          <a:p>
            <a:pPr marL="0" indent="0">
              <a:buNone/>
            </a:pPr>
            <a:endParaRPr lang="en-US" dirty="0">
              <a:solidFill>
                <a:schemeClr val="bg1"/>
              </a:solidFill>
            </a:endParaRPr>
          </a:p>
        </p:txBody>
      </p:sp>
    </p:spTree>
    <p:extLst>
      <p:ext uri="{BB962C8B-B14F-4D97-AF65-F5344CB8AC3E}">
        <p14:creationId xmlns:p14="http://schemas.microsoft.com/office/powerpoint/2010/main" val="3428671176"/>
      </p:ext>
    </p:extLst>
  </p:cSld>
  <p:clrMapOvr>
    <a:masterClrMapping/>
  </p:clrMapOvr>
  <mc:AlternateContent xmlns:mc="http://schemas.openxmlformats.org/markup-compatibility/2006" xmlns:p14="http://schemas.microsoft.com/office/powerpoint/2010/main">
    <mc:Choice Requires="p14">
      <p:transition spd="slow" p14:dur="2000" advClick="0" advTm="1160"/>
    </mc:Choice>
    <mc:Fallback xmlns="">
      <p:transition spd="slow" advClick="0" advTm="116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FAA35-B431-EB32-685B-E9F1DAE672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93DB42-1502-2054-CE38-230635E060B4}"/>
              </a:ext>
            </a:extLst>
          </p:cNvPr>
          <p:cNvSpPr>
            <a:spLocks noGrp="1"/>
          </p:cNvSpPr>
          <p:nvPr>
            <p:ph type="title" idx="4294967295"/>
          </p:nvPr>
        </p:nvSpPr>
        <p:spPr>
          <a:xfrm>
            <a:off x="838200" y="503237"/>
            <a:ext cx="10515600" cy="1325563"/>
          </a:xfrm>
          <a:noFill/>
        </p:spPr>
        <p:txBody>
          <a:bodyPr/>
          <a:lstStyle/>
          <a:p>
            <a:r>
              <a:rPr lang="en-US" dirty="0">
                <a:solidFill>
                  <a:schemeClr val="bg1"/>
                </a:solidFill>
              </a:rPr>
              <a:t>Vector DB</a:t>
            </a:r>
          </a:p>
        </p:txBody>
      </p:sp>
      <p:sp>
        <p:nvSpPr>
          <p:cNvPr id="3" name="Content Placeholder 2">
            <a:extLst>
              <a:ext uri="{FF2B5EF4-FFF2-40B4-BE49-F238E27FC236}">
                <a16:creationId xmlns:a16="http://schemas.microsoft.com/office/drawing/2014/main" id="{A8BC984E-0645-D536-12F8-8802D4F1F20A}"/>
              </a:ext>
            </a:extLst>
          </p:cNvPr>
          <p:cNvSpPr>
            <a:spLocks noGrp="1"/>
          </p:cNvSpPr>
          <p:nvPr>
            <p:ph idx="4294967295"/>
          </p:nvPr>
        </p:nvSpPr>
        <p:spPr>
          <a:xfrm>
            <a:off x="838200" y="1828800"/>
            <a:ext cx="10515600" cy="4351338"/>
          </a:xfrm>
        </p:spPr>
        <p:txBody>
          <a:bodyPr>
            <a:normAutofit lnSpcReduction="10000"/>
          </a:bodyPr>
          <a:lstStyle/>
          <a:p>
            <a:r>
              <a:rPr lang="en-US" dirty="0">
                <a:solidFill>
                  <a:schemeClr val="bg1"/>
                </a:solidFill>
              </a:rPr>
              <a:t>A Vector Database stores text (or other data) as embeddings numerical representations that capture meaning.</a:t>
            </a:r>
          </a:p>
          <a:p>
            <a:r>
              <a:rPr lang="en-US" dirty="0">
                <a:solidFill>
                  <a:schemeClr val="bg1"/>
                </a:solidFill>
              </a:rPr>
              <a:t>It allows AI systems to search by similarity, not just keywords.</a:t>
            </a:r>
          </a:p>
          <a:p>
            <a:endParaRPr lang="en-US" dirty="0">
              <a:solidFill>
                <a:schemeClr val="bg1"/>
              </a:solidFill>
            </a:endParaRPr>
          </a:p>
          <a:p>
            <a:pPr algn="l">
              <a:buNone/>
            </a:pPr>
            <a:r>
              <a:rPr lang="en-US" dirty="0">
                <a:solidFill>
                  <a:schemeClr val="bg1"/>
                </a:solidFill>
              </a:rPr>
              <a:t>Why Vector DBs Matter</a:t>
            </a:r>
          </a:p>
          <a:p>
            <a:r>
              <a:rPr lang="en-US" dirty="0">
                <a:solidFill>
                  <a:schemeClr val="bg1"/>
                </a:solidFill>
              </a:rPr>
              <a:t>Power semantic search in AI systems</a:t>
            </a:r>
          </a:p>
          <a:p>
            <a:r>
              <a:rPr lang="en-US" dirty="0">
                <a:solidFill>
                  <a:schemeClr val="bg1"/>
                </a:solidFill>
              </a:rPr>
              <a:t>Enable RAG architectures by retrieving relevant info in real time</a:t>
            </a:r>
          </a:p>
          <a:p>
            <a:r>
              <a:rPr lang="en-US" dirty="0">
                <a:solidFill>
                  <a:schemeClr val="bg1"/>
                </a:solidFill>
              </a:rPr>
              <a:t>Scale to handle millions of documents efficiently</a:t>
            </a:r>
          </a:p>
          <a:p>
            <a:r>
              <a:rPr lang="en-US" dirty="0">
                <a:solidFill>
                  <a:schemeClr val="bg1"/>
                </a:solidFill>
              </a:rPr>
              <a:t>Key for making your company’s data usable by an LLM</a:t>
            </a:r>
          </a:p>
          <a:p>
            <a:pPr marL="0" indent="0">
              <a:buNone/>
            </a:pPr>
            <a:endParaRPr lang="en-US" dirty="0">
              <a:solidFill>
                <a:schemeClr val="bg1"/>
              </a:solidFill>
            </a:endParaRPr>
          </a:p>
        </p:txBody>
      </p:sp>
    </p:spTree>
    <p:extLst>
      <p:ext uri="{BB962C8B-B14F-4D97-AF65-F5344CB8AC3E}">
        <p14:creationId xmlns:p14="http://schemas.microsoft.com/office/powerpoint/2010/main" val="415558309"/>
      </p:ext>
    </p:extLst>
  </p:cSld>
  <p:clrMapOvr>
    <a:masterClrMapping/>
  </p:clrMapOvr>
  <mc:AlternateContent xmlns:mc="http://schemas.openxmlformats.org/markup-compatibility/2006" xmlns:p14="http://schemas.microsoft.com/office/powerpoint/2010/main">
    <mc:Choice Requires="p14">
      <p:transition spd="slow" p14:dur="2000" advClick="0" advTm="1370"/>
    </mc:Choice>
    <mc:Fallback xmlns="">
      <p:transition spd="slow" advClick="0" advTm="137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EC6A3-9C58-667E-7695-79ED65CA56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559BE8-EDE0-326A-703E-C9B960D3496E}"/>
              </a:ext>
            </a:extLst>
          </p:cNvPr>
          <p:cNvSpPr>
            <a:spLocks noGrp="1"/>
          </p:cNvSpPr>
          <p:nvPr>
            <p:ph type="title" idx="4294967295"/>
          </p:nvPr>
        </p:nvSpPr>
        <p:spPr>
          <a:xfrm>
            <a:off x="838200" y="503237"/>
            <a:ext cx="10515600" cy="1325563"/>
          </a:xfrm>
          <a:noFill/>
        </p:spPr>
        <p:txBody>
          <a:bodyPr/>
          <a:lstStyle/>
          <a:p>
            <a:r>
              <a:rPr lang="en-US" dirty="0">
                <a:solidFill>
                  <a:schemeClr val="bg1"/>
                </a:solidFill>
              </a:rPr>
              <a:t>Fine-tuning</a:t>
            </a:r>
          </a:p>
        </p:txBody>
      </p:sp>
      <p:sp>
        <p:nvSpPr>
          <p:cNvPr id="3" name="Content Placeholder 2">
            <a:extLst>
              <a:ext uri="{FF2B5EF4-FFF2-40B4-BE49-F238E27FC236}">
                <a16:creationId xmlns:a16="http://schemas.microsoft.com/office/drawing/2014/main" id="{2C3598A0-BA2F-F9A6-44D8-103DE474775E}"/>
              </a:ext>
            </a:extLst>
          </p:cNvPr>
          <p:cNvSpPr>
            <a:spLocks noGrp="1"/>
          </p:cNvSpPr>
          <p:nvPr>
            <p:ph idx="4294967295"/>
          </p:nvPr>
        </p:nvSpPr>
        <p:spPr>
          <a:xfrm>
            <a:off x="838200" y="1828800"/>
            <a:ext cx="10515600" cy="4351338"/>
          </a:xfrm>
        </p:spPr>
        <p:txBody>
          <a:bodyPr>
            <a:normAutofit fontScale="92500" lnSpcReduction="20000"/>
          </a:bodyPr>
          <a:lstStyle/>
          <a:p>
            <a:r>
              <a:rPr lang="en-US" dirty="0">
                <a:solidFill>
                  <a:schemeClr val="bg1"/>
                </a:solidFill>
              </a:rPr>
              <a:t>Fine-tuning is the process of training a pre-existing language model on your specific data, so it learns your terminology, tone, and patterns.</a:t>
            </a:r>
          </a:p>
          <a:p>
            <a:r>
              <a:rPr lang="en-US" dirty="0">
                <a:solidFill>
                  <a:schemeClr val="bg1"/>
                </a:solidFill>
              </a:rPr>
              <a:t>Think of it as “teaching” the model how your business communicates and operates beyond what it learned during general training.</a:t>
            </a:r>
          </a:p>
          <a:p>
            <a:endParaRPr lang="en-US" dirty="0">
              <a:solidFill>
                <a:schemeClr val="bg1"/>
              </a:solidFill>
            </a:endParaRPr>
          </a:p>
          <a:p>
            <a:pPr algn="l">
              <a:buNone/>
            </a:pPr>
            <a:r>
              <a:rPr lang="en-US" dirty="0">
                <a:solidFill>
                  <a:schemeClr val="bg1"/>
                </a:solidFill>
              </a:rPr>
              <a:t>Why Fine-Tuning Matters</a:t>
            </a:r>
          </a:p>
          <a:p>
            <a:r>
              <a:rPr lang="en-US" dirty="0">
                <a:solidFill>
                  <a:schemeClr val="bg1"/>
                </a:solidFill>
              </a:rPr>
              <a:t>Produces more tailored, domain-specific outputs</a:t>
            </a:r>
          </a:p>
          <a:p>
            <a:r>
              <a:rPr lang="en-US" dirty="0">
                <a:solidFill>
                  <a:schemeClr val="bg1"/>
                </a:solidFill>
              </a:rPr>
              <a:t>Ideal for repetitive or niche tasks (e.g., legal drafting, medical guidance, support scripts)</a:t>
            </a:r>
          </a:p>
          <a:p>
            <a:r>
              <a:rPr lang="en-US" dirty="0">
                <a:solidFill>
                  <a:schemeClr val="bg1"/>
                </a:solidFill>
              </a:rPr>
              <a:t>Reduces need for heavy prompting over time</a:t>
            </a:r>
          </a:p>
          <a:p>
            <a:r>
              <a:rPr lang="en-US" dirty="0">
                <a:solidFill>
                  <a:schemeClr val="bg1"/>
                </a:solidFill>
              </a:rPr>
              <a:t>Helps maintain brand voice or regulatory language consistency</a:t>
            </a:r>
          </a:p>
          <a:p>
            <a:pPr marL="0" indent="0">
              <a:buNone/>
            </a:pPr>
            <a:endParaRPr lang="en-US" dirty="0">
              <a:solidFill>
                <a:schemeClr val="bg1"/>
              </a:solidFill>
            </a:endParaRPr>
          </a:p>
        </p:txBody>
      </p:sp>
    </p:spTree>
    <p:extLst>
      <p:ext uri="{BB962C8B-B14F-4D97-AF65-F5344CB8AC3E}">
        <p14:creationId xmlns:p14="http://schemas.microsoft.com/office/powerpoint/2010/main" val="3516045697"/>
      </p:ext>
    </p:extLst>
  </p:cSld>
  <p:clrMapOvr>
    <a:masterClrMapping/>
  </p:clrMapOvr>
  <mc:AlternateContent xmlns:mc="http://schemas.openxmlformats.org/markup-compatibility/2006" xmlns:p14="http://schemas.microsoft.com/office/powerpoint/2010/main">
    <mc:Choice Requires="p14">
      <p:transition spd="slow" p14:dur="2000" advClick="0" advTm="1190"/>
    </mc:Choice>
    <mc:Fallback xmlns="">
      <p:transition spd="slow" advClick="0" advTm="119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A3C1C-BAD6-EC66-DE8F-116E09C197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3EC481-91C2-2409-54C1-9D26C1F41096}"/>
              </a:ext>
            </a:extLst>
          </p:cNvPr>
          <p:cNvSpPr>
            <a:spLocks noGrp="1"/>
          </p:cNvSpPr>
          <p:nvPr>
            <p:ph type="title" idx="4294967295"/>
          </p:nvPr>
        </p:nvSpPr>
        <p:spPr>
          <a:xfrm>
            <a:off x="0" y="587375"/>
            <a:ext cx="4229100" cy="3387725"/>
          </a:xfrm>
        </p:spPr>
        <p:txBody>
          <a:bodyPr anchor="b">
            <a:normAutofit/>
          </a:bodyPr>
          <a:lstStyle/>
          <a:p>
            <a:pPr algn="r"/>
            <a:r>
              <a:rPr lang="en-US" dirty="0">
                <a:solidFill>
                  <a:srgbClr val="FFFFFF"/>
                </a:solidFill>
              </a:rPr>
              <a:t>Deployment &amp; Access</a:t>
            </a:r>
          </a:p>
        </p:txBody>
      </p:sp>
      <p:sp>
        <p:nvSpPr>
          <p:cNvPr id="3" name="Content Placeholder 2">
            <a:extLst>
              <a:ext uri="{FF2B5EF4-FFF2-40B4-BE49-F238E27FC236}">
                <a16:creationId xmlns:a16="http://schemas.microsoft.com/office/drawing/2014/main" id="{11C8F673-4F44-AF14-58B8-3CCF663EACCB}"/>
              </a:ext>
            </a:extLst>
          </p:cNvPr>
          <p:cNvSpPr>
            <a:spLocks noGrp="1"/>
          </p:cNvSpPr>
          <p:nvPr>
            <p:ph idx="4294967295"/>
          </p:nvPr>
        </p:nvSpPr>
        <p:spPr>
          <a:xfrm>
            <a:off x="6019800" y="587375"/>
            <a:ext cx="4862512" cy="5546725"/>
          </a:xfrm>
        </p:spPr>
        <p:txBody>
          <a:bodyPr anchor="ctr">
            <a:normAutofit/>
          </a:bodyPr>
          <a:lstStyle/>
          <a:p>
            <a:r>
              <a:rPr lang="en-US" sz="3200" dirty="0">
                <a:solidFill>
                  <a:schemeClr val="bg1"/>
                </a:solidFill>
              </a:rPr>
              <a:t>API or Model-as-a-Service (MaaS)</a:t>
            </a:r>
          </a:p>
          <a:p>
            <a:r>
              <a:rPr lang="en-US" sz="3200" dirty="0">
                <a:solidFill>
                  <a:schemeClr val="bg1"/>
                </a:solidFill>
              </a:rPr>
              <a:t>On-Prem LLM</a:t>
            </a:r>
          </a:p>
          <a:p>
            <a:r>
              <a:rPr lang="en-US" sz="3200" dirty="0">
                <a:solidFill>
                  <a:schemeClr val="bg1"/>
                </a:solidFill>
              </a:rPr>
              <a:t>Latency</a:t>
            </a:r>
          </a:p>
        </p:txBody>
      </p:sp>
    </p:spTree>
    <p:extLst>
      <p:ext uri="{BB962C8B-B14F-4D97-AF65-F5344CB8AC3E}">
        <p14:creationId xmlns:p14="http://schemas.microsoft.com/office/powerpoint/2010/main" val="1044091097"/>
      </p:ext>
    </p:extLst>
  </p:cSld>
  <p:clrMapOvr>
    <a:masterClrMapping/>
  </p:clrMapOvr>
  <mc:AlternateContent xmlns:mc="http://schemas.openxmlformats.org/markup-compatibility/2006" xmlns:p14="http://schemas.microsoft.com/office/powerpoint/2010/main">
    <mc:Choice Requires="p14">
      <p:transition spd="slow" p14:dur="2000" advClick="0" advTm="1120"/>
    </mc:Choice>
    <mc:Fallback xmlns="">
      <p:transition spd="slow" advClick="0" advTm="112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6512A-5126-7A41-F56A-A2F54CC859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5FDB59-6E6E-B0F6-F356-EACA3FB757F6}"/>
              </a:ext>
            </a:extLst>
          </p:cNvPr>
          <p:cNvSpPr>
            <a:spLocks noGrp="1"/>
          </p:cNvSpPr>
          <p:nvPr>
            <p:ph type="title" idx="4294967295"/>
          </p:nvPr>
        </p:nvSpPr>
        <p:spPr>
          <a:xfrm>
            <a:off x="838200" y="503237"/>
            <a:ext cx="10515600" cy="1325563"/>
          </a:xfrm>
          <a:noFill/>
        </p:spPr>
        <p:txBody>
          <a:bodyPr/>
          <a:lstStyle/>
          <a:p>
            <a:r>
              <a:rPr lang="en-US" dirty="0">
                <a:solidFill>
                  <a:schemeClr val="bg1"/>
                </a:solidFill>
              </a:rPr>
              <a:t>API or Model-as-a-Service (MaaS)</a:t>
            </a:r>
          </a:p>
        </p:txBody>
      </p:sp>
      <p:sp>
        <p:nvSpPr>
          <p:cNvPr id="3" name="Content Placeholder 2">
            <a:extLst>
              <a:ext uri="{FF2B5EF4-FFF2-40B4-BE49-F238E27FC236}">
                <a16:creationId xmlns:a16="http://schemas.microsoft.com/office/drawing/2014/main" id="{F72DB82E-B909-427A-F438-D325360CFBEA}"/>
              </a:ext>
            </a:extLst>
          </p:cNvPr>
          <p:cNvSpPr>
            <a:spLocks noGrp="1"/>
          </p:cNvSpPr>
          <p:nvPr>
            <p:ph idx="4294967295"/>
          </p:nvPr>
        </p:nvSpPr>
        <p:spPr>
          <a:xfrm>
            <a:off x="838200" y="1828800"/>
            <a:ext cx="10515600" cy="4351338"/>
          </a:xfrm>
        </p:spPr>
        <p:txBody>
          <a:bodyPr>
            <a:normAutofit fontScale="92500" lnSpcReduction="10000"/>
          </a:bodyPr>
          <a:lstStyle/>
          <a:p>
            <a:r>
              <a:rPr lang="en-US" sz="2400" dirty="0">
                <a:solidFill>
                  <a:schemeClr val="bg1"/>
                </a:solidFill>
              </a:rPr>
              <a:t>An API (Application Programming Interface) lets your systems securely connect to a cloud-hosted LLM like OpenAI’s GPT without having to run the model yourself.</a:t>
            </a:r>
          </a:p>
          <a:p>
            <a:r>
              <a:rPr lang="en-US" sz="2400" dirty="0">
                <a:solidFill>
                  <a:schemeClr val="bg1"/>
                </a:solidFill>
              </a:rPr>
              <a:t>You send a prompt; the model returns a response, all handled over the internet.</a:t>
            </a:r>
          </a:p>
          <a:p>
            <a:r>
              <a:rPr lang="en-US" sz="2400" dirty="0">
                <a:solidFill>
                  <a:schemeClr val="bg1"/>
                </a:solidFill>
              </a:rPr>
              <a:t>This model access approach is often called Model-as-a-Service (MaaS).</a:t>
            </a:r>
          </a:p>
          <a:p>
            <a:pPr marL="0" indent="0">
              <a:buNone/>
            </a:pPr>
            <a:endParaRPr lang="en-US" sz="2400" dirty="0">
              <a:solidFill>
                <a:schemeClr val="bg1"/>
              </a:solidFill>
            </a:endParaRPr>
          </a:p>
          <a:p>
            <a:pPr algn="l">
              <a:buNone/>
            </a:pPr>
            <a:r>
              <a:rPr lang="en-US" sz="2400" dirty="0">
                <a:solidFill>
                  <a:schemeClr val="bg1"/>
                </a:solidFill>
              </a:rPr>
              <a:t>Why API Matters</a:t>
            </a:r>
          </a:p>
          <a:p>
            <a:pPr algn="l">
              <a:buFont typeface="Arial" panose="020B0604020202020204" pitchFamily="34" charset="0"/>
              <a:buChar char="•"/>
            </a:pPr>
            <a:r>
              <a:rPr lang="en-US" sz="2400" dirty="0">
                <a:solidFill>
                  <a:schemeClr val="bg1"/>
                </a:solidFill>
              </a:rPr>
              <a:t>Fast and easy access to powerful AI capabilities</a:t>
            </a:r>
          </a:p>
          <a:p>
            <a:pPr algn="l">
              <a:buFont typeface="Arial" panose="020B0604020202020204" pitchFamily="34" charset="0"/>
              <a:buChar char="•"/>
            </a:pPr>
            <a:r>
              <a:rPr lang="en-US" sz="2400" dirty="0">
                <a:solidFill>
                  <a:schemeClr val="bg1"/>
                </a:solidFill>
              </a:rPr>
              <a:t>No need for large infrastructure or in-house AI teams</a:t>
            </a:r>
          </a:p>
          <a:p>
            <a:pPr algn="l">
              <a:buFont typeface="Arial" panose="020B0604020202020204" pitchFamily="34" charset="0"/>
              <a:buChar char="•"/>
            </a:pPr>
            <a:r>
              <a:rPr lang="en-US" sz="2400" dirty="0">
                <a:solidFill>
                  <a:schemeClr val="bg1"/>
                </a:solidFill>
              </a:rPr>
              <a:t>Scales with usage; pay for what you use</a:t>
            </a:r>
          </a:p>
          <a:p>
            <a:pPr algn="l">
              <a:buFont typeface="Arial" panose="020B0604020202020204" pitchFamily="34" charset="0"/>
              <a:buChar char="•"/>
            </a:pPr>
            <a:r>
              <a:rPr lang="en-US" sz="2400" dirty="0">
                <a:solidFill>
                  <a:schemeClr val="bg1"/>
                </a:solidFill>
              </a:rPr>
              <a:t>Keeps models up-to-date with minimal effort</a:t>
            </a:r>
          </a:p>
          <a:p>
            <a:r>
              <a:rPr lang="en-US" sz="2400" dirty="0">
                <a:solidFill>
                  <a:schemeClr val="bg1"/>
                </a:solidFill>
              </a:rPr>
              <a:t>Supported by major vendors (OpenAI, Anthropic, Google, etc.)</a:t>
            </a:r>
          </a:p>
        </p:txBody>
      </p:sp>
    </p:spTree>
    <p:extLst>
      <p:ext uri="{BB962C8B-B14F-4D97-AF65-F5344CB8AC3E}">
        <p14:creationId xmlns:p14="http://schemas.microsoft.com/office/powerpoint/2010/main" val="3003618009"/>
      </p:ext>
    </p:extLst>
  </p:cSld>
  <p:clrMapOvr>
    <a:masterClrMapping/>
  </p:clrMapOvr>
  <mc:AlternateContent xmlns:mc="http://schemas.openxmlformats.org/markup-compatibility/2006" xmlns:p14="http://schemas.microsoft.com/office/powerpoint/2010/main">
    <mc:Choice Requires="p14">
      <p:transition spd="slow" p14:dur="2000" advClick="0" advTm="1310"/>
    </mc:Choice>
    <mc:Fallback xmlns="">
      <p:transition spd="slow" advClick="0" advTm="131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A455F-59BE-7015-D75D-657D86487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3F02DC-F5E0-50D9-70BF-5333BBD4E676}"/>
              </a:ext>
            </a:extLst>
          </p:cNvPr>
          <p:cNvSpPr>
            <a:spLocks noGrp="1"/>
          </p:cNvSpPr>
          <p:nvPr>
            <p:ph type="title" idx="4294967295"/>
          </p:nvPr>
        </p:nvSpPr>
        <p:spPr>
          <a:xfrm>
            <a:off x="838200" y="503237"/>
            <a:ext cx="10515600" cy="1325563"/>
          </a:xfrm>
          <a:noFill/>
        </p:spPr>
        <p:txBody>
          <a:bodyPr/>
          <a:lstStyle/>
          <a:p>
            <a:r>
              <a:rPr lang="en-US" dirty="0">
                <a:solidFill>
                  <a:schemeClr val="bg1"/>
                </a:solidFill>
              </a:rPr>
              <a:t>On-Prem LLM</a:t>
            </a:r>
          </a:p>
        </p:txBody>
      </p:sp>
      <p:sp>
        <p:nvSpPr>
          <p:cNvPr id="3" name="Content Placeholder 2">
            <a:extLst>
              <a:ext uri="{FF2B5EF4-FFF2-40B4-BE49-F238E27FC236}">
                <a16:creationId xmlns:a16="http://schemas.microsoft.com/office/drawing/2014/main" id="{480A9E03-A525-BB16-C771-827DE9A4994A}"/>
              </a:ext>
            </a:extLst>
          </p:cNvPr>
          <p:cNvSpPr>
            <a:spLocks noGrp="1"/>
          </p:cNvSpPr>
          <p:nvPr>
            <p:ph idx="4294967295"/>
          </p:nvPr>
        </p:nvSpPr>
        <p:spPr>
          <a:xfrm>
            <a:off x="838200" y="1828800"/>
            <a:ext cx="10515600" cy="4351338"/>
          </a:xfrm>
        </p:spPr>
        <p:txBody>
          <a:bodyPr>
            <a:normAutofit fontScale="92500" lnSpcReduction="10000"/>
          </a:bodyPr>
          <a:lstStyle/>
          <a:p>
            <a:r>
              <a:rPr lang="en-US" dirty="0">
                <a:solidFill>
                  <a:schemeClr val="bg1"/>
                </a:solidFill>
              </a:rPr>
              <a:t>An on-prem LLM is a large language model that runs entirely on your own infrastructure whether on physical servers or private cloud rather than through an external API.</a:t>
            </a:r>
          </a:p>
          <a:p>
            <a:r>
              <a:rPr lang="en-US" dirty="0">
                <a:solidFill>
                  <a:schemeClr val="bg1"/>
                </a:solidFill>
              </a:rPr>
              <a:t>Think of it as hosting your own ChatGPT, behind your firewall.</a:t>
            </a:r>
          </a:p>
          <a:p>
            <a:pPr marL="0" indent="0">
              <a:buNone/>
            </a:pPr>
            <a:endParaRPr lang="en-US" dirty="0">
              <a:solidFill>
                <a:schemeClr val="bg1"/>
              </a:solidFill>
            </a:endParaRPr>
          </a:p>
          <a:p>
            <a:pPr algn="l">
              <a:buNone/>
            </a:pPr>
            <a:r>
              <a:rPr lang="en-US" dirty="0">
                <a:solidFill>
                  <a:schemeClr val="bg1"/>
                </a:solidFill>
              </a:rPr>
              <a:t>Why On-Prem LLM Matters</a:t>
            </a:r>
          </a:p>
          <a:p>
            <a:r>
              <a:rPr lang="en-US" dirty="0">
                <a:solidFill>
                  <a:schemeClr val="bg1"/>
                </a:solidFill>
              </a:rPr>
              <a:t>Full control over data, model behavior, and performance</a:t>
            </a:r>
          </a:p>
          <a:p>
            <a:r>
              <a:rPr lang="en-US" dirty="0">
                <a:solidFill>
                  <a:schemeClr val="bg1"/>
                </a:solidFill>
              </a:rPr>
              <a:t>Meets strict data privacy, compliance, or sovereignty requirements</a:t>
            </a:r>
          </a:p>
          <a:p>
            <a:r>
              <a:rPr lang="en-US" dirty="0">
                <a:solidFill>
                  <a:schemeClr val="bg1"/>
                </a:solidFill>
              </a:rPr>
              <a:t>Can be customized and fine-tuned deeply for internal use</a:t>
            </a:r>
          </a:p>
          <a:p>
            <a:r>
              <a:rPr lang="en-US" dirty="0">
                <a:solidFill>
                  <a:schemeClr val="bg1"/>
                </a:solidFill>
              </a:rPr>
              <a:t>No reliance on external providers once deployed</a:t>
            </a:r>
          </a:p>
        </p:txBody>
      </p:sp>
    </p:spTree>
    <p:extLst>
      <p:ext uri="{BB962C8B-B14F-4D97-AF65-F5344CB8AC3E}">
        <p14:creationId xmlns:p14="http://schemas.microsoft.com/office/powerpoint/2010/main" val="2960706952"/>
      </p:ext>
    </p:extLst>
  </p:cSld>
  <p:clrMapOvr>
    <a:masterClrMapping/>
  </p:clrMapOvr>
  <mc:AlternateContent xmlns:mc="http://schemas.openxmlformats.org/markup-compatibility/2006" xmlns:p14="http://schemas.microsoft.com/office/powerpoint/2010/main">
    <mc:Choice Requires="p14">
      <p:transition spd="slow" p14:dur="2000" advClick="0" advTm="1370"/>
    </mc:Choice>
    <mc:Fallback xmlns="">
      <p:transition spd="slow" advClick="0" advTm="137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0A369-7578-CE0D-39B4-3FF4DFC71E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81163-2ABE-8268-7E06-BC02726182AB}"/>
              </a:ext>
            </a:extLst>
          </p:cNvPr>
          <p:cNvSpPr>
            <a:spLocks noGrp="1"/>
          </p:cNvSpPr>
          <p:nvPr>
            <p:ph type="title" idx="4294967295"/>
          </p:nvPr>
        </p:nvSpPr>
        <p:spPr>
          <a:xfrm>
            <a:off x="838200" y="485395"/>
            <a:ext cx="10515600" cy="1325563"/>
          </a:xfrm>
          <a:noFill/>
        </p:spPr>
        <p:txBody>
          <a:bodyPr/>
          <a:lstStyle/>
          <a:p>
            <a:r>
              <a:rPr lang="en-US" dirty="0">
                <a:solidFill>
                  <a:schemeClr val="bg1"/>
                </a:solidFill>
              </a:rPr>
              <a:t>Latency</a:t>
            </a:r>
          </a:p>
        </p:txBody>
      </p:sp>
      <p:sp>
        <p:nvSpPr>
          <p:cNvPr id="3" name="Content Placeholder 2">
            <a:extLst>
              <a:ext uri="{FF2B5EF4-FFF2-40B4-BE49-F238E27FC236}">
                <a16:creationId xmlns:a16="http://schemas.microsoft.com/office/drawing/2014/main" id="{7BEB4C85-5FDF-EA04-FD06-F63F445922C3}"/>
              </a:ext>
            </a:extLst>
          </p:cNvPr>
          <p:cNvSpPr>
            <a:spLocks noGrp="1"/>
          </p:cNvSpPr>
          <p:nvPr>
            <p:ph idx="4294967295"/>
          </p:nvPr>
        </p:nvSpPr>
        <p:spPr>
          <a:xfrm>
            <a:off x="838200" y="1905000"/>
            <a:ext cx="10515600" cy="4351338"/>
          </a:xfrm>
        </p:spPr>
        <p:txBody>
          <a:bodyPr>
            <a:normAutofit fontScale="92500" lnSpcReduction="20000"/>
          </a:bodyPr>
          <a:lstStyle/>
          <a:p>
            <a:r>
              <a:rPr lang="en-US" dirty="0">
                <a:solidFill>
                  <a:schemeClr val="bg1"/>
                </a:solidFill>
              </a:rPr>
              <a:t>Latency is the time it takes for an LLM to respond after receiving a prompt.</a:t>
            </a:r>
          </a:p>
          <a:p>
            <a:r>
              <a:rPr lang="en-US" dirty="0">
                <a:solidFill>
                  <a:schemeClr val="bg1"/>
                </a:solidFill>
              </a:rPr>
              <a:t>It measures how fast the system can understand, process, and return an answer.</a:t>
            </a:r>
          </a:p>
          <a:p>
            <a:pPr marL="0" indent="0">
              <a:buNone/>
            </a:pPr>
            <a:endParaRPr lang="en-US" dirty="0">
              <a:solidFill>
                <a:schemeClr val="bg1"/>
              </a:solidFill>
            </a:endParaRPr>
          </a:p>
          <a:p>
            <a:pPr algn="l">
              <a:buNone/>
            </a:pPr>
            <a:r>
              <a:rPr lang="en-US" dirty="0">
                <a:solidFill>
                  <a:schemeClr val="bg1"/>
                </a:solidFill>
              </a:rPr>
              <a:t>Why Latency Matters</a:t>
            </a:r>
          </a:p>
          <a:p>
            <a:pPr algn="l">
              <a:buFont typeface="Arial" panose="020B0604020202020204" pitchFamily="34" charset="0"/>
              <a:buChar char="•"/>
            </a:pPr>
            <a:r>
              <a:rPr lang="en-US" dirty="0">
                <a:solidFill>
                  <a:schemeClr val="bg1"/>
                </a:solidFill>
              </a:rPr>
              <a:t>Impacts user experience, especially in chatbots, copilots, or real-time tools</a:t>
            </a:r>
          </a:p>
          <a:p>
            <a:pPr algn="l">
              <a:buFont typeface="Arial" panose="020B0604020202020204" pitchFamily="34" charset="0"/>
              <a:buChar char="•"/>
            </a:pPr>
            <a:r>
              <a:rPr lang="en-US" dirty="0">
                <a:solidFill>
                  <a:schemeClr val="bg1"/>
                </a:solidFill>
              </a:rPr>
              <a:t>Affects workflow speed and employee productivity</a:t>
            </a:r>
          </a:p>
          <a:p>
            <a:pPr algn="l">
              <a:buFont typeface="Arial" panose="020B0604020202020204" pitchFamily="34" charset="0"/>
              <a:buChar char="•"/>
            </a:pPr>
            <a:r>
              <a:rPr lang="en-US" dirty="0">
                <a:solidFill>
                  <a:schemeClr val="bg1"/>
                </a:solidFill>
              </a:rPr>
              <a:t>High latency can reduce trust and adoption</a:t>
            </a:r>
          </a:p>
          <a:p>
            <a:pPr algn="l">
              <a:buFont typeface="Arial" panose="020B0604020202020204" pitchFamily="34" charset="0"/>
              <a:buChar char="•"/>
            </a:pPr>
            <a:r>
              <a:rPr lang="en-US" dirty="0">
                <a:solidFill>
                  <a:schemeClr val="bg1"/>
                </a:solidFill>
              </a:rPr>
              <a:t>Influences infrastructure and vendor decisions</a:t>
            </a:r>
          </a:p>
        </p:txBody>
      </p:sp>
    </p:spTree>
    <p:extLst>
      <p:ext uri="{BB962C8B-B14F-4D97-AF65-F5344CB8AC3E}">
        <p14:creationId xmlns:p14="http://schemas.microsoft.com/office/powerpoint/2010/main" val="1476091154"/>
      </p:ext>
    </p:extLst>
  </p:cSld>
  <p:clrMapOvr>
    <a:masterClrMapping/>
  </p:clrMapOvr>
  <mc:AlternateContent xmlns:mc="http://schemas.openxmlformats.org/markup-compatibility/2006" xmlns:p14="http://schemas.microsoft.com/office/powerpoint/2010/main">
    <mc:Choice Requires="p14">
      <p:transition spd="slow" p14:dur="2000" advClick="0" advTm="1230"/>
    </mc:Choice>
    <mc:Fallback xmlns="">
      <p:transition spd="slow" advClick="0" advTm="123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A81C9-C70C-B0F7-22A0-498F87B368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BA8315-DFCF-E3ED-D384-9CA41BF8891A}"/>
              </a:ext>
            </a:extLst>
          </p:cNvPr>
          <p:cNvSpPr>
            <a:spLocks noGrp="1"/>
          </p:cNvSpPr>
          <p:nvPr>
            <p:ph type="title" idx="4294967295"/>
          </p:nvPr>
        </p:nvSpPr>
        <p:spPr>
          <a:xfrm>
            <a:off x="0" y="587375"/>
            <a:ext cx="4229100" cy="3387725"/>
          </a:xfrm>
        </p:spPr>
        <p:txBody>
          <a:bodyPr anchor="b">
            <a:normAutofit/>
          </a:bodyPr>
          <a:lstStyle/>
          <a:p>
            <a:pPr algn="r"/>
            <a:r>
              <a:rPr lang="en-US" dirty="0">
                <a:solidFill>
                  <a:srgbClr val="FFFFFF"/>
                </a:solidFill>
              </a:rPr>
              <a:t>Safety, Risk &amp; Governance</a:t>
            </a:r>
          </a:p>
        </p:txBody>
      </p:sp>
      <p:sp>
        <p:nvSpPr>
          <p:cNvPr id="3" name="Content Placeholder 2">
            <a:extLst>
              <a:ext uri="{FF2B5EF4-FFF2-40B4-BE49-F238E27FC236}">
                <a16:creationId xmlns:a16="http://schemas.microsoft.com/office/drawing/2014/main" id="{99A225B4-9D0B-118A-539B-66BCF524ACEF}"/>
              </a:ext>
            </a:extLst>
          </p:cNvPr>
          <p:cNvSpPr>
            <a:spLocks noGrp="1"/>
          </p:cNvSpPr>
          <p:nvPr>
            <p:ph idx="4294967295"/>
          </p:nvPr>
        </p:nvSpPr>
        <p:spPr>
          <a:xfrm>
            <a:off x="6019800" y="587375"/>
            <a:ext cx="4862512" cy="5546725"/>
          </a:xfrm>
        </p:spPr>
        <p:txBody>
          <a:bodyPr anchor="ctr">
            <a:normAutofit/>
          </a:bodyPr>
          <a:lstStyle/>
          <a:p>
            <a:r>
              <a:rPr lang="en-US" sz="3200" dirty="0">
                <a:solidFill>
                  <a:schemeClr val="bg1"/>
                </a:solidFill>
              </a:rPr>
              <a:t>Hallucination</a:t>
            </a:r>
          </a:p>
          <a:p>
            <a:r>
              <a:rPr lang="en-US" sz="3200" dirty="0">
                <a:solidFill>
                  <a:schemeClr val="bg1"/>
                </a:solidFill>
              </a:rPr>
              <a:t>Guardrails</a:t>
            </a:r>
          </a:p>
          <a:p>
            <a:r>
              <a:rPr lang="en-US" sz="3200" dirty="0">
                <a:solidFill>
                  <a:schemeClr val="bg1"/>
                </a:solidFill>
              </a:rPr>
              <a:t>Red Teaming</a:t>
            </a:r>
          </a:p>
          <a:p>
            <a:r>
              <a:rPr lang="en-US" sz="3200" dirty="0">
                <a:solidFill>
                  <a:schemeClr val="bg1"/>
                </a:solidFill>
              </a:rPr>
              <a:t>Data Leakage</a:t>
            </a:r>
          </a:p>
        </p:txBody>
      </p:sp>
    </p:spTree>
    <p:extLst>
      <p:ext uri="{BB962C8B-B14F-4D97-AF65-F5344CB8AC3E}">
        <p14:creationId xmlns:p14="http://schemas.microsoft.com/office/powerpoint/2010/main" val="1837707838"/>
      </p:ext>
    </p:extLst>
  </p:cSld>
  <p:clrMapOvr>
    <a:masterClrMapping/>
  </p:clrMapOvr>
  <mc:AlternateContent xmlns:mc="http://schemas.openxmlformats.org/markup-compatibility/2006" xmlns:p14="http://schemas.microsoft.com/office/powerpoint/2010/main">
    <mc:Choice Requires="p14">
      <p:transition spd="slow" p14:dur="2000" advClick="0" advTm="1190"/>
    </mc:Choice>
    <mc:Fallback xmlns="">
      <p:transition spd="slow" advClick="0" advTm="119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B06B3-9622-F175-7E66-9BF6B49E8E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B1E394-A374-41F8-7D51-90DAD0ABFA75}"/>
              </a:ext>
            </a:extLst>
          </p:cNvPr>
          <p:cNvSpPr>
            <a:spLocks noGrp="1"/>
          </p:cNvSpPr>
          <p:nvPr>
            <p:ph type="title" idx="4294967295"/>
          </p:nvPr>
        </p:nvSpPr>
        <p:spPr>
          <a:xfrm>
            <a:off x="838200" y="505273"/>
            <a:ext cx="10515600" cy="1325563"/>
          </a:xfrm>
          <a:noFill/>
        </p:spPr>
        <p:txBody>
          <a:bodyPr/>
          <a:lstStyle/>
          <a:p>
            <a:r>
              <a:rPr lang="en-US" dirty="0">
                <a:solidFill>
                  <a:schemeClr val="bg1"/>
                </a:solidFill>
              </a:rPr>
              <a:t>Hallucination</a:t>
            </a:r>
          </a:p>
        </p:txBody>
      </p:sp>
      <p:sp>
        <p:nvSpPr>
          <p:cNvPr id="3" name="Content Placeholder 2">
            <a:extLst>
              <a:ext uri="{FF2B5EF4-FFF2-40B4-BE49-F238E27FC236}">
                <a16:creationId xmlns:a16="http://schemas.microsoft.com/office/drawing/2014/main" id="{CC819DDF-810F-F401-8F4A-AA5AF6B76827}"/>
              </a:ext>
            </a:extLst>
          </p:cNvPr>
          <p:cNvSpPr>
            <a:spLocks noGrp="1"/>
          </p:cNvSpPr>
          <p:nvPr>
            <p:ph idx="4294967295"/>
          </p:nvPr>
        </p:nvSpPr>
        <p:spPr>
          <a:xfrm>
            <a:off x="838200" y="1905000"/>
            <a:ext cx="10515600" cy="4351338"/>
          </a:xfrm>
        </p:spPr>
        <p:txBody>
          <a:bodyPr>
            <a:normAutofit fontScale="92500" lnSpcReduction="20000"/>
          </a:bodyPr>
          <a:lstStyle/>
          <a:p>
            <a:pPr marL="0" indent="0">
              <a:buNone/>
            </a:pPr>
            <a:r>
              <a:rPr lang="en-US" dirty="0">
                <a:solidFill>
                  <a:schemeClr val="bg1"/>
                </a:solidFill>
              </a:rPr>
              <a:t>A hallucination is when an LLM generates content that sounds plausible but is factually incorrect or entirely made up.</a:t>
            </a:r>
          </a:p>
          <a:p>
            <a:pPr marL="0" indent="0">
              <a:buNone/>
            </a:pPr>
            <a:endParaRPr lang="en-US" dirty="0">
              <a:solidFill>
                <a:schemeClr val="bg1"/>
              </a:solidFill>
            </a:endParaRPr>
          </a:p>
          <a:p>
            <a:pPr marL="0" indent="0">
              <a:buNone/>
            </a:pPr>
            <a:r>
              <a:rPr lang="en-US" dirty="0">
                <a:solidFill>
                  <a:schemeClr val="bg1"/>
                </a:solidFill>
              </a:rPr>
              <a:t>Example:</a:t>
            </a:r>
          </a:p>
          <a:p>
            <a:pPr marL="0" indent="0">
              <a:buNone/>
            </a:pPr>
            <a:r>
              <a:rPr lang="en-US" dirty="0">
                <a:solidFill>
                  <a:schemeClr val="bg1"/>
                </a:solidFill>
              </a:rPr>
              <a:t>Citing a non-existent report or giving false business data.</a:t>
            </a:r>
          </a:p>
          <a:p>
            <a:pPr marL="0" indent="0">
              <a:buNone/>
            </a:pPr>
            <a:endParaRPr lang="en-US" dirty="0">
              <a:solidFill>
                <a:schemeClr val="bg1"/>
              </a:solidFill>
            </a:endParaRPr>
          </a:p>
          <a:p>
            <a:pPr algn="l">
              <a:buNone/>
            </a:pPr>
            <a:r>
              <a:rPr lang="en-US" dirty="0">
                <a:solidFill>
                  <a:schemeClr val="bg1"/>
                </a:solidFill>
              </a:rPr>
              <a:t>Why Hallucination Matters</a:t>
            </a:r>
          </a:p>
          <a:p>
            <a:pPr algn="l">
              <a:buFont typeface="Arial" panose="020B0604020202020204" pitchFamily="34" charset="0"/>
              <a:buChar char="•"/>
            </a:pPr>
            <a:r>
              <a:rPr lang="en-US" dirty="0">
                <a:solidFill>
                  <a:schemeClr val="bg1"/>
                </a:solidFill>
              </a:rPr>
              <a:t>Can lead to misinformed decisions, compliance issues, or reputational risk</a:t>
            </a:r>
          </a:p>
          <a:p>
            <a:pPr algn="l">
              <a:buFont typeface="Arial" panose="020B0604020202020204" pitchFamily="34" charset="0"/>
              <a:buChar char="•"/>
            </a:pPr>
            <a:r>
              <a:rPr lang="en-US" dirty="0">
                <a:solidFill>
                  <a:schemeClr val="bg1"/>
                </a:solidFill>
              </a:rPr>
              <a:t>Especially dangerous in regulated industries (e.g., legal, finance, healthcare)</a:t>
            </a:r>
          </a:p>
        </p:txBody>
      </p:sp>
    </p:spTree>
    <p:extLst>
      <p:ext uri="{BB962C8B-B14F-4D97-AF65-F5344CB8AC3E}">
        <p14:creationId xmlns:p14="http://schemas.microsoft.com/office/powerpoint/2010/main" val="3572961064"/>
      </p:ext>
    </p:extLst>
  </p:cSld>
  <p:clrMapOvr>
    <a:masterClrMapping/>
  </p:clrMapOvr>
  <mc:AlternateContent xmlns:mc="http://schemas.openxmlformats.org/markup-compatibility/2006" xmlns:p14="http://schemas.microsoft.com/office/powerpoint/2010/main">
    <mc:Choice Requires="p14">
      <p:transition spd="slow" p14:dur="2000" advClick="0" advTm="1190"/>
    </mc:Choice>
    <mc:Fallback xmlns="">
      <p:transition spd="slow" advClick="0" advTm="119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ECB07-EE1C-C8EE-7E74-37CD3A67DA22}"/>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0" name="Picture 19" descr="Robot operating a machine">
            <a:extLst>
              <a:ext uri="{FF2B5EF4-FFF2-40B4-BE49-F238E27FC236}">
                <a16:creationId xmlns:a16="http://schemas.microsoft.com/office/drawing/2014/main" id="{D2DE303F-6D25-85FE-2F20-D8940D35A66B}"/>
              </a:ext>
            </a:extLst>
          </p:cNvPr>
          <p:cNvPicPr>
            <a:picLocks noChangeAspect="1"/>
          </p:cNvPicPr>
          <p:nvPr/>
        </p:nvPicPr>
        <p:blipFill>
          <a:blip r:embed="rId3">
            <a:duotone>
              <a:schemeClr val="accent1">
                <a:shade val="45000"/>
                <a:satMod val="135000"/>
              </a:schemeClr>
              <a:prstClr val="white"/>
            </a:duotone>
            <a:alphaModFix amt="35000"/>
          </a:blip>
          <a:srcRect t="3636" b="23074"/>
          <a:stretch/>
        </p:blipFill>
        <p:spPr>
          <a:xfrm>
            <a:off x="20" y="10"/>
            <a:ext cx="12191981" cy="6857989"/>
          </a:xfrm>
          <a:prstGeom prst="rect">
            <a:avLst/>
          </a:prstGeom>
        </p:spPr>
      </p:pic>
      <p:sp>
        <p:nvSpPr>
          <p:cNvPr id="2" name="Title 1">
            <a:extLst>
              <a:ext uri="{FF2B5EF4-FFF2-40B4-BE49-F238E27FC236}">
                <a16:creationId xmlns:a16="http://schemas.microsoft.com/office/drawing/2014/main" id="{FB7FDD60-7D6C-EE0C-EAC7-58366D2C3D35}"/>
              </a:ext>
            </a:extLst>
          </p:cNvPr>
          <p:cNvSpPr>
            <a:spLocks noGrp="1"/>
          </p:cNvSpPr>
          <p:nvPr>
            <p:ph type="title"/>
          </p:nvPr>
        </p:nvSpPr>
        <p:spPr>
          <a:xfrm>
            <a:off x="838199" y="381934"/>
            <a:ext cx="5257801" cy="5181523"/>
          </a:xfrm>
        </p:spPr>
        <p:txBody>
          <a:bodyPr anchor="b">
            <a:normAutofit/>
          </a:bodyPr>
          <a:lstStyle/>
          <a:p>
            <a:r>
              <a:rPr lang="en-US" sz="7400" b="1" dirty="0">
                <a:solidFill>
                  <a:srgbClr val="FFFFFF"/>
                </a:solidFill>
              </a:rPr>
              <a:t>What are large language models (LLMs)?</a:t>
            </a:r>
          </a:p>
        </p:txBody>
      </p:sp>
      <p:cxnSp>
        <p:nvCxnSpPr>
          <p:cNvPr id="40" name="Straight Connector 3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9739101-E505-0283-755C-FEB8A34D8CBF}"/>
              </a:ext>
            </a:extLst>
          </p:cNvPr>
          <p:cNvSpPr>
            <a:spLocks noGrp="1"/>
          </p:cNvSpPr>
          <p:nvPr>
            <p:ph idx="1"/>
          </p:nvPr>
        </p:nvSpPr>
        <p:spPr>
          <a:xfrm>
            <a:off x="7229042" y="698643"/>
            <a:ext cx="4124758" cy="5301467"/>
          </a:xfrm>
        </p:spPr>
        <p:txBody>
          <a:bodyPr anchor="b">
            <a:normAutofit lnSpcReduction="10000"/>
          </a:bodyPr>
          <a:lstStyle/>
          <a:p>
            <a:pPr marL="0" indent="0">
              <a:buNone/>
            </a:pPr>
            <a:r>
              <a:rPr lang="en-US" sz="2000" b="0" i="0" u="none" strike="noStrike" dirty="0">
                <a:solidFill>
                  <a:srgbClr val="FFFFFF"/>
                </a:solidFill>
                <a:effectLst/>
              </a:rPr>
              <a:t>LLMs are AI tools that let computers understand and respond to language, making it possible to automate and enhance knowledge work at scale.</a:t>
            </a:r>
          </a:p>
          <a:p>
            <a:pPr marL="0" indent="0">
              <a:buNone/>
            </a:pPr>
            <a:endParaRPr lang="en-US" sz="2000" dirty="0">
              <a:solidFill>
                <a:srgbClr val="FFFFFF"/>
              </a:solidFill>
            </a:endParaRPr>
          </a:p>
          <a:p>
            <a:pPr marL="0" indent="0">
              <a:buNone/>
            </a:pPr>
            <a:r>
              <a:rPr lang="en-US" sz="2000" dirty="0">
                <a:solidFill>
                  <a:srgbClr val="FFFFFF"/>
                </a:solidFill>
              </a:rPr>
              <a:t>Misconception </a:t>
            </a:r>
          </a:p>
          <a:p>
            <a:pPr marL="0" indent="0">
              <a:buNone/>
            </a:pPr>
            <a:r>
              <a:rPr lang="en-US" sz="2000" dirty="0">
                <a:solidFill>
                  <a:srgbClr val="FFFFFF"/>
                </a:solidFill>
              </a:rPr>
              <a:t>LLMs are just advanced chatbots.</a:t>
            </a:r>
          </a:p>
          <a:p>
            <a:pPr marL="0" indent="0">
              <a:buNone/>
            </a:pPr>
            <a:endParaRPr lang="en-US" sz="2000" dirty="0">
              <a:solidFill>
                <a:srgbClr val="FFFFFF"/>
              </a:solidFill>
            </a:endParaRPr>
          </a:p>
          <a:p>
            <a:pPr marL="0" indent="0">
              <a:buNone/>
            </a:pPr>
            <a:r>
              <a:rPr lang="en-US" sz="2000" b="0" i="0" u="none" strike="noStrike" dirty="0">
                <a:solidFill>
                  <a:srgbClr val="FFFFFF"/>
                </a:solidFill>
                <a:effectLst/>
              </a:rPr>
              <a:t>Truth</a:t>
            </a:r>
          </a:p>
          <a:p>
            <a:pPr marL="0" indent="0">
              <a:buNone/>
            </a:pPr>
            <a:r>
              <a:rPr lang="en-US" sz="2000" b="0" i="0" u="none" strike="noStrike" dirty="0">
                <a:solidFill>
                  <a:srgbClr val="FFFFFF"/>
                </a:solidFill>
                <a:effectLst/>
              </a:rPr>
              <a:t>LLMs are a new layer of intelligence that can sit across your business processes, making your organization faster, smarter, and more efficient. They turn natural language into a powerful interface for knowledge, automation, and decision-making.</a:t>
            </a:r>
            <a:endParaRPr lang="en-US" sz="2000" dirty="0">
              <a:solidFill>
                <a:srgbClr val="FFFFFF"/>
              </a:solidFill>
            </a:endParaRPr>
          </a:p>
        </p:txBody>
      </p:sp>
    </p:spTree>
    <p:extLst>
      <p:ext uri="{BB962C8B-B14F-4D97-AF65-F5344CB8AC3E}">
        <p14:creationId xmlns:p14="http://schemas.microsoft.com/office/powerpoint/2010/main" val="1395166892"/>
      </p:ext>
    </p:extLst>
  </p:cSld>
  <p:clrMapOvr>
    <a:masterClrMapping/>
  </p:clrMapOvr>
  <mc:AlternateContent xmlns:mc="http://schemas.openxmlformats.org/markup-compatibility/2006" xmlns:p14="http://schemas.microsoft.com/office/powerpoint/2010/main">
    <mc:Choice Requires="p14">
      <p:transition spd="slow" p14:dur="2000" advClick="0" advTm="1060"/>
    </mc:Choice>
    <mc:Fallback xmlns="">
      <p:transition spd="slow" advClick="0" advTm="106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3FB9A-21F8-3A37-492A-23942AB4E7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5B8EA4-BE76-15E9-69F4-78D1708A42E5}"/>
              </a:ext>
            </a:extLst>
          </p:cNvPr>
          <p:cNvSpPr>
            <a:spLocks noGrp="1"/>
          </p:cNvSpPr>
          <p:nvPr>
            <p:ph type="title" idx="4294967295"/>
          </p:nvPr>
        </p:nvSpPr>
        <p:spPr>
          <a:xfrm>
            <a:off x="838200" y="503237"/>
            <a:ext cx="10515600" cy="1325563"/>
          </a:xfrm>
          <a:noFill/>
        </p:spPr>
        <p:txBody>
          <a:bodyPr/>
          <a:lstStyle/>
          <a:p>
            <a:r>
              <a:rPr lang="en-US" dirty="0">
                <a:solidFill>
                  <a:schemeClr val="bg1"/>
                </a:solidFill>
              </a:rPr>
              <a:t>Guardrails</a:t>
            </a:r>
          </a:p>
        </p:txBody>
      </p:sp>
      <p:sp>
        <p:nvSpPr>
          <p:cNvPr id="3" name="Content Placeholder 2">
            <a:extLst>
              <a:ext uri="{FF2B5EF4-FFF2-40B4-BE49-F238E27FC236}">
                <a16:creationId xmlns:a16="http://schemas.microsoft.com/office/drawing/2014/main" id="{19A8189E-C277-1F3B-D67C-3E946ED4C23F}"/>
              </a:ext>
            </a:extLst>
          </p:cNvPr>
          <p:cNvSpPr>
            <a:spLocks noGrp="1"/>
          </p:cNvSpPr>
          <p:nvPr>
            <p:ph idx="4294967295"/>
          </p:nvPr>
        </p:nvSpPr>
        <p:spPr>
          <a:xfrm>
            <a:off x="838200" y="1828800"/>
            <a:ext cx="10515600" cy="4351338"/>
          </a:xfrm>
        </p:spPr>
        <p:txBody>
          <a:bodyPr>
            <a:normAutofit fontScale="92500" lnSpcReduction="10000"/>
          </a:bodyPr>
          <a:lstStyle/>
          <a:p>
            <a:pPr marL="0" indent="0">
              <a:buNone/>
            </a:pPr>
            <a:r>
              <a:rPr lang="en-US" dirty="0">
                <a:solidFill>
                  <a:schemeClr val="bg1"/>
                </a:solidFill>
              </a:rPr>
              <a:t>Guardrails are rules, filters, or safety measures that limit or shape what an LLM can say or do.</a:t>
            </a:r>
          </a:p>
          <a:p>
            <a:pPr marL="0" indent="0">
              <a:buNone/>
            </a:pPr>
            <a:endParaRPr lang="en-US" dirty="0">
              <a:solidFill>
                <a:schemeClr val="bg1"/>
              </a:solidFill>
            </a:endParaRPr>
          </a:p>
          <a:p>
            <a:pPr marL="0" indent="0">
              <a:buNone/>
            </a:pPr>
            <a:r>
              <a:rPr lang="en-US" dirty="0">
                <a:solidFill>
                  <a:schemeClr val="bg1"/>
                </a:solidFill>
              </a:rPr>
              <a:t>Examples: </a:t>
            </a:r>
          </a:p>
          <a:p>
            <a:pPr marL="0" indent="0">
              <a:buNone/>
            </a:pPr>
            <a:r>
              <a:rPr lang="en-US" dirty="0">
                <a:solidFill>
                  <a:schemeClr val="bg1"/>
                </a:solidFill>
              </a:rPr>
              <a:t>Preventing toxic language, enforcing tone, blocking sensitive topics.</a:t>
            </a:r>
          </a:p>
          <a:p>
            <a:pPr marL="0" indent="0">
              <a:buNone/>
            </a:pPr>
            <a:endParaRPr lang="en-US" dirty="0">
              <a:solidFill>
                <a:schemeClr val="bg1"/>
              </a:solidFill>
            </a:endParaRPr>
          </a:p>
          <a:p>
            <a:pPr algn="l">
              <a:buNone/>
            </a:pPr>
            <a:r>
              <a:rPr lang="en-US" dirty="0">
                <a:solidFill>
                  <a:schemeClr val="bg1"/>
                </a:solidFill>
              </a:rPr>
              <a:t>Why Guardrails Matter</a:t>
            </a:r>
          </a:p>
          <a:p>
            <a:pPr algn="l">
              <a:buFont typeface="Arial" panose="020B0604020202020204" pitchFamily="34" charset="0"/>
              <a:buChar char="•"/>
            </a:pPr>
            <a:r>
              <a:rPr lang="en-US" dirty="0">
                <a:solidFill>
                  <a:schemeClr val="bg1"/>
                </a:solidFill>
              </a:rPr>
              <a:t>Protects brand reputation, reduces legal risk</a:t>
            </a:r>
          </a:p>
          <a:p>
            <a:pPr algn="l">
              <a:buFont typeface="Arial" panose="020B0604020202020204" pitchFamily="34" charset="0"/>
              <a:buChar char="•"/>
            </a:pPr>
            <a:r>
              <a:rPr lang="en-US" dirty="0">
                <a:solidFill>
                  <a:schemeClr val="bg1"/>
                </a:solidFill>
              </a:rPr>
              <a:t>Ensures compliance with internal policies or industry standards</a:t>
            </a:r>
          </a:p>
          <a:p>
            <a:pPr algn="l">
              <a:buFont typeface="Arial" panose="020B0604020202020204" pitchFamily="34" charset="0"/>
              <a:buChar char="•"/>
            </a:pPr>
            <a:r>
              <a:rPr lang="en-US" dirty="0">
                <a:solidFill>
                  <a:schemeClr val="bg1"/>
                </a:solidFill>
              </a:rPr>
              <a:t>Improves reliability and trust in AI systems</a:t>
            </a:r>
          </a:p>
        </p:txBody>
      </p:sp>
    </p:spTree>
    <p:extLst>
      <p:ext uri="{BB962C8B-B14F-4D97-AF65-F5344CB8AC3E}">
        <p14:creationId xmlns:p14="http://schemas.microsoft.com/office/powerpoint/2010/main" val="2227029902"/>
      </p:ext>
    </p:extLst>
  </p:cSld>
  <p:clrMapOvr>
    <a:masterClrMapping/>
  </p:clrMapOvr>
  <mc:AlternateContent xmlns:mc="http://schemas.openxmlformats.org/markup-compatibility/2006" xmlns:p14="http://schemas.microsoft.com/office/powerpoint/2010/main">
    <mc:Choice Requires="p14">
      <p:transition spd="slow" p14:dur="2000" advClick="0" advTm="1160"/>
    </mc:Choice>
    <mc:Fallback xmlns="">
      <p:transition spd="slow" advClick="0" advTm="116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B7F15-423C-5128-17EE-CB3DB33BF0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3FEDDF-BFEA-BA24-424F-DE305601F2E9}"/>
              </a:ext>
            </a:extLst>
          </p:cNvPr>
          <p:cNvSpPr>
            <a:spLocks noGrp="1"/>
          </p:cNvSpPr>
          <p:nvPr>
            <p:ph type="title" idx="4294967295"/>
          </p:nvPr>
        </p:nvSpPr>
        <p:spPr>
          <a:xfrm>
            <a:off x="838200" y="503237"/>
            <a:ext cx="10515600" cy="1325563"/>
          </a:xfrm>
          <a:noFill/>
        </p:spPr>
        <p:txBody>
          <a:bodyPr/>
          <a:lstStyle/>
          <a:p>
            <a:r>
              <a:rPr lang="en-US" sz="4400" dirty="0">
                <a:solidFill>
                  <a:schemeClr val="bg1"/>
                </a:solidFill>
              </a:rPr>
              <a:t>Red Teaming</a:t>
            </a:r>
            <a:endParaRPr lang="en-US" dirty="0">
              <a:solidFill>
                <a:schemeClr val="bg1"/>
              </a:solidFill>
            </a:endParaRPr>
          </a:p>
        </p:txBody>
      </p:sp>
      <p:sp>
        <p:nvSpPr>
          <p:cNvPr id="3" name="Content Placeholder 2">
            <a:extLst>
              <a:ext uri="{FF2B5EF4-FFF2-40B4-BE49-F238E27FC236}">
                <a16:creationId xmlns:a16="http://schemas.microsoft.com/office/drawing/2014/main" id="{8A99053A-2FCB-159C-4CB8-E0340E342C33}"/>
              </a:ext>
            </a:extLst>
          </p:cNvPr>
          <p:cNvSpPr>
            <a:spLocks noGrp="1"/>
          </p:cNvSpPr>
          <p:nvPr>
            <p:ph idx="4294967295"/>
          </p:nvPr>
        </p:nvSpPr>
        <p:spPr>
          <a:xfrm>
            <a:off x="838200" y="1828800"/>
            <a:ext cx="10515600" cy="4351338"/>
          </a:xfrm>
        </p:spPr>
        <p:txBody>
          <a:bodyPr>
            <a:normAutofit/>
          </a:bodyPr>
          <a:lstStyle/>
          <a:p>
            <a:r>
              <a:rPr lang="en-US" dirty="0">
                <a:solidFill>
                  <a:schemeClr val="bg1"/>
                </a:solidFill>
              </a:rPr>
              <a:t>Red teaming is the process of stress-testing an AI system by intentionally trying to break it or expose flaws.</a:t>
            </a:r>
          </a:p>
          <a:p>
            <a:r>
              <a:rPr lang="en-US" dirty="0">
                <a:solidFill>
                  <a:schemeClr val="bg1"/>
                </a:solidFill>
              </a:rPr>
              <a:t>Think of it as “ethical hacking” for your LLM; probing for bias, unsafe content, or failure cases.</a:t>
            </a:r>
          </a:p>
          <a:p>
            <a:pPr marL="0" indent="0">
              <a:buNone/>
            </a:pPr>
            <a:endParaRPr lang="en-US" dirty="0">
              <a:solidFill>
                <a:schemeClr val="bg1"/>
              </a:solidFill>
            </a:endParaRPr>
          </a:p>
          <a:p>
            <a:pPr algn="l">
              <a:buNone/>
            </a:pPr>
            <a:r>
              <a:rPr lang="en-US" dirty="0">
                <a:solidFill>
                  <a:schemeClr val="bg1"/>
                </a:solidFill>
              </a:rPr>
              <a:t>Why Red Teaming Matters</a:t>
            </a:r>
          </a:p>
          <a:p>
            <a:r>
              <a:rPr lang="en-US" dirty="0">
                <a:solidFill>
                  <a:schemeClr val="bg1"/>
                </a:solidFill>
              </a:rPr>
              <a:t>Uncovers hidden risks before real users do</a:t>
            </a:r>
          </a:p>
          <a:p>
            <a:r>
              <a:rPr lang="en-US" dirty="0">
                <a:solidFill>
                  <a:schemeClr val="bg1"/>
                </a:solidFill>
              </a:rPr>
              <a:t>Helps design better guardrails and fallback strategies</a:t>
            </a:r>
          </a:p>
          <a:p>
            <a:r>
              <a:rPr lang="en-US" dirty="0">
                <a:solidFill>
                  <a:schemeClr val="bg1"/>
                </a:solidFill>
              </a:rPr>
              <a:t>Builds confidence among risk, legal, and compliance teams</a:t>
            </a:r>
          </a:p>
        </p:txBody>
      </p:sp>
    </p:spTree>
    <p:extLst>
      <p:ext uri="{BB962C8B-B14F-4D97-AF65-F5344CB8AC3E}">
        <p14:creationId xmlns:p14="http://schemas.microsoft.com/office/powerpoint/2010/main" val="772800317"/>
      </p:ext>
    </p:extLst>
  </p:cSld>
  <p:clrMapOvr>
    <a:masterClrMapping/>
  </p:clrMapOvr>
  <mc:AlternateContent xmlns:mc="http://schemas.openxmlformats.org/markup-compatibility/2006" xmlns:p14="http://schemas.microsoft.com/office/powerpoint/2010/main">
    <mc:Choice Requires="p14">
      <p:transition spd="slow" p14:dur="2000" advClick="0" advTm="1110"/>
    </mc:Choice>
    <mc:Fallback xmlns="">
      <p:transition spd="slow" advClick="0" advTm="111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A2591-7678-BFAE-49D9-AB7A921A01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32F608-C253-A280-1A1C-57382F030B22}"/>
              </a:ext>
            </a:extLst>
          </p:cNvPr>
          <p:cNvSpPr>
            <a:spLocks noGrp="1"/>
          </p:cNvSpPr>
          <p:nvPr>
            <p:ph type="title" idx="4294967295"/>
          </p:nvPr>
        </p:nvSpPr>
        <p:spPr>
          <a:xfrm>
            <a:off x="838200" y="503237"/>
            <a:ext cx="10515600" cy="1325563"/>
          </a:xfrm>
          <a:noFill/>
        </p:spPr>
        <p:txBody>
          <a:bodyPr/>
          <a:lstStyle/>
          <a:p>
            <a:r>
              <a:rPr lang="en-US" sz="4400" dirty="0">
                <a:solidFill>
                  <a:schemeClr val="bg1"/>
                </a:solidFill>
              </a:rPr>
              <a:t>Data Leakage</a:t>
            </a:r>
            <a:endParaRPr lang="en-US" dirty="0">
              <a:solidFill>
                <a:schemeClr val="bg1"/>
              </a:solidFill>
            </a:endParaRPr>
          </a:p>
        </p:txBody>
      </p:sp>
      <p:sp>
        <p:nvSpPr>
          <p:cNvPr id="3" name="Content Placeholder 2">
            <a:extLst>
              <a:ext uri="{FF2B5EF4-FFF2-40B4-BE49-F238E27FC236}">
                <a16:creationId xmlns:a16="http://schemas.microsoft.com/office/drawing/2014/main" id="{1C120089-8CC1-A365-3E36-2812B59F1121}"/>
              </a:ext>
            </a:extLst>
          </p:cNvPr>
          <p:cNvSpPr>
            <a:spLocks noGrp="1"/>
          </p:cNvSpPr>
          <p:nvPr>
            <p:ph idx="4294967295"/>
          </p:nvPr>
        </p:nvSpPr>
        <p:spPr>
          <a:xfrm>
            <a:off x="838200" y="1828800"/>
            <a:ext cx="10515600" cy="4351338"/>
          </a:xfrm>
        </p:spPr>
        <p:txBody>
          <a:bodyPr>
            <a:normAutofit/>
          </a:bodyPr>
          <a:lstStyle/>
          <a:p>
            <a:r>
              <a:rPr lang="en-US" dirty="0">
                <a:solidFill>
                  <a:schemeClr val="bg1"/>
                </a:solidFill>
              </a:rPr>
              <a:t>Data leakage is when sensitive or private information is exposed even unintentionally by an AI model.</a:t>
            </a:r>
          </a:p>
          <a:p>
            <a:r>
              <a:rPr lang="en-US" dirty="0">
                <a:solidFill>
                  <a:schemeClr val="bg1"/>
                </a:solidFill>
              </a:rPr>
              <a:t>Could be via user prompts, outputs, or insecure data pipelines.</a:t>
            </a:r>
          </a:p>
          <a:p>
            <a:pPr marL="0" indent="0">
              <a:buNone/>
            </a:pPr>
            <a:endParaRPr lang="en-US" dirty="0">
              <a:solidFill>
                <a:schemeClr val="bg1"/>
              </a:solidFill>
            </a:endParaRPr>
          </a:p>
          <a:p>
            <a:pPr algn="l">
              <a:buNone/>
            </a:pPr>
            <a:r>
              <a:rPr lang="en-US" b="1" i="0" u="none" strike="noStrike" dirty="0">
                <a:solidFill>
                  <a:schemeClr val="bg1"/>
                </a:solidFill>
                <a:effectLst/>
              </a:rPr>
              <a:t>Why Data Leakage Matters</a:t>
            </a:r>
            <a:endParaRPr lang="en-US" b="0" i="0" u="none" strike="noStrike" dirty="0">
              <a:solidFill>
                <a:schemeClr val="bg1"/>
              </a:solidFill>
              <a:effectLst/>
            </a:endParaRPr>
          </a:p>
          <a:p>
            <a:pPr algn="l">
              <a:buFont typeface="Arial" panose="020B0604020202020204" pitchFamily="34" charset="0"/>
              <a:buChar char="•"/>
            </a:pPr>
            <a:r>
              <a:rPr lang="en-US" dirty="0">
                <a:solidFill>
                  <a:schemeClr val="bg1"/>
                </a:solidFill>
              </a:rPr>
              <a:t>Violates privacy laws, contracts, and customer trust</a:t>
            </a:r>
          </a:p>
          <a:p>
            <a:pPr algn="l">
              <a:buFont typeface="Arial" panose="020B0604020202020204" pitchFamily="34" charset="0"/>
              <a:buChar char="•"/>
            </a:pPr>
            <a:r>
              <a:rPr lang="en-US" dirty="0">
                <a:solidFill>
                  <a:schemeClr val="bg1"/>
                </a:solidFill>
              </a:rPr>
              <a:t>Risk increases with SaaS-based models or improperly handled internal data</a:t>
            </a:r>
          </a:p>
          <a:p>
            <a:pPr algn="l">
              <a:buFont typeface="Arial" panose="020B0604020202020204" pitchFamily="34" charset="0"/>
              <a:buChar char="•"/>
            </a:pPr>
            <a:r>
              <a:rPr lang="en-US" dirty="0">
                <a:solidFill>
                  <a:schemeClr val="bg1"/>
                </a:solidFill>
              </a:rPr>
              <a:t>Can result in serious legal and financial consequences</a:t>
            </a:r>
          </a:p>
        </p:txBody>
      </p:sp>
    </p:spTree>
    <p:extLst>
      <p:ext uri="{BB962C8B-B14F-4D97-AF65-F5344CB8AC3E}">
        <p14:creationId xmlns:p14="http://schemas.microsoft.com/office/powerpoint/2010/main" val="439882713"/>
      </p:ext>
    </p:extLst>
  </p:cSld>
  <p:clrMapOvr>
    <a:masterClrMapping/>
  </p:clrMapOvr>
  <mc:AlternateContent xmlns:mc="http://schemas.openxmlformats.org/markup-compatibility/2006" xmlns:p14="http://schemas.microsoft.com/office/powerpoint/2010/main">
    <mc:Choice Requires="p14">
      <p:transition spd="slow" p14:dur="2000" advClick="0" advTm="1180"/>
    </mc:Choice>
    <mc:Fallback xmlns="">
      <p:transition spd="slow" advClick="0" advTm="118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38533-DF31-72F3-7F2A-E68C2AC9C8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993CCF-390D-47A3-5782-965813D7DE3A}"/>
              </a:ext>
            </a:extLst>
          </p:cNvPr>
          <p:cNvSpPr>
            <a:spLocks noGrp="1"/>
          </p:cNvSpPr>
          <p:nvPr>
            <p:ph type="title" idx="4294967295"/>
          </p:nvPr>
        </p:nvSpPr>
        <p:spPr>
          <a:xfrm>
            <a:off x="0" y="587375"/>
            <a:ext cx="4229100" cy="3387725"/>
          </a:xfrm>
        </p:spPr>
        <p:txBody>
          <a:bodyPr anchor="b">
            <a:normAutofit/>
          </a:bodyPr>
          <a:lstStyle/>
          <a:p>
            <a:pPr algn="r"/>
            <a:r>
              <a:rPr lang="en-US" dirty="0">
                <a:solidFill>
                  <a:srgbClr val="FFFFFF"/>
                </a:solidFill>
              </a:rPr>
              <a:t>Practical Application</a:t>
            </a:r>
          </a:p>
        </p:txBody>
      </p:sp>
      <p:sp>
        <p:nvSpPr>
          <p:cNvPr id="3" name="Content Placeholder 2">
            <a:extLst>
              <a:ext uri="{FF2B5EF4-FFF2-40B4-BE49-F238E27FC236}">
                <a16:creationId xmlns:a16="http://schemas.microsoft.com/office/drawing/2014/main" id="{9654961B-93AD-4544-5A82-77E8D8816E10}"/>
              </a:ext>
            </a:extLst>
          </p:cNvPr>
          <p:cNvSpPr>
            <a:spLocks noGrp="1"/>
          </p:cNvSpPr>
          <p:nvPr>
            <p:ph idx="4294967295"/>
          </p:nvPr>
        </p:nvSpPr>
        <p:spPr>
          <a:xfrm>
            <a:off x="6019800" y="587375"/>
            <a:ext cx="4862512" cy="5546725"/>
          </a:xfrm>
        </p:spPr>
        <p:txBody>
          <a:bodyPr anchor="ctr">
            <a:normAutofit/>
          </a:bodyPr>
          <a:lstStyle/>
          <a:p>
            <a:r>
              <a:rPr lang="en-US" sz="3200" dirty="0">
                <a:solidFill>
                  <a:schemeClr val="bg1"/>
                </a:solidFill>
              </a:rPr>
              <a:t>Chatbot</a:t>
            </a:r>
          </a:p>
          <a:p>
            <a:r>
              <a:rPr lang="en-US" sz="3200" dirty="0">
                <a:solidFill>
                  <a:schemeClr val="bg1"/>
                </a:solidFill>
              </a:rPr>
              <a:t>Copilot</a:t>
            </a:r>
          </a:p>
          <a:p>
            <a:r>
              <a:rPr lang="en-US" sz="3200" dirty="0">
                <a:solidFill>
                  <a:schemeClr val="bg1"/>
                </a:solidFill>
              </a:rPr>
              <a:t>Agent</a:t>
            </a:r>
          </a:p>
          <a:p>
            <a:r>
              <a:rPr lang="en-US" sz="3200" dirty="0">
                <a:solidFill>
                  <a:schemeClr val="bg1"/>
                </a:solidFill>
              </a:rPr>
              <a:t>Chain-of-Thought</a:t>
            </a:r>
          </a:p>
        </p:txBody>
      </p:sp>
    </p:spTree>
    <p:extLst>
      <p:ext uri="{BB962C8B-B14F-4D97-AF65-F5344CB8AC3E}">
        <p14:creationId xmlns:p14="http://schemas.microsoft.com/office/powerpoint/2010/main" val="1408066263"/>
      </p:ext>
    </p:extLst>
  </p:cSld>
  <p:clrMapOvr>
    <a:masterClrMapping/>
  </p:clrMapOvr>
  <mc:AlternateContent xmlns:mc="http://schemas.openxmlformats.org/markup-compatibility/2006" xmlns:p14="http://schemas.microsoft.com/office/powerpoint/2010/main">
    <mc:Choice Requires="p14">
      <p:transition spd="slow" p14:dur="2000" advClick="0" advTm="1200"/>
    </mc:Choice>
    <mc:Fallback xmlns="">
      <p:transition spd="slow" advClick="0" advTm="12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A08E5-287A-ACF5-5B2E-5084AAAE15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29119E-2E69-44A6-D3C4-8ECB116D6396}"/>
              </a:ext>
            </a:extLst>
          </p:cNvPr>
          <p:cNvSpPr>
            <a:spLocks noGrp="1"/>
          </p:cNvSpPr>
          <p:nvPr>
            <p:ph type="title" idx="4294967295"/>
          </p:nvPr>
        </p:nvSpPr>
        <p:spPr>
          <a:xfrm>
            <a:off x="838200" y="503237"/>
            <a:ext cx="10515600" cy="1325563"/>
          </a:xfrm>
          <a:noFill/>
        </p:spPr>
        <p:txBody>
          <a:bodyPr/>
          <a:lstStyle/>
          <a:p>
            <a:r>
              <a:rPr lang="en-US" sz="4400" dirty="0">
                <a:solidFill>
                  <a:schemeClr val="bg1"/>
                </a:solidFill>
              </a:rPr>
              <a:t>Chatbot</a:t>
            </a:r>
            <a:endParaRPr lang="en-US" dirty="0">
              <a:solidFill>
                <a:schemeClr val="bg1"/>
              </a:solidFill>
            </a:endParaRPr>
          </a:p>
        </p:txBody>
      </p:sp>
      <p:sp>
        <p:nvSpPr>
          <p:cNvPr id="3" name="Content Placeholder 2">
            <a:extLst>
              <a:ext uri="{FF2B5EF4-FFF2-40B4-BE49-F238E27FC236}">
                <a16:creationId xmlns:a16="http://schemas.microsoft.com/office/drawing/2014/main" id="{AA4B1ADA-342E-EBB9-002F-450E6C31E85D}"/>
              </a:ext>
            </a:extLst>
          </p:cNvPr>
          <p:cNvSpPr>
            <a:spLocks noGrp="1"/>
          </p:cNvSpPr>
          <p:nvPr>
            <p:ph idx="4294967295"/>
          </p:nvPr>
        </p:nvSpPr>
        <p:spPr>
          <a:xfrm>
            <a:off x="838200" y="1828800"/>
            <a:ext cx="10515600" cy="4351338"/>
          </a:xfrm>
        </p:spPr>
        <p:txBody>
          <a:bodyPr>
            <a:normAutofit lnSpcReduction="10000"/>
          </a:bodyPr>
          <a:lstStyle/>
          <a:p>
            <a:r>
              <a:rPr lang="en-US" dirty="0">
                <a:solidFill>
                  <a:schemeClr val="bg1"/>
                </a:solidFill>
              </a:rPr>
              <a:t>A chatbot is an AI assistant that interacts with users in natural language typically to answer questions, provide support, or guide processes.</a:t>
            </a:r>
          </a:p>
          <a:p>
            <a:r>
              <a:rPr lang="en-US" dirty="0">
                <a:solidFill>
                  <a:schemeClr val="bg1"/>
                </a:solidFill>
              </a:rPr>
              <a:t>LLM-powered chatbots go beyond scripts, they can understand context and respond flexibly.</a:t>
            </a:r>
          </a:p>
          <a:p>
            <a:pPr marL="0" indent="0">
              <a:buNone/>
            </a:pPr>
            <a:endParaRPr lang="en-US" dirty="0">
              <a:solidFill>
                <a:schemeClr val="bg1"/>
              </a:solidFill>
            </a:endParaRPr>
          </a:p>
          <a:p>
            <a:pPr algn="l">
              <a:buNone/>
            </a:pPr>
            <a:r>
              <a:rPr lang="en-US" dirty="0">
                <a:solidFill>
                  <a:schemeClr val="bg1"/>
                </a:solidFill>
              </a:rPr>
              <a:t>Common Uses:</a:t>
            </a:r>
          </a:p>
          <a:p>
            <a:pPr algn="l">
              <a:buFont typeface="Arial" panose="020B0604020202020204" pitchFamily="34" charset="0"/>
              <a:buChar char="•"/>
            </a:pPr>
            <a:r>
              <a:rPr lang="en-US" dirty="0">
                <a:solidFill>
                  <a:schemeClr val="bg1"/>
                </a:solidFill>
              </a:rPr>
              <a:t>Customer service &amp; IT support</a:t>
            </a:r>
          </a:p>
          <a:p>
            <a:pPr algn="l">
              <a:buFont typeface="Arial" panose="020B0604020202020204" pitchFamily="34" charset="0"/>
              <a:buChar char="•"/>
            </a:pPr>
            <a:r>
              <a:rPr lang="en-US" dirty="0">
                <a:solidFill>
                  <a:schemeClr val="bg1"/>
                </a:solidFill>
              </a:rPr>
              <a:t>HR help desks</a:t>
            </a:r>
          </a:p>
          <a:p>
            <a:pPr algn="l">
              <a:buFont typeface="Arial" panose="020B0604020202020204" pitchFamily="34" charset="0"/>
              <a:buChar char="•"/>
            </a:pPr>
            <a:r>
              <a:rPr lang="en-US" dirty="0">
                <a:solidFill>
                  <a:schemeClr val="bg1"/>
                </a:solidFill>
              </a:rPr>
              <a:t>Internal knowledge search</a:t>
            </a:r>
          </a:p>
        </p:txBody>
      </p:sp>
    </p:spTree>
    <p:extLst>
      <p:ext uri="{BB962C8B-B14F-4D97-AF65-F5344CB8AC3E}">
        <p14:creationId xmlns:p14="http://schemas.microsoft.com/office/powerpoint/2010/main" val="1618050756"/>
      </p:ext>
    </p:extLst>
  </p:cSld>
  <p:clrMapOvr>
    <a:masterClrMapping/>
  </p:clrMapOvr>
  <mc:AlternateContent xmlns:mc="http://schemas.openxmlformats.org/markup-compatibility/2006" xmlns:p14="http://schemas.microsoft.com/office/powerpoint/2010/main">
    <mc:Choice Requires="p14">
      <p:transition spd="slow" p14:dur="2000" advClick="0" advTm="1210"/>
    </mc:Choice>
    <mc:Fallback xmlns="">
      <p:transition spd="slow" advClick="0" advTm="121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06C96-476E-5E10-0FEC-D1B3BC8F5E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787076-F009-040E-20DB-BA20FA00BB1A}"/>
              </a:ext>
            </a:extLst>
          </p:cNvPr>
          <p:cNvSpPr>
            <a:spLocks noGrp="1"/>
          </p:cNvSpPr>
          <p:nvPr>
            <p:ph type="title" idx="4294967295"/>
          </p:nvPr>
        </p:nvSpPr>
        <p:spPr>
          <a:xfrm>
            <a:off x="838200" y="503237"/>
            <a:ext cx="10515600" cy="1325563"/>
          </a:xfrm>
          <a:noFill/>
        </p:spPr>
        <p:txBody>
          <a:bodyPr/>
          <a:lstStyle/>
          <a:p>
            <a:r>
              <a:rPr lang="en-US" dirty="0">
                <a:solidFill>
                  <a:schemeClr val="bg1"/>
                </a:solidFill>
              </a:rPr>
              <a:t>Copilot</a:t>
            </a:r>
          </a:p>
        </p:txBody>
      </p:sp>
      <p:sp>
        <p:nvSpPr>
          <p:cNvPr id="3" name="Content Placeholder 2">
            <a:extLst>
              <a:ext uri="{FF2B5EF4-FFF2-40B4-BE49-F238E27FC236}">
                <a16:creationId xmlns:a16="http://schemas.microsoft.com/office/drawing/2014/main" id="{8B02FD5B-127C-AA68-2628-11AD6671DFB4}"/>
              </a:ext>
            </a:extLst>
          </p:cNvPr>
          <p:cNvSpPr>
            <a:spLocks noGrp="1"/>
          </p:cNvSpPr>
          <p:nvPr>
            <p:ph idx="4294967295"/>
          </p:nvPr>
        </p:nvSpPr>
        <p:spPr>
          <a:xfrm>
            <a:off x="838200" y="1828800"/>
            <a:ext cx="10515600" cy="4351338"/>
          </a:xfrm>
        </p:spPr>
        <p:txBody>
          <a:bodyPr>
            <a:normAutofit/>
          </a:bodyPr>
          <a:lstStyle/>
          <a:p>
            <a:r>
              <a:rPr lang="en-US" dirty="0">
                <a:solidFill>
                  <a:schemeClr val="bg1"/>
                </a:solidFill>
              </a:rPr>
              <a:t>A copilot is an LLM embedded into workflows or tools to assist users in real time like a smart assistant sitting beside you.</a:t>
            </a:r>
          </a:p>
          <a:p>
            <a:r>
              <a:rPr lang="en-US" dirty="0">
                <a:solidFill>
                  <a:schemeClr val="bg1"/>
                </a:solidFill>
              </a:rPr>
              <a:t>Think: Auto-drafting emails, summarizing meetings, or guiding a sales </a:t>
            </a:r>
            <a:r>
              <a:rPr lang="en-US">
                <a:solidFill>
                  <a:schemeClr val="bg1"/>
                </a:solidFill>
              </a:rPr>
              <a:t>pitch right </a:t>
            </a:r>
            <a:r>
              <a:rPr lang="en-US" dirty="0">
                <a:solidFill>
                  <a:schemeClr val="bg1"/>
                </a:solidFill>
              </a:rPr>
              <a:t>where the user works.</a:t>
            </a:r>
          </a:p>
          <a:p>
            <a:pPr marL="0" indent="0">
              <a:buNone/>
            </a:pPr>
            <a:endParaRPr lang="en-US" dirty="0">
              <a:solidFill>
                <a:schemeClr val="bg1"/>
              </a:solidFill>
            </a:endParaRPr>
          </a:p>
          <a:p>
            <a:pPr algn="l">
              <a:buNone/>
            </a:pPr>
            <a:r>
              <a:rPr lang="en-US" dirty="0">
                <a:solidFill>
                  <a:schemeClr val="bg1"/>
                </a:solidFill>
              </a:rPr>
              <a:t>Common Uses:</a:t>
            </a:r>
          </a:p>
          <a:p>
            <a:pPr algn="l">
              <a:buFont typeface="Arial" panose="020B0604020202020204" pitchFamily="34" charset="0"/>
              <a:buChar char="•"/>
            </a:pPr>
            <a:r>
              <a:rPr lang="en-US" dirty="0">
                <a:solidFill>
                  <a:schemeClr val="bg1"/>
                </a:solidFill>
              </a:rPr>
              <a:t>Productivity tools (email, docs, spreadsheets)</a:t>
            </a:r>
          </a:p>
          <a:p>
            <a:pPr algn="l">
              <a:buFont typeface="Arial" panose="020B0604020202020204" pitchFamily="34" charset="0"/>
              <a:buChar char="•"/>
            </a:pPr>
            <a:r>
              <a:rPr lang="en-US" dirty="0">
                <a:solidFill>
                  <a:schemeClr val="bg1"/>
                </a:solidFill>
              </a:rPr>
              <a:t>CRM and ERP enhancements</a:t>
            </a:r>
          </a:p>
          <a:p>
            <a:pPr algn="l">
              <a:buFont typeface="Arial" panose="020B0604020202020204" pitchFamily="34" charset="0"/>
              <a:buChar char="•"/>
            </a:pPr>
            <a:r>
              <a:rPr lang="en-US" dirty="0">
                <a:solidFill>
                  <a:schemeClr val="bg1"/>
                </a:solidFill>
              </a:rPr>
              <a:t>Developer assistants (e.g., GitHub Copilot)</a:t>
            </a:r>
          </a:p>
        </p:txBody>
      </p:sp>
    </p:spTree>
    <p:extLst>
      <p:ext uri="{BB962C8B-B14F-4D97-AF65-F5344CB8AC3E}">
        <p14:creationId xmlns:p14="http://schemas.microsoft.com/office/powerpoint/2010/main" val="1850359737"/>
      </p:ext>
    </p:extLst>
  </p:cSld>
  <p:clrMapOvr>
    <a:masterClrMapping/>
  </p:clrMapOvr>
  <mc:AlternateContent xmlns:mc="http://schemas.openxmlformats.org/markup-compatibility/2006" xmlns:p14="http://schemas.microsoft.com/office/powerpoint/2010/main">
    <mc:Choice Requires="p14">
      <p:transition spd="slow" p14:dur="2000" advClick="0" advTm="1110"/>
    </mc:Choice>
    <mc:Fallback xmlns="">
      <p:transition spd="slow" advClick="0" advTm="111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06AF5-56B1-95FF-F447-02F7E69CDF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070C94-9B3A-10FE-8CFC-BBAD6B59D4FB}"/>
              </a:ext>
            </a:extLst>
          </p:cNvPr>
          <p:cNvSpPr>
            <a:spLocks noGrp="1"/>
          </p:cNvSpPr>
          <p:nvPr>
            <p:ph type="title" idx="4294967295"/>
          </p:nvPr>
        </p:nvSpPr>
        <p:spPr>
          <a:xfrm>
            <a:off x="838200" y="503237"/>
            <a:ext cx="10515600" cy="1325563"/>
          </a:xfrm>
          <a:noFill/>
        </p:spPr>
        <p:txBody>
          <a:bodyPr/>
          <a:lstStyle/>
          <a:p>
            <a:r>
              <a:rPr lang="en-US" sz="4400" dirty="0">
                <a:solidFill>
                  <a:schemeClr val="bg1"/>
                </a:solidFill>
              </a:rPr>
              <a:t>Agent</a:t>
            </a:r>
            <a:endParaRPr lang="en-US" dirty="0">
              <a:solidFill>
                <a:schemeClr val="bg1"/>
              </a:solidFill>
            </a:endParaRPr>
          </a:p>
        </p:txBody>
      </p:sp>
      <p:sp>
        <p:nvSpPr>
          <p:cNvPr id="3" name="Content Placeholder 2">
            <a:extLst>
              <a:ext uri="{FF2B5EF4-FFF2-40B4-BE49-F238E27FC236}">
                <a16:creationId xmlns:a16="http://schemas.microsoft.com/office/drawing/2014/main" id="{CD6EF6C7-BE59-CED7-4D21-2F032FA6675A}"/>
              </a:ext>
            </a:extLst>
          </p:cNvPr>
          <p:cNvSpPr>
            <a:spLocks noGrp="1"/>
          </p:cNvSpPr>
          <p:nvPr>
            <p:ph idx="4294967295"/>
          </p:nvPr>
        </p:nvSpPr>
        <p:spPr>
          <a:xfrm>
            <a:off x="838200" y="1828800"/>
            <a:ext cx="10515600" cy="4351338"/>
          </a:xfrm>
        </p:spPr>
        <p:txBody>
          <a:bodyPr>
            <a:normAutofit/>
          </a:bodyPr>
          <a:lstStyle/>
          <a:p>
            <a:r>
              <a:rPr lang="en-US" dirty="0">
                <a:solidFill>
                  <a:schemeClr val="bg1"/>
                </a:solidFill>
              </a:rPr>
              <a:t>An agent is an LLM system that can reason, make decisions, and take actions across tools often in multiple steps.</a:t>
            </a:r>
          </a:p>
          <a:p>
            <a:r>
              <a:rPr lang="en-US" dirty="0">
                <a:solidFill>
                  <a:schemeClr val="bg1"/>
                </a:solidFill>
              </a:rPr>
              <a:t>Agents go beyond answering they do. Like booking a meeting, updating a dashboard, or automating a workflow.</a:t>
            </a:r>
          </a:p>
          <a:p>
            <a:pPr marL="0" indent="0">
              <a:buNone/>
            </a:pPr>
            <a:endParaRPr lang="en-US" dirty="0">
              <a:solidFill>
                <a:schemeClr val="bg1"/>
              </a:solidFill>
            </a:endParaRPr>
          </a:p>
          <a:p>
            <a:pPr algn="l">
              <a:buNone/>
            </a:pPr>
            <a:r>
              <a:rPr lang="en-US" dirty="0">
                <a:solidFill>
                  <a:schemeClr val="bg1"/>
                </a:solidFill>
              </a:rPr>
              <a:t>Common Uses:</a:t>
            </a:r>
          </a:p>
          <a:p>
            <a:pPr algn="l">
              <a:buFont typeface="Arial" panose="020B0604020202020204" pitchFamily="34" charset="0"/>
              <a:buChar char="•"/>
            </a:pPr>
            <a:r>
              <a:rPr lang="en-US" dirty="0">
                <a:solidFill>
                  <a:schemeClr val="bg1"/>
                </a:solidFill>
              </a:rPr>
              <a:t>Executive assistants</a:t>
            </a:r>
          </a:p>
          <a:p>
            <a:pPr algn="l">
              <a:buFont typeface="Arial" panose="020B0604020202020204" pitchFamily="34" charset="0"/>
              <a:buChar char="•"/>
            </a:pPr>
            <a:r>
              <a:rPr lang="en-US" dirty="0">
                <a:solidFill>
                  <a:schemeClr val="bg1"/>
                </a:solidFill>
              </a:rPr>
              <a:t>Data analysis and reporting</a:t>
            </a:r>
          </a:p>
          <a:p>
            <a:pPr algn="l">
              <a:buFont typeface="Arial" panose="020B0604020202020204" pitchFamily="34" charset="0"/>
              <a:buChar char="•"/>
            </a:pPr>
            <a:r>
              <a:rPr lang="en-US" dirty="0">
                <a:solidFill>
                  <a:schemeClr val="bg1"/>
                </a:solidFill>
              </a:rPr>
              <a:t>Task automation (multi-step, across apps)</a:t>
            </a:r>
          </a:p>
        </p:txBody>
      </p:sp>
    </p:spTree>
    <p:extLst>
      <p:ext uri="{BB962C8B-B14F-4D97-AF65-F5344CB8AC3E}">
        <p14:creationId xmlns:p14="http://schemas.microsoft.com/office/powerpoint/2010/main" val="3723424143"/>
      </p:ext>
    </p:extLst>
  </p:cSld>
  <p:clrMapOvr>
    <a:masterClrMapping/>
  </p:clrMapOvr>
  <mc:AlternateContent xmlns:mc="http://schemas.openxmlformats.org/markup-compatibility/2006" xmlns:p14="http://schemas.microsoft.com/office/powerpoint/2010/main">
    <mc:Choice Requires="p14">
      <p:transition spd="slow" p14:dur="2000" advClick="0" advTm="1150"/>
    </mc:Choice>
    <mc:Fallback xmlns="">
      <p:transition spd="slow" advClick="0" advTm="115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C72A3-E252-DE41-DDE9-253B488B2C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89AAAC-E601-38DE-6E03-35DCA02848CF}"/>
              </a:ext>
            </a:extLst>
          </p:cNvPr>
          <p:cNvSpPr>
            <a:spLocks noGrp="1"/>
          </p:cNvSpPr>
          <p:nvPr>
            <p:ph type="title" idx="4294967295"/>
          </p:nvPr>
        </p:nvSpPr>
        <p:spPr>
          <a:xfrm>
            <a:off x="838200" y="503237"/>
            <a:ext cx="10515600" cy="1325563"/>
          </a:xfrm>
          <a:noFill/>
        </p:spPr>
        <p:txBody>
          <a:bodyPr/>
          <a:lstStyle/>
          <a:p>
            <a:r>
              <a:rPr lang="en-US" sz="4400" dirty="0">
                <a:solidFill>
                  <a:schemeClr val="bg1"/>
                </a:solidFill>
              </a:rPr>
              <a:t>Chain of Thought (CoT)</a:t>
            </a:r>
            <a:endParaRPr lang="en-US" dirty="0">
              <a:solidFill>
                <a:schemeClr val="bg1"/>
              </a:solidFill>
            </a:endParaRPr>
          </a:p>
        </p:txBody>
      </p:sp>
      <p:sp>
        <p:nvSpPr>
          <p:cNvPr id="3" name="Content Placeholder 2">
            <a:extLst>
              <a:ext uri="{FF2B5EF4-FFF2-40B4-BE49-F238E27FC236}">
                <a16:creationId xmlns:a16="http://schemas.microsoft.com/office/drawing/2014/main" id="{7D01C34A-7BAA-BC4F-5A1B-F236BE0500CC}"/>
              </a:ext>
            </a:extLst>
          </p:cNvPr>
          <p:cNvSpPr>
            <a:spLocks noGrp="1"/>
          </p:cNvSpPr>
          <p:nvPr>
            <p:ph idx="4294967295"/>
          </p:nvPr>
        </p:nvSpPr>
        <p:spPr>
          <a:xfrm>
            <a:off x="838200" y="1828800"/>
            <a:ext cx="10515600" cy="4351338"/>
          </a:xfrm>
        </p:spPr>
        <p:txBody>
          <a:bodyPr>
            <a:normAutofit/>
          </a:bodyPr>
          <a:lstStyle/>
          <a:p>
            <a:r>
              <a:rPr lang="en-US" dirty="0">
                <a:solidFill>
                  <a:schemeClr val="bg1"/>
                </a:solidFill>
              </a:rPr>
              <a:t>Chain-of-Thought (CoT) is a prompting technique that gets LLMs to reason step-by-step, instead of jumping straight to the answer.</a:t>
            </a:r>
          </a:p>
          <a:p>
            <a:r>
              <a:rPr lang="en-US" dirty="0">
                <a:solidFill>
                  <a:schemeClr val="bg1"/>
                </a:solidFill>
              </a:rPr>
              <a:t>Useful for complex tasks that require logic, comparisons, or structured decisions.</a:t>
            </a:r>
          </a:p>
          <a:p>
            <a:pPr marL="0" indent="0">
              <a:buNone/>
            </a:pPr>
            <a:endParaRPr lang="en-US" dirty="0">
              <a:solidFill>
                <a:schemeClr val="bg1"/>
              </a:solidFill>
            </a:endParaRPr>
          </a:p>
          <a:p>
            <a:pPr algn="l">
              <a:buNone/>
            </a:pPr>
            <a:r>
              <a:rPr lang="en-US" dirty="0">
                <a:solidFill>
                  <a:schemeClr val="bg1"/>
                </a:solidFill>
              </a:rPr>
              <a:t>Common Uses:</a:t>
            </a:r>
          </a:p>
          <a:p>
            <a:pPr algn="l">
              <a:buFont typeface="Arial" panose="020B0604020202020204" pitchFamily="34" charset="0"/>
              <a:buChar char="•"/>
            </a:pPr>
            <a:r>
              <a:rPr lang="en-US" dirty="0">
                <a:solidFill>
                  <a:schemeClr val="bg1"/>
                </a:solidFill>
              </a:rPr>
              <a:t>Financial modeling</a:t>
            </a:r>
          </a:p>
          <a:p>
            <a:pPr algn="l">
              <a:buFont typeface="Arial" panose="020B0604020202020204" pitchFamily="34" charset="0"/>
              <a:buChar char="•"/>
            </a:pPr>
            <a:r>
              <a:rPr lang="en-US" dirty="0">
                <a:solidFill>
                  <a:schemeClr val="bg1"/>
                </a:solidFill>
              </a:rPr>
              <a:t>Decision support</a:t>
            </a:r>
          </a:p>
          <a:p>
            <a:pPr algn="l">
              <a:buFont typeface="Arial" panose="020B0604020202020204" pitchFamily="34" charset="0"/>
              <a:buChar char="•"/>
            </a:pPr>
            <a:r>
              <a:rPr lang="en-US" dirty="0">
                <a:solidFill>
                  <a:schemeClr val="bg1"/>
                </a:solidFill>
              </a:rPr>
              <a:t>Legal and compliance analysis</a:t>
            </a:r>
          </a:p>
        </p:txBody>
      </p:sp>
    </p:spTree>
    <p:extLst>
      <p:ext uri="{BB962C8B-B14F-4D97-AF65-F5344CB8AC3E}">
        <p14:creationId xmlns:p14="http://schemas.microsoft.com/office/powerpoint/2010/main" val="3001324508"/>
      </p:ext>
    </p:extLst>
  </p:cSld>
  <p:clrMapOvr>
    <a:masterClrMapping/>
  </p:clrMapOvr>
  <mc:AlternateContent xmlns:mc="http://schemas.openxmlformats.org/markup-compatibility/2006" xmlns:p14="http://schemas.microsoft.com/office/powerpoint/2010/main">
    <mc:Choice Requires="p14">
      <p:transition spd="slow" p14:dur="2000" advClick="0" advTm="1160"/>
    </mc:Choice>
    <mc:Fallback xmlns="">
      <p:transition spd="slow" advClick="0" advTm="116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37790-9932-2AD4-2B3C-7DE9B39D3E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722DF9-42E9-8B25-A27E-CBDF09D18474}"/>
              </a:ext>
            </a:extLst>
          </p:cNvPr>
          <p:cNvSpPr>
            <a:spLocks noGrp="1"/>
          </p:cNvSpPr>
          <p:nvPr>
            <p:ph type="title" idx="4294967295"/>
          </p:nvPr>
        </p:nvSpPr>
        <p:spPr>
          <a:xfrm>
            <a:off x="0" y="587375"/>
            <a:ext cx="4229100" cy="3387725"/>
          </a:xfrm>
        </p:spPr>
        <p:txBody>
          <a:bodyPr anchor="b">
            <a:normAutofit/>
          </a:bodyPr>
          <a:lstStyle/>
          <a:p>
            <a:pPr algn="r"/>
            <a:r>
              <a:rPr lang="en-US" dirty="0">
                <a:solidFill>
                  <a:srgbClr val="FFFFFF"/>
                </a:solidFill>
              </a:rPr>
              <a:t>Conclusion</a:t>
            </a:r>
          </a:p>
        </p:txBody>
      </p:sp>
      <p:sp>
        <p:nvSpPr>
          <p:cNvPr id="3" name="Content Placeholder 2">
            <a:extLst>
              <a:ext uri="{FF2B5EF4-FFF2-40B4-BE49-F238E27FC236}">
                <a16:creationId xmlns:a16="http://schemas.microsoft.com/office/drawing/2014/main" id="{10085D62-61C4-1865-DFDB-CE1C039A5556}"/>
              </a:ext>
            </a:extLst>
          </p:cNvPr>
          <p:cNvSpPr>
            <a:spLocks noGrp="1"/>
          </p:cNvSpPr>
          <p:nvPr>
            <p:ph idx="4294967295"/>
          </p:nvPr>
        </p:nvSpPr>
        <p:spPr>
          <a:xfrm>
            <a:off x="6019800" y="587375"/>
            <a:ext cx="4862512" cy="5546725"/>
          </a:xfrm>
        </p:spPr>
        <p:txBody>
          <a:bodyPr anchor="ctr">
            <a:normAutofit/>
          </a:bodyPr>
          <a:lstStyle/>
          <a:p>
            <a:r>
              <a:rPr lang="en-US" sz="3200" dirty="0">
                <a:solidFill>
                  <a:schemeClr val="bg1"/>
                </a:solidFill>
              </a:rPr>
              <a:t>Recap Major Takeaways</a:t>
            </a:r>
          </a:p>
          <a:p>
            <a:r>
              <a:rPr lang="en-US" sz="3200" dirty="0">
                <a:solidFill>
                  <a:schemeClr val="bg1"/>
                </a:solidFill>
              </a:rPr>
              <a:t>Executive Summary</a:t>
            </a:r>
          </a:p>
          <a:p>
            <a:r>
              <a:rPr lang="en-US" sz="3200" dirty="0">
                <a:solidFill>
                  <a:schemeClr val="bg1"/>
                </a:solidFill>
              </a:rPr>
              <a:t>Strategic Questions for Leaders</a:t>
            </a:r>
          </a:p>
        </p:txBody>
      </p:sp>
    </p:spTree>
    <p:extLst>
      <p:ext uri="{BB962C8B-B14F-4D97-AF65-F5344CB8AC3E}">
        <p14:creationId xmlns:p14="http://schemas.microsoft.com/office/powerpoint/2010/main" val="1170405573"/>
      </p:ext>
    </p:extLst>
  </p:cSld>
  <p:clrMapOvr>
    <a:masterClrMapping/>
  </p:clrMapOvr>
  <mc:AlternateContent xmlns:mc="http://schemas.openxmlformats.org/markup-compatibility/2006" xmlns:p14="http://schemas.microsoft.com/office/powerpoint/2010/main">
    <mc:Choice Requires="p14">
      <p:transition spd="slow" p14:dur="2000" advClick="0" advTm="580"/>
    </mc:Choice>
    <mc:Fallback xmlns="">
      <p:transition spd="slow" advClick="0" advTm="58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2D931-168B-140F-C9C1-7E35D44EC6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98779E-9E67-D307-1898-28AB5C2AD2EB}"/>
              </a:ext>
            </a:extLst>
          </p:cNvPr>
          <p:cNvSpPr>
            <a:spLocks noGrp="1"/>
          </p:cNvSpPr>
          <p:nvPr>
            <p:ph type="title" idx="4294967295"/>
          </p:nvPr>
        </p:nvSpPr>
        <p:spPr>
          <a:xfrm>
            <a:off x="838200" y="503237"/>
            <a:ext cx="10515600" cy="1325563"/>
          </a:xfrm>
          <a:noFill/>
        </p:spPr>
        <p:txBody>
          <a:bodyPr/>
          <a:lstStyle/>
          <a:p>
            <a:r>
              <a:rPr lang="en-US" sz="4400" dirty="0">
                <a:solidFill>
                  <a:schemeClr val="bg1"/>
                </a:solidFill>
              </a:rPr>
              <a:t>Recap Major Takeaways (1/5)</a:t>
            </a:r>
            <a:endParaRPr lang="en-US" dirty="0">
              <a:solidFill>
                <a:schemeClr val="bg1"/>
              </a:solidFill>
            </a:endParaRPr>
          </a:p>
        </p:txBody>
      </p:sp>
      <p:sp>
        <p:nvSpPr>
          <p:cNvPr id="3" name="Content Placeholder 2">
            <a:extLst>
              <a:ext uri="{FF2B5EF4-FFF2-40B4-BE49-F238E27FC236}">
                <a16:creationId xmlns:a16="http://schemas.microsoft.com/office/drawing/2014/main" id="{DE8CFBB4-E25B-7560-33CF-11C96B7E4329}"/>
              </a:ext>
            </a:extLst>
          </p:cNvPr>
          <p:cNvSpPr>
            <a:spLocks noGrp="1"/>
          </p:cNvSpPr>
          <p:nvPr>
            <p:ph idx="4294967295"/>
          </p:nvPr>
        </p:nvSpPr>
        <p:spPr>
          <a:xfrm>
            <a:off x="838200" y="1828800"/>
            <a:ext cx="10515600" cy="4351338"/>
          </a:xfrm>
        </p:spPr>
        <p:txBody>
          <a:bodyPr>
            <a:normAutofit/>
          </a:bodyPr>
          <a:lstStyle/>
          <a:p>
            <a:r>
              <a:rPr lang="en-US" dirty="0">
                <a:solidFill>
                  <a:schemeClr val="bg1"/>
                </a:solidFill>
              </a:rPr>
              <a:t>More tokens = more context</a:t>
            </a:r>
          </a:p>
          <a:p>
            <a:r>
              <a:rPr lang="en-US" dirty="0">
                <a:solidFill>
                  <a:schemeClr val="bg1"/>
                </a:solidFill>
              </a:rPr>
              <a:t>Fewer tokens = lower cost</a:t>
            </a:r>
          </a:p>
          <a:p>
            <a:r>
              <a:rPr lang="en-US" dirty="0">
                <a:solidFill>
                  <a:schemeClr val="bg1"/>
                </a:solidFill>
              </a:rPr>
              <a:t>Understanding tokens helps manage budget, performance, and accuracy.</a:t>
            </a:r>
          </a:p>
          <a:p>
            <a:r>
              <a:rPr lang="en-US" dirty="0">
                <a:solidFill>
                  <a:schemeClr val="bg1"/>
                </a:solidFill>
              </a:rPr>
              <a:t>Inference is where the value happens; it’s the moment the AI delivers insights, answers, or automation.</a:t>
            </a:r>
          </a:p>
          <a:p>
            <a:r>
              <a:rPr lang="en-US" dirty="0">
                <a:solidFill>
                  <a:schemeClr val="bg1"/>
                </a:solidFill>
              </a:rPr>
              <a:t>The right prompt turns a generic AI into a business-specific expert. Prompt engineering is the fastest way to get real value from LLMs.</a:t>
            </a:r>
          </a:p>
        </p:txBody>
      </p:sp>
    </p:spTree>
    <p:extLst>
      <p:ext uri="{BB962C8B-B14F-4D97-AF65-F5344CB8AC3E}">
        <p14:creationId xmlns:p14="http://schemas.microsoft.com/office/powerpoint/2010/main" val="2377633163"/>
      </p:ext>
    </p:extLst>
  </p:cSld>
  <p:clrMapOvr>
    <a:masterClrMapping/>
  </p:clrMapOvr>
  <mc:AlternateContent xmlns:mc="http://schemas.openxmlformats.org/markup-compatibility/2006" xmlns:p14="http://schemas.microsoft.com/office/powerpoint/2010/main">
    <mc:Choice Requires="p14">
      <p:transition spd="slow" p14:dur="2000" advClick="0" advTm="280"/>
    </mc:Choice>
    <mc:Fallback xmlns="">
      <p:transition spd="slow" advClick="0" advTm="28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C99E2-29E7-8267-B666-6ED105697154}"/>
              </a:ext>
            </a:extLst>
          </p:cNvPr>
          <p:cNvSpPr>
            <a:spLocks noGrp="1"/>
          </p:cNvSpPr>
          <p:nvPr>
            <p:ph type="title"/>
          </p:nvPr>
        </p:nvSpPr>
        <p:spPr/>
        <p:txBody>
          <a:bodyPr/>
          <a:lstStyle/>
          <a:p>
            <a:r>
              <a:rPr lang="en-US" sz="4400" b="1">
                <a:solidFill>
                  <a:srgbClr val="FFFFFF"/>
                </a:solidFill>
              </a:rPr>
              <a:t>Why do LLMs matter?</a:t>
            </a:r>
            <a:endParaRPr lang="en-US"/>
          </a:p>
        </p:txBody>
      </p:sp>
      <p:sp>
        <p:nvSpPr>
          <p:cNvPr id="3" name="Content Placeholder 2">
            <a:extLst>
              <a:ext uri="{FF2B5EF4-FFF2-40B4-BE49-F238E27FC236}">
                <a16:creationId xmlns:a16="http://schemas.microsoft.com/office/drawing/2014/main" id="{065B8351-A050-99B0-A9C8-43BE93D3D42E}"/>
              </a:ext>
            </a:extLst>
          </p:cNvPr>
          <p:cNvSpPr>
            <a:spLocks noGrp="1"/>
          </p:cNvSpPr>
          <p:nvPr>
            <p:ph idx="1"/>
          </p:nvPr>
        </p:nvSpPr>
        <p:spPr/>
        <p:txBody>
          <a:bodyPr numCol="1" anchor="t">
            <a:normAutofit/>
          </a:bodyPr>
          <a:lstStyle/>
          <a:p>
            <a:pPr lvl="0"/>
            <a:r>
              <a:rPr lang="en-US" sz="4400" dirty="0">
                <a:solidFill>
                  <a:schemeClr val="bg1"/>
                </a:solidFill>
              </a:rPr>
              <a:t>Automate knowledge work</a:t>
            </a:r>
          </a:p>
          <a:p>
            <a:pPr lvl="0"/>
            <a:r>
              <a:rPr lang="en-US" sz="4400" dirty="0">
                <a:solidFill>
                  <a:schemeClr val="bg1"/>
                </a:solidFill>
              </a:rPr>
              <a:t>Make expertise more accessible</a:t>
            </a:r>
          </a:p>
          <a:p>
            <a:pPr lvl="0"/>
            <a:r>
              <a:rPr lang="en-US" sz="4400" dirty="0">
                <a:solidFill>
                  <a:schemeClr val="bg1"/>
                </a:solidFill>
              </a:rPr>
              <a:t>Accelerate innovation</a:t>
            </a:r>
          </a:p>
          <a:p>
            <a:pPr lvl="0"/>
            <a:r>
              <a:rPr lang="en-US" sz="4400" dirty="0">
                <a:solidFill>
                  <a:schemeClr val="bg1"/>
                </a:solidFill>
              </a:rPr>
              <a:t>Drive efficiency and reduce costs</a:t>
            </a:r>
          </a:p>
          <a:p>
            <a:pPr lvl="0"/>
            <a:r>
              <a:rPr lang="en-US" sz="4400" dirty="0">
                <a:solidFill>
                  <a:schemeClr val="bg1"/>
                </a:solidFill>
              </a:rPr>
              <a:t>Enable smarter decision-making</a:t>
            </a:r>
            <a:endParaRPr lang="en-US" sz="4400" dirty="0"/>
          </a:p>
        </p:txBody>
      </p:sp>
    </p:spTree>
    <p:extLst>
      <p:ext uri="{BB962C8B-B14F-4D97-AF65-F5344CB8AC3E}">
        <p14:creationId xmlns:p14="http://schemas.microsoft.com/office/powerpoint/2010/main" val="427564180"/>
      </p:ext>
    </p:extLst>
  </p:cSld>
  <p:clrMapOvr>
    <a:masterClrMapping/>
  </p:clrMapOvr>
  <mc:AlternateContent xmlns:mc="http://schemas.openxmlformats.org/markup-compatibility/2006" xmlns:p14="http://schemas.microsoft.com/office/powerpoint/2010/main">
    <mc:Choice Requires="p14">
      <p:transition spd="slow" p14:dur="2000" advClick="0" advTm="1350"/>
    </mc:Choice>
    <mc:Fallback xmlns="">
      <p:transition spd="slow" advClick="0" advTm="135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9D2B3-79EF-6DB6-17CB-9D7E2117C9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FBC093-53D6-9AEA-8E91-2C8267EFC509}"/>
              </a:ext>
            </a:extLst>
          </p:cNvPr>
          <p:cNvSpPr>
            <a:spLocks noGrp="1"/>
          </p:cNvSpPr>
          <p:nvPr>
            <p:ph type="title" idx="4294967295"/>
          </p:nvPr>
        </p:nvSpPr>
        <p:spPr>
          <a:xfrm>
            <a:off x="838200" y="503237"/>
            <a:ext cx="10515600" cy="1325563"/>
          </a:xfrm>
          <a:noFill/>
        </p:spPr>
        <p:txBody>
          <a:bodyPr/>
          <a:lstStyle/>
          <a:p>
            <a:r>
              <a:rPr lang="en-US" sz="4400" dirty="0">
                <a:solidFill>
                  <a:schemeClr val="bg1"/>
                </a:solidFill>
              </a:rPr>
              <a:t>Recap Major Takeaways (2/5)</a:t>
            </a:r>
            <a:endParaRPr lang="en-US" dirty="0">
              <a:solidFill>
                <a:schemeClr val="bg1"/>
              </a:solidFill>
            </a:endParaRPr>
          </a:p>
        </p:txBody>
      </p:sp>
      <p:sp>
        <p:nvSpPr>
          <p:cNvPr id="3" name="Content Placeholder 2">
            <a:extLst>
              <a:ext uri="{FF2B5EF4-FFF2-40B4-BE49-F238E27FC236}">
                <a16:creationId xmlns:a16="http://schemas.microsoft.com/office/drawing/2014/main" id="{D242D772-A588-4886-F8BB-D6950E970649}"/>
              </a:ext>
            </a:extLst>
          </p:cNvPr>
          <p:cNvSpPr>
            <a:spLocks noGrp="1"/>
          </p:cNvSpPr>
          <p:nvPr>
            <p:ph idx="4294967295"/>
          </p:nvPr>
        </p:nvSpPr>
        <p:spPr>
          <a:xfrm>
            <a:off x="838200" y="1828800"/>
            <a:ext cx="10515600" cy="4351338"/>
          </a:xfrm>
        </p:spPr>
        <p:txBody>
          <a:bodyPr>
            <a:normAutofit/>
          </a:bodyPr>
          <a:lstStyle/>
          <a:p>
            <a:r>
              <a:rPr lang="en-US" dirty="0">
                <a:solidFill>
                  <a:schemeClr val="bg1"/>
                </a:solidFill>
              </a:rPr>
              <a:t>Embeddings make language searchable, comparable, and useful at scale. Turning unstructured text into actionable data.</a:t>
            </a:r>
          </a:p>
          <a:p>
            <a:r>
              <a:rPr lang="en-US" dirty="0">
                <a:solidFill>
                  <a:schemeClr val="bg1"/>
                </a:solidFill>
              </a:rPr>
              <a:t>RAG lets you plug your company’s knowledge into a large language model. Enabling smarter, more trustworthy answers tailored to your business.</a:t>
            </a:r>
          </a:p>
          <a:p>
            <a:r>
              <a:rPr lang="en-US" dirty="0">
                <a:solidFill>
                  <a:schemeClr val="bg1"/>
                </a:solidFill>
              </a:rPr>
              <a:t>CAG enables AI to feel intelligent in the moment. Adapting to each user’s context to deliver more value, faster.</a:t>
            </a:r>
          </a:p>
          <a:p>
            <a:r>
              <a:rPr lang="en-US" dirty="0">
                <a:solidFill>
                  <a:schemeClr val="bg1"/>
                </a:solidFill>
              </a:rPr>
              <a:t>Vector DBs are the engine behind AI that understands. This lets large language models pull the right info, even when it’s worded differently.</a:t>
            </a:r>
          </a:p>
        </p:txBody>
      </p:sp>
    </p:spTree>
    <p:extLst>
      <p:ext uri="{BB962C8B-B14F-4D97-AF65-F5344CB8AC3E}">
        <p14:creationId xmlns:p14="http://schemas.microsoft.com/office/powerpoint/2010/main" val="1967021077"/>
      </p:ext>
    </p:extLst>
  </p:cSld>
  <p:clrMapOvr>
    <a:masterClrMapping/>
  </p:clrMapOvr>
  <mc:AlternateContent xmlns:mc="http://schemas.openxmlformats.org/markup-compatibility/2006" xmlns:p14="http://schemas.microsoft.com/office/powerpoint/2010/main">
    <mc:Choice Requires="p14">
      <p:transition spd="slow" p14:dur="2000" advClick="0" advTm="410"/>
    </mc:Choice>
    <mc:Fallback xmlns="">
      <p:transition spd="slow" advClick="0" advTm="41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64ADE-D87A-DEFA-86EC-9B2E1311D4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D85279-3C86-310B-670C-B99AA7FE631A}"/>
              </a:ext>
            </a:extLst>
          </p:cNvPr>
          <p:cNvSpPr>
            <a:spLocks noGrp="1"/>
          </p:cNvSpPr>
          <p:nvPr>
            <p:ph type="title" idx="4294967295"/>
          </p:nvPr>
        </p:nvSpPr>
        <p:spPr>
          <a:xfrm>
            <a:off x="838200" y="503237"/>
            <a:ext cx="10515600" cy="1325563"/>
          </a:xfrm>
          <a:noFill/>
        </p:spPr>
        <p:txBody>
          <a:bodyPr/>
          <a:lstStyle/>
          <a:p>
            <a:r>
              <a:rPr lang="en-US" sz="4400" dirty="0">
                <a:solidFill>
                  <a:schemeClr val="bg1"/>
                </a:solidFill>
              </a:rPr>
              <a:t>Recap Major Takeaways (3/5)</a:t>
            </a:r>
            <a:endParaRPr lang="en-US" dirty="0">
              <a:solidFill>
                <a:schemeClr val="bg1"/>
              </a:solidFill>
            </a:endParaRPr>
          </a:p>
        </p:txBody>
      </p:sp>
      <p:sp>
        <p:nvSpPr>
          <p:cNvPr id="3" name="Content Placeholder 2">
            <a:extLst>
              <a:ext uri="{FF2B5EF4-FFF2-40B4-BE49-F238E27FC236}">
                <a16:creationId xmlns:a16="http://schemas.microsoft.com/office/drawing/2014/main" id="{0FFE9B96-B668-38E1-C551-8252C235501E}"/>
              </a:ext>
            </a:extLst>
          </p:cNvPr>
          <p:cNvSpPr>
            <a:spLocks noGrp="1"/>
          </p:cNvSpPr>
          <p:nvPr>
            <p:ph idx="4294967295"/>
          </p:nvPr>
        </p:nvSpPr>
        <p:spPr>
          <a:xfrm>
            <a:off x="838200" y="1828800"/>
            <a:ext cx="10515600" cy="4351338"/>
          </a:xfrm>
        </p:spPr>
        <p:txBody>
          <a:bodyPr>
            <a:normAutofit/>
          </a:bodyPr>
          <a:lstStyle/>
          <a:p>
            <a:r>
              <a:rPr lang="en-US" dirty="0">
                <a:solidFill>
                  <a:schemeClr val="bg1"/>
                </a:solidFill>
              </a:rPr>
              <a:t>Fine-tuning makes an LLM your LLM. Embedding your organization’s knowledge, tone, and workflows into its DNA.</a:t>
            </a:r>
          </a:p>
          <a:p>
            <a:r>
              <a:rPr lang="en-US" dirty="0">
                <a:solidFill>
                  <a:schemeClr val="bg1"/>
                </a:solidFill>
              </a:rPr>
              <a:t>APIs make AI plug-and-play. Letting businesses tap into world-class models instantly, securely, and cost-effectively.</a:t>
            </a:r>
          </a:p>
          <a:p>
            <a:r>
              <a:rPr lang="en-US" dirty="0">
                <a:solidFill>
                  <a:schemeClr val="bg1"/>
                </a:solidFill>
              </a:rPr>
              <a:t>On-prem LLMs offer maximum control and security. Ideal for regulated industries or highly sensitive use cases but come with higher cost and complexity.</a:t>
            </a:r>
          </a:p>
          <a:p>
            <a:r>
              <a:rPr lang="en-US" dirty="0">
                <a:solidFill>
                  <a:schemeClr val="bg1"/>
                </a:solidFill>
              </a:rPr>
              <a:t>Latency is the speed of intelligence. Faster responses mean smoother, more seamless AI-powered experiences.</a:t>
            </a:r>
          </a:p>
        </p:txBody>
      </p:sp>
    </p:spTree>
    <p:extLst>
      <p:ext uri="{BB962C8B-B14F-4D97-AF65-F5344CB8AC3E}">
        <p14:creationId xmlns:p14="http://schemas.microsoft.com/office/powerpoint/2010/main" val="827813742"/>
      </p:ext>
    </p:extLst>
  </p:cSld>
  <p:clrMapOvr>
    <a:masterClrMapping/>
  </p:clrMapOvr>
  <mc:AlternateContent xmlns:mc="http://schemas.openxmlformats.org/markup-compatibility/2006" xmlns:p14="http://schemas.microsoft.com/office/powerpoint/2010/main">
    <mc:Choice Requires="p14">
      <p:transition spd="slow" p14:dur="2000" advClick="0" advTm="370"/>
    </mc:Choice>
    <mc:Fallback xmlns="">
      <p:transition spd="slow" advClick="0" advTm="37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AB43B-710C-FA32-06A6-579FC6BE84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E85E1E-390E-17DF-64B9-A784794BC070}"/>
              </a:ext>
            </a:extLst>
          </p:cNvPr>
          <p:cNvSpPr>
            <a:spLocks noGrp="1"/>
          </p:cNvSpPr>
          <p:nvPr>
            <p:ph type="title" idx="4294967295"/>
          </p:nvPr>
        </p:nvSpPr>
        <p:spPr>
          <a:xfrm>
            <a:off x="838200" y="503237"/>
            <a:ext cx="10515600" cy="1325563"/>
          </a:xfrm>
          <a:noFill/>
        </p:spPr>
        <p:txBody>
          <a:bodyPr/>
          <a:lstStyle/>
          <a:p>
            <a:r>
              <a:rPr lang="en-US" sz="4400" dirty="0">
                <a:solidFill>
                  <a:schemeClr val="bg1"/>
                </a:solidFill>
              </a:rPr>
              <a:t>Recap Major Takeaways (4/5)</a:t>
            </a:r>
            <a:endParaRPr lang="en-US" dirty="0">
              <a:solidFill>
                <a:schemeClr val="bg1"/>
              </a:solidFill>
            </a:endParaRPr>
          </a:p>
        </p:txBody>
      </p:sp>
      <p:sp>
        <p:nvSpPr>
          <p:cNvPr id="3" name="Content Placeholder 2">
            <a:extLst>
              <a:ext uri="{FF2B5EF4-FFF2-40B4-BE49-F238E27FC236}">
                <a16:creationId xmlns:a16="http://schemas.microsoft.com/office/drawing/2014/main" id="{6186246C-6D6D-91DC-3CC2-D0CCDD7389E9}"/>
              </a:ext>
            </a:extLst>
          </p:cNvPr>
          <p:cNvSpPr>
            <a:spLocks noGrp="1"/>
          </p:cNvSpPr>
          <p:nvPr>
            <p:ph idx="4294967295"/>
          </p:nvPr>
        </p:nvSpPr>
        <p:spPr>
          <a:xfrm>
            <a:off x="838200" y="1828800"/>
            <a:ext cx="10515600" cy="4351338"/>
          </a:xfrm>
        </p:spPr>
        <p:txBody>
          <a:bodyPr>
            <a:normAutofit/>
          </a:bodyPr>
          <a:lstStyle/>
          <a:p>
            <a:r>
              <a:rPr lang="en-US" dirty="0">
                <a:solidFill>
                  <a:schemeClr val="bg1"/>
                </a:solidFill>
              </a:rPr>
              <a:t>LLMs sound confident even when they’re wrong. Always validate outputs in critical use cases.</a:t>
            </a:r>
          </a:p>
          <a:p>
            <a:r>
              <a:rPr lang="en-US" dirty="0">
                <a:solidFill>
                  <a:schemeClr val="bg1"/>
                </a:solidFill>
              </a:rPr>
              <a:t>Guardrails make AI safe and aligned. Essential for enterprise use at scale.</a:t>
            </a:r>
          </a:p>
          <a:p>
            <a:r>
              <a:rPr lang="en-US" dirty="0">
                <a:solidFill>
                  <a:schemeClr val="bg1"/>
                </a:solidFill>
              </a:rPr>
              <a:t>Red teaming keeps your AI honest. It’s how responsible organizations move from prototype to production.</a:t>
            </a:r>
          </a:p>
          <a:p>
            <a:r>
              <a:rPr lang="en-US" dirty="0">
                <a:solidFill>
                  <a:schemeClr val="bg1"/>
                </a:solidFill>
              </a:rPr>
              <a:t>LLMs must be treated like data systems. With strict access controls, auditability, and encryption in place.</a:t>
            </a:r>
          </a:p>
        </p:txBody>
      </p:sp>
    </p:spTree>
    <p:extLst>
      <p:ext uri="{BB962C8B-B14F-4D97-AF65-F5344CB8AC3E}">
        <p14:creationId xmlns:p14="http://schemas.microsoft.com/office/powerpoint/2010/main" val="3034163488"/>
      </p:ext>
    </p:extLst>
  </p:cSld>
  <p:clrMapOvr>
    <a:masterClrMapping/>
  </p:clrMapOvr>
  <mc:AlternateContent xmlns:mc="http://schemas.openxmlformats.org/markup-compatibility/2006" xmlns:p14="http://schemas.microsoft.com/office/powerpoint/2010/main">
    <mc:Choice Requires="p14">
      <p:transition spd="slow" p14:dur="2000" advClick="0" advTm="280"/>
    </mc:Choice>
    <mc:Fallback xmlns="">
      <p:transition spd="slow" advClick="0" advTm="28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9EB65-0AF1-6B56-E332-27F7E321B5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CE40F7-8AE1-8629-8CBB-6E70D94CF3A3}"/>
              </a:ext>
            </a:extLst>
          </p:cNvPr>
          <p:cNvSpPr>
            <a:spLocks noGrp="1"/>
          </p:cNvSpPr>
          <p:nvPr>
            <p:ph type="title" idx="4294967295"/>
          </p:nvPr>
        </p:nvSpPr>
        <p:spPr>
          <a:xfrm>
            <a:off x="838200" y="503237"/>
            <a:ext cx="10515600" cy="1325563"/>
          </a:xfrm>
          <a:noFill/>
        </p:spPr>
        <p:txBody>
          <a:bodyPr/>
          <a:lstStyle/>
          <a:p>
            <a:r>
              <a:rPr lang="en-US" sz="4400" dirty="0">
                <a:solidFill>
                  <a:schemeClr val="bg1"/>
                </a:solidFill>
              </a:rPr>
              <a:t>Recap Major Takeaways (5/5)</a:t>
            </a:r>
            <a:endParaRPr lang="en-US" dirty="0">
              <a:solidFill>
                <a:schemeClr val="bg1"/>
              </a:solidFill>
            </a:endParaRPr>
          </a:p>
        </p:txBody>
      </p:sp>
      <p:sp>
        <p:nvSpPr>
          <p:cNvPr id="3" name="Content Placeholder 2">
            <a:extLst>
              <a:ext uri="{FF2B5EF4-FFF2-40B4-BE49-F238E27FC236}">
                <a16:creationId xmlns:a16="http://schemas.microsoft.com/office/drawing/2014/main" id="{337CE707-71AC-803E-7F7F-4A9D790A517D}"/>
              </a:ext>
            </a:extLst>
          </p:cNvPr>
          <p:cNvSpPr>
            <a:spLocks noGrp="1"/>
          </p:cNvSpPr>
          <p:nvPr>
            <p:ph idx="4294967295"/>
          </p:nvPr>
        </p:nvSpPr>
        <p:spPr>
          <a:xfrm>
            <a:off x="838200" y="1828800"/>
            <a:ext cx="10515600" cy="4351338"/>
          </a:xfrm>
        </p:spPr>
        <p:txBody>
          <a:bodyPr>
            <a:normAutofit fontScale="77500" lnSpcReduction="20000"/>
          </a:bodyPr>
          <a:lstStyle/>
          <a:p>
            <a:r>
              <a:rPr lang="en-US" dirty="0">
                <a:solidFill>
                  <a:schemeClr val="bg1"/>
                </a:solidFill>
              </a:rPr>
              <a:t>Modern chatbots are more human, more helpful. They can deflect or resolve a large share of repetitive requests.</a:t>
            </a:r>
          </a:p>
          <a:p>
            <a:r>
              <a:rPr lang="en-US" dirty="0">
                <a:solidFill>
                  <a:schemeClr val="bg1"/>
                </a:solidFill>
              </a:rPr>
              <a:t>Copilots don’t replace; they augment. The right copilot can make every team faster and smarter.</a:t>
            </a:r>
          </a:p>
          <a:p>
            <a:r>
              <a:rPr lang="en-US" dirty="0">
                <a:solidFill>
                  <a:schemeClr val="bg1"/>
                </a:solidFill>
              </a:rPr>
              <a:t>Agents are like AI interns that can take initiative. Freeing up humans for higher-value work.</a:t>
            </a:r>
          </a:p>
          <a:p>
            <a:r>
              <a:rPr lang="en-US" dirty="0">
                <a:solidFill>
                  <a:schemeClr val="bg1"/>
                </a:solidFill>
              </a:rPr>
              <a:t>Chain-of-Thought makes LLMs smarter. Helping them solve problems like a human would step-by-step.</a:t>
            </a:r>
          </a:p>
          <a:p>
            <a:r>
              <a:rPr lang="en-US" dirty="0">
                <a:solidFill>
                  <a:schemeClr val="bg1"/>
                </a:solidFill>
              </a:rPr>
              <a:t>Choose RAG for scalable knowledge, CAG for personalization, and fine-tuning for deep specialization. The right approach depends on your use case, data, and time-to-value goals. </a:t>
            </a:r>
          </a:p>
          <a:p>
            <a:pPr marL="0" indent="0">
              <a:buNone/>
            </a:pPr>
            <a:endParaRPr lang="en-US" dirty="0">
              <a:solidFill>
                <a:schemeClr val="bg1"/>
              </a:solidFill>
            </a:endParaRPr>
          </a:p>
          <a:p>
            <a:pPr marL="0" indent="0">
              <a:buNone/>
            </a:pPr>
            <a:r>
              <a:rPr lang="en-US" dirty="0">
                <a:solidFill>
                  <a:schemeClr val="bg1"/>
                </a:solidFill>
              </a:rPr>
              <a:t>Refer to Appendix - </a:t>
            </a:r>
            <a:r>
              <a:rPr lang="en-US" i="1" dirty="0">
                <a:solidFill>
                  <a:schemeClr val="bg1"/>
                </a:solidFill>
              </a:rPr>
              <a:t>RAG vs CAG vs Fine-Tuning Chart </a:t>
            </a:r>
            <a:r>
              <a:rPr lang="en-US" dirty="0">
                <a:solidFill>
                  <a:schemeClr val="bg1"/>
                </a:solidFill>
              </a:rPr>
              <a:t>for a more detailed treatment.</a:t>
            </a:r>
          </a:p>
        </p:txBody>
      </p:sp>
    </p:spTree>
    <p:extLst>
      <p:ext uri="{BB962C8B-B14F-4D97-AF65-F5344CB8AC3E}">
        <p14:creationId xmlns:p14="http://schemas.microsoft.com/office/powerpoint/2010/main" val="336839687"/>
      </p:ext>
    </p:extLst>
  </p:cSld>
  <p:clrMapOvr>
    <a:masterClrMapping/>
  </p:clrMapOvr>
  <mc:AlternateContent xmlns:mc="http://schemas.openxmlformats.org/markup-compatibility/2006" xmlns:p14="http://schemas.microsoft.com/office/powerpoint/2010/main">
    <mc:Choice Requires="p14">
      <p:transition spd="slow" p14:dur="2000" advClick="0" advTm="420"/>
    </mc:Choice>
    <mc:Fallback xmlns="">
      <p:transition spd="slow" advClick="0" advTm="42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DAAC3-2FDA-920E-E09D-8844123AC3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AF589C-7636-F972-3344-EC504E9EFAF8}"/>
              </a:ext>
            </a:extLst>
          </p:cNvPr>
          <p:cNvSpPr>
            <a:spLocks noGrp="1"/>
          </p:cNvSpPr>
          <p:nvPr>
            <p:ph type="title" idx="4294967295"/>
          </p:nvPr>
        </p:nvSpPr>
        <p:spPr>
          <a:xfrm>
            <a:off x="838200" y="511899"/>
            <a:ext cx="10515600" cy="1325563"/>
          </a:xfrm>
          <a:noFill/>
        </p:spPr>
        <p:txBody>
          <a:bodyPr/>
          <a:lstStyle/>
          <a:p>
            <a:r>
              <a:rPr lang="en-US" sz="4400" dirty="0">
                <a:solidFill>
                  <a:schemeClr val="bg1"/>
                </a:solidFill>
              </a:rPr>
              <a:t>Executive Summary</a:t>
            </a:r>
            <a:endParaRPr lang="en-US" dirty="0">
              <a:solidFill>
                <a:schemeClr val="bg1"/>
              </a:solidFill>
            </a:endParaRPr>
          </a:p>
        </p:txBody>
      </p:sp>
      <p:sp>
        <p:nvSpPr>
          <p:cNvPr id="3" name="Content Placeholder 2">
            <a:extLst>
              <a:ext uri="{FF2B5EF4-FFF2-40B4-BE49-F238E27FC236}">
                <a16:creationId xmlns:a16="http://schemas.microsoft.com/office/drawing/2014/main" id="{2DFCD671-E4BA-6CA2-AEF9-E60E06389337}"/>
              </a:ext>
            </a:extLst>
          </p:cNvPr>
          <p:cNvSpPr>
            <a:spLocks noGrp="1"/>
          </p:cNvSpPr>
          <p:nvPr>
            <p:ph idx="4294967295"/>
          </p:nvPr>
        </p:nvSpPr>
        <p:spPr>
          <a:xfrm>
            <a:off x="838200" y="1905000"/>
            <a:ext cx="10515600" cy="4351338"/>
          </a:xfrm>
        </p:spPr>
        <p:txBody>
          <a:bodyPr>
            <a:normAutofit/>
          </a:bodyPr>
          <a:lstStyle/>
          <a:p>
            <a:r>
              <a:rPr lang="en-US" dirty="0">
                <a:solidFill>
                  <a:schemeClr val="bg1"/>
                </a:solidFill>
              </a:rPr>
              <a:t>LLMs are a new layer of intelligence. They turn language into a business interface unlocking automation, insight, and productivity across roles.</a:t>
            </a:r>
          </a:p>
          <a:p>
            <a:r>
              <a:rPr lang="en-US" dirty="0">
                <a:solidFill>
                  <a:schemeClr val="bg1"/>
                </a:solidFill>
              </a:rPr>
              <a:t>Context, Control &amp; Customization Are Key. Whether using RAG, CAG, or fine-tuning the right strategy depends on your data, goals, and risk tolerance.</a:t>
            </a:r>
          </a:p>
          <a:p>
            <a:r>
              <a:rPr lang="en-US" dirty="0">
                <a:solidFill>
                  <a:schemeClr val="bg1"/>
                </a:solidFill>
              </a:rPr>
              <a:t>Not All AI is Equal. Prompting, infrastructure, and governance choices directly impact performance, cost, and safety.</a:t>
            </a:r>
          </a:p>
          <a:p>
            <a:r>
              <a:rPr lang="en-US" dirty="0">
                <a:solidFill>
                  <a:schemeClr val="bg1"/>
                </a:solidFill>
              </a:rPr>
              <a:t>You Don’t Need to Boil the Ocean. Start small, prove value, and scale intentionally LLMs reward experimentation and iteration.</a:t>
            </a:r>
          </a:p>
        </p:txBody>
      </p:sp>
    </p:spTree>
    <p:extLst>
      <p:ext uri="{BB962C8B-B14F-4D97-AF65-F5344CB8AC3E}">
        <p14:creationId xmlns:p14="http://schemas.microsoft.com/office/powerpoint/2010/main" val="790389248"/>
      </p:ext>
    </p:extLst>
  </p:cSld>
  <p:clrMapOvr>
    <a:masterClrMapping/>
  </p:clrMapOvr>
  <mc:AlternateContent xmlns:mc="http://schemas.openxmlformats.org/markup-compatibility/2006" xmlns:p14="http://schemas.microsoft.com/office/powerpoint/2010/main">
    <mc:Choice Requires="p14">
      <p:transition spd="slow" p14:dur="2000" advClick="0" advTm="1240"/>
    </mc:Choice>
    <mc:Fallback xmlns="">
      <p:transition spd="slow" advClick="0" advTm="124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5614C-535B-CED2-23C2-5E459CBE2C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EA070A-9D73-0EE7-7B5A-53FE3194E661}"/>
              </a:ext>
            </a:extLst>
          </p:cNvPr>
          <p:cNvSpPr>
            <a:spLocks noGrp="1"/>
          </p:cNvSpPr>
          <p:nvPr>
            <p:ph type="title" idx="4294967295"/>
          </p:nvPr>
        </p:nvSpPr>
        <p:spPr>
          <a:xfrm>
            <a:off x="838200" y="503237"/>
            <a:ext cx="10515600" cy="1325563"/>
          </a:xfrm>
          <a:noFill/>
        </p:spPr>
        <p:txBody>
          <a:bodyPr/>
          <a:lstStyle/>
          <a:p>
            <a:r>
              <a:rPr lang="en-US" sz="4400" dirty="0">
                <a:solidFill>
                  <a:schemeClr val="bg1"/>
                </a:solidFill>
              </a:rPr>
              <a:t>Strategic Questions for Leaders</a:t>
            </a:r>
            <a:endParaRPr lang="en-US" dirty="0">
              <a:solidFill>
                <a:schemeClr val="bg1"/>
              </a:solidFill>
            </a:endParaRPr>
          </a:p>
        </p:txBody>
      </p:sp>
      <p:sp>
        <p:nvSpPr>
          <p:cNvPr id="3" name="Content Placeholder 2">
            <a:extLst>
              <a:ext uri="{FF2B5EF4-FFF2-40B4-BE49-F238E27FC236}">
                <a16:creationId xmlns:a16="http://schemas.microsoft.com/office/drawing/2014/main" id="{736CECFF-AE6C-5F14-C28C-E908BC610D03}"/>
              </a:ext>
            </a:extLst>
          </p:cNvPr>
          <p:cNvSpPr>
            <a:spLocks noGrp="1"/>
          </p:cNvSpPr>
          <p:nvPr>
            <p:ph idx="4294967295"/>
          </p:nvPr>
        </p:nvSpPr>
        <p:spPr>
          <a:xfrm>
            <a:off x="838200" y="1828800"/>
            <a:ext cx="10515600" cy="4351338"/>
          </a:xfrm>
        </p:spPr>
        <p:txBody>
          <a:bodyPr>
            <a:normAutofit fontScale="92500" lnSpcReduction="10000"/>
          </a:bodyPr>
          <a:lstStyle/>
          <a:p>
            <a:r>
              <a:rPr lang="en-US" dirty="0">
                <a:solidFill>
                  <a:schemeClr val="bg1"/>
                </a:solidFill>
              </a:rPr>
              <a:t>Where can AI reduce repetitive tasks or decision bottlenecks in your org?</a:t>
            </a:r>
          </a:p>
          <a:p>
            <a:r>
              <a:rPr lang="en-US" dirty="0">
                <a:solidFill>
                  <a:schemeClr val="bg1"/>
                </a:solidFill>
              </a:rPr>
              <a:t>What proprietary data could enhance responses with RAG or fine-tuning?</a:t>
            </a:r>
          </a:p>
          <a:p>
            <a:r>
              <a:rPr lang="en-US" dirty="0">
                <a:solidFill>
                  <a:schemeClr val="bg1"/>
                </a:solidFill>
              </a:rPr>
              <a:t>What are your data privacy, security, and compliance constraints?</a:t>
            </a:r>
          </a:p>
          <a:p>
            <a:r>
              <a:rPr lang="en-US" dirty="0">
                <a:solidFill>
                  <a:schemeClr val="bg1"/>
                </a:solidFill>
              </a:rPr>
              <a:t>Who in your org is responsible for AI governance and quality control?</a:t>
            </a:r>
          </a:p>
          <a:p>
            <a:r>
              <a:rPr lang="en-US" dirty="0">
                <a:solidFill>
                  <a:schemeClr val="bg1"/>
                </a:solidFill>
              </a:rPr>
              <a:t>Are you optimizing for speed, accuracy, cost or a balance?</a:t>
            </a:r>
          </a:p>
          <a:p>
            <a:pPr marL="0" indent="0">
              <a:buNone/>
            </a:pPr>
            <a:endParaRPr lang="en-US" dirty="0">
              <a:solidFill>
                <a:schemeClr val="bg1"/>
              </a:solidFill>
            </a:endParaRPr>
          </a:p>
          <a:p>
            <a:pPr marL="0" indent="0">
              <a:buNone/>
            </a:pPr>
            <a:r>
              <a:rPr lang="en-US" dirty="0">
                <a:solidFill>
                  <a:schemeClr val="bg1"/>
                </a:solidFill>
              </a:rPr>
              <a:t>Refer to Appendix – </a:t>
            </a:r>
            <a:r>
              <a:rPr lang="en-US" i="1" dirty="0">
                <a:solidFill>
                  <a:schemeClr val="bg1"/>
                </a:solidFill>
              </a:rPr>
              <a:t>AI Team/Vendor Questions </a:t>
            </a:r>
            <a:r>
              <a:rPr lang="en-US" dirty="0">
                <a:solidFill>
                  <a:schemeClr val="bg1"/>
                </a:solidFill>
              </a:rPr>
              <a:t>and </a:t>
            </a:r>
            <a:r>
              <a:rPr lang="en-US" i="1" dirty="0">
                <a:solidFill>
                  <a:schemeClr val="bg1"/>
                </a:solidFill>
              </a:rPr>
              <a:t>LLM Adoption Readiness Checklist</a:t>
            </a:r>
            <a:r>
              <a:rPr lang="en-US" dirty="0">
                <a:solidFill>
                  <a:schemeClr val="bg1"/>
                </a:solidFill>
              </a:rPr>
              <a:t> for more</a:t>
            </a:r>
          </a:p>
        </p:txBody>
      </p:sp>
    </p:spTree>
    <p:extLst>
      <p:ext uri="{BB962C8B-B14F-4D97-AF65-F5344CB8AC3E}">
        <p14:creationId xmlns:p14="http://schemas.microsoft.com/office/powerpoint/2010/main" val="1733542558"/>
      </p:ext>
    </p:extLst>
  </p:cSld>
  <p:clrMapOvr>
    <a:masterClrMapping/>
  </p:clrMapOvr>
  <mc:AlternateContent xmlns:mc="http://schemas.openxmlformats.org/markup-compatibility/2006" xmlns:p14="http://schemas.microsoft.com/office/powerpoint/2010/main">
    <mc:Choice Requires="p14">
      <p:transition spd="slow" p14:dur="2000" advClick="0" advTm="1330"/>
    </mc:Choice>
    <mc:Fallback xmlns="">
      <p:transition spd="slow" advClick="0" advTm="133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A10DE-EB43-C55B-236C-372E0571FD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C35734-6CF4-F930-5B3E-FC433EB0F6C7}"/>
              </a:ext>
            </a:extLst>
          </p:cNvPr>
          <p:cNvSpPr>
            <a:spLocks noGrp="1"/>
          </p:cNvSpPr>
          <p:nvPr>
            <p:ph type="title" idx="4294967295"/>
          </p:nvPr>
        </p:nvSpPr>
        <p:spPr>
          <a:xfrm>
            <a:off x="0" y="587375"/>
            <a:ext cx="4229100" cy="3387725"/>
          </a:xfrm>
        </p:spPr>
        <p:txBody>
          <a:bodyPr anchor="b">
            <a:normAutofit/>
          </a:bodyPr>
          <a:lstStyle/>
          <a:p>
            <a:pPr algn="r"/>
            <a:r>
              <a:rPr lang="en-US" dirty="0">
                <a:solidFill>
                  <a:srgbClr val="FFFFFF"/>
                </a:solidFill>
              </a:rPr>
              <a:t>Appendix</a:t>
            </a:r>
          </a:p>
        </p:txBody>
      </p:sp>
      <p:sp>
        <p:nvSpPr>
          <p:cNvPr id="3" name="Content Placeholder 2">
            <a:extLst>
              <a:ext uri="{FF2B5EF4-FFF2-40B4-BE49-F238E27FC236}">
                <a16:creationId xmlns:a16="http://schemas.microsoft.com/office/drawing/2014/main" id="{AB2E6147-BE44-E6DA-D3FC-8E692A567F7A}"/>
              </a:ext>
            </a:extLst>
          </p:cNvPr>
          <p:cNvSpPr>
            <a:spLocks noGrp="1"/>
          </p:cNvSpPr>
          <p:nvPr>
            <p:ph idx="4294967295"/>
          </p:nvPr>
        </p:nvSpPr>
        <p:spPr>
          <a:xfrm>
            <a:off x="6019800" y="587375"/>
            <a:ext cx="4862512" cy="5546725"/>
          </a:xfrm>
        </p:spPr>
        <p:txBody>
          <a:bodyPr anchor="ctr">
            <a:normAutofit/>
          </a:bodyPr>
          <a:lstStyle/>
          <a:p>
            <a:r>
              <a:rPr lang="en-US" sz="3200" dirty="0">
                <a:solidFill>
                  <a:schemeClr val="bg1"/>
                </a:solidFill>
              </a:rPr>
              <a:t>RAG vs CAG vs Fine-Tuning</a:t>
            </a:r>
          </a:p>
          <a:p>
            <a:r>
              <a:rPr lang="en-US" sz="3200" dirty="0">
                <a:solidFill>
                  <a:schemeClr val="bg1"/>
                </a:solidFill>
              </a:rPr>
              <a:t>AI Team/Vendor Questions</a:t>
            </a:r>
          </a:p>
          <a:p>
            <a:r>
              <a:rPr lang="en-US" sz="3200" dirty="0">
                <a:solidFill>
                  <a:schemeClr val="bg1"/>
                </a:solidFill>
              </a:rPr>
              <a:t>LLM Adoption Readiness Checklist</a:t>
            </a:r>
          </a:p>
        </p:txBody>
      </p:sp>
    </p:spTree>
    <p:extLst>
      <p:ext uri="{BB962C8B-B14F-4D97-AF65-F5344CB8AC3E}">
        <p14:creationId xmlns:p14="http://schemas.microsoft.com/office/powerpoint/2010/main" val="2363895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00D8-F8F3-CCB4-0C9C-FA9F81811E63}"/>
              </a:ext>
            </a:extLst>
          </p:cNvPr>
          <p:cNvSpPr>
            <a:spLocks noGrp="1"/>
          </p:cNvSpPr>
          <p:nvPr>
            <p:ph type="title" idx="4294967295"/>
          </p:nvPr>
        </p:nvSpPr>
        <p:spPr>
          <a:xfrm>
            <a:off x="2147888" y="349250"/>
            <a:ext cx="10044112" cy="877888"/>
          </a:xfrm>
        </p:spPr>
        <p:txBody>
          <a:bodyPr anchor="ctr">
            <a:normAutofit/>
          </a:bodyPr>
          <a:lstStyle/>
          <a:p>
            <a:r>
              <a:rPr lang="en-US" sz="4000" dirty="0">
                <a:solidFill>
                  <a:srgbClr val="FFFFFF"/>
                </a:solidFill>
              </a:rPr>
              <a:t>RAG vs CAG vs Fine-Tuning Chart</a:t>
            </a:r>
          </a:p>
        </p:txBody>
      </p:sp>
      <p:graphicFrame>
        <p:nvGraphicFramePr>
          <p:cNvPr id="4" name="Content Placeholder 3">
            <a:extLst>
              <a:ext uri="{FF2B5EF4-FFF2-40B4-BE49-F238E27FC236}">
                <a16:creationId xmlns:a16="http://schemas.microsoft.com/office/drawing/2014/main" id="{AE07CABB-0FDE-8FB7-6CB7-7E1B652C1AB7}"/>
              </a:ext>
            </a:extLst>
          </p:cNvPr>
          <p:cNvGraphicFramePr>
            <a:graphicFrameLocks noGrp="1"/>
          </p:cNvGraphicFramePr>
          <p:nvPr>
            <p:ph idx="4294967295"/>
            <p:extLst>
              <p:ext uri="{D42A27DB-BD31-4B8C-83A1-F6EECF244321}">
                <p14:modId xmlns:p14="http://schemas.microsoft.com/office/powerpoint/2010/main" val="3191878477"/>
              </p:ext>
            </p:extLst>
          </p:nvPr>
        </p:nvGraphicFramePr>
        <p:xfrm>
          <a:off x="632084" y="2082800"/>
          <a:ext cx="10927832" cy="3644309"/>
        </p:xfrm>
        <a:graphic>
          <a:graphicData uri="http://schemas.openxmlformats.org/drawingml/2006/table">
            <a:tbl>
              <a:tblPr>
                <a:solidFill>
                  <a:srgbClr val="F2F2F2">
                    <a:alpha val="30196"/>
                  </a:srgbClr>
                </a:solidFill>
              </a:tblPr>
              <a:tblGrid>
                <a:gridCol w="2164939">
                  <a:extLst>
                    <a:ext uri="{9D8B030D-6E8A-4147-A177-3AD203B41FA5}">
                      <a16:colId xmlns:a16="http://schemas.microsoft.com/office/drawing/2014/main" val="1731899621"/>
                    </a:ext>
                  </a:extLst>
                </a:gridCol>
                <a:gridCol w="2257935">
                  <a:extLst>
                    <a:ext uri="{9D8B030D-6E8A-4147-A177-3AD203B41FA5}">
                      <a16:colId xmlns:a16="http://schemas.microsoft.com/office/drawing/2014/main" val="2113299137"/>
                    </a:ext>
                  </a:extLst>
                </a:gridCol>
                <a:gridCol w="2164939">
                  <a:extLst>
                    <a:ext uri="{9D8B030D-6E8A-4147-A177-3AD203B41FA5}">
                      <a16:colId xmlns:a16="http://schemas.microsoft.com/office/drawing/2014/main" val="3798114457"/>
                    </a:ext>
                  </a:extLst>
                </a:gridCol>
                <a:gridCol w="2175080">
                  <a:extLst>
                    <a:ext uri="{9D8B030D-6E8A-4147-A177-3AD203B41FA5}">
                      <a16:colId xmlns:a16="http://schemas.microsoft.com/office/drawing/2014/main" val="329963400"/>
                    </a:ext>
                  </a:extLst>
                </a:gridCol>
                <a:gridCol w="2164939">
                  <a:extLst>
                    <a:ext uri="{9D8B030D-6E8A-4147-A177-3AD203B41FA5}">
                      <a16:colId xmlns:a16="http://schemas.microsoft.com/office/drawing/2014/main" val="1916447567"/>
                    </a:ext>
                  </a:extLst>
                </a:gridCol>
              </a:tblGrid>
              <a:tr h="458770">
                <a:tc>
                  <a:txBody>
                    <a:bodyPr/>
                    <a:lstStyle/>
                    <a:p>
                      <a:pPr algn="l"/>
                      <a:r>
                        <a:rPr lang="en-US" sz="1500" b="1" cap="none" spc="0">
                          <a:solidFill>
                            <a:schemeClr val="bg1"/>
                          </a:solidFill>
                        </a:rPr>
                        <a:t>Approach</a:t>
                      </a:r>
                    </a:p>
                  </a:txBody>
                  <a:tcPr marL="126000" marR="94128" marT="96923" marB="96923" anchor="ctr">
                    <a:lnL w="38100" cap="flat" cmpd="sng" algn="ctr">
                      <a:no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l"/>
                      <a:r>
                        <a:rPr lang="en-US" sz="1500" b="1" cap="none" spc="0" dirty="0">
                          <a:solidFill>
                            <a:schemeClr val="bg1"/>
                          </a:solidFill>
                        </a:rPr>
                        <a:t>What It Is</a:t>
                      </a:r>
                    </a:p>
                  </a:txBody>
                  <a:tcPr marL="126000" marR="94128" marT="96923" marB="96923"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l"/>
                      <a:r>
                        <a:rPr lang="en-US" sz="1500" b="1" cap="none" spc="0" dirty="0">
                          <a:solidFill>
                            <a:schemeClr val="bg1"/>
                          </a:solidFill>
                        </a:rPr>
                        <a:t>Best For</a:t>
                      </a:r>
                    </a:p>
                  </a:txBody>
                  <a:tcPr marL="126000" marR="94128" marT="96923" marB="96923"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l"/>
                      <a:r>
                        <a:rPr lang="en-US" sz="1500" b="1" cap="none" spc="0">
                          <a:solidFill>
                            <a:schemeClr val="bg1"/>
                          </a:solidFill>
                        </a:rPr>
                        <a:t>Pros</a:t>
                      </a:r>
                    </a:p>
                  </a:txBody>
                  <a:tcPr marL="126000" marR="94128" marT="96923" marB="96923"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l"/>
                      <a:r>
                        <a:rPr lang="en-US" sz="1500" b="1" cap="none" spc="0">
                          <a:solidFill>
                            <a:schemeClr val="bg1"/>
                          </a:solidFill>
                        </a:rPr>
                        <a:t>Considerations</a:t>
                      </a:r>
                    </a:p>
                  </a:txBody>
                  <a:tcPr marL="126000" marR="94128" marT="96923" marB="96923" anchor="ctr">
                    <a:lnL w="6350" cap="flat" cmpd="sng" algn="ctr">
                      <a:solidFill>
                        <a:schemeClr val="tx1">
                          <a:lumMod val="75000"/>
                          <a:lumOff val="25000"/>
                        </a:schemeClr>
                      </a:solidFill>
                      <a:prstDash val="solid"/>
                    </a:lnL>
                    <a:lnR w="38100" cap="flat" cmpd="sng" algn="ctr">
                      <a:no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584318525"/>
                  </a:ext>
                </a:extLst>
              </a:tr>
              <a:tr h="1137231">
                <a:tc>
                  <a:txBody>
                    <a:bodyPr/>
                    <a:lstStyle/>
                    <a:p>
                      <a:pPr algn="l"/>
                      <a:r>
                        <a:rPr lang="en-US" sz="1500" cap="none" spc="0">
                          <a:solidFill>
                            <a:schemeClr val="bg1"/>
                          </a:solidFill>
                        </a:rPr>
                        <a:t>RAG</a:t>
                      </a:r>
                      <a:br>
                        <a:rPr lang="en-US" sz="1500" cap="none" spc="0">
                          <a:solidFill>
                            <a:schemeClr val="bg1"/>
                          </a:solidFill>
                        </a:rPr>
                      </a:br>
                      <a:r>
                        <a:rPr lang="en-US" sz="1500" cap="none" spc="0">
                          <a:solidFill>
                            <a:schemeClr val="bg1"/>
                          </a:solidFill>
                        </a:rPr>
                        <a:t>(Retrieval-Augmented Generation)</a:t>
                      </a:r>
                    </a:p>
                  </a:txBody>
                  <a:tcPr marL="126000" marR="94128" marT="96923" marB="96923"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l"/>
                      <a:r>
                        <a:rPr lang="en-US" sz="1500" cap="none" spc="0">
                          <a:solidFill>
                            <a:schemeClr val="bg1"/>
                          </a:solidFill>
                        </a:rPr>
                        <a:t>Pulls relevant documents or data at runtime to improve response accuracy</a:t>
                      </a:r>
                    </a:p>
                  </a:txBody>
                  <a:tcPr marL="126000" marR="94128" marT="96923" marB="96923"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l"/>
                      <a:r>
                        <a:rPr lang="en-US" sz="1500" cap="none" spc="0" dirty="0">
                          <a:solidFill>
                            <a:schemeClr val="bg1"/>
                          </a:solidFill>
                        </a:rPr>
                        <a:t>Knowledge search, support bots, compliance queries</a:t>
                      </a:r>
                    </a:p>
                  </a:txBody>
                  <a:tcPr marL="126000" marR="94128" marT="96923" marB="96923"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l"/>
                      <a:r>
                        <a:rPr lang="en-US" sz="1500" cap="none" spc="0">
                          <a:solidFill>
                            <a:schemeClr val="bg1"/>
                          </a:solidFill>
                        </a:rPr>
                        <a:t>Fast to implement</a:t>
                      </a:r>
                      <a:br>
                        <a:rPr lang="en-US" sz="1500" cap="none" spc="0">
                          <a:solidFill>
                            <a:schemeClr val="bg1"/>
                          </a:solidFill>
                        </a:rPr>
                      </a:br>
                      <a:r>
                        <a:rPr lang="en-US" sz="1500" cap="none" spc="0">
                          <a:solidFill>
                            <a:schemeClr val="bg1"/>
                          </a:solidFill>
                        </a:rPr>
                        <a:t>Up-to-date info</a:t>
                      </a:r>
                      <a:br>
                        <a:rPr lang="en-US" sz="1500" cap="none" spc="0">
                          <a:solidFill>
                            <a:schemeClr val="bg1"/>
                          </a:solidFill>
                        </a:rPr>
                      </a:br>
                      <a:r>
                        <a:rPr lang="en-US" sz="1500" cap="none" spc="0">
                          <a:solidFill>
                            <a:schemeClr val="bg1"/>
                          </a:solidFill>
                        </a:rPr>
                        <a:t>No model retraining</a:t>
                      </a:r>
                    </a:p>
                  </a:txBody>
                  <a:tcPr marL="126000" marR="94128" marT="96923" marB="96923"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l"/>
                      <a:r>
                        <a:rPr lang="en-US" sz="1500" cap="none" spc="0">
                          <a:solidFill>
                            <a:schemeClr val="bg1"/>
                          </a:solidFill>
                        </a:rPr>
                        <a:t>Requires vector database</a:t>
                      </a:r>
                      <a:br>
                        <a:rPr lang="en-US" sz="1500" cap="none" spc="0">
                          <a:solidFill>
                            <a:schemeClr val="bg1"/>
                          </a:solidFill>
                        </a:rPr>
                      </a:br>
                      <a:r>
                        <a:rPr lang="en-US" sz="1500" cap="none" spc="0">
                          <a:solidFill>
                            <a:schemeClr val="bg1"/>
                          </a:solidFill>
                        </a:rPr>
                        <a:t>Data prep needed</a:t>
                      </a:r>
                    </a:p>
                  </a:txBody>
                  <a:tcPr marL="126000" marR="94128" marT="96923" marB="96923"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978464382"/>
                  </a:ext>
                </a:extLst>
              </a:tr>
              <a:tr h="911077">
                <a:tc>
                  <a:txBody>
                    <a:bodyPr/>
                    <a:lstStyle/>
                    <a:p>
                      <a:pPr algn="l"/>
                      <a:r>
                        <a:rPr lang="en-US" sz="1500" cap="none" spc="0">
                          <a:solidFill>
                            <a:schemeClr val="bg1"/>
                          </a:solidFill>
                        </a:rPr>
                        <a:t>CAG</a:t>
                      </a:r>
                      <a:br>
                        <a:rPr lang="en-US" sz="1500" cap="none" spc="0">
                          <a:solidFill>
                            <a:schemeClr val="bg1"/>
                          </a:solidFill>
                        </a:rPr>
                      </a:br>
                      <a:r>
                        <a:rPr lang="en-US" sz="1500" cap="none" spc="0">
                          <a:solidFill>
                            <a:schemeClr val="bg1"/>
                          </a:solidFill>
                        </a:rPr>
                        <a:t>(Context-Augmented Generation)</a:t>
                      </a:r>
                    </a:p>
                  </a:txBody>
                  <a:tcPr marL="126000" marR="94128" marT="96923" marB="96923"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l"/>
                      <a:r>
                        <a:rPr lang="en-US" sz="1500" cap="none" spc="0">
                          <a:solidFill>
                            <a:schemeClr val="bg1"/>
                          </a:solidFill>
                        </a:rPr>
                        <a:t>Injects user/session-specific context into the prompt dynamically</a:t>
                      </a:r>
                    </a:p>
                  </a:txBody>
                  <a:tcPr marL="126000" marR="94128" marT="96923" marB="96923"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l"/>
                      <a:r>
                        <a:rPr lang="en-US" sz="1500" cap="none" spc="0">
                          <a:solidFill>
                            <a:schemeClr val="bg1"/>
                          </a:solidFill>
                        </a:rPr>
                        <a:t>Personalized assistants, internal copilots</a:t>
                      </a:r>
                    </a:p>
                  </a:txBody>
                  <a:tcPr marL="126000" marR="94128" marT="96923" marB="96923"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l"/>
                      <a:r>
                        <a:rPr lang="en-US" sz="1500" cap="none" spc="0">
                          <a:solidFill>
                            <a:schemeClr val="bg1"/>
                          </a:solidFill>
                        </a:rPr>
                        <a:t>Highly tailored outputs</a:t>
                      </a:r>
                      <a:br>
                        <a:rPr lang="en-US" sz="1500" cap="none" spc="0">
                          <a:solidFill>
                            <a:schemeClr val="bg1"/>
                          </a:solidFill>
                        </a:rPr>
                      </a:br>
                      <a:r>
                        <a:rPr lang="en-US" sz="1500" cap="none" spc="0">
                          <a:solidFill>
                            <a:schemeClr val="bg1"/>
                          </a:solidFill>
                        </a:rPr>
                        <a:t>Lightweight to deploy</a:t>
                      </a:r>
                    </a:p>
                  </a:txBody>
                  <a:tcPr marL="126000" marR="94128" marT="96923" marB="96923"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lgn="l"/>
                      <a:r>
                        <a:rPr lang="en-US" sz="1500" cap="none" spc="0">
                          <a:solidFill>
                            <a:schemeClr val="bg1"/>
                          </a:solidFill>
                        </a:rPr>
                        <a:t>Context must be structured and accurate</a:t>
                      </a:r>
                    </a:p>
                  </a:txBody>
                  <a:tcPr marL="126000" marR="94128" marT="96923" marB="96923"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53062860"/>
                  </a:ext>
                </a:extLst>
              </a:tr>
              <a:tr h="1137231">
                <a:tc>
                  <a:txBody>
                    <a:bodyPr/>
                    <a:lstStyle/>
                    <a:p>
                      <a:pPr algn="l"/>
                      <a:r>
                        <a:rPr lang="en-US" sz="1500" cap="none" spc="0">
                          <a:solidFill>
                            <a:schemeClr val="bg1"/>
                          </a:solidFill>
                        </a:rPr>
                        <a:t>Fine-Tuning</a:t>
                      </a:r>
                    </a:p>
                  </a:txBody>
                  <a:tcPr marL="126000" marR="94128" marT="96923" marB="96923"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algn="l"/>
                      <a:r>
                        <a:rPr lang="en-US" sz="1500" cap="none" spc="0">
                          <a:solidFill>
                            <a:schemeClr val="bg1"/>
                          </a:solidFill>
                        </a:rPr>
                        <a:t>Retrains the model on your specific data or tone</a:t>
                      </a:r>
                    </a:p>
                  </a:txBody>
                  <a:tcPr marL="126000" marR="94128" marT="96923" marB="96923"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algn="l"/>
                      <a:r>
                        <a:rPr lang="en-US" sz="1500" cap="none" spc="0">
                          <a:solidFill>
                            <a:schemeClr val="bg1"/>
                          </a:solidFill>
                        </a:rPr>
                        <a:t>Niche domains, legal, regulatory, branded voice</a:t>
                      </a:r>
                    </a:p>
                  </a:txBody>
                  <a:tcPr marL="126000" marR="94128" marT="96923" marB="96923"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algn="l"/>
                      <a:r>
                        <a:rPr lang="en-US" sz="1500" cap="none" spc="0">
                          <a:solidFill>
                            <a:schemeClr val="bg1"/>
                          </a:solidFill>
                        </a:rPr>
                        <a:t>Deep customization</a:t>
                      </a:r>
                      <a:br>
                        <a:rPr lang="en-US" sz="1500" cap="none" spc="0">
                          <a:solidFill>
                            <a:schemeClr val="bg1"/>
                          </a:solidFill>
                        </a:rPr>
                      </a:br>
                      <a:r>
                        <a:rPr lang="en-US" sz="1500" cap="none" spc="0">
                          <a:solidFill>
                            <a:schemeClr val="bg1"/>
                          </a:solidFill>
                        </a:rPr>
                        <a:t>Better long-term consistency</a:t>
                      </a:r>
                    </a:p>
                  </a:txBody>
                  <a:tcPr marL="126000" marR="94128" marT="96923" marB="96923"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algn="l"/>
                      <a:r>
                        <a:rPr lang="en-US" sz="1500" cap="none" spc="0" dirty="0">
                          <a:solidFill>
                            <a:schemeClr val="bg1"/>
                          </a:solidFill>
                        </a:rPr>
                        <a:t>Expensive, slower to iterate</a:t>
                      </a:r>
                      <a:br>
                        <a:rPr lang="en-US" sz="1500" cap="none" spc="0" dirty="0">
                          <a:solidFill>
                            <a:schemeClr val="bg1"/>
                          </a:solidFill>
                        </a:rPr>
                      </a:br>
                      <a:r>
                        <a:rPr lang="en-US" sz="1500" cap="none" spc="0" dirty="0">
                          <a:solidFill>
                            <a:schemeClr val="bg1"/>
                          </a:solidFill>
                        </a:rPr>
                        <a:t>Needs retraining for updates</a:t>
                      </a:r>
                    </a:p>
                  </a:txBody>
                  <a:tcPr marL="126000" marR="94128" marT="96923" marB="96923"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3726684920"/>
                  </a:ext>
                </a:extLst>
              </a:tr>
            </a:tbl>
          </a:graphicData>
        </a:graphic>
      </p:graphicFrame>
    </p:spTree>
    <p:extLst>
      <p:ext uri="{BB962C8B-B14F-4D97-AF65-F5344CB8AC3E}">
        <p14:creationId xmlns:p14="http://schemas.microsoft.com/office/powerpoint/2010/main" val="33441027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A8AE0-B3C0-76F8-2D5B-831F1B053B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F1A13-B7AA-7127-4AC6-723C69F657F5}"/>
              </a:ext>
            </a:extLst>
          </p:cNvPr>
          <p:cNvSpPr>
            <a:spLocks noGrp="1"/>
          </p:cNvSpPr>
          <p:nvPr>
            <p:ph type="title" idx="4294967295"/>
          </p:nvPr>
        </p:nvSpPr>
        <p:spPr>
          <a:xfrm>
            <a:off x="0" y="587375"/>
            <a:ext cx="4229100" cy="3387725"/>
          </a:xfrm>
        </p:spPr>
        <p:txBody>
          <a:bodyPr anchor="b">
            <a:normAutofit/>
          </a:bodyPr>
          <a:lstStyle/>
          <a:p>
            <a:pPr algn="r"/>
            <a:r>
              <a:rPr lang="en-US" sz="4000">
                <a:solidFill>
                  <a:srgbClr val="FFFFFF"/>
                </a:solidFill>
              </a:rPr>
              <a:t>AI Team/Vendor Questions</a:t>
            </a:r>
          </a:p>
        </p:txBody>
      </p:sp>
      <p:sp>
        <p:nvSpPr>
          <p:cNvPr id="5" name="Content Placeholder 4">
            <a:extLst>
              <a:ext uri="{FF2B5EF4-FFF2-40B4-BE49-F238E27FC236}">
                <a16:creationId xmlns:a16="http://schemas.microsoft.com/office/drawing/2014/main" id="{9EDBB00B-03C5-EC31-BD4D-314EA9D02C48}"/>
              </a:ext>
            </a:extLst>
          </p:cNvPr>
          <p:cNvSpPr>
            <a:spLocks noGrp="1"/>
          </p:cNvSpPr>
          <p:nvPr>
            <p:ph idx="4294967295"/>
          </p:nvPr>
        </p:nvSpPr>
        <p:spPr>
          <a:xfrm>
            <a:off x="6019800" y="990600"/>
            <a:ext cx="4862512" cy="5105401"/>
          </a:xfrm>
          <a:solidFill>
            <a:schemeClr val="bg1">
              <a:alpha val="30000"/>
            </a:schemeClr>
          </a:solidFill>
        </p:spPr>
        <p:txBody>
          <a:bodyPr anchor="ctr">
            <a:noAutofit/>
          </a:bodyPr>
          <a:lstStyle/>
          <a:p>
            <a:pPr marL="514350" indent="-514350">
              <a:buFont typeface="+mj-lt"/>
              <a:buAutoNum type="arabicPeriod"/>
            </a:pPr>
            <a:r>
              <a:rPr lang="en-US" sz="1200" dirty="0">
                <a:solidFill>
                  <a:schemeClr val="bg1"/>
                </a:solidFill>
              </a:rPr>
              <a:t>What’s the core use case we’re solving with AI?</a:t>
            </a:r>
          </a:p>
          <a:p>
            <a:pPr marL="514350" indent="-514350">
              <a:buFont typeface="+mj-lt"/>
              <a:buAutoNum type="arabicPeriod"/>
            </a:pPr>
            <a:r>
              <a:rPr lang="en-US" sz="1200" dirty="0">
                <a:solidFill>
                  <a:schemeClr val="bg1"/>
                </a:solidFill>
              </a:rPr>
              <a:t>Is it automation, augmentation, search, personalization, or something else?</a:t>
            </a:r>
          </a:p>
          <a:p>
            <a:pPr marL="514350" indent="-514350">
              <a:buFont typeface="+mj-lt"/>
              <a:buAutoNum type="arabicPeriod"/>
            </a:pPr>
            <a:r>
              <a:rPr lang="en-US" sz="1200" dirty="0">
                <a:solidFill>
                  <a:schemeClr val="bg1"/>
                </a:solidFill>
              </a:rPr>
              <a:t>Are we using RAG, fine-tuning, or both and why?</a:t>
            </a:r>
          </a:p>
          <a:p>
            <a:pPr marL="514350" indent="-514350">
              <a:buFont typeface="+mj-lt"/>
              <a:buAutoNum type="arabicPeriod"/>
            </a:pPr>
            <a:r>
              <a:rPr lang="en-US" sz="1200" dirty="0">
                <a:solidFill>
                  <a:schemeClr val="bg1"/>
                </a:solidFill>
              </a:rPr>
              <a:t>What approach fits our data, goals, and timeline?</a:t>
            </a:r>
          </a:p>
          <a:p>
            <a:pPr marL="514350" indent="-514350">
              <a:buFont typeface="+mj-lt"/>
              <a:buAutoNum type="arabicPeriod"/>
            </a:pPr>
            <a:r>
              <a:rPr lang="en-US" sz="1200" dirty="0">
                <a:solidFill>
                  <a:schemeClr val="bg1"/>
                </a:solidFill>
              </a:rPr>
              <a:t>How is our proprietary data being used and protected?</a:t>
            </a:r>
          </a:p>
          <a:p>
            <a:pPr marL="514350" indent="-514350">
              <a:buFont typeface="+mj-lt"/>
              <a:buAutoNum type="arabicPeriod"/>
            </a:pPr>
            <a:r>
              <a:rPr lang="en-US" sz="1200" dirty="0">
                <a:solidFill>
                  <a:schemeClr val="bg1"/>
                </a:solidFill>
              </a:rPr>
              <a:t>Are prompts, responses, or documents stored or shared?</a:t>
            </a:r>
          </a:p>
          <a:p>
            <a:pPr marL="514350" indent="-514350">
              <a:buFont typeface="+mj-lt"/>
              <a:buAutoNum type="arabicPeriod"/>
            </a:pPr>
            <a:r>
              <a:rPr lang="en-US" sz="1200" dirty="0">
                <a:solidFill>
                  <a:schemeClr val="bg1"/>
                </a:solidFill>
              </a:rPr>
              <a:t>What safeguards are in place for hallucinations, bias, or unsafe outputs?</a:t>
            </a:r>
          </a:p>
          <a:p>
            <a:pPr marL="514350" indent="-514350">
              <a:buFont typeface="+mj-lt"/>
              <a:buAutoNum type="arabicPeriod"/>
            </a:pPr>
            <a:r>
              <a:rPr lang="en-US" sz="1200" dirty="0">
                <a:solidFill>
                  <a:schemeClr val="bg1"/>
                </a:solidFill>
              </a:rPr>
              <a:t>Are we using filters, red teaming, or human-in-the-loop review?</a:t>
            </a:r>
          </a:p>
          <a:p>
            <a:pPr marL="514350" indent="-514350">
              <a:buFont typeface="+mj-lt"/>
              <a:buAutoNum type="arabicPeriod"/>
            </a:pPr>
            <a:r>
              <a:rPr lang="en-US" sz="1200" dirty="0">
                <a:solidFill>
                  <a:schemeClr val="bg1"/>
                </a:solidFill>
              </a:rPr>
              <a:t>What model are we using and what are the alternatives?</a:t>
            </a:r>
          </a:p>
          <a:p>
            <a:pPr marL="514350" indent="-514350">
              <a:buFont typeface="+mj-lt"/>
              <a:buAutoNum type="arabicPeriod"/>
            </a:pPr>
            <a:r>
              <a:rPr lang="en-US" sz="1200" dirty="0">
                <a:solidFill>
                  <a:schemeClr val="bg1"/>
                </a:solidFill>
              </a:rPr>
              <a:t>Is it open-source or commercial (e.g., GPT, Claude, Gemini)?</a:t>
            </a:r>
          </a:p>
          <a:p>
            <a:pPr marL="514350" indent="-514350">
              <a:buFont typeface="+mj-lt"/>
              <a:buAutoNum type="arabicPeriod"/>
            </a:pPr>
            <a:r>
              <a:rPr lang="en-US" sz="1200" dirty="0">
                <a:solidFill>
                  <a:schemeClr val="bg1"/>
                </a:solidFill>
              </a:rPr>
              <a:t>Can we switch if pricing or performance changes?</a:t>
            </a:r>
          </a:p>
          <a:p>
            <a:pPr marL="514350" indent="-514350">
              <a:buFont typeface="+mj-lt"/>
              <a:buAutoNum type="arabicPeriod"/>
            </a:pPr>
            <a:r>
              <a:rPr lang="en-US" sz="1200" dirty="0">
                <a:solidFill>
                  <a:schemeClr val="bg1"/>
                </a:solidFill>
              </a:rPr>
              <a:t>What’s our plan for governance and auditability?</a:t>
            </a:r>
          </a:p>
          <a:p>
            <a:pPr marL="514350" indent="-514350">
              <a:buFont typeface="+mj-lt"/>
              <a:buAutoNum type="arabicPeriod"/>
            </a:pPr>
            <a:r>
              <a:rPr lang="en-US" sz="1200" dirty="0">
                <a:solidFill>
                  <a:schemeClr val="bg1"/>
                </a:solidFill>
              </a:rPr>
              <a:t>Who owns prompt design, quality control, and approvals?</a:t>
            </a:r>
          </a:p>
          <a:p>
            <a:pPr marL="514350" indent="-514350">
              <a:buFont typeface="+mj-lt"/>
              <a:buAutoNum type="arabicPeriod"/>
            </a:pPr>
            <a:r>
              <a:rPr lang="en-US" sz="1200" dirty="0">
                <a:solidFill>
                  <a:schemeClr val="bg1"/>
                </a:solidFill>
              </a:rPr>
              <a:t>How do we measure success?</a:t>
            </a:r>
          </a:p>
          <a:p>
            <a:pPr marL="514350" indent="-514350">
              <a:buFont typeface="+mj-lt"/>
              <a:buAutoNum type="arabicPeriod"/>
            </a:pPr>
            <a:r>
              <a:rPr lang="en-US" sz="1200" dirty="0">
                <a:solidFill>
                  <a:schemeClr val="bg1"/>
                </a:solidFill>
              </a:rPr>
              <a:t>What KPIs show this is driving value, not just hype?</a:t>
            </a:r>
          </a:p>
        </p:txBody>
      </p:sp>
    </p:spTree>
    <p:extLst>
      <p:ext uri="{BB962C8B-B14F-4D97-AF65-F5344CB8AC3E}">
        <p14:creationId xmlns:p14="http://schemas.microsoft.com/office/powerpoint/2010/main" val="2188686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65C0DE-D9C5-F497-18BD-53749416A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E9D5FB-510B-2E4C-04B7-26FD85F47721}"/>
              </a:ext>
            </a:extLst>
          </p:cNvPr>
          <p:cNvSpPr>
            <a:spLocks noGrp="1"/>
          </p:cNvSpPr>
          <p:nvPr>
            <p:ph type="title" idx="4294967295"/>
          </p:nvPr>
        </p:nvSpPr>
        <p:spPr>
          <a:xfrm>
            <a:off x="0" y="587375"/>
            <a:ext cx="4229100" cy="3387725"/>
          </a:xfrm>
        </p:spPr>
        <p:txBody>
          <a:bodyPr anchor="b">
            <a:normAutofit/>
          </a:bodyPr>
          <a:lstStyle/>
          <a:p>
            <a:pPr algn="r"/>
            <a:r>
              <a:rPr lang="en-US" sz="4000" dirty="0">
                <a:solidFill>
                  <a:srgbClr val="FFFFFF"/>
                </a:solidFill>
              </a:rPr>
              <a:t>LLM Adoption Readiness Checklist</a:t>
            </a:r>
          </a:p>
        </p:txBody>
      </p:sp>
      <p:sp>
        <p:nvSpPr>
          <p:cNvPr id="5" name="Content Placeholder 4">
            <a:extLst>
              <a:ext uri="{FF2B5EF4-FFF2-40B4-BE49-F238E27FC236}">
                <a16:creationId xmlns:a16="http://schemas.microsoft.com/office/drawing/2014/main" id="{065C3E14-9064-A7A5-578B-83B975D67474}"/>
              </a:ext>
            </a:extLst>
          </p:cNvPr>
          <p:cNvSpPr>
            <a:spLocks noGrp="1"/>
          </p:cNvSpPr>
          <p:nvPr>
            <p:ph idx="4294967295"/>
          </p:nvPr>
        </p:nvSpPr>
        <p:spPr>
          <a:xfrm>
            <a:off x="6024148" y="655637"/>
            <a:ext cx="4862512" cy="5546725"/>
          </a:xfrm>
          <a:solidFill>
            <a:schemeClr val="bg1">
              <a:alpha val="30000"/>
            </a:schemeClr>
          </a:solidFill>
        </p:spPr>
        <p:txBody>
          <a:bodyPr anchor="ctr">
            <a:normAutofit/>
          </a:bodyPr>
          <a:lstStyle/>
          <a:p>
            <a:pPr algn="l">
              <a:buNone/>
            </a:pPr>
            <a:r>
              <a:rPr lang="en-US" sz="1400" b="1" i="0" u="none" strike="noStrike" dirty="0">
                <a:solidFill>
                  <a:schemeClr val="bg1"/>
                </a:solidFill>
                <a:effectLst/>
              </a:rPr>
              <a:t>Training &amp; Enablement</a:t>
            </a:r>
          </a:p>
          <a:p>
            <a:pPr algn="l">
              <a:buFont typeface="Wingdings" pitchFamily="2" charset="2"/>
              <a:buChar char="q"/>
            </a:pPr>
            <a:r>
              <a:rPr lang="en-US" sz="1400" b="0" i="0" u="none" strike="noStrike" dirty="0">
                <a:solidFill>
                  <a:schemeClr val="bg1"/>
                </a:solidFill>
                <a:effectLst/>
              </a:rPr>
              <a:t> Provide basic AI/LLM literacy training for staff</a:t>
            </a:r>
          </a:p>
          <a:p>
            <a:pPr algn="l">
              <a:buFont typeface="Wingdings" pitchFamily="2" charset="2"/>
              <a:buChar char="q"/>
            </a:pPr>
            <a:r>
              <a:rPr lang="en-US" sz="1400" b="0" i="0" u="none" strike="noStrike" dirty="0">
                <a:solidFill>
                  <a:schemeClr val="bg1"/>
                </a:solidFill>
                <a:effectLst/>
              </a:rPr>
              <a:t> Teach prompt engineering for business users</a:t>
            </a:r>
          </a:p>
          <a:p>
            <a:pPr algn="l">
              <a:buFont typeface="Wingdings" pitchFamily="2" charset="2"/>
              <a:buChar char="q"/>
            </a:pPr>
            <a:r>
              <a:rPr lang="en-US" sz="1400" b="0" i="0" u="none" strike="noStrike" dirty="0">
                <a:solidFill>
                  <a:schemeClr val="bg1"/>
                </a:solidFill>
                <a:effectLst/>
              </a:rPr>
              <a:t> Identify LLM use cases by function (Ops, HR, Sales, etc.)</a:t>
            </a:r>
          </a:p>
          <a:p>
            <a:pPr algn="l">
              <a:buFont typeface="Wingdings" pitchFamily="2" charset="2"/>
              <a:buChar char="q"/>
            </a:pPr>
            <a:r>
              <a:rPr lang="en-US" sz="1400" b="0" i="0" u="none" strike="noStrike" dirty="0">
                <a:solidFill>
                  <a:schemeClr val="bg1"/>
                </a:solidFill>
                <a:effectLst/>
              </a:rPr>
              <a:t> Offer ongoing enablement for power users and champions</a:t>
            </a:r>
          </a:p>
          <a:p>
            <a:pPr algn="l">
              <a:buNone/>
            </a:pPr>
            <a:r>
              <a:rPr lang="en-US" sz="1400" b="1" i="0" u="none" strike="noStrike" dirty="0">
                <a:solidFill>
                  <a:schemeClr val="bg1"/>
                </a:solidFill>
                <a:effectLst/>
              </a:rPr>
              <a:t>Policy &amp; Governance</a:t>
            </a:r>
          </a:p>
          <a:p>
            <a:pPr algn="l">
              <a:buFont typeface="Wingdings" pitchFamily="2" charset="2"/>
              <a:buChar char="q"/>
            </a:pPr>
            <a:r>
              <a:rPr lang="en-US" sz="1400" b="0" i="0" u="none" strike="noStrike" dirty="0">
                <a:solidFill>
                  <a:schemeClr val="bg1"/>
                </a:solidFill>
                <a:effectLst/>
              </a:rPr>
              <a:t> Define acceptable use of LLMs (internal &amp; external)</a:t>
            </a:r>
          </a:p>
          <a:p>
            <a:pPr algn="l">
              <a:buFont typeface="Wingdings" pitchFamily="2" charset="2"/>
              <a:buChar char="q"/>
            </a:pPr>
            <a:r>
              <a:rPr lang="en-US" sz="1400" b="0" i="0" u="none" strike="noStrike" dirty="0">
                <a:solidFill>
                  <a:schemeClr val="bg1"/>
                </a:solidFill>
                <a:effectLst/>
              </a:rPr>
              <a:t> Establish data privacy and security protocols</a:t>
            </a:r>
          </a:p>
          <a:p>
            <a:pPr algn="l">
              <a:buFont typeface="Wingdings" pitchFamily="2" charset="2"/>
              <a:buChar char="q"/>
            </a:pPr>
            <a:r>
              <a:rPr lang="en-US" sz="1400" b="0" i="0" u="none" strike="noStrike" dirty="0">
                <a:solidFill>
                  <a:schemeClr val="bg1"/>
                </a:solidFill>
                <a:effectLst/>
              </a:rPr>
              <a:t> Mitigate risks of bias, hallucination, and IP leakage</a:t>
            </a:r>
          </a:p>
          <a:p>
            <a:pPr algn="l">
              <a:buFont typeface="Wingdings" pitchFamily="2" charset="2"/>
              <a:buChar char="q"/>
            </a:pPr>
            <a:r>
              <a:rPr lang="en-US" sz="1400" b="0" i="0" u="none" strike="noStrike" dirty="0">
                <a:solidFill>
                  <a:schemeClr val="bg1"/>
                </a:solidFill>
                <a:effectLst/>
              </a:rPr>
              <a:t> Align with regulatory requirements (e.g., GDPR, HIPAA)</a:t>
            </a:r>
          </a:p>
          <a:p>
            <a:pPr algn="l">
              <a:buFont typeface="Wingdings" pitchFamily="2" charset="2"/>
              <a:buChar char="q"/>
            </a:pPr>
            <a:r>
              <a:rPr lang="en-US" sz="1400" b="0" i="0" u="none" strike="noStrike" dirty="0">
                <a:solidFill>
                  <a:schemeClr val="bg1"/>
                </a:solidFill>
                <a:effectLst/>
              </a:rPr>
              <a:t> Set up review, audit, and approval workflows</a:t>
            </a:r>
          </a:p>
          <a:p>
            <a:pPr algn="l">
              <a:buNone/>
            </a:pPr>
            <a:r>
              <a:rPr lang="en-US" sz="1400" b="1" i="0" u="none" strike="noStrike" dirty="0">
                <a:solidFill>
                  <a:schemeClr val="bg1"/>
                </a:solidFill>
                <a:effectLst/>
              </a:rPr>
              <a:t>Integration &amp; Operations</a:t>
            </a:r>
          </a:p>
          <a:p>
            <a:pPr algn="l">
              <a:buFont typeface="Wingdings" pitchFamily="2" charset="2"/>
              <a:buChar char="q"/>
            </a:pPr>
            <a:r>
              <a:rPr lang="en-US" sz="1400" b="0" i="0" u="none" strike="noStrike" dirty="0">
                <a:solidFill>
                  <a:schemeClr val="bg1"/>
                </a:solidFill>
                <a:effectLst/>
              </a:rPr>
              <a:t> Embed LLMs into existing tools and workflows (e.g., CRM, ITSM, intranet)</a:t>
            </a:r>
          </a:p>
          <a:p>
            <a:pPr algn="l">
              <a:buFont typeface="Wingdings" pitchFamily="2" charset="2"/>
              <a:buChar char="q"/>
            </a:pPr>
            <a:r>
              <a:rPr lang="en-US" sz="1400" b="0" i="0" u="none" strike="noStrike" dirty="0">
                <a:solidFill>
                  <a:schemeClr val="bg1"/>
                </a:solidFill>
                <a:effectLst/>
              </a:rPr>
              <a:t> Assign cross-functional AI leads (IT, Legal, Ops, etc.)</a:t>
            </a:r>
          </a:p>
          <a:p>
            <a:pPr algn="l">
              <a:buFont typeface="Wingdings" pitchFamily="2" charset="2"/>
              <a:buChar char="q"/>
            </a:pPr>
            <a:r>
              <a:rPr lang="en-US" sz="1400" b="0" i="0" u="none" strike="noStrike" dirty="0">
                <a:solidFill>
                  <a:schemeClr val="bg1"/>
                </a:solidFill>
                <a:effectLst/>
              </a:rPr>
              <a:t> Choose deployment model (API, on-prem, hybrid)</a:t>
            </a:r>
          </a:p>
          <a:p>
            <a:pPr algn="l">
              <a:buFont typeface="Wingdings" pitchFamily="2" charset="2"/>
              <a:buChar char="q"/>
            </a:pPr>
            <a:r>
              <a:rPr lang="en-US" sz="1400" b="0" i="0" u="none" strike="noStrike" dirty="0">
                <a:solidFill>
                  <a:schemeClr val="bg1"/>
                </a:solidFill>
                <a:effectLst/>
              </a:rPr>
              <a:t> Define success metrics (ROI, efficiency, adoption)</a:t>
            </a:r>
          </a:p>
        </p:txBody>
      </p:sp>
    </p:spTree>
    <p:extLst>
      <p:ext uri="{BB962C8B-B14F-4D97-AF65-F5344CB8AC3E}">
        <p14:creationId xmlns:p14="http://schemas.microsoft.com/office/powerpoint/2010/main" val="1762707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BA122-C584-1230-0328-C95CAC670903}"/>
              </a:ext>
            </a:extLst>
          </p:cNvPr>
          <p:cNvSpPr>
            <a:spLocks noGrp="1"/>
          </p:cNvSpPr>
          <p:nvPr>
            <p:ph type="title" idx="4294967295"/>
          </p:nvPr>
        </p:nvSpPr>
        <p:spPr>
          <a:xfrm>
            <a:off x="0" y="587375"/>
            <a:ext cx="4229100" cy="3387725"/>
          </a:xfrm>
        </p:spPr>
        <p:txBody>
          <a:bodyPr anchor="b">
            <a:normAutofit/>
          </a:bodyPr>
          <a:lstStyle/>
          <a:p>
            <a:pPr algn="r"/>
            <a:r>
              <a:rPr lang="en-US" dirty="0">
                <a:solidFill>
                  <a:srgbClr val="FFFFFF"/>
                </a:solidFill>
              </a:rPr>
              <a:t>Core Concepts</a:t>
            </a:r>
          </a:p>
        </p:txBody>
      </p:sp>
      <p:sp>
        <p:nvSpPr>
          <p:cNvPr id="3" name="Content Placeholder 2">
            <a:extLst>
              <a:ext uri="{FF2B5EF4-FFF2-40B4-BE49-F238E27FC236}">
                <a16:creationId xmlns:a16="http://schemas.microsoft.com/office/drawing/2014/main" id="{D6393D9E-4A99-1B50-D74E-752678C7682A}"/>
              </a:ext>
            </a:extLst>
          </p:cNvPr>
          <p:cNvSpPr>
            <a:spLocks noGrp="1"/>
          </p:cNvSpPr>
          <p:nvPr>
            <p:ph idx="4294967295"/>
          </p:nvPr>
        </p:nvSpPr>
        <p:spPr>
          <a:xfrm>
            <a:off x="6019800" y="587375"/>
            <a:ext cx="4862512" cy="5546725"/>
          </a:xfrm>
        </p:spPr>
        <p:txBody>
          <a:bodyPr anchor="ctr">
            <a:normAutofit/>
          </a:bodyPr>
          <a:lstStyle/>
          <a:p>
            <a:r>
              <a:rPr lang="en-US" sz="3200" dirty="0">
                <a:solidFill>
                  <a:schemeClr val="bg1"/>
                </a:solidFill>
              </a:rPr>
              <a:t>Token</a:t>
            </a:r>
          </a:p>
          <a:p>
            <a:r>
              <a:rPr lang="en-US" sz="3200" dirty="0">
                <a:solidFill>
                  <a:schemeClr val="bg1"/>
                </a:solidFill>
              </a:rPr>
              <a:t>Inference</a:t>
            </a:r>
          </a:p>
          <a:p>
            <a:r>
              <a:rPr lang="en-US" sz="3200" dirty="0">
                <a:solidFill>
                  <a:schemeClr val="bg1"/>
                </a:solidFill>
              </a:rPr>
              <a:t>Prompt Engineering</a:t>
            </a:r>
          </a:p>
          <a:p>
            <a:r>
              <a:rPr lang="en-US" sz="3200" dirty="0">
                <a:solidFill>
                  <a:schemeClr val="bg1"/>
                </a:solidFill>
              </a:rPr>
              <a:t>Embedding</a:t>
            </a:r>
          </a:p>
        </p:txBody>
      </p:sp>
    </p:spTree>
    <p:extLst>
      <p:ext uri="{BB962C8B-B14F-4D97-AF65-F5344CB8AC3E}">
        <p14:creationId xmlns:p14="http://schemas.microsoft.com/office/powerpoint/2010/main" val="3800839944"/>
      </p:ext>
    </p:extLst>
  </p:cSld>
  <p:clrMapOvr>
    <a:masterClrMapping/>
  </p:clrMapOvr>
  <mc:AlternateContent xmlns:mc="http://schemas.openxmlformats.org/markup-compatibility/2006" xmlns:p14="http://schemas.microsoft.com/office/powerpoint/2010/main">
    <mc:Choice Requires="p14">
      <p:transition spd="slow" p14:dur="2000" advClick="0" advTm="1220"/>
    </mc:Choice>
    <mc:Fallback xmlns="">
      <p:transition spd="slow" advClick="0" advTm="122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9F62-90FC-DA9A-5241-8A25706DF20B}"/>
              </a:ext>
            </a:extLst>
          </p:cNvPr>
          <p:cNvSpPr>
            <a:spLocks noGrp="1"/>
          </p:cNvSpPr>
          <p:nvPr>
            <p:ph type="title" idx="4294967295"/>
          </p:nvPr>
        </p:nvSpPr>
        <p:spPr>
          <a:xfrm>
            <a:off x="838200" y="412577"/>
            <a:ext cx="10515600" cy="1325563"/>
          </a:xfrm>
          <a:noFill/>
        </p:spPr>
        <p:txBody>
          <a:bodyPr/>
          <a:lstStyle/>
          <a:p>
            <a:r>
              <a:rPr lang="en-US" dirty="0">
                <a:solidFill>
                  <a:schemeClr val="bg1"/>
                </a:solidFill>
              </a:rPr>
              <a:t>Token</a:t>
            </a:r>
          </a:p>
        </p:txBody>
      </p:sp>
      <p:sp>
        <p:nvSpPr>
          <p:cNvPr id="3" name="Content Placeholder 2">
            <a:extLst>
              <a:ext uri="{FF2B5EF4-FFF2-40B4-BE49-F238E27FC236}">
                <a16:creationId xmlns:a16="http://schemas.microsoft.com/office/drawing/2014/main" id="{4BFF1887-BCAA-4750-EC34-EA52C5CCC1BD}"/>
              </a:ext>
            </a:extLst>
          </p:cNvPr>
          <p:cNvSpPr>
            <a:spLocks noGrp="1"/>
          </p:cNvSpPr>
          <p:nvPr>
            <p:ph idx="4294967295"/>
          </p:nvPr>
        </p:nvSpPr>
        <p:spPr>
          <a:xfrm>
            <a:off x="838200" y="1779242"/>
            <a:ext cx="10515600" cy="4351338"/>
          </a:xfrm>
        </p:spPr>
        <p:txBody>
          <a:bodyPr>
            <a:normAutofit fontScale="92500" lnSpcReduction="10000"/>
          </a:bodyPr>
          <a:lstStyle/>
          <a:p>
            <a:pPr marL="0" indent="0">
              <a:buNone/>
            </a:pPr>
            <a:r>
              <a:rPr lang="en-US" dirty="0">
                <a:solidFill>
                  <a:schemeClr val="bg1"/>
                </a:solidFill>
              </a:rPr>
              <a:t>A token is a small chunk of text. Typically, a word or part of a word that a language model processes individually.</a:t>
            </a:r>
          </a:p>
          <a:p>
            <a:pPr marL="0" indent="0">
              <a:buNone/>
            </a:pPr>
            <a:endParaRPr lang="en-US" dirty="0">
              <a:solidFill>
                <a:schemeClr val="bg1"/>
              </a:solidFill>
            </a:endParaRPr>
          </a:p>
          <a:p>
            <a:pPr marL="0" indent="0">
              <a:buNone/>
            </a:pPr>
            <a:r>
              <a:rPr lang="en-US" dirty="0">
                <a:solidFill>
                  <a:schemeClr val="bg1"/>
                </a:solidFill>
              </a:rPr>
              <a:t>Example:</a:t>
            </a:r>
            <a:br>
              <a:rPr lang="en-US" dirty="0">
                <a:solidFill>
                  <a:schemeClr val="bg1"/>
                </a:solidFill>
              </a:rPr>
            </a:br>
            <a:r>
              <a:rPr lang="en-US" dirty="0">
                <a:solidFill>
                  <a:schemeClr val="bg1"/>
                </a:solidFill>
              </a:rPr>
              <a:t>"Language models are powerful." becomes 5 tokens</a:t>
            </a:r>
          </a:p>
          <a:p>
            <a:pPr marL="0" indent="0">
              <a:buNone/>
            </a:pPr>
            <a:endParaRPr lang="en-US" dirty="0">
              <a:solidFill>
                <a:schemeClr val="bg1"/>
              </a:solidFill>
            </a:endParaRPr>
          </a:p>
          <a:p>
            <a:pPr marL="0" indent="0">
              <a:buNone/>
            </a:pPr>
            <a:r>
              <a:rPr lang="en-US" dirty="0">
                <a:solidFill>
                  <a:schemeClr val="bg1"/>
                </a:solidFill>
              </a:rPr>
              <a:t>Why Tokens Matter</a:t>
            </a:r>
          </a:p>
          <a:p>
            <a:r>
              <a:rPr lang="en-US" dirty="0">
                <a:solidFill>
                  <a:schemeClr val="bg1"/>
                </a:solidFill>
              </a:rPr>
              <a:t>LLMs read and respond token by token</a:t>
            </a:r>
          </a:p>
          <a:p>
            <a:r>
              <a:rPr lang="en-US" dirty="0">
                <a:solidFill>
                  <a:schemeClr val="bg1"/>
                </a:solidFill>
              </a:rPr>
              <a:t>Every prompt and response is measured in tokens</a:t>
            </a:r>
          </a:p>
          <a:p>
            <a:r>
              <a:rPr lang="en-US" dirty="0">
                <a:solidFill>
                  <a:schemeClr val="bg1"/>
                </a:solidFill>
              </a:rPr>
              <a:t>Costs and limits (input/output length) are based on token counts</a:t>
            </a:r>
          </a:p>
          <a:p>
            <a:pPr marL="0" indent="0">
              <a:buNone/>
            </a:pPr>
            <a:endParaRPr lang="en-US" dirty="0">
              <a:solidFill>
                <a:schemeClr val="bg1"/>
              </a:solidFill>
            </a:endParaRPr>
          </a:p>
        </p:txBody>
      </p:sp>
    </p:spTree>
    <p:extLst>
      <p:ext uri="{BB962C8B-B14F-4D97-AF65-F5344CB8AC3E}">
        <p14:creationId xmlns:p14="http://schemas.microsoft.com/office/powerpoint/2010/main" val="2480674928"/>
      </p:ext>
    </p:extLst>
  </p:cSld>
  <p:clrMapOvr>
    <a:masterClrMapping/>
  </p:clrMapOvr>
  <mc:AlternateContent xmlns:mc="http://schemas.openxmlformats.org/markup-compatibility/2006" xmlns:p14="http://schemas.microsoft.com/office/powerpoint/2010/main">
    <mc:Choice Requires="p14">
      <p:transition spd="slow" p14:dur="2000" advClick="0" advTm="1230"/>
    </mc:Choice>
    <mc:Fallback xmlns="">
      <p:transition spd="slow" advClick="0" advTm="123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06D3D-5290-155C-C81E-2BE8CB9084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346A37-3666-B834-ABBA-49E0A27782F7}"/>
              </a:ext>
            </a:extLst>
          </p:cNvPr>
          <p:cNvSpPr>
            <a:spLocks noGrp="1"/>
          </p:cNvSpPr>
          <p:nvPr>
            <p:ph type="title"/>
          </p:nvPr>
        </p:nvSpPr>
        <p:spPr>
          <a:noFill/>
        </p:spPr>
        <p:txBody>
          <a:bodyPr/>
          <a:lstStyle/>
          <a:p>
            <a:r>
              <a:rPr lang="en-US" dirty="0">
                <a:solidFill>
                  <a:schemeClr val="bg1"/>
                </a:solidFill>
              </a:rPr>
              <a:t>Inference</a:t>
            </a:r>
          </a:p>
        </p:txBody>
      </p:sp>
      <p:sp>
        <p:nvSpPr>
          <p:cNvPr id="3" name="Content Placeholder 2">
            <a:extLst>
              <a:ext uri="{FF2B5EF4-FFF2-40B4-BE49-F238E27FC236}">
                <a16:creationId xmlns:a16="http://schemas.microsoft.com/office/drawing/2014/main" id="{BE87E9DD-8110-E966-FC18-35FA47540E00}"/>
              </a:ext>
            </a:extLst>
          </p:cNvPr>
          <p:cNvSpPr>
            <a:spLocks noGrp="1"/>
          </p:cNvSpPr>
          <p:nvPr>
            <p:ph idx="1"/>
          </p:nvPr>
        </p:nvSpPr>
        <p:spPr/>
        <p:txBody>
          <a:bodyPr>
            <a:normAutofit lnSpcReduction="10000"/>
          </a:bodyPr>
          <a:lstStyle/>
          <a:p>
            <a:pPr marL="0" indent="0">
              <a:buNone/>
            </a:pPr>
            <a:r>
              <a:rPr lang="en-US" dirty="0">
                <a:solidFill>
                  <a:schemeClr val="bg1"/>
                </a:solidFill>
              </a:rPr>
              <a:t>Inference is the thinking moment where the LLM uses a prompt to produce an answer.</a:t>
            </a:r>
          </a:p>
          <a:p>
            <a:pPr marL="0" indent="0">
              <a:buNone/>
            </a:pPr>
            <a:endParaRPr lang="en-US" dirty="0">
              <a:solidFill>
                <a:schemeClr val="bg1"/>
              </a:solidFill>
            </a:endParaRPr>
          </a:p>
          <a:p>
            <a:pPr marL="0" indent="0">
              <a:buNone/>
            </a:pPr>
            <a:r>
              <a:rPr lang="en-US" dirty="0">
                <a:solidFill>
                  <a:schemeClr val="bg1"/>
                </a:solidFill>
              </a:rPr>
              <a:t>Example:</a:t>
            </a:r>
            <a:br>
              <a:rPr lang="en-US" dirty="0">
                <a:solidFill>
                  <a:schemeClr val="bg1"/>
                </a:solidFill>
              </a:rPr>
            </a:br>
            <a:r>
              <a:rPr lang="en-US" dirty="0">
                <a:solidFill>
                  <a:schemeClr val="bg1"/>
                </a:solidFill>
              </a:rPr>
              <a:t>Prompt: “Summarize this report.”</a:t>
            </a:r>
            <a:br>
              <a:rPr lang="en-US" dirty="0">
                <a:solidFill>
                  <a:schemeClr val="bg1"/>
                </a:solidFill>
              </a:rPr>
            </a:br>
            <a:r>
              <a:rPr lang="en-US" dirty="0">
                <a:solidFill>
                  <a:schemeClr val="bg1"/>
                </a:solidFill>
              </a:rPr>
              <a:t>Inference: The model analyzes the text and returns a summary.</a:t>
            </a:r>
          </a:p>
          <a:p>
            <a:pPr marL="0" indent="0">
              <a:buNone/>
            </a:pPr>
            <a:endParaRPr lang="en-US" dirty="0">
              <a:solidFill>
                <a:schemeClr val="bg1"/>
              </a:solidFill>
            </a:endParaRPr>
          </a:p>
          <a:p>
            <a:pPr marL="0" indent="0">
              <a:buNone/>
            </a:pPr>
            <a:r>
              <a:rPr lang="en-US" dirty="0">
                <a:solidFill>
                  <a:schemeClr val="bg1"/>
                </a:solidFill>
              </a:rPr>
              <a:t>Why Inferences Matter</a:t>
            </a:r>
          </a:p>
          <a:p>
            <a:r>
              <a:rPr lang="en-US" dirty="0">
                <a:solidFill>
                  <a:schemeClr val="bg1"/>
                </a:solidFill>
              </a:rPr>
              <a:t>Directly impacts user experience, compute cost, and real-time interaction with customers, employees, or tools</a:t>
            </a:r>
          </a:p>
        </p:txBody>
      </p:sp>
    </p:spTree>
    <p:extLst>
      <p:ext uri="{BB962C8B-B14F-4D97-AF65-F5344CB8AC3E}">
        <p14:creationId xmlns:p14="http://schemas.microsoft.com/office/powerpoint/2010/main" val="3944119066"/>
      </p:ext>
    </p:extLst>
  </p:cSld>
  <p:clrMapOvr>
    <a:masterClrMapping/>
  </p:clrMapOvr>
  <mc:AlternateContent xmlns:mc="http://schemas.openxmlformats.org/markup-compatibility/2006" xmlns:p14="http://schemas.microsoft.com/office/powerpoint/2010/main">
    <mc:Choice Requires="p14">
      <p:transition spd="slow" p14:dur="2000" advClick="0" advTm="1100"/>
    </mc:Choice>
    <mc:Fallback xmlns="">
      <p:transition spd="slow" advClick="0" advTm="11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EA250-0FE6-9390-6358-B079866582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163130-2EDA-3AA7-2DF1-60F038A2E0C5}"/>
              </a:ext>
            </a:extLst>
          </p:cNvPr>
          <p:cNvSpPr>
            <a:spLocks noGrp="1"/>
          </p:cNvSpPr>
          <p:nvPr>
            <p:ph type="title"/>
          </p:nvPr>
        </p:nvSpPr>
        <p:spPr>
          <a:noFill/>
        </p:spPr>
        <p:txBody>
          <a:bodyPr/>
          <a:lstStyle/>
          <a:p>
            <a:r>
              <a:rPr lang="en-US" dirty="0">
                <a:solidFill>
                  <a:schemeClr val="bg1"/>
                </a:solidFill>
              </a:rPr>
              <a:t>Prompt Engineering</a:t>
            </a:r>
          </a:p>
        </p:txBody>
      </p:sp>
      <p:sp>
        <p:nvSpPr>
          <p:cNvPr id="3" name="Content Placeholder 2">
            <a:extLst>
              <a:ext uri="{FF2B5EF4-FFF2-40B4-BE49-F238E27FC236}">
                <a16:creationId xmlns:a16="http://schemas.microsoft.com/office/drawing/2014/main" id="{593E1EFF-6292-DB30-0DF3-45F7F2AC4943}"/>
              </a:ext>
            </a:extLst>
          </p:cNvPr>
          <p:cNvSpPr>
            <a:spLocks noGrp="1"/>
          </p:cNvSpPr>
          <p:nvPr>
            <p:ph idx="1"/>
          </p:nvPr>
        </p:nvSpPr>
        <p:spPr/>
        <p:txBody>
          <a:bodyPr>
            <a:normAutofit fontScale="92500" lnSpcReduction="10000"/>
          </a:bodyPr>
          <a:lstStyle/>
          <a:p>
            <a:pPr marL="0" indent="0">
              <a:buNone/>
            </a:pPr>
            <a:r>
              <a:rPr lang="en-US" dirty="0">
                <a:solidFill>
                  <a:schemeClr val="bg1"/>
                </a:solidFill>
              </a:rPr>
              <a:t>Prompt engineering is the practice of designing effective instructions (prompts) to guide an LLM’s output.</a:t>
            </a:r>
          </a:p>
          <a:p>
            <a:pPr marL="0" indent="0">
              <a:buNone/>
            </a:pPr>
            <a:endParaRPr lang="en-US" dirty="0">
              <a:solidFill>
                <a:schemeClr val="bg1"/>
              </a:solidFill>
            </a:endParaRPr>
          </a:p>
          <a:p>
            <a:pPr marL="0" indent="0">
              <a:buNone/>
            </a:pPr>
            <a:r>
              <a:rPr lang="en-US" dirty="0">
                <a:solidFill>
                  <a:schemeClr val="bg1"/>
                </a:solidFill>
              </a:rPr>
              <a:t>Example:</a:t>
            </a:r>
            <a:br>
              <a:rPr lang="en-US" dirty="0">
                <a:solidFill>
                  <a:schemeClr val="bg1"/>
                </a:solidFill>
              </a:rPr>
            </a:br>
            <a:r>
              <a:rPr lang="en-US" dirty="0">
                <a:solidFill>
                  <a:schemeClr val="bg1"/>
                </a:solidFill>
              </a:rPr>
              <a:t>Poor prompt: “Write something about our product.”</a:t>
            </a:r>
            <a:br>
              <a:rPr lang="en-US" dirty="0">
                <a:solidFill>
                  <a:schemeClr val="bg1"/>
                </a:solidFill>
              </a:rPr>
            </a:br>
            <a:r>
              <a:rPr lang="en-US" dirty="0">
                <a:solidFill>
                  <a:schemeClr val="bg1"/>
                </a:solidFill>
              </a:rPr>
              <a:t>Better prompt: “Write a 3-sentence LinkedIn post promoting our new product to IT managers.”</a:t>
            </a:r>
          </a:p>
          <a:p>
            <a:pPr marL="0" indent="0">
              <a:buNone/>
            </a:pPr>
            <a:endParaRPr lang="en-US" dirty="0">
              <a:solidFill>
                <a:schemeClr val="bg1"/>
              </a:solidFill>
            </a:endParaRPr>
          </a:p>
          <a:p>
            <a:pPr marL="0" indent="0">
              <a:buNone/>
            </a:pPr>
            <a:r>
              <a:rPr lang="en-US" dirty="0">
                <a:solidFill>
                  <a:schemeClr val="bg1"/>
                </a:solidFill>
              </a:rPr>
              <a:t>Why Prompt Engineering Matters</a:t>
            </a:r>
          </a:p>
          <a:p>
            <a:r>
              <a:rPr lang="en-US" dirty="0">
                <a:solidFill>
                  <a:schemeClr val="bg1"/>
                </a:solidFill>
              </a:rPr>
              <a:t>Quality of the prompt determines the quality of the output</a:t>
            </a:r>
          </a:p>
          <a:p>
            <a:r>
              <a:rPr lang="en-US" dirty="0">
                <a:solidFill>
                  <a:schemeClr val="bg1"/>
                </a:solidFill>
              </a:rPr>
              <a:t>Allows LLMs to be tailored without code or extensive training</a:t>
            </a:r>
          </a:p>
          <a:p>
            <a:endParaRPr lang="en-US" dirty="0">
              <a:solidFill>
                <a:schemeClr val="bg1"/>
              </a:solidFill>
            </a:endParaRPr>
          </a:p>
        </p:txBody>
      </p:sp>
    </p:spTree>
    <p:extLst>
      <p:ext uri="{BB962C8B-B14F-4D97-AF65-F5344CB8AC3E}">
        <p14:creationId xmlns:p14="http://schemas.microsoft.com/office/powerpoint/2010/main" val="291807735"/>
      </p:ext>
    </p:extLst>
  </p:cSld>
  <p:clrMapOvr>
    <a:masterClrMapping/>
  </p:clrMapOvr>
  <mc:AlternateContent xmlns:mc="http://schemas.openxmlformats.org/markup-compatibility/2006" xmlns:p14="http://schemas.microsoft.com/office/powerpoint/2010/main">
    <mc:Choice Requires="p14">
      <p:transition spd="slow" p14:dur="2000" advClick="0" advTm="1200"/>
    </mc:Choice>
    <mc:Fallback xmlns="">
      <p:transition spd="slow" advClick="0" advTm="12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799A8-D84F-821A-7D82-249C8F75ED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80833F-114C-AD2C-9BDE-905D5D83A966}"/>
              </a:ext>
            </a:extLst>
          </p:cNvPr>
          <p:cNvSpPr>
            <a:spLocks noGrp="1"/>
          </p:cNvSpPr>
          <p:nvPr>
            <p:ph type="title"/>
          </p:nvPr>
        </p:nvSpPr>
        <p:spPr>
          <a:noFill/>
        </p:spPr>
        <p:txBody>
          <a:bodyPr/>
          <a:lstStyle/>
          <a:p>
            <a:r>
              <a:rPr lang="en-US" dirty="0">
                <a:solidFill>
                  <a:schemeClr val="bg1"/>
                </a:solidFill>
              </a:rPr>
              <a:t>Embedding</a:t>
            </a:r>
          </a:p>
        </p:txBody>
      </p:sp>
      <p:sp>
        <p:nvSpPr>
          <p:cNvPr id="3" name="Content Placeholder 2">
            <a:extLst>
              <a:ext uri="{FF2B5EF4-FFF2-40B4-BE49-F238E27FC236}">
                <a16:creationId xmlns:a16="http://schemas.microsoft.com/office/drawing/2014/main" id="{25903EB3-36D4-6046-21BE-EAF2B41BA8B5}"/>
              </a:ext>
            </a:extLst>
          </p:cNvPr>
          <p:cNvSpPr>
            <a:spLocks noGrp="1"/>
          </p:cNvSpPr>
          <p:nvPr>
            <p:ph idx="1"/>
          </p:nvPr>
        </p:nvSpPr>
        <p:spPr/>
        <p:txBody>
          <a:bodyPr>
            <a:normAutofit fontScale="92500" lnSpcReduction="20000"/>
          </a:bodyPr>
          <a:lstStyle/>
          <a:p>
            <a:pPr marL="0" indent="0">
              <a:buNone/>
            </a:pPr>
            <a:r>
              <a:rPr lang="en-US" dirty="0">
                <a:solidFill>
                  <a:schemeClr val="bg1"/>
                </a:solidFill>
              </a:rPr>
              <a:t>An embedding is a way to convert text into numbers or a vector that captures its meaning. It lets computers “understand” and compare language based on context and similarity.</a:t>
            </a:r>
          </a:p>
          <a:p>
            <a:pPr marL="0" indent="0">
              <a:buNone/>
            </a:pPr>
            <a:br>
              <a:rPr lang="en-US" dirty="0">
                <a:solidFill>
                  <a:schemeClr val="bg1"/>
                </a:solidFill>
              </a:rPr>
            </a:br>
            <a:r>
              <a:rPr lang="en-US" dirty="0">
                <a:solidFill>
                  <a:schemeClr val="bg1"/>
                </a:solidFill>
              </a:rPr>
              <a:t>Example:</a:t>
            </a:r>
          </a:p>
          <a:p>
            <a:pPr marL="0" indent="0">
              <a:buNone/>
            </a:pPr>
            <a:r>
              <a:rPr lang="en-US" dirty="0">
                <a:solidFill>
                  <a:schemeClr val="bg1"/>
                </a:solidFill>
              </a:rPr>
              <a:t>"Customer feedback" and "User review" are different words, similar embeddings</a:t>
            </a:r>
          </a:p>
          <a:p>
            <a:pPr marL="0" indent="0">
              <a:buNone/>
            </a:pPr>
            <a:endParaRPr lang="en-US" dirty="0">
              <a:solidFill>
                <a:schemeClr val="bg1"/>
              </a:solidFill>
            </a:endParaRPr>
          </a:p>
          <a:p>
            <a:pPr marL="0" indent="0">
              <a:buNone/>
            </a:pPr>
            <a:r>
              <a:rPr lang="en-US" dirty="0">
                <a:solidFill>
                  <a:schemeClr val="bg1"/>
                </a:solidFill>
              </a:rPr>
              <a:t>Why Embeddings Matter</a:t>
            </a:r>
          </a:p>
          <a:p>
            <a:r>
              <a:rPr lang="en-US" dirty="0">
                <a:solidFill>
                  <a:schemeClr val="bg1"/>
                </a:solidFill>
              </a:rPr>
              <a:t>Powers semantic search (finds meaning, not just keyword matches)</a:t>
            </a:r>
          </a:p>
          <a:p>
            <a:r>
              <a:rPr lang="en-US" dirty="0">
                <a:solidFill>
                  <a:schemeClr val="bg1"/>
                </a:solidFill>
              </a:rPr>
              <a:t>Enable Retrieval-Augmented Generation (RAG)</a:t>
            </a:r>
          </a:p>
          <a:p>
            <a:r>
              <a:rPr lang="en-US" dirty="0">
                <a:solidFill>
                  <a:schemeClr val="bg1"/>
                </a:solidFill>
              </a:rPr>
              <a:t>Core to matching questions, documents, or ideas across systems</a:t>
            </a:r>
          </a:p>
          <a:p>
            <a:endParaRPr lang="en-US" dirty="0">
              <a:solidFill>
                <a:schemeClr val="bg1"/>
              </a:solidFill>
            </a:endParaRPr>
          </a:p>
        </p:txBody>
      </p:sp>
    </p:spTree>
    <p:extLst>
      <p:ext uri="{BB962C8B-B14F-4D97-AF65-F5344CB8AC3E}">
        <p14:creationId xmlns:p14="http://schemas.microsoft.com/office/powerpoint/2010/main" val="3164728432"/>
      </p:ext>
    </p:extLst>
  </p:cSld>
  <p:clrMapOvr>
    <a:masterClrMapping/>
  </p:clrMapOvr>
  <mc:AlternateContent xmlns:mc="http://schemas.openxmlformats.org/markup-compatibility/2006" xmlns:p14="http://schemas.microsoft.com/office/powerpoint/2010/main">
    <mc:Choice Requires="p14">
      <p:transition spd="slow" p14:dur="2000" advClick="0" advTm="1290"/>
    </mc:Choice>
    <mc:Fallback xmlns="">
      <p:transition spd="slow" advClick="0" advTm="129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1D871-79AB-CA61-3984-7BAE37DFF7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409E49-B167-D981-93B4-1CC46C5FE22E}"/>
              </a:ext>
            </a:extLst>
          </p:cNvPr>
          <p:cNvSpPr>
            <a:spLocks noGrp="1"/>
          </p:cNvSpPr>
          <p:nvPr>
            <p:ph type="title" idx="4294967295"/>
          </p:nvPr>
        </p:nvSpPr>
        <p:spPr>
          <a:xfrm>
            <a:off x="-3" y="587375"/>
            <a:ext cx="5042455" cy="3387725"/>
          </a:xfrm>
        </p:spPr>
        <p:txBody>
          <a:bodyPr anchor="b">
            <a:normAutofit/>
          </a:bodyPr>
          <a:lstStyle/>
          <a:p>
            <a:pPr algn="r"/>
            <a:r>
              <a:rPr lang="en-US" dirty="0">
                <a:solidFill>
                  <a:srgbClr val="FFFFFF"/>
                </a:solidFill>
              </a:rPr>
              <a:t>Augmentation</a:t>
            </a:r>
          </a:p>
        </p:txBody>
      </p:sp>
      <p:sp>
        <p:nvSpPr>
          <p:cNvPr id="3" name="Content Placeholder 2">
            <a:extLst>
              <a:ext uri="{FF2B5EF4-FFF2-40B4-BE49-F238E27FC236}">
                <a16:creationId xmlns:a16="http://schemas.microsoft.com/office/drawing/2014/main" id="{61CD45AA-0F30-D451-B3DD-F0387F9C2B0B}"/>
              </a:ext>
            </a:extLst>
          </p:cNvPr>
          <p:cNvSpPr>
            <a:spLocks noGrp="1"/>
          </p:cNvSpPr>
          <p:nvPr>
            <p:ph idx="4294967295"/>
          </p:nvPr>
        </p:nvSpPr>
        <p:spPr>
          <a:xfrm>
            <a:off x="6019800" y="587375"/>
            <a:ext cx="4862512" cy="5546725"/>
          </a:xfrm>
        </p:spPr>
        <p:txBody>
          <a:bodyPr anchor="ctr">
            <a:noAutofit/>
          </a:bodyPr>
          <a:lstStyle/>
          <a:p>
            <a:r>
              <a:rPr lang="en-US" sz="3200" dirty="0">
                <a:solidFill>
                  <a:schemeClr val="bg1"/>
                </a:solidFill>
              </a:rPr>
              <a:t>RAG</a:t>
            </a:r>
          </a:p>
          <a:p>
            <a:r>
              <a:rPr lang="en-US" sz="3200" dirty="0">
                <a:solidFill>
                  <a:schemeClr val="bg1"/>
                </a:solidFill>
              </a:rPr>
              <a:t>CAG</a:t>
            </a:r>
          </a:p>
          <a:p>
            <a:r>
              <a:rPr lang="en-US" sz="3200" dirty="0">
                <a:solidFill>
                  <a:schemeClr val="bg1"/>
                </a:solidFill>
              </a:rPr>
              <a:t>Vector DB</a:t>
            </a:r>
          </a:p>
          <a:p>
            <a:r>
              <a:rPr lang="en-US" sz="3200" dirty="0">
                <a:solidFill>
                  <a:schemeClr val="bg1"/>
                </a:solidFill>
              </a:rPr>
              <a:t>Fine-tuning</a:t>
            </a:r>
          </a:p>
        </p:txBody>
      </p:sp>
    </p:spTree>
    <p:extLst>
      <p:ext uri="{BB962C8B-B14F-4D97-AF65-F5344CB8AC3E}">
        <p14:creationId xmlns:p14="http://schemas.microsoft.com/office/powerpoint/2010/main" val="2160069516"/>
      </p:ext>
    </p:extLst>
  </p:cSld>
  <p:clrMapOvr>
    <a:masterClrMapping/>
  </p:clrMapOvr>
  <mc:AlternateContent xmlns:mc="http://schemas.openxmlformats.org/markup-compatibility/2006" xmlns:p14="http://schemas.microsoft.com/office/powerpoint/2010/main">
    <mc:Choice Requires="p14">
      <p:transition spd="slow" p14:dur="2000" advClick="0" advTm="1310"/>
    </mc:Choice>
    <mc:Fallback xmlns="">
      <p:transition spd="slow" advClick="0" advTm="131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7717</TotalTime>
  <Words>9830</Words>
  <Application>Microsoft Macintosh PowerPoint</Application>
  <PresentationFormat>Widescreen</PresentationFormat>
  <Paragraphs>956</Paragraphs>
  <Slides>39</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Aptos</vt:lpstr>
      <vt:lpstr>Aptos Display</vt:lpstr>
      <vt:lpstr>Arial</vt:lpstr>
      <vt:lpstr>Calibri</vt:lpstr>
      <vt:lpstr>Wingdings</vt:lpstr>
      <vt:lpstr>Office Theme</vt:lpstr>
      <vt:lpstr>Prompted for Success</vt:lpstr>
      <vt:lpstr>What are large language models (LLMs)?</vt:lpstr>
      <vt:lpstr>Why do LLMs matter?</vt:lpstr>
      <vt:lpstr>Core Concepts</vt:lpstr>
      <vt:lpstr>Token</vt:lpstr>
      <vt:lpstr>Inference</vt:lpstr>
      <vt:lpstr>Prompt Engineering</vt:lpstr>
      <vt:lpstr>Embedding</vt:lpstr>
      <vt:lpstr>Augmentation</vt:lpstr>
      <vt:lpstr>RAG (Retrieval-Augmented Generation)</vt:lpstr>
      <vt:lpstr>CAG (Context-Augmented Generation)</vt:lpstr>
      <vt:lpstr>Vector DB</vt:lpstr>
      <vt:lpstr>Fine-tuning</vt:lpstr>
      <vt:lpstr>Deployment &amp; Access</vt:lpstr>
      <vt:lpstr>API or Model-as-a-Service (MaaS)</vt:lpstr>
      <vt:lpstr>On-Prem LLM</vt:lpstr>
      <vt:lpstr>Latency</vt:lpstr>
      <vt:lpstr>Safety, Risk &amp; Governance</vt:lpstr>
      <vt:lpstr>Hallucination</vt:lpstr>
      <vt:lpstr>Guardrails</vt:lpstr>
      <vt:lpstr>Red Teaming</vt:lpstr>
      <vt:lpstr>Data Leakage</vt:lpstr>
      <vt:lpstr>Practical Application</vt:lpstr>
      <vt:lpstr>Chatbot</vt:lpstr>
      <vt:lpstr>Copilot</vt:lpstr>
      <vt:lpstr>Agent</vt:lpstr>
      <vt:lpstr>Chain of Thought (CoT)</vt:lpstr>
      <vt:lpstr>Conclusion</vt:lpstr>
      <vt:lpstr>Recap Major Takeaways (1/5)</vt:lpstr>
      <vt:lpstr>Recap Major Takeaways (2/5)</vt:lpstr>
      <vt:lpstr>Recap Major Takeaways (3/5)</vt:lpstr>
      <vt:lpstr>Recap Major Takeaways (4/5)</vt:lpstr>
      <vt:lpstr>Recap Major Takeaways (5/5)</vt:lpstr>
      <vt:lpstr>Executive Summary</vt:lpstr>
      <vt:lpstr>Strategic Questions for Leaders</vt:lpstr>
      <vt:lpstr>Appendix</vt:lpstr>
      <vt:lpstr>RAG vs CAG vs Fine-Tuning Chart</vt:lpstr>
      <vt:lpstr>AI Team/Vendor Questions</vt:lpstr>
      <vt:lpstr>LLM Adoption Readiness Checklist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Sean Thompson</dc:creator>
  <cp:lastModifiedBy>Sean Thompson</cp:lastModifiedBy>
  <cp:revision>5</cp:revision>
  <dcterms:created xsi:type="dcterms:W3CDTF">2025-03-26T03:10:53Z</dcterms:created>
  <dcterms:modified xsi:type="dcterms:W3CDTF">2025-04-01T18:50:45Z</dcterms:modified>
</cp:coreProperties>
</file>