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9"/>
  </p:notesMasterIdLst>
  <p:handoutMasterIdLst>
    <p:handoutMasterId r:id="rId30"/>
  </p:handoutMasterIdLst>
  <p:sldIdLst>
    <p:sldId id="449" r:id="rId5"/>
    <p:sldId id="462" r:id="rId6"/>
    <p:sldId id="611" r:id="rId7"/>
    <p:sldId id="619" r:id="rId8"/>
    <p:sldId id="614" r:id="rId9"/>
    <p:sldId id="615" r:id="rId10"/>
    <p:sldId id="618" r:id="rId11"/>
    <p:sldId id="620" r:id="rId12"/>
    <p:sldId id="623" r:id="rId13"/>
    <p:sldId id="621" r:id="rId14"/>
    <p:sldId id="622" r:id="rId15"/>
    <p:sldId id="624" r:id="rId16"/>
    <p:sldId id="625" r:id="rId17"/>
    <p:sldId id="593" r:id="rId18"/>
    <p:sldId id="594" r:id="rId19"/>
    <p:sldId id="626" r:id="rId20"/>
    <p:sldId id="627" r:id="rId21"/>
    <p:sldId id="602" r:id="rId22"/>
    <p:sldId id="603" r:id="rId23"/>
    <p:sldId id="604" r:id="rId24"/>
    <p:sldId id="605" r:id="rId25"/>
    <p:sldId id="607" r:id="rId26"/>
    <p:sldId id="606" r:id="rId27"/>
    <p:sldId id="60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5" autoAdjust="0"/>
    <p:restoredTop sz="96719" autoAdjust="0"/>
  </p:normalViewPr>
  <p:slideViewPr>
    <p:cSldViewPr snapToGrid="0">
      <p:cViewPr varScale="1">
        <p:scale>
          <a:sx n="105" d="100"/>
          <a:sy n="105" d="100"/>
        </p:scale>
        <p:origin x="1368" y="20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5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299" marR="0" lvl="0" indent="-130299" algn="l" defTabSz="34289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41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3932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593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  <p:sldLayoutId id="214748374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dirty="0"/>
              <a:t>String Alignment Algorithms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March, 2019</a:t>
            </a:r>
          </a:p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600795-1FDC-4B4D-8D18-50A4B1BFAB6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551C5-A53A-CB4C-8569-A27F7CA4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Alignment Algorithm</a:t>
            </a:r>
          </a:p>
          <a:p>
            <a:r>
              <a:rPr lang="en-US" dirty="0"/>
              <a:t>Uses biologically based ‘scoring matrix’ (PAM, BLOSUM)</a:t>
            </a:r>
          </a:p>
          <a:p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0E11-5520-DC48-9D5A-2312247DE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Needleman–Wunsch algorithm</a:t>
            </a:r>
          </a:p>
        </p:txBody>
      </p:sp>
      <p:pic>
        <p:nvPicPr>
          <p:cNvPr id="4" name="Picture 2" descr="Картинки по запросу blosum62">
            <a:extLst>
              <a:ext uri="{FF2B5EF4-FFF2-40B4-BE49-F238E27FC236}">
                <a16:creationId xmlns:a16="http://schemas.microsoft.com/office/drawing/2014/main" id="{B5678C11-FFB4-2C4D-814B-0AC856FF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11" y="2569679"/>
            <a:ext cx="4817806" cy="38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8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0E11-5520-DC48-9D5A-2312247DE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Needleman–Wunsch algorithm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2F467E0-1840-D247-B382-D54D475D9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14" y="1391095"/>
            <a:ext cx="4511675" cy="45116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B01A2-7E01-924D-9BA2-51584825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6" y="2324620"/>
            <a:ext cx="4056728" cy="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DB56EA-4795-3C4D-93A7-31BDEC67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Alignment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CBB3-7334-AF4F-B95C-0D729D4D8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Smith – Waterman Algorithm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54F283-E0BA-B547-8A87-71E621D1B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2" y="2312789"/>
            <a:ext cx="2857500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26EC3-3655-FE46-8235-B7650ECB3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25" y="2137414"/>
            <a:ext cx="2723921" cy="381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02432" y="1897421"/>
          <a:ext cx="8339136" cy="3383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9712">
                  <a:extLst>
                    <a:ext uri="{9D8B030D-6E8A-4147-A177-3AD203B41FA5}">
                      <a16:colId xmlns:a16="http://schemas.microsoft.com/office/drawing/2014/main" val="2864480169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val="2682926093"/>
                    </a:ext>
                  </a:extLst>
                </a:gridCol>
                <a:gridCol w="2779712">
                  <a:extLst>
                    <a:ext uri="{9D8B030D-6E8A-4147-A177-3AD203B41FA5}">
                      <a16:colId xmlns:a16="http://schemas.microsoft.com/office/drawing/2014/main" val="2046386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  <a:r>
                        <a:rPr lang="ru-RU" baseline="0" dirty="0"/>
                        <a:t> Смита-Ватермана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Нидлмана-Вунша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Инициализация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Первые</a:t>
                      </a:r>
                      <a:r>
                        <a:rPr lang="ru-RU" baseline="0" dirty="0"/>
                        <a:t> ряд и колонка инициализируются нулями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Первые</a:t>
                      </a:r>
                      <a:r>
                        <a:rPr lang="ru-RU" baseline="0" dirty="0"/>
                        <a:t> ряд и колонка инициализируются штрафом за разрыв (</a:t>
                      </a:r>
                      <a:r>
                        <a:rPr lang="en-US" baseline="0" dirty="0"/>
                        <a:t>gap penalty)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2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Оценка </a:t>
                      </a:r>
                      <a:r>
                        <a:rPr lang="en-US" dirty="0"/>
                        <a:t>(Scoring)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  <a:r>
                        <a:rPr lang="ru-RU" baseline="0" dirty="0"/>
                        <a:t> не может быть меньше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 может быть негативной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9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</a:t>
                      </a:r>
                      <a:r>
                        <a:rPr lang="ru-RU" baseline="0" dirty="0"/>
                        <a:t> пути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Traceback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Начинается с самой</a:t>
                      </a:r>
                      <a:r>
                        <a:rPr lang="ru-RU" baseline="0" dirty="0"/>
                        <a:t> высокой оценки и идет до нуля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Начинается с правого нижнего угля и идет до левого верхнего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339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Comparing alignment algorithms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66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SAM/BAM/CRAM File 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949" y="1828595"/>
            <a:ext cx="4748505" cy="35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CIGAR Field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06" y="2385220"/>
            <a:ext cx="7181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3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FB4E8-4F91-C040-94C4-F0E2BEC30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72" y="2771902"/>
            <a:ext cx="4216400" cy="38227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C2B9-2B61-C147-94A1-E9AB7117A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Suffix Tree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BB5E-7F86-634F-A7F4-138189F03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19" y="2771902"/>
            <a:ext cx="4203700" cy="229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F5204-BFDD-4E46-ACBF-507776BCE11F}"/>
              </a:ext>
            </a:extLst>
          </p:cNvPr>
          <p:cNvSpPr txBox="1"/>
          <p:nvPr/>
        </p:nvSpPr>
        <p:spPr>
          <a:xfrm>
            <a:off x="265081" y="1110321"/>
            <a:ext cx="5723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pt" dirty="0"/>
              <a:t>ANANA$ </a:t>
            </a:r>
          </a:p>
          <a:p>
            <a:r>
              <a:rPr lang="en-US" dirty="0"/>
              <a:t>A</a:t>
            </a:r>
            <a:r>
              <a:rPr lang="pt" dirty="0"/>
              <a:t>NANA$</a:t>
            </a:r>
          </a:p>
          <a:p>
            <a:r>
              <a:rPr lang="en-US" dirty="0"/>
              <a:t>N</a:t>
            </a:r>
            <a:r>
              <a:rPr lang="pt" dirty="0"/>
              <a:t>ANA$</a:t>
            </a:r>
          </a:p>
          <a:p>
            <a:r>
              <a:rPr lang="en-US" dirty="0"/>
              <a:t>A</a:t>
            </a:r>
            <a:r>
              <a:rPr lang="pt" dirty="0"/>
              <a:t>NA$</a:t>
            </a:r>
          </a:p>
          <a:p>
            <a:r>
              <a:rPr lang="en-US" dirty="0"/>
              <a:t>N</a:t>
            </a:r>
            <a:r>
              <a:rPr lang="pt" dirty="0"/>
              <a:t>A$</a:t>
            </a:r>
          </a:p>
          <a:p>
            <a:r>
              <a:rPr lang="en-US" dirty="0"/>
              <a:t>A</a:t>
            </a:r>
            <a:r>
              <a:rPr lang="pt" dirty="0"/>
              <a:t>$</a:t>
            </a:r>
          </a:p>
          <a:p>
            <a:r>
              <a:rPr lang="pt" dirty="0"/>
              <a:t>$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79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1E1E52-061D-1647-9E04-4BA0CD0B2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982033"/>
              </p:ext>
            </p:extLst>
          </p:nvPr>
        </p:nvGraphicFramePr>
        <p:xfrm>
          <a:off x="628648" y="1324356"/>
          <a:ext cx="7886704" cy="731520"/>
        </p:xfrm>
        <a:graphic>
          <a:graphicData uri="http://schemas.openxmlformats.org/drawingml/2006/table">
            <a:tbl>
              <a:tblPr/>
              <a:tblGrid>
                <a:gridCol w="985838">
                  <a:extLst>
                    <a:ext uri="{9D8B030D-6E8A-4147-A177-3AD203B41FA5}">
                      <a16:colId xmlns:a16="http://schemas.microsoft.com/office/drawing/2014/main" val="542328880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544761008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88823746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222560281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3189372128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165603572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530034086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1853743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8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{S[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r>
                        <a:rPr lang="en-US" dirty="0">
                          <a:effectLst/>
                        </a:rPr>
                        <a:t>]}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$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68929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C8432-E8B0-334F-920A-D6C3BD2AC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Suffix Array</a:t>
            </a:r>
            <a:endParaRPr lang="ru-RU" dirty="0"/>
          </a:p>
        </p:txBody>
      </p:sp>
      <p:sp>
        <p:nvSpPr>
          <p:cNvPr id="7" name="AutoShape 2" descr="S[i]">
            <a:extLst>
              <a:ext uri="{FF2B5EF4-FFF2-40B4-BE49-F238E27FC236}">
                <a16:creationId xmlns:a16="http://schemas.microsoft.com/office/drawing/2014/main" id="{A116E57E-D21B-0048-93B1-35132D032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69" y="-173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B533F-868F-7B40-BDFC-81249138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7" y="2212848"/>
            <a:ext cx="1406103" cy="3320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76DE3-4212-0044-9526-DD8547205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96" y="2212848"/>
            <a:ext cx="1452848" cy="3320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7CEA41-5E59-3040-ACB9-C98FCEC9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305" y="3153410"/>
            <a:ext cx="4296521" cy="14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11" y="2410350"/>
            <a:ext cx="2202792" cy="237308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Преобразование Барроуза — Уилера </a:t>
            </a:r>
            <a:r>
              <a:rPr lang="en-US" dirty="0"/>
              <a:t>(BWT)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020" y="2605306"/>
            <a:ext cx="3676342" cy="2178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06" y="2605305"/>
            <a:ext cx="1598230" cy="18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73" y="2279830"/>
            <a:ext cx="6202054" cy="23726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BWT </a:t>
            </a:r>
            <a:r>
              <a:rPr lang="ru-RU" dirty="0"/>
              <a:t>и Суффиксный массив (</a:t>
            </a:r>
            <a:r>
              <a:rPr lang="en-US" dirty="0"/>
              <a:t>SA)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07" y="4815196"/>
            <a:ext cx="3019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C3B19-6D1A-2F4A-B608-F685DFCD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83" y="3493008"/>
            <a:ext cx="7126531" cy="273378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E9DCF-1C90-DC4B-89F8-2A087A958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 (Edit Distance)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87673-EA36-D341-9210-8122621CA384}"/>
              </a:ext>
            </a:extLst>
          </p:cNvPr>
          <p:cNvSpPr txBox="1"/>
          <p:nvPr/>
        </p:nvSpPr>
        <p:spPr>
          <a:xfrm>
            <a:off x="463296" y="1255776"/>
            <a:ext cx="8046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Minimum number of edits (substitutions, insertions or deletions) to turn one string into other one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682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31" y="1918954"/>
            <a:ext cx="3048000" cy="31432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BWT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54" y="1871329"/>
            <a:ext cx="3724275" cy="323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253" y="1982033"/>
            <a:ext cx="2211028" cy="3127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33" y="5062205"/>
            <a:ext cx="3019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BWT</a:t>
            </a:r>
            <a:r>
              <a:rPr lang="ru-RU" dirty="0"/>
              <a:t> Получение исходной строки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" y="2363653"/>
            <a:ext cx="7784849" cy="2530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314" y="5002008"/>
            <a:ext cx="3019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2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266" y="2325134"/>
            <a:ext cx="1907458" cy="264961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BWT </a:t>
            </a:r>
            <a:r>
              <a:rPr lang="ru-RU" dirty="0"/>
              <a:t>Поиск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5" y="2428762"/>
            <a:ext cx="1842238" cy="2548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676" y="2378676"/>
            <a:ext cx="1809308" cy="2596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37" y="2378676"/>
            <a:ext cx="1927121" cy="2598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3797" y="5095876"/>
            <a:ext cx="3019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6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BWT </a:t>
            </a:r>
            <a:r>
              <a:rPr lang="ru-RU" dirty="0"/>
              <a:t>Поиск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1714263"/>
            <a:ext cx="8848725" cy="38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315" y="5095876"/>
            <a:ext cx="3019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876" y="2315190"/>
            <a:ext cx="3334822" cy="283955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FM Index (Full-text Minute Space/</a:t>
            </a:r>
            <a:r>
              <a:rPr lang="en-US" dirty="0" err="1"/>
              <a:t>Ferragina-Manzini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" y="2315189"/>
            <a:ext cx="2533650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038" y="1863388"/>
            <a:ext cx="127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Occ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587" y="2315189"/>
            <a:ext cx="2427662" cy="2876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3295397" y="1863388"/>
            <a:ext cx="220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Checkpoints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2603" y="1863388"/>
            <a:ext cx="1877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Partial SA</a:t>
            </a:r>
          </a:p>
        </p:txBody>
      </p:sp>
    </p:spTree>
    <p:extLst>
      <p:ext uri="{BB962C8B-B14F-4D97-AF65-F5344CB8AC3E}">
        <p14:creationId xmlns:p14="http://schemas.microsoft.com/office/powerpoint/2010/main" val="407615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034" y="1946980"/>
            <a:ext cx="8339328" cy="338328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92608"/>
            <a:ext cx="9144000" cy="932688"/>
          </a:xfrm>
        </p:spPr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 (Edit Distance)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44" y="2164633"/>
            <a:ext cx="4619494" cy="24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8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D6CACD-80B8-AC48-BFDA-9B73C8013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626" y="2219198"/>
            <a:ext cx="7435264" cy="291363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92608"/>
            <a:ext cx="9144000" cy="932688"/>
          </a:xfrm>
        </p:spPr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 (Edit Distance)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68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356312" y="1789267"/>
          <a:ext cx="4023360" cy="402336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8990429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6579401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53818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79083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9837055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935092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8834495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52604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9514219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48673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12690217"/>
                    </a:ext>
                  </a:extLst>
                </a:gridCol>
              </a:tblGrid>
              <a:tr h="333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43529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95941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8919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67377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69083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09543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27619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78683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8162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88378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73428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 (Edit Distance)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64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356312" y="1789267"/>
          <a:ext cx="4023360" cy="402336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8990429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6579401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53818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79083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9837055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935092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8834495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52604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9514219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486738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12690217"/>
                    </a:ext>
                  </a:extLst>
                </a:gridCol>
              </a:tblGrid>
              <a:tr h="333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43529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95941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8919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67377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69083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09543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27619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78683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8162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88378"/>
                  </a:ext>
                </a:extLst>
              </a:tr>
              <a:tr h="3335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73428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 (Edit Distance)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348" y="3951339"/>
            <a:ext cx="411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8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769882"/>
              </p:ext>
            </p:extLst>
          </p:nvPr>
        </p:nvGraphicFramePr>
        <p:xfrm>
          <a:off x="597409" y="1769602"/>
          <a:ext cx="6038285" cy="465910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48935">
                  <a:extLst>
                    <a:ext uri="{9D8B030D-6E8A-4147-A177-3AD203B41FA5}">
                      <a16:colId xmlns:a16="http://schemas.microsoft.com/office/drawing/2014/main" val="2899042919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4265794016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185381881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2687908332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1998370553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3893509250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3988344955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452604054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4195142194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4148673887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2612690217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43529"/>
                  </a:ext>
                </a:extLst>
              </a:tr>
              <a:tr h="331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95941"/>
                  </a:ext>
                </a:extLst>
              </a:tr>
              <a:tr h="3313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8919"/>
                  </a:ext>
                </a:extLst>
              </a:tr>
              <a:tr h="3313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567377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69083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09543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27619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78683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8162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88378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73428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 (Edit Distance)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0" y="3000153"/>
            <a:ext cx="2508310" cy="789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090" y="1769602"/>
            <a:ext cx="1951396" cy="10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015A9-A2CE-9F46-98FE-D64B808B4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31" y="2353113"/>
            <a:ext cx="8339137" cy="253887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37E0-FFA0-314D-906E-58C6B7519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Levenshtein</a:t>
            </a:r>
            <a:r>
              <a:rPr lang="en-US" b="1" dirty="0"/>
              <a:t> Distance (Edit Distance)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7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5BD9-5BFF-1843-9682-B02CF932A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Alignment vs Local Alignment</a:t>
            </a:r>
            <a:endParaRPr lang="ru-RU" dirty="0"/>
          </a:p>
        </p:txBody>
      </p:sp>
      <p:pic>
        <p:nvPicPr>
          <p:cNvPr id="4" name="Picture 2" descr="https://upload.wikimedia.org/wikipedia/commons/0/03/Alignment-Comparison-En.png">
            <a:extLst>
              <a:ext uri="{FF2B5EF4-FFF2-40B4-BE49-F238E27FC236}">
                <a16:creationId xmlns:a16="http://schemas.microsoft.com/office/drawing/2014/main" id="{5E326596-FF88-444F-B24E-D95A0E976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31" y="2108200"/>
            <a:ext cx="508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546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21160</TotalTime>
  <Words>452</Words>
  <Application>Microsoft Macintosh PowerPoint</Application>
  <PresentationFormat>On-screen Show (4:3)</PresentationFormat>
  <Paragraphs>267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Lucida Grande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Mariia Zueva</cp:lastModifiedBy>
  <cp:revision>1035</cp:revision>
  <cp:lastPrinted>2014-07-09T13:30:36Z</cp:lastPrinted>
  <dcterms:created xsi:type="dcterms:W3CDTF">2014-07-08T13:27:24Z</dcterms:created>
  <dcterms:modified xsi:type="dcterms:W3CDTF">2019-05-13T18:59:31Z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