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4"/>
  </p:notesMasterIdLst>
  <p:handoutMasterIdLst>
    <p:handoutMasterId r:id="rId15"/>
  </p:handoutMasterIdLst>
  <p:sldIdLst>
    <p:sldId id="449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5" autoAdjust="0"/>
    <p:restoredTop sz="96719" autoAdjust="0"/>
  </p:normalViewPr>
  <p:slideViewPr>
    <p:cSldViewPr snapToGrid="0">
      <p:cViewPr varScale="1">
        <p:scale>
          <a:sx n="105" d="100"/>
          <a:sy n="105" d="100"/>
        </p:scale>
        <p:origin x="1368" y="20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F0F578D-675E-46C3-AF70-7120634DC18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79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5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41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r>
              <a:rPr lang="en-US" dirty="0"/>
              <a:t>String Search Algorithms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March, 2019</a:t>
            </a:r>
          </a:p>
          <a:p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1143000" y="857250"/>
            <a:ext cx="6857460" cy="699030"/>
          </a:xfrm>
          <a:prstGeom prst="rect">
            <a:avLst/>
          </a:prstGeom>
          <a:noFill/>
          <a:ln>
            <a:noFill/>
          </a:ln>
        </p:spPr>
        <p:txBody>
          <a:bodyPr lIns="274320" tIns="33750" rIns="67500" bIns="33750" anchor="ctr"/>
          <a:lstStyle/>
          <a:p>
            <a:pPr>
              <a:lnSpc>
                <a:spcPct val="100000"/>
              </a:lnSpc>
            </a:pPr>
            <a:endParaRPr sz="135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4" y="1389888"/>
            <a:ext cx="3199700" cy="46108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Big O </a:t>
            </a:r>
            <a:r>
              <a:rPr lang="en-US" sz="2000" dirty="0"/>
              <a:t>– upper bound of complexity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Big </a:t>
            </a:r>
            <a:r>
              <a:rPr lang="el-GR" sz="2000" b="1" dirty="0"/>
              <a:t>Ω</a:t>
            </a:r>
            <a:r>
              <a:rPr lang="en-US" sz="2000" b="1" dirty="0"/>
              <a:t> – </a:t>
            </a:r>
            <a:r>
              <a:rPr lang="en-US" sz="2000" dirty="0"/>
              <a:t>lower bound of complexity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Big </a:t>
            </a:r>
            <a:r>
              <a:rPr lang="el-GR" sz="2000" b="1" dirty="0"/>
              <a:t>ϴ</a:t>
            </a:r>
            <a:r>
              <a:rPr lang="en-US" sz="2000" b="1" dirty="0"/>
              <a:t> - </a:t>
            </a:r>
            <a:r>
              <a:rPr lang="en-US" sz="2000" dirty="0"/>
              <a:t>defines upper and lower bounds</a:t>
            </a:r>
          </a:p>
          <a:p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5DD06-2552-984C-9590-6D1ED45B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84" y="1206765"/>
            <a:ext cx="4793985" cy="47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0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4776-7F84-F349-B7B0-C3328E301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Search (Match) Algorithms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A8428-7356-5F44-BC9B-DC6117388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5" y="3669015"/>
            <a:ext cx="7798219" cy="1990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1B85D-1A73-604A-BFE1-D71C74772F6E}"/>
              </a:ext>
            </a:extLst>
          </p:cNvPr>
          <p:cNvSpPr txBox="1"/>
          <p:nvPr/>
        </p:nvSpPr>
        <p:spPr>
          <a:xfrm>
            <a:off x="621792" y="1499616"/>
            <a:ext cx="78598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Find a place where one or several patterns are found within a larger text.</a:t>
            </a:r>
          </a:p>
          <a:p>
            <a:endParaRPr lang="en" dirty="0"/>
          </a:p>
          <a:p>
            <a:r>
              <a:rPr lang="en" b="1" dirty="0"/>
              <a:t>M</a:t>
            </a:r>
            <a:r>
              <a:rPr lang="en" dirty="0"/>
              <a:t> = Length of pattern</a:t>
            </a:r>
          </a:p>
          <a:p>
            <a:r>
              <a:rPr lang="en" b="1" dirty="0"/>
              <a:t>N</a:t>
            </a:r>
            <a:r>
              <a:rPr lang="en" dirty="0"/>
              <a:t> = Length of text</a:t>
            </a:r>
          </a:p>
          <a:p>
            <a:r>
              <a:rPr lang="en" b="1" dirty="0"/>
              <a:t>K</a:t>
            </a:r>
            <a:r>
              <a:rPr lang="en" dirty="0"/>
              <a:t> = Size of the alphabet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41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180A4-73C8-F34D-A18B-B38C0456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439865"/>
            <a:ext cx="295586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Preprocessing = None</a:t>
            </a:r>
          </a:p>
          <a:p>
            <a:r>
              <a:rPr lang="en-US" sz="1800" dirty="0"/>
              <a:t>Matching Time = </a:t>
            </a:r>
            <a:r>
              <a:rPr lang="el-GR" sz="1800" dirty="0"/>
              <a:t>Θ(</a:t>
            </a:r>
            <a:r>
              <a:rPr lang="en-US" sz="1800" dirty="0"/>
              <a:t>nm)</a:t>
            </a:r>
          </a:p>
          <a:p>
            <a:r>
              <a:rPr lang="en-US" sz="1800" dirty="0"/>
              <a:t>Space = None</a:t>
            </a:r>
            <a:endParaRPr lang="ru-RU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8B8D-3E4B-DA4D-80C2-90A770BFD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Naïve String-search Algorithm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D8FA9-7A2E-6B42-8189-A5C74460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04" y="2752728"/>
            <a:ext cx="5842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7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F52533-8D37-2343-B1D5-006015B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Preprocessing = </a:t>
            </a:r>
            <a:r>
              <a:rPr lang="el-GR" sz="1800" dirty="0"/>
              <a:t>Θ(</a:t>
            </a:r>
            <a:r>
              <a:rPr lang="en-US" sz="1800" dirty="0"/>
              <a:t>m)</a:t>
            </a:r>
          </a:p>
          <a:p>
            <a:r>
              <a:rPr lang="en-US" sz="1800" dirty="0"/>
              <a:t>Matching Time = </a:t>
            </a:r>
            <a:r>
              <a:rPr lang="el-GR" sz="1800" dirty="0"/>
              <a:t>Θ(</a:t>
            </a:r>
            <a:r>
              <a:rPr lang="en-US" sz="1800" dirty="0"/>
              <a:t>n + m)</a:t>
            </a:r>
          </a:p>
          <a:p>
            <a:r>
              <a:rPr lang="en-US" sz="1800" dirty="0"/>
              <a:t>Space = O(1)</a:t>
            </a:r>
            <a:endParaRPr lang="ru-RU" sz="1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DDB15-F11F-F244-8B15-5A16CB160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Rabin-Karp Algorithm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BB65F-B729-B74B-8F48-CB2C1277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66" y="2110425"/>
            <a:ext cx="65365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8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FC0E3-EFDC-AD48-96C2-5959F7AB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20" y="1452057"/>
            <a:ext cx="3810584" cy="4525963"/>
          </a:xfrm>
        </p:spPr>
        <p:txBody>
          <a:bodyPr>
            <a:normAutofit/>
          </a:bodyPr>
          <a:lstStyle/>
          <a:p>
            <a:r>
              <a:rPr lang="en-US" sz="1800" dirty="0"/>
              <a:t>Preprocessing = </a:t>
            </a:r>
            <a:r>
              <a:rPr lang="el-GR" sz="1800" dirty="0"/>
              <a:t>Θ(</a:t>
            </a:r>
            <a:r>
              <a:rPr lang="en-US" sz="1800" dirty="0"/>
              <a:t>m)</a:t>
            </a:r>
          </a:p>
          <a:p>
            <a:r>
              <a:rPr lang="en-US" sz="1800" dirty="0"/>
              <a:t>Matching Time = </a:t>
            </a:r>
            <a:r>
              <a:rPr lang="el-GR" sz="1800" dirty="0"/>
              <a:t>Θ(</a:t>
            </a:r>
            <a:r>
              <a:rPr lang="en-US" sz="1800" dirty="0"/>
              <a:t>n)</a:t>
            </a:r>
          </a:p>
          <a:p>
            <a:r>
              <a:rPr lang="en-US" sz="1800" dirty="0"/>
              <a:t>Space = </a:t>
            </a:r>
            <a:r>
              <a:rPr lang="el-GR" sz="1800" dirty="0"/>
              <a:t>Θ(</a:t>
            </a:r>
            <a:r>
              <a:rPr lang="en-US" sz="1800" dirty="0"/>
              <a:t>m)</a:t>
            </a:r>
            <a:endParaRPr lang="ru-RU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F5E0-2A54-8948-9376-CE48AF19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Knuth-Morris-Pratt Algorithm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9CEDC-D365-CB44-B66B-6C3E2EF5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48" y="1238538"/>
            <a:ext cx="5283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B2D769-9660-FF4E-90A5-A05A51D1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04" y="1507394"/>
            <a:ext cx="3810584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Preprocessing = </a:t>
            </a:r>
            <a:r>
              <a:rPr lang="el-GR" sz="1800" dirty="0"/>
              <a:t>Θ(</a:t>
            </a:r>
            <a:r>
              <a:rPr lang="en-US" sz="1800" dirty="0"/>
              <a:t>m + k)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Matching Time = best </a:t>
            </a:r>
            <a:r>
              <a:rPr lang="el-GR" sz="1800" dirty="0"/>
              <a:t>Ω(</a:t>
            </a:r>
            <a:r>
              <a:rPr lang="en-US" sz="1800" dirty="0"/>
              <a:t>n/m), worst O(</a:t>
            </a:r>
            <a:r>
              <a:rPr lang="en-US" sz="1800" dirty="0" err="1"/>
              <a:t>mn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Space = </a:t>
            </a:r>
            <a:r>
              <a:rPr lang="el-GR" sz="1800" dirty="0"/>
              <a:t>Θ(</a:t>
            </a:r>
            <a:r>
              <a:rPr lang="en-US" sz="1800" dirty="0"/>
              <a:t>k)</a:t>
            </a:r>
            <a:endParaRPr lang="ru-RU" sz="1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3827-3EDB-B448-B302-7681C0732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Boyer–Moore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F06B4-0314-CC41-B85B-2585DF19C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772" y="1507394"/>
            <a:ext cx="4191000" cy="237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C2EBB-ECA7-5243-82B0-00604EDD7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72" y="4366356"/>
            <a:ext cx="4191000" cy="196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824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84010-37A4-8B4D-A459-9CE24C7BE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050" y="1309402"/>
            <a:ext cx="6192837" cy="464462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61A9A-95E9-E94A-A9AF-C80AAF836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Hamming Distance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69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C3B19-6D1A-2F4A-B608-F685DFCD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83" y="2325898"/>
            <a:ext cx="7126531" cy="273378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E9DCF-1C90-DC4B-89F8-2A087A958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Levenshtein</a:t>
            </a:r>
            <a:r>
              <a:rPr lang="en-US" b="1" dirty="0"/>
              <a:t> Distance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8290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21028</TotalTime>
  <Words>141</Words>
  <Application>Microsoft Macintosh PowerPoint</Application>
  <PresentationFormat>On-screen Show (4:3)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Mariia Zueva</cp:lastModifiedBy>
  <cp:revision>1024</cp:revision>
  <cp:lastPrinted>2014-07-09T13:30:36Z</cp:lastPrinted>
  <dcterms:created xsi:type="dcterms:W3CDTF">2014-07-08T13:27:24Z</dcterms:created>
  <dcterms:modified xsi:type="dcterms:W3CDTF">2019-02-28T21:32:43Z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