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7"/>
  </p:notes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607DFA1-EFA0-5ABA-E4DE-852A3DD7C3AE}" name="KEVIN MZUKISI KIYO" initials="KMK" userId="S::221049296@student.uj.ac.za::0d16f912-21c7-4e98-9fb9-d32aab4eedd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9" autoAdjust="0"/>
  </p:normalViewPr>
  <p:slideViewPr>
    <p:cSldViewPr snapToGrid="0">
      <p:cViewPr varScale="1">
        <p:scale>
          <a:sx n="64" d="100"/>
          <a:sy n="64" d="100"/>
        </p:scale>
        <p:origin x="396" y="78"/>
      </p:cViewPr>
      <p:guideLst/>
    </p:cSldViewPr>
  </p:slideViewPr>
  <p:notesTextViewPr>
    <p:cViewPr>
      <p:scale>
        <a:sx n="3" d="2"/>
        <a:sy n="3" d="2"/>
      </p:scale>
      <p:origin x="0" y="0"/>
    </p:cViewPr>
  </p:notesTextViewPr>
  <p:notesViewPr>
    <p:cSldViewPr snapToGrid="0">
      <p:cViewPr varScale="1">
        <p:scale>
          <a:sx n="52" d="100"/>
          <a:sy n="52" d="100"/>
        </p:scale>
        <p:origin x="294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1F62B-7102-4A78-8385-FC57A57C3210}" type="datetimeFigureOut">
              <a:rPr lang="en-ZA" smtClean="0"/>
              <a:t>2023/05/15</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ED9E8-32C1-4610-BB6D-B59CD9C4C60F}" type="slidenum">
              <a:rPr lang="en-ZA" smtClean="0"/>
              <a:t>‹#›</a:t>
            </a:fld>
            <a:endParaRPr lang="en-ZA"/>
          </a:p>
        </p:txBody>
      </p:sp>
    </p:spTree>
    <p:extLst>
      <p:ext uri="{BB962C8B-B14F-4D97-AF65-F5344CB8AC3E}">
        <p14:creationId xmlns:p14="http://schemas.microsoft.com/office/powerpoint/2010/main" val="96954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F9DED9E8-32C1-4610-BB6D-B59CD9C4C60F}" type="slidenum">
              <a:rPr lang="en-ZA" smtClean="0"/>
              <a:t>1</a:t>
            </a:fld>
            <a:endParaRPr lang="en-ZA"/>
          </a:p>
        </p:txBody>
      </p:sp>
    </p:spTree>
    <p:extLst>
      <p:ext uri="{BB962C8B-B14F-4D97-AF65-F5344CB8AC3E}">
        <p14:creationId xmlns:p14="http://schemas.microsoft.com/office/powerpoint/2010/main" val="493379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Potholes are a major crisis in South Africa. The impact of potholes is not just limited to increased maintenance costs for vehicles along with safety hazards but can also exacerbate other socio-economic issues, such as crime. For example, to prevent wear and tear on their vehicles, drivers will drive slower and unfortunately some of them fall victim to hijackers. In addition, the deterioration of South Africa's road network is hazardous for freight and drivers, making it a pressing issue that needs to be addressed.</a:t>
            </a:r>
            <a:endParaRPr lang="en-ZA" dirty="0"/>
          </a:p>
        </p:txBody>
      </p:sp>
      <p:sp>
        <p:nvSpPr>
          <p:cNvPr id="4" name="Slide Number Placeholder 3"/>
          <p:cNvSpPr>
            <a:spLocks noGrp="1"/>
          </p:cNvSpPr>
          <p:nvPr>
            <p:ph type="sldNum" sz="quarter" idx="5"/>
          </p:nvPr>
        </p:nvSpPr>
        <p:spPr/>
        <p:txBody>
          <a:bodyPr/>
          <a:lstStyle/>
          <a:p>
            <a:fld id="{F9DED9E8-32C1-4610-BB6D-B59CD9C4C60F}" type="slidenum">
              <a:rPr lang="en-ZA" smtClean="0"/>
              <a:t>2</a:t>
            </a:fld>
            <a:endParaRPr lang="en-ZA"/>
          </a:p>
        </p:txBody>
      </p:sp>
    </p:spTree>
    <p:extLst>
      <p:ext uri="{BB962C8B-B14F-4D97-AF65-F5344CB8AC3E}">
        <p14:creationId xmlns:p14="http://schemas.microsoft.com/office/powerpoint/2010/main" val="72028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To better understand the severity of the issue, the South African National Roads Agency Limited (SANRAL) has categorized potholes into three main classes based on their depth and diameter. Class 1 potholes have a depth of less than 25mm and a diameter of less than 100mm. Only causing minor discomfort for drivers. Class 2 potholes range from 25mm to 50mm in depth and 100mm to 300mm in diameter. Finally, Class 3 potholes have a depth greater than 50mm and a diameter larger than 300mm. Class 2 and Class 3 potholes cause more damage to vehicles and can even be life-threatening. By categorizing potholes in this way, we can prioritize repairs and allocate resources more effectively. </a:t>
            </a:r>
            <a:endParaRPr lang="en-ZA" dirty="0"/>
          </a:p>
        </p:txBody>
      </p:sp>
      <p:sp>
        <p:nvSpPr>
          <p:cNvPr id="4" name="Slide Number Placeholder 3"/>
          <p:cNvSpPr>
            <a:spLocks noGrp="1"/>
          </p:cNvSpPr>
          <p:nvPr>
            <p:ph type="sldNum" sz="quarter" idx="5"/>
          </p:nvPr>
        </p:nvSpPr>
        <p:spPr/>
        <p:txBody>
          <a:bodyPr/>
          <a:lstStyle/>
          <a:p>
            <a:fld id="{F9DED9E8-32C1-4610-BB6D-B59CD9C4C60F}" type="slidenum">
              <a:rPr lang="en-ZA" smtClean="0"/>
              <a:t>3</a:t>
            </a:fld>
            <a:endParaRPr lang="en-ZA"/>
          </a:p>
        </p:txBody>
      </p:sp>
    </p:spTree>
    <p:extLst>
      <p:ext uri="{BB962C8B-B14F-4D97-AF65-F5344CB8AC3E}">
        <p14:creationId xmlns:p14="http://schemas.microsoft.com/office/powerpoint/2010/main" val="3530411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dirty="0"/>
              <a:t>The solution is a system that allows for the easy logging and tracking of potholes by making use of graphs. The system should provide </a:t>
            </a:r>
            <a:r>
              <a:rPr lang="en-GB" b="0" i="0" dirty="0">
                <a:solidFill>
                  <a:srgbClr val="D1D5DB"/>
                </a:solidFill>
                <a:effectLst/>
                <a:latin typeface="Söhne"/>
              </a:rPr>
              <a:t>important metrics, such as the severity of potholes, their distribution, and their impact on our road networks. We can then use algorithms on our data to determine how to best allocate resources, improve response time when fixing potholes and over time use the historical data about pothole repairs to enable better decision-making for future maintenance plans.</a:t>
            </a:r>
            <a:endParaRPr lang="en-ZA" sz="1200" dirty="0"/>
          </a:p>
        </p:txBody>
      </p:sp>
      <p:sp>
        <p:nvSpPr>
          <p:cNvPr id="4" name="Slide Number Placeholder 3"/>
          <p:cNvSpPr>
            <a:spLocks noGrp="1"/>
          </p:cNvSpPr>
          <p:nvPr>
            <p:ph type="sldNum" sz="quarter" idx="5"/>
          </p:nvPr>
        </p:nvSpPr>
        <p:spPr/>
        <p:txBody>
          <a:bodyPr/>
          <a:lstStyle/>
          <a:p>
            <a:fld id="{F9DED9E8-32C1-4610-BB6D-B59CD9C4C60F}" type="slidenum">
              <a:rPr lang="en-ZA" smtClean="0"/>
              <a:t>4</a:t>
            </a:fld>
            <a:endParaRPr lang="en-ZA"/>
          </a:p>
        </p:txBody>
      </p:sp>
    </p:spTree>
    <p:extLst>
      <p:ext uri="{BB962C8B-B14F-4D97-AF65-F5344CB8AC3E}">
        <p14:creationId xmlns:p14="http://schemas.microsoft.com/office/powerpoint/2010/main" val="3816096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This is what Asphalt Alert looks like in action! </a:t>
            </a:r>
          </a:p>
        </p:txBody>
      </p:sp>
      <p:sp>
        <p:nvSpPr>
          <p:cNvPr id="4" name="Slide Number Placeholder 3"/>
          <p:cNvSpPr>
            <a:spLocks noGrp="1"/>
          </p:cNvSpPr>
          <p:nvPr>
            <p:ph type="sldNum" sz="quarter" idx="5"/>
          </p:nvPr>
        </p:nvSpPr>
        <p:spPr/>
        <p:txBody>
          <a:bodyPr/>
          <a:lstStyle/>
          <a:p>
            <a:fld id="{F9DED9E8-32C1-4610-BB6D-B59CD9C4C60F}" type="slidenum">
              <a:rPr lang="en-ZA" smtClean="0"/>
              <a:t>5</a:t>
            </a:fld>
            <a:endParaRPr lang="en-ZA"/>
          </a:p>
        </p:txBody>
      </p:sp>
    </p:spTree>
    <p:extLst>
      <p:ext uri="{BB962C8B-B14F-4D97-AF65-F5344CB8AC3E}">
        <p14:creationId xmlns:p14="http://schemas.microsoft.com/office/powerpoint/2010/main" val="463371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5/15/2023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40493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5/15/2023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0125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5/15/2023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80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5/15/2023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66374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5/15/2023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439210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5/15/2023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6965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5/15/2023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8403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5/15/2023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6822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5/15/2023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4133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5/15/2023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41657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5/15/2023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180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5/15/2023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67145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BDC56-0492-45C5-56B6-F530A9636A4E}"/>
              </a:ext>
            </a:extLst>
          </p:cNvPr>
          <p:cNvSpPr>
            <a:spLocks noGrp="1"/>
          </p:cNvSpPr>
          <p:nvPr>
            <p:ph type="ctrTitle"/>
          </p:nvPr>
        </p:nvSpPr>
        <p:spPr>
          <a:xfrm>
            <a:off x="1044516" y="1076635"/>
            <a:ext cx="3930256" cy="3510355"/>
          </a:xfrm>
        </p:spPr>
        <p:txBody>
          <a:bodyPr anchor="t">
            <a:normAutofit/>
          </a:bodyPr>
          <a:lstStyle/>
          <a:p>
            <a:r>
              <a:rPr lang="en-ZA" sz="3700" dirty="0"/>
              <a:t>Asphalt Alert: </a:t>
            </a:r>
            <a:br>
              <a:rPr lang="en-ZA" sz="3700" dirty="0"/>
            </a:br>
            <a:r>
              <a:rPr lang="en-ZA" sz="3700" dirty="0"/>
              <a:t>A Pothole Management System</a:t>
            </a:r>
          </a:p>
        </p:txBody>
      </p:sp>
      <p:cxnSp>
        <p:nvCxnSpPr>
          <p:cNvPr id="19" name="Straight Connector 18">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blue car with yellow lights&#10;&#10;Description automatically generated with low confidence">
            <a:extLst>
              <a:ext uri="{FF2B5EF4-FFF2-40B4-BE49-F238E27FC236}">
                <a16:creationId xmlns:a16="http://schemas.microsoft.com/office/drawing/2014/main" id="{8EC6B102-6D2A-9C14-E4DB-B4DBB00FA8B0}"/>
              </a:ext>
            </a:extLst>
          </p:cNvPr>
          <p:cNvPicPr>
            <a:picLocks noChangeAspect="1"/>
          </p:cNvPicPr>
          <p:nvPr/>
        </p:nvPicPr>
        <p:blipFill rotWithShape="1">
          <a:blip r:embed="rId3">
            <a:extLst>
              <a:ext uri="{28A0092B-C50C-407E-A947-70E740481C1C}">
                <a14:useLocalDpi xmlns:a14="http://schemas.microsoft.com/office/drawing/2010/main" val="0"/>
              </a:ext>
            </a:extLst>
          </a:blip>
          <a:srcRect l="1961" r="817"/>
          <a:stretch/>
        </p:blipFill>
        <p:spPr>
          <a:xfrm>
            <a:off x="5524500" y="1"/>
            <a:ext cx="6667501" cy="6857999"/>
          </a:xfrm>
          <a:prstGeom prst="rect">
            <a:avLst/>
          </a:prstGeom>
        </p:spPr>
      </p:pic>
      <p:sp>
        <p:nvSpPr>
          <p:cNvPr id="6" name="TextBox 5">
            <a:extLst>
              <a:ext uri="{FF2B5EF4-FFF2-40B4-BE49-F238E27FC236}">
                <a16:creationId xmlns:a16="http://schemas.microsoft.com/office/drawing/2014/main" id="{14CFB5D0-B020-7203-4CA1-A76DC1020AC8}"/>
              </a:ext>
            </a:extLst>
          </p:cNvPr>
          <p:cNvSpPr txBox="1"/>
          <p:nvPr/>
        </p:nvSpPr>
        <p:spPr>
          <a:xfrm>
            <a:off x="1060867" y="3700204"/>
            <a:ext cx="3402767" cy="1200329"/>
          </a:xfrm>
          <a:prstGeom prst="rect">
            <a:avLst/>
          </a:prstGeom>
          <a:noFill/>
        </p:spPr>
        <p:txBody>
          <a:bodyPr wrap="square" rtlCol="0">
            <a:spAutoFit/>
          </a:bodyPr>
          <a:lstStyle/>
          <a:p>
            <a:r>
              <a:rPr lang="en-ZA" sz="2400" dirty="0"/>
              <a:t>KM Kiyo</a:t>
            </a:r>
          </a:p>
          <a:p>
            <a:r>
              <a:rPr lang="en-ZA" sz="2400" dirty="0"/>
              <a:t>221049296</a:t>
            </a:r>
          </a:p>
          <a:p>
            <a:r>
              <a:rPr lang="en-ZA" sz="2400" dirty="0"/>
              <a:t>Mini Project</a:t>
            </a:r>
          </a:p>
        </p:txBody>
      </p:sp>
    </p:spTree>
    <p:extLst>
      <p:ext uri="{BB962C8B-B14F-4D97-AF65-F5344CB8AC3E}">
        <p14:creationId xmlns:p14="http://schemas.microsoft.com/office/powerpoint/2010/main" val="2547960453"/>
      </p:ext>
    </p:extLst>
  </p:cSld>
  <p:clrMapOvr>
    <a:masterClrMapping/>
  </p:clrMapOvr>
  <mc:AlternateContent xmlns:mc="http://schemas.openxmlformats.org/markup-compatibility/2006">
    <mc:Choice xmlns:p14="http://schemas.microsoft.com/office/powerpoint/2010/main" Requires="p14">
      <p:transition p14:dur="10" advTm="14307"/>
    </mc:Choice>
    <mc:Fallback>
      <p:transition advTm="1430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7A451F5-0044-411A-B07C-6382FDFC6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BDC56-0492-45C5-56B6-F530A9636A4E}"/>
              </a:ext>
            </a:extLst>
          </p:cNvPr>
          <p:cNvSpPr>
            <a:spLocks noGrp="1"/>
          </p:cNvSpPr>
          <p:nvPr>
            <p:ph type="ctrTitle"/>
          </p:nvPr>
        </p:nvSpPr>
        <p:spPr>
          <a:xfrm>
            <a:off x="963405" y="923272"/>
            <a:ext cx="9919959" cy="1207781"/>
          </a:xfrm>
        </p:spPr>
        <p:txBody>
          <a:bodyPr anchor="t">
            <a:normAutofit fontScale="90000"/>
          </a:bodyPr>
          <a:lstStyle/>
          <a:p>
            <a:r>
              <a:rPr lang="en-ZA" sz="4400" dirty="0"/>
              <a:t>Problem Statement:</a:t>
            </a:r>
            <a:br>
              <a:rPr lang="en-ZA" sz="4400" dirty="0"/>
            </a:br>
            <a:br>
              <a:rPr lang="en-ZA" sz="4400" dirty="0"/>
            </a:br>
            <a:br>
              <a:rPr lang="en-ZA" sz="4400" dirty="0"/>
            </a:br>
            <a:endParaRPr lang="en-ZA" sz="4400" dirty="0"/>
          </a:p>
        </p:txBody>
      </p:sp>
      <p:cxnSp>
        <p:nvCxnSpPr>
          <p:cNvPr id="26" name="Straight Connector 2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blue car with yellow lights&#10;&#10;Description automatically generated with low confidence">
            <a:extLst>
              <a:ext uri="{FF2B5EF4-FFF2-40B4-BE49-F238E27FC236}">
                <a16:creationId xmlns:a16="http://schemas.microsoft.com/office/drawing/2014/main" id="{8EC6B102-6D2A-9C14-E4DB-B4DBB00FA8B0}"/>
              </a:ext>
            </a:extLst>
          </p:cNvPr>
          <p:cNvPicPr>
            <a:picLocks noChangeAspect="1"/>
          </p:cNvPicPr>
          <p:nvPr/>
        </p:nvPicPr>
        <p:blipFill rotWithShape="1">
          <a:blip r:embed="rId3">
            <a:extLst>
              <a:ext uri="{28A0092B-C50C-407E-A947-70E740481C1C}">
                <a14:useLocalDpi xmlns:a14="http://schemas.microsoft.com/office/drawing/2010/main" val="0"/>
              </a:ext>
            </a:extLst>
          </a:blip>
          <a:srcRect l="1961" r="817"/>
          <a:stretch/>
        </p:blipFill>
        <p:spPr>
          <a:xfrm>
            <a:off x="10883364" y="0"/>
            <a:ext cx="1174231" cy="1207780"/>
          </a:xfrm>
          <a:prstGeom prst="rect">
            <a:avLst/>
          </a:prstGeom>
        </p:spPr>
      </p:pic>
      <p:sp>
        <p:nvSpPr>
          <p:cNvPr id="6" name="TextBox 5">
            <a:extLst>
              <a:ext uri="{FF2B5EF4-FFF2-40B4-BE49-F238E27FC236}">
                <a16:creationId xmlns:a16="http://schemas.microsoft.com/office/drawing/2014/main" id="{7C98CA2C-96AA-0D8A-00F0-9F7CEDE434B3}"/>
              </a:ext>
            </a:extLst>
          </p:cNvPr>
          <p:cNvSpPr txBox="1"/>
          <p:nvPr/>
        </p:nvSpPr>
        <p:spPr>
          <a:xfrm>
            <a:off x="402097" y="1890033"/>
            <a:ext cx="6492825" cy="4401205"/>
          </a:xfrm>
          <a:prstGeom prst="rect">
            <a:avLst/>
          </a:prstGeom>
          <a:noFill/>
        </p:spPr>
        <p:txBody>
          <a:bodyPr wrap="square" rtlCol="0">
            <a:spAutoFit/>
          </a:bodyPr>
          <a:lstStyle/>
          <a:p>
            <a:r>
              <a:rPr lang="en-ZA" sz="2800" dirty="0">
                <a:latin typeface="Arial" panose="020B0604020202020204" pitchFamily="34" charset="0"/>
                <a:cs typeface="Arial" panose="020B0604020202020204" pitchFamily="34" charset="0"/>
              </a:rPr>
              <a:t>In South Africa, potholes are a major crisis that can exacerbate other socio-economic ills such as crime.</a:t>
            </a:r>
          </a:p>
          <a:p>
            <a:endParaRPr lang="en-ZA" sz="2800" dirty="0">
              <a:latin typeface="Arial" panose="020B0604020202020204" pitchFamily="34" charset="0"/>
              <a:cs typeface="Arial" panose="020B0604020202020204" pitchFamily="34" charset="0"/>
            </a:endParaRPr>
          </a:p>
          <a:p>
            <a:r>
              <a:rPr lang="en-ZA" sz="2800" dirty="0">
                <a:latin typeface="Arial" panose="020B0604020202020204" pitchFamily="34" charset="0"/>
                <a:cs typeface="Arial" panose="020B0604020202020204" pitchFamily="34" charset="0"/>
              </a:rPr>
              <a:t>This leads to the further deterioration of South Africa’s road network and this is hazardous to freight, and drivers that make use of the roads.</a:t>
            </a:r>
          </a:p>
          <a:p>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p:txBody>
      </p:sp>
      <p:pic>
        <p:nvPicPr>
          <p:cNvPr id="1026" name="Picture 2" descr="South Africa now has more potholes than households">
            <a:extLst>
              <a:ext uri="{FF2B5EF4-FFF2-40B4-BE49-F238E27FC236}">
                <a16:creationId xmlns:a16="http://schemas.microsoft.com/office/drawing/2014/main" id="{4D6FF8BB-2C81-FB4D-7F38-DD206DF5C2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4103" y="2131053"/>
            <a:ext cx="4685800" cy="3123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8680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2403">
        <p159:morph option="byObject"/>
      </p:transition>
    </mc:Choice>
    <mc:Fallback>
      <p:transition spd="slow" advTm="42403">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7A451F5-0044-411A-B07C-6382FDFC6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BDC56-0492-45C5-56B6-F530A9636A4E}"/>
              </a:ext>
            </a:extLst>
          </p:cNvPr>
          <p:cNvSpPr>
            <a:spLocks noGrp="1"/>
          </p:cNvSpPr>
          <p:nvPr>
            <p:ph type="ctrTitle"/>
          </p:nvPr>
        </p:nvSpPr>
        <p:spPr>
          <a:xfrm>
            <a:off x="1068818" y="913191"/>
            <a:ext cx="9919959" cy="752164"/>
          </a:xfrm>
        </p:spPr>
        <p:txBody>
          <a:bodyPr anchor="t">
            <a:normAutofit fontScale="90000"/>
          </a:bodyPr>
          <a:lstStyle/>
          <a:p>
            <a:r>
              <a:rPr lang="en-ZA" sz="4400" dirty="0"/>
              <a:t>Pothole classification system:</a:t>
            </a:r>
            <a:br>
              <a:rPr lang="en-ZA" sz="4400" dirty="0"/>
            </a:br>
            <a:br>
              <a:rPr lang="en-ZA" sz="4400" dirty="0"/>
            </a:br>
            <a:br>
              <a:rPr lang="en-ZA" sz="4400" b="0" dirty="0">
                <a:latin typeface="Calibri" panose="020F0502020204030204" pitchFamily="34" charset="0"/>
                <a:ea typeface="Calibri" panose="020F0502020204030204" pitchFamily="34" charset="0"/>
                <a:cs typeface="Calibri" panose="020F0502020204030204" pitchFamily="34" charset="0"/>
              </a:rPr>
            </a:br>
            <a:br>
              <a:rPr lang="en-ZA" sz="4400" dirty="0"/>
            </a:br>
            <a:endParaRPr lang="en-ZA" sz="4400" dirty="0"/>
          </a:p>
        </p:txBody>
      </p:sp>
      <p:cxnSp>
        <p:nvCxnSpPr>
          <p:cNvPr id="26" name="Straight Connector 2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blue car with yellow lights&#10;&#10;Description automatically generated with low confidence">
            <a:extLst>
              <a:ext uri="{FF2B5EF4-FFF2-40B4-BE49-F238E27FC236}">
                <a16:creationId xmlns:a16="http://schemas.microsoft.com/office/drawing/2014/main" id="{8EC6B102-6D2A-9C14-E4DB-B4DBB00FA8B0}"/>
              </a:ext>
            </a:extLst>
          </p:cNvPr>
          <p:cNvPicPr>
            <a:picLocks noChangeAspect="1"/>
          </p:cNvPicPr>
          <p:nvPr/>
        </p:nvPicPr>
        <p:blipFill rotWithShape="1">
          <a:blip r:embed="rId3">
            <a:extLst>
              <a:ext uri="{28A0092B-C50C-407E-A947-70E740481C1C}">
                <a14:useLocalDpi xmlns:a14="http://schemas.microsoft.com/office/drawing/2010/main" val="0"/>
              </a:ext>
            </a:extLst>
          </a:blip>
          <a:srcRect l="1961" r="817"/>
          <a:stretch/>
        </p:blipFill>
        <p:spPr>
          <a:xfrm>
            <a:off x="10883364" y="0"/>
            <a:ext cx="1174231" cy="1207780"/>
          </a:xfrm>
          <a:prstGeom prst="rect">
            <a:avLst/>
          </a:prstGeom>
        </p:spPr>
      </p:pic>
      <p:sp>
        <p:nvSpPr>
          <p:cNvPr id="3" name="TextBox 2">
            <a:extLst>
              <a:ext uri="{FF2B5EF4-FFF2-40B4-BE49-F238E27FC236}">
                <a16:creationId xmlns:a16="http://schemas.microsoft.com/office/drawing/2014/main" id="{2FFAC05B-0486-B51E-4FF5-B150BE3E21BC}"/>
              </a:ext>
            </a:extLst>
          </p:cNvPr>
          <p:cNvSpPr txBox="1"/>
          <p:nvPr/>
        </p:nvSpPr>
        <p:spPr>
          <a:xfrm>
            <a:off x="1068818" y="1886162"/>
            <a:ext cx="10702977" cy="2246769"/>
          </a:xfrm>
          <a:prstGeom prst="rect">
            <a:avLst/>
          </a:prstGeom>
          <a:noFill/>
        </p:spPr>
        <p:txBody>
          <a:bodyPr wrap="square" rtlCol="0">
            <a:spAutoFit/>
          </a:bodyPr>
          <a:lstStyle/>
          <a:p>
            <a:r>
              <a:rPr lang="en-ZA" sz="2800" dirty="0">
                <a:latin typeface="Arial" panose="020B0604020202020204" pitchFamily="34" charset="0"/>
                <a:cs typeface="Arial" panose="020B0604020202020204" pitchFamily="34" charset="0"/>
              </a:rPr>
              <a:t>There are three main classes of potholes according to SANRAL:</a:t>
            </a:r>
          </a:p>
          <a:p>
            <a:endParaRPr lang="en-ZA" sz="2800" dirty="0">
              <a:latin typeface="Arial" panose="020B0604020202020204" pitchFamily="34" charset="0"/>
              <a:cs typeface="Arial" panose="020B0604020202020204" pitchFamily="34" charset="0"/>
            </a:endParaRPr>
          </a:p>
          <a:p>
            <a:r>
              <a:rPr lang="en-ZA" sz="2800" dirty="0">
                <a:latin typeface="Arial" panose="020B0604020202020204" pitchFamily="34" charset="0"/>
                <a:cs typeface="Arial" panose="020B0604020202020204" pitchFamily="34" charset="0"/>
              </a:rPr>
              <a:t>Class 1: &lt;25mm Depth &amp; &lt;100mm Diameter</a:t>
            </a:r>
          </a:p>
          <a:p>
            <a:r>
              <a:rPr lang="en-ZA" sz="2800" dirty="0">
                <a:latin typeface="Arial" panose="020B0604020202020204" pitchFamily="34" charset="0"/>
                <a:cs typeface="Arial" panose="020B0604020202020204" pitchFamily="34" charset="0"/>
              </a:rPr>
              <a:t>Class 2: 25mm – 50mm Depth &amp; 100mm – 300mm Diameter Class 3: &gt;50mm Depth &amp; 300mm&gt; Diameter</a:t>
            </a:r>
          </a:p>
        </p:txBody>
      </p:sp>
      <p:sp>
        <p:nvSpPr>
          <p:cNvPr id="6" name="Oval 5">
            <a:extLst>
              <a:ext uri="{FF2B5EF4-FFF2-40B4-BE49-F238E27FC236}">
                <a16:creationId xmlns:a16="http://schemas.microsoft.com/office/drawing/2014/main" id="{8B964AAA-E7EF-91CE-24CA-E80BD7247CB4}"/>
              </a:ext>
            </a:extLst>
          </p:cNvPr>
          <p:cNvSpPr/>
          <p:nvPr/>
        </p:nvSpPr>
        <p:spPr>
          <a:xfrm>
            <a:off x="749091" y="3107588"/>
            <a:ext cx="288000" cy="2880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rgbClr val="FFC000"/>
              </a:solidFill>
            </a:endParaRPr>
          </a:p>
        </p:txBody>
      </p:sp>
      <p:sp>
        <p:nvSpPr>
          <p:cNvPr id="7" name="Oval 6">
            <a:extLst>
              <a:ext uri="{FF2B5EF4-FFF2-40B4-BE49-F238E27FC236}">
                <a16:creationId xmlns:a16="http://schemas.microsoft.com/office/drawing/2014/main" id="{6CAB81ED-F3F9-FA0A-1827-EF1442D04FA3}"/>
              </a:ext>
            </a:extLst>
          </p:cNvPr>
          <p:cNvSpPr/>
          <p:nvPr/>
        </p:nvSpPr>
        <p:spPr>
          <a:xfrm>
            <a:off x="753780" y="3529808"/>
            <a:ext cx="288000" cy="288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Oval 7">
            <a:extLst>
              <a:ext uri="{FF2B5EF4-FFF2-40B4-BE49-F238E27FC236}">
                <a16:creationId xmlns:a16="http://schemas.microsoft.com/office/drawing/2014/main" id="{41AEABF4-8BE7-54A3-7CFF-EEC8AB52C3CB}"/>
              </a:ext>
            </a:extLst>
          </p:cNvPr>
          <p:cNvSpPr/>
          <p:nvPr/>
        </p:nvSpPr>
        <p:spPr>
          <a:xfrm>
            <a:off x="749091" y="3952028"/>
            <a:ext cx="288000" cy="28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074" name="Picture 2" descr="25 million potholes on SA roads - Moneyweb">
            <a:extLst>
              <a:ext uri="{FF2B5EF4-FFF2-40B4-BE49-F238E27FC236}">
                <a16:creationId xmlns:a16="http://schemas.microsoft.com/office/drawing/2014/main" id="{2E167F57-9DBC-7DBE-E28B-DDD3C49083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818" y="4444031"/>
            <a:ext cx="2917730" cy="210286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overnment wants public to report road damage on new SANRAL Pothole app |  News24">
            <a:extLst>
              <a:ext uri="{FF2B5EF4-FFF2-40B4-BE49-F238E27FC236}">
                <a16:creationId xmlns:a16="http://schemas.microsoft.com/office/drawing/2014/main" id="{519550B4-C613-D77A-1B5A-F20DE50713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895" y="4444029"/>
            <a:ext cx="3213935" cy="210286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nral to spearhead efforts to fix pothole-ridden roads">
            <a:extLst>
              <a:ext uri="{FF2B5EF4-FFF2-40B4-BE49-F238E27FC236}">
                <a16:creationId xmlns:a16="http://schemas.microsoft.com/office/drawing/2014/main" id="{3D9B7F24-268E-0844-412A-4A416E1921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5177" y="4444027"/>
            <a:ext cx="2799160" cy="2102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532184"/>
      </p:ext>
    </p:extLst>
  </p:cSld>
  <p:clrMapOvr>
    <a:masterClrMapping/>
  </p:clrMapOvr>
  <mc:AlternateContent xmlns:mc="http://schemas.openxmlformats.org/markup-compatibility/2006">
    <mc:Choice xmlns:p14="http://schemas.microsoft.com/office/powerpoint/2010/main" Requires="p14">
      <p:transition p14:dur="0" advTm="66762"/>
    </mc:Choice>
    <mc:Fallback>
      <p:transition advTm="6676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7A451F5-0044-411A-B07C-6382FDFC6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BDC56-0492-45C5-56B6-F530A9636A4E}"/>
              </a:ext>
            </a:extLst>
          </p:cNvPr>
          <p:cNvSpPr>
            <a:spLocks noGrp="1"/>
          </p:cNvSpPr>
          <p:nvPr>
            <p:ph type="ctrTitle"/>
          </p:nvPr>
        </p:nvSpPr>
        <p:spPr>
          <a:xfrm>
            <a:off x="963405" y="894577"/>
            <a:ext cx="9919959" cy="892417"/>
          </a:xfrm>
        </p:spPr>
        <p:txBody>
          <a:bodyPr anchor="t">
            <a:normAutofit fontScale="90000"/>
          </a:bodyPr>
          <a:lstStyle/>
          <a:p>
            <a:r>
              <a:rPr lang="en-ZA" sz="4400" dirty="0"/>
              <a:t>Solution:</a:t>
            </a:r>
            <a:br>
              <a:rPr lang="en-ZA" sz="4400" dirty="0"/>
            </a:br>
            <a:br>
              <a:rPr lang="en-ZA" sz="4400" dirty="0"/>
            </a:br>
            <a:br>
              <a:rPr lang="en-ZA" sz="4400" b="0" dirty="0">
                <a:latin typeface="Calibri" panose="020F0502020204030204" pitchFamily="34" charset="0"/>
                <a:ea typeface="Calibri" panose="020F0502020204030204" pitchFamily="34" charset="0"/>
                <a:cs typeface="Calibri" panose="020F0502020204030204" pitchFamily="34" charset="0"/>
              </a:rPr>
            </a:br>
            <a:br>
              <a:rPr lang="en-ZA" sz="4400" dirty="0"/>
            </a:br>
            <a:endParaRPr lang="en-ZA" sz="4400" dirty="0"/>
          </a:p>
        </p:txBody>
      </p:sp>
      <p:cxnSp>
        <p:nvCxnSpPr>
          <p:cNvPr id="26" name="Straight Connector 2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blue car with yellow lights&#10;&#10;Description automatically generated with low confidence">
            <a:extLst>
              <a:ext uri="{FF2B5EF4-FFF2-40B4-BE49-F238E27FC236}">
                <a16:creationId xmlns:a16="http://schemas.microsoft.com/office/drawing/2014/main" id="{8EC6B102-6D2A-9C14-E4DB-B4DBB00FA8B0}"/>
              </a:ext>
            </a:extLst>
          </p:cNvPr>
          <p:cNvPicPr>
            <a:picLocks noChangeAspect="1"/>
          </p:cNvPicPr>
          <p:nvPr/>
        </p:nvPicPr>
        <p:blipFill rotWithShape="1">
          <a:blip r:embed="rId3">
            <a:extLst>
              <a:ext uri="{28A0092B-C50C-407E-A947-70E740481C1C}">
                <a14:useLocalDpi xmlns:a14="http://schemas.microsoft.com/office/drawing/2010/main" val="0"/>
              </a:ext>
            </a:extLst>
          </a:blip>
          <a:srcRect l="1961" r="817"/>
          <a:stretch/>
        </p:blipFill>
        <p:spPr>
          <a:xfrm>
            <a:off x="10883364" y="0"/>
            <a:ext cx="1174231" cy="1207780"/>
          </a:xfrm>
          <a:prstGeom prst="rect">
            <a:avLst/>
          </a:prstGeom>
        </p:spPr>
      </p:pic>
      <p:sp>
        <p:nvSpPr>
          <p:cNvPr id="3" name="TextBox 2">
            <a:extLst>
              <a:ext uri="{FF2B5EF4-FFF2-40B4-BE49-F238E27FC236}">
                <a16:creationId xmlns:a16="http://schemas.microsoft.com/office/drawing/2014/main" id="{2FFAC05B-0486-B51E-4FF5-B150BE3E21BC}"/>
              </a:ext>
            </a:extLst>
          </p:cNvPr>
          <p:cNvSpPr txBox="1"/>
          <p:nvPr/>
        </p:nvSpPr>
        <p:spPr>
          <a:xfrm>
            <a:off x="348767" y="1627823"/>
            <a:ext cx="6376668" cy="5693866"/>
          </a:xfrm>
          <a:prstGeom prst="rect">
            <a:avLst/>
          </a:prstGeom>
          <a:noFill/>
        </p:spPr>
        <p:txBody>
          <a:bodyPr wrap="square" rtlCol="0">
            <a:spAutoFit/>
          </a:bodyPr>
          <a:lstStyle/>
          <a:p>
            <a:r>
              <a:rPr lang="en-ZA" sz="2800" dirty="0"/>
              <a:t>The solution is a system that allows for the easy logging and tracking of potholes. The system should provide insights into how potholes can be fixed efficiently.</a:t>
            </a:r>
          </a:p>
          <a:p>
            <a:endParaRPr lang="en-ZA" sz="2800" dirty="0"/>
          </a:p>
          <a:p>
            <a:r>
              <a:rPr lang="en-ZA" sz="2800" dirty="0"/>
              <a:t>This will help SANRAL and other authorities to: </a:t>
            </a:r>
          </a:p>
          <a:p>
            <a:pPr marL="457200" indent="-457200">
              <a:buFontTx/>
              <a:buChar char="-"/>
            </a:pPr>
            <a:r>
              <a:rPr lang="en-ZA" sz="2800" dirty="0"/>
              <a:t>improve resource-allocation and usage</a:t>
            </a:r>
          </a:p>
          <a:p>
            <a:pPr marL="457200" indent="-457200">
              <a:buFontTx/>
              <a:buChar char="-"/>
            </a:pPr>
            <a:r>
              <a:rPr lang="en-ZA" sz="2800" dirty="0"/>
              <a:t>mitigate other socio-economic ills </a:t>
            </a:r>
          </a:p>
          <a:p>
            <a:pPr marL="457200" indent="-457200">
              <a:buFontTx/>
              <a:buChar char="-"/>
            </a:pPr>
            <a:endParaRPr lang="en-ZA" sz="2800" dirty="0"/>
          </a:p>
          <a:p>
            <a:pPr marL="457200" indent="-457200">
              <a:buFontTx/>
              <a:buChar char="-"/>
            </a:pPr>
            <a:endParaRPr lang="en-ZA" sz="2800" dirty="0"/>
          </a:p>
        </p:txBody>
      </p:sp>
      <p:pic>
        <p:nvPicPr>
          <p:cNvPr id="4098" name="Picture 2" descr="Pothole repair made quick, easy and cost-effective with PAR">
            <a:extLst>
              <a:ext uri="{FF2B5EF4-FFF2-40B4-BE49-F238E27FC236}">
                <a16:creationId xmlns:a16="http://schemas.microsoft.com/office/drawing/2014/main" id="{CA14CCE5-CE75-8C3A-BE75-73F52198EE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8857" y="2165902"/>
            <a:ext cx="4697425" cy="313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895587"/>
      </p:ext>
    </p:extLst>
  </p:cSld>
  <p:clrMapOvr>
    <a:masterClrMapping/>
  </p:clrMapOvr>
  <mc:AlternateContent xmlns:mc="http://schemas.openxmlformats.org/markup-compatibility/2006">
    <mc:Choice xmlns:p14="http://schemas.microsoft.com/office/powerpoint/2010/main" Requires="p14">
      <p:transition p14:dur="0" advTm="40840"/>
    </mc:Choice>
    <mc:Fallback>
      <p:transition advTm="4084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7A451F5-0044-411A-B07C-6382FDFC6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BDC56-0492-45C5-56B6-F530A9636A4E}"/>
              </a:ext>
            </a:extLst>
          </p:cNvPr>
          <p:cNvSpPr>
            <a:spLocks noGrp="1"/>
          </p:cNvSpPr>
          <p:nvPr>
            <p:ph type="ctrTitle"/>
          </p:nvPr>
        </p:nvSpPr>
        <p:spPr>
          <a:xfrm>
            <a:off x="1068818" y="853825"/>
            <a:ext cx="9919959" cy="790206"/>
          </a:xfrm>
        </p:spPr>
        <p:txBody>
          <a:bodyPr anchor="t">
            <a:normAutofit fontScale="90000"/>
          </a:bodyPr>
          <a:lstStyle/>
          <a:p>
            <a:r>
              <a:rPr lang="en-ZA" sz="4400" dirty="0"/>
              <a:t>Asphalt alert IN </a:t>
            </a:r>
            <a:r>
              <a:rPr lang="en-ZA" sz="4400" dirty="0" err="1"/>
              <a:t>ACTion</a:t>
            </a:r>
            <a:r>
              <a:rPr lang="en-ZA" sz="4400" dirty="0"/>
              <a:t>:</a:t>
            </a:r>
            <a:br>
              <a:rPr lang="en-ZA" sz="4400" dirty="0"/>
            </a:br>
            <a:br>
              <a:rPr lang="en-ZA" sz="4400" dirty="0"/>
            </a:br>
            <a:br>
              <a:rPr lang="en-ZA" sz="4400" b="0" dirty="0">
                <a:latin typeface="Calibri" panose="020F0502020204030204" pitchFamily="34" charset="0"/>
                <a:ea typeface="Calibri" panose="020F0502020204030204" pitchFamily="34" charset="0"/>
                <a:cs typeface="Calibri" panose="020F0502020204030204" pitchFamily="34" charset="0"/>
              </a:rPr>
            </a:br>
            <a:br>
              <a:rPr lang="en-ZA" sz="4400" dirty="0"/>
            </a:br>
            <a:endParaRPr lang="en-ZA" sz="4400" dirty="0"/>
          </a:p>
        </p:txBody>
      </p:sp>
      <p:cxnSp>
        <p:nvCxnSpPr>
          <p:cNvPr id="26" name="Straight Connector 2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blue car with yellow lights&#10;&#10;Description automatically generated with low confidence">
            <a:extLst>
              <a:ext uri="{FF2B5EF4-FFF2-40B4-BE49-F238E27FC236}">
                <a16:creationId xmlns:a16="http://schemas.microsoft.com/office/drawing/2014/main" id="{8EC6B102-6D2A-9C14-E4DB-B4DBB00FA8B0}"/>
              </a:ext>
            </a:extLst>
          </p:cNvPr>
          <p:cNvPicPr>
            <a:picLocks noChangeAspect="1"/>
          </p:cNvPicPr>
          <p:nvPr/>
        </p:nvPicPr>
        <p:blipFill rotWithShape="1">
          <a:blip r:embed="rId3">
            <a:extLst>
              <a:ext uri="{28A0092B-C50C-407E-A947-70E740481C1C}">
                <a14:useLocalDpi xmlns:a14="http://schemas.microsoft.com/office/drawing/2010/main" val="0"/>
              </a:ext>
            </a:extLst>
          </a:blip>
          <a:srcRect l="1961" r="817"/>
          <a:stretch/>
        </p:blipFill>
        <p:spPr>
          <a:xfrm>
            <a:off x="10883364" y="0"/>
            <a:ext cx="1174231" cy="1207780"/>
          </a:xfrm>
          <a:prstGeom prst="rect">
            <a:avLst/>
          </a:prstGeom>
        </p:spPr>
      </p:pic>
      <p:pic>
        <p:nvPicPr>
          <p:cNvPr id="27" name="Picture 26">
            <a:extLst>
              <a:ext uri="{FF2B5EF4-FFF2-40B4-BE49-F238E27FC236}">
                <a16:creationId xmlns:a16="http://schemas.microsoft.com/office/drawing/2014/main" id="{F0A0E68A-B4C3-42B5-4150-32D36B4EAD37}"/>
              </a:ext>
            </a:extLst>
          </p:cNvPr>
          <p:cNvPicPr>
            <a:picLocks noChangeAspect="1"/>
          </p:cNvPicPr>
          <p:nvPr/>
        </p:nvPicPr>
        <p:blipFill>
          <a:blip r:embed="rId4"/>
          <a:stretch>
            <a:fillRect/>
          </a:stretch>
        </p:blipFill>
        <p:spPr>
          <a:xfrm>
            <a:off x="804195" y="1661464"/>
            <a:ext cx="8982633" cy="4741200"/>
          </a:xfrm>
          <a:prstGeom prst="rect">
            <a:avLst/>
          </a:prstGeom>
        </p:spPr>
      </p:pic>
    </p:spTree>
    <p:extLst>
      <p:ext uri="{BB962C8B-B14F-4D97-AF65-F5344CB8AC3E}">
        <p14:creationId xmlns:p14="http://schemas.microsoft.com/office/powerpoint/2010/main" val="4188370501"/>
      </p:ext>
    </p:extLst>
  </p:cSld>
  <p:clrMapOvr>
    <a:masterClrMapping/>
  </p:clrMapOvr>
  <mc:AlternateContent xmlns:mc="http://schemas.openxmlformats.org/markup-compatibility/2006">
    <mc:Choice xmlns:p14="http://schemas.microsoft.com/office/powerpoint/2010/main" Requires="p14">
      <p:transition p14:dur="0" advTm="14670"/>
    </mc:Choice>
    <mc:Fallback>
      <p:transition advTm="14670"/>
    </mc:Fallback>
  </mc:AlternateContent>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499</Words>
  <Application>Microsoft Office PowerPoint</Application>
  <PresentationFormat>Widescreen</PresentationFormat>
  <Paragraphs>29</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Neue Haas Grotesk Text Pro</vt:lpstr>
      <vt:lpstr>Söhne</vt:lpstr>
      <vt:lpstr>BjornVTI</vt:lpstr>
      <vt:lpstr>Asphalt Alert:  A Pothole Management System</vt:lpstr>
      <vt:lpstr>Problem Statement:   </vt:lpstr>
      <vt:lpstr>Pothole classification system:    </vt:lpstr>
      <vt:lpstr>Solution:    </vt:lpstr>
      <vt:lpstr>Asphalt alert IN ACTion: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Asphalt Alert:  A Pothole Management System</dc:title>
  <dc:creator>KEVIN MZUKISI KIYO</dc:creator>
  <cp:lastModifiedBy>KEVIN MZUKISI KIYO</cp:lastModifiedBy>
  <cp:revision>7</cp:revision>
  <dcterms:created xsi:type="dcterms:W3CDTF">2023-05-15T07:00:58Z</dcterms:created>
  <dcterms:modified xsi:type="dcterms:W3CDTF">2023-05-15T20:56:03Z</dcterms:modified>
</cp:coreProperties>
</file>