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609585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121917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828754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2438339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C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/>
    <p:restoredTop sz="96327"/>
  </p:normalViewPr>
  <p:slideViewPr>
    <p:cSldViewPr snapToGrid="0" snapToObjects="1" showGuides="1">
      <p:cViewPr varScale="1">
        <p:scale>
          <a:sx n="121" d="100"/>
          <a:sy n="121" d="100"/>
        </p:scale>
        <p:origin x="3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D9E013-8294-8E41-B34E-59DC00A02C54}" type="datetime1">
              <a:rPr lang="en-US" altLang="en-US"/>
              <a:pPr/>
              <a:t>3/18/24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8862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en-US"/>
              <a:t>© Massimo Violante – Politecnico di Torino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61D0E8-6614-9446-BA1C-4D736AE50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431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F8D83A-2F90-D84C-96C3-0075E2BF3C12}" type="datetime1">
              <a:rPr lang="en-US" altLang="en-US"/>
              <a:pPr/>
              <a:t>3/18/24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0F452-B255-F047-A9F6-04C7BF090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141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logo poli hi res.jpg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343778"/>
            <a:ext cx="5039883" cy="6433021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9456" y="714356"/>
            <a:ext cx="10363200" cy="1143000"/>
          </a:xfrm>
          <a:noFill/>
        </p:spPr>
        <p:txBody>
          <a:bodyPr anchor="t"/>
          <a:lstStyle>
            <a:lvl1pPr marL="3175" indent="-3175" algn="ctr">
              <a:defRPr sz="4800">
                <a:solidFill>
                  <a:srgbClr val="0068C3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1525B7BA-02C7-6140-AD3F-B97E76F3997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00" y="0"/>
            <a:ext cx="11592000" cy="990600"/>
          </a:xfrm>
        </p:spPr>
        <p:txBody>
          <a:bodyPr/>
          <a:lstStyle>
            <a:lvl1pPr marL="3175" indent="-3175" algn="l">
              <a:defRPr sz="4000">
                <a:solidFill>
                  <a:srgbClr val="0068C3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00" y="1285876"/>
            <a:ext cx="11592000" cy="4572000"/>
          </a:xfrm>
        </p:spPr>
        <p:txBody>
          <a:bodyPr/>
          <a:lstStyle>
            <a:lvl1pPr>
              <a:defRPr sz="2400"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 sz="2000"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 sz="1800"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 sz="1600"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 sz="140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44725-C4B6-574F-84BF-3F29BFAD6CC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26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74" y="0"/>
            <a:ext cx="11592000" cy="990600"/>
          </a:xfrm>
        </p:spPr>
        <p:txBody>
          <a:bodyPr/>
          <a:lstStyle>
            <a:lvl1pPr algn="l">
              <a:defRPr sz="400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380" y="1268415"/>
            <a:ext cx="5688000" cy="4608511"/>
          </a:xfrm>
        </p:spPr>
        <p:txBody>
          <a:bodyPr/>
          <a:lstStyle>
            <a:lvl1pPr>
              <a:defRPr sz="2400"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 sz="2000"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 sz="1800"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 sz="1600"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 sz="1400">
                <a:latin typeface="Gill Sans MT" charset="0"/>
                <a:ea typeface="Gill Sans MT" charset="0"/>
                <a:cs typeface="Gill Sans MT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1" y="1268415"/>
            <a:ext cx="5688012" cy="4608511"/>
          </a:xfr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24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20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18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16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14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BFB41-EDB7-084D-8954-0E8859610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polito_cut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83" y="5857876"/>
            <a:ext cx="869672" cy="100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8900" y="0"/>
            <a:ext cx="115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8900" y="1285876"/>
            <a:ext cx="1159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5505451" y="2986090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5505451" y="2940052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endParaRPr lang="it-IT" altLang="en-US" sz="24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28000" y="6324600"/>
            <a:ext cx="3209563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CA7E6690-CCCC-6548-A918-0010AC1E035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2" r:id="rId2"/>
    <p:sldLayoutId id="2147483883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8C3"/>
          </a:solidFill>
          <a:latin typeface="Gill Sans MT" charset="0"/>
          <a:ea typeface="Gill Sans MT" charset="0"/>
          <a:cs typeface="Gill Sans M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5pPr>
      <a:lvl6pPr marL="83817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6pPr>
      <a:lvl7pPr marL="1295368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7pPr>
      <a:lvl8pPr marL="175255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8pPr>
      <a:lvl9pPr marL="2209745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68C3"/>
        </a:buClr>
        <a:buSzPct val="60000"/>
        <a:buFont typeface="Wingdings" charset="2"/>
        <a:buChar char="n"/>
        <a:defRPr sz="24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18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16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16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91" userDrawn="1">
          <p15:clr>
            <a:srgbClr val="F26B43"/>
          </p15:clr>
        </p15:guide>
        <p15:guide id="2" pos="189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4" orient="horz" pos="3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Massimo </a:t>
            </a:r>
            <a:r>
              <a:rPr lang="en-US" b="1" dirty="0" err="1"/>
              <a:t>Violante</a:t>
            </a:r>
            <a:r>
              <a:rPr lang="en-US" b="1"/>
              <a:t>     </a:t>
            </a:r>
            <a:r>
              <a:rPr lang="en-US" b="1" dirty="0"/>
              <a:t>Jacopo Sini</a:t>
            </a:r>
          </a:p>
          <a:p>
            <a:r>
              <a:rPr lang="en-US" dirty="0"/>
              <a:t>Politecnico di Torino</a:t>
            </a:r>
          </a:p>
          <a:p>
            <a:r>
              <a:rPr lang="en-US" dirty="0"/>
              <a:t>Dip. Automatica e Informatica</a:t>
            </a:r>
          </a:p>
        </p:txBody>
      </p:sp>
    </p:spTree>
    <p:extLst>
      <p:ext uri="{BB962C8B-B14F-4D97-AF65-F5344CB8AC3E}">
        <p14:creationId xmlns:p14="http://schemas.microsoft.com/office/powerpoint/2010/main" val="9883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and </a:t>
            </a:r>
            <a:r>
              <a:rPr lang="en-US" dirty="0" err="1"/>
              <a:t>MediaPipe</a:t>
            </a:r>
            <a:r>
              <a:rPr lang="en-US" dirty="0"/>
              <a:t> you are asked to implement the following functionalities:</a:t>
            </a:r>
          </a:p>
          <a:p>
            <a:endParaRPr lang="en-US" dirty="0"/>
          </a:p>
          <a:p>
            <a:r>
              <a:rPr lang="en-US" dirty="0"/>
              <a:t>Compute EAR and PERCLOS </a:t>
            </a:r>
          </a:p>
          <a:p>
            <a:r>
              <a:rPr lang="en-US" dirty="0"/>
              <a:t>If EAR &gt; 80% for 10 seconds, print an alarm message indicating the driver is drowsy</a:t>
            </a:r>
          </a:p>
          <a:p>
            <a:pPr lvl="1"/>
            <a:endParaRPr lang="en-US" dirty="0"/>
          </a:p>
          <a:p>
            <a:r>
              <a:rPr lang="en-US" dirty="0"/>
              <a:t>Compute Eyes and Head gaze positions using rotation matrices </a:t>
            </a:r>
          </a:p>
          <a:p>
            <a:pPr lvl="1"/>
            <a:r>
              <a:rPr lang="en-US" dirty="0"/>
              <a:t>We suggest to use 3D calculations for head gaze and 2D calculation for eyes gaze</a:t>
            </a:r>
          </a:p>
          <a:p>
            <a:r>
              <a:rPr lang="en-US" dirty="0"/>
              <a:t>If combination of Eyes and Head gaze positions differs more than +/- 30° with respect to rest position (0,0,0), print an alarm message indicating the drives is distracted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4725-C4B6-574F-84BF-3F29BFAD6CC8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142441"/>
      </p:ext>
    </p:extLst>
  </p:cSld>
  <p:clrMapOvr>
    <a:masterClrMapping/>
  </p:clrMapOvr>
</p:sld>
</file>

<file path=ppt/theme/theme1.xml><?xml version="1.0" encoding="utf-8"?>
<a:theme xmlns:a="http://schemas.openxmlformats.org/drawingml/2006/main" name="my_template_new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189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189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Gill Sans MT" charset="0"/>
            <a:ea typeface="Gill Sans MT" charset="0"/>
            <a:cs typeface="Gill Sans MT" charset="0"/>
          </a:defRPr>
        </a:defPPr>
      </a:lstStyle>
    </a:tx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_template_new_16x9" id="{7766E147-A81B-2E4A-ABF9-EA043C0E2B1C}" vid="{05539523-E139-694F-991A-3A440BD8CF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my_template_new</Template>
  <TotalTime>7</TotalTime>
  <Words>105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Gill Sans MT</vt:lpstr>
      <vt:lpstr>Tahoma</vt:lpstr>
      <vt:lpstr>Wingdings</vt:lpstr>
      <vt:lpstr>my_template_new</vt:lpstr>
      <vt:lpstr>Assignment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Massimo  Violante</dc:creator>
  <cp:lastModifiedBy>Jacopo Sini</cp:lastModifiedBy>
  <cp:revision>3</cp:revision>
  <cp:lastPrinted>1601-01-01T00:00:00Z</cp:lastPrinted>
  <dcterms:created xsi:type="dcterms:W3CDTF">2024-01-29T08:47:29Z</dcterms:created>
  <dcterms:modified xsi:type="dcterms:W3CDTF">2024-03-18T12:49:43Z</dcterms:modified>
</cp:coreProperties>
</file>