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75" r:id="rId2"/>
    <p:sldId id="370" r:id="rId3"/>
    <p:sldId id="373" r:id="rId4"/>
    <p:sldId id="371" r:id="rId5"/>
    <p:sldId id="378" r:id="rId6"/>
    <p:sldId id="379" r:id="rId7"/>
    <p:sldId id="407" r:id="rId8"/>
    <p:sldId id="410" r:id="rId9"/>
    <p:sldId id="411" r:id="rId10"/>
    <p:sldId id="40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0FE31-CDB4-4A47-AD4C-A4668ECFB151}" type="datetimeFigureOut">
              <a:rPr lang="en-US" smtClean="0"/>
              <a:pPr/>
              <a:t>6/8/2022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4786A0-98D5-46D8-A929-E796B9420094}" type="slidenum">
              <a:rPr lang="en-US" smtClean="0"/>
              <a:pPr/>
              <a:t>‹#›</a:t>
            </a:fld>
            <a:endParaRPr lang="en-US"/>
          </a:p>
        </p:txBody>
      </p:sp>
    </p:spTree>
    <p:extLst>
      <p:ext uri="{BB962C8B-B14F-4D97-AF65-F5344CB8AC3E}">
        <p14:creationId xmlns:p14="http://schemas.microsoft.com/office/powerpoint/2010/main" val="393101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1AC672-68EC-4BBC-8559-D85AC17055E3}"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309915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1AC672-68EC-4BBC-8559-D85AC17055E3}"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151189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1AC672-68EC-4BBC-8559-D85AC17055E3}"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377713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1AC672-68EC-4BBC-8559-D85AC17055E3}"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6655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C672-68EC-4BBC-8559-D85AC17055E3}"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75647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1AC672-68EC-4BBC-8559-D85AC17055E3}"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363659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1AC672-68EC-4BBC-8559-D85AC17055E3}" type="datetimeFigureOut">
              <a:rPr lang="en-US" smtClean="0"/>
              <a:pPr/>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123674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1AC672-68EC-4BBC-8559-D85AC17055E3}" type="datetimeFigureOut">
              <a:rPr lang="en-US" smtClean="0"/>
              <a:pPr/>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352307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C672-68EC-4BBC-8559-D85AC17055E3}" type="datetimeFigureOut">
              <a:rPr lang="en-US" smtClean="0"/>
              <a:pPr/>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266354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C672-68EC-4BBC-8559-D85AC17055E3}"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3418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C672-68EC-4BBC-8559-D85AC17055E3}"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DDDA-9CCF-4470-889D-4327F1FA942B}" type="slidenum">
              <a:rPr lang="en-US" smtClean="0"/>
              <a:pPr/>
              <a:t>‹#›</a:t>
            </a:fld>
            <a:endParaRPr lang="en-US"/>
          </a:p>
        </p:txBody>
      </p:sp>
    </p:spTree>
    <p:extLst>
      <p:ext uri="{BB962C8B-B14F-4D97-AF65-F5344CB8AC3E}">
        <p14:creationId xmlns:p14="http://schemas.microsoft.com/office/powerpoint/2010/main" val="85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AC672-68EC-4BBC-8559-D85AC17055E3}" type="datetimeFigureOut">
              <a:rPr lang="en-US" smtClean="0"/>
              <a:pPr/>
              <a:t>6/8/2022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4DDDA-9CCF-4470-889D-4327F1FA942B}" type="slidenum">
              <a:rPr lang="en-US" smtClean="0"/>
              <a:pPr/>
              <a:t>‹#›</a:t>
            </a:fld>
            <a:endParaRPr lang="en-US"/>
          </a:p>
        </p:txBody>
      </p:sp>
    </p:spTree>
    <p:extLst>
      <p:ext uri="{BB962C8B-B14F-4D97-AF65-F5344CB8AC3E}">
        <p14:creationId xmlns:p14="http://schemas.microsoft.com/office/powerpoint/2010/main" val="270449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6A12-E51C-4529-A716-C85EC0BDE256}"/>
              </a:ext>
            </a:extLst>
          </p:cNvPr>
          <p:cNvSpPr>
            <a:spLocks noGrp="1"/>
          </p:cNvSpPr>
          <p:nvPr>
            <p:ph type="title"/>
          </p:nvPr>
        </p:nvSpPr>
        <p:spPr>
          <a:xfrm>
            <a:off x="304800" y="2590800"/>
            <a:ext cx="8229600" cy="1143000"/>
          </a:xfrm>
        </p:spPr>
        <p:txBody>
          <a:bodyPr>
            <a:normAutofit fontScale="90000"/>
          </a:bodyPr>
          <a:lstStyle/>
          <a:p>
            <a:r>
              <a:rPr lang="en-US" dirty="0"/>
              <a:t>Probabilistic Learning – Classification Using Naive Bayes</a:t>
            </a:r>
            <a:endParaRPr lang="en-IN" dirty="0"/>
          </a:p>
        </p:txBody>
      </p:sp>
    </p:spTree>
    <p:extLst>
      <p:ext uri="{BB962C8B-B14F-4D97-AF65-F5344CB8AC3E}">
        <p14:creationId xmlns:p14="http://schemas.microsoft.com/office/powerpoint/2010/main" val="180652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5BA01E10-9B99-EC0A-F24A-3B3F66D0B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859">
              <a:spcBef>
                <a:spcPct val="20000"/>
              </a:spcBef>
              <a:buChar char="•"/>
              <a:defRPr sz="2394">
                <a:solidFill>
                  <a:schemeClr val="tx1"/>
                </a:solidFill>
                <a:latin typeface="Tahoma" panose="020B0604030504040204" pitchFamily="34" charset="0"/>
              </a:defRPr>
            </a:lvl1pPr>
            <a:lvl2pPr marL="635297" indent="-244345" defTabSz="891859">
              <a:spcBef>
                <a:spcPct val="20000"/>
              </a:spcBef>
              <a:buChar char="–"/>
              <a:defRPr sz="2052">
                <a:solidFill>
                  <a:schemeClr val="tx1"/>
                </a:solidFill>
                <a:latin typeface="Tahoma" panose="020B0604030504040204" pitchFamily="34" charset="0"/>
              </a:defRPr>
            </a:lvl2pPr>
            <a:lvl3pPr marL="977379" indent="-195476" defTabSz="891859">
              <a:spcBef>
                <a:spcPct val="20000"/>
              </a:spcBef>
              <a:buChar char="•"/>
              <a:defRPr sz="1710">
                <a:solidFill>
                  <a:schemeClr val="tx1"/>
                </a:solidFill>
                <a:latin typeface="Tahoma" panose="020B0604030504040204" pitchFamily="34" charset="0"/>
              </a:defRPr>
            </a:lvl3pPr>
            <a:lvl4pPr marL="1368331" indent="-195476" defTabSz="891859">
              <a:spcBef>
                <a:spcPct val="20000"/>
              </a:spcBef>
              <a:buChar char="–"/>
              <a:defRPr>
                <a:solidFill>
                  <a:schemeClr val="tx1"/>
                </a:solidFill>
                <a:latin typeface="Tahoma" panose="020B0604030504040204" pitchFamily="34" charset="0"/>
              </a:defRPr>
            </a:lvl4pPr>
            <a:lvl5pPr marL="1759283" indent="-195476" defTabSz="891859">
              <a:spcBef>
                <a:spcPct val="20000"/>
              </a:spcBef>
              <a:buChar char="»"/>
              <a:defRPr sz="1368">
                <a:solidFill>
                  <a:schemeClr val="tx1"/>
                </a:solidFill>
                <a:latin typeface="Tahoma" panose="020B0604030504040204" pitchFamily="34" charset="0"/>
              </a:defRPr>
            </a:lvl5pPr>
            <a:lvl6pPr marL="2150234" indent="-195476" defTabSz="891859" eaLnBrk="0" fontAlgn="base" hangingPunct="0">
              <a:spcBef>
                <a:spcPct val="20000"/>
              </a:spcBef>
              <a:spcAft>
                <a:spcPct val="0"/>
              </a:spcAft>
              <a:buChar char="»"/>
              <a:defRPr sz="1368">
                <a:solidFill>
                  <a:schemeClr val="tx1"/>
                </a:solidFill>
                <a:latin typeface="Tahoma" panose="020B0604030504040204" pitchFamily="34" charset="0"/>
              </a:defRPr>
            </a:lvl6pPr>
            <a:lvl7pPr marL="2541186" indent="-195476" defTabSz="891859" eaLnBrk="0" fontAlgn="base" hangingPunct="0">
              <a:spcBef>
                <a:spcPct val="20000"/>
              </a:spcBef>
              <a:spcAft>
                <a:spcPct val="0"/>
              </a:spcAft>
              <a:buChar char="»"/>
              <a:defRPr sz="1368">
                <a:solidFill>
                  <a:schemeClr val="tx1"/>
                </a:solidFill>
                <a:latin typeface="Tahoma" panose="020B0604030504040204" pitchFamily="34" charset="0"/>
              </a:defRPr>
            </a:lvl7pPr>
            <a:lvl8pPr marL="2932138" indent="-195476" defTabSz="891859" eaLnBrk="0" fontAlgn="base" hangingPunct="0">
              <a:spcBef>
                <a:spcPct val="20000"/>
              </a:spcBef>
              <a:spcAft>
                <a:spcPct val="0"/>
              </a:spcAft>
              <a:buChar char="»"/>
              <a:defRPr sz="1368">
                <a:solidFill>
                  <a:schemeClr val="tx1"/>
                </a:solidFill>
                <a:latin typeface="Tahoma" panose="020B0604030504040204" pitchFamily="34" charset="0"/>
              </a:defRPr>
            </a:lvl8pPr>
            <a:lvl9pPr marL="3323090" indent="-195476" defTabSz="891859" eaLnBrk="0" fontAlgn="base" hangingPunct="0">
              <a:spcBef>
                <a:spcPct val="20000"/>
              </a:spcBef>
              <a:spcAft>
                <a:spcPct val="0"/>
              </a:spcAft>
              <a:buChar char="»"/>
              <a:defRPr sz="1368">
                <a:solidFill>
                  <a:schemeClr val="tx1"/>
                </a:solidFill>
                <a:latin typeface="Tahoma" panose="020B0604030504040204" pitchFamily="34" charset="0"/>
              </a:defRPr>
            </a:lvl9pPr>
          </a:lstStyle>
          <a:p>
            <a:pPr>
              <a:spcBef>
                <a:spcPct val="0"/>
              </a:spcBef>
              <a:buFontTx/>
              <a:buNone/>
            </a:pPr>
            <a:fld id="{754FCC49-89BC-43E6-9D16-0B7FB06E410E}" type="slidenum">
              <a:rPr lang="en-GB" altLang="en-US" sz="1368">
                <a:latin typeface="Arial" panose="020B0604020202020204" pitchFamily="34" charset="0"/>
              </a:rPr>
              <a:pPr>
                <a:spcBef>
                  <a:spcPct val="0"/>
                </a:spcBef>
                <a:buFontTx/>
                <a:buNone/>
              </a:pPr>
              <a:t>10</a:t>
            </a:fld>
            <a:endParaRPr lang="en-GB" altLang="en-US" sz="1368">
              <a:latin typeface="Arial" panose="020B0604020202020204" pitchFamily="34" charset="0"/>
            </a:endParaRPr>
          </a:p>
        </p:txBody>
      </p:sp>
      <p:sp>
        <p:nvSpPr>
          <p:cNvPr id="10244" name="Rectangle 2">
            <a:extLst>
              <a:ext uri="{FF2B5EF4-FFF2-40B4-BE49-F238E27FC236}">
                <a16:creationId xmlns:a16="http://schemas.microsoft.com/office/drawing/2014/main" id="{B4F6AC89-49C1-5FEB-0F94-00361E01C1AD}"/>
              </a:ext>
            </a:extLst>
          </p:cNvPr>
          <p:cNvSpPr>
            <a:spLocks noGrp="1" noChangeArrowheads="1"/>
          </p:cNvSpPr>
          <p:nvPr>
            <p:ph type="title"/>
          </p:nvPr>
        </p:nvSpPr>
        <p:spPr>
          <a:xfrm>
            <a:off x="401815" y="236881"/>
            <a:ext cx="8742185" cy="1077841"/>
          </a:xfrm>
        </p:spPr>
        <p:txBody>
          <a:bodyPr/>
          <a:lstStyle/>
          <a:p>
            <a:pPr eaLnBrk="1" hangingPunct="1"/>
            <a:r>
              <a:rPr lang="en-US" altLang="en-US" b="0"/>
              <a:t>Example	</a:t>
            </a:r>
          </a:p>
        </p:txBody>
      </p:sp>
      <p:sp>
        <p:nvSpPr>
          <p:cNvPr id="10245" name="Rectangle 3">
            <a:extLst>
              <a:ext uri="{FF2B5EF4-FFF2-40B4-BE49-F238E27FC236}">
                <a16:creationId xmlns:a16="http://schemas.microsoft.com/office/drawing/2014/main" id="{257074B2-95A1-683D-8001-3CE88CC96DF3}"/>
              </a:ext>
            </a:extLst>
          </p:cNvPr>
          <p:cNvSpPr>
            <a:spLocks noGrp="1" noChangeArrowheads="1"/>
          </p:cNvSpPr>
          <p:nvPr>
            <p:ph type="body" idx="1"/>
          </p:nvPr>
        </p:nvSpPr>
        <p:spPr>
          <a:xfrm>
            <a:off x="336656" y="1344586"/>
            <a:ext cx="8545351" cy="4821777"/>
          </a:xfrm>
        </p:spPr>
        <p:txBody>
          <a:bodyPr/>
          <a:lstStyle/>
          <a:p>
            <a:pPr marL="456110" indent="-456110">
              <a:lnSpc>
                <a:spcPct val="110000"/>
              </a:lnSpc>
            </a:pPr>
            <a:endParaRPr lang="en-US" altLang="en-US" b="1"/>
          </a:p>
          <a:p>
            <a:pPr marL="456110" indent="-456110">
              <a:lnSpc>
                <a:spcPct val="110000"/>
              </a:lnSpc>
              <a:buNone/>
            </a:pPr>
            <a:r>
              <a:rPr lang="en-US" altLang="en-US" sz="2736" b="1"/>
              <a:t>     </a:t>
            </a:r>
          </a:p>
        </p:txBody>
      </p:sp>
      <p:sp>
        <p:nvSpPr>
          <p:cNvPr id="10246" name="Rectangle 4">
            <a:extLst>
              <a:ext uri="{FF2B5EF4-FFF2-40B4-BE49-F238E27FC236}">
                <a16:creationId xmlns:a16="http://schemas.microsoft.com/office/drawing/2014/main" id="{5C25D816-7B52-21A0-D721-0632BEF22CB9}"/>
              </a:ext>
            </a:extLst>
          </p:cNvPr>
          <p:cNvSpPr>
            <a:spLocks noChangeArrowheads="1"/>
          </p:cNvSpPr>
          <p:nvPr/>
        </p:nvSpPr>
        <p:spPr bwMode="auto">
          <a:xfrm>
            <a:off x="336656" y="1214268"/>
            <a:ext cx="8666166" cy="495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93" tIns="44596" rIns="89193" bIns="44596"/>
          <a:lstStyle>
            <a:lvl1pPr marL="533400" indent="-533400" defTabSz="1042988">
              <a:spcBef>
                <a:spcPct val="20000"/>
              </a:spcBef>
              <a:buChar char="•"/>
              <a:defRPr sz="2800">
                <a:solidFill>
                  <a:schemeClr val="tx1"/>
                </a:solidFill>
                <a:latin typeface="Tahoma" panose="020B0604030504040204" pitchFamily="34" charset="0"/>
              </a:defRPr>
            </a:lvl1pPr>
            <a:lvl2pPr marL="979488" indent="-45720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120000"/>
              </a:lnSpc>
            </a:pPr>
            <a:r>
              <a:rPr lang="en-US" altLang="en-US" sz="2394" dirty="0"/>
              <a:t>Test Phase</a:t>
            </a:r>
          </a:p>
          <a:p>
            <a:pPr lvl="1" eaLnBrk="1" hangingPunct="1">
              <a:lnSpc>
                <a:spcPct val="90000"/>
              </a:lnSpc>
            </a:pPr>
            <a:r>
              <a:rPr lang="en-US" altLang="en-US" sz="2052" dirty="0"/>
              <a:t>Given a new instance, </a:t>
            </a:r>
          </a:p>
          <a:p>
            <a:pPr lvl="1" eaLnBrk="1" hangingPunct="1">
              <a:lnSpc>
                <a:spcPct val="90000"/>
              </a:lnSpc>
              <a:buFontTx/>
              <a:buNone/>
            </a:pPr>
            <a:r>
              <a:rPr lang="en-US" altLang="en-US" sz="2052" b="1" dirty="0">
                <a:latin typeface="Palatino Linotype" panose="02040502050505030304" pitchFamily="18" charset="0"/>
              </a:rPr>
              <a:t>      </a:t>
            </a:r>
            <a:r>
              <a:rPr lang="en-US" altLang="en-US" sz="2052" b="1" dirty="0">
                <a:solidFill>
                  <a:schemeClr val="accent2"/>
                </a:solidFill>
                <a:latin typeface="Palatino Linotype" panose="02040502050505030304" pitchFamily="18" charset="0"/>
              </a:rPr>
              <a:t>x</a:t>
            </a:r>
            <a:r>
              <a:rPr lang="en-US" altLang="en-US" sz="1710" dirty="0">
                <a:solidFill>
                  <a:schemeClr val="accent2"/>
                </a:solidFill>
                <a:latin typeface="Palatino Linotype" panose="02040502050505030304" pitchFamily="18" charset="0"/>
              </a:rPr>
              <a:t>’=(Outlook=</a:t>
            </a:r>
            <a:r>
              <a:rPr lang="en-US" altLang="en-US" sz="1710" i="1" dirty="0">
                <a:solidFill>
                  <a:schemeClr val="accent2"/>
                </a:solidFill>
                <a:latin typeface="Palatino Linotype" panose="02040502050505030304" pitchFamily="18" charset="0"/>
              </a:rPr>
              <a:t>Sunny, </a:t>
            </a:r>
            <a:r>
              <a:rPr lang="en-US" altLang="en-US" sz="1710" dirty="0">
                <a:solidFill>
                  <a:schemeClr val="accent2"/>
                </a:solidFill>
                <a:latin typeface="Palatino Linotype" panose="02040502050505030304" pitchFamily="18" charset="0"/>
              </a:rPr>
              <a:t>Temperature=</a:t>
            </a:r>
            <a:r>
              <a:rPr lang="en-US" altLang="en-US" sz="1710" i="1" dirty="0">
                <a:solidFill>
                  <a:schemeClr val="accent2"/>
                </a:solidFill>
                <a:latin typeface="Palatino Linotype" panose="02040502050505030304" pitchFamily="18" charset="0"/>
              </a:rPr>
              <a:t>Cool, </a:t>
            </a:r>
            <a:r>
              <a:rPr lang="en-US" altLang="en-US" sz="1710" dirty="0">
                <a:solidFill>
                  <a:schemeClr val="accent2"/>
                </a:solidFill>
                <a:latin typeface="Palatino Linotype" panose="02040502050505030304" pitchFamily="18" charset="0"/>
              </a:rPr>
              <a:t>Humidity</a:t>
            </a:r>
            <a:r>
              <a:rPr lang="en-US" altLang="en-US" sz="1710" i="1" dirty="0">
                <a:solidFill>
                  <a:schemeClr val="accent2"/>
                </a:solidFill>
                <a:latin typeface="Palatino Linotype" panose="02040502050505030304" pitchFamily="18" charset="0"/>
              </a:rPr>
              <a:t>=High, </a:t>
            </a:r>
            <a:r>
              <a:rPr lang="en-US" altLang="en-US" sz="1710" dirty="0">
                <a:solidFill>
                  <a:schemeClr val="accent2"/>
                </a:solidFill>
                <a:latin typeface="Palatino Linotype" panose="02040502050505030304" pitchFamily="18" charset="0"/>
              </a:rPr>
              <a:t>Wind=</a:t>
            </a:r>
            <a:r>
              <a:rPr lang="en-US" altLang="en-US" sz="1710" i="1" dirty="0">
                <a:solidFill>
                  <a:schemeClr val="accent2"/>
                </a:solidFill>
                <a:latin typeface="Palatino Linotype" panose="02040502050505030304" pitchFamily="18" charset="0"/>
              </a:rPr>
              <a:t>Strong</a:t>
            </a:r>
            <a:r>
              <a:rPr lang="en-US" altLang="en-US" sz="1710" dirty="0">
                <a:solidFill>
                  <a:schemeClr val="accent2"/>
                </a:solidFill>
                <a:latin typeface="Palatino Linotype" panose="02040502050505030304" pitchFamily="18" charset="0"/>
              </a:rPr>
              <a:t>)</a:t>
            </a:r>
          </a:p>
          <a:p>
            <a:pPr lvl="1" eaLnBrk="1" hangingPunct="1">
              <a:lnSpc>
                <a:spcPct val="90000"/>
              </a:lnSpc>
            </a:pPr>
            <a:r>
              <a:rPr lang="en-US" altLang="en-US" sz="2052" dirty="0">
                <a:solidFill>
                  <a:schemeClr val="tx2"/>
                </a:solidFill>
              </a:rPr>
              <a:t>Look up tables</a:t>
            </a:r>
          </a:p>
          <a:p>
            <a:pPr lvl="1" eaLnBrk="1" hangingPunct="1">
              <a:lnSpc>
                <a:spcPct val="90000"/>
              </a:lnSpc>
            </a:pPr>
            <a:endParaRPr lang="en-US" altLang="en-US" sz="2052" dirty="0">
              <a:solidFill>
                <a:schemeClr val="tx2"/>
              </a:solidFill>
            </a:endParaRPr>
          </a:p>
          <a:p>
            <a:pPr lvl="1" eaLnBrk="1" hangingPunct="1">
              <a:lnSpc>
                <a:spcPct val="90000"/>
              </a:lnSpc>
            </a:pPr>
            <a:endParaRPr lang="en-US" altLang="en-US" sz="2052" dirty="0">
              <a:solidFill>
                <a:schemeClr val="tx2"/>
              </a:solidFill>
            </a:endParaRPr>
          </a:p>
          <a:p>
            <a:pPr lvl="1" eaLnBrk="1" hangingPunct="1">
              <a:lnSpc>
                <a:spcPct val="90000"/>
              </a:lnSpc>
            </a:pPr>
            <a:endParaRPr lang="en-US" altLang="en-US" sz="2052" dirty="0">
              <a:solidFill>
                <a:schemeClr val="tx2"/>
              </a:solidFill>
            </a:endParaRPr>
          </a:p>
          <a:p>
            <a:pPr lvl="1" eaLnBrk="1" hangingPunct="1">
              <a:lnSpc>
                <a:spcPct val="90000"/>
              </a:lnSpc>
            </a:pPr>
            <a:endParaRPr lang="en-US" altLang="en-US" sz="2052" dirty="0">
              <a:solidFill>
                <a:schemeClr val="tx2"/>
              </a:solidFill>
            </a:endParaRPr>
          </a:p>
          <a:p>
            <a:pPr lvl="1" eaLnBrk="1" hangingPunct="1">
              <a:lnSpc>
                <a:spcPct val="90000"/>
              </a:lnSpc>
            </a:pPr>
            <a:endParaRPr lang="en-US" altLang="en-US" sz="2052" dirty="0">
              <a:solidFill>
                <a:schemeClr val="tx2"/>
              </a:solidFill>
            </a:endParaRPr>
          </a:p>
          <a:p>
            <a:pPr marL="522288" lvl="1" indent="0" eaLnBrk="1" hangingPunct="1">
              <a:lnSpc>
                <a:spcPct val="90000"/>
              </a:lnSpc>
              <a:buNone/>
            </a:pPr>
            <a:endParaRPr lang="en-US" altLang="en-US" sz="2052">
              <a:solidFill>
                <a:schemeClr val="tx2"/>
              </a:solidFill>
            </a:endParaRPr>
          </a:p>
        </p:txBody>
      </p:sp>
      <p:sp>
        <p:nvSpPr>
          <p:cNvPr id="10247" name="Text Box 91">
            <a:extLst>
              <a:ext uri="{FF2B5EF4-FFF2-40B4-BE49-F238E27FC236}">
                <a16:creationId xmlns:a16="http://schemas.microsoft.com/office/drawing/2014/main" id="{4C70398A-98D2-AAFF-E382-BFE21A41FC1D}"/>
              </a:ext>
            </a:extLst>
          </p:cNvPr>
          <p:cNvSpPr txBox="1">
            <a:spLocks noChangeArrowheads="1"/>
          </p:cNvSpPr>
          <p:nvPr/>
        </p:nvSpPr>
        <p:spPr bwMode="auto">
          <a:xfrm>
            <a:off x="4572000" y="2670847"/>
            <a:ext cx="3403945" cy="16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130000"/>
              </a:lnSpc>
              <a:spcBef>
                <a:spcPct val="0"/>
              </a:spcBef>
              <a:buFontTx/>
              <a:buNone/>
            </a:pPr>
            <a:r>
              <a:rPr lang="en-GB" altLang="en-US" sz="1539">
                <a:latin typeface="Palatino Linotype" panose="02040502050505030304" pitchFamily="18" charset="0"/>
              </a:rPr>
              <a:t>P(Outlook=S</a:t>
            </a:r>
            <a:r>
              <a:rPr lang="en-GB" altLang="en-US" sz="1539" i="1">
                <a:latin typeface="Palatino Linotype" panose="02040502050505030304" pitchFamily="18" charset="0"/>
              </a:rPr>
              <a:t>unny</a:t>
            </a:r>
            <a:r>
              <a:rPr lang="en-GB" altLang="en-US" sz="1539">
                <a:latin typeface="Palatino Linotype" panose="02040502050505030304" pitchFamily="18" charset="0"/>
              </a:rPr>
              <a:t>|Play=</a:t>
            </a:r>
            <a:r>
              <a:rPr lang="en-GB" altLang="en-US" sz="1539" i="1">
                <a:latin typeface="Palatino Linotype" panose="02040502050505030304" pitchFamily="18" charset="0"/>
              </a:rPr>
              <a:t>No</a:t>
            </a:r>
            <a:r>
              <a:rPr lang="en-GB" altLang="en-US" sz="1539">
                <a:latin typeface="Palatino Linotype" panose="02040502050505030304" pitchFamily="18" charset="0"/>
              </a:rPr>
              <a:t>) = 3/5</a:t>
            </a:r>
          </a:p>
          <a:p>
            <a:pPr eaLnBrk="1" hangingPunct="1">
              <a:lnSpc>
                <a:spcPct val="130000"/>
              </a:lnSpc>
              <a:spcBef>
                <a:spcPct val="0"/>
              </a:spcBef>
              <a:buFontTx/>
              <a:buNone/>
            </a:pPr>
            <a:r>
              <a:rPr lang="en-GB" altLang="en-US" sz="1539">
                <a:latin typeface="Palatino Linotype" panose="02040502050505030304" pitchFamily="18" charset="0"/>
              </a:rPr>
              <a:t>P(Temperature=</a:t>
            </a:r>
            <a:r>
              <a:rPr lang="en-GB" altLang="en-US" sz="1539" i="1">
                <a:latin typeface="Palatino Linotype" panose="02040502050505030304" pitchFamily="18" charset="0"/>
              </a:rPr>
              <a:t>Cool</a:t>
            </a:r>
            <a:r>
              <a:rPr lang="en-GB" altLang="en-US" sz="1539">
                <a:latin typeface="Palatino Linotype" panose="02040502050505030304" pitchFamily="18" charset="0"/>
              </a:rPr>
              <a:t>|Play=</a:t>
            </a:r>
            <a:r>
              <a:rPr lang="en-GB" altLang="en-US" sz="1539" i="1">
                <a:latin typeface="Palatino Linotype" panose="02040502050505030304" pitchFamily="18" charset="0"/>
              </a:rPr>
              <a:t>=No</a:t>
            </a:r>
            <a:r>
              <a:rPr lang="en-GB" altLang="en-US" sz="1539">
                <a:latin typeface="Palatino Linotype" panose="02040502050505030304" pitchFamily="18" charset="0"/>
              </a:rPr>
              <a:t>) = 1/5</a:t>
            </a:r>
          </a:p>
          <a:p>
            <a:pPr eaLnBrk="1" hangingPunct="1">
              <a:lnSpc>
                <a:spcPct val="130000"/>
              </a:lnSpc>
              <a:spcBef>
                <a:spcPct val="0"/>
              </a:spcBef>
              <a:buFontTx/>
              <a:buNone/>
            </a:pPr>
            <a:r>
              <a:rPr lang="en-GB" altLang="en-US" sz="1539">
                <a:latin typeface="Palatino Linotype" panose="02040502050505030304" pitchFamily="18" charset="0"/>
              </a:rPr>
              <a:t>P(Huminity=</a:t>
            </a:r>
            <a:r>
              <a:rPr lang="en-GB" altLang="en-US" sz="1539" i="1">
                <a:latin typeface="Palatino Linotype" panose="02040502050505030304" pitchFamily="18" charset="0"/>
              </a:rPr>
              <a:t>High</a:t>
            </a:r>
            <a:r>
              <a:rPr lang="en-GB" altLang="en-US" sz="1539">
                <a:latin typeface="Palatino Linotype" panose="02040502050505030304" pitchFamily="18" charset="0"/>
              </a:rPr>
              <a:t>|Play=</a:t>
            </a:r>
            <a:r>
              <a:rPr lang="en-GB" altLang="en-US" sz="1539" i="1">
                <a:latin typeface="Palatino Linotype" panose="02040502050505030304" pitchFamily="18" charset="0"/>
              </a:rPr>
              <a:t>No</a:t>
            </a:r>
            <a:r>
              <a:rPr lang="en-GB" altLang="en-US" sz="1539">
                <a:latin typeface="Palatino Linotype" panose="02040502050505030304" pitchFamily="18" charset="0"/>
              </a:rPr>
              <a:t>) = 4/5</a:t>
            </a:r>
          </a:p>
          <a:p>
            <a:pPr eaLnBrk="1" hangingPunct="1">
              <a:lnSpc>
                <a:spcPct val="130000"/>
              </a:lnSpc>
              <a:spcBef>
                <a:spcPct val="0"/>
              </a:spcBef>
              <a:buFontTx/>
              <a:buNone/>
            </a:pPr>
            <a:r>
              <a:rPr lang="en-GB" altLang="en-US" sz="1539">
                <a:latin typeface="Palatino Linotype" panose="02040502050505030304" pitchFamily="18" charset="0"/>
              </a:rPr>
              <a:t>P(Wind=</a:t>
            </a:r>
            <a:r>
              <a:rPr lang="en-GB" altLang="en-US" sz="1539" i="1">
                <a:latin typeface="Palatino Linotype" panose="02040502050505030304" pitchFamily="18" charset="0"/>
              </a:rPr>
              <a:t>Strong</a:t>
            </a:r>
            <a:r>
              <a:rPr lang="en-GB" altLang="en-US" sz="1539">
                <a:latin typeface="Palatino Linotype" panose="02040502050505030304" pitchFamily="18" charset="0"/>
              </a:rPr>
              <a:t>|Play=</a:t>
            </a:r>
            <a:r>
              <a:rPr lang="en-GB" altLang="en-US" sz="1539" i="1">
                <a:latin typeface="Palatino Linotype" panose="02040502050505030304" pitchFamily="18" charset="0"/>
              </a:rPr>
              <a:t>No</a:t>
            </a:r>
            <a:r>
              <a:rPr lang="en-GB" altLang="en-US" sz="1539">
                <a:latin typeface="Palatino Linotype" panose="02040502050505030304" pitchFamily="18" charset="0"/>
              </a:rPr>
              <a:t>) = 3/5</a:t>
            </a:r>
          </a:p>
          <a:p>
            <a:pPr eaLnBrk="1" hangingPunct="1">
              <a:lnSpc>
                <a:spcPct val="130000"/>
              </a:lnSpc>
              <a:spcBef>
                <a:spcPct val="0"/>
              </a:spcBef>
              <a:buFontTx/>
              <a:buNone/>
            </a:pPr>
            <a:r>
              <a:rPr lang="en-GB" altLang="en-US" sz="1539">
                <a:latin typeface="Palatino Linotype" panose="02040502050505030304" pitchFamily="18" charset="0"/>
              </a:rPr>
              <a:t>P(Play=</a:t>
            </a:r>
            <a:r>
              <a:rPr lang="en-GB" altLang="en-US" sz="1539" i="1">
                <a:latin typeface="Palatino Linotype" panose="02040502050505030304" pitchFamily="18" charset="0"/>
              </a:rPr>
              <a:t>No</a:t>
            </a:r>
            <a:r>
              <a:rPr lang="en-GB" altLang="en-US" sz="1539">
                <a:latin typeface="Palatino Linotype" panose="02040502050505030304" pitchFamily="18" charset="0"/>
              </a:rPr>
              <a:t>) = 5/14</a:t>
            </a:r>
          </a:p>
        </p:txBody>
      </p:sp>
      <p:sp>
        <p:nvSpPr>
          <p:cNvPr id="10248" name="Text Box 93">
            <a:extLst>
              <a:ext uri="{FF2B5EF4-FFF2-40B4-BE49-F238E27FC236}">
                <a16:creationId xmlns:a16="http://schemas.microsoft.com/office/drawing/2014/main" id="{42AB244C-B031-DCA7-34E8-C44E34124CA2}"/>
              </a:ext>
            </a:extLst>
          </p:cNvPr>
          <p:cNvSpPr txBox="1">
            <a:spLocks noChangeArrowheads="1"/>
          </p:cNvSpPr>
          <p:nvPr/>
        </p:nvSpPr>
        <p:spPr bwMode="auto">
          <a:xfrm>
            <a:off x="1183725" y="2712928"/>
            <a:ext cx="3325975" cy="160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130000"/>
              </a:lnSpc>
              <a:spcBef>
                <a:spcPct val="0"/>
              </a:spcBef>
              <a:buFontTx/>
              <a:buNone/>
            </a:pPr>
            <a:r>
              <a:rPr lang="en-GB" altLang="en-US" sz="1539">
                <a:latin typeface="Palatino Linotype" panose="02040502050505030304" pitchFamily="18" charset="0"/>
              </a:rPr>
              <a:t>P(Outlook=</a:t>
            </a:r>
            <a:r>
              <a:rPr lang="en-GB" altLang="en-US" sz="1539" i="1">
                <a:latin typeface="Palatino Linotype" panose="02040502050505030304" pitchFamily="18" charset="0"/>
              </a:rPr>
              <a:t>Sunny</a:t>
            </a:r>
            <a:r>
              <a:rPr lang="en-GB" altLang="en-US" sz="1539">
                <a:latin typeface="Palatino Linotype" panose="02040502050505030304" pitchFamily="18" charset="0"/>
              </a:rPr>
              <a:t>|Play=</a:t>
            </a:r>
            <a:r>
              <a:rPr lang="en-GB" altLang="en-US" sz="1539" i="1">
                <a:latin typeface="Palatino Linotype" panose="02040502050505030304" pitchFamily="18" charset="0"/>
              </a:rPr>
              <a:t>Yes</a:t>
            </a:r>
            <a:r>
              <a:rPr lang="en-GB" altLang="en-US" sz="1539">
                <a:latin typeface="Palatino Linotype" panose="02040502050505030304" pitchFamily="18" charset="0"/>
              </a:rPr>
              <a:t>) = 2/9</a:t>
            </a:r>
          </a:p>
          <a:p>
            <a:pPr eaLnBrk="1" hangingPunct="1">
              <a:lnSpc>
                <a:spcPct val="130000"/>
              </a:lnSpc>
              <a:spcBef>
                <a:spcPct val="0"/>
              </a:spcBef>
              <a:buFontTx/>
              <a:buNone/>
            </a:pPr>
            <a:r>
              <a:rPr lang="en-GB" altLang="en-US" sz="1539">
                <a:latin typeface="Palatino Linotype" panose="02040502050505030304" pitchFamily="18" charset="0"/>
              </a:rPr>
              <a:t>P(Temperature=</a:t>
            </a:r>
            <a:r>
              <a:rPr lang="en-GB" altLang="en-US" sz="1539" i="1">
                <a:latin typeface="Palatino Linotype" panose="02040502050505030304" pitchFamily="18" charset="0"/>
              </a:rPr>
              <a:t>Cool</a:t>
            </a:r>
            <a:r>
              <a:rPr lang="en-GB" altLang="en-US" sz="1539">
                <a:latin typeface="Palatino Linotype" panose="02040502050505030304" pitchFamily="18" charset="0"/>
              </a:rPr>
              <a:t>|Play=</a:t>
            </a:r>
            <a:r>
              <a:rPr lang="en-GB" altLang="en-US" sz="1539" i="1">
                <a:latin typeface="Palatino Linotype" panose="02040502050505030304" pitchFamily="18" charset="0"/>
              </a:rPr>
              <a:t>Yes</a:t>
            </a:r>
            <a:r>
              <a:rPr lang="en-GB" altLang="en-US" sz="1539">
                <a:latin typeface="Palatino Linotype" panose="02040502050505030304" pitchFamily="18" charset="0"/>
              </a:rPr>
              <a:t>) = 3/9</a:t>
            </a:r>
          </a:p>
          <a:p>
            <a:pPr eaLnBrk="1" hangingPunct="1">
              <a:lnSpc>
                <a:spcPct val="130000"/>
              </a:lnSpc>
              <a:spcBef>
                <a:spcPct val="0"/>
              </a:spcBef>
              <a:buFontTx/>
              <a:buNone/>
            </a:pPr>
            <a:r>
              <a:rPr lang="en-GB" altLang="en-US" sz="1539">
                <a:latin typeface="Palatino Linotype" panose="02040502050505030304" pitchFamily="18" charset="0"/>
              </a:rPr>
              <a:t>P(Huminity=</a:t>
            </a:r>
            <a:r>
              <a:rPr lang="en-GB" altLang="en-US" sz="1539" i="1">
                <a:latin typeface="Palatino Linotype" panose="02040502050505030304" pitchFamily="18" charset="0"/>
              </a:rPr>
              <a:t>High</a:t>
            </a:r>
            <a:r>
              <a:rPr lang="en-GB" altLang="en-US" sz="1539">
                <a:latin typeface="Palatino Linotype" panose="02040502050505030304" pitchFamily="18" charset="0"/>
              </a:rPr>
              <a:t>|Play=</a:t>
            </a:r>
            <a:r>
              <a:rPr lang="en-GB" altLang="en-US" sz="1539" i="1">
                <a:latin typeface="Palatino Linotype" panose="02040502050505030304" pitchFamily="18" charset="0"/>
              </a:rPr>
              <a:t>Yes</a:t>
            </a:r>
            <a:r>
              <a:rPr lang="en-GB" altLang="en-US" sz="1539">
                <a:latin typeface="Palatino Linotype" panose="02040502050505030304" pitchFamily="18" charset="0"/>
              </a:rPr>
              <a:t>) = 3/9</a:t>
            </a:r>
          </a:p>
          <a:p>
            <a:pPr eaLnBrk="1" hangingPunct="1">
              <a:lnSpc>
                <a:spcPct val="130000"/>
              </a:lnSpc>
              <a:spcBef>
                <a:spcPct val="0"/>
              </a:spcBef>
              <a:buFontTx/>
              <a:buNone/>
            </a:pPr>
            <a:r>
              <a:rPr lang="en-GB" altLang="en-US" sz="1539">
                <a:latin typeface="Palatino Linotype" panose="02040502050505030304" pitchFamily="18" charset="0"/>
              </a:rPr>
              <a:t>P(Wind=</a:t>
            </a:r>
            <a:r>
              <a:rPr lang="en-GB" altLang="en-US" sz="1539" i="1">
                <a:latin typeface="Palatino Linotype" panose="02040502050505030304" pitchFamily="18" charset="0"/>
              </a:rPr>
              <a:t>Strong</a:t>
            </a:r>
            <a:r>
              <a:rPr lang="en-GB" altLang="en-US" sz="1539">
                <a:latin typeface="Palatino Linotype" panose="02040502050505030304" pitchFamily="18" charset="0"/>
              </a:rPr>
              <a:t>|Play=</a:t>
            </a:r>
            <a:r>
              <a:rPr lang="en-GB" altLang="en-US" sz="1539" i="1">
                <a:latin typeface="Palatino Linotype" panose="02040502050505030304" pitchFamily="18" charset="0"/>
              </a:rPr>
              <a:t>Yes</a:t>
            </a:r>
            <a:r>
              <a:rPr lang="en-GB" altLang="en-US" sz="1539">
                <a:latin typeface="Palatino Linotype" panose="02040502050505030304" pitchFamily="18" charset="0"/>
              </a:rPr>
              <a:t>) = 3/9</a:t>
            </a:r>
          </a:p>
          <a:p>
            <a:pPr eaLnBrk="1" hangingPunct="1">
              <a:lnSpc>
                <a:spcPct val="130000"/>
              </a:lnSpc>
              <a:spcBef>
                <a:spcPct val="0"/>
              </a:spcBef>
              <a:buFontTx/>
              <a:buNone/>
            </a:pPr>
            <a:r>
              <a:rPr lang="en-GB" altLang="en-US" sz="1539">
                <a:latin typeface="Palatino Linotype" panose="02040502050505030304" pitchFamily="18" charset="0"/>
              </a:rPr>
              <a:t>P(Play=</a:t>
            </a:r>
            <a:r>
              <a:rPr lang="en-GB" altLang="en-US" sz="1539" i="1">
                <a:latin typeface="Palatino Linotype" panose="02040502050505030304" pitchFamily="18" charset="0"/>
              </a:rPr>
              <a:t>Yes</a:t>
            </a:r>
            <a:r>
              <a:rPr lang="en-GB" altLang="en-US" sz="1539">
                <a:latin typeface="Palatino Linotype" panose="02040502050505030304" pitchFamily="18" charset="0"/>
              </a:rPr>
              <a:t>) = 9/14</a:t>
            </a:r>
          </a:p>
        </p:txBody>
      </p:sp>
      <p:sp>
        <p:nvSpPr>
          <p:cNvPr id="10249" name="Text Box 94">
            <a:extLst>
              <a:ext uri="{FF2B5EF4-FFF2-40B4-BE49-F238E27FC236}">
                <a16:creationId xmlns:a16="http://schemas.microsoft.com/office/drawing/2014/main" id="{80EE278E-ACC2-D2BA-CEB8-925FBB60AB71}"/>
              </a:ext>
            </a:extLst>
          </p:cNvPr>
          <p:cNvSpPr txBox="1">
            <a:spLocks noChangeArrowheads="1"/>
          </p:cNvSpPr>
          <p:nvPr/>
        </p:nvSpPr>
        <p:spPr bwMode="auto">
          <a:xfrm>
            <a:off x="1183725" y="4798021"/>
            <a:ext cx="7297824" cy="160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130000"/>
              </a:lnSpc>
              <a:spcBef>
                <a:spcPct val="0"/>
              </a:spcBef>
              <a:buFontTx/>
              <a:buNone/>
            </a:pPr>
            <a:r>
              <a:rPr lang="en-GB" altLang="en-US" sz="1539">
                <a:solidFill>
                  <a:schemeClr val="accent2"/>
                </a:solidFill>
                <a:latin typeface="Palatino Linotype" panose="02040502050505030304" pitchFamily="18" charset="0"/>
              </a:rPr>
              <a:t>P(</a:t>
            </a:r>
            <a:r>
              <a:rPr lang="en-GB" altLang="en-US" sz="1539" i="1">
                <a:solidFill>
                  <a:schemeClr val="accent2"/>
                </a:solidFill>
                <a:latin typeface="Palatino Linotype" panose="02040502050505030304" pitchFamily="18" charset="0"/>
              </a:rPr>
              <a:t>Yes</a:t>
            </a:r>
            <a:r>
              <a:rPr lang="en-GB" altLang="en-US" sz="1539">
                <a:solidFill>
                  <a:schemeClr val="accent2"/>
                </a:solidFill>
                <a:latin typeface="Palatino Linotype" panose="02040502050505030304" pitchFamily="18" charset="0"/>
              </a:rPr>
              <a:t>|</a:t>
            </a:r>
            <a:r>
              <a:rPr lang="en-GB" altLang="en-US" sz="1881" b="1">
                <a:solidFill>
                  <a:schemeClr val="accent2"/>
                </a:solidFill>
                <a:latin typeface="Palatino Linotype" panose="02040502050505030304" pitchFamily="18" charset="0"/>
              </a:rPr>
              <a:t>x</a:t>
            </a:r>
            <a:r>
              <a:rPr lang="en-GB" altLang="en-US" sz="1539">
                <a:solidFill>
                  <a:schemeClr val="accent2"/>
                </a:solidFill>
                <a:latin typeface="Palatino Linotype" panose="02040502050505030304" pitchFamily="18" charset="0"/>
              </a:rPr>
              <a:t>’):</a:t>
            </a:r>
            <a:r>
              <a:rPr lang="en-GB" altLang="en-US" sz="1539">
                <a:latin typeface="Palatino Linotype" panose="02040502050505030304" pitchFamily="18" charset="0"/>
              </a:rPr>
              <a:t> [P(</a:t>
            </a:r>
            <a:r>
              <a:rPr lang="en-GB" altLang="en-US" sz="1539" i="1">
                <a:latin typeface="Palatino Linotype" panose="02040502050505030304" pitchFamily="18" charset="0"/>
              </a:rPr>
              <a:t>Sunny</a:t>
            </a:r>
            <a:r>
              <a:rPr lang="en-GB" altLang="en-US" sz="1539">
                <a:latin typeface="Palatino Linotype" panose="02040502050505030304" pitchFamily="18" charset="0"/>
              </a:rPr>
              <a:t>|Y</a:t>
            </a:r>
            <a:r>
              <a:rPr lang="en-GB" altLang="en-US" sz="1539" i="1">
                <a:latin typeface="Palatino Linotype" panose="02040502050505030304" pitchFamily="18" charset="0"/>
              </a:rPr>
              <a:t>es</a:t>
            </a:r>
            <a:r>
              <a:rPr lang="en-GB" altLang="en-US" sz="1539">
                <a:latin typeface="Palatino Linotype" panose="02040502050505030304" pitchFamily="18" charset="0"/>
              </a:rPr>
              <a:t>)P(</a:t>
            </a:r>
            <a:r>
              <a:rPr lang="en-GB" altLang="en-US" sz="1539" i="1">
                <a:latin typeface="Palatino Linotype" panose="02040502050505030304" pitchFamily="18" charset="0"/>
              </a:rPr>
              <a:t>Cool</a:t>
            </a:r>
            <a:r>
              <a:rPr lang="en-GB" altLang="en-US" sz="1539">
                <a:latin typeface="Palatino Linotype" panose="02040502050505030304" pitchFamily="18" charset="0"/>
              </a:rPr>
              <a:t>|</a:t>
            </a:r>
            <a:r>
              <a:rPr lang="en-GB" altLang="en-US" sz="1539" i="1">
                <a:latin typeface="Palatino Linotype" panose="02040502050505030304" pitchFamily="18" charset="0"/>
              </a:rPr>
              <a:t>Yes</a:t>
            </a:r>
            <a:r>
              <a:rPr lang="en-GB" altLang="en-US" sz="1539">
                <a:latin typeface="Palatino Linotype" panose="02040502050505030304" pitchFamily="18" charset="0"/>
              </a:rPr>
              <a:t>)P(</a:t>
            </a:r>
            <a:r>
              <a:rPr lang="en-GB" altLang="en-US" sz="1539" i="1">
                <a:latin typeface="Palatino Linotype" panose="02040502050505030304" pitchFamily="18" charset="0"/>
              </a:rPr>
              <a:t>High</a:t>
            </a:r>
            <a:r>
              <a:rPr lang="en-GB" altLang="en-US" sz="1539">
                <a:latin typeface="Palatino Linotype" panose="02040502050505030304" pitchFamily="18" charset="0"/>
              </a:rPr>
              <a:t>|Y</a:t>
            </a:r>
            <a:r>
              <a:rPr lang="en-GB" altLang="en-US" sz="1539" i="1">
                <a:latin typeface="Palatino Linotype" panose="02040502050505030304" pitchFamily="18" charset="0"/>
              </a:rPr>
              <a:t>es</a:t>
            </a:r>
            <a:r>
              <a:rPr lang="en-GB" altLang="en-US" sz="1539">
                <a:latin typeface="Palatino Linotype" panose="02040502050505030304" pitchFamily="18" charset="0"/>
              </a:rPr>
              <a:t>)P(</a:t>
            </a:r>
            <a:r>
              <a:rPr lang="en-GB" altLang="en-US" sz="1539" i="1">
                <a:latin typeface="Palatino Linotype" panose="02040502050505030304" pitchFamily="18" charset="0"/>
              </a:rPr>
              <a:t>Strong</a:t>
            </a:r>
            <a:r>
              <a:rPr lang="en-GB" altLang="en-US" sz="1539">
                <a:latin typeface="Palatino Linotype" panose="02040502050505030304" pitchFamily="18" charset="0"/>
              </a:rPr>
              <a:t>|</a:t>
            </a:r>
            <a:r>
              <a:rPr lang="en-GB" altLang="en-US" sz="1539" i="1">
                <a:latin typeface="Palatino Linotype" panose="02040502050505030304" pitchFamily="18" charset="0"/>
              </a:rPr>
              <a:t>Yes</a:t>
            </a:r>
            <a:r>
              <a:rPr lang="en-GB" altLang="en-US" sz="1539">
                <a:latin typeface="Palatino Linotype" panose="02040502050505030304" pitchFamily="18" charset="0"/>
              </a:rPr>
              <a:t>)]P(Play=</a:t>
            </a:r>
            <a:r>
              <a:rPr lang="en-GB" altLang="en-US" sz="1539" i="1">
                <a:latin typeface="Palatino Linotype" panose="02040502050505030304" pitchFamily="18" charset="0"/>
              </a:rPr>
              <a:t>Yes</a:t>
            </a:r>
            <a:r>
              <a:rPr lang="en-GB" altLang="en-US" sz="1539">
                <a:latin typeface="Palatino Linotype" panose="02040502050505030304" pitchFamily="18" charset="0"/>
              </a:rPr>
              <a:t>) = 0.0053</a:t>
            </a:r>
          </a:p>
          <a:p>
            <a:pPr eaLnBrk="1" hangingPunct="1">
              <a:spcBef>
                <a:spcPct val="0"/>
              </a:spcBef>
              <a:buFontTx/>
              <a:buNone/>
            </a:pPr>
            <a:r>
              <a:rPr lang="en-GB" altLang="en-US" sz="1539">
                <a:latin typeface="Palatino Linotype" panose="02040502050505030304" pitchFamily="18" charset="0"/>
              </a:rPr>
              <a:t> </a:t>
            </a:r>
            <a:r>
              <a:rPr lang="en-GB" altLang="en-US" sz="1539">
                <a:solidFill>
                  <a:schemeClr val="accent2"/>
                </a:solidFill>
                <a:latin typeface="Palatino Linotype" panose="02040502050505030304" pitchFamily="18" charset="0"/>
              </a:rPr>
              <a:t>P(</a:t>
            </a:r>
            <a:r>
              <a:rPr lang="en-GB" altLang="en-US" sz="1539" i="1">
                <a:solidFill>
                  <a:schemeClr val="accent2"/>
                </a:solidFill>
                <a:latin typeface="Palatino Linotype" panose="02040502050505030304" pitchFamily="18" charset="0"/>
              </a:rPr>
              <a:t>No</a:t>
            </a:r>
            <a:r>
              <a:rPr lang="en-GB" altLang="en-US" sz="1539">
                <a:solidFill>
                  <a:schemeClr val="accent2"/>
                </a:solidFill>
                <a:latin typeface="Palatino Linotype" panose="02040502050505030304" pitchFamily="18" charset="0"/>
              </a:rPr>
              <a:t>|</a:t>
            </a:r>
            <a:r>
              <a:rPr lang="en-GB" altLang="en-US" sz="1881" b="1">
                <a:solidFill>
                  <a:schemeClr val="accent2"/>
                </a:solidFill>
                <a:latin typeface="Palatino Linotype" panose="02040502050505030304" pitchFamily="18" charset="0"/>
              </a:rPr>
              <a:t>x</a:t>
            </a:r>
            <a:r>
              <a:rPr lang="en-GB" altLang="en-US" sz="1539">
                <a:solidFill>
                  <a:schemeClr val="accent2"/>
                </a:solidFill>
                <a:latin typeface="Palatino Linotype" panose="02040502050505030304" pitchFamily="18" charset="0"/>
              </a:rPr>
              <a:t>’):</a:t>
            </a:r>
            <a:r>
              <a:rPr lang="en-GB" altLang="en-US" sz="1539">
                <a:latin typeface="Palatino Linotype" panose="02040502050505030304" pitchFamily="18" charset="0"/>
              </a:rPr>
              <a:t> [P(</a:t>
            </a:r>
            <a:r>
              <a:rPr lang="en-GB" altLang="en-US" sz="1539" i="1">
                <a:latin typeface="Palatino Linotype" panose="02040502050505030304" pitchFamily="18" charset="0"/>
              </a:rPr>
              <a:t>Sunny</a:t>
            </a:r>
            <a:r>
              <a:rPr lang="en-GB" altLang="en-US" sz="1539">
                <a:latin typeface="Palatino Linotype" panose="02040502050505030304" pitchFamily="18" charset="0"/>
              </a:rPr>
              <a:t>|N</a:t>
            </a:r>
            <a:r>
              <a:rPr lang="en-GB" altLang="en-US" sz="1539" i="1">
                <a:latin typeface="Palatino Linotype" panose="02040502050505030304" pitchFamily="18" charset="0"/>
              </a:rPr>
              <a:t>o</a:t>
            </a:r>
            <a:r>
              <a:rPr lang="en-GB" altLang="en-US" sz="1539">
                <a:latin typeface="Palatino Linotype" panose="02040502050505030304" pitchFamily="18" charset="0"/>
              </a:rPr>
              <a:t>) P(</a:t>
            </a:r>
            <a:r>
              <a:rPr lang="en-GB" altLang="en-US" sz="1539" i="1">
                <a:latin typeface="Palatino Linotype" panose="02040502050505030304" pitchFamily="18" charset="0"/>
              </a:rPr>
              <a:t>Cool</a:t>
            </a:r>
            <a:r>
              <a:rPr lang="en-GB" altLang="en-US" sz="1539">
                <a:latin typeface="Palatino Linotype" panose="02040502050505030304" pitchFamily="18" charset="0"/>
              </a:rPr>
              <a:t>|N</a:t>
            </a:r>
            <a:r>
              <a:rPr lang="en-GB" altLang="en-US" sz="1539" i="1">
                <a:latin typeface="Palatino Linotype" panose="02040502050505030304" pitchFamily="18" charset="0"/>
              </a:rPr>
              <a:t>o</a:t>
            </a:r>
            <a:r>
              <a:rPr lang="en-GB" altLang="en-US" sz="1539">
                <a:latin typeface="Palatino Linotype" panose="02040502050505030304" pitchFamily="18" charset="0"/>
              </a:rPr>
              <a:t>)P(</a:t>
            </a:r>
            <a:r>
              <a:rPr lang="en-GB" altLang="en-US" sz="1539" i="1">
                <a:latin typeface="Palatino Linotype" panose="02040502050505030304" pitchFamily="18" charset="0"/>
              </a:rPr>
              <a:t>High</a:t>
            </a:r>
            <a:r>
              <a:rPr lang="en-GB" altLang="en-US" sz="1539">
                <a:latin typeface="Palatino Linotype" panose="02040502050505030304" pitchFamily="18" charset="0"/>
              </a:rPr>
              <a:t>|</a:t>
            </a:r>
            <a:r>
              <a:rPr lang="en-GB" altLang="en-US" sz="1539" i="1">
                <a:latin typeface="Palatino Linotype" panose="02040502050505030304" pitchFamily="18" charset="0"/>
              </a:rPr>
              <a:t>No</a:t>
            </a:r>
            <a:r>
              <a:rPr lang="en-GB" altLang="en-US" sz="1539">
                <a:latin typeface="Palatino Linotype" panose="02040502050505030304" pitchFamily="18" charset="0"/>
              </a:rPr>
              <a:t>)P(</a:t>
            </a:r>
            <a:r>
              <a:rPr lang="en-GB" altLang="en-US" sz="1539" i="1">
                <a:latin typeface="Palatino Linotype" panose="02040502050505030304" pitchFamily="18" charset="0"/>
              </a:rPr>
              <a:t>Strong</a:t>
            </a:r>
            <a:r>
              <a:rPr lang="en-GB" altLang="en-US" sz="1539">
                <a:latin typeface="Palatino Linotype" panose="02040502050505030304" pitchFamily="18" charset="0"/>
              </a:rPr>
              <a:t>|</a:t>
            </a:r>
            <a:r>
              <a:rPr lang="en-GB" altLang="en-US" sz="1539" i="1">
                <a:latin typeface="Palatino Linotype" panose="02040502050505030304" pitchFamily="18" charset="0"/>
              </a:rPr>
              <a:t>No</a:t>
            </a:r>
            <a:r>
              <a:rPr lang="en-GB" altLang="en-US" sz="1539">
                <a:latin typeface="Palatino Linotype" panose="02040502050505030304" pitchFamily="18" charset="0"/>
              </a:rPr>
              <a:t>)]P(Play=</a:t>
            </a:r>
            <a:r>
              <a:rPr lang="en-GB" altLang="en-US" sz="1539" i="1">
                <a:latin typeface="Palatino Linotype" panose="02040502050505030304" pitchFamily="18" charset="0"/>
              </a:rPr>
              <a:t>No</a:t>
            </a:r>
            <a:r>
              <a:rPr lang="en-GB" altLang="en-US" sz="1539">
                <a:latin typeface="Palatino Linotype" panose="02040502050505030304" pitchFamily="18" charset="0"/>
              </a:rPr>
              <a:t>) = 0.0206</a:t>
            </a:r>
          </a:p>
          <a:p>
            <a:pPr eaLnBrk="1" hangingPunct="1">
              <a:lnSpc>
                <a:spcPct val="50000"/>
              </a:lnSpc>
              <a:spcBef>
                <a:spcPct val="0"/>
              </a:spcBef>
              <a:buFontTx/>
              <a:buNone/>
            </a:pPr>
            <a:endParaRPr lang="en-GB" altLang="en-US" sz="1539">
              <a:latin typeface="Palatino Linotype" panose="02040502050505030304" pitchFamily="18" charset="0"/>
            </a:endParaRPr>
          </a:p>
          <a:p>
            <a:pPr eaLnBrk="1" hangingPunct="1">
              <a:lnSpc>
                <a:spcPct val="130000"/>
              </a:lnSpc>
              <a:spcBef>
                <a:spcPct val="0"/>
              </a:spcBef>
              <a:buFontTx/>
              <a:buNone/>
            </a:pPr>
            <a:r>
              <a:rPr lang="en-GB" altLang="en-US" sz="1710">
                <a:solidFill>
                  <a:schemeClr val="accent2"/>
                </a:solidFill>
                <a:latin typeface="Palatino Linotype" panose="02040502050505030304" pitchFamily="18" charset="0"/>
              </a:rPr>
              <a:t>         Given the fact</a:t>
            </a:r>
            <a:r>
              <a:rPr lang="en-GB" altLang="en-US" sz="1710" b="1">
                <a:solidFill>
                  <a:schemeClr val="accent2"/>
                </a:solidFill>
                <a:latin typeface="Palatino Linotype" panose="02040502050505030304" pitchFamily="18" charset="0"/>
              </a:rPr>
              <a:t> </a:t>
            </a:r>
            <a:r>
              <a:rPr lang="en-GB" altLang="en-US" sz="1710">
                <a:solidFill>
                  <a:schemeClr val="accent2"/>
                </a:solidFill>
                <a:latin typeface="Palatino Linotype" panose="02040502050505030304" pitchFamily="18" charset="0"/>
              </a:rPr>
              <a:t>P(</a:t>
            </a:r>
            <a:r>
              <a:rPr lang="en-GB" altLang="en-US" sz="1710" i="1">
                <a:solidFill>
                  <a:schemeClr val="accent2"/>
                </a:solidFill>
                <a:latin typeface="Palatino Linotype" panose="02040502050505030304" pitchFamily="18" charset="0"/>
              </a:rPr>
              <a:t>Yes</a:t>
            </a:r>
            <a:r>
              <a:rPr lang="en-GB" altLang="en-US" sz="1710">
                <a:solidFill>
                  <a:schemeClr val="accent2"/>
                </a:solidFill>
                <a:latin typeface="Palatino Linotype" panose="02040502050505030304" pitchFamily="18" charset="0"/>
              </a:rPr>
              <a:t>|</a:t>
            </a:r>
            <a:r>
              <a:rPr lang="en-GB" altLang="en-US" sz="2052" b="1">
                <a:solidFill>
                  <a:schemeClr val="accent2"/>
                </a:solidFill>
                <a:latin typeface="Palatino Linotype" panose="02040502050505030304" pitchFamily="18" charset="0"/>
              </a:rPr>
              <a:t>x</a:t>
            </a:r>
            <a:r>
              <a:rPr lang="en-GB" altLang="en-US" sz="1710">
                <a:solidFill>
                  <a:schemeClr val="accent2"/>
                </a:solidFill>
                <a:latin typeface="Palatino Linotype" panose="02040502050505030304" pitchFamily="18" charset="0"/>
              </a:rPr>
              <a:t>’) &lt; P(</a:t>
            </a:r>
            <a:r>
              <a:rPr lang="en-GB" altLang="en-US" sz="1710" i="1">
                <a:solidFill>
                  <a:schemeClr val="accent2"/>
                </a:solidFill>
                <a:latin typeface="Palatino Linotype" panose="02040502050505030304" pitchFamily="18" charset="0"/>
              </a:rPr>
              <a:t>No</a:t>
            </a:r>
            <a:r>
              <a:rPr lang="en-GB" altLang="en-US" sz="1710">
                <a:solidFill>
                  <a:schemeClr val="accent2"/>
                </a:solidFill>
                <a:latin typeface="Palatino Linotype" panose="02040502050505030304" pitchFamily="18" charset="0"/>
              </a:rPr>
              <a:t>|</a:t>
            </a:r>
            <a:r>
              <a:rPr lang="en-GB" altLang="en-US" sz="2052" b="1">
                <a:solidFill>
                  <a:schemeClr val="accent2"/>
                </a:solidFill>
                <a:latin typeface="Palatino Linotype" panose="02040502050505030304" pitchFamily="18" charset="0"/>
              </a:rPr>
              <a:t>x</a:t>
            </a:r>
            <a:r>
              <a:rPr lang="en-GB" altLang="en-US" sz="1710">
                <a:solidFill>
                  <a:schemeClr val="accent2"/>
                </a:solidFill>
                <a:latin typeface="Palatino Linotype" panose="02040502050505030304" pitchFamily="18" charset="0"/>
              </a:rPr>
              <a:t>’), we label </a:t>
            </a:r>
            <a:r>
              <a:rPr lang="en-GB" altLang="en-US" sz="2052" b="1">
                <a:solidFill>
                  <a:schemeClr val="accent2"/>
                </a:solidFill>
                <a:latin typeface="Palatino Linotype" panose="02040502050505030304" pitchFamily="18" charset="0"/>
              </a:rPr>
              <a:t>x</a:t>
            </a:r>
            <a:r>
              <a:rPr lang="en-GB" altLang="en-US" sz="1710">
                <a:solidFill>
                  <a:schemeClr val="accent2"/>
                </a:solidFill>
                <a:latin typeface="Palatino Linotype" panose="02040502050505030304" pitchFamily="18" charset="0"/>
              </a:rPr>
              <a:t>’ to be “</a:t>
            </a:r>
            <a:r>
              <a:rPr lang="en-GB" altLang="en-US" sz="1710" i="1">
                <a:solidFill>
                  <a:schemeClr val="accent2"/>
                </a:solidFill>
                <a:latin typeface="Palatino Linotype" panose="02040502050505030304" pitchFamily="18" charset="0"/>
              </a:rPr>
              <a:t>No</a:t>
            </a:r>
            <a:r>
              <a:rPr lang="en-GB" altLang="en-US" sz="1710">
                <a:solidFill>
                  <a:schemeClr val="accent2"/>
                </a:solidFill>
                <a:latin typeface="Palatino Linotype" panose="02040502050505030304" pitchFamily="18" charset="0"/>
              </a:rPr>
              <a:t>”.</a:t>
            </a:r>
            <a:r>
              <a:rPr lang="en-GB" altLang="en-US" sz="1710">
                <a:latin typeface="Palatino Linotype" panose="02040502050505030304" pitchFamily="18" charset="0"/>
              </a:rPr>
              <a:t>    </a:t>
            </a:r>
          </a:p>
          <a:p>
            <a:pPr eaLnBrk="1" hangingPunct="1">
              <a:lnSpc>
                <a:spcPct val="130000"/>
              </a:lnSpc>
              <a:spcBef>
                <a:spcPct val="0"/>
              </a:spcBef>
              <a:buFontTx/>
              <a:buNone/>
            </a:pPr>
            <a:endParaRPr lang="en-GB" altLang="en-US" sz="1710">
              <a:latin typeface="Palatino Linotype" panose="0204050205050503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068E7-C8F1-4528-A1FD-4FA890F2FAE3}"/>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Naïve Bayes algorithm is a supervised learning algorithm, which is based on </a:t>
            </a:r>
            <a:r>
              <a:rPr lang="en-US" b="1" i="0" dirty="0">
                <a:solidFill>
                  <a:srgbClr val="000000"/>
                </a:solidFill>
                <a:effectLst/>
                <a:latin typeface="inter-bold"/>
              </a:rPr>
              <a:t>Bayes theorem</a:t>
            </a:r>
            <a:r>
              <a:rPr lang="en-US" b="0" i="0" dirty="0">
                <a:solidFill>
                  <a:srgbClr val="000000"/>
                </a:solidFill>
                <a:effectLst/>
                <a:latin typeface="inter-regular"/>
              </a:rPr>
              <a:t> and used for solving classification problems.</a:t>
            </a:r>
          </a:p>
          <a:p>
            <a:pPr algn="just">
              <a:buFont typeface="Arial" panose="020B0604020202020204" pitchFamily="34" charset="0"/>
              <a:buChar char="•"/>
            </a:pPr>
            <a:r>
              <a:rPr lang="en-US" b="0" i="0" dirty="0">
                <a:solidFill>
                  <a:srgbClr val="000000"/>
                </a:solidFill>
                <a:effectLst/>
                <a:latin typeface="inter-regular"/>
              </a:rPr>
              <a:t>It is mainly used in </a:t>
            </a:r>
            <a:r>
              <a:rPr lang="en-US" b="0" i="1" dirty="0">
                <a:solidFill>
                  <a:srgbClr val="000000"/>
                </a:solidFill>
                <a:effectLst/>
                <a:latin typeface="inter-regular"/>
              </a:rPr>
              <a:t>text classification</a:t>
            </a:r>
            <a:r>
              <a:rPr lang="en-US" b="0" i="0" dirty="0">
                <a:solidFill>
                  <a:srgbClr val="000000"/>
                </a:solidFill>
                <a:effectLst/>
                <a:latin typeface="inter-regular"/>
              </a:rPr>
              <a:t> that includes a high-dimensional training dataset.</a:t>
            </a:r>
          </a:p>
          <a:p>
            <a:pPr algn="just">
              <a:buFont typeface="Arial" panose="020B0604020202020204" pitchFamily="34" charset="0"/>
              <a:buChar char="•"/>
            </a:pPr>
            <a:r>
              <a:rPr lang="en-US" b="0" i="0" dirty="0">
                <a:solidFill>
                  <a:srgbClr val="000000"/>
                </a:solidFill>
                <a:effectLst/>
                <a:latin typeface="inter-regular"/>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b="1" i="0" dirty="0">
                <a:solidFill>
                  <a:srgbClr val="000000"/>
                </a:solidFill>
                <a:effectLst/>
                <a:latin typeface="inter-bold"/>
              </a:rPr>
              <a:t>It is a probabilistic classifier, which means it predicts on the basis of the probability of an object</a:t>
            </a:r>
            <a:r>
              <a:rPr lang="en-US" b="0" i="0" dirty="0">
                <a:solidFill>
                  <a:srgbClr val="000000"/>
                </a:solidFill>
                <a:effectLst/>
                <a:latin typeface="inter-regular"/>
              </a:rPr>
              <a:t>.</a:t>
            </a:r>
          </a:p>
          <a:p>
            <a:pPr marL="0" indent="0">
              <a:buNone/>
            </a:pPr>
            <a:endParaRPr lang="en-IN" dirty="0"/>
          </a:p>
        </p:txBody>
      </p:sp>
    </p:spTree>
    <p:extLst>
      <p:ext uri="{BB962C8B-B14F-4D97-AF65-F5344CB8AC3E}">
        <p14:creationId xmlns:p14="http://schemas.microsoft.com/office/powerpoint/2010/main" val="182404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6C3C-1E9F-43FA-A31C-64BF5F98F218}"/>
              </a:ext>
            </a:extLst>
          </p:cNvPr>
          <p:cNvSpPr>
            <a:spLocks noGrp="1"/>
          </p:cNvSpPr>
          <p:nvPr>
            <p:ph type="title"/>
          </p:nvPr>
        </p:nvSpPr>
        <p:spPr/>
        <p:txBody>
          <a:bodyPr>
            <a:normAutofit/>
          </a:bodyPr>
          <a:lstStyle/>
          <a:p>
            <a:r>
              <a:rPr lang="en-US" sz="3200" dirty="0"/>
              <a:t>Conditional Probability and bayes theorem</a:t>
            </a:r>
            <a:endParaRPr lang="en-IN" sz="3200" dirty="0"/>
          </a:p>
        </p:txBody>
      </p:sp>
      <p:sp>
        <p:nvSpPr>
          <p:cNvPr id="3" name="Content Placeholder 2">
            <a:extLst>
              <a:ext uri="{FF2B5EF4-FFF2-40B4-BE49-F238E27FC236}">
                <a16:creationId xmlns:a16="http://schemas.microsoft.com/office/drawing/2014/main" id="{B5A43674-C196-4354-BE43-20C47C70F598}"/>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Conditional probability is a measure of the probability of an event occurring, given that another event (by assumption, presumption, assertion or evidence) has already occurred.</a:t>
            </a:r>
          </a:p>
          <a:p>
            <a:pPr marL="0" indent="0">
              <a:buNone/>
            </a:pPr>
            <a:r>
              <a:rPr lang="en-US" sz="2000" dirty="0">
                <a:latin typeface="Times New Roman" panose="02020603050405020304" pitchFamily="18" charset="0"/>
                <a:cs typeface="Times New Roman" panose="02020603050405020304" pitchFamily="18" charset="0"/>
              </a:rPr>
              <a:t> If the event of interest is A and the event B is known or assumed to have occurred, "the conditional probability of A given B", or "the probability of A under the condition B", is usually written as P(A|B)</a:t>
            </a:r>
          </a:p>
          <a:p>
            <a:pPr marL="0" indent="0">
              <a:buNone/>
            </a:pPr>
            <a:endParaRPr lang="en-US" dirty="0"/>
          </a:p>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By definition, P(A ∩ B) = P(A|B) * P(B)</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90C3B0-5B73-45F8-88BB-BE68B855D869}"/>
              </a:ext>
            </a:extLst>
          </p:cNvPr>
          <p:cNvPicPr>
            <a:picLocks noChangeAspect="1"/>
          </p:cNvPicPr>
          <p:nvPr/>
        </p:nvPicPr>
        <p:blipFill>
          <a:blip r:embed="rId2"/>
          <a:stretch>
            <a:fillRect/>
          </a:stretch>
        </p:blipFill>
        <p:spPr>
          <a:xfrm>
            <a:off x="4800600" y="3733800"/>
            <a:ext cx="1981200" cy="628650"/>
          </a:xfrm>
          <a:prstGeom prst="rect">
            <a:avLst/>
          </a:prstGeom>
        </p:spPr>
      </p:pic>
    </p:spTree>
    <p:extLst>
      <p:ext uri="{BB962C8B-B14F-4D97-AF65-F5344CB8AC3E}">
        <p14:creationId xmlns:p14="http://schemas.microsoft.com/office/powerpoint/2010/main" val="139831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9AB81-D1B0-486C-B1A6-A121266140A6}"/>
              </a:ext>
            </a:extLst>
          </p:cNvPr>
          <p:cNvSpPr>
            <a:spLocks noGrp="1"/>
          </p:cNvSpPr>
          <p:nvPr>
            <p:ph idx="1"/>
          </p:nvPr>
        </p:nvSpPr>
        <p:spPr>
          <a:xfrm>
            <a:off x="457200" y="457200"/>
            <a:ext cx="8229600" cy="5668963"/>
          </a:xfrm>
        </p:spPr>
        <p:txBody>
          <a:bodyPr>
            <a:normAutofit/>
          </a:bodyPr>
          <a:lstStyle/>
          <a:p>
            <a:pPr marL="0" indent="0">
              <a:buNone/>
            </a:pPr>
            <a:r>
              <a:rPr lang="en-US" sz="2400" u="sng" dirty="0">
                <a:solidFill>
                  <a:srgbClr val="FF0000"/>
                </a:solidFill>
                <a:latin typeface="Times New Roman" panose="02020603050405020304" pitchFamily="18" charset="0"/>
                <a:cs typeface="Times New Roman" panose="02020603050405020304" pitchFamily="18" charset="0"/>
              </a:rPr>
              <a:t>Bayes' Theorem:</a:t>
            </a:r>
          </a:p>
          <a:p>
            <a:pPr marL="0" indent="0">
              <a:buNone/>
            </a:pPr>
            <a:r>
              <a:rPr lang="en-US" sz="2400" dirty="0">
                <a:latin typeface="Times New Roman" panose="02020603050405020304" pitchFamily="18" charset="0"/>
                <a:cs typeface="Times New Roman" panose="02020603050405020304" pitchFamily="18" charset="0"/>
              </a:rPr>
              <a:t>Bayes' theorem is also known as Bayes' Rule or Bayes' law, which is used to determine the probability of a hypothesis with prior knowledge. It depends on the conditional probability.</a:t>
            </a:r>
          </a:p>
          <a:p>
            <a:pPr marL="0" indent="0">
              <a:buNone/>
            </a:pPr>
            <a:r>
              <a:rPr lang="en-US" sz="2400" dirty="0">
                <a:latin typeface="Times New Roman" panose="02020603050405020304" pitchFamily="18" charset="0"/>
                <a:cs typeface="Times New Roman" panose="02020603050405020304" pitchFamily="18" charset="0"/>
              </a:rPr>
              <a:t>The formula for Bayes' theorem is given as:</a:t>
            </a:r>
          </a:p>
          <a:p>
            <a:pPr marL="0" indent="0">
              <a:buNone/>
            </a:pPr>
            <a:r>
              <a:rPr lang="en-US" sz="2400" dirty="0">
                <a:latin typeface="Times New Roman" panose="02020603050405020304" pitchFamily="18" charset="0"/>
                <a:cs typeface="Times New Roman" panose="02020603050405020304" pitchFamily="18" charset="0"/>
              </a:rPr>
              <a:t>Where,</a:t>
            </a:r>
          </a:p>
          <a:p>
            <a:pPr marL="0" indent="0">
              <a:buNone/>
            </a:pPr>
            <a:r>
              <a:rPr lang="en-US" sz="2400" dirty="0">
                <a:latin typeface="Times New Roman" panose="02020603050405020304" pitchFamily="18" charset="0"/>
                <a:cs typeface="Times New Roman" panose="02020603050405020304" pitchFamily="18" charset="0"/>
              </a:rPr>
              <a:t>P(A|B) is Posterior probability: Probability of hypothesis A on the observed event B.</a:t>
            </a:r>
          </a:p>
          <a:p>
            <a:pPr marL="0" indent="0">
              <a:buNone/>
            </a:pPr>
            <a:r>
              <a:rPr lang="en-US" sz="2400" dirty="0">
                <a:latin typeface="Times New Roman" panose="02020603050405020304" pitchFamily="18" charset="0"/>
                <a:cs typeface="Times New Roman" panose="02020603050405020304" pitchFamily="18" charset="0"/>
              </a:rPr>
              <a:t>P(B|A) is Likelihood probability: Probability of the evidence given that the probability of a hypothesis is true.</a:t>
            </a:r>
          </a:p>
          <a:p>
            <a:pPr marL="0" indent="0" algn="just">
              <a:buNone/>
            </a:pPr>
            <a:r>
              <a:rPr lang="en-US" sz="2400" i="0" dirty="0">
                <a:solidFill>
                  <a:srgbClr val="333333"/>
                </a:solidFill>
                <a:effectLst/>
                <a:latin typeface="Times New Roman" panose="02020603050405020304" pitchFamily="18" charset="0"/>
                <a:cs typeface="Times New Roman" panose="02020603050405020304" pitchFamily="18" charset="0"/>
              </a:rPr>
              <a:t>P(A) is Prior Probability: Probability of hypothesis before observing the evidence.</a:t>
            </a:r>
          </a:p>
          <a:p>
            <a:pPr marL="0" indent="0" algn="just">
              <a:buNone/>
            </a:pPr>
            <a:r>
              <a:rPr lang="en-US" sz="2400" i="0" dirty="0">
                <a:solidFill>
                  <a:srgbClr val="333333"/>
                </a:solidFill>
                <a:effectLst/>
                <a:latin typeface="Times New Roman" panose="02020603050405020304" pitchFamily="18" charset="0"/>
                <a:cs typeface="Times New Roman" panose="02020603050405020304" pitchFamily="18" charset="0"/>
              </a:rPr>
              <a:t>P(B) is Marginal Probability: Probability of Evidence.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5E3D41-B9AF-4320-A9C9-0D49258F26A2}"/>
              </a:ext>
            </a:extLst>
          </p:cNvPr>
          <p:cNvPicPr>
            <a:picLocks noChangeAspect="1"/>
          </p:cNvPicPr>
          <p:nvPr/>
        </p:nvPicPr>
        <p:blipFill>
          <a:blip r:embed="rId2"/>
          <a:stretch>
            <a:fillRect/>
          </a:stretch>
        </p:blipFill>
        <p:spPr>
          <a:xfrm>
            <a:off x="6019800" y="2057400"/>
            <a:ext cx="2000250" cy="666750"/>
          </a:xfrm>
          <a:prstGeom prst="rect">
            <a:avLst/>
          </a:prstGeom>
        </p:spPr>
      </p:pic>
    </p:spTree>
    <p:extLst>
      <p:ext uri="{BB962C8B-B14F-4D97-AF65-F5344CB8AC3E}">
        <p14:creationId xmlns:p14="http://schemas.microsoft.com/office/powerpoint/2010/main" val="50842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22C3-7245-43FF-A6AC-AC8CD6520F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5ABFC3-3CEF-4D0D-A779-147135EA5854}"/>
              </a:ext>
            </a:extLst>
          </p:cNvPr>
          <p:cNvSpPr>
            <a:spLocks noGrp="1"/>
          </p:cNvSpPr>
          <p:nvPr>
            <p:ph idx="1"/>
          </p:nvPr>
        </p:nvSpPr>
        <p:spPr/>
        <p:txBody>
          <a:bodyPr>
            <a:normAutofit/>
          </a:bodyPr>
          <a:lstStyle/>
          <a:p>
            <a:pPr marL="0" indent="0">
              <a:buNone/>
            </a:pPr>
            <a:r>
              <a:rPr lang="en-US" dirty="0"/>
              <a:t>Naïve bayes algorithm does not work directly with numeric data. </a:t>
            </a:r>
          </a:p>
          <a:p>
            <a:pPr marL="0" indent="0">
              <a:buNone/>
            </a:pPr>
            <a:r>
              <a:rPr lang="en-US" dirty="0"/>
              <a:t>One easy and effective solution is to discretize numeric features, which simply means that the numbers are put into categories known as bins. For this reason, discretization is also sometimes called binning. </a:t>
            </a:r>
          </a:p>
        </p:txBody>
      </p:sp>
    </p:spTree>
    <p:extLst>
      <p:ext uri="{BB962C8B-B14F-4D97-AF65-F5344CB8AC3E}">
        <p14:creationId xmlns:p14="http://schemas.microsoft.com/office/powerpoint/2010/main" val="323919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D878E9-0237-4C2D-9466-B1CAF8101B20}"/>
              </a:ext>
            </a:extLst>
          </p:cNvPr>
          <p:cNvPicPr>
            <a:picLocks noGrp="1" noChangeAspect="1"/>
          </p:cNvPicPr>
          <p:nvPr>
            <p:ph idx="1"/>
          </p:nvPr>
        </p:nvPicPr>
        <p:blipFill>
          <a:blip r:embed="rId2"/>
          <a:stretch>
            <a:fillRect/>
          </a:stretch>
        </p:blipFill>
        <p:spPr>
          <a:xfrm>
            <a:off x="1752600" y="1676400"/>
            <a:ext cx="4667250" cy="3291681"/>
          </a:xfrm>
        </p:spPr>
      </p:pic>
    </p:spTree>
    <p:extLst>
      <p:ext uri="{BB962C8B-B14F-4D97-AF65-F5344CB8AC3E}">
        <p14:creationId xmlns:p14="http://schemas.microsoft.com/office/powerpoint/2010/main" val="14730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a:extLst>
              <a:ext uri="{FF2B5EF4-FFF2-40B4-BE49-F238E27FC236}">
                <a16:creationId xmlns:a16="http://schemas.microsoft.com/office/drawing/2014/main" id="{837DF6C6-D84C-E283-BE1E-C37157D8E9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859">
              <a:spcBef>
                <a:spcPct val="20000"/>
              </a:spcBef>
              <a:buChar char="•"/>
              <a:defRPr sz="2394">
                <a:solidFill>
                  <a:schemeClr val="tx1"/>
                </a:solidFill>
                <a:latin typeface="Tahoma" panose="020B0604030504040204" pitchFamily="34" charset="0"/>
              </a:defRPr>
            </a:lvl1pPr>
            <a:lvl2pPr marL="635297" indent="-244345" defTabSz="891859">
              <a:spcBef>
                <a:spcPct val="20000"/>
              </a:spcBef>
              <a:buChar char="–"/>
              <a:defRPr sz="2052">
                <a:solidFill>
                  <a:schemeClr val="tx1"/>
                </a:solidFill>
                <a:latin typeface="Tahoma" panose="020B0604030504040204" pitchFamily="34" charset="0"/>
              </a:defRPr>
            </a:lvl2pPr>
            <a:lvl3pPr marL="977379" indent="-195476" defTabSz="891859">
              <a:spcBef>
                <a:spcPct val="20000"/>
              </a:spcBef>
              <a:buChar char="•"/>
              <a:defRPr sz="1710">
                <a:solidFill>
                  <a:schemeClr val="tx1"/>
                </a:solidFill>
                <a:latin typeface="Tahoma" panose="020B0604030504040204" pitchFamily="34" charset="0"/>
              </a:defRPr>
            </a:lvl3pPr>
            <a:lvl4pPr marL="1368331" indent="-195476" defTabSz="891859">
              <a:spcBef>
                <a:spcPct val="20000"/>
              </a:spcBef>
              <a:buChar char="–"/>
              <a:defRPr>
                <a:solidFill>
                  <a:schemeClr val="tx1"/>
                </a:solidFill>
                <a:latin typeface="Tahoma" panose="020B0604030504040204" pitchFamily="34" charset="0"/>
              </a:defRPr>
            </a:lvl4pPr>
            <a:lvl5pPr marL="1759283" indent="-195476" defTabSz="891859">
              <a:spcBef>
                <a:spcPct val="20000"/>
              </a:spcBef>
              <a:buChar char="»"/>
              <a:defRPr sz="1368">
                <a:solidFill>
                  <a:schemeClr val="tx1"/>
                </a:solidFill>
                <a:latin typeface="Tahoma" panose="020B0604030504040204" pitchFamily="34" charset="0"/>
              </a:defRPr>
            </a:lvl5pPr>
            <a:lvl6pPr marL="2150234" indent="-195476" defTabSz="891859" eaLnBrk="0" fontAlgn="base" hangingPunct="0">
              <a:spcBef>
                <a:spcPct val="20000"/>
              </a:spcBef>
              <a:spcAft>
                <a:spcPct val="0"/>
              </a:spcAft>
              <a:buChar char="»"/>
              <a:defRPr sz="1368">
                <a:solidFill>
                  <a:schemeClr val="tx1"/>
                </a:solidFill>
                <a:latin typeface="Tahoma" panose="020B0604030504040204" pitchFamily="34" charset="0"/>
              </a:defRPr>
            </a:lvl6pPr>
            <a:lvl7pPr marL="2541186" indent="-195476" defTabSz="891859" eaLnBrk="0" fontAlgn="base" hangingPunct="0">
              <a:spcBef>
                <a:spcPct val="20000"/>
              </a:spcBef>
              <a:spcAft>
                <a:spcPct val="0"/>
              </a:spcAft>
              <a:buChar char="»"/>
              <a:defRPr sz="1368">
                <a:solidFill>
                  <a:schemeClr val="tx1"/>
                </a:solidFill>
                <a:latin typeface="Tahoma" panose="020B0604030504040204" pitchFamily="34" charset="0"/>
              </a:defRPr>
            </a:lvl7pPr>
            <a:lvl8pPr marL="2932138" indent="-195476" defTabSz="891859" eaLnBrk="0" fontAlgn="base" hangingPunct="0">
              <a:spcBef>
                <a:spcPct val="20000"/>
              </a:spcBef>
              <a:spcAft>
                <a:spcPct val="0"/>
              </a:spcAft>
              <a:buChar char="»"/>
              <a:defRPr sz="1368">
                <a:solidFill>
                  <a:schemeClr val="tx1"/>
                </a:solidFill>
                <a:latin typeface="Tahoma" panose="020B0604030504040204" pitchFamily="34" charset="0"/>
              </a:defRPr>
            </a:lvl8pPr>
            <a:lvl9pPr marL="3323090" indent="-195476" defTabSz="891859" eaLnBrk="0" fontAlgn="base" hangingPunct="0">
              <a:spcBef>
                <a:spcPct val="20000"/>
              </a:spcBef>
              <a:spcAft>
                <a:spcPct val="0"/>
              </a:spcAft>
              <a:buChar char="»"/>
              <a:defRPr sz="1368">
                <a:solidFill>
                  <a:schemeClr val="tx1"/>
                </a:solidFill>
                <a:latin typeface="Tahoma" panose="020B0604030504040204" pitchFamily="34" charset="0"/>
              </a:defRPr>
            </a:lvl9pPr>
          </a:lstStyle>
          <a:p>
            <a:pPr>
              <a:spcBef>
                <a:spcPct val="0"/>
              </a:spcBef>
              <a:buFontTx/>
              <a:buNone/>
            </a:pPr>
            <a:fld id="{A74BAA2F-98A5-4418-9EB4-8C70A3AC6170}" type="slidenum">
              <a:rPr lang="en-GB" altLang="en-US" sz="1368">
                <a:latin typeface="Arial" panose="020B0604020202020204" pitchFamily="34" charset="0"/>
              </a:rPr>
              <a:pPr>
                <a:spcBef>
                  <a:spcPct val="0"/>
                </a:spcBef>
                <a:buFontTx/>
                <a:buNone/>
              </a:pPr>
              <a:t>7</a:t>
            </a:fld>
            <a:endParaRPr lang="en-GB" altLang="en-US" sz="1368">
              <a:latin typeface="Arial" panose="020B0604020202020204" pitchFamily="34" charset="0"/>
            </a:endParaRPr>
          </a:p>
        </p:txBody>
      </p:sp>
      <p:sp>
        <p:nvSpPr>
          <p:cNvPr id="7172" name="Rectangle 2">
            <a:extLst>
              <a:ext uri="{FF2B5EF4-FFF2-40B4-BE49-F238E27FC236}">
                <a16:creationId xmlns:a16="http://schemas.microsoft.com/office/drawing/2014/main" id="{9F51A65E-9095-1538-CA8D-F68C94724C0D}"/>
              </a:ext>
            </a:extLst>
          </p:cNvPr>
          <p:cNvSpPr>
            <a:spLocks noGrp="1" noChangeArrowheads="1"/>
          </p:cNvSpPr>
          <p:nvPr>
            <p:ph type="title"/>
          </p:nvPr>
        </p:nvSpPr>
        <p:spPr>
          <a:xfrm>
            <a:off x="401815" y="236881"/>
            <a:ext cx="8742185" cy="1077841"/>
          </a:xfrm>
        </p:spPr>
        <p:txBody>
          <a:bodyPr/>
          <a:lstStyle/>
          <a:p>
            <a:pPr eaLnBrk="1" hangingPunct="1"/>
            <a:r>
              <a:rPr lang="en-US" altLang="en-US" b="0"/>
              <a:t>Example	</a:t>
            </a:r>
          </a:p>
        </p:txBody>
      </p:sp>
      <p:sp>
        <p:nvSpPr>
          <p:cNvPr id="7173" name="Rectangle 3">
            <a:extLst>
              <a:ext uri="{FF2B5EF4-FFF2-40B4-BE49-F238E27FC236}">
                <a16:creationId xmlns:a16="http://schemas.microsoft.com/office/drawing/2014/main" id="{158CC7BD-DAA8-4CFA-CDA7-B41DB2810425}"/>
              </a:ext>
            </a:extLst>
          </p:cNvPr>
          <p:cNvSpPr>
            <a:spLocks noGrp="1" noChangeArrowheads="1"/>
          </p:cNvSpPr>
          <p:nvPr>
            <p:ph type="body" idx="1"/>
          </p:nvPr>
        </p:nvSpPr>
        <p:spPr>
          <a:xfrm>
            <a:off x="5810024" y="2946415"/>
            <a:ext cx="2997321" cy="484622"/>
          </a:xfrm>
        </p:spPr>
        <p:txBody>
          <a:bodyPr>
            <a:normAutofit fontScale="77500" lnSpcReduction="20000"/>
          </a:bodyPr>
          <a:lstStyle/>
          <a:p>
            <a:pPr eaLnBrk="1" hangingPunct="1"/>
            <a:r>
              <a:rPr lang="en-GB" altLang="en-US" i="1">
                <a:latin typeface="Palatino Linotype" panose="02040502050505030304" pitchFamily="18" charset="0"/>
              </a:rPr>
              <a:t>P</a:t>
            </a:r>
            <a:r>
              <a:rPr lang="en-GB" altLang="en-US">
                <a:latin typeface="Palatino Linotype" panose="02040502050505030304" pitchFamily="18" charset="0"/>
              </a:rPr>
              <a:t>(Play</a:t>
            </a:r>
            <a:r>
              <a:rPr lang="en-GB" altLang="en-US" i="1">
                <a:latin typeface="Palatino Linotype" panose="02040502050505030304" pitchFamily="18" charset="0"/>
              </a:rPr>
              <a:t>=No) = </a:t>
            </a:r>
            <a:r>
              <a:rPr lang="en-GB" altLang="en-US">
                <a:latin typeface="Palatino Linotype" panose="02040502050505030304" pitchFamily="18" charset="0"/>
              </a:rPr>
              <a:t>5/14</a:t>
            </a:r>
          </a:p>
        </p:txBody>
      </p:sp>
      <p:sp>
        <p:nvSpPr>
          <p:cNvPr id="7174" name="Rectangle 4">
            <a:extLst>
              <a:ext uri="{FF2B5EF4-FFF2-40B4-BE49-F238E27FC236}">
                <a16:creationId xmlns:a16="http://schemas.microsoft.com/office/drawing/2014/main" id="{A0123A83-5459-F40C-2AA3-E9A517594450}"/>
              </a:ext>
            </a:extLst>
          </p:cNvPr>
          <p:cNvSpPr>
            <a:spLocks noChangeArrowheads="1"/>
          </p:cNvSpPr>
          <p:nvPr/>
        </p:nvSpPr>
        <p:spPr bwMode="auto">
          <a:xfrm>
            <a:off x="336656" y="1214268"/>
            <a:ext cx="8666166" cy="482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93" tIns="44596" rIns="89193" bIns="44596"/>
          <a:lstStyle>
            <a:lvl1pPr marL="533400" indent="-533400"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eaLnBrk="1" hangingPunct="1">
              <a:lnSpc>
                <a:spcPct val="120000"/>
              </a:lnSpc>
            </a:pPr>
            <a:r>
              <a:rPr lang="en-US" altLang="en-US" sz="2394"/>
              <a:t>Example: Play Tennis</a:t>
            </a:r>
          </a:p>
        </p:txBody>
      </p:sp>
      <p:pic>
        <p:nvPicPr>
          <p:cNvPr id="7175" name="Picture 9">
            <a:extLst>
              <a:ext uri="{FF2B5EF4-FFF2-40B4-BE49-F238E27FC236}">
                <a16:creationId xmlns:a16="http://schemas.microsoft.com/office/drawing/2014/main" id="{2C4FE150-FC37-124D-FB32-7D3E20083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15" y="1788484"/>
            <a:ext cx="5668846" cy="431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2">
            <a:extLst>
              <a:ext uri="{FF2B5EF4-FFF2-40B4-BE49-F238E27FC236}">
                <a16:creationId xmlns:a16="http://schemas.microsoft.com/office/drawing/2014/main" id="{7C8F50B1-C4E8-D44D-7046-6541D8632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322" y="2017897"/>
            <a:ext cx="2367449" cy="54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6B4190B6-4091-E25B-DE6C-41EAE82FBA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76">
                <a:solidFill>
                  <a:schemeClr val="tx1"/>
                </a:solidFill>
                <a:latin typeface="Times New Roman" panose="02020603050405020304" pitchFamily="18" charset="0"/>
              </a:defRPr>
            </a:lvl1pPr>
            <a:lvl2pPr marL="635297" indent="-244345">
              <a:defRPr sz="4276">
                <a:solidFill>
                  <a:schemeClr val="tx1"/>
                </a:solidFill>
                <a:latin typeface="Times New Roman" panose="02020603050405020304" pitchFamily="18" charset="0"/>
              </a:defRPr>
            </a:lvl2pPr>
            <a:lvl3pPr marL="977379" indent="-195476">
              <a:defRPr sz="4276">
                <a:solidFill>
                  <a:schemeClr val="tx1"/>
                </a:solidFill>
                <a:latin typeface="Times New Roman" panose="02020603050405020304" pitchFamily="18" charset="0"/>
              </a:defRPr>
            </a:lvl3pPr>
            <a:lvl4pPr marL="1368331" indent="-195476">
              <a:defRPr sz="4276">
                <a:solidFill>
                  <a:schemeClr val="tx1"/>
                </a:solidFill>
                <a:latin typeface="Times New Roman" panose="02020603050405020304" pitchFamily="18" charset="0"/>
              </a:defRPr>
            </a:lvl4pPr>
            <a:lvl5pPr marL="1759283" indent="-195476">
              <a:defRPr sz="4276">
                <a:solidFill>
                  <a:schemeClr val="tx1"/>
                </a:solidFill>
                <a:latin typeface="Times New Roman" panose="02020603050405020304" pitchFamily="18" charset="0"/>
              </a:defRPr>
            </a:lvl5pPr>
            <a:lvl6pPr marL="2150234" indent="-195476" eaLnBrk="0" fontAlgn="base" hangingPunct="0">
              <a:spcBef>
                <a:spcPct val="0"/>
              </a:spcBef>
              <a:spcAft>
                <a:spcPct val="0"/>
              </a:spcAft>
              <a:defRPr sz="4276">
                <a:solidFill>
                  <a:schemeClr val="tx1"/>
                </a:solidFill>
                <a:latin typeface="Times New Roman" panose="02020603050405020304" pitchFamily="18" charset="0"/>
              </a:defRPr>
            </a:lvl6pPr>
            <a:lvl7pPr marL="2541186" indent="-195476" eaLnBrk="0" fontAlgn="base" hangingPunct="0">
              <a:spcBef>
                <a:spcPct val="0"/>
              </a:spcBef>
              <a:spcAft>
                <a:spcPct val="0"/>
              </a:spcAft>
              <a:defRPr sz="4276">
                <a:solidFill>
                  <a:schemeClr val="tx1"/>
                </a:solidFill>
                <a:latin typeface="Times New Roman" panose="02020603050405020304" pitchFamily="18" charset="0"/>
              </a:defRPr>
            </a:lvl7pPr>
            <a:lvl8pPr marL="2932138" indent="-195476" eaLnBrk="0" fontAlgn="base" hangingPunct="0">
              <a:spcBef>
                <a:spcPct val="0"/>
              </a:spcBef>
              <a:spcAft>
                <a:spcPct val="0"/>
              </a:spcAft>
              <a:defRPr sz="4276">
                <a:solidFill>
                  <a:schemeClr val="tx1"/>
                </a:solidFill>
                <a:latin typeface="Times New Roman" panose="02020603050405020304" pitchFamily="18" charset="0"/>
              </a:defRPr>
            </a:lvl8pPr>
            <a:lvl9pPr marL="3323090" indent="-195476" eaLnBrk="0" fontAlgn="base" hangingPunct="0">
              <a:spcBef>
                <a:spcPct val="0"/>
              </a:spcBef>
              <a:spcAft>
                <a:spcPct val="0"/>
              </a:spcAft>
              <a:defRPr sz="4276">
                <a:solidFill>
                  <a:schemeClr val="tx1"/>
                </a:solidFill>
                <a:latin typeface="Times New Roman" panose="02020603050405020304" pitchFamily="18" charset="0"/>
              </a:defRPr>
            </a:lvl9pPr>
          </a:lstStyle>
          <a:p>
            <a:fld id="{4A6D5019-F8E4-4F73-B29C-B2221808C526}" type="slidenum">
              <a:rPr lang="en-GB" altLang="en-US" sz="1368">
                <a:latin typeface="Arial" panose="020B0604020202020204" pitchFamily="34" charset="0"/>
              </a:rPr>
              <a:pPr/>
              <a:t>8</a:t>
            </a:fld>
            <a:endParaRPr lang="en-GB" altLang="en-US" sz="1368">
              <a:latin typeface="Arial" panose="020B0604020202020204" pitchFamily="34" charset="0"/>
            </a:endParaRPr>
          </a:p>
        </p:txBody>
      </p:sp>
      <p:pic>
        <p:nvPicPr>
          <p:cNvPr id="8196" name="Picture 9">
            <a:extLst>
              <a:ext uri="{FF2B5EF4-FFF2-40B4-BE49-F238E27FC236}">
                <a16:creationId xmlns:a16="http://schemas.microsoft.com/office/drawing/2014/main" id="{0ECDD9B2-AFB1-6145-6B0C-0383BB0540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609600"/>
            <a:ext cx="5439432" cy="4138963"/>
          </a:xfrm>
          <a:noFill/>
        </p:spPr>
      </p:pic>
      <p:pic>
        <p:nvPicPr>
          <p:cNvPr id="3" name="Picture 2">
            <a:extLst>
              <a:ext uri="{FF2B5EF4-FFF2-40B4-BE49-F238E27FC236}">
                <a16:creationId xmlns:a16="http://schemas.microsoft.com/office/drawing/2014/main" id="{1AC63E82-3BA1-9DFB-8D23-9CDC1C519BF8}"/>
              </a:ext>
            </a:extLst>
          </p:cNvPr>
          <p:cNvPicPr>
            <a:picLocks noChangeAspect="1"/>
          </p:cNvPicPr>
          <p:nvPr/>
        </p:nvPicPr>
        <p:blipFill>
          <a:blip r:embed="rId3"/>
          <a:stretch>
            <a:fillRect/>
          </a:stretch>
        </p:blipFill>
        <p:spPr>
          <a:xfrm>
            <a:off x="5511339" y="894277"/>
            <a:ext cx="3333750" cy="2533650"/>
          </a:xfrm>
          <a:prstGeom prst="rect">
            <a:avLst/>
          </a:prstGeom>
        </p:spPr>
      </p:pic>
      <p:pic>
        <p:nvPicPr>
          <p:cNvPr id="5" name="Picture 4">
            <a:extLst>
              <a:ext uri="{FF2B5EF4-FFF2-40B4-BE49-F238E27FC236}">
                <a16:creationId xmlns:a16="http://schemas.microsoft.com/office/drawing/2014/main" id="{30E400A3-D5D0-5917-276C-28A755596F3D}"/>
              </a:ext>
            </a:extLst>
          </p:cNvPr>
          <p:cNvPicPr>
            <a:picLocks noChangeAspect="1"/>
          </p:cNvPicPr>
          <p:nvPr/>
        </p:nvPicPr>
        <p:blipFill>
          <a:blip r:embed="rId4"/>
          <a:stretch>
            <a:fillRect/>
          </a:stretch>
        </p:blipFill>
        <p:spPr>
          <a:xfrm>
            <a:off x="5638800" y="3525301"/>
            <a:ext cx="3206289" cy="2733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5F307596-ED98-CA99-E063-035207F479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11" y="0"/>
            <a:ext cx="5949889" cy="4525963"/>
          </a:xfrm>
          <a:noFill/>
        </p:spPr>
      </p:pic>
      <p:pic>
        <p:nvPicPr>
          <p:cNvPr id="6" name="Picture 5">
            <a:extLst>
              <a:ext uri="{FF2B5EF4-FFF2-40B4-BE49-F238E27FC236}">
                <a16:creationId xmlns:a16="http://schemas.microsoft.com/office/drawing/2014/main" id="{D3EBB322-EDED-F5ED-338A-C8D5F6A333AB}"/>
              </a:ext>
            </a:extLst>
          </p:cNvPr>
          <p:cNvPicPr>
            <a:picLocks noChangeAspect="1"/>
          </p:cNvPicPr>
          <p:nvPr/>
        </p:nvPicPr>
        <p:blipFill>
          <a:blip r:embed="rId3"/>
          <a:stretch>
            <a:fillRect/>
          </a:stretch>
        </p:blipFill>
        <p:spPr>
          <a:xfrm>
            <a:off x="381000" y="4800600"/>
            <a:ext cx="8382000" cy="1748852"/>
          </a:xfrm>
          <a:prstGeom prst="rect">
            <a:avLst/>
          </a:prstGeom>
        </p:spPr>
      </p:pic>
    </p:spTree>
    <p:extLst>
      <p:ext uri="{BB962C8B-B14F-4D97-AF65-F5344CB8AC3E}">
        <p14:creationId xmlns:p14="http://schemas.microsoft.com/office/powerpoint/2010/main" val="2611955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2412</TotalTime>
  <Words>635</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inter-bold</vt:lpstr>
      <vt:lpstr>inter-regular</vt:lpstr>
      <vt:lpstr>Palatino Linotype</vt:lpstr>
      <vt:lpstr>Tahoma</vt:lpstr>
      <vt:lpstr>Times New Roman</vt:lpstr>
      <vt:lpstr>Office Theme</vt:lpstr>
      <vt:lpstr>Probabilistic Learning – Classification Using Naive Bayes</vt:lpstr>
      <vt:lpstr>PowerPoint Presentation</vt:lpstr>
      <vt:lpstr>Conditional Probability and bayes theorem</vt:lpstr>
      <vt:lpstr>PowerPoint Presentation</vt:lpstr>
      <vt:lpstr>PowerPoint Presentation</vt:lpstr>
      <vt:lpstr>PowerPoint Presentation</vt:lpstr>
      <vt:lpstr>Example </vt:lpstr>
      <vt:lpstr>PowerPoint Presentation</vt:lpstr>
      <vt:lpstr>PowerPoint Presentation</vt:lpstr>
      <vt:lpstr>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Luminar Technolab</cp:lastModifiedBy>
  <cp:revision>195</cp:revision>
  <dcterms:created xsi:type="dcterms:W3CDTF">2017-08-20T16:12:51Z</dcterms:created>
  <dcterms:modified xsi:type="dcterms:W3CDTF">2022-06-08T03:59:02Z</dcterms:modified>
</cp:coreProperties>
</file>