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Source Code Pr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6" roundtripDataSignature="AMtx7mj0JDUml2Dyrd1l5UW4hXmsOQZt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SourceCodePro-bold.fntdata"/><Relationship Id="rId12" Type="http://schemas.openxmlformats.org/officeDocument/2006/relationships/font" Target="fonts/SourceCodePr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SourceCodePro-boldItalic.fntdata"/><Relationship Id="rId14" Type="http://schemas.openxmlformats.org/officeDocument/2006/relationships/font" Target="fonts/SourceCodePro-italic.fntdata"/><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1b07d1c42f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1b07d1c42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b07d1c42f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1b07d1c42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9"/>
          <p:cNvSpPr/>
          <p:nvPr>
            <p:ph idx="2" type="pic"/>
          </p:nvPr>
        </p:nvSpPr>
        <p:spPr>
          <a:xfrm>
            <a:off x="5183188" y="987425"/>
            <a:ext cx="6172200" cy="4873625"/>
          </a:xfrm>
          <a:prstGeom prst="rect">
            <a:avLst/>
          </a:prstGeom>
          <a:noFill/>
          <a:ln>
            <a:noFill/>
          </a:ln>
        </p:spPr>
      </p:sp>
      <p:sp>
        <p:nvSpPr>
          <p:cNvPr id="64" name="Google Shape;64;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
          <p:cNvSpPr txBox="1"/>
          <p:nvPr/>
        </p:nvSpPr>
        <p:spPr>
          <a:xfrm>
            <a:off x="296779" y="117693"/>
            <a:ext cx="11598300" cy="67419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GB" sz="1800" u="none" cap="none" strike="noStrike">
                <a:solidFill>
                  <a:srgbClr val="242424"/>
                </a:solidFill>
                <a:latin typeface="Arial"/>
                <a:ea typeface="Arial"/>
                <a:cs typeface="Arial"/>
                <a:sym typeface="Arial"/>
              </a:rPr>
              <a:t>Preprocessing Steps for Natural Language Processing</a:t>
            </a:r>
            <a:endParaRPr/>
          </a:p>
          <a:p>
            <a:pPr indent="0" lvl="0" marL="0" marR="0" rtl="0" algn="just">
              <a:spcBef>
                <a:spcPts val="0"/>
              </a:spcBef>
              <a:spcAft>
                <a:spcPts val="0"/>
              </a:spcAft>
              <a:buNone/>
            </a:pPr>
            <a:r>
              <a:t/>
            </a:r>
            <a:endParaRPr b="1" i="0" sz="1800" u="none" cap="none" strike="noStrike">
              <a:solidFill>
                <a:srgbClr val="242424"/>
              </a:solidFill>
              <a:latin typeface="Arial"/>
              <a:ea typeface="Arial"/>
              <a:cs typeface="Arial"/>
              <a:sym typeface="Arial"/>
            </a:endParaRPr>
          </a:p>
          <a:p>
            <a:pPr indent="0" lvl="0" marL="0" marR="0" rtl="0" algn="just">
              <a:spcBef>
                <a:spcPts val="0"/>
              </a:spcBef>
              <a:spcAft>
                <a:spcPts val="0"/>
              </a:spcAft>
              <a:buNone/>
            </a:pPr>
            <a:r>
              <a:t/>
            </a:r>
            <a:endParaRPr b="1" i="0" sz="1800" u="none" cap="none" strike="noStrike">
              <a:solidFill>
                <a:srgbClr val="242424"/>
              </a:solidFill>
              <a:latin typeface="Arial"/>
              <a:ea typeface="Arial"/>
              <a:cs typeface="Arial"/>
              <a:sym typeface="Arial"/>
            </a:endParaRPr>
          </a:p>
          <a:p>
            <a:pPr indent="0" lvl="0" marL="0" marR="0" rtl="0" algn="just">
              <a:spcBef>
                <a:spcPts val="0"/>
              </a:spcBef>
              <a:spcAft>
                <a:spcPts val="0"/>
              </a:spcAft>
              <a:buNone/>
            </a:pPr>
            <a:r>
              <a:rPr b="1" i="0" lang="en-GB" sz="1800" u="none" cap="none" strike="noStrike">
                <a:solidFill>
                  <a:srgbClr val="242424"/>
                </a:solidFill>
                <a:latin typeface="Arial"/>
                <a:ea typeface="Arial"/>
                <a:cs typeface="Arial"/>
                <a:sym typeface="Arial"/>
              </a:rPr>
              <a:t>1. Text Cleaning</a:t>
            </a:r>
            <a:endParaRPr/>
          </a:p>
          <a:p>
            <a:pPr indent="0" lvl="0" marL="457200" marR="0" rtl="0" algn="just">
              <a:spcBef>
                <a:spcPts val="0"/>
              </a:spcBef>
              <a:spcAft>
                <a:spcPts val="0"/>
              </a:spcAft>
              <a:buNone/>
            </a:pPr>
            <a:r>
              <a:rPr b="0" i="0" lang="en-GB" sz="1800" u="none" cap="none" strike="noStrike">
                <a:solidFill>
                  <a:srgbClr val="242424"/>
                </a:solidFill>
                <a:latin typeface="Arial"/>
                <a:ea typeface="Arial"/>
                <a:cs typeface="Arial"/>
                <a:sym typeface="Arial"/>
              </a:rPr>
              <a:t>In this step, we will perform fundamental actions to clean the text. These actions involve transforming all the text to lowercase, eliminating characters that do not qualify as words or whitespace, as well as removing any numerical digits present.</a:t>
            </a:r>
            <a:endParaRPr/>
          </a:p>
          <a:p>
            <a:pPr indent="0" lvl="0" marL="0" marR="0" rtl="0" algn="just">
              <a:spcBef>
                <a:spcPts val="0"/>
              </a:spcBef>
              <a:spcAft>
                <a:spcPts val="0"/>
              </a:spcAft>
              <a:buNone/>
            </a:pPr>
            <a:r>
              <a:t/>
            </a:r>
            <a:endParaRPr b="1" i="0" sz="1800" u="none" cap="none" strike="noStrike">
              <a:solidFill>
                <a:srgbClr val="242424"/>
              </a:solidFill>
              <a:latin typeface="Arial"/>
              <a:ea typeface="Arial"/>
              <a:cs typeface="Arial"/>
              <a:sym typeface="Arial"/>
            </a:endParaRPr>
          </a:p>
          <a:p>
            <a:pPr indent="0" lvl="0" marL="0" marR="0" rtl="0" algn="just">
              <a:spcBef>
                <a:spcPts val="0"/>
              </a:spcBef>
              <a:spcAft>
                <a:spcPts val="0"/>
              </a:spcAft>
              <a:buNone/>
            </a:pPr>
            <a:r>
              <a:t/>
            </a:r>
            <a:endParaRPr b="1" i="0" sz="1800" u="none" cap="none" strike="noStrike">
              <a:solidFill>
                <a:srgbClr val="242424"/>
              </a:solidFill>
              <a:latin typeface="Arial"/>
              <a:ea typeface="Arial"/>
              <a:cs typeface="Arial"/>
              <a:sym typeface="Arial"/>
            </a:endParaRPr>
          </a:p>
          <a:p>
            <a:pPr indent="0" lvl="0" marL="457200" marR="0" rtl="0" algn="just">
              <a:spcBef>
                <a:spcPts val="0"/>
              </a:spcBef>
              <a:spcAft>
                <a:spcPts val="0"/>
              </a:spcAft>
              <a:buNone/>
            </a:pPr>
            <a:r>
              <a:rPr b="1" i="0" lang="en-GB" sz="1800" u="none" cap="none" strike="noStrike">
                <a:solidFill>
                  <a:srgbClr val="242424"/>
                </a:solidFill>
                <a:latin typeface="Arial"/>
                <a:ea typeface="Arial"/>
                <a:cs typeface="Arial"/>
                <a:sym typeface="Arial"/>
              </a:rPr>
              <a:t>I.</a:t>
            </a:r>
            <a:r>
              <a:rPr b="0" i="0" lang="en-GB" sz="1800" u="none" cap="none" strike="noStrike">
                <a:solidFill>
                  <a:srgbClr val="242424"/>
                </a:solidFill>
                <a:latin typeface="Arial"/>
                <a:ea typeface="Arial"/>
                <a:cs typeface="Arial"/>
                <a:sym typeface="Arial"/>
              </a:rPr>
              <a:t> </a:t>
            </a:r>
            <a:r>
              <a:rPr b="1" i="0" lang="en-GB" sz="1800" u="none" cap="none" strike="noStrike">
                <a:solidFill>
                  <a:srgbClr val="242424"/>
                </a:solidFill>
                <a:latin typeface="Arial"/>
                <a:ea typeface="Arial"/>
                <a:cs typeface="Arial"/>
                <a:sym typeface="Arial"/>
              </a:rPr>
              <a:t>Converting to lowercase</a:t>
            </a:r>
            <a:endParaRPr b="0" i="0" sz="1800" u="none" cap="none" strike="noStrike">
              <a:solidFill>
                <a:srgbClr val="242424"/>
              </a:solidFill>
              <a:latin typeface="Arial"/>
              <a:ea typeface="Arial"/>
              <a:cs typeface="Arial"/>
              <a:sym typeface="Arial"/>
            </a:endParaRPr>
          </a:p>
          <a:p>
            <a:pPr indent="0" lvl="0" marL="914400" marR="0" rtl="0" algn="just">
              <a:spcBef>
                <a:spcPts val="0"/>
              </a:spcBef>
              <a:spcAft>
                <a:spcPts val="0"/>
              </a:spcAft>
              <a:buNone/>
            </a:pPr>
            <a:r>
              <a:rPr b="0" i="0" lang="en-GB" sz="1800" u="none" cap="none" strike="noStrike">
                <a:solidFill>
                  <a:srgbClr val="242424"/>
                </a:solidFill>
                <a:latin typeface="Arial"/>
                <a:ea typeface="Arial"/>
                <a:cs typeface="Arial"/>
                <a:sym typeface="Arial"/>
              </a:rPr>
              <a:t>Python is a case sensitive programming language. Therefore, to avoid any issues and ensure consistency in the processing of the text, we convert all the text to lowercase.</a:t>
            </a:r>
            <a:endParaRPr/>
          </a:p>
          <a:p>
            <a:pPr indent="0" lvl="0" marL="457200" marR="0" rtl="0" algn="just">
              <a:spcBef>
                <a:spcPts val="0"/>
              </a:spcBef>
              <a:spcAft>
                <a:spcPts val="0"/>
              </a:spcAft>
              <a:buNone/>
            </a:pPr>
            <a:r>
              <a:t/>
            </a:r>
            <a:endParaRPr b="1" i="0" sz="1800" u="none" cap="none" strike="noStrike">
              <a:solidFill>
                <a:srgbClr val="242424"/>
              </a:solidFill>
              <a:latin typeface="Arial"/>
              <a:ea typeface="Arial"/>
              <a:cs typeface="Arial"/>
              <a:sym typeface="Arial"/>
            </a:endParaRPr>
          </a:p>
          <a:p>
            <a:pPr indent="0" lvl="0" marL="457200" marR="0" rtl="0" algn="just">
              <a:spcBef>
                <a:spcPts val="0"/>
              </a:spcBef>
              <a:spcAft>
                <a:spcPts val="0"/>
              </a:spcAft>
              <a:buNone/>
            </a:pPr>
            <a:r>
              <a:rPr b="1" i="0" lang="en-GB" sz="1800" u="none" cap="none" strike="noStrike">
                <a:solidFill>
                  <a:srgbClr val="242424"/>
                </a:solidFill>
                <a:latin typeface="Arial"/>
                <a:ea typeface="Arial"/>
                <a:cs typeface="Arial"/>
                <a:sym typeface="Arial"/>
              </a:rPr>
              <a:t>II. Removing URLs</a:t>
            </a:r>
            <a:endParaRPr b="0" i="0" sz="1800" u="none" cap="none" strike="noStrike">
              <a:solidFill>
                <a:srgbClr val="242424"/>
              </a:solidFill>
              <a:latin typeface="Arial"/>
              <a:ea typeface="Arial"/>
              <a:cs typeface="Arial"/>
              <a:sym typeface="Arial"/>
            </a:endParaRPr>
          </a:p>
          <a:p>
            <a:pPr indent="0" lvl="0" marL="914400" marR="0" rtl="0" algn="just">
              <a:spcBef>
                <a:spcPts val="0"/>
              </a:spcBef>
              <a:spcAft>
                <a:spcPts val="0"/>
              </a:spcAft>
              <a:buNone/>
            </a:pPr>
            <a:r>
              <a:rPr b="0" i="0" lang="en-GB" sz="1800" u="none" cap="none" strike="noStrike">
                <a:solidFill>
                  <a:srgbClr val="242424"/>
                </a:solidFill>
                <a:latin typeface="Arial"/>
                <a:ea typeface="Arial"/>
                <a:cs typeface="Arial"/>
                <a:sym typeface="Arial"/>
              </a:rPr>
              <a:t>When building a model, URLs are typically not relevant and can be removed from the text data.</a:t>
            </a:r>
            <a:endParaRPr/>
          </a:p>
          <a:p>
            <a:pPr indent="0" lvl="0" marL="914400" marR="0" rtl="0" algn="just">
              <a:spcBef>
                <a:spcPts val="0"/>
              </a:spcBef>
              <a:spcAft>
                <a:spcPts val="0"/>
              </a:spcAft>
              <a:buNone/>
            </a:pPr>
            <a:r>
              <a:rPr b="0" i="0" lang="en-GB" sz="1800" u="none" cap="none" strike="noStrike">
                <a:solidFill>
                  <a:srgbClr val="242424"/>
                </a:solidFill>
                <a:latin typeface="Arial"/>
                <a:ea typeface="Arial"/>
                <a:cs typeface="Arial"/>
                <a:sym typeface="Arial"/>
              </a:rPr>
              <a:t>For removing URLs we can use ‘regex’ library.</a:t>
            </a:r>
            <a:endParaRPr/>
          </a:p>
          <a:p>
            <a:pPr indent="0" lvl="0" marL="457200" marR="0" rtl="0" algn="just">
              <a:spcBef>
                <a:spcPts val="0"/>
              </a:spcBef>
              <a:spcAft>
                <a:spcPts val="0"/>
              </a:spcAft>
              <a:buNone/>
            </a:pPr>
            <a:r>
              <a:t/>
            </a:r>
            <a:endParaRPr b="1" i="0" sz="1800" u="none" cap="none" strike="noStrike">
              <a:solidFill>
                <a:srgbClr val="242424"/>
              </a:solidFill>
              <a:latin typeface="Arial"/>
              <a:ea typeface="Arial"/>
              <a:cs typeface="Arial"/>
              <a:sym typeface="Arial"/>
            </a:endParaRPr>
          </a:p>
          <a:p>
            <a:pPr indent="0" lvl="0" marL="457200" marR="0" rtl="0" algn="just">
              <a:spcBef>
                <a:spcPts val="0"/>
              </a:spcBef>
              <a:spcAft>
                <a:spcPts val="0"/>
              </a:spcAft>
              <a:buNone/>
            </a:pPr>
            <a:r>
              <a:rPr b="1" i="0" lang="en-GB" sz="1800" u="none" cap="none" strike="noStrike">
                <a:solidFill>
                  <a:srgbClr val="242424"/>
                </a:solidFill>
                <a:latin typeface="Arial"/>
                <a:ea typeface="Arial"/>
                <a:cs typeface="Arial"/>
                <a:sym typeface="Arial"/>
              </a:rPr>
              <a:t>III. Removing remove non-word and non-whitespace characters</a:t>
            </a:r>
            <a:endParaRPr b="0" i="0" sz="1800" u="none" cap="none" strike="noStrike">
              <a:solidFill>
                <a:srgbClr val="242424"/>
              </a:solidFill>
              <a:latin typeface="Arial"/>
              <a:ea typeface="Arial"/>
              <a:cs typeface="Arial"/>
              <a:sym typeface="Arial"/>
            </a:endParaRPr>
          </a:p>
          <a:p>
            <a:pPr indent="0" lvl="0" marL="914400" marR="0" rtl="0" algn="just">
              <a:spcBef>
                <a:spcPts val="0"/>
              </a:spcBef>
              <a:spcAft>
                <a:spcPts val="0"/>
              </a:spcAft>
              <a:buNone/>
            </a:pPr>
            <a:r>
              <a:rPr b="0" i="0" lang="en-GB" sz="1800" u="none" cap="none" strike="noStrike">
                <a:solidFill>
                  <a:srgbClr val="242424"/>
                </a:solidFill>
                <a:latin typeface="Arial"/>
                <a:ea typeface="Arial"/>
                <a:cs typeface="Arial"/>
                <a:sym typeface="Arial"/>
              </a:rPr>
              <a:t>It is essential to remove any characters that are not considered as words or whitespace from the text dataset.</a:t>
            </a:r>
            <a:endParaRPr/>
          </a:p>
          <a:p>
            <a:pPr indent="457200" lvl="0" marL="457200" marR="0" rtl="0" algn="just">
              <a:spcBef>
                <a:spcPts val="0"/>
              </a:spcBef>
              <a:spcAft>
                <a:spcPts val="0"/>
              </a:spcAft>
              <a:buNone/>
            </a:pPr>
            <a:r>
              <a:t/>
            </a:r>
            <a:endParaRPr b="1" sz="1800">
              <a:solidFill>
                <a:srgbClr val="242424"/>
              </a:solidFill>
            </a:endParaRPr>
          </a:p>
          <a:p>
            <a:pPr indent="457200" lvl="0" marL="914400" marR="0" rtl="0" algn="just">
              <a:spcBef>
                <a:spcPts val="0"/>
              </a:spcBef>
              <a:spcAft>
                <a:spcPts val="0"/>
              </a:spcAft>
              <a:buNone/>
            </a:pPr>
            <a:r>
              <a:rPr b="0" i="0" lang="en-GB" sz="1800" u="none" cap="none" strike="noStrike">
                <a:solidFill>
                  <a:srgbClr val="242424"/>
                </a:solidFill>
                <a:latin typeface="Source Code Pro"/>
                <a:ea typeface="Source Code Pro"/>
                <a:cs typeface="Source Code Pro"/>
                <a:sym typeface="Source Code Pro"/>
              </a:rPr>
              <a:t>df = df.replace(to_replace=</a:t>
            </a:r>
            <a:r>
              <a:rPr b="0" i="0" lang="en-GB" sz="1800" u="none" cap="none" strike="noStrike">
                <a:solidFill>
                  <a:srgbClr val="C41A16"/>
                </a:solidFill>
                <a:latin typeface="Source Code Pro"/>
                <a:ea typeface="Source Code Pro"/>
                <a:cs typeface="Source Code Pro"/>
                <a:sym typeface="Source Code Pro"/>
              </a:rPr>
              <a:t>r'[^\w\s]'</a:t>
            </a:r>
            <a:r>
              <a:rPr b="0" i="0" lang="en-GB" sz="1800" u="none" cap="none" strike="noStrike">
                <a:solidFill>
                  <a:srgbClr val="242424"/>
                </a:solidFill>
                <a:latin typeface="Source Code Pro"/>
                <a:ea typeface="Source Code Pro"/>
                <a:cs typeface="Source Code Pro"/>
                <a:sym typeface="Source Code Pro"/>
              </a:rPr>
              <a:t>, value=</a:t>
            </a:r>
            <a:r>
              <a:rPr b="0" i="0" lang="en-GB" sz="1800" u="none" cap="none" strike="noStrike">
                <a:solidFill>
                  <a:srgbClr val="C41A16"/>
                </a:solidFill>
                <a:latin typeface="Source Code Pro"/>
                <a:ea typeface="Source Code Pro"/>
                <a:cs typeface="Source Code Pro"/>
                <a:sym typeface="Source Code Pro"/>
              </a:rPr>
              <a:t>''</a:t>
            </a:r>
            <a:r>
              <a:rPr b="0" i="0" lang="en-GB" sz="1800" u="none" cap="none" strike="noStrike">
                <a:solidFill>
                  <a:srgbClr val="242424"/>
                </a:solidFill>
                <a:latin typeface="Source Code Pro"/>
                <a:ea typeface="Source Code Pro"/>
                <a:cs typeface="Source Code Pro"/>
                <a:sym typeface="Source Code Pro"/>
              </a:rPr>
              <a:t>, regex=</a:t>
            </a:r>
            <a:r>
              <a:rPr b="0" i="0" lang="en-GB" sz="1800" u="none" cap="none" strike="noStrike">
                <a:solidFill>
                  <a:srgbClr val="AA0D91"/>
                </a:solidFill>
                <a:latin typeface="Source Code Pro"/>
                <a:ea typeface="Source Code Pro"/>
                <a:cs typeface="Source Code Pro"/>
                <a:sym typeface="Source Code Pro"/>
              </a:rPr>
              <a:t>True</a:t>
            </a:r>
            <a:r>
              <a:rPr b="0" i="0" lang="en-GB" sz="1800" u="none" cap="none" strike="noStrike">
                <a:solidFill>
                  <a:srgbClr val="242424"/>
                </a:solidFill>
                <a:latin typeface="Source Code Pro"/>
                <a:ea typeface="Source Code Pro"/>
                <a:cs typeface="Source Code Pro"/>
                <a:sym typeface="Source Code Pro"/>
              </a:rPr>
              <a:t>)</a:t>
            </a:r>
            <a:endParaRPr b="1" i="0" sz="1800" u="none" cap="none" strike="noStrike">
              <a:solidFill>
                <a:srgbClr val="242424"/>
              </a:solidFill>
              <a:latin typeface="Arial"/>
              <a:ea typeface="Arial"/>
              <a:cs typeface="Arial"/>
              <a:sym typeface="Arial"/>
            </a:endParaRPr>
          </a:p>
          <a:p>
            <a:pPr indent="0" lvl="0" marL="0" marR="0" rtl="0" algn="just">
              <a:spcBef>
                <a:spcPts val="0"/>
              </a:spcBef>
              <a:spcAft>
                <a:spcPts val="0"/>
              </a:spcAft>
              <a:buNone/>
            </a:pPr>
            <a:r>
              <a:t/>
            </a:r>
            <a:endParaRPr b="1" i="0" sz="1800" u="none" cap="none" strike="noStrike">
              <a:solidFill>
                <a:srgbClr val="242424"/>
              </a:solidFill>
              <a:latin typeface="Arial"/>
              <a:ea typeface="Arial"/>
              <a:cs typeface="Arial"/>
              <a:sym typeface="Arial"/>
            </a:endParaRPr>
          </a:p>
          <a:p>
            <a:pPr indent="0" lvl="0" marL="0" marR="0" rtl="0" algn="just">
              <a:spcBef>
                <a:spcPts val="0"/>
              </a:spcBef>
              <a:spcAft>
                <a:spcPts val="0"/>
              </a:spcAft>
              <a:buNone/>
            </a:pPr>
            <a:r>
              <a:t/>
            </a:r>
            <a:endParaRPr b="1" i="0" sz="1800" u="none" cap="none" strike="noStrike">
              <a:solidFill>
                <a:srgbClr val="242424"/>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3"/>
          <p:cNvSpPr txBox="1"/>
          <p:nvPr/>
        </p:nvSpPr>
        <p:spPr>
          <a:xfrm>
            <a:off x="413885" y="173255"/>
            <a:ext cx="11328900" cy="6464700"/>
          </a:xfrm>
          <a:prstGeom prst="rect">
            <a:avLst/>
          </a:prstGeom>
          <a:noFill/>
          <a:ln>
            <a:noFill/>
          </a:ln>
        </p:spPr>
        <p:txBody>
          <a:bodyPr anchorCtr="0" anchor="t" bIns="45700" lIns="91425" spcFirstLastPara="1" rIns="91425" wrap="square" tIns="45700">
            <a:spAutoFit/>
          </a:bodyPr>
          <a:lstStyle/>
          <a:p>
            <a:pPr indent="0" lvl="0" marL="457200" marR="0" rtl="0" algn="just">
              <a:spcBef>
                <a:spcPts val="0"/>
              </a:spcBef>
              <a:spcAft>
                <a:spcPts val="0"/>
              </a:spcAft>
              <a:buNone/>
            </a:pPr>
            <a:r>
              <a:rPr b="1" i="0" lang="en-GB" sz="1800" u="none" cap="none" strike="noStrike">
                <a:solidFill>
                  <a:srgbClr val="242424"/>
                </a:solidFill>
                <a:latin typeface="Arial"/>
                <a:ea typeface="Arial"/>
                <a:cs typeface="Arial"/>
                <a:sym typeface="Arial"/>
              </a:rPr>
              <a:t>IV.</a:t>
            </a:r>
            <a:r>
              <a:rPr b="0" i="0" lang="en-GB" sz="1800" u="none" cap="none" strike="noStrike">
                <a:solidFill>
                  <a:srgbClr val="242424"/>
                </a:solidFill>
                <a:latin typeface="Arial"/>
                <a:ea typeface="Arial"/>
                <a:cs typeface="Arial"/>
                <a:sym typeface="Arial"/>
              </a:rPr>
              <a:t> </a:t>
            </a:r>
            <a:r>
              <a:rPr b="1" i="0" lang="en-GB" sz="1800" u="none" cap="none" strike="noStrike">
                <a:solidFill>
                  <a:srgbClr val="242424"/>
                </a:solidFill>
                <a:latin typeface="Arial"/>
                <a:ea typeface="Arial"/>
                <a:cs typeface="Arial"/>
                <a:sym typeface="Arial"/>
              </a:rPr>
              <a:t>Removing digits</a:t>
            </a:r>
            <a:endParaRPr b="0" i="0" sz="1800" u="none" cap="none" strike="noStrike">
              <a:solidFill>
                <a:srgbClr val="242424"/>
              </a:solidFill>
              <a:latin typeface="Arial"/>
              <a:ea typeface="Arial"/>
              <a:cs typeface="Arial"/>
              <a:sym typeface="Arial"/>
            </a:endParaRPr>
          </a:p>
          <a:p>
            <a:pPr indent="0" lvl="0" marL="914400" marR="0" rtl="0" algn="just">
              <a:spcBef>
                <a:spcPts val="0"/>
              </a:spcBef>
              <a:spcAft>
                <a:spcPts val="0"/>
              </a:spcAft>
              <a:buNone/>
            </a:pPr>
            <a:r>
              <a:rPr b="0" i="0" lang="en-GB" sz="1800" u="none" cap="none" strike="noStrike">
                <a:solidFill>
                  <a:srgbClr val="242424"/>
                </a:solidFill>
                <a:latin typeface="Arial"/>
                <a:ea typeface="Arial"/>
                <a:cs typeface="Arial"/>
                <a:sym typeface="Arial"/>
              </a:rPr>
              <a:t>It is important to remove all numerical digits from the text dataset. This is because, in most cases, numerical values do not provide any significant meaning to the text analysis process.</a:t>
            </a:r>
            <a:endParaRPr/>
          </a:p>
          <a:p>
            <a:pPr indent="0" lvl="0" marL="457200" marR="0" rtl="0" algn="just">
              <a:spcBef>
                <a:spcPts val="0"/>
              </a:spcBef>
              <a:spcAft>
                <a:spcPts val="0"/>
              </a:spcAft>
              <a:buNone/>
            </a:pPr>
            <a:r>
              <a:t/>
            </a:r>
            <a:endParaRPr b="0" i="0" sz="1800" u="none" cap="none" strike="noStrike">
              <a:solidFill>
                <a:srgbClr val="242424"/>
              </a:solidFill>
              <a:latin typeface="Arial"/>
              <a:ea typeface="Arial"/>
              <a:cs typeface="Arial"/>
              <a:sym typeface="Arial"/>
            </a:endParaRPr>
          </a:p>
          <a:p>
            <a:pPr indent="457200" lvl="0" marL="914400" marR="0" rtl="0" algn="just">
              <a:spcBef>
                <a:spcPts val="0"/>
              </a:spcBef>
              <a:spcAft>
                <a:spcPts val="0"/>
              </a:spcAft>
              <a:buNone/>
            </a:pPr>
            <a:r>
              <a:rPr b="0" i="0" lang="en-GB" sz="1800" u="none" cap="none" strike="noStrike">
                <a:solidFill>
                  <a:srgbClr val="242424"/>
                </a:solidFill>
                <a:latin typeface="Source Code Pro"/>
                <a:ea typeface="Source Code Pro"/>
                <a:cs typeface="Source Code Pro"/>
                <a:sym typeface="Source Code Pro"/>
              </a:rPr>
              <a:t>df = df.replace(to_replace=</a:t>
            </a:r>
            <a:r>
              <a:rPr b="0" i="0" lang="en-GB" sz="1800" u="none" cap="none" strike="noStrike">
                <a:solidFill>
                  <a:srgbClr val="C41A16"/>
                </a:solidFill>
                <a:latin typeface="Source Code Pro"/>
                <a:ea typeface="Source Code Pro"/>
                <a:cs typeface="Source Code Pro"/>
                <a:sym typeface="Source Code Pro"/>
              </a:rPr>
              <a:t>r'\d'</a:t>
            </a:r>
            <a:r>
              <a:rPr b="0" i="0" lang="en-GB" sz="1800" u="none" cap="none" strike="noStrike">
                <a:solidFill>
                  <a:srgbClr val="242424"/>
                </a:solidFill>
                <a:latin typeface="Source Code Pro"/>
                <a:ea typeface="Source Code Pro"/>
                <a:cs typeface="Source Code Pro"/>
                <a:sym typeface="Source Code Pro"/>
              </a:rPr>
              <a:t>, value=</a:t>
            </a:r>
            <a:r>
              <a:rPr b="0" i="0" lang="en-GB" sz="1800" u="none" cap="none" strike="noStrike">
                <a:solidFill>
                  <a:srgbClr val="C41A16"/>
                </a:solidFill>
                <a:latin typeface="Source Code Pro"/>
                <a:ea typeface="Source Code Pro"/>
                <a:cs typeface="Source Code Pro"/>
                <a:sym typeface="Source Code Pro"/>
              </a:rPr>
              <a:t>''</a:t>
            </a:r>
            <a:r>
              <a:rPr b="0" i="0" lang="en-GB" sz="1800" u="none" cap="none" strike="noStrike">
                <a:solidFill>
                  <a:srgbClr val="242424"/>
                </a:solidFill>
                <a:latin typeface="Source Code Pro"/>
                <a:ea typeface="Source Code Pro"/>
                <a:cs typeface="Source Code Pro"/>
                <a:sym typeface="Source Code Pro"/>
              </a:rPr>
              <a:t>, regex=</a:t>
            </a:r>
            <a:r>
              <a:rPr b="0" i="0" lang="en-GB" sz="1800" u="none" cap="none" strike="noStrike">
                <a:solidFill>
                  <a:srgbClr val="AA0D91"/>
                </a:solidFill>
                <a:latin typeface="Source Code Pro"/>
                <a:ea typeface="Source Code Pro"/>
                <a:cs typeface="Source Code Pro"/>
                <a:sym typeface="Source Code Pro"/>
              </a:rPr>
              <a:t>True</a:t>
            </a:r>
            <a:r>
              <a:rPr b="0" i="0" lang="en-GB" sz="1800" u="none" cap="none" strike="noStrike">
                <a:solidFill>
                  <a:srgbClr val="242424"/>
                </a:solidFill>
                <a:latin typeface="Source Code Pro"/>
                <a:ea typeface="Source Code Pro"/>
                <a:cs typeface="Source Code Pro"/>
                <a:sym typeface="Source Code Pro"/>
              </a:rPr>
              <a:t>)</a:t>
            </a:r>
            <a:endParaRPr b="0" i="0" sz="1800" u="none" cap="none" strike="noStrike">
              <a:solidFill>
                <a:srgbClr val="242424"/>
              </a:solidFill>
              <a:latin typeface="Arial"/>
              <a:ea typeface="Arial"/>
              <a:cs typeface="Arial"/>
              <a:sym typeface="Arial"/>
            </a:endParaRPr>
          </a:p>
          <a:p>
            <a:pPr indent="0" lvl="0" marL="0" marR="0" rtl="0" algn="just">
              <a:spcBef>
                <a:spcPts val="0"/>
              </a:spcBef>
              <a:spcAft>
                <a:spcPts val="0"/>
              </a:spcAft>
              <a:buNone/>
            </a:pPr>
            <a:r>
              <a:rPr b="1" i="0" lang="en-GB" sz="1800" u="none" cap="none" strike="noStrike">
                <a:solidFill>
                  <a:srgbClr val="242424"/>
                </a:solidFill>
                <a:latin typeface="Arial"/>
                <a:ea typeface="Arial"/>
                <a:cs typeface="Arial"/>
                <a:sym typeface="Arial"/>
              </a:rPr>
              <a:t> </a:t>
            </a:r>
            <a:endParaRPr/>
          </a:p>
          <a:p>
            <a:pPr indent="0" lvl="0" marL="0" marR="0" rtl="0" algn="just">
              <a:spcBef>
                <a:spcPts val="0"/>
              </a:spcBef>
              <a:spcAft>
                <a:spcPts val="0"/>
              </a:spcAft>
              <a:buNone/>
            </a:pPr>
            <a:r>
              <a:t/>
            </a:r>
            <a:endParaRPr b="1" i="0" sz="1800" u="none" cap="none" strike="noStrike">
              <a:solidFill>
                <a:srgbClr val="242424"/>
              </a:solidFill>
              <a:latin typeface="Arial"/>
              <a:ea typeface="Arial"/>
              <a:cs typeface="Arial"/>
              <a:sym typeface="Arial"/>
            </a:endParaRPr>
          </a:p>
          <a:p>
            <a:pPr indent="0" lvl="0" marL="0" marR="0" rtl="0" algn="just">
              <a:spcBef>
                <a:spcPts val="0"/>
              </a:spcBef>
              <a:spcAft>
                <a:spcPts val="0"/>
              </a:spcAft>
              <a:buNone/>
            </a:pPr>
            <a:r>
              <a:rPr b="1" i="0" lang="en-GB" sz="1800" u="none" cap="none" strike="noStrike">
                <a:solidFill>
                  <a:srgbClr val="242424"/>
                </a:solidFill>
                <a:latin typeface="Arial"/>
                <a:ea typeface="Arial"/>
                <a:cs typeface="Arial"/>
                <a:sym typeface="Arial"/>
              </a:rPr>
              <a:t>2. Tokenization</a:t>
            </a:r>
            <a:endParaRPr/>
          </a:p>
          <a:p>
            <a:pPr indent="0" lvl="0" marL="457200" marR="0" rtl="0" algn="just">
              <a:spcBef>
                <a:spcPts val="0"/>
              </a:spcBef>
              <a:spcAft>
                <a:spcPts val="0"/>
              </a:spcAft>
              <a:buNone/>
            </a:pPr>
            <a:r>
              <a:rPr b="0" i="0" lang="en-GB" sz="1800" u="none" cap="none" strike="noStrike">
                <a:solidFill>
                  <a:srgbClr val="242424"/>
                </a:solidFill>
                <a:latin typeface="Arial"/>
                <a:ea typeface="Arial"/>
                <a:cs typeface="Arial"/>
                <a:sym typeface="Arial"/>
              </a:rPr>
              <a:t>Tokenization is the process of breaking down large blocks of text such as paragraphs and sentences into smaller</a:t>
            </a:r>
            <a:r>
              <a:rPr lang="en-GB" sz="1800">
                <a:solidFill>
                  <a:srgbClr val="242424"/>
                </a:solidFill>
              </a:rPr>
              <a:t>.</a:t>
            </a:r>
            <a:endParaRPr/>
          </a:p>
          <a:p>
            <a:pPr indent="0" lvl="0" marL="0" marR="0" rtl="0" algn="just">
              <a:spcBef>
                <a:spcPts val="0"/>
              </a:spcBef>
              <a:spcAft>
                <a:spcPts val="0"/>
              </a:spcAft>
              <a:buNone/>
            </a:pPr>
            <a:r>
              <a:t/>
            </a:r>
            <a:endParaRPr b="1" i="0" sz="1800" u="none" cap="none" strike="noStrike">
              <a:solidFill>
                <a:srgbClr val="242424"/>
              </a:solidFill>
              <a:latin typeface="Arial"/>
              <a:ea typeface="Arial"/>
              <a:cs typeface="Arial"/>
              <a:sym typeface="Arial"/>
            </a:endParaRPr>
          </a:p>
          <a:p>
            <a:pPr indent="0" lvl="0" marL="0" marR="0" rtl="0" algn="just">
              <a:spcBef>
                <a:spcPts val="0"/>
              </a:spcBef>
              <a:spcAft>
                <a:spcPts val="0"/>
              </a:spcAft>
              <a:buNone/>
            </a:pPr>
            <a:r>
              <a:t/>
            </a:r>
            <a:endParaRPr b="1" i="0" sz="1800" u="none" cap="none" strike="noStrike">
              <a:solidFill>
                <a:srgbClr val="242424"/>
              </a:solidFill>
              <a:latin typeface="Arial"/>
              <a:ea typeface="Arial"/>
              <a:cs typeface="Arial"/>
              <a:sym typeface="Arial"/>
            </a:endParaRPr>
          </a:p>
          <a:p>
            <a:pPr indent="0" lvl="0" marL="0" marR="0" rtl="0" algn="just">
              <a:spcBef>
                <a:spcPts val="0"/>
              </a:spcBef>
              <a:spcAft>
                <a:spcPts val="0"/>
              </a:spcAft>
              <a:buNone/>
            </a:pPr>
            <a:r>
              <a:rPr b="1" i="0" lang="en-GB" sz="1800" u="none" cap="none" strike="noStrike">
                <a:solidFill>
                  <a:srgbClr val="242424"/>
                </a:solidFill>
                <a:latin typeface="Arial"/>
                <a:ea typeface="Arial"/>
                <a:cs typeface="Arial"/>
                <a:sym typeface="Arial"/>
              </a:rPr>
              <a:t>3. Stopword Removal</a:t>
            </a:r>
            <a:endParaRPr/>
          </a:p>
          <a:p>
            <a:pPr indent="457200" lvl="0" marL="0" marR="0" rtl="0" algn="just">
              <a:spcBef>
                <a:spcPts val="0"/>
              </a:spcBef>
              <a:spcAft>
                <a:spcPts val="0"/>
              </a:spcAft>
              <a:buNone/>
            </a:pPr>
            <a:r>
              <a:rPr b="0" i="0" lang="en-GB" sz="1800" u="none" cap="none" strike="noStrike">
                <a:solidFill>
                  <a:srgbClr val="242424"/>
                </a:solidFill>
                <a:latin typeface="Arial"/>
                <a:ea typeface="Arial"/>
                <a:cs typeface="Arial"/>
                <a:sym typeface="Arial"/>
              </a:rPr>
              <a:t>Stopwords refer to the most commonly occurring words in any natural language.</a:t>
            </a:r>
            <a:endParaRPr/>
          </a:p>
          <a:p>
            <a:pPr indent="0" lvl="0" marL="0" marR="0" rtl="0" algn="just">
              <a:spcBef>
                <a:spcPts val="0"/>
              </a:spcBef>
              <a:spcAft>
                <a:spcPts val="0"/>
              </a:spcAft>
              <a:buNone/>
            </a:pPr>
            <a:r>
              <a:t/>
            </a:r>
            <a:endParaRPr b="0" i="0" sz="1800" u="none" cap="none" strike="noStrike">
              <a:solidFill>
                <a:srgbClr val="242424"/>
              </a:solidFill>
              <a:latin typeface="Arial"/>
              <a:ea typeface="Arial"/>
              <a:cs typeface="Arial"/>
              <a:sym typeface="Arial"/>
            </a:endParaRPr>
          </a:p>
          <a:p>
            <a:pPr indent="0" lvl="0" marL="0" marR="0" rtl="0" algn="just">
              <a:spcBef>
                <a:spcPts val="0"/>
              </a:spcBef>
              <a:spcAft>
                <a:spcPts val="0"/>
              </a:spcAft>
              <a:buNone/>
            </a:pPr>
            <a:r>
              <a:t/>
            </a:r>
            <a:endParaRPr b="0" i="0" sz="1800" u="none" cap="none" strike="noStrike">
              <a:solidFill>
                <a:srgbClr val="242424"/>
              </a:solidFill>
              <a:latin typeface="Arial"/>
              <a:ea typeface="Arial"/>
              <a:cs typeface="Arial"/>
              <a:sym typeface="Arial"/>
            </a:endParaRPr>
          </a:p>
          <a:p>
            <a:pPr indent="0" lvl="0" marL="0" marR="0" rtl="0" algn="just">
              <a:spcBef>
                <a:spcPts val="0"/>
              </a:spcBef>
              <a:spcAft>
                <a:spcPts val="0"/>
              </a:spcAft>
              <a:buNone/>
            </a:pPr>
            <a:r>
              <a:rPr b="0" i="0" lang="en-GB" sz="1800" u="none" cap="none" strike="noStrike">
                <a:solidFill>
                  <a:srgbClr val="242424"/>
                </a:solidFill>
                <a:latin typeface="Arial"/>
                <a:ea typeface="Arial"/>
                <a:cs typeface="Arial"/>
                <a:sym typeface="Arial"/>
              </a:rPr>
              <a:t>For the purpose of analyzing text data and building NLP models, these stopwords might not add much value to the meaning of the document. Therefore, removing stopwords can help us to focus on the most important information in the text and improve the accuracy of our analysis.</a:t>
            </a:r>
            <a:endParaRPr/>
          </a:p>
          <a:p>
            <a:pPr indent="0" lvl="0" marL="0" marR="0" rtl="0" algn="just">
              <a:spcBef>
                <a:spcPts val="0"/>
              </a:spcBef>
              <a:spcAft>
                <a:spcPts val="0"/>
              </a:spcAft>
              <a:buNone/>
            </a:pPr>
            <a:r>
              <a:t/>
            </a:r>
            <a:endParaRPr b="0" i="0" sz="1800" u="none" cap="none" strike="noStrike">
              <a:solidFill>
                <a:srgbClr val="242424"/>
              </a:solidFill>
              <a:latin typeface="Arial"/>
              <a:ea typeface="Arial"/>
              <a:cs typeface="Arial"/>
              <a:sym typeface="Arial"/>
            </a:endParaRPr>
          </a:p>
          <a:p>
            <a:pPr indent="0" lvl="0" marL="0" marR="0" rtl="0" algn="just">
              <a:spcBef>
                <a:spcPts val="0"/>
              </a:spcBef>
              <a:spcAft>
                <a:spcPts val="0"/>
              </a:spcAft>
              <a:buNone/>
            </a:pPr>
            <a:r>
              <a:rPr b="0" i="0" lang="en-GB" sz="1800" u="none" cap="none" strike="noStrike">
                <a:solidFill>
                  <a:srgbClr val="242424"/>
                </a:solidFill>
                <a:latin typeface="Arial"/>
                <a:ea typeface="Arial"/>
                <a:cs typeface="Arial"/>
                <a:sym typeface="Arial"/>
              </a:rPr>
              <a:t>One of the advantages of removing stopwords is that it can reduce the size of the dataset, which in turn reduces the training time required for natural language processing models.</a:t>
            </a:r>
            <a:endParaRPr/>
          </a:p>
          <a:p>
            <a:pPr indent="0" lvl="0" marL="0" marR="0" rtl="0" algn="just">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4"/>
          <p:cNvSpPr txBox="1"/>
          <p:nvPr/>
        </p:nvSpPr>
        <p:spPr>
          <a:xfrm>
            <a:off x="317633" y="356135"/>
            <a:ext cx="113385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GB" sz="1800" u="none" cap="none" strike="noStrike">
                <a:solidFill>
                  <a:srgbClr val="242424"/>
                </a:solidFill>
                <a:latin typeface="Arial"/>
                <a:ea typeface="Arial"/>
                <a:cs typeface="Arial"/>
                <a:sym typeface="Arial"/>
              </a:rPr>
              <a:t>4. Stemming/Lemmatization</a:t>
            </a:r>
            <a:endParaRPr/>
          </a:p>
          <a:p>
            <a:pPr indent="457200" lvl="0" marL="0" marR="0" rtl="0" algn="l">
              <a:spcBef>
                <a:spcPts val="0"/>
              </a:spcBef>
              <a:spcAft>
                <a:spcPts val="0"/>
              </a:spcAft>
              <a:buNone/>
            </a:pPr>
            <a:r>
              <a:rPr b="1" i="0" lang="en-GB" sz="1800" u="none" cap="none" strike="noStrike">
                <a:solidFill>
                  <a:srgbClr val="242424"/>
                </a:solidFill>
                <a:latin typeface="Arial"/>
                <a:ea typeface="Arial"/>
                <a:cs typeface="Arial"/>
                <a:sym typeface="Arial"/>
              </a:rPr>
              <a:t>What’s the difference between Stemming and Lemmatization?</a:t>
            </a:r>
            <a:endParaRPr/>
          </a:p>
          <a:p>
            <a:pPr indent="0" lvl="0" marL="0" marR="0" rtl="0" algn="l">
              <a:spcBef>
                <a:spcPts val="0"/>
              </a:spcBef>
              <a:spcAft>
                <a:spcPts val="0"/>
              </a:spcAft>
              <a:buNone/>
            </a:pPr>
            <a:r>
              <a:t/>
            </a:r>
            <a:endParaRPr b="1" i="0" sz="1800" u="none" cap="none" strike="noStrike">
              <a:solidFill>
                <a:srgbClr val="242424"/>
              </a:solidFill>
              <a:latin typeface="Arial"/>
              <a:ea typeface="Arial"/>
              <a:cs typeface="Arial"/>
              <a:sym typeface="Arial"/>
            </a:endParaRPr>
          </a:p>
          <a:p>
            <a:pPr indent="0" lvl="0" marL="0" marR="0" rtl="0" algn="l">
              <a:spcBef>
                <a:spcPts val="0"/>
              </a:spcBef>
              <a:spcAft>
                <a:spcPts val="0"/>
              </a:spcAft>
              <a:buNone/>
            </a:pPr>
            <a:r>
              <a:t/>
            </a:r>
            <a:endParaRPr b="1" i="0" sz="1800" u="none" cap="none" strike="noStrike">
              <a:solidFill>
                <a:srgbClr val="242424"/>
              </a:solidFill>
              <a:latin typeface="Arial"/>
              <a:ea typeface="Arial"/>
              <a:cs typeface="Arial"/>
              <a:sym typeface="Arial"/>
            </a:endParaRPr>
          </a:p>
          <a:p>
            <a:pPr indent="0" lvl="0" marL="0" marR="0" rtl="0" algn="l">
              <a:spcBef>
                <a:spcPts val="0"/>
              </a:spcBef>
              <a:spcAft>
                <a:spcPts val="0"/>
              </a:spcAft>
              <a:buNone/>
            </a:pPr>
            <a:r>
              <a:t/>
            </a:r>
            <a:endParaRPr b="0" i="0" sz="1800" u="none" cap="none" strike="noStrike">
              <a:solidFill>
                <a:srgbClr val="242424"/>
              </a:solidFill>
              <a:latin typeface="Arial"/>
              <a:ea typeface="Arial"/>
              <a:cs typeface="Arial"/>
              <a:sym typeface="Arial"/>
            </a:endParaRPr>
          </a:p>
        </p:txBody>
      </p:sp>
      <p:pic>
        <p:nvPicPr>
          <p:cNvPr id="95" name="Google Shape;95;p4"/>
          <p:cNvPicPr preferRelativeResize="0"/>
          <p:nvPr/>
        </p:nvPicPr>
        <p:blipFill rotWithShape="1">
          <a:blip r:embed="rId3">
            <a:alphaModFix/>
          </a:blip>
          <a:srcRect b="0" l="0" r="0" t="0"/>
          <a:stretch/>
        </p:blipFill>
        <p:spPr>
          <a:xfrm>
            <a:off x="824442" y="2128133"/>
            <a:ext cx="10001250" cy="3324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5"/>
          <p:cNvSpPr txBox="1"/>
          <p:nvPr/>
        </p:nvSpPr>
        <p:spPr>
          <a:xfrm>
            <a:off x="385011" y="317634"/>
            <a:ext cx="1154069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1800" u="none" cap="none" strike="noStrike">
                <a:solidFill>
                  <a:srgbClr val="242424"/>
                </a:solidFill>
                <a:latin typeface="Arial"/>
                <a:ea typeface="Arial"/>
                <a:cs typeface="Arial"/>
                <a:sym typeface="Arial"/>
              </a:rPr>
              <a:t>There are various algorithms that can be used for stemming,</a:t>
            </a:r>
            <a:endParaRPr/>
          </a:p>
          <a:p>
            <a:pPr indent="0" lvl="0" marL="0" marR="0" rtl="0" algn="l">
              <a:spcBef>
                <a:spcPts val="0"/>
              </a:spcBef>
              <a:spcAft>
                <a:spcPts val="0"/>
              </a:spcAft>
              <a:buNone/>
            </a:pPr>
            <a:r>
              <a:rPr b="0" i="0" lang="en-GB" sz="1800" u="none" cap="none" strike="noStrike">
                <a:solidFill>
                  <a:srgbClr val="242424"/>
                </a:solidFill>
                <a:latin typeface="Arial"/>
                <a:ea typeface="Arial"/>
                <a:cs typeface="Arial"/>
                <a:sym typeface="Arial"/>
              </a:rPr>
              <a:t>· Porter Stemmer algorithm</a:t>
            </a:r>
            <a:endParaRPr/>
          </a:p>
          <a:p>
            <a:pPr indent="0" lvl="0" marL="0" marR="0" rtl="0" algn="l">
              <a:spcBef>
                <a:spcPts val="0"/>
              </a:spcBef>
              <a:spcAft>
                <a:spcPts val="0"/>
              </a:spcAft>
              <a:buNone/>
            </a:pPr>
            <a:r>
              <a:rPr b="0" i="0" lang="en-GB" sz="1800" u="none" cap="none" strike="noStrike">
                <a:solidFill>
                  <a:srgbClr val="242424"/>
                </a:solidFill>
                <a:latin typeface="Arial"/>
                <a:ea typeface="Arial"/>
                <a:cs typeface="Arial"/>
                <a:sym typeface="Arial"/>
              </a:rPr>
              <a:t>· Snowball Stemmer algorithm</a:t>
            </a:r>
            <a:endParaRPr/>
          </a:p>
          <a:p>
            <a:pPr indent="0" lvl="0" marL="0" marR="0" rtl="0" algn="l">
              <a:spcBef>
                <a:spcPts val="0"/>
              </a:spcBef>
              <a:spcAft>
                <a:spcPts val="0"/>
              </a:spcAft>
              <a:buNone/>
            </a:pPr>
            <a:r>
              <a:rPr b="0" i="0" lang="en-GB" sz="1800" u="none" cap="none" strike="noStrike">
                <a:solidFill>
                  <a:srgbClr val="242424"/>
                </a:solidFill>
                <a:latin typeface="Arial"/>
                <a:ea typeface="Arial"/>
                <a:cs typeface="Arial"/>
                <a:sym typeface="Arial"/>
              </a:rPr>
              <a:t>· Lovins Stemmer algorithm</a:t>
            </a:r>
            <a:endParaRPr/>
          </a:p>
          <a:p>
            <a:pPr indent="0" lvl="0" marL="0" marR="0" rtl="0" algn="l">
              <a:spcBef>
                <a:spcPts val="0"/>
              </a:spcBef>
              <a:spcAft>
                <a:spcPts val="0"/>
              </a:spcAft>
              <a:buNone/>
            </a:pPr>
            <a:r>
              <a:t/>
            </a:r>
            <a:endParaRPr b="0" i="0" sz="1800" u="none" cap="none" strike="noStrike">
              <a:solidFill>
                <a:srgbClr val="242424"/>
              </a:solidFill>
              <a:latin typeface="Arial"/>
              <a:ea typeface="Arial"/>
              <a:cs typeface="Arial"/>
              <a:sym typeface="Arial"/>
            </a:endParaRPr>
          </a:p>
          <a:p>
            <a:pPr indent="0" lvl="0" marL="0" marR="0" rtl="0" algn="l">
              <a:spcBef>
                <a:spcPts val="0"/>
              </a:spcBef>
              <a:spcAft>
                <a:spcPts val="0"/>
              </a:spcAft>
              <a:buNone/>
            </a:pPr>
            <a:r>
              <a:t/>
            </a:r>
            <a:endParaRPr b="0" i="0" sz="1800" u="none" cap="none" strike="noStrike">
              <a:solidFill>
                <a:srgbClr val="242424"/>
              </a:solidFill>
              <a:latin typeface="Arial"/>
              <a:ea typeface="Arial"/>
              <a:cs typeface="Arial"/>
              <a:sym typeface="Arial"/>
            </a:endParaRPr>
          </a:p>
        </p:txBody>
      </p:sp>
      <p:pic>
        <p:nvPicPr>
          <p:cNvPr id="101" name="Google Shape;101;p5"/>
          <p:cNvPicPr preferRelativeResize="0"/>
          <p:nvPr/>
        </p:nvPicPr>
        <p:blipFill rotWithShape="1">
          <a:blip r:embed="rId3">
            <a:alphaModFix/>
          </a:blip>
          <a:srcRect b="0" l="0" r="0" t="0"/>
          <a:stretch/>
        </p:blipFill>
        <p:spPr>
          <a:xfrm>
            <a:off x="2700338" y="2181225"/>
            <a:ext cx="6791325" cy="2495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6"/>
          <p:cNvSpPr txBox="1"/>
          <p:nvPr/>
        </p:nvSpPr>
        <p:spPr>
          <a:xfrm>
            <a:off x="567891" y="558265"/>
            <a:ext cx="10664700" cy="50796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GB" sz="1800" u="none" cap="none" strike="noStrike">
                <a:solidFill>
                  <a:srgbClr val="05192D"/>
                </a:solidFill>
                <a:latin typeface="Arial"/>
                <a:ea typeface="Arial"/>
                <a:cs typeface="Arial"/>
                <a:sym typeface="Arial"/>
              </a:rPr>
              <a:t>Types of Tokenization</a:t>
            </a:r>
            <a:endParaRPr/>
          </a:p>
          <a:p>
            <a:pPr indent="0" lvl="0" marL="457200" marR="0" rtl="0" algn="just">
              <a:spcBef>
                <a:spcPts val="0"/>
              </a:spcBef>
              <a:spcAft>
                <a:spcPts val="0"/>
              </a:spcAft>
              <a:buNone/>
            </a:pPr>
            <a:r>
              <a:rPr b="0" i="0" lang="en-GB" sz="1800" u="none" cap="none" strike="noStrike">
                <a:solidFill>
                  <a:srgbClr val="05192D"/>
                </a:solidFill>
                <a:latin typeface="Arial"/>
                <a:ea typeface="Arial"/>
                <a:cs typeface="Arial"/>
                <a:sym typeface="Arial"/>
              </a:rPr>
              <a:t>Tokenization methods vary based on the granularity of the text breakdown and the specific requirements of the task at hand. These methods can range from dissecting text into individual words to breaking them down into characters or even smaller units</a:t>
            </a:r>
            <a:endParaRPr/>
          </a:p>
          <a:p>
            <a:pPr indent="0" lvl="0" marL="0" marR="0" rtl="0" algn="just">
              <a:spcBef>
                <a:spcPts val="0"/>
              </a:spcBef>
              <a:spcAft>
                <a:spcPts val="0"/>
              </a:spcAft>
              <a:buNone/>
            </a:pPr>
            <a:r>
              <a:t/>
            </a:r>
            <a:endParaRPr b="0" i="0" sz="1800" u="none" cap="none" strike="noStrike">
              <a:solidFill>
                <a:srgbClr val="05192D"/>
              </a:solidFill>
              <a:latin typeface="Arial"/>
              <a:ea typeface="Arial"/>
              <a:cs typeface="Arial"/>
              <a:sym typeface="Arial"/>
            </a:endParaRPr>
          </a:p>
          <a:p>
            <a:pPr indent="-342900" lvl="0" marL="914400" marR="0" rtl="0" algn="just">
              <a:spcBef>
                <a:spcPts val="0"/>
              </a:spcBef>
              <a:spcAft>
                <a:spcPts val="0"/>
              </a:spcAft>
              <a:buClr>
                <a:srgbClr val="05192D"/>
              </a:buClr>
              <a:buSzPts val="1800"/>
              <a:buFont typeface="Arial"/>
              <a:buAutoNum type="arabicPeriod"/>
            </a:pPr>
            <a:r>
              <a:rPr b="1" i="0" lang="en-GB" sz="1800" u="none" cap="none" strike="noStrike">
                <a:solidFill>
                  <a:srgbClr val="05192D"/>
                </a:solidFill>
                <a:latin typeface="Arial"/>
                <a:ea typeface="Arial"/>
                <a:cs typeface="Arial"/>
                <a:sym typeface="Arial"/>
              </a:rPr>
              <a:t>Word tokenization.</a:t>
            </a:r>
            <a:r>
              <a:rPr b="0" i="0" lang="en-GB" sz="1800" u="none" cap="none" strike="noStrike">
                <a:solidFill>
                  <a:srgbClr val="05192D"/>
                </a:solidFill>
                <a:latin typeface="Arial"/>
                <a:ea typeface="Arial"/>
                <a:cs typeface="Arial"/>
                <a:sym typeface="Arial"/>
              </a:rPr>
              <a:t> This method breaks text down into individual words. It's the most common approach and is particularly effective for languages with clear word boundaries like English.</a:t>
            </a:r>
            <a:endParaRPr/>
          </a:p>
          <a:p>
            <a:pPr indent="0" lvl="0" marL="0" marR="0" rtl="0" algn="just">
              <a:spcBef>
                <a:spcPts val="0"/>
              </a:spcBef>
              <a:spcAft>
                <a:spcPts val="0"/>
              </a:spcAft>
              <a:buClr>
                <a:schemeClr val="dk1"/>
              </a:buClr>
              <a:buSzPts val="1800"/>
              <a:buFont typeface="Arial"/>
              <a:buNone/>
            </a:pPr>
            <a:r>
              <a:t/>
            </a:r>
            <a:endParaRPr b="0" i="0" sz="1800" u="none" cap="none" strike="noStrike">
              <a:solidFill>
                <a:srgbClr val="05192D"/>
              </a:solidFill>
              <a:latin typeface="Arial"/>
              <a:ea typeface="Arial"/>
              <a:cs typeface="Arial"/>
              <a:sym typeface="Arial"/>
            </a:endParaRPr>
          </a:p>
          <a:p>
            <a:pPr indent="-342900" lvl="0" marL="914400" marR="0" rtl="0" algn="just">
              <a:spcBef>
                <a:spcPts val="0"/>
              </a:spcBef>
              <a:spcAft>
                <a:spcPts val="0"/>
              </a:spcAft>
              <a:buClr>
                <a:srgbClr val="05192D"/>
              </a:buClr>
              <a:buSzPts val="1800"/>
              <a:buFont typeface="Arial"/>
              <a:buAutoNum type="arabicPeriod"/>
            </a:pPr>
            <a:r>
              <a:rPr b="1" i="0" lang="en-GB" sz="1800" u="none" cap="none" strike="noStrike">
                <a:solidFill>
                  <a:srgbClr val="05192D"/>
                </a:solidFill>
                <a:latin typeface="Arial"/>
                <a:ea typeface="Arial"/>
                <a:cs typeface="Arial"/>
                <a:sym typeface="Arial"/>
              </a:rPr>
              <a:t>Character tokenization.</a:t>
            </a:r>
            <a:r>
              <a:rPr b="0" i="0" lang="en-GB" sz="1800" u="none" cap="none" strike="noStrike">
                <a:solidFill>
                  <a:srgbClr val="05192D"/>
                </a:solidFill>
                <a:latin typeface="Arial"/>
                <a:ea typeface="Arial"/>
                <a:cs typeface="Arial"/>
                <a:sym typeface="Arial"/>
              </a:rPr>
              <a:t> Here, the text is segmented into individual characters. This method is beneficial for languages that lack clear word boundaries or for tasks that require a granular analysis, such as spelling correction.</a:t>
            </a:r>
            <a:endParaRPr/>
          </a:p>
          <a:p>
            <a:pPr indent="0" lvl="0" marL="0" marR="0" rtl="0" algn="just">
              <a:spcBef>
                <a:spcPts val="0"/>
              </a:spcBef>
              <a:spcAft>
                <a:spcPts val="0"/>
              </a:spcAft>
              <a:buClr>
                <a:schemeClr val="dk1"/>
              </a:buClr>
              <a:buSzPts val="1800"/>
              <a:buFont typeface="Arial"/>
              <a:buNone/>
            </a:pPr>
            <a:r>
              <a:t/>
            </a:r>
            <a:endParaRPr b="0" i="0" sz="1800" u="none" cap="none" strike="noStrike">
              <a:solidFill>
                <a:srgbClr val="05192D"/>
              </a:solidFill>
              <a:latin typeface="Arial"/>
              <a:ea typeface="Arial"/>
              <a:cs typeface="Arial"/>
              <a:sym typeface="Arial"/>
            </a:endParaRPr>
          </a:p>
          <a:p>
            <a:pPr indent="-342900" lvl="0" marL="914400" marR="0" rtl="0" algn="just">
              <a:spcBef>
                <a:spcPts val="0"/>
              </a:spcBef>
              <a:spcAft>
                <a:spcPts val="0"/>
              </a:spcAft>
              <a:buClr>
                <a:srgbClr val="05192D"/>
              </a:buClr>
              <a:buSzPts val="1800"/>
              <a:buFont typeface="Arial"/>
              <a:buAutoNum type="arabicPeriod"/>
            </a:pPr>
            <a:r>
              <a:rPr b="1" i="0" lang="en-GB" sz="1800" u="none" cap="none" strike="noStrike">
                <a:solidFill>
                  <a:srgbClr val="05192D"/>
                </a:solidFill>
                <a:latin typeface="Arial"/>
                <a:ea typeface="Arial"/>
                <a:cs typeface="Arial"/>
                <a:sym typeface="Arial"/>
              </a:rPr>
              <a:t>Subword tokenization</a:t>
            </a:r>
            <a:r>
              <a:rPr b="0" i="0" lang="en-GB" sz="1800" u="none" cap="none" strike="noStrike">
                <a:solidFill>
                  <a:srgbClr val="05192D"/>
                </a:solidFill>
                <a:latin typeface="Arial"/>
                <a:ea typeface="Arial"/>
                <a:cs typeface="Arial"/>
                <a:sym typeface="Arial"/>
              </a:rPr>
              <a:t>. Striking a balance between word and character tokenization, this method breaks text into units that might be larger than a single character but smaller than a full word. For instance, "Chatbots" could be tokenized into "Chat" and "bots". This approach is especially useful for languages that form meaning by combining smaller units or when dealing with out-of-vocabulary words in NLP tasks.</a:t>
            </a:r>
            <a:endParaRPr/>
          </a:p>
          <a:p>
            <a:pPr indent="0" lvl="0" marL="0" marR="0" rtl="0" algn="just">
              <a:spcBef>
                <a:spcPts val="0"/>
              </a:spcBef>
              <a:spcAft>
                <a:spcPts val="0"/>
              </a:spcAft>
              <a:buClr>
                <a:schemeClr val="dk1"/>
              </a:buClr>
              <a:buSzPts val="1800"/>
              <a:buFont typeface="Arial"/>
              <a:buNone/>
            </a:pPr>
            <a:r>
              <a:t/>
            </a:r>
            <a:endParaRPr b="0" i="0" sz="1800" u="none" cap="none" strike="noStrike">
              <a:solidFill>
                <a:srgbClr val="05192D"/>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31b07d1c42f_0_10"/>
          <p:cNvSpPr txBox="1"/>
          <p:nvPr/>
        </p:nvSpPr>
        <p:spPr>
          <a:xfrm>
            <a:off x="534750" y="450525"/>
            <a:ext cx="11004000" cy="595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GB" sz="1800">
                <a:solidFill>
                  <a:schemeClr val="dk1"/>
                </a:solidFill>
              </a:rPr>
              <a:t>Vectorization </a:t>
            </a:r>
            <a:endParaRPr b="1" sz="1800">
              <a:solidFill>
                <a:schemeClr val="dk1"/>
              </a:solidFill>
            </a:endParaRPr>
          </a:p>
          <a:p>
            <a:pPr indent="0" lvl="0" marL="0" rtl="0" algn="just">
              <a:lnSpc>
                <a:spcPct val="115000"/>
              </a:lnSpc>
              <a:spcBef>
                <a:spcPts val="1400"/>
              </a:spcBef>
              <a:spcAft>
                <a:spcPts val="0"/>
              </a:spcAft>
              <a:buNone/>
            </a:pPr>
            <a:r>
              <a:rPr lang="en-GB" sz="1800">
                <a:solidFill>
                  <a:schemeClr val="dk1"/>
                </a:solidFill>
              </a:rPr>
              <a:t>In Multi-Layer Perceptrons (MLPs) refers to organizing computations using matrix and vector operations instead of iterative loops. It leverages libraries like NumPy or TensorFlow to perform operations efficiently by taking advantage of optimized low-level implementations and parallel computing capabilities. Vectorization improves training speed and scalability, particularly for large datasets and complex models.</a:t>
            </a:r>
            <a:endParaRPr sz="1800">
              <a:solidFill>
                <a:schemeClr val="dk1"/>
              </a:solidFill>
            </a:endParaRPr>
          </a:p>
          <a:p>
            <a:pPr indent="0" lvl="0" marL="457200" rtl="0" algn="l">
              <a:lnSpc>
                <a:spcPct val="115000"/>
              </a:lnSpc>
              <a:spcBef>
                <a:spcPts val="1400"/>
              </a:spcBef>
              <a:spcAft>
                <a:spcPts val="0"/>
              </a:spcAft>
              <a:buClr>
                <a:schemeClr val="dk1"/>
              </a:buClr>
              <a:buSzPts val="1100"/>
              <a:buFont typeface="Arial"/>
              <a:buNone/>
            </a:pPr>
            <a:r>
              <a:rPr b="1" lang="en-GB" sz="1800">
                <a:solidFill>
                  <a:schemeClr val="dk1"/>
                </a:solidFill>
              </a:rPr>
              <a:t>TF-IDF (Term Frequency-Inverse Document Frequency):</a:t>
            </a:r>
            <a:endParaRPr b="1" sz="1800">
              <a:solidFill>
                <a:schemeClr val="dk1"/>
              </a:solidFill>
            </a:endParaRPr>
          </a:p>
          <a:p>
            <a:pPr indent="-330200" lvl="0" marL="914400" rtl="0" algn="l">
              <a:lnSpc>
                <a:spcPct val="115000"/>
              </a:lnSpc>
              <a:spcBef>
                <a:spcPts val="1200"/>
              </a:spcBef>
              <a:spcAft>
                <a:spcPts val="0"/>
              </a:spcAft>
              <a:buClr>
                <a:schemeClr val="dk1"/>
              </a:buClr>
              <a:buSzPts val="1600"/>
              <a:buChar char="●"/>
            </a:pPr>
            <a:r>
              <a:rPr lang="en-GB" sz="1600">
                <a:solidFill>
                  <a:schemeClr val="dk1"/>
                </a:solidFill>
              </a:rPr>
              <a:t>A statistical method to evaluate the importance of a word in a document relative to a collection (corpus) of documents.</a:t>
            </a:r>
            <a:endParaRPr sz="1600">
              <a:solidFill>
                <a:schemeClr val="dk1"/>
              </a:solidFill>
            </a:endParaRPr>
          </a:p>
          <a:p>
            <a:pPr indent="-330200" lvl="0" marL="914400" rtl="0" algn="l">
              <a:lnSpc>
                <a:spcPct val="115000"/>
              </a:lnSpc>
              <a:spcBef>
                <a:spcPts val="0"/>
              </a:spcBef>
              <a:spcAft>
                <a:spcPts val="0"/>
              </a:spcAft>
              <a:buClr>
                <a:schemeClr val="dk1"/>
              </a:buClr>
              <a:buSzPts val="1600"/>
              <a:buChar char="●"/>
            </a:pPr>
            <a:r>
              <a:rPr b="1" lang="en-GB" sz="1600">
                <a:solidFill>
                  <a:schemeClr val="dk1"/>
                </a:solidFill>
              </a:rPr>
              <a:t>Purpose:</a:t>
            </a:r>
            <a:r>
              <a:rPr lang="en-GB" sz="1600">
                <a:solidFill>
                  <a:schemeClr val="dk1"/>
                </a:solidFill>
              </a:rPr>
              <a:t> Represents text as numerical feature vectors for traditional machine learning models. It emphasizes words that are unique to specific documents.</a:t>
            </a:r>
            <a:endParaRPr sz="1600">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t/>
            </a:r>
            <a:endParaRPr sz="1600">
              <a:solidFill>
                <a:schemeClr val="dk1"/>
              </a:solidFill>
            </a:endParaRPr>
          </a:p>
          <a:p>
            <a:pPr indent="0" lvl="0" marL="457200" rtl="0" algn="l">
              <a:lnSpc>
                <a:spcPct val="115000"/>
              </a:lnSpc>
              <a:spcBef>
                <a:spcPts val="1400"/>
              </a:spcBef>
              <a:spcAft>
                <a:spcPts val="0"/>
              </a:spcAft>
              <a:buClr>
                <a:schemeClr val="dk1"/>
              </a:buClr>
              <a:buSzPts val="1100"/>
              <a:buFont typeface="Arial"/>
              <a:buNone/>
            </a:pPr>
            <a:r>
              <a:rPr b="1" lang="en-GB" sz="1800">
                <a:solidFill>
                  <a:schemeClr val="dk1"/>
                </a:solidFill>
              </a:rPr>
              <a:t>Word2Vec:</a:t>
            </a:r>
            <a:endParaRPr b="1" sz="1800">
              <a:solidFill>
                <a:schemeClr val="dk1"/>
              </a:solidFill>
            </a:endParaRPr>
          </a:p>
          <a:p>
            <a:pPr indent="-330200" lvl="0" marL="914400" rtl="0" algn="l">
              <a:lnSpc>
                <a:spcPct val="115000"/>
              </a:lnSpc>
              <a:spcBef>
                <a:spcPts val="1200"/>
              </a:spcBef>
              <a:spcAft>
                <a:spcPts val="0"/>
              </a:spcAft>
              <a:buClr>
                <a:schemeClr val="dk1"/>
              </a:buClr>
              <a:buSzPts val="1600"/>
              <a:buChar char="●"/>
            </a:pPr>
            <a:r>
              <a:rPr lang="en-GB" sz="1600">
                <a:solidFill>
                  <a:schemeClr val="dk1"/>
                </a:solidFill>
              </a:rPr>
              <a:t>A neural network-based model that learns dense, low-dimensional representations (embeddings) of words by capturing semantic and syntactic relationships.</a:t>
            </a:r>
            <a:endParaRPr sz="1600">
              <a:solidFill>
                <a:schemeClr val="dk1"/>
              </a:solidFill>
            </a:endParaRPr>
          </a:p>
          <a:p>
            <a:pPr indent="-330200" lvl="0" marL="914400" rtl="0" algn="l">
              <a:lnSpc>
                <a:spcPct val="115000"/>
              </a:lnSpc>
              <a:spcBef>
                <a:spcPts val="0"/>
              </a:spcBef>
              <a:spcAft>
                <a:spcPts val="0"/>
              </a:spcAft>
              <a:buClr>
                <a:schemeClr val="dk1"/>
              </a:buClr>
              <a:buSzPts val="1600"/>
              <a:buChar char="●"/>
            </a:pPr>
            <a:r>
              <a:rPr b="1" lang="en-GB" sz="1600">
                <a:solidFill>
                  <a:schemeClr val="dk1"/>
                </a:solidFill>
              </a:rPr>
              <a:t>Purpose:</a:t>
            </a:r>
            <a:r>
              <a:rPr lang="en-GB" sz="1600">
                <a:solidFill>
                  <a:schemeClr val="dk1"/>
                </a:solidFill>
              </a:rPr>
              <a:t> Useful for deep learning tasks, including NLP, by providing meaningful word representations.</a:t>
            </a:r>
            <a:endParaRPr sz="33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g31b07d1c42f_0_16"/>
          <p:cNvPicPr preferRelativeResize="0"/>
          <p:nvPr/>
        </p:nvPicPr>
        <p:blipFill>
          <a:blip r:embed="rId3">
            <a:alphaModFix/>
          </a:blip>
          <a:stretch>
            <a:fillRect/>
          </a:stretch>
        </p:blipFill>
        <p:spPr>
          <a:xfrm>
            <a:off x="573150" y="1280350"/>
            <a:ext cx="8483949" cy="4031425"/>
          </a:xfrm>
          <a:prstGeom prst="rect">
            <a:avLst/>
          </a:prstGeom>
          <a:noFill/>
          <a:ln>
            <a:noFill/>
          </a:ln>
        </p:spPr>
      </p:pic>
      <p:sp>
        <p:nvSpPr>
          <p:cNvPr id="117" name="Google Shape;117;g31b07d1c42f_0_16"/>
          <p:cNvSpPr txBox="1"/>
          <p:nvPr/>
        </p:nvSpPr>
        <p:spPr>
          <a:xfrm>
            <a:off x="573150" y="292425"/>
            <a:ext cx="11045700" cy="14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2100">
                <a:solidFill>
                  <a:schemeClr val="dk1"/>
                </a:solidFill>
              </a:rPr>
              <a:t>s1:</a:t>
            </a:r>
            <a:r>
              <a:rPr lang="en-GB" sz="2100">
                <a:solidFill>
                  <a:schemeClr val="dk1"/>
                </a:solidFill>
              </a:rPr>
              <a:t> "earth is the third planet from the sun"</a:t>
            </a:r>
            <a:endParaRPr sz="2100">
              <a:solidFill>
                <a:schemeClr val="dk1"/>
              </a:solidFill>
            </a:endParaRPr>
          </a:p>
          <a:p>
            <a:pPr indent="0" lvl="0" marL="0" rtl="0" algn="l">
              <a:spcBef>
                <a:spcPts val="0"/>
              </a:spcBef>
              <a:spcAft>
                <a:spcPts val="0"/>
              </a:spcAft>
              <a:buNone/>
            </a:pPr>
            <a:r>
              <a:rPr b="1" lang="en-GB" sz="2100">
                <a:solidFill>
                  <a:schemeClr val="dk1"/>
                </a:solidFill>
              </a:rPr>
              <a:t>s2:</a:t>
            </a:r>
            <a:r>
              <a:rPr lang="en-GB" sz="2100">
                <a:solidFill>
                  <a:schemeClr val="dk1"/>
                </a:solidFill>
              </a:rPr>
              <a:t> "jupiter is the largest planet"</a:t>
            </a:r>
            <a:endParaRPr sz="3800">
              <a:solidFill>
                <a:schemeClr val="dk1"/>
              </a:solidFill>
              <a:latin typeface="Calibri"/>
              <a:ea typeface="Calibri"/>
              <a:cs typeface="Calibri"/>
              <a:sym typeface="Calibri"/>
            </a:endParaRPr>
          </a:p>
        </p:txBody>
      </p:sp>
      <p:sp>
        <p:nvSpPr>
          <p:cNvPr id="118" name="Google Shape;118;g31b07d1c42f_0_16"/>
          <p:cNvSpPr txBox="1"/>
          <p:nvPr/>
        </p:nvSpPr>
        <p:spPr>
          <a:xfrm>
            <a:off x="720300" y="5422550"/>
            <a:ext cx="11471700" cy="111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GB" sz="2300">
                <a:solidFill>
                  <a:schemeClr val="dk1"/>
                </a:solidFill>
              </a:rPr>
              <a:t>Index:</a:t>
            </a:r>
            <a:endParaRPr b="1" sz="2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2100">
                <a:solidFill>
                  <a:schemeClr val="dk1"/>
                </a:solidFill>
              </a:rPr>
              <a:t>Words Order:</a:t>
            </a:r>
            <a:r>
              <a:rPr lang="en-GB" sz="2100">
                <a:solidFill>
                  <a:schemeClr val="dk1"/>
                </a:solidFill>
              </a:rPr>
              <a:t> earth, is, the, third, planet, from, sun, jupiter, largest</a:t>
            </a:r>
            <a:endParaRPr sz="2100">
              <a:solidFill>
                <a:schemeClr val="dk1"/>
              </a:solidFill>
            </a:endParaRPr>
          </a:p>
          <a:p>
            <a:pPr indent="0" lvl="0" marL="0" rtl="0" algn="l">
              <a:spcBef>
                <a:spcPts val="1200"/>
              </a:spcBef>
              <a:spcAft>
                <a:spcPts val="0"/>
              </a:spcAft>
              <a:buNone/>
            </a:pPr>
            <a:r>
              <a:t/>
            </a:r>
            <a:endParaRPr sz="3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2024-01-25T02:31:45Z</dcterms:created>
  <dc:creator>sarang tk</dc:creator>
</cp:coreProperties>
</file>