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304" r:id="rId3"/>
    <p:sldId id="305" r:id="rId4"/>
    <p:sldId id="377" r:id="rId5"/>
    <p:sldId id="359" r:id="rId6"/>
    <p:sldId id="360" r:id="rId7"/>
    <p:sldId id="361" r:id="rId8"/>
    <p:sldId id="362" r:id="rId9"/>
    <p:sldId id="363" r:id="rId10"/>
    <p:sldId id="295" r:id="rId11"/>
    <p:sldId id="296" r:id="rId12"/>
    <p:sldId id="297" r:id="rId13"/>
    <p:sldId id="298" r:id="rId14"/>
    <p:sldId id="299" r:id="rId15"/>
    <p:sldId id="301" r:id="rId16"/>
    <p:sldId id="294" r:id="rId17"/>
    <p:sldId id="32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0FE31-CDB4-4A47-AD4C-A4668ECFB15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86A0-98D5-46D8-A929-E796B9420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C672-68EC-4BBC-8559-D85AC17055E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DC4D-A5CA-45F9-B7CA-76D324DB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IN PRATICE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04DED-806F-4190-8729-E08B6D8B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Data collection</a:t>
            </a:r>
          </a:p>
          <a:p>
            <a:r>
              <a:rPr lang="en-US" dirty="0"/>
              <a:t>2. Data exploration and preparation</a:t>
            </a:r>
          </a:p>
          <a:p>
            <a:r>
              <a:rPr lang="en-IN" dirty="0"/>
              <a:t>3. Model training</a:t>
            </a:r>
            <a:endParaRPr lang="en-US" dirty="0"/>
          </a:p>
          <a:p>
            <a:r>
              <a:rPr lang="en-US" dirty="0"/>
              <a:t>4</a:t>
            </a:r>
            <a:r>
              <a:rPr lang="en-IN" dirty="0"/>
              <a:t>. Model evaluation</a:t>
            </a:r>
          </a:p>
          <a:p>
            <a:r>
              <a:rPr lang="en-IN" dirty="0"/>
              <a:t>5. Model improvement</a:t>
            </a:r>
          </a:p>
        </p:txBody>
      </p:sp>
    </p:spTree>
    <p:extLst>
      <p:ext uri="{BB962C8B-B14F-4D97-AF65-F5344CB8AC3E}">
        <p14:creationId xmlns:p14="http://schemas.microsoft.com/office/powerpoint/2010/main" val="47651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88900"/>
            <a:ext cx="6324600" cy="9779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57927"/>
              </p:ext>
            </p:extLst>
          </p:nvPr>
        </p:nvGraphicFramePr>
        <p:xfrm>
          <a:off x="1524000" y="1828800"/>
          <a:ext cx="6477000" cy="28956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3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 (Acid Durability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X2(strength)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Y=Classification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88900"/>
            <a:ext cx="6324600" cy="977900"/>
          </a:xfrm>
        </p:spPr>
        <p:txBody>
          <a:bodyPr/>
          <a:lstStyle/>
          <a:p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KNN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420883"/>
              </p:ext>
            </p:extLst>
          </p:nvPr>
        </p:nvGraphicFramePr>
        <p:xfrm>
          <a:off x="1066800" y="2209800"/>
          <a:ext cx="685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X1(Acid Durability)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X2(Strength)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Y(Classification)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65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88900"/>
            <a:ext cx="6172200" cy="84074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Scatter Plot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5" y="1600200"/>
            <a:ext cx="8039210" cy="4525963"/>
          </a:xfrm>
        </p:spPr>
      </p:pic>
    </p:spTree>
    <p:extLst>
      <p:ext uri="{BB962C8B-B14F-4D97-AF65-F5344CB8AC3E}">
        <p14:creationId xmlns:p14="http://schemas.microsoft.com/office/powerpoint/2010/main" val="117989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88900"/>
            <a:ext cx="6629400" cy="1206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Euclidean Distance From Each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5899438"/>
                  </p:ext>
                </p:extLst>
              </p:nvPr>
            </p:nvGraphicFramePr>
            <p:xfrm>
              <a:off x="457200" y="1600200"/>
              <a:ext cx="8458200" cy="3154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KNN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Euclidean Distance of P5(3,7) from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33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(7,7)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(7,4)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(3,4)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(1,4)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496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Sqrt((7-3) 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+ (7-7)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</m:rad>
                            </m:oMath>
                          </a14:m>
                          <a:endParaRPr lang="en-US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Sqrt((7-3) 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+ (4-7)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25</m:t>
                                  </m:r>
                                </m:e>
                              </m:rad>
                            </m:oMath>
                          </a14:m>
                          <a:endParaRPr lang="en-US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Sqrt((3-3) 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+ (4-7)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9</m:t>
                                  </m:r>
                                </m:e>
                              </m:rad>
                            </m:oMath>
                          </a14:m>
                          <a:endParaRPr lang="en-US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Sqrt((1-3) 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+ (4-7)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13</m:t>
                                  </m:r>
                                </m:e>
                              </m:rad>
                            </m:oMath>
                          </a14:m>
                          <a:endParaRPr lang="en-US" sz="16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=3.60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405899438"/>
                  </p:ext>
                </p:extLst>
              </p:nvPr>
            </p:nvGraphicFramePr>
            <p:xfrm>
              <a:off x="457200" y="1600200"/>
              <a:ext cx="8458200" cy="3154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71600"/>
                    <a:gridCol w="1828800"/>
                    <a:gridCol w="1905000"/>
                    <a:gridCol w="1600200"/>
                    <a:gridCol w="1752600"/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KNN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Euclidean Distance of P5(3,7) from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P4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633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(7,7)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(7,4)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(3,4)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(1,4)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2496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000" t="-154634" r="-287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732" t="-154634" r="-175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9847" t="-154634" r="-109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81944" t="-15463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615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88900"/>
            <a:ext cx="6553200" cy="84074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 Nearest NeighBour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5190536"/>
                  </p:ext>
                </p:extLst>
              </p:nvPr>
            </p:nvGraphicFramePr>
            <p:xfrm>
              <a:off x="457200" y="1600200"/>
              <a:ext cx="8458200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Euclidean Distance of P5(3,7) from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P1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P3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P4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633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(7,7)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(7,4)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(3,4)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(1,4)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496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Sqrt((7-3) 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+ (7-7)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16</m:t>
                                  </m:r>
                                </m:e>
                              </m:rad>
                            </m:oMath>
                          </a14:m>
                          <a:endParaRPr lang="en-US" sz="1600" b="0" i="1" dirty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Sqrt((7-3) 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+ (4-7)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25</m:t>
                                  </m:r>
                                </m:e>
                              </m:rad>
                            </m:oMath>
                          </a14:m>
                          <a:endParaRPr lang="en-US" sz="1600" b="0" i="1" dirty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Sqrt((3-3) 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+ (4-7)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9</m:t>
                                  </m:r>
                                </m:e>
                              </m:rad>
                            </m:oMath>
                          </a14:m>
                          <a:endParaRPr lang="en-US" sz="1600" b="0" i="1" dirty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Sqrt((1-3) 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+ (4-7)</a:t>
                          </a:r>
                          <a:r>
                            <a:rPr lang="en-US" sz="1600" baseline="30000" dirty="0"/>
                            <a:t>2</a:t>
                          </a:r>
                          <a:r>
                            <a:rPr lang="en-US" sz="1600" dirty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</m:e>
                              </m:rad>
                            </m:oMath>
                          </a14:m>
                          <a:endParaRPr lang="en-US" sz="1600" b="0" i="1" dirty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=3.60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24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Class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BAD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BAD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GOOD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GOOD</a:t>
                          </a: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3835190536"/>
                  </p:ext>
                </p:extLst>
              </p:nvPr>
            </p:nvGraphicFramePr>
            <p:xfrm>
              <a:off x="457200" y="1600200"/>
              <a:ext cx="8458200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828800"/>
                    <a:gridCol w="1905000"/>
                    <a:gridCol w="16002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Euclidean Distance of P5(3,7) from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P3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P4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  <a:tr h="11633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(7,7)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(7,4)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(3,4)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(1,4)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  <a:tr h="12496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000" t="-152683" r="-28766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732" t="-152683" r="-17571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9847" t="-152683" r="-1099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81944" t="-152683" b="-100000"/>
                          </a:stretch>
                        </a:blipFill>
                      </a:tcPr>
                    </a:tc>
                  </a:tr>
                  <a:tr h="124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Class 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BAD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BAD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GOOD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GOOD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50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8900"/>
            <a:ext cx="6400800" cy="9779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 Classification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17572"/>
              </p:ext>
            </p:extLst>
          </p:nvPr>
        </p:nvGraphicFramePr>
        <p:xfrm>
          <a:off x="1066800" y="2209800"/>
          <a:ext cx="685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X1(Durability)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X2(Strength)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Y(Classification)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5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88900"/>
            <a:ext cx="6553200" cy="9779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Variation In 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https://upload.wikimedia.org/wikipedia/commons/thumb/e/e7/KnnClassification.svg/279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43200"/>
            <a:ext cx="28956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03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8900"/>
            <a:ext cx="6400800" cy="977900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Different Values of 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720181"/>
            <a:ext cx="2667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803A-4985-4CDB-9CDA-10EDC4AD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9962"/>
            <a:ext cx="7886700" cy="4140011"/>
          </a:xfrm>
        </p:spPr>
        <p:txBody>
          <a:bodyPr>
            <a:normAutofit fontScale="85000" lnSpcReduction="10000"/>
          </a:bodyPr>
          <a:lstStyle/>
          <a:p>
            <a:pPr marL="385763" indent="-385763"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Training and Testing Datasets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The dataset used to create the model, with known attributes and target, is called the </a:t>
            </a:r>
            <a:r>
              <a:rPr lang="en-US" u="sng" dirty="0"/>
              <a:t>training dataset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 validity of the created model will also need to be checked with another known dataset called the </a:t>
            </a:r>
            <a:r>
              <a:rPr lang="en-US" u="sng" dirty="0"/>
              <a:t>test dataset or validation dataset.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To facilitate this process, the overall known dataset can be split into a training dataset and a test dataset.</a:t>
            </a:r>
          </a:p>
          <a:p>
            <a:pPr marL="0" indent="0">
              <a:buNone/>
            </a:pPr>
            <a:r>
              <a:rPr lang="en-US" dirty="0"/>
              <a:t> A standard rule of thumb is two-thirds of the data are to be used as training and one-third as a test dataset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5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D82BE8-D092-4A06-8D69-F925A65C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482" y="2226469"/>
            <a:ext cx="4585036" cy="3263504"/>
          </a:xfrm>
        </p:spPr>
      </p:pic>
    </p:spTree>
    <p:extLst>
      <p:ext uri="{BB962C8B-B14F-4D97-AF65-F5344CB8AC3E}">
        <p14:creationId xmlns:p14="http://schemas.microsoft.com/office/powerpoint/2010/main" val="103263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2EA9-64F8-4DAE-AC2E-BA4D6293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Lazy Learning – Classification Using Nearest Neighbors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57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FB31-7476-4E03-BB8A-9A26462EB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2700" b="0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Neighbor(KNN) Algorithm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279F1-68D5-44DB-95B8-875D75C6F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838199"/>
            <a:ext cx="8458200" cy="5791201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inter-regular"/>
              </a:rPr>
              <a:t>K-Nearest </a:t>
            </a:r>
            <a:r>
              <a:rPr lang="en-US" sz="2900" b="0" i="0" dirty="0" err="1">
                <a:solidFill>
                  <a:srgbClr val="000000"/>
                </a:solidFill>
                <a:effectLst/>
                <a:latin typeface="inter-regular"/>
              </a:rPr>
              <a:t>Neighbour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inter-regular"/>
              </a:rPr>
              <a:t> is one of the simplest Machine Learning algorithms based on Supervised Learning technique.</a:t>
            </a:r>
          </a:p>
          <a:p>
            <a:pPr algn="just"/>
            <a:endParaRPr lang="en-US" sz="29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inter-regular"/>
              </a:rPr>
              <a:t>K-NN algorithm stores all the available data and classifies a new data point based on the similarity. This means when new data appears then it can be easily classified into a well suite category by using K- NN algorithm.</a:t>
            </a:r>
          </a:p>
          <a:p>
            <a:pPr algn="just"/>
            <a:endParaRPr lang="en-US" sz="29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inter-regular"/>
              </a:rPr>
              <a:t>K-NN algorithm can be used for Regression as well as for Classification but mostly it is used for the Classification problems.</a:t>
            </a:r>
          </a:p>
          <a:p>
            <a:pPr algn="just"/>
            <a:endParaRPr lang="en-US" sz="2900" dirty="0">
              <a:solidFill>
                <a:srgbClr val="FF0000"/>
              </a:solidFill>
              <a:latin typeface="inter-regular"/>
            </a:endParaRPr>
          </a:p>
          <a:p>
            <a:pPr algn="just"/>
            <a:r>
              <a:rPr lang="en-US" sz="2900" dirty="0">
                <a:solidFill>
                  <a:srgbClr val="FF0000"/>
                </a:solidFill>
                <a:latin typeface="inter-regular"/>
              </a:rPr>
              <a:t>Why it called lazy learner ?</a:t>
            </a:r>
            <a:endParaRPr lang="en-US" sz="2900" b="0" i="0" dirty="0">
              <a:solidFill>
                <a:srgbClr val="FF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b="0" i="0" dirty="0">
                <a:solidFill>
                  <a:srgbClr val="000000"/>
                </a:solidFill>
                <a:effectLst/>
                <a:latin typeface="inter-regular"/>
              </a:rPr>
              <a:t>It is also called a 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inter-bold"/>
              </a:rPr>
              <a:t>lazy learner algorithm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inter-regular"/>
              </a:rPr>
              <a:t> because it does not learn from the training set immediately.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722B-EBE9-480E-84EC-7100A963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7A60-003E-4EB6-A002-D2D7297A6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0" i="0" u="sng" dirty="0">
                <a:solidFill>
                  <a:srgbClr val="610B38"/>
                </a:solidFill>
                <a:effectLst/>
                <a:latin typeface="erdana"/>
              </a:rPr>
              <a:t>How does K-NN work?</a:t>
            </a:r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K-NN working can be explained on the basis of the below algorithm: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Select the number K of the neighbors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Step-2: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Calculate the Euclidean distance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 of neighbors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Step-3: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Take the K nearest neighbors as per the calculated Euclidean distance.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Among these k neighbors, count the number of the data points in each category.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Step-5: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Assign the new data points to that category for which the number of the neighbor is maximum.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Step-6: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Our model is ready.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72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7F2C4-65D7-46CE-B1A9-31DFAB0DC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1" y="2895600"/>
            <a:ext cx="3818616" cy="3230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28381-D928-4FE0-A054-48114C261335}"/>
              </a:ext>
            </a:extLst>
          </p:cNvPr>
          <p:cNvSpPr txBox="1"/>
          <p:nvPr/>
        </p:nvSpPr>
        <p:spPr>
          <a:xfrm>
            <a:off x="774440" y="1791478"/>
            <a:ext cx="7683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Suppose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it is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need to put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a new point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 the required category. Consider the below image: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37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6DD649-8605-44E4-B60D-419D2581B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3033732"/>
            <a:ext cx="3693246" cy="30924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9AC65-A105-4967-9FA7-81D924918CBC}"/>
              </a:ext>
            </a:extLst>
          </p:cNvPr>
          <p:cNvSpPr txBox="1"/>
          <p:nvPr/>
        </p:nvSpPr>
        <p:spPr>
          <a:xfrm>
            <a:off x="457200" y="1546784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Firstly,  choose the number of neighbors, so we will choose the k=5.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Next, calculate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Euclidean distance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between the data points. The Euclidean distance is the distance between two points. It can be calculated as:</a:t>
            </a:r>
          </a:p>
        </p:txBody>
      </p:sp>
    </p:spTree>
    <p:extLst>
      <p:ext uri="{BB962C8B-B14F-4D97-AF65-F5344CB8AC3E}">
        <p14:creationId xmlns:p14="http://schemas.microsoft.com/office/powerpoint/2010/main" val="237531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45CCC-43AB-499E-A0CC-FD3017A9D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667000"/>
            <a:ext cx="2637843" cy="208250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50092F-BB34-47F1-8188-C0E25FD97288}"/>
              </a:ext>
            </a:extLst>
          </p:cNvPr>
          <p:cNvSpPr txBox="1"/>
          <p:nvPr/>
        </p:nvSpPr>
        <p:spPr>
          <a:xfrm>
            <a:off x="762000" y="1524000"/>
            <a:ext cx="7696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calculating the Euclidean distance we got the nearest neighbors, as three nearest neighbors in category A and two nearest neighbors in category B. Consider the below image: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C6F90-E13A-4C3D-9EEB-A28777199013}"/>
              </a:ext>
            </a:extLst>
          </p:cNvPr>
          <p:cNvSpPr txBox="1"/>
          <p:nvPr/>
        </p:nvSpPr>
        <p:spPr>
          <a:xfrm>
            <a:off x="838200" y="4872335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nearest neighbors are from category A, hence this new data point must belong to category 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43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716</Words>
  <Application>Microsoft Office PowerPoint</Application>
  <PresentationFormat>On-screen Show (4:3)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erdana</vt:lpstr>
      <vt:lpstr>inter-bold</vt:lpstr>
      <vt:lpstr>inter-regular</vt:lpstr>
      <vt:lpstr>Times New Roman</vt:lpstr>
      <vt:lpstr>Office Theme</vt:lpstr>
      <vt:lpstr>MACHINE LEARNING IN PRATICE</vt:lpstr>
      <vt:lpstr>PowerPoint Presentation</vt:lpstr>
      <vt:lpstr>PowerPoint Presentation</vt:lpstr>
      <vt:lpstr>Lazy Learning – Classification Using Nearest Neighbors</vt:lpstr>
      <vt:lpstr>K-Nearest Neighbor(KNN) Algorithm </vt:lpstr>
      <vt:lpstr>PowerPoint Presentation</vt:lpstr>
      <vt:lpstr>PowerPoint Presentation</vt:lpstr>
      <vt:lpstr>PowerPoint Presentation</vt:lpstr>
      <vt:lpstr>PowerPoint Presentation</vt:lpstr>
      <vt:lpstr>Example</vt:lpstr>
      <vt:lpstr>KNN Example</vt:lpstr>
      <vt:lpstr>Scatter Plot</vt:lpstr>
      <vt:lpstr>Euclidean Distance From Each Point</vt:lpstr>
      <vt:lpstr>3 Nearest NeighBour</vt:lpstr>
      <vt:lpstr>KNN Classification</vt:lpstr>
      <vt:lpstr>Variation In KNN</vt:lpstr>
      <vt:lpstr>Different Values of 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Luminar Technolab</cp:lastModifiedBy>
  <cp:revision>194</cp:revision>
  <dcterms:created xsi:type="dcterms:W3CDTF">2017-08-20T16:12:51Z</dcterms:created>
  <dcterms:modified xsi:type="dcterms:W3CDTF">2022-06-03T04:03:15Z</dcterms:modified>
</cp:coreProperties>
</file>