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00" r:id="rId4"/>
  </p:sldMasterIdLst>
  <p:notesMasterIdLst>
    <p:notesMasterId r:id="rId22"/>
  </p:notesMasterIdLst>
  <p:sldIdLst>
    <p:sldId id="337" r:id="rId5"/>
    <p:sldId id="257" r:id="rId6"/>
    <p:sldId id="258" r:id="rId7"/>
    <p:sldId id="261" r:id="rId8"/>
    <p:sldId id="262" r:id="rId9"/>
    <p:sldId id="274" r:id="rId10"/>
    <p:sldId id="275" r:id="rId11"/>
    <p:sldId id="335" r:id="rId12"/>
    <p:sldId id="279" r:id="rId13"/>
    <p:sldId id="280" r:id="rId14"/>
    <p:sldId id="281" r:id="rId15"/>
    <p:sldId id="282" r:id="rId16"/>
    <p:sldId id="283" r:id="rId17"/>
    <p:sldId id="284" r:id="rId18"/>
    <p:sldId id="300" r:id="rId19"/>
    <p:sldId id="301" r:id="rId20"/>
    <p:sldId id="336" r:id="rId21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94660"/>
  </p:normalViewPr>
  <p:slideViewPr>
    <p:cSldViewPr snapToGrid="0">
      <p:cViewPr>
        <p:scale>
          <a:sx n="86" d="100"/>
          <a:sy n="86" d="100"/>
        </p:scale>
        <p:origin x="-364" y="80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5E26D-0463-4C54-B632-738DDE34A250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B1381-3820-4E47-B5EF-F33268F3A3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430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BCD351-235C-4C4E-AF7B-DF36D974B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185" y="1879158"/>
            <a:ext cx="7852975" cy="1052596"/>
          </a:xfrm>
        </p:spPr>
        <p:txBody>
          <a:bodyPr/>
          <a:lstStyle/>
          <a:p>
            <a:r>
              <a:rPr lang="en-IN" sz="3200" b="1" spc="-1" dirty="0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lang="en-IN" sz="3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Decision Tree Learning</a:t>
            </a:r>
            <a:r>
              <a:rPr lang="en-IN" sz="4400" b="0" strike="noStrike" spc="-1" dirty="0">
                <a:latin typeface="Arial"/>
              </a:rPr>
              <a:t/>
            </a:r>
            <a:br>
              <a:rPr lang="en-IN" sz="4400" b="0" strike="noStrike" spc="-1" dirty="0">
                <a:latin typeface="Arial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290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3"/>
          <p:cNvSpPr/>
          <p:nvPr/>
        </p:nvSpPr>
        <p:spPr>
          <a:xfrm>
            <a:off x="302664" y="891302"/>
            <a:ext cx="906984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Information gain using entropy calculation-Example</a:t>
            </a:r>
            <a:endParaRPr lang="en-IN" sz="24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" name="CustomShape 4"/>
          <p:cNvSpPr/>
          <p:nvPr/>
        </p:nvSpPr>
        <p:spPr>
          <a:xfrm>
            <a:off x="361387" y="1475874"/>
            <a:ext cx="9069840" cy="38670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3500"/>
          </a:bodyPr>
          <a:lstStyle/>
          <a:p>
            <a:pPr marL="432000" indent="-322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Consider an example where we are building a decision tree to predict whether a loan given to a person would result in a write-off or not. 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00" indent="-322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Our entire population consists of 30 instances. 16 belong to the write-off class and the other 14 belong to the non-write-off class. We have two features, namely “Balance” that can take on two values -&gt; “&lt; 50K” or “&gt;50K” and “Residence” that can take on three values -&gt; “OWN”, “RENT” or “OTHER”. 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504000" y="225720"/>
            <a:ext cx="906984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CustomShape 2"/>
          <p:cNvSpPr/>
          <p:nvPr/>
        </p:nvSpPr>
        <p:spPr>
          <a:xfrm>
            <a:off x="576000" y="0"/>
            <a:ext cx="9069840" cy="56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89" name="Picture 288"/>
          <p:cNvPicPr/>
          <p:nvPr/>
        </p:nvPicPr>
        <p:blipFill>
          <a:blip r:embed="rId2"/>
          <a:stretch/>
        </p:blipFill>
        <p:spPr>
          <a:xfrm>
            <a:off x="2430720" y="40320"/>
            <a:ext cx="5246640" cy="5589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Picture 289"/>
          <p:cNvPicPr/>
          <p:nvPr/>
        </p:nvPicPr>
        <p:blipFill>
          <a:blip r:embed="rId2"/>
          <a:stretch/>
        </p:blipFill>
        <p:spPr>
          <a:xfrm>
            <a:off x="3024000" y="190080"/>
            <a:ext cx="4610160" cy="5064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504000" y="424080"/>
            <a:ext cx="9069840" cy="54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Feature 2-Type of residence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504000" y="1224000"/>
            <a:ext cx="9069840" cy="431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93" name="Picture 292"/>
          <p:cNvPicPr/>
          <p:nvPr/>
        </p:nvPicPr>
        <p:blipFill>
          <a:blip r:embed="rId2"/>
          <a:stretch/>
        </p:blipFill>
        <p:spPr>
          <a:xfrm>
            <a:off x="667800" y="1224000"/>
            <a:ext cx="4946760" cy="3828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504000" y="225720"/>
            <a:ext cx="906984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95" name="Picture 294"/>
          <p:cNvPicPr/>
          <p:nvPr/>
        </p:nvPicPr>
        <p:blipFill>
          <a:blip r:embed="rId2"/>
          <a:stretch/>
        </p:blipFill>
        <p:spPr>
          <a:xfrm>
            <a:off x="2074680" y="648000"/>
            <a:ext cx="5555880" cy="4638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504000" y="363240"/>
            <a:ext cx="9069840" cy="67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C5.0 -steps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9500"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 C5.0 model works by splitting the sample based on the field that provides the maximum information gain. </a:t>
            </a:r>
            <a:endParaRPr lang="en-IN" sz="24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Each sub-sample defined by the first split is then split again, usually based on a different field, and the process repeats until the subsamples cannot be split any further.</a:t>
            </a:r>
            <a:endParaRPr lang="en-IN" sz="24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Finally, the lowest-level splits are re-examined, and those that do not contribute significantly to the value of the model are removed or pruned.</a:t>
            </a:r>
            <a:endParaRPr lang="en-IN" sz="24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504000" y="421401"/>
            <a:ext cx="9069840" cy="55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3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Pruning the decision tree</a:t>
            </a:r>
            <a:endParaRPr lang="en-IN" sz="3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4500"/>
          </a:bodyPr>
          <a:lstStyle/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lang="en-US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problem in decision tree is that ,if it has too many branches can result in overfitting of the training data.</a:t>
            </a: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lang="en-US" sz="2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Pruning a decision tree helps to prevent overfitting the training data so that model generalize well to unseen data.</a:t>
            </a: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lang="en-US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types of pruning</a:t>
            </a: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lang="en-US" sz="2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-pre-pruning</a:t>
            </a: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lang="en-US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-post pruning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7D09222-6D29-4D9B-AEFE-4D9AA50A6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948" y="2845097"/>
            <a:ext cx="4224338" cy="2462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850E454-B978-43B0-9514-48B63A9B6C4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380271"/>
            <a:ext cx="9071640" cy="518090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Pre-pruning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Subtree construction is halted at a particular node after evaluation of some measures like information gain.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Pruning condition set based on some measures.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condition is satisfied prune the subtree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replace the decision node with a leaf node.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pruning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Prune after the tree built.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the tree entirely using decision tree algorithm, then prune the subtree in the tree in a bottom up fashion.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52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504000" y="347271"/>
            <a:ext cx="906984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Decision tree Model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6000"/>
          </a:bodyPr>
          <a:lstStyle/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is a tree like predictive model used for regression and classification.</a:t>
            </a:r>
          </a:p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supervised learning </a:t>
            </a:r>
            <a:r>
              <a:rPr lang="en-US" sz="3200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32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35" name="Picture 234"/>
          <p:cNvPicPr/>
          <p:nvPr/>
        </p:nvPicPr>
        <p:blipFill>
          <a:blip r:embed="rId2"/>
          <a:stretch/>
        </p:blipFill>
        <p:spPr>
          <a:xfrm>
            <a:off x="1152000" y="837000"/>
            <a:ext cx="7942680" cy="398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360360" y="144000"/>
            <a:ext cx="9069840" cy="547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9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IN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Divide and conquer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Decision trees are built using </a:t>
            </a:r>
            <a:r>
              <a:rPr lang="en-IN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recursive partitioning.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This approach is generally known as divide and conquer because it uses the feature values to split the data into smaller and smaller subsets of similar classes.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1" name="Picture 240"/>
          <p:cNvPicPr/>
          <p:nvPr/>
        </p:nvPicPr>
        <p:blipFill>
          <a:blip r:embed="rId2"/>
          <a:stretch/>
        </p:blipFill>
        <p:spPr>
          <a:xfrm>
            <a:off x="2914651" y="2035350"/>
            <a:ext cx="5443714" cy="212843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2"/>
          <p:cNvSpPr/>
          <p:nvPr/>
        </p:nvSpPr>
        <p:spPr>
          <a:xfrm>
            <a:off x="504000" y="396240"/>
            <a:ext cx="9069840" cy="4457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47500" lnSpcReduction="20000"/>
          </a:bodyPr>
          <a:lstStyle/>
          <a:p>
            <a:pPr marL="432000" indent="-322200">
              <a:lnSpc>
                <a:spcPct val="17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Beginning at the </a:t>
            </a:r>
            <a:r>
              <a:rPr lang="en-IN" sz="32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root node, which represents the entire dataset, the algorithm chooses a feature that is the most predictive of the target class. </a:t>
            </a:r>
            <a:endParaRPr lang="en-IN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00" indent="-322200">
              <a:lnSpc>
                <a:spcPct val="17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The examples are then partitioned into groups of distinct values of this feature; this decision forms the first set of tree branches. </a:t>
            </a:r>
            <a:endParaRPr lang="en-IN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00" indent="-322200">
              <a:lnSpc>
                <a:spcPct val="17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The algorithm continues to divide-and-conquer the nodes , choosing the best candidate feature each time until a stopping criterion is reached. This might occur at a node if:</a:t>
            </a:r>
            <a:endParaRPr lang="en-IN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00" indent="-322200">
              <a:lnSpc>
                <a:spcPct val="17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IN" sz="32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All (or nearly all) of the examples at the node have the same class</a:t>
            </a:r>
            <a:endParaRPr lang="en-IN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00" indent="-322200">
              <a:lnSpc>
                <a:spcPct val="17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There are no remaining features to distinguish among examples</a:t>
            </a:r>
            <a:endParaRPr lang="en-IN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00" indent="-322200">
              <a:lnSpc>
                <a:spcPct val="17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The tree has grown to a predefined size limit</a:t>
            </a:r>
            <a:endParaRPr lang="en-IN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504000" y="452179"/>
            <a:ext cx="9069840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Choosing the best split</a:t>
            </a:r>
            <a:endParaRPr lang="en-IN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288000" y="1391759"/>
            <a:ext cx="9069840" cy="36782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each level of decision tree construction an attribute in the dataset consider as a splitting attribute.</a:t>
            </a:r>
          </a:p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is performed based on the value of this attribute.</a:t>
            </a:r>
          </a:p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constructing the decision tree main challenge is to find out this splitting attribute.</a:t>
            </a:r>
          </a:p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selection is not a good idea, it may give bad results with low accuracy.</a:t>
            </a:r>
          </a:p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splitting attribute is determine using information gain.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2"/>
          <p:cNvSpPr/>
          <p:nvPr/>
        </p:nvSpPr>
        <p:spPr>
          <a:xfrm>
            <a:off x="311053" y="286365"/>
            <a:ext cx="9069840" cy="52163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8500"/>
          </a:bodyPr>
          <a:lstStyle/>
          <a:p>
            <a:pPr marL="1098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IN" sz="27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Entropy &amp; Information gain</a:t>
            </a:r>
          </a:p>
          <a:p>
            <a:pPr marL="1098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IN" sz="2400" spc="-1" dirty="0">
                <a:solidFill>
                  <a:srgbClr val="000000"/>
                </a:solidFill>
                <a:latin typeface="Arial"/>
                <a:ea typeface="DejaVu Sans"/>
              </a:rPr>
              <a:t>Entropy is the measure of impurity in a data set.</a:t>
            </a:r>
          </a:p>
          <a:p>
            <a:pPr marL="1098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IN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 a subset, if all the samples are in the same class, then it is called pure.</a:t>
            </a:r>
          </a:p>
          <a:p>
            <a:pPr marL="1098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IN" sz="2400" spc="-1" dirty="0" smtClean="0">
                <a:solidFill>
                  <a:srgbClr val="000000"/>
                </a:solidFill>
                <a:latin typeface="Arial"/>
                <a:ea typeface="DejaVu Sans"/>
              </a:rPr>
              <a:t>Decision tree</a:t>
            </a:r>
            <a:r>
              <a:rPr lang="en-IN" sz="2400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2400" spc="-1" dirty="0">
                <a:solidFill>
                  <a:srgbClr val="000000"/>
                </a:solidFill>
                <a:latin typeface="Arial"/>
                <a:ea typeface="DejaVu Sans"/>
              </a:rPr>
              <a:t>uses entropy to quantifies the randomness within a set of data.</a:t>
            </a:r>
          </a:p>
          <a:p>
            <a:pPr marL="1098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IN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Decision tree hopes to find splits that reduce entropy, ultimately increasing homogeneity within the groups.</a:t>
            </a:r>
          </a:p>
          <a:p>
            <a:pPr marL="1098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IN" sz="2400" spc="-1" dirty="0">
                <a:solidFill>
                  <a:srgbClr val="000000"/>
                </a:solidFill>
                <a:latin typeface="Arial"/>
                <a:ea typeface="DejaVu Sans"/>
              </a:rPr>
              <a:t>If there are only two possible classes entropy values can range from 0 to 1</a:t>
            </a:r>
          </a:p>
          <a:p>
            <a:pPr marL="1098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IN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For n classes entropy ranges from 0 to log</a:t>
            </a:r>
            <a:r>
              <a:rPr lang="en-IN" sz="2400" b="0" strike="noStrike" spc="-1" baseline="-25000" dirty="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lang="en-IN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(n).</a:t>
            </a:r>
          </a:p>
          <a:p>
            <a:pPr marL="1098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IN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Minimum value indicate that the sample is completely homogeneous.</a:t>
            </a:r>
          </a:p>
          <a:p>
            <a:pPr marL="1098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IN" sz="2400" b="0" strike="noStrike" spc="-1" baseline="-25000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24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436888" y="3096677"/>
            <a:ext cx="9069840" cy="2330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56EF2E5-5F45-4C33-801A-9F460B0511E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-64212"/>
            <a:ext cx="9071640" cy="4457631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Entropy can be calculated as:</a:t>
            </a:r>
          </a:p>
          <a:p>
            <a:pPr marL="0" indent="0">
              <a:buNone/>
            </a:pPr>
            <a:r>
              <a:rPr lang="en-US" sz="1800" dirty="0"/>
              <a:t>C-number of class levels</a:t>
            </a:r>
          </a:p>
          <a:p>
            <a:pPr marL="0" indent="0">
              <a:buNone/>
            </a:pPr>
            <a:r>
              <a:rPr lang="en-US" sz="1800" dirty="0"/>
              <a:t>Pi-Proportion of values falling into class level I</a:t>
            </a:r>
          </a:p>
          <a:p>
            <a:pPr marL="0" indent="0">
              <a:buNone/>
            </a:pPr>
            <a:r>
              <a:rPr lang="en-US" sz="1800" dirty="0"/>
              <a:t>S-subset of a dataset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200" dirty="0"/>
              <a:t>X-Proportion of samples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9C012D1-65B3-469C-A1D4-1922FECA6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812" y="151542"/>
            <a:ext cx="2663458" cy="6659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498BD8B-0DB1-4F2E-A1FD-8C45D0D623A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756891" y="1699127"/>
            <a:ext cx="4565857" cy="266921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9961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2"/>
          <p:cNvSpPr/>
          <p:nvPr/>
        </p:nvSpPr>
        <p:spPr>
          <a:xfrm>
            <a:off x="504000" y="107493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As illustrated by the peak in entropy at x = 0.50 , a 50-50 split results in the maximum entropy.</a:t>
            </a:r>
            <a:endParaRPr lang="en-IN" sz="20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Information gain is the measure of change in homogeneity or it is a measure of reduction in entropy.</a:t>
            </a: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The information gain for a feature F is calculated as the difference between the entropy in the segment before the split (S 1 ), and the partitions resulting from the split (S 2 ):</a:t>
            </a:r>
            <a:endParaRPr lang="en-IN" sz="20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InfoGain</a:t>
            </a:r>
            <a:r>
              <a:rPr lang="en-IN" sz="200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( F ) = Entropy ( S 1 ) − Entropy ( S 2 )</a:t>
            </a: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higher the information gain the better  a feature is at creating homogeneous group.</a:t>
            </a:r>
            <a:endParaRPr lang="en-IN" sz="20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2666</TotalTime>
  <Words>808</Words>
  <Application>Microsoft Office PowerPoint</Application>
  <PresentationFormat>Custom</PresentationFormat>
  <Paragraphs>64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Office Theme</vt:lpstr>
      <vt:lpstr>Office Theme</vt:lpstr>
      <vt:lpstr>Office Theme</vt:lpstr>
      <vt:lpstr>Office Theme</vt:lpstr>
      <vt:lpstr>      Decision Tree 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dc:description/>
  <cp:lastModifiedBy>Sarang</cp:lastModifiedBy>
  <cp:revision>24</cp:revision>
  <dcterms:created xsi:type="dcterms:W3CDTF">2021-12-10T12:07:36Z</dcterms:created>
  <dcterms:modified xsi:type="dcterms:W3CDTF">2024-01-03T02:35:04Z</dcterms:modified>
  <dc:language>en-IN</dc:language>
</cp:coreProperties>
</file>