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0803635" y="480059"/>
            <a:ext cx="920496" cy="274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93013" y="6226302"/>
            <a:ext cx="11207750" cy="1905"/>
          </a:xfrm>
          <a:custGeom>
            <a:avLst/>
            <a:gdLst/>
            <a:ahLst/>
            <a:cxnLst/>
            <a:rect l="l" t="t" r="r" b="b"/>
            <a:pathLst>
              <a:path w="11207750" h="1904">
                <a:moveTo>
                  <a:pt x="0" y="0"/>
                </a:moveTo>
                <a:lnTo>
                  <a:pt x="11207495" y="1524"/>
                </a:lnTo>
              </a:path>
            </a:pathLst>
          </a:custGeom>
          <a:ln w="19050">
            <a:solidFill>
              <a:srgbClr val="0078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203301" y="92328"/>
            <a:ext cx="3068955" cy="3154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203301" y="397129"/>
            <a:ext cx="4425950" cy="3154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1373" y="1145539"/>
            <a:ext cx="11649252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"/>
              <a:t>Copyright © 2019 </a:t>
            </a:r>
            <a:r>
              <a:rPr dirty="0" spc="-10"/>
              <a:t>CADS and/or </a:t>
            </a:r>
            <a:r>
              <a:rPr dirty="0"/>
              <a:t>its </a:t>
            </a:r>
            <a:r>
              <a:rPr dirty="0" spc="-5"/>
              <a:t>affiliates. </a:t>
            </a:r>
            <a:r>
              <a:rPr dirty="0"/>
              <a:t>All </a:t>
            </a:r>
            <a:r>
              <a:rPr dirty="0" spc="-5"/>
              <a:t>rights reserved. </a:t>
            </a:r>
            <a:r>
              <a:rPr dirty="0" spc="-10"/>
              <a:t>CADS </a:t>
            </a:r>
            <a:r>
              <a:rPr dirty="0" spc="-5"/>
              <a:t>Confidential – Internal/Restricted/Highly</a:t>
            </a:r>
            <a:r>
              <a:rPr dirty="0" spc="65"/>
              <a:t> </a:t>
            </a:r>
            <a:r>
              <a:rPr dirty="0"/>
              <a:t>Restricted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Myanmar Text"/>
                <a:cs typeface="Myanmar Tex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Myanmar Text"/>
                <a:cs typeface="Myanmar Tex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"/>
              <a:t>Copyright © 2019 </a:t>
            </a:r>
            <a:r>
              <a:rPr dirty="0" spc="-10"/>
              <a:t>CADS and/or </a:t>
            </a:r>
            <a:r>
              <a:rPr dirty="0"/>
              <a:t>its </a:t>
            </a:r>
            <a:r>
              <a:rPr dirty="0" spc="-5"/>
              <a:t>affiliates. </a:t>
            </a:r>
            <a:r>
              <a:rPr dirty="0"/>
              <a:t>All </a:t>
            </a:r>
            <a:r>
              <a:rPr dirty="0" spc="-5"/>
              <a:t>rights reserved. </a:t>
            </a:r>
            <a:r>
              <a:rPr dirty="0" spc="-10"/>
              <a:t>CADS </a:t>
            </a:r>
            <a:r>
              <a:rPr dirty="0" spc="-5"/>
              <a:t>Confidential – Internal/Restricted/Highly</a:t>
            </a:r>
            <a:r>
              <a:rPr dirty="0" spc="65"/>
              <a:t> </a:t>
            </a:r>
            <a:r>
              <a:rPr dirty="0"/>
              <a:t>Restricted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Myanmar Text"/>
                <a:cs typeface="Myanmar Tex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"/>
              <a:t>Copyright © 2019 </a:t>
            </a:r>
            <a:r>
              <a:rPr dirty="0" spc="-10"/>
              <a:t>CADS and/or </a:t>
            </a:r>
            <a:r>
              <a:rPr dirty="0"/>
              <a:t>its </a:t>
            </a:r>
            <a:r>
              <a:rPr dirty="0" spc="-5"/>
              <a:t>affiliates. </a:t>
            </a:r>
            <a:r>
              <a:rPr dirty="0"/>
              <a:t>All </a:t>
            </a:r>
            <a:r>
              <a:rPr dirty="0" spc="-5"/>
              <a:t>rights reserved. </a:t>
            </a:r>
            <a:r>
              <a:rPr dirty="0" spc="-10"/>
              <a:t>CADS </a:t>
            </a:r>
            <a:r>
              <a:rPr dirty="0" spc="-5"/>
              <a:t>Confidential – Internal/Restricted/Highly</a:t>
            </a:r>
            <a:r>
              <a:rPr dirty="0" spc="65"/>
              <a:t> </a:t>
            </a:r>
            <a:r>
              <a:rPr dirty="0"/>
              <a:t>Restricted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0803635" y="480059"/>
            <a:ext cx="920496" cy="274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93013" y="6226302"/>
            <a:ext cx="11207750" cy="1905"/>
          </a:xfrm>
          <a:custGeom>
            <a:avLst/>
            <a:gdLst/>
            <a:ahLst/>
            <a:cxnLst/>
            <a:rect l="l" t="t" r="r" b="b"/>
            <a:pathLst>
              <a:path w="11207750" h="1904">
                <a:moveTo>
                  <a:pt x="0" y="0"/>
                </a:moveTo>
                <a:lnTo>
                  <a:pt x="11207495" y="1524"/>
                </a:lnTo>
              </a:path>
            </a:pathLst>
          </a:custGeom>
          <a:ln w="19050">
            <a:solidFill>
              <a:srgbClr val="0078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203301" y="92328"/>
            <a:ext cx="3068955" cy="3154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Myanmar Text"/>
                <a:cs typeface="Myanmar Tex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"/>
              <a:t>Copyright © 2019 </a:t>
            </a:r>
            <a:r>
              <a:rPr dirty="0" spc="-10"/>
              <a:t>CADS and/or </a:t>
            </a:r>
            <a:r>
              <a:rPr dirty="0"/>
              <a:t>its </a:t>
            </a:r>
            <a:r>
              <a:rPr dirty="0" spc="-5"/>
              <a:t>affiliates. </a:t>
            </a:r>
            <a:r>
              <a:rPr dirty="0"/>
              <a:t>All </a:t>
            </a:r>
            <a:r>
              <a:rPr dirty="0" spc="-5"/>
              <a:t>rights reserved. </a:t>
            </a:r>
            <a:r>
              <a:rPr dirty="0" spc="-10"/>
              <a:t>CADS </a:t>
            </a:r>
            <a:r>
              <a:rPr dirty="0" spc="-5"/>
              <a:t>Confidential – Internal/Restricted/Highly</a:t>
            </a:r>
            <a:r>
              <a:rPr dirty="0" spc="65"/>
              <a:t> </a:t>
            </a:r>
            <a:r>
              <a:rPr dirty="0"/>
              <a:t>Restricted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"/>
              <a:t>Copyright © 2019 </a:t>
            </a:r>
            <a:r>
              <a:rPr dirty="0" spc="-10"/>
              <a:t>CADS and/or </a:t>
            </a:r>
            <a:r>
              <a:rPr dirty="0"/>
              <a:t>its </a:t>
            </a:r>
            <a:r>
              <a:rPr dirty="0" spc="-5"/>
              <a:t>affiliates. </a:t>
            </a:r>
            <a:r>
              <a:rPr dirty="0"/>
              <a:t>All </a:t>
            </a:r>
            <a:r>
              <a:rPr dirty="0" spc="-5"/>
              <a:t>rights reserved. </a:t>
            </a:r>
            <a:r>
              <a:rPr dirty="0" spc="-10"/>
              <a:t>CADS </a:t>
            </a:r>
            <a:r>
              <a:rPr dirty="0" spc="-5"/>
              <a:t>Confidential – Internal/Restricted/Highly</a:t>
            </a:r>
            <a:r>
              <a:rPr dirty="0" spc="65"/>
              <a:t> </a:t>
            </a:r>
            <a:r>
              <a:rPr dirty="0"/>
              <a:t>Restricted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0803635" y="480059"/>
            <a:ext cx="920496" cy="2743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11600" y="2019427"/>
            <a:ext cx="5278120" cy="299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bg1"/>
                </a:solidFill>
                <a:latin typeface="Myanmar Text"/>
                <a:cs typeface="Myanmar Tex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23384" y="3188030"/>
            <a:ext cx="5459730" cy="18561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Myanmar Text"/>
                <a:cs typeface="Myanmar Tex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23443" y="6405039"/>
            <a:ext cx="4457700" cy="117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"/>
              <a:t>Copyright © 2019 </a:t>
            </a:r>
            <a:r>
              <a:rPr dirty="0" spc="-10"/>
              <a:t>CADS and/or </a:t>
            </a:r>
            <a:r>
              <a:rPr dirty="0"/>
              <a:t>its </a:t>
            </a:r>
            <a:r>
              <a:rPr dirty="0" spc="-5"/>
              <a:t>affiliates. </a:t>
            </a:r>
            <a:r>
              <a:rPr dirty="0"/>
              <a:t>All </a:t>
            </a:r>
            <a:r>
              <a:rPr dirty="0" spc="-5"/>
              <a:t>rights reserved. </a:t>
            </a:r>
            <a:r>
              <a:rPr dirty="0" spc="-10"/>
              <a:t>CADS </a:t>
            </a:r>
            <a:r>
              <a:rPr dirty="0" spc="-5"/>
              <a:t>Confidential – Internal/Restricted/Highly</a:t>
            </a:r>
            <a:r>
              <a:rPr dirty="0" spc="65"/>
              <a:t> </a:t>
            </a:r>
            <a:r>
              <a:rPr dirty="0"/>
              <a:t>Restricted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hyperlink" Target="http://www.thecads.com/" TargetMode="External"/><Relationship Id="rId5" Type="http://schemas.openxmlformats.org/officeDocument/2006/relationships/image" Target="../media/image7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14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15.png"/><Relationship Id="rId4" Type="http://schemas.openxmlformats.org/officeDocument/2006/relationships/image" Target="../media/image16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7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7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7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8.png"/><Relationship Id="rId4" Type="http://schemas.openxmlformats.org/officeDocument/2006/relationships/image" Target="../media/image19.jpg"/><Relationship Id="rId5" Type="http://schemas.openxmlformats.org/officeDocument/2006/relationships/hyperlink" Target="http://www.semanticscholar.org/paper/Choosing-the-right-NoSQL-" TargetMode="Externa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0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21.png"/><Relationship Id="rId5" Type="http://schemas.openxmlformats.org/officeDocument/2006/relationships/image" Target="../media/image3.png"/><Relationship Id="rId6" Type="http://schemas.openxmlformats.org/officeDocument/2006/relationships/image" Target="../media/image22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3.png"/><Relationship Id="rId4" Type="http://schemas.openxmlformats.org/officeDocument/2006/relationships/image" Target="../media/image24.jpg"/><Relationship Id="rId5" Type="http://schemas.openxmlformats.org/officeDocument/2006/relationships/hyperlink" Target="http://www.huffingtonpost.com/sriram-krishnan2/ex-summly-team-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3.png"/><Relationship Id="rId4" Type="http://schemas.openxmlformats.org/officeDocument/2006/relationships/image" Target="../media/image23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3.png"/><Relationship Id="rId4" Type="http://schemas.openxmlformats.org/officeDocument/2006/relationships/image" Target="../media/image26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3.png"/><Relationship Id="rId4" Type="http://schemas.openxmlformats.org/officeDocument/2006/relationships/image" Target="../media/image28.png"/><Relationship Id="rId5" Type="http://schemas.openxmlformats.org/officeDocument/2006/relationships/image" Target="../media/image29.jpg"/><Relationship Id="rId6" Type="http://schemas.openxmlformats.org/officeDocument/2006/relationships/image" Target="../media/image30.jpg"/><Relationship Id="rId7" Type="http://schemas.openxmlformats.org/officeDocument/2006/relationships/image" Target="../media/image31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21.png"/><Relationship Id="rId5" Type="http://schemas.openxmlformats.org/officeDocument/2006/relationships/image" Target="../media/image3.png"/><Relationship Id="rId6" Type="http://schemas.openxmlformats.org/officeDocument/2006/relationships/image" Target="../media/image32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33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34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35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36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37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8.png"/><Relationship Id="rId5" Type="http://schemas.openxmlformats.org/officeDocument/2006/relationships/image" Target="../media/image4.png"/><Relationship Id="rId6" Type="http://schemas.openxmlformats.org/officeDocument/2006/relationships/image" Target="../media/image39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40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jp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42.jp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43.jp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jp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45.jp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6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5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10.png"/><Relationship Id="rId4" Type="http://schemas.openxmlformats.org/officeDocument/2006/relationships/image" Target="../media/image11.jp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6.png"/><Relationship Id="rId3" Type="http://schemas.openxmlformats.org/officeDocument/2006/relationships/image" Target="../media/image45.jpg"/><Relationship Id="rId4" Type="http://schemas.openxmlformats.org/officeDocument/2006/relationships/image" Target="../media/image48.jp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6.png"/><Relationship Id="rId3" Type="http://schemas.openxmlformats.org/officeDocument/2006/relationships/image" Target="../media/image45.jpg"/><Relationship Id="rId4" Type="http://schemas.openxmlformats.org/officeDocument/2006/relationships/image" Target="../media/image49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6.png"/><Relationship Id="rId3" Type="http://schemas.openxmlformats.org/officeDocument/2006/relationships/image" Target="../media/image45.jpg"/><Relationship Id="rId4" Type="http://schemas.openxmlformats.org/officeDocument/2006/relationships/image" Target="../media/image50.jp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6.png"/><Relationship Id="rId3" Type="http://schemas.openxmlformats.org/officeDocument/2006/relationships/image" Target="../media/image45.jpg"/><Relationship Id="rId4" Type="http://schemas.openxmlformats.org/officeDocument/2006/relationships/image" Target="../media/image51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2.png"/><Relationship Id="rId4" Type="http://schemas.openxmlformats.org/officeDocument/2006/relationships/image" Target="../media/image11.jp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2.pn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7.png"/><Relationship Id="rId3" Type="http://schemas.openxmlformats.org/officeDocument/2006/relationships/image" Target="../media/image3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8.jpg"/><Relationship Id="rId8" Type="http://schemas.openxmlformats.org/officeDocument/2006/relationships/image" Target="../media/image59.png"/><Relationship Id="rId9" Type="http://schemas.openxmlformats.org/officeDocument/2006/relationships/image" Target="../media/image60.jpg"/><Relationship Id="rId10" Type="http://schemas.openxmlformats.org/officeDocument/2006/relationships/image" Target="../media/image61.jp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12.png"/><Relationship Id="rId4" Type="http://schemas.openxmlformats.org/officeDocument/2006/relationships/image" Target="../media/image11.jp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2.pn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64.png"/><Relationship Id="rId4" Type="http://schemas.openxmlformats.org/officeDocument/2006/relationships/image" Target="../media/image54.png"/><Relationship Id="rId5" Type="http://schemas.openxmlformats.org/officeDocument/2006/relationships/image" Target="../media/image65.png"/><Relationship Id="rId6" Type="http://schemas.openxmlformats.org/officeDocument/2006/relationships/hyperlink" Target="http://www.w3resource.com/mongodb/nosql.php" TargetMode="External"/><Relationship Id="rId7" Type="http://schemas.openxmlformats.org/officeDocument/2006/relationships/image" Target="../media/image66.jpg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64.png"/><Relationship Id="rId4" Type="http://schemas.openxmlformats.org/officeDocument/2006/relationships/image" Target="../media/image54.png"/><Relationship Id="rId5" Type="http://schemas.openxmlformats.org/officeDocument/2006/relationships/image" Target="../media/image65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image" Target="../media/image69.png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64.png"/><Relationship Id="rId4" Type="http://schemas.openxmlformats.org/officeDocument/2006/relationships/image" Target="../media/image54.png"/><Relationship Id="rId5" Type="http://schemas.openxmlformats.org/officeDocument/2006/relationships/image" Target="../media/image65.png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64.png"/><Relationship Id="rId4" Type="http://schemas.openxmlformats.org/officeDocument/2006/relationships/image" Target="../media/image54.png"/><Relationship Id="rId5" Type="http://schemas.openxmlformats.org/officeDocument/2006/relationships/image" Target="../media/image65.png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64.png"/><Relationship Id="rId4" Type="http://schemas.openxmlformats.org/officeDocument/2006/relationships/image" Target="../media/image54.png"/><Relationship Id="rId5" Type="http://schemas.openxmlformats.org/officeDocument/2006/relationships/image" Target="../media/image65.png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62.png"/><Relationship Id="rId4" Type="http://schemas.openxmlformats.org/officeDocument/2006/relationships/image" Target="../media/image70.jpg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2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2.png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71.png"/><Relationship Id="rId4" Type="http://schemas.openxmlformats.org/officeDocument/2006/relationships/image" Target="../media/image54.png"/><Relationship Id="rId5" Type="http://schemas.openxmlformats.org/officeDocument/2006/relationships/image" Target="../media/image65.png"/><Relationship Id="rId6" Type="http://schemas.openxmlformats.org/officeDocument/2006/relationships/image" Target="../media/image72.jpg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71.png"/><Relationship Id="rId4" Type="http://schemas.openxmlformats.org/officeDocument/2006/relationships/image" Target="../media/image54.png"/><Relationship Id="rId5" Type="http://schemas.openxmlformats.org/officeDocument/2006/relationships/image" Target="../media/image65.png"/><Relationship Id="rId6" Type="http://schemas.openxmlformats.org/officeDocument/2006/relationships/image" Target="../media/image73.png"/><Relationship Id="rId7" Type="http://schemas.openxmlformats.org/officeDocument/2006/relationships/image" Target="../media/image74.jpg"/><Relationship Id="rId8" Type="http://schemas.openxmlformats.org/officeDocument/2006/relationships/image" Target="../media/image75.jpg"/><Relationship Id="rId9" Type="http://schemas.openxmlformats.org/officeDocument/2006/relationships/image" Target="../media/image76.png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71.png"/><Relationship Id="rId4" Type="http://schemas.openxmlformats.org/officeDocument/2006/relationships/image" Target="../media/image54.png"/><Relationship Id="rId5" Type="http://schemas.openxmlformats.org/officeDocument/2006/relationships/image" Target="../media/image65.png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71.png"/><Relationship Id="rId4" Type="http://schemas.openxmlformats.org/officeDocument/2006/relationships/image" Target="../media/image54.png"/><Relationship Id="rId5" Type="http://schemas.openxmlformats.org/officeDocument/2006/relationships/image" Target="../media/image65.png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71.png"/><Relationship Id="rId4" Type="http://schemas.openxmlformats.org/officeDocument/2006/relationships/image" Target="../media/image54.png"/><Relationship Id="rId5" Type="http://schemas.openxmlformats.org/officeDocument/2006/relationships/image" Target="../media/image65.png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62.png"/><Relationship Id="rId4" Type="http://schemas.openxmlformats.org/officeDocument/2006/relationships/image" Target="../media/image77.jpg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2.png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image" Target="../media/image83.png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80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2.png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80.png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62.png"/><Relationship Id="rId4" Type="http://schemas.openxmlformats.org/officeDocument/2006/relationships/image" Target="../media/image84.jpg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85.png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6.png"/><Relationship Id="rId3" Type="http://schemas.openxmlformats.org/officeDocument/2006/relationships/hyperlink" Target="https://searchdatamanagement.techtarget.com/definition/relational-database" TargetMode="External"/><Relationship Id="rId4" Type="http://schemas.openxmlformats.org/officeDocument/2006/relationships/hyperlink" Target="https://stackoverflow.com/questions/12346326/cap-theorem-availability-and-partition-tolerance" TargetMode="External"/><Relationship Id="rId5" Type="http://schemas.openxmlformats.org/officeDocument/2006/relationships/hyperlink" Target="https://www.dezyre.com/article/nosql-vs-sql-4-reasons-why-nosql-is-better-for-big-data-applications/86" TargetMode="External"/><Relationship Id="rId6" Type="http://schemas.openxmlformats.org/officeDocument/2006/relationships/hyperlink" Target="https://studio3t.com/whats-new/nosql-database-types/" TargetMode="External"/><Relationship Id="rId7" Type="http://schemas.openxmlformats.org/officeDocument/2006/relationships/hyperlink" Target="https://www.quora.com/What-are-the-main-differences-between-the-four-types-of-NoSql-databases-KeyValue-Store-Column-Oriented-Store-Document-Oriented-Graph-Database" TargetMode="External"/><Relationship Id="rId8" Type="http://schemas.openxmlformats.org/officeDocument/2006/relationships/hyperlink" Target="https://mindmapsunleashed.com/the-mind-mapping-concept-and-how-you-benefit-from-this" TargetMode="External"/><Relationship Id="rId9" Type="http://schemas.openxmlformats.org/officeDocument/2006/relationships/hyperlink" Target="https://www.zdnet.com/article/look-at-what-google-and-amazon-are-doing-with-databases-thats-your-future/" TargetMode="External"/><Relationship Id="rId10" Type="http://schemas.openxmlformats.org/officeDocument/2006/relationships/hyperlink" Target="https://stackoverflow.com/questions/362956/what-database-does-google-use" TargetMode="External"/><Relationship Id="rId11" Type="http://schemas.openxmlformats.org/officeDocument/2006/relationships/hyperlink" Target="https://dzone.com/articles/couchbase-nosql-tunewiki" TargetMode="External"/><Relationship Id="rId12" Type="http://schemas.openxmlformats.org/officeDocument/2006/relationships/hyperlink" Target="http://bitnine.net/blog-graph-database/graph-database-real-world-examples/" TargetMode="External"/><Relationship Id="rId13" Type="http://schemas.openxmlformats.org/officeDocument/2006/relationships/hyperlink" Target="https://medium.com/%40shagun/scaling-memcache-at-facebook-1ba77d71c082" TargetMode="External"/><Relationship Id="rId14" Type="http://schemas.openxmlformats.org/officeDocument/2006/relationships/hyperlink" Target="http://www.datastax.com/dev/blog/facebooks-instagram-making-the-switch-to-cassandra-" TargetMode="External"/></Relationships>
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7.png"/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5" Type="http://schemas.openxmlformats.org/officeDocument/2006/relationships/image" Target="../media/image90.png"/><Relationship Id="rId6" Type="http://schemas.openxmlformats.org/officeDocument/2006/relationships/image" Target="../media/image91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2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2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0351" y="495300"/>
            <a:ext cx="1856232" cy="553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403840" y="6184188"/>
            <a:ext cx="10483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www.thecads.com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69835" y="0"/>
            <a:ext cx="5122164" cy="51221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4331208"/>
            <a:ext cx="160020" cy="1007744"/>
          </a:xfrm>
          <a:custGeom>
            <a:avLst/>
            <a:gdLst/>
            <a:ahLst/>
            <a:cxnLst/>
            <a:rect l="l" t="t" r="r" b="b"/>
            <a:pathLst>
              <a:path w="160020" h="1007745">
                <a:moveTo>
                  <a:pt x="0" y="1007363"/>
                </a:moveTo>
                <a:lnTo>
                  <a:pt x="160020" y="1007363"/>
                </a:lnTo>
                <a:lnTo>
                  <a:pt x="160020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solidFill>
            <a:srgbClr val="0078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13092" y="1720595"/>
            <a:ext cx="641985" cy="641985"/>
          </a:xfrm>
          <a:custGeom>
            <a:avLst/>
            <a:gdLst/>
            <a:ahLst/>
            <a:cxnLst/>
            <a:rect l="l" t="t" r="r" b="b"/>
            <a:pathLst>
              <a:path w="641984" h="641985">
                <a:moveTo>
                  <a:pt x="320801" y="0"/>
                </a:moveTo>
                <a:lnTo>
                  <a:pt x="273398" y="3478"/>
                </a:lnTo>
                <a:lnTo>
                  <a:pt x="228153" y="13583"/>
                </a:lnTo>
                <a:lnTo>
                  <a:pt x="185563" y="29817"/>
                </a:lnTo>
                <a:lnTo>
                  <a:pt x="146125" y="51685"/>
                </a:lnTo>
                <a:lnTo>
                  <a:pt x="110335" y="78690"/>
                </a:lnTo>
                <a:lnTo>
                  <a:pt x="78690" y="110335"/>
                </a:lnTo>
                <a:lnTo>
                  <a:pt x="51685" y="146125"/>
                </a:lnTo>
                <a:lnTo>
                  <a:pt x="29817" y="185563"/>
                </a:lnTo>
                <a:lnTo>
                  <a:pt x="13583" y="228153"/>
                </a:lnTo>
                <a:lnTo>
                  <a:pt x="3478" y="273398"/>
                </a:lnTo>
                <a:lnTo>
                  <a:pt x="0" y="320801"/>
                </a:lnTo>
                <a:lnTo>
                  <a:pt x="3478" y="368205"/>
                </a:lnTo>
                <a:lnTo>
                  <a:pt x="13583" y="413450"/>
                </a:lnTo>
                <a:lnTo>
                  <a:pt x="29817" y="456040"/>
                </a:lnTo>
                <a:lnTo>
                  <a:pt x="51685" y="495478"/>
                </a:lnTo>
                <a:lnTo>
                  <a:pt x="78690" y="531268"/>
                </a:lnTo>
                <a:lnTo>
                  <a:pt x="110335" y="562913"/>
                </a:lnTo>
                <a:lnTo>
                  <a:pt x="146125" y="589918"/>
                </a:lnTo>
                <a:lnTo>
                  <a:pt x="185563" y="611786"/>
                </a:lnTo>
                <a:lnTo>
                  <a:pt x="228153" y="628020"/>
                </a:lnTo>
                <a:lnTo>
                  <a:pt x="273398" y="638125"/>
                </a:lnTo>
                <a:lnTo>
                  <a:pt x="320801" y="641603"/>
                </a:lnTo>
                <a:lnTo>
                  <a:pt x="368205" y="638125"/>
                </a:lnTo>
                <a:lnTo>
                  <a:pt x="413450" y="628020"/>
                </a:lnTo>
                <a:lnTo>
                  <a:pt x="456040" y="611786"/>
                </a:lnTo>
                <a:lnTo>
                  <a:pt x="495478" y="589918"/>
                </a:lnTo>
                <a:lnTo>
                  <a:pt x="531268" y="562913"/>
                </a:lnTo>
                <a:lnTo>
                  <a:pt x="562913" y="531268"/>
                </a:lnTo>
                <a:lnTo>
                  <a:pt x="589918" y="495478"/>
                </a:lnTo>
                <a:lnTo>
                  <a:pt x="611786" y="456040"/>
                </a:lnTo>
                <a:lnTo>
                  <a:pt x="628020" y="413450"/>
                </a:lnTo>
                <a:lnTo>
                  <a:pt x="638125" y="368205"/>
                </a:lnTo>
                <a:lnTo>
                  <a:pt x="641603" y="320801"/>
                </a:lnTo>
                <a:lnTo>
                  <a:pt x="638125" y="273398"/>
                </a:lnTo>
                <a:lnTo>
                  <a:pt x="628020" y="228153"/>
                </a:lnTo>
                <a:lnTo>
                  <a:pt x="611786" y="185563"/>
                </a:lnTo>
                <a:lnTo>
                  <a:pt x="589918" y="146125"/>
                </a:lnTo>
                <a:lnTo>
                  <a:pt x="562913" y="110335"/>
                </a:lnTo>
                <a:lnTo>
                  <a:pt x="531268" y="78690"/>
                </a:lnTo>
                <a:lnTo>
                  <a:pt x="495478" y="51685"/>
                </a:lnTo>
                <a:lnTo>
                  <a:pt x="456040" y="29817"/>
                </a:lnTo>
                <a:lnTo>
                  <a:pt x="413450" y="13583"/>
                </a:lnTo>
                <a:lnTo>
                  <a:pt x="368205" y="3478"/>
                </a:lnTo>
                <a:lnTo>
                  <a:pt x="320801" y="0"/>
                </a:lnTo>
                <a:close/>
              </a:path>
            </a:pathLst>
          </a:custGeom>
          <a:solidFill>
            <a:srgbClr val="DED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018019" y="711708"/>
            <a:ext cx="327660" cy="327660"/>
          </a:xfrm>
          <a:custGeom>
            <a:avLst/>
            <a:gdLst/>
            <a:ahLst/>
            <a:cxnLst/>
            <a:rect l="l" t="t" r="r" b="b"/>
            <a:pathLst>
              <a:path w="327659" h="327659">
                <a:moveTo>
                  <a:pt x="163829" y="0"/>
                </a:moveTo>
                <a:lnTo>
                  <a:pt x="120297" y="5856"/>
                </a:lnTo>
                <a:lnTo>
                  <a:pt x="81167" y="22380"/>
                </a:lnTo>
                <a:lnTo>
                  <a:pt x="48005" y="48005"/>
                </a:lnTo>
                <a:lnTo>
                  <a:pt x="22380" y="81167"/>
                </a:lnTo>
                <a:lnTo>
                  <a:pt x="5856" y="120297"/>
                </a:lnTo>
                <a:lnTo>
                  <a:pt x="0" y="163829"/>
                </a:lnTo>
                <a:lnTo>
                  <a:pt x="5856" y="207362"/>
                </a:lnTo>
                <a:lnTo>
                  <a:pt x="22380" y="246492"/>
                </a:lnTo>
                <a:lnTo>
                  <a:pt x="48005" y="279653"/>
                </a:lnTo>
                <a:lnTo>
                  <a:pt x="81167" y="305279"/>
                </a:lnTo>
                <a:lnTo>
                  <a:pt x="120297" y="321803"/>
                </a:lnTo>
                <a:lnTo>
                  <a:pt x="163829" y="327659"/>
                </a:lnTo>
                <a:lnTo>
                  <a:pt x="207362" y="321803"/>
                </a:lnTo>
                <a:lnTo>
                  <a:pt x="246492" y="305279"/>
                </a:lnTo>
                <a:lnTo>
                  <a:pt x="279653" y="279653"/>
                </a:lnTo>
                <a:lnTo>
                  <a:pt x="305279" y="246492"/>
                </a:lnTo>
                <a:lnTo>
                  <a:pt x="321803" y="207362"/>
                </a:lnTo>
                <a:lnTo>
                  <a:pt x="327659" y="163829"/>
                </a:lnTo>
                <a:lnTo>
                  <a:pt x="321803" y="120297"/>
                </a:lnTo>
                <a:lnTo>
                  <a:pt x="305279" y="81167"/>
                </a:lnTo>
                <a:lnTo>
                  <a:pt x="279653" y="48005"/>
                </a:lnTo>
                <a:lnTo>
                  <a:pt x="246492" y="22380"/>
                </a:lnTo>
                <a:lnTo>
                  <a:pt x="207362" y="5856"/>
                </a:lnTo>
                <a:lnTo>
                  <a:pt x="163829" y="0"/>
                </a:lnTo>
                <a:close/>
              </a:path>
            </a:pathLst>
          </a:custGeom>
          <a:solidFill>
            <a:srgbClr val="E82E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949940" y="4835652"/>
            <a:ext cx="326390" cy="326390"/>
          </a:xfrm>
          <a:custGeom>
            <a:avLst/>
            <a:gdLst/>
            <a:ahLst/>
            <a:cxnLst/>
            <a:rect l="l" t="t" r="r" b="b"/>
            <a:pathLst>
              <a:path w="326390" h="326389">
                <a:moveTo>
                  <a:pt x="163067" y="0"/>
                </a:moveTo>
                <a:lnTo>
                  <a:pt x="119723" y="5826"/>
                </a:lnTo>
                <a:lnTo>
                  <a:pt x="80772" y="22267"/>
                </a:lnTo>
                <a:lnTo>
                  <a:pt x="47767" y="47767"/>
                </a:lnTo>
                <a:lnTo>
                  <a:pt x="22267" y="80772"/>
                </a:lnTo>
                <a:lnTo>
                  <a:pt x="5826" y="119723"/>
                </a:lnTo>
                <a:lnTo>
                  <a:pt x="0" y="163068"/>
                </a:lnTo>
                <a:lnTo>
                  <a:pt x="5826" y="206412"/>
                </a:lnTo>
                <a:lnTo>
                  <a:pt x="22267" y="245364"/>
                </a:lnTo>
                <a:lnTo>
                  <a:pt x="47767" y="278368"/>
                </a:lnTo>
                <a:lnTo>
                  <a:pt x="80771" y="303868"/>
                </a:lnTo>
                <a:lnTo>
                  <a:pt x="119723" y="320309"/>
                </a:lnTo>
                <a:lnTo>
                  <a:pt x="163067" y="326136"/>
                </a:lnTo>
                <a:lnTo>
                  <a:pt x="206412" y="320309"/>
                </a:lnTo>
                <a:lnTo>
                  <a:pt x="245363" y="303868"/>
                </a:lnTo>
                <a:lnTo>
                  <a:pt x="278368" y="278368"/>
                </a:lnTo>
                <a:lnTo>
                  <a:pt x="303868" y="245364"/>
                </a:lnTo>
                <a:lnTo>
                  <a:pt x="320309" y="206412"/>
                </a:lnTo>
                <a:lnTo>
                  <a:pt x="326135" y="163068"/>
                </a:lnTo>
                <a:lnTo>
                  <a:pt x="320309" y="119723"/>
                </a:lnTo>
                <a:lnTo>
                  <a:pt x="303868" y="80772"/>
                </a:lnTo>
                <a:lnTo>
                  <a:pt x="278368" y="47767"/>
                </a:lnTo>
                <a:lnTo>
                  <a:pt x="245363" y="22267"/>
                </a:lnTo>
                <a:lnTo>
                  <a:pt x="206412" y="5826"/>
                </a:lnTo>
                <a:lnTo>
                  <a:pt x="163067" y="0"/>
                </a:lnTo>
                <a:close/>
              </a:path>
            </a:pathLst>
          </a:custGeom>
          <a:solidFill>
            <a:srgbClr val="EE7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55751" y="4531562"/>
            <a:ext cx="2215515" cy="8274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250" spc="5">
                <a:solidFill>
                  <a:srgbClr val="FFFFFF"/>
                </a:solidFill>
                <a:latin typeface="Arial"/>
                <a:cs typeface="Arial"/>
              </a:rPr>
              <a:t>NoS</a:t>
            </a:r>
            <a:r>
              <a:rPr dirty="0" sz="525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dirty="0" sz="525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5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3013" y="6226302"/>
            <a:ext cx="11207750" cy="1905"/>
          </a:xfrm>
          <a:custGeom>
            <a:avLst/>
            <a:gdLst/>
            <a:ahLst/>
            <a:cxnLst/>
            <a:rect l="l" t="t" r="r" b="b"/>
            <a:pathLst>
              <a:path w="11207750" h="1904">
                <a:moveTo>
                  <a:pt x="0" y="0"/>
                </a:moveTo>
                <a:lnTo>
                  <a:pt x="11207495" y="1524"/>
                </a:lnTo>
              </a:path>
            </a:pathLst>
          </a:custGeom>
          <a:ln w="19050">
            <a:solidFill>
              <a:srgbClr val="0078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877811" y="1199388"/>
            <a:ext cx="4733544" cy="4506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3301" y="92328"/>
            <a:ext cx="3068955" cy="3154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3301" y="397129"/>
            <a:ext cx="3630549" cy="315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03326" y="2335149"/>
            <a:ext cx="6515734" cy="1550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marR="6350" indent="-287020">
              <a:lnSpc>
                <a:spcPct val="100000"/>
              </a:lnSpc>
              <a:spcBef>
                <a:spcPts val="105"/>
              </a:spcBef>
              <a:buClr>
                <a:srgbClr val="6E6C00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NoSQL 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loses 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the 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support for </a:t>
            </a:r>
            <a:r>
              <a:rPr dirty="0" sz="2000" spc="-5" b="1">
                <a:solidFill>
                  <a:srgbClr val="FFFFFF"/>
                </a:solidFill>
                <a:latin typeface="Myanmar Text"/>
                <a:cs typeface="Myanmar Text"/>
              </a:rPr>
              <a:t>ACID 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principles as 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trade-  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off for 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increased </a:t>
            </a:r>
            <a:r>
              <a:rPr dirty="0" sz="2000" spc="-5" b="1">
                <a:solidFill>
                  <a:srgbClr val="FFFFFF"/>
                </a:solidFill>
                <a:latin typeface="Myanmar Text"/>
                <a:cs typeface="Myanmar Text"/>
              </a:rPr>
              <a:t>scalability 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and</a:t>
            </a:r>
            <a:r>
              <a:rPr dirty="0" sz="2000" spc="-35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sz="2000" spc="-5" b="1">
                <a:solidFill>
                  <a:srgbClr val="FFFFFF"/>
                </a:solidFill>
                <a:latin typeface="Myanmar Text"/>
                <a:cs typeface="Myanmar Text"/>
              </a:rPr>
              <a:t>availability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.</a:t>
            </a:r>
            <a:endParaRPr sz="2000">
              <a:latin typeface="Myanmar Text"/>
              <a:cs typeface="Myanmar Text"/>
            </a:endParaRPr>
          </a:p>
          <a:p>
            <a:pPr marL="299085" marR="5080" indent="-287020">
              <a:lnSpc>
                <a:spcPct val="100000"/>
              </a:lnSpc>
              <a:spcBef>
                <a:spcPts val="2400"/>
              </a:spcBef>
              <a:buClr>
                <a:srgbClr val="6E6C00"/>
              </a:buClr>
              <a:buFont typeface="Wingdings"/>
              <a:buChar char=""/>
              <a:tabLst>
                <a:tab pos="299085" algn="l"/>
                <a:tab pos="299720" algn="l"/>
                <a:tab pos="1287780" algn="l"/>
                <a:tab pos="2374900" algn="l"/>
                <a:tab pos="2747010" algn="l"/>
                <a:tab pos="4069715" algn="l"/>
                <a:tab pos="5006975" algn="l"/>
                <a:tab pos="5443220" algn="l"/>
                <a:tab pos="6009640" algn="l"/>
              </a:tabLst>
            </a:pP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No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SQL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	</a:t>
            </a:r>
            <a:r>
              <a:rPr dirty="0" sz="2000" spc="-15">
                <a:solidFill>
                  <a:srgbClr val="FFFFFF"/>
                </a:solidFill>
                <a:latin typeface="Myanmar Text"/>
                <a:cs typeface="Myanmar Text"/>
              </a:rPr>
              <a:t>s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y</a:t>
            </a:r>
            <a:r>
              <a:rPr dirty="0" sz="2000" spc="-10">
                <a:solidFill>
                  <a:srgbClr val="FFFFFF"/>
                </a:solidFill>
                <a:latin typeface="Myanmar Text"/>
                <a:cs typeface="Myanmar Text"/>
              </a:rPr>
              <a:t>s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tems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	</a:t>
            </a:r>
            <a:r>
              <a:rPr dirty="0" sz="2000" spc="-10">
                <a:solidFill>
                  <a:srgbClr val="FFFFFF"/>
                </a:solidFill>
                <a:latin typeface="Myanmar Text"/>
                <a:cs typeface="Myanmar Text"/>
              </a:rPr>
              <a:t>i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s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	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in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her</a:t>
            </a:r>
            <a:r>
              <a:rPr dirty="0" sz="2000" spc="-10">
                <a:solidFill>
                  <a:srgbClr val="FFFFFF"/>
                </a:solidFill>
                <a:latin typeface="Myanmar Text"/>
                <a:cs typeface="Myanmar Text"/>
              </a:rPr>
              <a:t>e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n</a:t>
            </a:r>
            <a:r>
              <a:rPr dirty="0" sz="2000" spc="5">
                <a:solidFill>
                  <a:srgbClr val="FFFFFF"/>
                </a:solidFill>
                <a:latin typeface="Myanmar Text"/>
                <a:cs typeface="Myanmar Text"/>
              </a:rPr>
              <a:t>t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l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y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	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b</a:t>
            </a:r>
            <a:r>
              <a:rPr dirty="0" sz="2000" spc="-15">
                <a:solidFill>
                  <a:srgbClr val="FFFFFF"/>
                </a:solidFill>
                <a:latin typeface="Myanmar Text"/>
                <a:cs typeface="Myanmar Text"/>
              </a:rPr>
              <a:t>o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u</a:t>
            </a:r>
            <a:r>
              <a:rPr dirty="0" sz="2000" spc="10">
                <a:solidFill>
                  <a:srgbClr val="FFFFFF"/>
                </a:solidFill>
                <a:latin typeface="Myanmar Text"/>
                <a:cs typeface="Myanmar Text"/>
              </a:rPr>
              <a:t>n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d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	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to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	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t</a:t>
            </a:r>
            <a:r>
              <a:rPr dirty="0" sz="2000" spc="5">
                <a:solidFill>
                  <a:srgbClr val="FFFFFF"/>
                </a:solidFill>
                <a:latin typeface="Myanmar Text"/>
                <a:cs typeface="Myanmar Text"/>
              </a:rPr>
              <a:t>h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e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	</a:t>
            </a:r>
            <a:r>
              <a:rPr dirty="0" sz="2000" b="1">
                <a:solidFill>
                  <a:srgbClr val="FFFFFF"/>
                </a:solidFill>
                <a:latin typeface="Myanmar Text"/>
                <a:cs typeface="Myanmar Text"/>
              </a:rPr>
              <a:t>C</a:t>
            </a:r>
            <a:r>
              <a:rPr dirty="0" sz="2000" spc="-15" b="1">
                <a:solidFill>
                  <a:srgbClr val="FFFFFF"/>
                </a:solidFill>
                <a:latin typeface="Myanmar Text"/>
                <a:cs typeface="Myanmar Text"/>
              </a:rPr>
              <a:t>A</a:t>
            </a:r>
            <a:r>
              <a:rPr dirty="0" sz="2000" b="1">
                <a:solidFill>
                  <a:srgbClr val="FFFFFF"/>
                </a:solidFill>
                <a:latin typeface="Myanmar Text"/>
                <a:cs typeface="Myanmar Text"/>
              </a:rPr>
              <a:t>P  </a:t>
            </a:r>
            <a:r>
              <a:rPr dirty="0" sz="2000" b="1">
                <a:solidFill>
                  <a:srgbClr val="FFFFFF"/>
                </a:solidFill>
                <a:latin typeface="Myanmar Text"/>
                <a:cs typeface="Myanmar Text"/>
              </a:rPr>
              <a:t>Theorem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.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"/>
              <a:t>Copyright © 2019 </a:t>
            </a:r>
            <a:r>
              <a:rPr dirty="0" spc="-10"/>
              <a:t>CADS and/or </a:t>
            </a:r>
            <a:r>
              <a:rPr dirty="0"/>
              <a:t>its </a:t>
            </a:r>
            <a:r>
              <a:rPr dirty="0" spc="-5"/>
              <a:t>affiliates. </a:t>
            </a:r>
            <a:r>
              <a:rPr dirty="0"/>
              <a:t>All </a:t>
            </a:r>
            <a:r>
              <a:rPr dirty="0" spc="-5"/>
              <a:t>rights reserved. </a:t>
            </a:r>
            <a:r>
              <a:rPr dirty="0" spc="-10"/>
              <a:t>CADS </a:t>
            </a:r>
            <a:r>
              <a:rPr dirty="0" spc="-5"/>
              <a:t>Confidential – Internal/Restricted/Highly</a:t>
            </a:r>
            <a:r>
              <a:rPr dirty="0" spc="65"/>
              <a:t> </a:t>
            </a:r>
            <a:r>
              <a:rPr dirty="0"/>
              <a:t>Restricted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3013" y="6226302"/>
            <a:ext cx="11207750" cy="1905"/>
          </a:xfrm>
          <a:custGeom>
            <a:avLst/>
            <a:gdLst/>
            <a:ahLst/>
            <a:cxnLst/>
            <a:rect l="l" t="t" r="r" b="b"/>
            <a:pathLst>
              <a:path w="11207750" h="1904">
                <a:moveTo>
                  <a:pt x="0" y="0"/>
                </a:moveTo>
                <a:lnTo>
                  <a:pt x="11207495" y="1524"/>
                </a:lnTo>
              </a:path>
            </a:pathLst>
          </a:custGeom>
          <a:ln w="19050">
            <a:solidFill>
              <a:srgbClr val="0078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51916" y="918972"/>
            <a:ext cx="4851400" cy="5020310"/>
          </a:xfrm>
          <a:custGeom>
            <a:avLst/>
            <a:gdLst/>
            <a:ahLst/>
            <a:cxnLst/>
            <a:rect l="l" t="t" r="r" b="b"/>
            <a:pathLst>
              <a:path w="4851400" h="5020310">
                <a:moveTo>
                  <a:pt x="0" y="5020056"/>
                </a:moveTo>
                <a:lnTo>
                  <a:pt x="4850892" y="5020056"/>
                </a:lnTo>
                <a:lnTo>
                  <a:pt x="4850892" y="0"/>
                </a:lnTo>
                <a:lnTo>
                  <a:pt x="0" y="0"/>
                </a:lnTo>
                <a:lnTo>
                  <a:pt x="0" y="5020056"/>
                </a:lnTo>
                <a:close/>
              </a:path>
            </a:pathLst>
          </a:custGeom>
          <a:solidFill>
            <a:srgbClr val="FFFC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3301" y="92328"/>
            <a:ext cx="3068955" cy="315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3301" y="397129"/>
            <a:ext cx="3630549" cy="315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27455" y="2636901"/>
            <a:ext cx="4313555" cy="30422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67970" marR="30480" indent="-268605">
              <a:lnSpc>
                <a:spcPct val="99700"/>
              </a:lnSpc>
              <a:spcBef>
                <a:spcPts val="105"/>
              </a:spcBef>
              <a:buClr>
                <a:srgbClr val="6E6C00"/>
              </a:buClr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dirty="0"/>
              <a:t>	</a:t>
            </a:r>
            <a:r>
              <a:rPr dirty="0" u="heavy" sz="1800" spc="-5" b="1">
                <a:solidFill>
                  <a:srgbClr val="002B52"/>
                </a:solidFill>
                <a:uFill>
                  <a:solidFill>
                    <a:srgbClr val="002B52"/>
                  </a:solidFill>
                </a:uFill>
                <a:latin typeface="Myanmar Text"/>
                <a:cs typeface="Myanmar Text"/>
              </a:rPr>
              <a:t>A</a:t>
            </a:r>
            <a:r>
              <a:rPr dirty="0" sz="1800" spc="-5" b="1">
                <a:solidFill>
                  <a:srgbClr val="002B52"/>
                </a:solidFill>
                <a:latin typeface="Myanmar Text"/>
                <a:cs typeface="Myanmar Text"/>
              </a:rPr>
              <a:t>tomicity: </a:t>
            </a:r>
            <a:r>
              <a:rPr dirty="0" sz="1800" spc="-5">
                <a:solidFill>
                  <a:srgbClr val="002B52"/>
                </a:solidFill>
                <a:latin typeface="Myanmar Text"/>
                <a:cs typeface="Myanmar Text"/>
              </a:rPr>
              <a:t>Each operation affects </a:t>
            </a:r>
            <a:r>
              <a:rPr dirty="0" sz="1800">
                <a:solidFill>
                  <a:srgbClr val="002B52"/>
                </a:solidFill>
                <a:latin typeface="Myanmar Text"/>
                <a:cs typeface="Myanmar Text"/>
              </a:rPr>
              <a:t>the  </a:t>
            </a:r>
            <a:r>
              <a:rPr dirty="0" sz="1800" spc="-10">
                <a:solidFill>
                  <a:srgbClr val="002B52"/>
                </a:solidFill>
                <a:latin typeface="Myanmar Text"/>
                <a:cs typeface="Myanmar Text"/>
              </a:rPr>
              <a:t>specified </a:t>
            </a:r>
            <a:r>
              <a:rPr dirty="0" sz="1800" spc="-5">
                <a:solidFill>
                  <a:srgbClr val="002B52"/>
                </a:solidFill>
                <a:latin typeface="Myanmar Text"/>
                <a:cs typeface="Myanmar Text"/>
              </a:rPr>
              <a:t>data, </a:t>
            </a:r>
            <a:r>
              <a:rPr dirty="0" sz="1800">
                <a:solidFill>
                  <a:srgbClr val="002B52"/>
                </a:solidFill>
                <a:latin typeface="Myanmar Text"/>
                <a:cs typeface="Myanmar Text"/>
              </a:rPr>
              <a:t>and no other </a:t>
            </a:r>
            <a:r>
              <a:rPr dirty="0" sz="1800" spc="-5">
                <a:solidFill>
                  <a:srgbClr val="002B52"/>
                </a:solidFill>
                <a:latin typeface="Myanmar Text"/>
                <a:cs typeface="Myanmar Text"/>
              </a:rPr>
              <a:t>data, in </a:t>
            </a:r>
            <a:r>
              <a:rPr dirty="0" sz="1800">
                <a:solidFill>
                  <a:srgbClr val="002B52"/>
                </a:solidFill>
                <a:latin typeface="Myanmar Text"/>
                <a:cs typeface="Myanmar Text"/>
              </a:rPr>
              <a:t>the  </a:t>
            </a:r>
            <a:r>
              <a:rPr dirty="0" sz="1800" spc="-5">
                <a:solidFill>
                  <a:srgbClr val="002B52"/>
                </a:solidFill>
                <a:latin typeface="Myanmar Text"/>
                <a:cs typeface="Myanmar Text"/>
              </a:rPr>
              <a:t>database.</a:t>
            </a:r>
            <a:endParaRPr sz="1800">
              <a:latin typeface="Myanmar Text"/>
              <a:cs typeface="Myanmar Text"/>
            </a:endParaRPr>
          </a:p>
          <a:p>
            <a:pPr marL="267970" marR="10795" indent="-268605">
              <a:lnSpc>
                <a:spcPct val="99800"/>
              </a:lnSpc>
              <a:spcBef>
                <a:spcPts val="15"/>
              </a:spcBef>
              <a:buClr>
                <a:srgbClr val="6E6C00"/>
              </a:buClr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dirty="0"/>
              <a:t>	</a:t>
            </a:r>
            <a:r>
              <a:rPr dirty="0" u="heavy" sz="1800" spc="-5" b="1">
                <a:solidFill>
                  <a:srgbClr val="002B52"/>
                </a:solidFill>
                <a:uFill>
                  <a:solidFill>
                    <a:srgbClr val="002B52"/>
                  </a:solidFill>
                </a:uFill>
                <a:latin typeface="Myanmar Text"/>
                <a:cs typeface="Myanmar Text"/>
              </a:rPr>
              <a:t>C</a:t>
            </a:r>
            <a:r>
              <a:rPr dirty="0" sz="1800" spc="-5" b="1">
                <a:solidFill>
                  <a:srgbClr val="002B52"/>
                </a:solidFill>
                <a:latin typeface="Myanmar Text"/>
                <a:cs typeface="Myanmar Text"/>
              </a:rPr>
              <a:t>onsistency: </a:t>
            </a:r>
            <a:r>
              <a:rPr dirty="0" sz="1800" spc="-5">
                <a:solidFill>
                  <a:srgbClr val="002B52"/>
                </a:solidFill>
                <a:latin typeface="Myanmar Text"/>
                <a:cs typeface="Myanmar Text"/>
              </a:rPr>
              <a:t>Each operation moves </a:t>
            </a:r>
            <a:r>
              <a:rPr dirty="0" sz="1800">
                <a:solidFill>
                  <a:srgbClr val="002B52"/>
                </a:solidFill>
                <a:latin typeface="Myanmar Text"/>
                <a:cs typeface="Myanmar Text"/>
              </a:rPr>
              <a:t>the  </a:t>
            </a:r>
            <a:r>
              <a:rPr dirty="0" sz="1800" spc="-5">
                <a:solidFill>
                  <a:srgbClr val="002B52"/>
                </a:solidFill>
                <a:latin typeface="Myanmar Text"/>
                <a:cs typeface="Myanmar Text"/>
              </a:rPr>
              <a:t>database </a:t>
            </a:r>
            <a:r>
              <a:rPr dirty="0" sz="1800">
                <a:solidFill>
                  <a:srgbClr val="002B52"/>
                </a:solidFill>
                <a:latin typeface="Myanmar Text"/>
                <a:cs typeface="Myanmar Text"/>
              </a:rPr>
              <a:t>from </a:t>
            </a:r>
            <a:r>
              <a:rPr dirty="0" sz="1800" spc="-5">
                <a:solidFill>
                  <a:srgbClr val="002B52"/>
                </a:solidFill>
                <a:latin typeface="Myanmar Text"/>
                <a:cs typeface="Myanmar Text"/>
              </a:rPr>
              <a:t>one consistent state </a:t>
            </a:r>
            <a:r>
              <a:rPr dirty="0" sz="1800">
                <a:solidFill>
                  <a:srgbClr val="002B52"/>
                </a:solidFill>
                <a:latin typeface="Myanmar Text"/>
                <a:cs typeface="Myanmar Text"/>
              </a:rPr>
              <a:t>to  </a:t>
            </a:r>
            <a:r>
              <a:rPr dirty="0" sz="1800" spc="-5">
                <a:solidFill>
                  <a:srgbClr val="002B52"/>
                </a:solidFill>
                <a:latin typeface="Myanmar Text"/>
                <a:cs typeface="Myanmar Text"/>
              </a:rPr>
              <a:t>another.</a:t>
            </a:r>
            <a:endParaRPr sz="1800">
              <a:latin typeface="Myanmar Text"/>
              <a:cs typeface="Myanmar Text"/>
            </a:endParaRPr>
          </a:p>
          <a:p>
            <a:pPr marL="286385" marR="5080" indent="-287020">
              <a:lnSpc>
                <a:spcPts val="2150"/>
              </a:lnSpc>
              <a:spcBef>
                <a:spcPts val="95"/>
              </a:spcBef>
              <a:buClr>
                <a:srgbClr val="6E6C00"/>
              </a:buClr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dirty="0" u="heavy" sz="1800" spc="-5" b="1">
                <a:solidFill>
                  <a:srgbClr val="002B52"/>
                </a:solidFill>
                <a:uFill>
                  <a:solidFill>
                    <a:srgbClr val="002B52"/>
                  </a:solidFill>
                </a:uFill>
                <a:latin typeface="Myanmar Text"/>
                <a:cs typeface="Myanmar Text"/>
              </a:rPr>
              <a:t>I</a:t>
            </a:r>
            <a:r>
              <a:rPr dirty="0" sz="1800" spc="-5" b="1">
                <a:solidFill>
                  <a:srgbClr val="002B52"/>
                </a:solidFill>
                <a:latin typeface="Myanmar Text"/>
                <a:cs typeface="Myanmar Text"/>
              </a:rPr>
              <a:t>solation: </a:t>
            </a:r>
            <a:r>
              <a:rPr dirty="0" sz="1800">
                <a:solidFill>
                  <a:srgbClr val="002B52"/>
                </a:solidFill>
                <a:latin typeface="Myanmar Text"/>
                <a:cs typeface="Myanmar Text"/>
              </a:rPr>
              <a:t>One </a:t>
            </a:r>
            <a:r>
              <a:rPr dirty="0" sz="1800" spc="-5">
                <a:solidFill>
                  <a:srgbClr val="002B52"/>
                </a:solidFill>
                <a:latin typeface="Myanmar Text"/>
                <a:cs typeface="Myanmar Text"/>
              </a:rPr>
              <a:t>operation in-flight does  </a:t>
            </a:r>
            <a:r>
              <a:rPr dirty="0" sz="1800">
                <a:solidFill>
                  <a:srgbClr val="002B52"/>
                </a:solidFill>
                <a:latin typeface="Myanmar Text"/>
                <a:cs typeface="Myanmar Text"/>
              </a:rPr>
              <a:t>not </a:t>
            </a:r>
            <a:r>
              <a:rPr dirty="0" sz="1800" spc="-5">
                <a:solidFill>
                  <a:srgbClr val="002B52"/>
                </a:solidFill>
                <a:latin typeface="Myanmar Text"/>
                <a:cs typeface="Myanmar Text"/>
              </a:rPr>
              <a:t>affect </a:t>
            </a:r>
            <a:r>
              <a:rPr dirty="0" sz="1800">
                <a:solidFill>
                  <a:srgbClr val="002B52"/>
                </a:solidFill>
                <a:latin typeface="Myanmar Text"/>
                <a:cs typeface="Myanmar Text"/>
              </a:rPr>
              <a:t>the</a:t>
            </a:r>
            <a:r>
              <a:rPr dirty="0" sz="1800" spc="-40">
                <a:solidFill>
                  <a:srgbClr val="002B52"/>
                </a:solidFill>
                <a:latin typeface="Myanmar Text"/>
                <a:cs typeface="Myanmar Text"/>
              </a:rPr>
              <a:t> </a:t>
            </a:r>
            <a:r>
              <a:rPr dirty="0" sz="1800">
                <a:solidFill>
                  <a:srgbClr val="002B52"/>
                </a:solidFill>
                <a:latin typeface="Myanmar Text"/>
                <a:cs typeface="Myanmar Text"/>
              </a:rPr>
              <a:t>others.</a:t>
            </a:r>
            <a:endParaRPr sz="1800">
              <a:latin typeface="Myanmar Text"/>
              <a:cs typeface="Myanmar Text"/>
            </a:endParaRPr>
          </a:p>
          <a:p>
            <a:pPr marL="286385" indent="-287020">
              <a:lnSpc>
                <a:spcPts val="2095"/>
              </a:lnSpc>
              <a:buClr>
                <a:srgbClr val="6E6C00"/>
              </a:buClr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dirty="0" u="heavy" sz="1800" spc="-5" b="1">
                <a:solidFill>
                  <a:srgbClr val="002B52"/>
                </a:solidFill>
                <a:uFill>
                  <a:solidFill>
                    <a:srgbClr val="002B52"/>
                  </a:solidFill>
                </a:uFill>
                <a:latin typeface="Myanmar Text"/>
                <a:cs typeface="Myanmar Text"/>
              </a:rPr>
              <a:t>D</a:t>
            </a:r>
            <a:r>
              <a:rPr dirty="0" sz="1800" spc="-5" b="1">
                <a:solidFill>
                  <a:srgbClr val="002B52"/>
                </a:solidFill>
                <a:latin typeface="Myanmar Text"/>
                <a:cs typeface="Myanmar Text"/>
              </a:rPr>
              <a:t>urability: </a:t>
            </a:r>
            <a:r>
              <a:rPr dirty="0" sz="1800">
                <a:solidFill>
                  <a:srgbClr val="002B52"/>
                </a:solidFill>
                <a:latin typeface="Myanmar Text"/>
                <a:cs typeface="Myanmar Text"/>
              </a:rPr>
              <a:t>The </a:t>
            </a:r>
            <a:r>
              <a:rPr dirty="0" sz="1800" spc="-5">
                <a:solidFill>
                  <a:srgbClr val="002B52"/>
                </a:solidFill>
                <a:latin typeface="Myanmar Text"/>
                <a:cs typeface="Myanmar Text"/>
              </a:rPr>
              <a:t>database will </a:t>
            </a:r>
            <a:r>
              <a:rPr dirty="0" sz="1800">
                <a:solidFill>
                  <a:srgbClr val="002B52"/>
                </a:solidFill>
                <a:latin typeface="Myanmar Text"/>
                <a:cs typeface="Myanmar Text"/>
              </a:rPr>
              <a:t>not</a:t>
            </a:r>
            <a:r>
              <a:rPr dirty="0" sz="1800" spc="-85">
                <a:solidFill>
                  <a:srgbClr val="002B52"/>
                </a:solidFill>
                <a:latin typeface="Myanmar Text"/>
                <a:cs typeface="Myanmar Text"/>
              </a:rPr>
              <a:t> </a:t>
            </a:r>
            <a:r>
              <a:rPr dirty="0" sz="1800" spc="-5">
                <a:solidFill>
                  <a:srgbClr val="002B52"/>
                </a:solidFill>
                <a:latin typeface="Myanmar Text"/>
                <a:cs typeface="Myanmar Text"/>
              </a:rPr>
              <a:t>lose</a:t>
            </a:r>
            <a:endParaRPr sz="1800">
              <a:latin typeface="Myanmar Text"/>
              <a:cs typeface="Myanmar Text"/>
            </a:endParaRPr>
          </a:p>
          <a:p>
            <a:pPr marL="267970">
              <a:lnSpc>
                <a:spcPts val="2155"/>
              </a:lnSpc>
            </a:pPr>
            <a:r>
              <a:rPr dirty="0" sz="1800">
                <a:solidFill>
                  <a:srgbClr val="002B52"/>
                </a:solidFill>
                <a:latin typeface="Myanmar Text"/>
                <a:cs typeface="Myanmar Text"/>
              </a:rPr>
              <a:t>your </a:t>
            </a:r>
            <a:r>
              <a:rPr dirty="0" sz="1800" spc="-5">
                <a:solidFill>
                  <a:srgbClr val="002B52"/>
                </a:solidFill>
                <a:latin typeface="Myanmar Text"/>
                <a:cs typeface="Myanmar Text"/>
              </a:rPr>
              <a:t>data </a:t>
            </a:r>
            <a:r>
              <a:rPr dirty="0" sz="1800">
                <a:solidFill>
                  <a:srgbClr val="002B52"/>
                </a:solidFill>
                <a:latin typeface="Myanmar Text"/>
                <a:cs typeface="Myanmar Text"/>
              </a:rPr>
              <a:t>once the </a:t>
            </a:r>
            <a:r>
              <a:rPr dirty="0" sz="1800" spc="-5">
                <a:solidFill>
                  <a:srgbClr val="002B52"/>
                </a:solidFill>
                <a:latin typeface="Myanmar Text"/>
                <a:cs typeface="Myanmar Text"/>
              </a:rPr>
              <a:t>transaction</a:t>
            </a:r>
            <a:r>
              <a:rPr dirty="0" sz="1800" spc="-80">
                <a:solidFill>
                  <a:srgbClr val="002B52"/>
                </a:solidFill>
                <a:latin typeface="Myanmar Text"/>
                <a:cs typeface="Myanmar Text"/>
              </a:rPr>
              <a:t> </a:t>
            </a:r>
            <a:r>
              <a:rPr dirty="0" sz="1800" spc="-5">
                <a:solidFill>
                  <a:srgbClr val="002B52"/>
                </a:solidFill>
                <a:latin typeface="Myanmar Text"/>
                <a:cs typeface="Myanmar Text"/>
              </a:rPr>
              <a:t>reports</a:t>
            </a:r>
            <a:endParaRPr sz="1800">
              <a:latin typeface="Myanmar Text"/>
              <a:cs typeface="Myanmar Text"/>
            </a:endParaRPr>
          </a:p>
          <a:p>
            <a:pPr marL="312420">
              <a:lnSpc>
                <a:spcPct val="100000"/>
              </a:lnSpc>
            </a:pPr>
            <a:r>
              <a:rPr dirty="0" sz="1800" spc="-5">
                <a:solidFill>
                  <a:srgbClr val="002B52"/>
                </a:solidFill>
                <a:latin typeface="Myanmar Text"/>
                <a:cs typeface="Myanmar Text"/>
              </a:rPr>
              <a:t>success.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72945" y="947673"/>
            <a:ext cx="262128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3000" spc="-5" b="0">
                <a:solidFill>
                  <a:srgbClr val="6E6C00"/>
                </a:solidFill>
                <a:latin typeface="Myanmar Text"/>
                <a:cs typeface="Myanmar Text"/>
              </a:rPr>
              <a:t>WHAT IS</a:t>
            </a:r>
            <a:r>
              <a:rPr dirty="0" sz="3000" spc="-55" b="0">
                <a:solidFill>
                  <a:srgbClr val="6E6C00"/>
                </a:solidFill>
                <a:latin typeface="Myanmar Text"/>
                <a:cs typeface="Myanmar Text"/>
              </a:rPr>
              <a:t> </a:t>
            </a:r>
            <a:r>
              <a:rPr dirty="0" sz="3000" spc="-5" b="0">
                <a:solidFill>
                  <a:srgbClr val="6E6C00"/>
                </a:solidFill>
                <a:latin typeface="Myanmar Text"/>
                <a:cs typeface="Myanmar Text"/>
              </a:rPr>
              <a:t>ACID?</a:t>
            </a:r>
            <a:endParaRPr sz="3000">
              <a:latin typeface="Myanmar Text"/>
              <a:cs typeface="Myanmar Tex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46520" y="918972"/>
            <a:ext cx="4851400" cy="5020310"/>
          </a:xfrm>
          <a:custGeom>
            <a:avLst/>
            <a:gdLst/>
            <a:ahLst/>
            <a:cxnLst/>
            <a:rect l="l" t="t" r="r" b="b"/>
            <a:pathLst>
              <a:path w="4851400" h="5020310">
                <a:moveTo>
                  <a:pt x="0" y="5020056"/>
                </a:moveTo>
                <a:lnTo>
                  <a:pt x="4850891" y="5020056"/>
                </a:lnTo>
                <a:lnTo>
                  <a:pt x="4850891" y="0"/>
                </a:lnTo>
                <a:lnTo>
                  <a:pt x="0" y="0"/>
                </a:lnTo>
                <a:lnTo>
                  <a:pt x="0" y="5020056"/>
                </a:lnTo>
                <a:close/>
              </a:path>
            </a:pathLst>
          </a:custGeom>
          <a:solidFill>
            <a:srgbClr val="A6A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823836" y="3438778"/>
            <a:ext cx="143510" cy="0"/>
          </a:xfrm>
          <a:custGeom>
            <a:avLst/>
            <a:gdLst/>
            <a:ahLst/>
            <a:cxnLst/>
            <a:rect l="l" t="t" r="r" b="b"/>
            <a:pathLst>
              <a:path w="143509" h="0">
                <a:moveTo>
                  <a:pt x="0" y="0"/>
                </a:moveTo>
                <a:lnTo>
                  <a:pt x="143255" y="0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824726" y="3983228"/>
            <a:ext cx="12395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Myanmar Text"/>
                <a:cs typeface="Myanmar Text"/>
              </a:rPr>
              <a:t>partitioning.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"/>
              <a:t>Copyright © 2019 </a:t>
            </a:r>
            <a:r>
              <a:rPr dirty="0" spc="-10"/>
              <a:t>CADS and/or </a:t>
            </a:r>
            <a:r>
              <a:rPr dirty="0"/>
              <a:t>its </a:t>
            </a:r>
            <a:r>
              <a:rPr dirty="0" spc="-5"/>
              <a:t>affiliates. </a:t>
            </a:r>
            <a:r>
              <a:rPr dirty="0"/>
              <a:t>All </a:t>
            </a:r>
            <a:r>
              <a:rPr dirty="0" spc="-5"/>
              <a:t>rights reserved. </a:t>
            </a:r>
            <a:r>
              <a:rPr dirty="0" spc="-10"/>
              <a:t>CADS </a:t>
            </a:r>
            <a:r>
              <a:rPr dirty="0" spc="-5"/>
              <a:t>Confidential – Internal/Restricted/Highly</a:t>
            </a:r>
            <a:r>
              <a:rPr dirty="0" spc="65"/>
              <a:t> </a:t>
            </a:r>
            <a:r>
              <a:rPr dirty="0"/>
              <a:t>Restricted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538214" y="3161791"/>
            <a:ext cx="4683125" cy="22186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algn="just" marL="286385" marR="5715" indent="-287020">
              <a:lnSpc>
                <a:spcPts val="2150"/>
              </a:lnSpc>
              <a:spcBef>
                <a:spcPts val="180"/>
              </a:spcBef>
              <a:buFont typeface="Wingdings"/>
              <a:buChar char=""/>
              <a:tabLst>
                <a:tab pos="287020" algn="l"/>
              </a:tabLst>
            </a:pPr>
            <a:r>
              <a:rPr dirty="0" sz="1800" spc="-5" b="1">
                <a:latin typeface="Myanmar Text"/>
                <a:cs typeface="Myanmar Text"/>
              </a:rPr>
              <a:t>Consistency: </a:t>
            </a:r>
            <a:r>
              <a:rPr dirty="0" sz="1800" spc="-5">
                <a:latin typeface="Myanmar Text"/>
                <a:cs typeface="Myanmar Text"/>
              </a:rPr>
              <a:t>Data is the </a:t>
            </a:r>
            <a:r>
              <a:rPr dirty="0" sz="1800" spc="-10">
                <a:latin typeface="Myanmar Text"/>
                <a:cs typeface="Myanmar Text"/>
              </a:rPr>
              <a:t>same </a:t>
            </a:r>
            <a:r>
              <a:rPr dirty="0" sz="1800">
                <a:latin typeface="Myanmar Text"/>
                <a:cs typeface="Myanmar Text"/>
              </a:rPr>
              <a:t>for </a:t>
            </a:r>
            <a:r>
              <a:rPr dirty="0" sz="1800" spc="-5">
                <a:latin typeface="Myanmar Text"/>
                <a:cs typeface="Myanmar Text"/>
              </a:rPr>
              <a:t>all parts  </a:t>
            </a:r>
            <a:r>
              <a:rPr dirty="0" sz="1800">
                <a:latin typeface="Myanmar Text"/>
                <a:cs typeface="Myanmar Text"/>
              </a:rPr>
              <a:t>of the </a:t>
            </a:r>
            <a:r>
              <a:rPr dirty="0" sz="1800" spc="-5">
                <a:latin typeface="Myanmar Text"/>
                <a:cs typeface="Myanmar Text"/>
              </a:rPr>
              <a:t>cluster</a:t>
            </a:r>
            <a:r>
              <a:rPr dirty="0" sz="1800" spc="-45">
                <a:latin typeface="Myanmar Text"/>
                <a:cs typeface="Myanmar Text"/>
              </a:rPr>
              <a:t> </a:t>
            </a:r>
            <a:r>
              <a:rPr dirty="0" sz="1800" spc="-5">
                <a:latin typeface="Myanmar Text"/>
                <a:cs typeface="Myanmar Text"/>
              </a:rPr>
              <a:t>eventually.</a:t>
            </a:r>
            <a:endParaRPr sz="1800">
              <a:latin typeface="Myanmar Text"/>
              <a:cs typeface="Myanmar Text"/>
            </a:endParaRPr>
          </a:p>
          <a:p>
            <a:pPr marL="286385" indent="-287020">
              <a:lnSpc>
                <a:spcPts val="2100"/>
              </a:lnSpc>
              <a:buFont typeface="Wingdings"/>
              <a:buChar char=""/>
              <a:tabLst>
                <a:tab pos="286385" algn="l"/>
                <a:tab pos="287020" algn="l"/>
                <a:tab pos="1715770" algn="l"/>
                <a:tab pos="2346960" algn="l"/>
                <a:tab pos="2660650" algn="l"/>
                <a:tab pos="3163570" algn="l"/>
                <a:tab pos="4201795" algn="l"/>
              </a:tabLst>
            </a:pP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Myanmar Text"/>
                <a:cs typeface="Myanmar Text"/>
              </a:rPr>
              <a:t>A</a:t>
            </a:r>
            <a:r>
              <a:rPr dirty="0" sz="1800" spc="-5" b="1">
                <a:latin typeface="Myanmar Text"/>
                <a:cs typeface="Myanmar Text"/>
              </a:rPr>
              <a:t>vailability:	</a:t>
            </a:r>
            <a:r>
              <a:rPr dirty="0" sz="1800" spc="-5">
                <a:latin typeface="Myanmar Text"/>
                <a:cs typeface="Myanmar Text"/>
              </a:rPr>
              <a:t>Data	is	still	available	after</a:t>
            </a:r>
            <a:endParaRPr sz="1800">
              <a:latin typeface="Myanmar Text"/>
              <a:cs typeface="Myanmar Text"/>
            </a:endParaRPr>
          </a:p>
          <a:p>
            <a:pPr algn="just" marL="286385" marR="5080" indent="-287020">
              <a:lnSpc>
                <a:spcPct val="99800"/>
              </a:lnSpc>
              <a:spcBef>
                <a:spcPts val="2165"/>
              </a:spcBef>
              <a:buFont typeface="Wingdings"/>
              <a:buChar char=""/>
              <a:tabLst>
                <a:tab pos="287020" algn="l"/>
              </a:tabLst>
            </a:pP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Myanmar Text"/>
                <a:cs typeface="Myanmar Text"/>
              </a:rPr>
              <a:t>P</a:t>
            </a:r>
            <a:r>
              <a:rPr dirty="0" sz="1800" spc="-5" b="1">
                <a:latin typeface="Myanmar Text"/>
                <a:cs typeface="Myanmar Text"/>
              </a:rPr>
              <a:t>artition-Tolerance: </a:t>
            </a:r>
            <a:r>
              <a:rPr dirty="0" sz="1800" spc="-5">
                <a:latin typeface="Myanmar Text"/>
                <a:cs typeface="Myanmar Text"/>
              </a:rPr>
              <a:t>Database is still able  </a:t>
            </a:r>
            <a:r>
              <a:rPr dirty="0" sz="1800">
                <a:latin typeface="Myanmar Text"/>
                <a:cs typeface="Myanmar Text"/>
              </a:rPr>
              <a:t>to </a:t>
            </a:r>
            <a:r>
              <a:rPr dirty="0" sz="1800" spc="-5">
                <a:latin typeface="Myanmar Text"/>
                <a:cs typeface="Myanmar Text"/>
              </a:rPr>
              <a:t>function if some parts of the cluster are  </a:t>
            </a:r>
            <a:r>
              <a:rPr dirty="0" sz="1800">
                <a:latin typeface="Myanmar Text"/>
                <a:cs typeface="Myanmar Text"/>
              </a:rPr>
              <a:t>not </a:t>
            </a:r>
            <a:r>
              <a:rPr dirty="0" sz="1800" spc="-5">
                <a:latin typeface="Myanmar Text"/>
                <a:cs typeface="Myanmar Text"/>
              </a:rPr>
              <a:t>communicating with each other </a:t>
            </a:r>
            <a:r>
              <a:rPr dirty="0" sz="1800">
                <a:latin typeface="Myanmar Text"/>
                <a:cs typeface="Myanmar Text"/>
              </a:rPr>
              <a:t>and  </a:t>
            </a:r>
            <a:r>
              <a:rPr dirty="0" sz="1800" spc="-5">
                <a:latin typeface="Myanmar Text"/>
                <a:cs typeface="Myanmar Text"/>
              </a:rPr>
              <a:t>will correct itself when communication</a:t>
            </a:r>
            <a:r>
              <a:rPr dirty="0" sz="1800" spc="420">
                <a:latin typeface="Myanmar Text"/>
                <a:cs typeface="Myanmar Text"/>
              </a:rPr>
              <a:t> </a:t>
            </a:r>
            <a:r>
              <a:rPr dirty="0" sz="1800" spc="-5">
                <a:latin typeface="Myanmar Text"/>
                <a:cs typeface="Myanmar Text"/>
              </a:rPr>
              <a:t>is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24726" y="5355132"/>
            <a:ext cx="9023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Myanmar Text"/>
                <a:cs typeface="Myanmar Text"/>
              </a:rPr>
              <a:t>r</a:t>
            </a:r>
            <a:r>
              <a:rPr dirty="0" sz="1800" spc="-10">
                <a:latin typeface="Myanmar Text"/>
                <a:cs typeface="Myanmar Text"/>
              </a:rPr>
              <a:t>e</a:t>
            </a:r>
            <a:r>
              <a:rPr dirty="0" sz="1800" spc="-5">
                <a:latin typeface="Myanmar Text"/>
                <a:cs typeface="Myanmar Text"/>
              </a:rPr>
              <a:t>s</a:t>
            </a:r>
            <a:r>
              <a:rPr dirty="0" sz="1800">
                <a:latin typeface="Myanmar Text"/>
                <a:cs typeface="Myanmar Text"/>
              </a:rPr>
              <a:t>tor</a:t>
            </a:r>
            <a:r>
              <a:rPr dirty="0" sz="1800" spc="-10">
                <a:latin typeface="Myanmar Text"/>
                <a:cs typeface="Myanmar Text"/>
              </a:rPr>
              <a:t>e</a:t>
            </a:r>
            <a:r>
              <a:rPr dirty="0" sz="1800" spc="-5">
                <a:latin typeface="Myanmar Text"/>
                <a:cs typeface="Myanmar Text"/>
              </a:rPr>
              <a:t>d</a:t>
            </a:r>
            <a:r>
              <a:rPr dirty="0" sz="1800">
                <a:latin typeface="Myanmar Text"/>
                <a:cs typeface="Myanmar Text"/>
              </a:rPr>
              <a:t>.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71459" y="968121"/>
            <a:ext cx="246443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3000" spc="-5">
                <a:latin typeface="Myanmar Text"/>
                <a:cs typeface="Myanmar Text"/>
              </a:rPr>
              <a:t>WHAT </a:t>
            </a:r>
            <a:r>
              <a:rPr dirty="0" sz="3000">
                <a:latin typeface="Myanmar Text"/>
                <a:cs typeface="Myanmar Text"/>
              </a:rPr>
              <a:t>IS</a:t>
            </a:r>
            <a:r>
              <a:rPr dirty="0" sz="3000" spc="-80">
                <a:latin typeface="Myanmar Text"/>
                <a:cs typeface="Myanmar Text"/>
              </a:rPr>
              <a:t> </a:t>
            </a:r>
            <a:r>
              <a:rPr dirty="0" sz="3000" spc="-5">
                <a:latin typeface="Myanmar Text"/>
                <a:cs typeface="Myanmar Text"/>
              </a:rPr>
              <a:t>CAP?</a:t>
            </a:r>
            <a:endParaRPr sz="30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3013" y="6226302"/>
            <a:ext cx="11207750" cy="1905"/>
          </a:xfrm>
          <a:custGeom>
            <a:avLst/>
            <a:gdLst/>
            <a:ahLst/>
            <a:cxnLst/>
            <a:rect l="l" t="t" r="r" b="b"/>
            <a:pathLst>
              <a:path w="11207750" h="1904">
                <a:moveTo>
                  <a:pt x="0" y="0"/>
                </a:moveTo>
                <a:lnTo>
                  <a:pt x="11207495" y="1524"/>
                </a:lnTo>
              </a:path>
            </a:pathLst>
          </a:custGeom>
          <a:ln w="19050">
            <a:solidFill>
              <a:srgbClr val="0078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03301" y="92328"/>
            <a:ext cx="3068955" cy="315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3301" y="397129"/>
            <a:ext cx="1895348" cy="315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71373" y="2343404"/>
            <a:ext cx="6515734" cy="155067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299085" marR="5080" indent="-287020">
              <a:lnSpc>
                <a:spcPts val="2390"/>
              </a:lnSpc>
              <a:spcBef>
                <a:spcPts val="190"/>
              </a:spcBef>
              <a:buClr>
                <a:srgbClr val="6E6C00"/>
              </a:buClr>
              <a:buFont typeface="Wingdings"/>
              <a:buChar char=""/>
              <a:tabLst>
                <a:tab pos="299085" algn="l"/>
                <a:tab pos="299720" algn="l"/>
                <a:tab pos="1647825" algn="l"/>
                <a:tab pos="2243455" algn="l"/>
                <a:tab pos="3671570" algn="l"/>
                <a:tab pos="4846955" algn="l"/>
                <a:tab pos="5284470" algn="l"/>
              </a:tabLst>
            </a:pP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Descr</a:t>
            </a:r>
            <a:r>
              <a:rPr dirty="0" sz="2000" spc="-15">
                <a:solidFill>
                  <a:srgbClr val="FFFFFF"/>
                </a:solidFill>
                <a:latin typeface="Myanmar Text"/>
                <a:cs typeface="Myanmar Text"/>
              </a:rPr>
              <a:t>i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b</a:t>
            </a:r>
            <a:r>
              <a:rPr dirty="0" sz="2000" spc="-10">
                <a:solidFill>
                  <a:srgbClr val="FFFFFF"/>
                </a:solidFill>
                <a:latin typeface="Myanmar Text"/>
                <a:cs typeface="Myanmar Text"/>
              </a:rPr>
              <a:t>e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d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	</a:t>
            </a:r>
            <a:r>
              <a:rPr dirty="0" sz="2000" spc="5">
                <a:solidFill>
                  <a:srgbClr val="FFFFFF"/>
                </a:solidFill>
                <a:latin typeface="Myanmar Text"/>
                <a:cs typeface="Myanmar Text"/>
              </a:rPr>
              <a:t>th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e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	</a:t>
            </a:r>
            <a:r>
              <a:rPr dirty="0" sz="2000" spc="-5" b="1">
                <a:solidFill>
                  <a:srgbClr val="FFFFFF"/>
                </a:solidFill>
                <a:latin typeface="Myanmar Text"/>
                <a:cs typeface="Myanmar Text"/>
              </a:rPr>
              <a:t>tra</a:t>
            </a:r>
            <a:r>
              <a:rPr dirty="0" sz="2000" spc="-10" b="1">
                <a:solidFill>
                  <a:srgbClr val="FFFFFF"/>
                </a:solidFill>
                <a:latin typeface="Myanmar Text"/>
                <a:cs typeface="Myanmar Text"/>
              </a:rPr>
              <a:t>d</a:t>
            </a:r>
            <a:r>
              <a:rPr dirty="0" sz="2000" spc="-5" b="1">
                <a:solidFill>
                  <a:srgbClr val="FFFFFF"/>
                </a:solidFill>
                <a:latin typeface="Myanmar Text"/>
                <a:cs typeface="Myanmar Text"/>
              </a:rPr>
              <a:t>e</a:t>
            </a:r>
            <a:r>
              <a:rPr dirty="0" sz="2000" spc="5" b="1">
                <a:solidFill>
                  <a:srgbClr val="FFFFFF"/>
                </a:solidFill>
                <a:latin typeface="Myanmar Text"/>
                <a:cs typeface="Myanmar Text"/>
              </a:rPr>
              <a:t>-</a:t>
            </a:r>
            <a:r>
              <a:rPr dirty="0" sz="2000" spc="-5" b="1">
                <a:solidFill>
                  <a:srgbClr val="FFFFFF"/>
                </a:solidFill>
                <a:latin typeface="Myanmar Text"/>
                <a:cs typeface="Myanmar Text"/>
              </a:rPr>
              <a:t>off</a:t>
            </a:r>
            <a:r>
              <a:rPr dirty="0" sz="2000" b="1">
                <a:solidFill>
                  <a:srgbClr val="FFFFFF"/>
                </a:solidFill>
                <a:latin typeface="Myanmar Text"/>
                <a:cs typeface="Myanmar Text"/>
              </a:rPr>
              <a:t>s</a:t>
            </a:r>
            <a:r>
              <a:rPr dirty="0" sz="2000" b="1">
                <a:solidFill>
                  <a:srgbClr val="FFFFFF"/>
                </a:solidFill>
                <a:latin typeface="Myanmar Text"/>
                <a:cs typeface="Myanmar Text"/>
              </a:rPr>
              <a:t>	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involv</a:t>
            </a:r>
            <a:r>
              <a:rPr dirty="0" sz="2000" spc="-10">
                <a:solidFill>
                  <a:srgbClr val="FFFFFF"/>
                </a:solidFill>
                <a:latin typeface="Myanmar Text"/>
                <a:cs typeface="Myanmar Text"/>
              </a:rPr>
              <a:t>e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d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	</a:t>
            </a:r>
            <a:r>
              <a:rPr dirty="0" sz="2000" spc="-10">
                <a:solidFill>
                  <a:srgbClr val="FFFFFF"/>
                </a:solidFill>
                <a:latin typeface="Myanmar Text"/>
                <a:cs typeface="Myanmar Text"/>
              </a:rPr>
              <a:t>i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n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	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d</a:t>
            </a:r>
            <a:r>
              <a:rPr dirty="0" sz="2000" spc="-10">
                <a:solidFill>
                  <a:srgbClr val="FFFFFF"/>
                </a:solidFill>
                <a:latin typeface="Myanmar Text"/>
                <a:cs typeface="Myanmar Text"/>
              </a:rPr>
              <a:t>i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s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tr</a:t>
            </a:r>
            <a:r>
              <a:rPr dirty="0" sz="2000" spc="-10">
                <a:solidFill>
                  <a:srgbClr val="FFFFFF"/>
                </a:solidFill>
                <a:latin typeface="Myanmar Text"/>
                <a:cs typeface="Myanmar Text"/>
              </a:rPr>
              <a:t>i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bu</a:t>
            </a:r>
            <a:r>
              <a:rPr dirty="0" sz="2000" spc="5">
                <a:solidFill>
                  <a:srgbClr val="FFFFFF"/>
                </a:solidFill>
                <a:latin typeface="Myanmar Text"/>
                <a:cs typeface="Myanmar Text"/>
              </a:rPr>
              <a:t>t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ed  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system.</a:t>
            </a:r>
            <a:endParaRPr sz="2000">
              <a:latin typeface="Myanmar Text"/>
              <a:cs typeface="Myanmar Text"/>
            </a:endParaRPr>
          </a:p>
          <a:p>
            <a:pPr marL="299085" indent="-287020">
              <a:lnSpc>
                <a:spcPct val="100000"/>
              </a:lnSpc>
              <a:spcBef>
                <a:spcPts val="2335"/>
              </a:spcBef>
              <a:buClr>
                <a:srgbClr val="6E6C00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CAP</a:t>
            </a:r>
            <a:r>
              <a:rPr dirty="0" sz="2000" spc="285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theorem</a:t>
            </a:r>
            <a:r>
              <a:rPr dirty="0" sz="2000" spc="305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states</a:t>
            </a:r>
            <a:r>
              <a:rPr dirty="0" sz="2000" spc="29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that</a:t>
            </a:r>
            <a:r>
              <a:rPr dirty="0" sz="2000" spc="29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a</a:t>
            </a:r>
            <a:r>
              <a:rPr dirty="0" sz="2000" spc="285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distributed</a:t>
            </a:r>
            <a:r>
              <a:rPr dirty="0" sz="2000" spc="295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system</a:t>
            </a:r>
            <a:r>
              <a:rPr dirty="0" sz="2000" spc="29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Myanmar Text"/>
                <a:cs typeface="Myanmar Text"/>
              </a:rPr>
              <a:t>cannot</a:t>
            </a:r>
            <a:endParaRPr sz="2000">
              <a:latin typeface="Myanmar Text"/>
              <a:cs typeface="Myanmar Text"/>
            </a:endParaRPr>
          </a:p>
          <a:p>
            <a:pPr marL="299085">
              <a:lnSpc>
                <a:spcPct val="100000"/>
              </a:lnSpc>
            </a:pPr>
            <a:r>
              <a:rPr dirty="0" sz="2000" b="1">
                <a:solidFill>
                  <a:srgbClr val="FFFFFF"/>
                </a:solidFill>
                <a:latin typeface="Myanmar Text"/>
                <a:cs typeface="Myanmar Text"/>
              </a:rPr>
              <a:t>have </a:t>
            </a:r>
            <a:r>
              <a:rPr dirty="0" sz="2000" spc="-5" b="1">
                <a:solidFill>
                  <a:srgbClr val="FFFFFF"/>
                </a:solidFill>
                <a:latin typeface="Myanmar Text"/>
                <a:cs typeface="Myanmar Text"/>
              </a:rPr>
              <a:t>all three features </a:t>
            </a:r>
            <a:r>
              <a:rPr dirty="0" sz="2000" b="1">
                <a:solidFill>
                  <a:srgbClr val="FFFFFF"/>
                </a:solidFill>
                <a:latin typeface="Myanmar Text"/>
                <a:cs typeface="Myanmar Text"/>
              </a:rPr>
              <a:t>at </a:t>
            </a:r>
            <a:r>
              <a:rPr dirty="0" sz="2000" spc="-5" b="1">
                <a:solidFill>
                  <a:srgbClr val="FFFFFF"/>
                </a:solidFill>
                <a:latin typeface="Myanmar Text"/>
                <a:cs typeface="Myanmar Text"/>
              </a:rPr>
              <a:t>the same</a:t>
            </a:r>
            <a:r>
              <a:rPr dirty="0" sz="2000" spc="-65" b="1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sz="2000" spc="-5" b="1">
                <a:solidFill>
                  <a:srgbClr val="FFFFFF"/>
                </a:solidFill>
                <a:latin typeface="Myanmar Text"/>
                <a:cs typeface="Myanmar Text"/>
              </a:rPr>
              <a:t>time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..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64095" y="1321308"/>
            <a:ext cx="4669535" cy="37749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"/>
              <a:t>Copyright © 2019 </a:t>
            </a:r>
            <a:r>
              <a:rPr dirty="0" spc="-10"/>
              <a:t>CADS and/or </a:t>
            </a:r>
            <a:r>
              <a:rPr dirty="0"/>
              <a:t>its </a:t>
            </a:r>
            <a:r>
              <a:rPr dirty="0" spc="-5"/>
              <a:t>affiliates. </a:t>
            </a:r>
            <a:r>
              <a:rPr dirty="0"/>
              <a:t>All </a:t>
            </a:r>
            <a:r>
              <a:rPr dirty="0" spc="-5"/>
              <a:t>rights reserved. </a:t>
            </a:r>
            <a:r>
              <a:rPr dirty="0" spc="-10"/>
              <a:t>CADS </a:t>
            </a:r>
            <a:r>
              <a:rPr dirty="0" spc="-5"/>
              <a:t>Confidential – Internal/Restricted/Highly</a:t>
            </a:r>
            <a:r>
              <a:rPr dirty="0" spc="65"/>
              <a:t> </a:t>
            </a:r>
            <a:r>
              <a:rPr dirty="0"/>
              <a:t>Restricted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3013" y="6226302"/>
            <a:ext cx="11207750" cy="1905"/>
          </a:xfrm>
          <a:custGeom>
            <a:avLst/>
            <a:gdLst/>
            <a:ahLst/>
            <a:cxnLst/>
            <a:rect l="l" t="t" r="r" b="b"/>
            <a:pathLst>
              <a:path w="11207750" h="1904">
                <a:moveTo>
                  <a:pt x="0" y="0"/>
                </a:moveTo>
                <a:lnTo>
                  <a:pt x="11207495" y="1524"/>
                </a:lnTo>
              </a:path>
            </a:pathLst>
          </a:custGeom>
          <a:ln w="19050">
            <a:solidFill>
              <a:srgbClr val="0078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03301" y="92328"/>
            <a:ext cx="3068955" cy="315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3301" y="397129"/>
            <a:ext cx="3938778" cy="315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36976" y="1178052"/>
            <a:ext cx="6672580" cy="4502150"/>
          </a:xfrm>
          <a:custGeom>
            <a:avLst/>
            <a:gdLst/>
            <a:ahLst/>
            <a:cxnLst/>
            <a:rect l="l" t="t" r="r" b="b"/>
            <a:pathLst>
              <a:path w="6672580" h="4502150">
                <a:moveTo>
                  <a:pt x="0" y="4501896"/>
                </a:moveTo>
                <a:lnTo>
                  <a:pt x="6672072" y="4501896"/>
                </a:lnTo>
                <a:lnTo>
                  <a:pt x="6672072" y="0"/>
                </a:lnTo>
                <a:lnTo>
                  <a:pt x="0" y="0"/>
                </a:lnTo>
                <a:lnTo>
                  <a:pt x="0" y="4501896"/>
                </a:lnTo>
                <a:close/>
              </a:path>
            </a:pathLst>
          </a:custGeom>
          <a:solidFill>
            <a:srgbClr val="FFFC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315970" y="1655826"/>
            <a:ext cx="463550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5" b="1">
                <a:solidFill>
                  <a:srgbClr val="6E6C00"/>
                </a:solidFill>
                <a:latin typeface="Myanmar Text"/>
                <a:cs typeface="Myanmar Text"/>
              </a:rPr>
              <a:t>CA</a:t>
            </a:r>
            <a:endParaRPr sz="2600">
              <a:latin typeface="Myanmar Text"/>
              <a:cs typeface="Myanmar Tex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"/>
              <a:t>Copyright © 2019 </a:t>
            </a:r>
            <a:r>
              <a:rPr dirty="0" spc="-10"/>
              <a:t>CADS and/or </a:t>
            </a:r>
            <a:r>
              <a:rPr dirty="0"/>
              <a:t>its </a:t>
            </a:r>
            <a:r>
              <a:rPr dirty="0" spc="-5"/>
              <a:t>affiliates. </a:t>
            </a:r>
            <a:r>
              <a:rPr dirty="0"/>
              <a:t>All </a:t>
            </a:r>
            <a:r>
              <a:rPr dirty="0" spc="-5"/>
              <a:t>rights reserved. </a:t>
            </a:r>
            <a:r>
              <a:rPr dirty="0" spc="-10"/>
              <a:t>CADS </a:t>
            </a:r>
            <a:r>
              <a:rPr dirty="0" spc="-5"/>
              <a:t>Confidential – Internal/Restricted/Highly</a:t>
            </a:r>
            <a:r>
              <a:rPr dirty="0" spc="65"/>
              <a:t> </a:t>
            </a:r>
            <a:r>
              <a:rPr dirty="0"/>
              <a:t>Restricted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315970" y="3212338"/>
            <a:ext cx="6515734" cy="2160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Some NoSQL </a:t>
            </a: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databases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provide </a:t>
            </a: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consistency </a:t>
            </a:r>
            <a:r>
              <a:rPr dirty="0" sz="2000" spc="-10">
                <a:solidFill>
                  <a:srgbClr val="6E6C00"/>
                </a:solidFill>
                <a:latin typeface="Myanmar Text"/>
                <a:cs typeface="Myanmar Text"/>
              </a:rPr>
              <a:t>by </a:t>
            </a: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adding 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read-only replicas of data on </a:t>
            </a: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additional</a:t>
            </a:r>
            <a:r>
              <a:rPr dirty="0" sz="2000" spc="-45">
                <a:solidFill>
                  <a:srgbClr val="6E6C00"/>
                </a:solidFill>
                <a:latin typeface="Myanmar Text"/>
                <a:cs typeface="Myanmar Text"/>
              </a:rPr>
              <a:t>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nodes.</a:t>
            </a:r>
            <a:endParaRPr sz="2000">
              <a:latin typeface="Myanmar Text"/>
              <a:cs typeface="Myanmar Text"/>
            </a:endParaRPr>
          </a:p>
          <a:p>
            <a:pPr marL="299085" indent="-287020">
              <a:lnSpc>
                <a:spcPct val="100000"/>
              </a:lnSpc>
              <a:spcBef>
                <a:spcPts val="239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Advantage:</a:t>
            </a:r>
            <a:endParaRPr sz="2000">
              <a:latin typeface="Myanmar Text"/>
              <a:cs typeface="Myanmar Text"/>
            </a:endParaRPr>
          </a:p>
          <a:p>
            <a:pPr lvl="1" marL="756285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Improve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read</a:t>
            </a:r>
            <a:r>
              <a:rPr dirty="0" sz="2000" spc="5">
                <a:solidFill>
                  <a:srgbClr val="6E6C00"/>
                </a:solidFill>
                <a:latin typeface="Myanmar Text"/>
                <a:cs typeface="Myanmar Text"/>
              </a:rPr>
              <a:t>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performance</a:t>
            </a:r>
            <a:endParaRPr sz="2000">
              <a:latin typeface="Myanmar Text"/>
              <a:cs typeface="Myanmar Text"/>
            </a:endParaRPr>
          </a:p>
          <a:p>
            <a:pPr lvl="1" marL="756285" marR="5080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Provide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greater availability (at </a:t>
            </a: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least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for </a:t>
            </a: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read,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not  write)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315970" y="2109343"/>
            <a:ext cx="4075429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5">
                <a:solidFill>
                  <a:srgbClr val="000000"/>
                </a:solidFill>
              </a:rPr>
              <a:t>Consistency </a:t>
            </a:r>
            <a:r>
              <a:rPr dirty="0" sz="2600">
                <a:solidFill>
                  <a:srgbClr val="000000"/>
                </a:solidFill>
              </a:rPr>
              <a:t>&amp;</a:t>
            </a:r>
            <a:r>
              <a:rPr dirty="0" sz="2600" spc="-20">
                <a:solidFill>
                  <a:srgbClr val="000000"/>
                </a:solidFill>
              </a:rPr>
              <a:t> </a:t>
            </a:r>
            <a:r>
              <a:rPr dirty="0" sz="2600" spc="-5">
                <a:solidFill>
                  <a:srgbClr val="000000"/>
                </a:solidFill>
              </a:rPr>
              <a:t>Availability</a:t>
            </a:r>
            <a:endParaRPr sz="2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3013" y="6226302"/>
            <a:ext cx="11207750" cy="1905"/>
          </a:xfrm>
          <a:custGeom>
            <a:avLst/>
            <a:gdLst/>
            <a:ahLst/>
            <a:cxnLst/>
            <a:rect l="l" t="t" r="r" b="b"/>
            <a:pathLst>
              <a:path w="11207750" h="1904">
                <a:moveTo>
                  <a:pt x="0" y="0"/>
                </a:moveTo>
                <a:lnTo>
                  <a:pt x="11207495" y="1524"/>
                </a:lnTo>
              </a:path>
            </a:pathLst>
          </a:custGeom>
          <a:ln w="19050">
            <a:solidFill>
              <a:srgbClr val="0078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03301" y="92328"/>
            <a:ext cx="3068955" cy="315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3301" y="397129"/>
            <a:ext cx="3938778" cy="315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82467" y="1290827"/>
            <a:ext cx="6672580" cy="4500880"/>
          </a:xfrm>
          <a:custGeom>
            <a:avLst/>
            <a:gdLst/>
            <a:ahLst/>
            <a:cxnLst/>
            <a:rect l="l" t="t" r="r" b="b"/>
            <a:pathLst>
              <a:path w="6672580" h="4500880">
                <a:moveTo>
                  <a:pt x="0" y="4500372"/>
                </a:moveTo>
                <a:lnTo>
                  <a:pt x="6672072" y="4500372"/>
                </a:lnTo>
                <a:lnTo>
                  <a:pt x="6672072" y="0"/>
                </a:lnTo>
                <a:lnTo>
                  <a:pt x="0" y="0"/>
                </a:lnTo>
                <a:lnTo>
                  <a:pt x="0" y="4500372"/>
                </a:lnTo>
                <a:close/>
              </a:path>
            </a:pathLst>
          </a:custGeom>
          <a:solidFill>
            <a:srgbClr val="FFFC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061842" y="1767077"/>
            <a:ext cx="462915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5" b="1">
                <a:solidFill>
                  <a:srgbClr val="6E6C00"/>
                </a:solidFill>
                <a:latin typeface="Myanmar Text"/>
                <a:cs typeface="Myanmar Text"/>
              </a:rPr>
              <a:t>AP</a:t>
            </a:r>
            <a:endParaRPr sz="2600">
              <a:latin typeface="Myanmar Text"/>
              <a:cs typeface="Myanmar Tex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"/>
              <a:t>Copyright © 2019 </a:t>
            </a:r>
            <a:r>
              <a:rPr dirty="0" spc="-10"/>
              <a:t>CADS and/or </a:t>
            </a:r>
            <a:r>
              <a:rPr dirty="0"/>
              <a:t>its </a:t>
            </a:r>
            <a:r>
              <a:rPr dirty="0" spc="-5"/>
              <a:t>affiliates. </a:t>
            </a:r>
            <a:r>
              <a:rPr dirty="0"/>
              <a:t>All </a:t>
            </a:r>
            <a:r>
              <a:rPr dirty="0" spc="-5"/>
              <a:t>rights reserved. </a:t>
            </a:r>
            <a:r>
              <a:rPr dirty="0" spc="-10"/>
              <a:t>CADS </a:t>
            </a:r>
            <a:r>
              <a:rPr dirty="0" spc="-5"/>
              <a:t>Confidential – Internal/Restricted/Highly</a:t>
            </a:r>
            <a:r>
              <a:rPr dirty="0" spc="65"/>
              <a:t> </a:t>
            </a:r>
            <a:r>
              <a:rPr dirty="0"/>
              <a:t>Restricted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061842" y="3263900"/>
            <a:ext cx="6516370" cy="2465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299085" marR="6350" indent="-28702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299720" algn="l"/>
              </a:tabLst>
            </a:pP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Some </a:t>
            </a: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NoSQL databases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ensure the nodes </a:t>
            </a: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in the 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cluster remain </a:t>
            </a: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online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even </a:t>
            </a: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if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they are unable </a:t>
            </a:r>
            <a:r>
              <a:rPr dirty="0" sz="2000" spc="-10">
                <a:solidFill>
                  <a:srgbClr val="6E6C00"/>
                </a:solidFill>
                <a:latin typeface="Myanmar Text"/>
                <a:cs typeface="Myanmar Text"/>
              </a:rPr>
              <a:t>to 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communicate with each</a:t>
            </a:r>
            <a:r>
              <a:rPr dirty="0" sz="2000" spc="-25">
                <a:solidFill>
                  <a:srgbClr val="6E6C00"/>
                </a:solidFill>
                <a:latin typeface="Myanmar Text"/>
                <a:cs typeface="Myanmar Text"/>
              </a:rPr>
              <a:t>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other.</a:t>
            </a:r>
            <a:endParaRPr sz="2000">
              <a:latin typeface="Myanmar Text"/>
              <a:cs typeface="Myanmar Text"/>
            </a:endParaRPr>
          </a:p>
          <a:p>
            <a:pPr algn="just" marL="299085" marR="5080" indent="-287020">
              <a:lnSpc>
                <a:spcPct val="100000"/>
              </a:lnSpc>
              <a:spcBef>
                <a:spcPts val="2400"/>
              </a:spcBef>
              <a:buFont typeface="Wingdings"/>
              <a:buChar char=""/>
              <a:tabLst>
                <a:tab pos="299720" algn="l"/>
              </a:tabLst>
            </a:pP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As </a:t>
            </a: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restoration step, data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would </a:t>
            </a: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be synchronized once  </a:t>
            </a:r>
            <a:r>
              <a:rPr dirty="0" sz="2000" spc="5">
                <a:solidFill>
                  <a:srgbClr val="6E6C00"/>
                </a:solidFill>
                <a:latin typeface="Myanmar Text"/>
                <a:cs typeface="Myanmar Text"/>
              </a:rPr>
              <a:t>the </a:t>
            </a: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partition is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resolved (However, the </a:t>
            </a: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consistency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of  data </a:t>
            </a: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is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not guaranteed either during or </a:t>
            </a: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after the  partition).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61842" y="2220849"/>
            <a:ext cx="5244465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5">
                <a:solidFill>
                  <a:srgbClr val="000000"/>
                </a:solidFill>
              </a:rPr>
              <a:t>Availability </a:t>
            </a:r>
            <a:r>
              <a:rPr dirty="0" sz="2600">
                <a:solidFill>
                  <a:srgbClr val="000000"/>
                </a:solidFill>
              </a:rPr>
              <a:t>&amp;</a:t>
            </a:r>
            <a:r>
              <a:rPr dirty="0" sz="2600" spc="-5">
                <a:solidFill>
                  <a:srgbClr val="000000"/>
                </a:solidFill>
              </a:rPr>
              <a:t> Partition-Tolerance</a:t>
            </a:r>
            <a:endParaRPr sz="2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3013" y="6226302"/>
            <a:ext cx="11207750" cy="1905"/>
          </a:xfrm>
          <a:custGeom>
            <a:avLst/>
            <a:gdLst/>
            <a:ahLst/>
            <a:cxnLst/>
            <a:rect l="l" t="t" r="r" b="b"/>
            <a:pathLst>
              <a:path w="11207750" h="1904">
                <a:moveTo>
                  <a:pt x="0" y="0"/>
                </a:moveTo>
                <a:lnTo>
                  <a:pt x="11207495" y="1524"/>
                </a:lnTo>
              </a:path>
            </a:pathLst>
          </a:custGeom>
          <a:ln w="19050">
            <a:solidFill>
              <a:srgbClr val="0078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03301" y="45161"/>
            <a:ext cx="3068955" cy="315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3301" y="350520"/>
            <a:ext cx="3938778" cy="315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10483" y="1178052"/>
            <a:ext cx="6672580" cy="4502150"/>
          </a:xfrm>
          <a:custGeom>
            <a:avLst/>
            <a:gdLst/>
            <a:ahLst/>
            <a:cxnLst/>
            <a:rect l="l" t="t" r="r" b="b"/>
            <a:pathLst>
              <a:path w="6672580" h="4502150">
                <a:moveTo>
                  <a:pt x="0" y="4501896"/>
                </a:moveTo>
                <a:lnTo>
                  <a:pt x="6672072" y="4501896"/>
                </a:lnTo>
                <a:lnTo>
                  <a:pt x="6672072" y="0"/>
                </a:lnTo>
                <a:lnTo>
                  <a:pt x="0" y="0"/>
                </a:lnTo>
                <a:lnTo>
                  <a:pt x="0" y="4501896"/>
                </a:lnTo>
                <a:close/>
              </a:path>
            </a:pathLst>
          </a:custGeom>
          <a:solidFill>
            <a:srgbClr val="FFFC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188970" y="1655826"/>
            <a:ext cx="433705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5" b="1">
                <a:solidFill>
                  <a:srgbClr val="6E6C00"/>
                </a:solidFill>
                <a:latin typeface="Myanmar Text"/>
                <a:cs typeface="Myanmar Text"/>
              </a:rPr>
              <a:t>CP</a:t>
            </a:r>
            <a:endParaRPr sz="2600">
              <a:latin typeface="Myanmar Text"/>
              <a:cs typeface="Myanmar Tex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"/>
              <a:t>Copyright © 2019 </a:t>
            </a:r>
            <a:r>
              <a:rPr dirty="0" spc="-10"/>
              <a:t>CADS and/or </a:t>
            </a:r>
            <a:r>
              <a:rPr dirty="0"/>
              <a:t>its </a:t>
            </a:r>
            <a:r>
              <a:rPr dirty="0" spc="-5"/>
              <a:t>affiliates. </a:t>
            </a:r>
            <a:r>
              <a:rPr dirty="0"/>
              <a:t>All </a:t>
            </a:r>
            <a:r>
              <a:rPr dirty="0" spc="-5"/>
              <a:t>rights reserved. </a:t>
            </a:r>
            <a:r>
              <a:rPr dirty="0" spc="-10"/>
              <a:t>CADS </a:t>
            </a:r>
            <a:r>
              <a:rPr dirty="0" spc="-5"/>
              <a:t>Confidential – Internal/Restricted/Highly</a:t>
            </a:r>
            <a:r>
              <a:rPr dirty="0" spc="65"/>
              <a:t> </a:t>
            </a:r>
            <a:r>
              <a:rPr dirty="0"/>
              <a:t>Restricted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188970" y="3152394"/>
            <a:ext cx="6516370" cy="1245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299085" marR="5080" indent="-28702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299720" algn="l"/>
              </a:tabLst>
            </a:pP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Some </a:t>
            </a: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NoSQL databases maintain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the </a:t>
            </a: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consistency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of  </a:t>
            </a: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data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from all nodes and </a:t>
            </a: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preserve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the </a:t>
            </a: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partition- 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tolerance by </a:t>
            </a: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making data unavailable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when a node  </a:t>
            </a: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goes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down.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188970" y="2109343"/>
            <a:ext cx="5335905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5">
                <a:solidFill>
                  <a:srgbClr val="000000"/>
                </a:solidFill>
              </a:rPr>
              <a:t>Consistency </a:t>
            </a:r>
            <a:r>
              <a:rPr dirty="0" sz="2600">
                <a:solidFill>
                  <a:srgbClr val="000000"/>
                </a:solidFill>
              </a:rPr>
              <a:t>&amp;</a:t>
            </a:r>
            <a:r>
              <a:rPr dirty="0" sz="2600" spc="20">
                <a:solidFill>
                  <a:srgbClr val="000000"/>
                </a:solidFill>
              </a:rPr>
              <a:t> </a:t>
            </a:r>
            <a:r>
              <a:rPr dirty="0" sz="2600" spc="-5">
                <a:solidFill>
                  <a:srgbClr val="000000"/>
                </a:solidFill>
              </a:rPr>
              <a:t>Partition-Tolerance</a:t>
            </a:r>
            <a:endParaRPr sz="2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30752" y="6227064"/>
            <a:ext cx="7979409" cy="0"/>
          </a:xfrm>
          <a:custGeom>
            <a:avLst/>
            <a:gdLst/>
            <a:ahLst/>
            <a:cxnLst/>
            <a:rect l="l" t="t" r="r" b="b"/>
            <a:pathLst>
              <a:path w="7979409" h="0">
                <a:moveTo>
                  <a:pt x="0" y="0"/>
                </a:moveTo>
                <a:lnTo>
                  <a:pt x="7979283" y="0"/>
                </a:lnTo>
              </a:path>
            </a:pathLst>
          </a:custGeom>
          <a:ln w="20574">
            <a:solidFill>
              <a:srgbClr val="0078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83488" y="6227064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 h="0">
                <a:moveTo>
                  <a:pt x="0" y="0"/>
                </a:moveTo>
                <a:lnTo>
                  <a:pt x="24003" y="0"/>
                </a:lnTo>
              </a:path>
            </a:pathLst>
          </a:custGeom>
          <a:ln w="20574">
            <a:solidFill>
              <a:srgbClr val="0078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23443" y="6397244"/>
            <a:ext cx="4457700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-5">
                <a:solidFill>
                  <a:srgbClr val="FFFFFF"/>
                </a:solidFill>
                <a:latin typeface="Arial"/>
                <a:cs typeface="Arial"/>
              </a:rPr>
              <a:t>Copyright © 2019 </a:t>
            </a:r>
            <a:r>
              <a:rPr dirty="0" sz="650" spc="-10">
                <a:solidFill>
                  <a:srgbClr val="FFFFFF"/>
                </a:solidFill>
                <a:latin typeface="Arial"/>
                <a:cs typeface="Arial"/>
              </a:rPr>
              <a:t>CADS and/or </a:t>
            </a:r>
            <a:r>
              <a:rPr dirty="0" sz="650">
                <a:solidFill>
                  <a:srgbClr val="FFFFFF"/>
                </a:solidFill>
                <a:latin typeface="Arial"/>
                <a:cs typeface="Arial"/>
              </a:rPr>
              <a:t>its </a:t>
            </a:r>
            <a:r>
              <a:rPr dirty="0" sz="650" spc="-5">
                <a:solidFill>
                  <a:srgbClr val="FFFFFF"/>
                </a:solidFill>
                <a:latin typeface="Arial"/>
                <a:cs typeface="Arial"/>
              </a:rPr>
              <a:t>affiliates. </a:t>
            </a:r>
            <a:r>
              <a:rPr dirty="0" sz="65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dirty="0" sz="650" spc="-5">
                <a:solidFill>
                  <a:srgbClr val="FFFFFF"/>
                </a:solidFill>
                <a:latin typeface="Arial"/>
                <a:cs typeface="Arial"/>
              </a:rPr>
              <a:t>rights reserved. </a:t>
            </a:r>
            <a:r>
              <a:rPr dirty="0" sz="650" spc="-10">
                <a:solidFill>
                  <a:srgbClr val="FFFFFF"/>
                </a:solidFill>
                <a:latin typeface="Arial"/>
                <a:cs typeface="Arial"/>
              </a:rPr>
              <a:t>CADS </a:t>
            </a:r>
            <a:r>
              <a:rPr dirty="0" sz="650" spc="-5">
                <a:solidFill>
                  <a:srgbClr val="FFFFFF"/>
                </a:solidFill>
                <a:latin typeface="Arial"/>
                <a:cs typeface="Arial"/>
              </a:rPr>
              <a:t>Confidential – Internal/Restricted/Highly</a:t>
            </a:r>
            <a:r>
              <a:rPr dirty="0" sz="650" spc="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50">
                <a:solidFill>
                  <a:srgbClr val="FFFFFF"/>
                </a:solidFill>
                <a:latin typeface="Arial"/>
                <a:cs typeface="Arial"/>
              </a:rPr>
              <a:t>Restricted</a:t>
            </a:r>
            <a:endParaRPr sz="6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009" y="66802"/>
            <a:ext cx="3068955" cy="315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3009" y="371297"/>
            <a:ext cx="3370072" cy="315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925567" y="844296"/>
            <a:ext cx="6758940" cy="53522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07491" y="903732"/>
            <a:ext cx="3223260" cy="5352415"/>
          </a:xfrm>
          <a:custGeom>
            <a:avLst/>
            <a:gdLst/>
            <a:ahLst/>
            <a:cxnLst/>
            <a:rect l="l" t="t" r="r" b="b"/>
            <a:pathLst>
              <a:path w="3223260" h="5352415">
                <a:moveTo>
                  <a:pt x="0" y="5352288"/>
                </a:moveTo>
                <a:lnTo>
                  <a:pt x="3223260" y="5352288"/>
                </a:lnTo>
                <a:lnTo>
                  <a:pt x="3223260" y="0"/>
                </a:lnTo>
                <a:lnTo>
                  <a:pt x="0" y="0"/>
                </a:lnTo>
                <a:lnTo>
                  <a:pt x="0" y="5352288"/>
                </a:lnTo>
                <a:close/>
              </a:path>
            </a:pathLst>
          </a:custGeom>
          <a:solidFill>
            <a:srgbClr val="FFFC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28522" y="2377186"/>
            <a:ext cx="238061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6E6C00"/>
                </a:solidFill>
              </a:rPr>
              <a:t>EXAMPLES</a:t>
            </a:r>
            <a:r>
              <a:rPr dirty="0" sz="2800" spc="-25">
                <a:solidFill>
                  <a:srgbClr val="6E6C00"/>
                </a:solidFill>
              </a:rPr>
              <a:t> </a:t>
            </a:r>
            <a:r>
              <a:rPr dirty="0" sz="2800" spc="-10">
                <a:solidFill>
                  <a:srgbClr val="6E6C00"/>
                </a:solidFill>
              </a:rPr>
              <a:t>OF</a:t>
            </a:r>
            <a:endParaRPr sz="2800"/>
          </a:p>
        </p:txBody>
      </p:sp>
      <p:sp>
        <p:nvSpPr>
          <p:cNvPr id="10" name="object 10"/>
          <p:cNvSpPr txBox="1"/>
          <p:nvPr/>
        </p:nvSpPr>
        <p:spPr>
          <a:xfrm>
            <a:off x="820318" y="2803601"/>
            <a:ext cx="2598420" cy="173291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 indent="-1905">
              <a:lnSpc>
                <a:spcPct val="100000"/>
              </a:lnSpc>
              <a:spcBef>
                <a:spcPts val="95"/>
              </a:spcBef>
            </a:pPr>
            <a:r>
              <a:rPr dirty="0" sz="2800" spc="-10" b="1">
                <a:solidFill>
                  <a:srgbClr val="6E6C00"/>
                </a:solidFill>
                <a:latin typeface="Myanmar Text"/>
                <a:cs typeface="Myanmar Text"/>
              </a:rPr>
              <a:t>DATABASE </a:t>
            </a:r>
            <a:r>
              <a:rPr dirty="0" sz="2800" spc="-5" b="1">
                <a:solidFill>
                  <a:srgbClr val="6E6C00"/>
                </a:solidFill>
                <a:latin typeface="Myanmar Text"/>
                <a:cs typeface="Myanmar Text"/>
              </a:rPr>
              <a:t>IN  </a:t>
            </a:r>
            <a:r>
              <a:rPr dirty="0" sz="2800" spc="-10" b="1">
                <a:solidFill>
                  <a:srgbClr val="6E6C00"/>
                </a:solidFill>
                <a:latin typeface="Myanmar Text"/>
                <a:cs typeface="Myanmar Text"/>
              </a:rPr>
              <a:t>DIFFERENCE  </a:t>
            </a:r>
            <a:r>
              <a:rPr dirty="0" sz="2800" spc="-10" b="1">
                <a:solidFill>
                  <a:srgbClr val="6E6C00"/>
                </a:solidFill>
                <a:latin typeface="Myanmar Text"/>
                <a:cs typeface="Myanmar Text"/>
              </a:rPr>
              <a:t>COMBINATI</a:t>
            </a:r>
            <a:r>
              <a:rPr dirty="0" sz="2800" b="1">
                <a:solidFill>
                  <a:srgbClr val="6E6C00"/>
                </a:solidFill>
                <a:latin typeface="Myanmar Text"/>
                <a:cs typeface="Myanmar Text"/>
              </a:rPr>
              <a:t>O</a:t>
            </a:r>
            <a:r>
              <a:rPr dirty="0" sz="2800" spc="-5" b="1">
                <a:solidFill>
                  <a:srgbClr val="6E6C00"/>
                </a:solidFill>
                <a:latin typeface="Myanmar Text"/>
                <a:cs typeface="Myanmar Text"/>
              </a:rPr>
              <a:t>N  </a:t>
            </a:r>
            <a:r>
              <a:rPr dirty="0" sz="2800" spc="-10" b="1">
                <a:solidFill>
                  <a:srgbClr val="6E6C00"/>
                </a:solidFill>
                <a:latin typeface="Myanmar Text"/>
                <a:cs typeface="Myanmar Text"/>
              </a:rPr>
              <a:t>OF</a:t>
            </a:r>
            <a:r>
              <a:rPr dirty="0" sz="2800" spc="-20" b="1">
                <a:solidFill>
                  <a:srgbClr val="6E6C00"/>
                </a:solidFill>
                <a:latin typeface="Myanmar Text"/>
                <a:cs typeface="Myanmar Text"/>
              </a:rPr>
              <a:t> </a:t>
            </a:r>
            <a:r>
              <a:rPr dirty="0" sz="2800" spc="-10" b="1">
                <a:solidFill>
                  <a:srgbClr val="6E6C00"/>
                </a:solidFill>
                <a:latin typeface="Myanmar Text"/>
                <a:cs typeface="Myanmar Text"/>
              </a:rPr>
              <a:t>CAP</a:t>
            </a:r>
            <a:endParaRPr sz="2800">
              <a:latin typeface="Myanmar Text"/>
              <a:cs typeface="Myanmar Tex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80861" y="6225336"/>
            <a:ext cx="5933440" cy="666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Source:</a:t>
            </a:r>
            <a:r>
              <a:rPr dirty="0" sz="1400" spc="1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https://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  <a:hlinkClick r:id="rId5"/>
              </a:rPr>
              <a:t>www.semanticscholar.org/paper/Choosing-the-right-NoSQL-</a:t>
            </a:r>
            <a:endParaRPr sz="1400">
              <a:latin typeface="Arial"/>
              <a:cs typeface="Arial"/>
            </a:endParaRPr>
          </a:p>
          <a:p>
            <a:pPr algn="r" marL="1699895" marR="5080" indent="558800">
              <a:lnSpc>
                <a:spcPct val="100000"/>
              </a:lnSpc>
              <a:spcBef>
                <a:spcPts val="5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database-for-the-job%3A-a-Louren%C3%A7o-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abral/137</a:t>
            </a:r>
            <a:r>
              <a:rPr dirty="0" sz="1400" spc="-15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dirty="0" sz="1400" spc="-15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400" spc="-15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z="1400" spc="-15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z="1400" spc="-15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400" spc="-15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z="1400" spc="-15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400" spc="-15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z="1400" spc="-15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400" spc="-1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400" spc="-15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e4</a:t>
            </a:r>
            <a:r>
              <a:rPr dirty="0" sz="1400" spc="-15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400" spc="-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9a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3013" y="6226302"/>
            <a:ext cx="11207750" cy="1905"/>
          </a:xfrm>
          <a:custGeom>
            <a:avLst/>
            <a:gdLst/>
            <a:ahLst/>
            <a:cxnLst/>
            <a:rect l="l" t="t" r="r" b="b"/>
            <a:pathLst>
              <a:path w="11207750" h="1904">
                <a:moveTo>
                  <a:pt x="0" y="0"/>
                </a:moveTo>
                <a:lnTo>
                  <a:pt x="11207495" y="1524"/>
                </a:lnTo>
              </a:path>
            </a:pathLst>
          </a:custGeom>
          <a:ln w="19050">
            <a:solidFill>
              <a:srgbClr val="0078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23443" y="6397244"/>
            <a:ext cx="4457700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-5">
                <a:solidFill>
                  <a:srgbClr val="FFFFFF"/>
                </a:solidFill>
                <a:latin typeface="Arial"/>
                <a:cs typeface="Arial"/>
              </a:rPr>
              <a:t>Copyright © 2019 </a:t>
            </a:r>
            <a:r>
              <a:rPr dirty="0" sz="650" spc="-10">
                <a:solidFill>
                  <a:srgbClr val="FFFFFF"/>
                </a:solidFill>
                <a:latin typeface="Arial"/>
                <a:cs typeface="Arial"/>
              </a:rPr>
              <a:t>CADS and/or </a:t>
            </a:r>
            <a:r>
              <a:rPr dirty="0" sz="650">
                <a:solidFill>
                  <a:srgbClr val="FFFFFF"/>
                </a:solidFill>
                <a:latin typeface="Arial"/>
                <a:cs typeface="Arial"/>
              </a:rPr>
              <a:t>its </a:t>
            </a:r>
            <a:r>
              <a:rPr dirty="0" sz="650" spc="-5">
                <a:solidFill>
                  <a:srgbClr val="FFFFFF"/>
                </a:solidFill>
                <a:latin typeface="Arial"/>
                <a:cs typeface="Arial"/>
              </a:rPr>
              <a:t>affiliates. </a:t>
            </a:r>
            <a:r>
              <a:rPr dirty="0" sz="65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dirty="0" sz="650" spc="-5">
                <a:solidFill>
                  <a:srgbClr val="FFFFFF"/>
                </a:solidFill>
                <a:latin typeface="Arial"/>
                <a:cs typeface="Arial"/>
              </a:rPr>
              <a:t>rights reserved. </a:t>
            </a:r>
            <a:r>
              <a:rPr dirty="0" sz="650" spc="-10">
                <a:solidFill>
                  <a:srgbClr val="FFFFFF"/>
                </a:solidFill>
                <a:latin typeface="Arial"/>
                <a:cs typeface="Arial"/>
              </a:rPr>
              <a:t>CADS </a:t>
            </a:r>
            <a:r>
              <a:rPr dirty="0" sz="650" spc="-5">
                <a:solidFill>
                  <a:srgbClr val="FFFFFF"/>
                </a:solidFill>
                <a:latin typeface="Arial"/>
                <a:cs typeface="Arial"/>
              </a:rPr>
              <a:t>Confidential – Internal/Restricted/Highly</a:t>
            </a:r>
            <a:r>
              <a:rPr dirty="0" sz="650" spc="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50">
                <a:solidFill>
                  <a:srgbClr val="FFFFFF"/>
                </a:solidFill>
                <a:latin typeface="Arial"/>
                <a:cs typeface="Arial"/>
              </a:rPr>
              <a:t>Restricted</a:t>
            </a:r>
            <a:endParaRPr sz="6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717548"/>
            <a:ext cx="12192000" cy="3423285"/>
          </a:xfrm>
          <a:custGeom>
            <a:avLst/>
            <a:gdLst/>
            <a:ahLst/>
            <a:cxnLst/>
            <a:rect l="l" t="t" r="r" b="b"/>
            <a:pathLst>
              <a:path w="12192000" h="3423285">
                <a:moveTo>
                  <a:pt x="0" y="0"/>
                </a:moveTo>
                <a:lnTo>
                  <a:pt x="0" y="3422904"/>
                </a:lnTo>
                <a:lnTo>
                  <a:pt x="12191999" y="342290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C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3301" y="92328"/>
            <a:ext cx="3068955" cy="315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03301" y="397129"/>
            <a:ext cx="4037584" cy="315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13761" y="1791970"/>
            <a:ext cx="575246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0">
                <a:solidFill>
                  <a:srgbClr val="6E6C00"/>
                </a:solidFill>
                <a:latin typeface="Myanmar Text"/>
                <a:cs typeface="Myanmar Text"/>
              </a:rPr>
              <a:t>CAP </a:t>
            </a:r>
            <a:r>
              <a:rPr dirty="0" sz="2000" b="0">
                <a:solidFill>
                  <a:srgbClr val="6E6C00"/>
                </a:solidFill>
                <a:latin typeface="Myanmar Text"/>
                <a:cs typeface="Myanmar Text"/>
              </a:rPr>
              <a:t>Theorem </a:t>
            </a:r>
            <a:r>
              <a:rPr dirty="0" sz="2000" spc="-5" b="0">
                <a:solidFill>
                  <a:srgbClr val="6E6C00"/>
                </a:solidFill>
                <a:latin typeface="Myanmar Text"/>
                <a:cs typeface="Myanmar Text"/>
              </a:rPr>
              <a:t>is </a:t>
            </a:r>
            <a:r>
              <a:rPr dirty="0" sz="2000" b="0">
                <a:solidFill>
                  <a:srgbClr val="6E6C00"/>
                </a:solidFill>
                <a:latin typeface="Myanmar Text"/>
                <a:cs typeface="Myanmar Text"/>
              </a:rPr>
              <a:t>not </a:t>
            </a:r>
            <a:r>
              <a:rPr dirty="0" sz="2000" spc="-5" b="0">
                <a:solidFill>
                  <a:srgbClr val="6E6C00"/>
                </a:solidFill>
                <a:latin typeface="Myanmar Text"/>
                <a:cs typeface="Myanmar Text"/>
              </a:rPr>
              <a:t>“binary” decision. </a:t>
            </a:r>
            <a:r>
              <a:rPr dirty="0" sz="2000" b="0">
                <a:solidFill>
                  <a:srgbClr val="6E6C00"/>
                </a:solidFill>
                <a:latin typeface="Myanmar Text"/>
                <a:cs typeface="Myanmar Text"/>
              </a:rPr>
              <a:t>For</a:t>
            </a:r>
            <a:r>
              <a:rPr dirty="0" sz="2000" spc="10" b="0">
                <a:solidFill>
                  <a:srgbClr val="6E6C00"/>
                </a:solidFill>
                <a:latin typeface="Myanmar Text"/>
                <a:cs typeface="Myanmar Text"/>
              </a:rPr>
              <a:t> </a:t>
            </a:r>
            <a:r>
              <a:rPr dirty="0" sz="2000" b="0">
                <a:solidFill>
                  <a:srgbClr val="6E6C00"/>
                </a:solidFill>
                <a:latin typeface="Myanmar Text"/>
                <a:cs typeface="Myanmar Text"/>
              </a:rPr>
              <a:t>example: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13761" y="2401951"/>
            <a:ext cx="7872095" cy="2465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812800" marR="889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AP systems focus on </a:t>
            </a: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offering Availability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and </a:t>
            </a: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Partitioning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– but  are not </a:t>
            </a: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inconsistent in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some</a:t>
            </a:r>
            <a:r>
              <a:rPr dirty="0" sz="2000" spc="-10">
                <a:solidFill>
                  <a:srgbClr val="6E6C00"/>
                </a:solidFill>
                <a:latin typeface="Myanmar Text"/>
                <a:cs typeface="Myanmar Text"/>
              </a:rPr>
              <a:t>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extent.</a:t>
            </a:r>
            <a:endParaRPr sz="2000">
              <a:latin typeface="Myanmar Text"/>
              <a:cs typeface="Myanmar Text"/>
            </a:endParaRPr>
          </a:p>
          <a:p>
            <a:pPr marL="812800" indent="-343535">
              <a:lnSpc>
                <a:spcPct val="100000"/>
              </a:lnSpc>
              <a:spcBef>
                <a:spcPts val="2400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CP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systems focus on </a:t>
            </a: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Consistency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and </a:t>
            </a: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Partitioning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- but are</a:t>
            </a:r>
            <a:r>
              <a:rPr dirty="0" sz="2000" spc="10">
                <a:solidFill>
                  <a:srgbClr val="6E6C00"/>
                </a:solidFill>
                <a:latin typeface="Myanmar Text"/>
                <a:cs typeface="Myanmar Text"/>
              </a:rPr>
              <a:t>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not</a:t>
            </a:r>
            <a:endParaRPr sz="2000">
              <a:latin typeface="Myanmar Text"/>
              <a:cs typeface="Myanmar Text"/>
            </a:endParaRPr>
          </a:p>
          <a:p>
            <a:pPr marL="812800">
              <a:lnSpc>
                <a:spcPct val="100000"/>
              </a:lnSpc>
            </a:pP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unavailable </a:t>
            </a: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in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some</a:t>
            </a:r>
            <a:r>
              <a:rPr dirty="0" sz="2000" spc="5">
                <a:solidFill>
                  <a:srgbClr val="6E6C00"/>
                </a:solidFill>
                <a:latin typeface="Myanmar Text"/>
                <a:cs typeface="Myanmar Text"/>
              </a:rPr>
              <a:t>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extent.</a:t>
            </a:r>
            <a:endParaRPr sz="2000">
              <a:latin typeface="Myanmar Text"/>
              <a:cs typeface="Myanmar Text"/>
            </a:endParaRPr>
          </a:p>
          <a:p>
            <a:pPr marL="12700" marR="1216660">
              <a:lnSpc>
                <a:spcPct val="100000"/>
              </a:lnSpc>
              <a:spcBef>
                <a:spcPts val="2400"/>
              </a:spcBef>
            </a:pP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Hence, </a:t>
            </a: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CAP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Theorem offers certain </a:t>
            </a: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degree in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tolerating the  </a:t>
            </a: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Consistency,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and </a:t>
            </a: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Availability,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as well as</a:t>
            </a:r>
            <a:r>
              <a:rPr dirty="0" sz="2000" spc="15">
                <a:solidFill>
                  <a:srgbClr val="6E6C00"/>
                </a:solidFill>
                <a:latin typeface="Myanmar Text"/>
                <a:cs typeface="Myanmar Text"/>
              </a:rPr>
              <a:t>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Partition-Tolerance.</a:t>
            </a:r>
            <a:endParaRPr sz="20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0351" y="495300"/>
            <a:ext cx="1856232" cy="553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266173" y="103631"/>
            <a:ext cx="2131822" cy="6111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28134" y="2322906"/>
            <a:ext cx="3068955" cy="3157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000246" y="2628264"/>
            <a:ext cx="4323080" cy="3154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6484620"/>
            <a:ext cx="12192000" cy="157480"/>
          </a:xfrm>
          <a:custGeom>
            <a:avLst/>
            <a:gdLst/>
            <a:ahLst/>
            <a:cxnLst/>
            <a:rect l="l" t="t" r="r" b="b"/>
            <a:pathLst>
              <a:path w="12192000" h="157479">
                <a:moveTo>
                  <a:pt x="0" y="156971"/>
                </a:moveTo>
                <a:lnTo>
                  <a:pt x="12191999" y="156971"/>
                </a:lnTo>
                <a:lnTo>
                  <a:pt x="12192000" y="0"/>
                </a:lnTo>
                <a:lnTo>
                  <a:pt x="0" y="0"/>
                </a:lnTo>
                <a:lnTo>
                  <a:pt x="0" y="156971"/>
                </a:lnTo>
                <a:close/>
              </a:path>
            </a:pathLst>
          </a:custGeom>
          <a:solidFill>
            <a:srgbClr val="FFFC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5024628"/>
            <a:ext cx="12190730" cy="157480"/>
          </a:xfrm>
          <a:custGeom>
            <a:avLst/>
            <a:gdLst/>
            <a:ahLst/>
            <a:cxnLst/>
            <a:rect l="l" t="t" r="r" b="b"/>
            <a:pathLst>
              <a:path w="12190730" h="157479">
                <a:moveTo>
                  <a:pt x="0" y="156972"/>
                </a:moveTo>
                <a:lnTo>
                  <a:pt x="12190476" y="156972"/>
                </a:lnTo>
                <a:lnTo>
                  <a:pt x="12190476" y="0"/>
                </a:lnTo>
                <a:lnTo>
                  <a:pt x="0" y="0"/>
                </a:lnTo>
                <a:lnTo>
                  <a:pt x="0" y="156972"/>
                </a:lnTo>
                <a:close/>
              </a:path>
            </a:pathLst>
          </a:custGeom>
          <a:solidFill>
            <a:srgbClr val="FFFC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996438" y="5285994"/>
            <a:ext cx="9184005" cy="155067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algn="r" marL="767715" marR="40640" indent="-730250">
              <a:lnSpc>
                <a:spcPts val="2400"/>
              </a:lnSpc>
              <a:spcBef>
                <a:spcPts val="180"/>
              </a:spcBef>
            </a:pPr>
            <a:r>
              <a:rPr dirty="0" sz="2000" spc="-5" b="1">
                <a:solidFill>
                  <a:srgbClr val="A6A300"/>
                </a:solidFill>
                <a:latin typeface="Myanmar Text"/>
                <a:cs typeface="Myanmar Text"/>
              </a:rPr>
              <a:t>“Most people who choose </a:t>
            </a:r>
            <a:r>
              <a:rPr dirty="0" sz="2000" b="1">
                <a:solidFill>
                  <a:srgbClr val="A6A300"/>
                </a:solidFill>
                <a:latin typeface="Myanmar Text"/>
                <a:cs typeface="Myanmar Text"/>
              </a:rPr>
              <a:t>NoSQL </a:t>
            </a:r>
            <a:r>
              <a:rPr dirty="0" sz="2000" spc="-5" b="1">
                <a:solidFill>
                  <a:srgbClr val="A6A300"/>
                </a:solidFill>
                <a:latin typeface="Myanmar Text"/>
                <a:cs typeface="Myanmar Text"/>
              </a:rPr>
              <a:t>as their primary data storage are</a:t>
            </a:r>
            <a:r>
              <a:rPr dirty="0" sz="2000" spc="-25" b="1">
                <a:solidFill>
                  <a:srgbClr val="A6A300"/>
                </a:solidFill>
                <a:latin typeface="Myanmar Text"/>
                <a:cs typeface="Myanmar Text"/>
              </a:rPr>
              <a:t> </a:t>
            </a:r>
            <a:r>
              <a:rPr dirty="0" sz="2000" spc="-5" b="1">
                <a:solidFill>
                  <a:srgbClr val="A6A300"/>
                </a:solidFill>
                <a:latin typeface="Myanmar Text"/>
                <a:cs typeface="Myanmar Text"/>
              </a:rPr>
              <a:t>trying</a:t>
            </a:r>
            <a:r>
              <a:rPr dirty="0" sz="2000" spc="5" b="1">
                <a:solidFill>
                  <a:srgbClr val="A6A300"/>
                </a:solidFill>
                <a:latin typeface="Myanmar Text"/>
                <a:cs typeface="Myanmar Text"/>
              </a:rPr>
              <a:t> </a:t>
            </a:r>
            <a:r>
              <a:rPr dirty="0" sz="2000" spc="-5" b="1">
                <a:solidFill>
                  <a:srgbClr val="A6A300"/>
                </a:solidFill>
                <a:latin typeface="Myanmar Text"/>
                <a:cs typeface="Myanmar Text"/>
              </a:rPr>
              <a:t>to </a:t>
            </a:r>
            <a:r>
              <a:rPr dirty="0" sz="2000" spc="-5" b="1">
                <a:solidFill>
                  <a:srgbClr val="A6A300"/>
                </a:solidFill>
                <a:latin typeface="Myanmar Text"/>
                <a:cs typeface="Myanmar Text"/>
              </a:rPr>
              <a:t> </a:t>
            </a:r>
            <a:r>
              <a:rPr dirty="0" sz="2000" b="1">
                <a:solidFill>
                  <a:srgbClr val="A6A300"/>
                </a:solidFill>
                <a:latin typeface="Myanmar Text"/>
                <a:cs typeface="Myanmar Text"/>
              </a:rPr>
              <a:t>solve two main problems: </a:t>
            </a:r>
            <a:r>
              <a:rPr dirty="0" sz="2000" spc="-5" b="1">
                <a:solidFill>
                  <a:srgbClr val="A6A300"/>
                </a:solidFill>
                <a:latin typeface="Myanmar Text"/>
                <a:cs typeface="Myanmar Text"/>
              </a:rPr>
              <a:t>scalability </a:t>
            </a:r>
            <a:r>
              <a:rPr dirty="0" sz="2000" b="1">
                <a:solidFill>
                  <a:srgbClr val="A6A300"/>
                </a:solidFill>
                <a:latin typeface="Myanmar Text"/>
                <a:cs typeface="Myanmar Text"/>
              </a:rPr>
              <a:t>and </a:t>
            </a:r>
            <a:r>
              <a:rPr dirty="0" sz="2000" spc="-5" b="1">
                <a:solidFill>
                  <a:srgbClr val="A6A300"/>
                </a:solidFill>
                <a:latin typeface="Myanmar Text"/>
                <a:cs typeface="Myanmar Text"/>
              </a:rPr>
              <a:t>simplifying</a:t>
            </a:r>
            <a:r>
              <a:rPr dirty="0" sz="2000" spc="-50" b="1">
                <a:solidFill>
                  <a:srgbClr val="A6A300"/>
                </a:solidFill>
                <a:latin typeface="Myanmar Text"/>
                <a:cs typeface="Myanmar Text"/>
              </a:rPr>
              <a:t> </a:t>
            </a:r>
            <a:r>
              <a:rPr dirty="0" sz="2000" b="1">
                <a:solidFill>
                  <a:srgbClr val="A6A300"/>
                </a:solidFill>
                <a:latin typeface="Myanmar Text"/>
                <a:cs typeface="Myanmar Text"/>
              </a:rPr>
              <a:t>the</a:t>
            </a:r>
            <a:r>
              <a:rPr dirty="0" sz="2000" spc="-10" b="1">
                <a:solidFill>
                  <a:srgbClr val="A6A300"/>
                </a:solidFill>
                <a:latin typeface="Myanmar Text"/>
                <a:cs typeface="Myanmar Text"/>
              </a:rPr>
              <a:t> </a:t>
            </a:r>
            <a:r>
              <a:rPr dirty="0" sz="2000" spc="-5" b="1">
                <a:solidFill>
                  <a:srgbClr val="A6A300"/>
                </a:solidFill>
                <a:latin typeface="Myanmar Text"/>
                <a:cs typeface="Myanmar Text"/>
              </a:rPr>
              <a:t>development </a:t>
            </a:r>
            <a:r>
              <a:rPr dirty="0" sz="2000" spc="-5" b="1">
                <a:solidFill>
                  <a:srgbClr val="A6A300"/>
                </a:solidFill>
                <a:latin typeface="Myanmar Text"/>
                <a:cs typeface="Myanmar Text"/>
              </a:rPr>
              <a:t> proc</a:t>
            </a:r>
            <a:r>
              <a:rPr dirty="0" sz="2000" spc="-10" b="1">
                <a:solidFill>
                  <a:srgbClr val="A6A300"/>
                </a:solidFill>
                <a:latin typeface="Myanmar Text"/>
                <a:cs typeface="Myanmar Text"/>
              </a:rPr>
              <a:t>e</a:t>
            </a:r>
            <a:r>
              <a:rPr dirty="0" sz="2000" b="1">
                <a:solidFill>
                  <a:srgbClr val="A6A300"/>
                </a:solidFill>
                <a:latin typeface="Myanmar Text"/>
                <a:cs typeface="Myanmar Text"/>
              </a:rPr>
              <a:t>s</a:t>
            </a:r>
            <a:r>
              <a:rPr dirty="0" sz="2000" spc="-15" b="1">
                <a:solidFill>
                  <a:srgbClr val="A6A300"/>
                </a:solidFill>
                <a:latin typeface="Myanmar Text"/>
                <a:cs typeface="Myanmar Text"/>
              </a:rPr>
              <a:t>s</a:t>
            </a:r>
            <a:r>
              <a:rPr dirty="0" sz="2000" b="1">
                <a:solidFill>
                  <a:srgbClr val="A6A300"/>
                </a:solidFill>
                <a:latin typeface="Myanmar Text"/>
                <a:cs typeface="Myanmar Text"/>
              </a:rPr>
              <a:t>,”</a:t>
            </a:r>
            <a:r>
              <a:rPr dirty="0" sz="2000" spc="-5" b="1">
                <a:solidFill>
                  <a:srgbClr val="A6A300"/>
                </a:solidFill>
                <a:latin typeface="Myanmar Text"/>
                <a:cs typeface="Myanmar Text"/>
              </a:rPr>
              <a:t> </a:t>
            </a:r>
            <a:r>
              <a:rPr dirty="0" sz="2100" spc="-50" b="1" i="1">
                <a:solidFill>
                  <a:srgbClr val="A6A300"/>
                </a:solidFill>
                <a:latin typeface="Myanmar Text"/>
                <a:cs typeface="Myanmar Text"/>
              </a:rPr>
              <a:t>sa</a:t>
            </a:r>
            <a:r>
              <a:rPr dirty="0" sz="2100" spc="-40" b="1" i="1">
                <a:solidFill>
                  <a:srgbClr val="A6A300"/>
                </a:solidFill>
                <a:latin typeface="Myanmar Text"/>
                <a:cs typeface="Myanmar Text"/>
              </a:rPr>
              <a:t>i</a:t>
            </a:r>
            <a:r>
              <a:rPr dirty="0" sz="2100" spc="-60" b="1" i="1">
                <a:solidFill>
                  <a:srgbClr val="A6A300"/>
                </a:solidFill>
                <a:latin typeface="Myanmar Text"/>
                <a:cs typeface="Myanmar Text"/>
              </a:rPr>
              <a:t>d</a:t>
            </a:r>
            <a:r>
              <a:rPr dirty="0" sz="2100" spc="-35" b="1" i="1">
                <a:solidFill>
                  <a:srgbClr val="A6A300"/>
                </a:solidFill>
                <a:latin typeface="Myanmar Text"/>
                <a:cs typeface="Myanmar Text"/>
              </a:rPr>
              <a:t> </a:t>
            </a:r>
            <a:r>
              <a:rPr dirty="0" sz="2100" spc="-60" b="1" i="1">
                <a:solidFill>
                  <a:srgbClr val="A6A300"/>
                </a:solidFill>
                <a:latin typeface="Myanmar Text"/>
                <a:cs typeface="Myanmar Text"/>
              </a:rPr>
              <a:t>Dani</a:t>
            </a:r>
            <a:r>
              <a:rPr dirty="0" sz="2100" spc="-30" b="1" i="1">
                <a:solidFill>
                  <a:srgbClr val="A6A300"/>
                </a:solidFill>
                <a:latin typeface="Myanmar Text"/>
                <a:cs typeface="Myanmar Text"/>
              </a:rPr>
              <a:t>l</a:t>
            </a:r>
            <a:r>
              <a:rPr dirty="0" sz="2100" spc="-50" b="1" i="1">
                <a:solidFill>
                  <a:srgbClr val="A6A300"/>
                </a:solidFill>
                <a:latin typeface="Myanmar Text"/>
                <a:cs typeface="Myanmar Text"/>
              </a:rPr>
              <a:t> </a:t>
            </a:r>
            <a:r>
              <a:rPr dirty="0" sz="2100" spc="-55" b="1" i="1">
                <a:solidFill>
                  <a:srgbClr val="A6A300"/>
                </a:solidFill>
                <a:latin typeface="Myanmar Text"/>
                <a:cs typeface="Myanmar Text"/>
              </a:rPr>
              <a:t>Zbur</a:t>
            </a:r>
            <a:r>
              <a:rPr dirty="0" sz="2100" spc="-40" b="1" i="1">
                <a:solidFill>
                  <a:srgbClr val="A6A300"/>
                </a:solidFill>
                <a:latin typeface="Myanmar Text"/>
                <a:cs typeface="Myanmar Text"/>
              </a:rPr>
              <a:t>i</a:t>
            </a:r>
            <a:r>
              <a:rPr dirty="0" sz="2100" spc="-50" b="1" i="1">
                <a:solidFill>
                  <a:srgbClr val="A6A300"/>
                </a:solidFill>
                <a:latin typeface="Myanmar Text"/>
                <a:cs typeface="Myanmar Text"/>
              </a:rPr>
              <a:t>vsk</a:t>
            </a:r>
            <a:r>
              <a:rPr dirty="0" sz="2100" spc="-60" b="1" i="1">
                <a:solidFill>
                  <a:srgbClr val="A6A300"/>
                </a:solidFill>
                <a:latin typeface="Myanmar Text"/>
                <a:cs typeface="Myanmar Text"/>
              </a:rPr>
              <a:t>y</a:t>
            </a:r>
            <a:r>
              <a:rPr dirty="0" sz="2100" spc="-30" b="1" i="1">
                <a:solidFill>
                  <a:srgbClr val="A6A300"/>
                </a:solidFill>
                <a:latin typeface="Myanmar Text"/>
                <a:cs typeface="Myanmar Text"/>
              </a:rPr>
              <a:t>,</a:t>
            </a:r>
            <a:r>
              <a:rPr dirty="0" sz="2100" spc="-55" b="1" i="1">
                <a:solidFill>
                  <a:srgbClr val="A6A300"/>
                </a:solidFill>
                <a:latin typeface="Myanmar Text"/>
                <a:cs typeface="Myanmar Text"/>
              </a:rPr>
              <a:t> </a:t>
            </a:r>
            <a:r>
              <a:rPr dirty="0" sz="2100" spc="-45" b="1" i="1">
                <a:solidFill>
                  <a:srgbClr val="A6A300"/>
                </a:solidFill>
                <a:latin typeface="Myanmar Text"/>
                <a:cs typeface="Myanmar Text"/>
              </a:rPr>
              <a:t>s</a:t>
            </a:r>
            <a:r>
              <a:rPr dirty="0" sz="2100" spc="-70" b="1" i="1">
                <a:solidFill>
                  <a:srgbClr val="A6A300"/>
                </a:solidFill>
                <a:latin typeface="Myanmar Text"/>
                <a:cs typeface="Myanmar Text"/>
              </a:rPr>
              <a:t>o</a:t>
            </a:r>
            <a:r>
              <a:rPr dirty="0" sz="2100" spc="-50" b="1" i="1">
                <a:solidFill>
                  <a:srgbClr val="A6A300"/>
                </a:solidFill>
                <a:latin typeface="Myanmar Text"/>
                <a:cs typeface="Myanmar Text"/>
              </a:rPr>
              <a:t>lut</a:t>
            </a:r>
            <a:r>
              <a:rPr dirty="0" sz="2100" spc="-45" b="1" i="1">
                <a:solidFill>
                  <a:srgbClr val="A6A300"/>
                </a:solidFill>
                <a:latin typeface="Myanmar Text"/>
                <a:cs typeface="Myanmar Text"/>
              </a:rPr>
              <a:t>i</a:t>
            </a:r>
            <a:r>
              <a:rPr dirty="0" sz="2100" spc="-65" b="1" i="1">
                <a:solidFill>
                  <a:srgbClr val="A6A300"/>
                </a:solidFill>
                <a:latin typeface="Myanmar Text"/>
                <a:cs typeface="Myanmar Text"/>
              </a:rPr>
              <a:t>on</a:t>
            </a:r>
            <a:r>
              <a:rPr dirty="0" sz="2100" spc="-45" b="1" i="1">
                <a:solidFill>
                  <a:srgbClr val="A6A300"/>
                </a:solidFill>
                <a:latin typeface="Myanmar Text"/>
                <a:cs typeface="Myanmar Text"/>
              </a:rPr>
              <a:t>s</a:t>
            </a:r>
            <a:r>
              <a:rPr dirty="0" sz="2100" spc="-50" b="1" i="1">
                <a:solidFill>
                  <a:srgbClr val="A6A300"/>
                </a:solidFill>
                <a:latin typeface="Myanmar Text"/>
                <a:cs typeface="Myanmar Text"/>
              </a:rPr>
              <a:t> </a:t>
            </a:r>
            <a:r>
              <a:rPr dirty="0" sz="2100" spc="-50" b="1" i="1">
                <a:solidFill>
                  <a:srgbClr val="A6A300"/>
                </a:solidFill>
                <a:latin typeface="Myanmar Text"/>
                <a:cs typeface="Myanmar Text"/>
              </a:rPr>
              <a:t>archi</a:t>
            </a:r>
            <a:r>
              <a:rPr dirty="0" sz="2100" spc="-509" b="1" i="1">
                <a:solidFill>
                  <a:srgbClr val="A6A300"/>
                </a:solidFill>
                <a:latin typeface="Myanmar Text"/>
                <a:cs typeface="Myanmar Text"/>
              </a:rPr>
              <a:t>t</a:t>
            </a:r>
            <a:r>
              <a:rPr dirty="0" baseline="-69444" sz="1500" spc="-382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2100" spc="-905" b="1" i="1">
                <a:solidFill>
                  <a:srgbClr val="A6A300"/>
                </a:solidFill>
                <a:latin typeface="Myanmar Text"/>
                <a:cs typeface="Myanmar Text"/>
              </a:rPr>
              <a:t>e</a:t>
            </a:r>
            <a:r>
              <a:rPr dirty="0" baseline="-69444" sz="1500" spc="-3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baseline="-69444" sz="1500" spc="-892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2100" spc="-434" b="1" i="1">
                <a:solidFill>
                  <a:srgbClr val="A6A300"/>
                </a:solidFill>
                <a:latin typeface="Myanmar Text"/>
                <a:cs typeface="Myanmar Text"/>
              </a:rPr>
              <a:t>c</a:t>
            </a:r>
            <a:r>
              <a:rPr dirty="0" baseline="-69444" sz="1500" spc="-7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dirty="0" baseline="-69444" sz="1500" spc="-27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100" spc="-650" b="1" i="1">
                <a:solidFill>
                  <a:srgbClr val="A6A300"/>
                </a:solidFill>
                <a:latin typeface="Myanmar Text"/>
                <a:cs typeface="Myanmar Text"/>
              </a:rPr>
              <a:t>t</a:t>
            </a:r>
            <a:r>
              <a:rPr dirty="0" baseline="-69444" sz="1500" spc="-15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baseline="-69444" sz="1500" spc="-7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baseline="-69444" sz="1500" spc="-667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2100" spc="-695" b="1" i="1">
                <a:solidFill>
                  <a:srgbClr val="A6A300"/>
                </a:solidFill>
                <a:latin typeface="Myanmar Text"/>
                <a:cs typeface="Myanmar Text"/>
              </a:rPr>
              <a:t>a</a:t>
            </a:r>
            <a:r>
              <a:rPr dirty="0" baseline="-69444" sz="1500" spc="-7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baseline="-69444" sz="1500" spc="-719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2100" spc="-355" b="1" i="1">
                <a:solidFill>
                  <a:srgbClr val="A6A300"/>
                </a:solidFill>
                <a:latin typeface="Myanmar Text"/>
                <a:cs typeface="Myanmar Text"/>
              </a:rPr>
              <a:t>t</a:t>
            </a:r>
            <a:r>
              <a:rPr dirty="0" baseline="-69444" sz="150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baseline="-69444" sz="1500" spc="-7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dirty="0" baseline="-69444" sz="1500" spc="-652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2100" spc="-860" b="1" i="1">
                <a:solidFill>
                  <a:srgbClr val="A6A300"/>
                </a:solidFill>
                <a:latin typeface="Myanmar Text"/>
                <a:cs typeface="Myanmar Text"/>
              </a:rPr>
              <a:t>P</a:t>
            </a:r>
            <a:r>
              <a:rPr dirty="0" baseline="-69444" sz="1500" spc="-7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baseline="-69444" sz="1500" spc="-88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2100" spc="-50" b="1" i="1">
                <a:solidFill>
                  <a:srgbClr val="A6A300"/>
                </a:solidFill>
                <a:latin typeface="Myanmar Text"/>
                <a:cs typeface="Myanmar Text"/>
              </a:rPr>
              <a:t>y</a:t>
            </a:r>
            <a:r>
              <a:rPr dirty="0" sz="2100" spc="-45" b="1" i="1">
                <a:solidFill>
                  <a:srgbClr val="A6A300"/>
                </a:solidFill>
                <a:latin typeface="Myanmar Text"/>
                <a:cs typeface="Myanmar Text"/>
              </a:rPr>
              <a:t>t</a:t>
            </a:r>
            <a:r>
              <a:rPr dirty="0" sz="2100" spc="-60" b="1" i="1">
                <a:solidFill>
                  <a:srgbClr val="A6A300"/>
                </a:solidFill>
                <a:latin typeface="Myanmar Text"/>
                <a:cs typeface="Myanmar Text"/>
              </a:rPr>
              <a:t>h</a:t>
            </a:r>
            <a:r>
              <a:rPr dirty="0" sz="2100" spc="-35" b="1" i="1">
                <a:solidFill>
                  <a:srgbClr val="A6A300"/>
                </a:solidFill>
                <a:latin typeface="Myanmar Text"/>
                <a:cs typeface="Myanmar Text"/>
              </a:rPr>
              <a:t>i</a:t>
            </a:r>
            <a:r>
              <a:rPr dirty="0" sz="2100" spc="-75" b="1" i="1">
                <a:solidFill>
                  <a:srgbClr val="A6A300"/>
                </a:solidFill>
                <a:latin typeface="Myanmar Text"/>
                <a:cs typeface="Myanmar Text"/>
              </a:rPr>
              <a:t>a</a:t>
            </a:r>
            <a:r>
              <a:rPr dirty="0" sz="2100" spc="-60" b="1" i="1">
                <a:solidFill>
                  <a:srgbClr val="A6A300"/>
                </a:solidFill>
                <a:latin typeface="Myanmar Text"/>
                <a:cs typeface="Myanmar Text"/>
              </a:rPr>
              <a:t>n</a:t>
            </a:r>
            <a:endParaRPr sz="2100">
              <a:latin typeface="Myanmar Text"/>
              <a:cs typeface="Myanmar Text"/>
            </a:endParaRPr>
          </a:p>
          <a:p>
            <a:pPr marL="3816350">
              <a:lnSpc>
                <a:spcPct val="100000"/>
              </a:lnSpc>
              <a:spcBef>
                <a:spcPts val="3045"/>
              </a:spcBef>
            </a:pPr>
            <a:r>
              <a:rPr dirty="0" sz="1400">
                <a:solidFill>
                  <a:srgbClr val="002B52"/>
                </a:solidFill>
                <a:latin typeface="Arial"/>
                <a:cs typeface="Arial"/>
              </a:rPr>
              <a:t>Source:</a:t>
            </a:r>
            <a:r>
              <a:rPr dirty="0" sz="1400" spc="-45">
                <a:solidFill>
                  <a:srgbClr val="002B52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2B52"/>
                </a:solidFill>
                <a:latin typeface="Arial"/>
                <a:cs typeface="Arial"/>
              </a:rPr>
              <a:t>https://sdtimes.com/big-data/number-of-nosql-options-grow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3443" y="6397244"/>
            <a:ext cx="4457700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-5">
                <a:solidFill>
                  <a:srgbClr val="FFFFFF"/>
                </a:solidFill>
                <a:latin typeface="Arial"/>
                <a:cs typeface="Arial"/>
              </a:rPr>
              <a:t>Copyright © 2019 </a:t>
            </a:r>
            <a:r>
              <a:rPr dirty="0" sz="650" spc="-10">
                <a:solidFill>
                  <a:srgbClr val="FFFFFF"/>
                </a:solidFill>
                <a:latin typeface="Arial"/>
                <a:cs typeface="Arial"/>
              </a:rPr>
              <a:t>CADS and/or </a:t>
            </a:r>
            <a:r>
              <a:rPr dirty="0" sz="650">
                <a:solidFill>
                  <a:srgbClr val="FFFFFF"/>
                </a:solidFill>
                <a:latin typeface="Arial"/>
                <a:cs typeface="Arial"/>
              </a:rPr>
              <a:t>its </a:t>
            </a:r>
            <a:r>
              <a:rPr dirty="0" sz="650" spc="-5">
                <a:solidFill>
                  <a:srgbClr val="FFFFFF"/>
                </a:solidFill>
                <a:latin typeface="Arial"/>
                <a:cs typeface="Arial"/>
              </a:rPr>
              <a:t>affiliates. </a:t>
            </a:r>
            <a:r>
              <a:rPr dirty="0" sz="65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dirty="0" sz="650" spc="-5">
                <a:solidFill>
                  <a:srgbClr val="FFFFFF"/>
                </a:solidFill>
                <a:latin typeface="Arial"/>
                <a:cs typeface="Arial"/>
              </a:rPr>
              <a:t>rights reserved. </a:t>
            </a:r>
            <a:r>
              <a:rPr dirty="0" sz="650" spc="-10">
                <a:solidFill>
                  <a:srgbClr val="FFFFFF"/>
                </a:solidFill>
                <a:latin typeface="Arial"/>
                <a:cs typeface="Arial"/>
              </a:rPr>
              <a:t>CADS </a:t>
            </a:r>
            <a:r>
              <a:rPr dirty="0" sz="650" spc="-5">
                <a:solidFill>
                  <a:srgbClr val="FFFFFF"/>
                </a:solidFill>
                <a:latin typeface="Arial"/>
                <a:cs typeface="Arial"/>
              </a:rPr>
              <a:t>Confidential – Internal/Restricted/Highly</a:t>
            </a:r>
            <a:r>
              <a:rPr dirty="0" sz="650" spc="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50">
                <a:solidFill>
                  <a:srgbClr val="FFFFFF"/>
                </a:solidFill>
                <a:latin typeface="Arial"/>
                <a:cs typeface="Arial"/>
              </a:rPr>
              <a:t>Restricted</a:t>
            </a:r>
            <a:endParaRPr sz="6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5300" y="1666239"/>
            <a:ext cx="4046220" cy="3911600"/>
          </a:xfrm>
          <a:custGeom>
            <a:avLst/>
            <a:gdLst/>
            <a:ahLst/>
            <a:cxnLst/>
            <a:rect l="l" t="t" r="r" b="b"/>
            <a:pathLst>
              <a:path w="4046220" h="3911600">
                <a:moveTo>
                  <a:pt x="2265875" y="3898900"/>
                </a:moveTo>
                <a:lnTo>
                  <a:pt x="1780344" y="3898900"/>
                </a:lnTo>
                <a:lnTo>
                  <a:pt x="1828268" y="3911600"/>
                </a:lnTo>
                <a:lnTo>
                  <a:pt x="2217951" y="3911600"/>
                </a:lnTo>
                <a:lnTo>
                  <a:pt x="2265875" y="3898900"/>
                </a:lnTo>
                <a:close/>
              </a:path>
              <a:path w="4046220" h="3911600">
                <a:moveTo>
                  <a:pt x="2360689" y="3886200"/>
                </a:moveTo>
                <a:lnTo>
                  <a:pt x="1685530" y="3886200"/>
                </a:lnTo>
                <a:lnTo>
                  <a:pt x="1732760" y="3898900"/>
                </a:lnTo>
                <a:lnTo>
                  <a:pt x="2313459" y="3898900"/>
                </a:lnTo>
                <a:lnTo>
                  <a:pt x="2360689" y="3886200"/>
                </a:lnTo>
                <a:close/>
              </a:path>
              <a:path w="4046220" h="3911600">
                <a:moveTo>
                  <a:pt x="2407551" y="38100"/>
                </a:moveTo>
                <a:lnTo>
                  <a:pt x="1638668" y="38100"/>
                </a:lnTo>
                <a:lnTo>
                  <a:pt x="1592186" y="50800"/>
                </a:lnTo>
                <a:lnTo>
                  <a:pt x="1278579" y="139700"/>
                </a:lnTo>
                <a:lnTo>
                  <a:pt x="1235618" y="165100"/>
                </a:lnTo>
                <a:lnTo>
                  <a:pt x="1151209" y="190500"/>
                </a:lnTo>
                <a:lnTo>
                  <a:pt x="1068904" y="241300"/>
                </a:lnTo>
                <a:lnTo>
                  <a:pt x="1028574" y="254000"/>
                </a:lnTo>
                <a:lnTo>
                  <a:pt x="988810" y="279400"/>
                </a:lnTo>
                <a:lnTo>
                  <a:pt x="911033" y="330200"/>
                </a:lnTo>
                <a:lnTo>
                  <a:pt x="873047" y="355600"/>
                </a:lnTo>
                <a:lnTo>
                  <a:pt x="835679" y="381000"/>
                </a:lnTo>
                <a:lnTo>
                  <a:pt x="798944" y="406400"/>
                </a:lnTo>
                <a:lnTo>
                  <a:pt x="762854" y="431800"/>
                </a:lnTo>
                <a:lnTo>
                  <a:pt x="727423" y="457200"/>
                </a:lnTo>
                <a:lnTo>
                  <a:pt x="692664" y="482600"/>
                </a:lnTo>
                <a:lnTo>
                  <a:pt x="658589" y="520700"/>
                </a:lnTo>
                <a:lnTo>
                  <a:pt x="625214" y="546100"/>
                </a:lnTo>
                <a:lnTo>
                  <a:pt x="592550" y="584200"/>
                </a:lnTo>
                <a:lnTo>
                  <a:pt x="560611" y="609600"/>
                </a:lnTo>
                <a:lnTo>
                  <a:pt x="529410" y="647700"/>
                </a:lnTo>
                <a:lnTo>
                  <a:pt x="498960" y="673100"/>
                </a:lnTo>
                <a:lnTo>
                  <a:pt x="469275" y="711200"/>
                </a:lnTo>
                <a:lnTo>
                  <a:pt x="440368" y="749300"/>
                </a:lnTo>
                <a:lnTo>
                  <a:pt x="412253" y="774700"/>
                </a:lnTo>
                <a:lnTo>
                  <a:pt x="384941" y="812800"/>
                </a:lnTo>
                <a:lnTo>
                  <a:pt x="358448" y="850900"/>
                </a:lnTo>
                <a:lnTo>
                  <a:pt x="332785" y="889000"/>
                </a:lnTo>
                <a:lnTo>
                  <a:pt x="307966" y="927100"/>
                </a:lnTo>
                <a:lnTo>
                  <a:pt x="284005" y="965200"/>
                </a:lnTo>
                <a:lnTo>
                  <a:pt x="260914" y="1003300"/>
                </a:lnTo>
                <a:lnTo>
                  <a:pt x="238707" y="1041400"/>
                </a:lnTo>
                <a:lnTo>
                  <a:pt x="217397" y="1079500"/>
                </a:lnTo>
                <a:lnTo>
                  <a:pt x="196998" y="1117600"/>
                </a:lnTo>
                <a:lnTo>
                  <a:pt x="177522" y="1155700"/>
                </a:lnTo>
                <a:lnTo>
                  <a:pt x="158984" y="1206500"/>
                </a:lnTo>
                <a:lnTo>
                  <a:pt x="141395" y="1244600"/>
                </a:lnTo>
                <a:lnTo>
                  <a:pt x="124770" y="1282700"/>
                </a:lnTo>
                <a:lnTo>
                  <a:pt x="109121" y="1320800"/>
                </a:lnTo>
                <a:lnTo>
                  <a:pt x="94462" y="1371600"/>
                </a:lnTo>
                <a:lnTo>
                  <a:pt x="80806" y="1409700"/>
                </a:lnTo>
                <a:lnTo>
                  <a:pt x="68167" y="1460500"/>
                </a:lnTo>
                <a:lnTo>
                  <a:pt x="56557" y="1498600"/>
                </a:lnTo>
                <a:lnTo>
                  <a:pt x="45990" y="1549400"/>
                </a:lnTo>
                <a:lnTo>
                  <a:pt x="36479" y="1587500"/>
                </a:lnTo>
                <a:lnTo>
                  <a:pt x="28037" y="1638300"/>
                </a:lnTo>
                <a:lnTo>
                  <a:pt x="20678" y="1676400"/>
                </a:lnTo>
                <a:lnTo>
                  <a:pt x="14415" y="1727200"/>
                </a:lnTo>
                <a:lnTo>
                  <a:pt x="9261" y="1778000"/>
                </a:lnTo>
                <a:lnTo>
                  <a:pt x="5229" y="1816100"/>
                </a:lnTo>
                <a:lnTo>
                  <a:pt x="2332" y="1866900"/>
                </a:lnTo>
                <a:lnTo>
                  <a:pt x="585" y="1917700"/>
                </a:lnTo>
                <a:lnTo>
                  <a:pt x="0" y="1955800"/>
                </a:lnTo>
                <a:lnTo>
                  <a:pt x="585" y="2006600"/>
                </a:lnTo>
                <a:lnTo>
                  <a:pt x="2332" y="2057400"/>
                </a:lnTo>
                <a:lnTo>
                  <a:pt x="5229" y="2108200"/>
                </a:lnTo>
                <a:lnTo>
                  <a:pt x="9261" y="2146300"/>
                </a:lnTo>
                <a:lnTo>
                  <a:pt x="14415" y="2197100"/>
                </a:lnTo>
                <a:lnTo>
                  <a:pt x="20678" y="2247900"/>
                </a:lnTo>
                <a:lnTo>
                  <a:pt x="28037" y="2286000"/>
                </a:lnTo>
                <a:lnTo>
                  <a:pt x="36479" y="2336800"/>
                </a:lnTo>
                <a:lnTo>
                  <a:pt x="45990" y="2374900"/>
                </a:lnTo>
                <a:lnTo>
                  <a:pt x="56557" y="2425700"/>
                </a:lnTo>
                <a:lnTo>
                  <a:pt x="68167" y="2463800"/>
                </a:lnTo>
                <a:lnTo>
                  <a:pt x="80806" y="2514600"/>
                </a:lnTo>
                <a:lnTo>
                  <a:pt x="94462" y="2552700"/>
                </a:lnTo>
                <a:lnTo>
                  <a:pt x="109121" y="2603500"/>
                </a:lnTo>
                <a:lnTo>
                  <a:pt x="124770" y="2641600"/>
                </a:lnTo>
                <a:lnTo>
                  <a:pt x="141395" y="2679700"/>
                </a:lnTo>
                <a:lnTo>
                  <a:pt x="158984" y="2717800"/>
                </a:lnTo>
                <a:lnTo>
                  <a:pt x="177522" y="2768600"/>
                </a:lnTo>
                <a:lnTo>
                  <a:pt x="196998" y="2806700"/>
                </a:lnTo>
                <a:lnTo>
                  <a:pt x="217397" y="2844800"/>
                </a:lnTo>
                <a:lnTo>
                  <a:pt x="238707" y="2882900"/>
                </a:lnTo>
                <a:lnTo>
                  <a:pt x="260914" y="2921000"/>
                </a:lnTo>
                <a:lnTo>
                  <a:pt x="284005" y="2959100"/>
                </a:lnTo>
                <a:lnTo>
                  <a:pt x="307966" y="2997200"/>
                </a:lnTo>
                <a:lnTo>
                  <a:pt x="332785" y="3035300"/>
                </a:lnTo>
                <a:lnTo>
                  <a:pt x="358448" y="3073400"/>
                </a:lnTo>
                <a:lnTo>
                  <a:pt x="384941" y="3111500"/>
                </a:lnTo>
                <a:lnTo>
                  <a:pt x="412253" y="3149600"/>
                </a:lnTo>
                <a:lnTo>
                  <a:pt x="440368" y="3175000"/>
                </a:lnTo>
                <a:lnTo>
                  <a:pt x="469275" y="3213100"/>
                </a:lnTo>
                <a:lnTo>
                  <a:pt x="498960" y="3251200"/>
                </a:lnTo>
                <a:lnTo>
                  <a:pt x="529410" y="3276600"/>
                </a:lnTo>
                <a:lnTo>
                  <a:pt x="560611" y="3314700"/>
                </a:lnTo>
                <a:lnTo>
                  <a:pt x="592550" y="3340100"/>
                </a:lnTo>
                <a:lnTo>
                  <a:pt x="625214" y="3378200"/>
                </a:lnTo>
                <a:lnTo>
                  <a:pt x="658589" y="3403600"/>
                </a:lnTo>
                <a:lnTo>
                  <a:pt x="692664" y="3441700"/>
                </a:lnTo>
                <a:lnTo>
                  <a:pt x="727423" y="3467100"/>
                </a:lnTo>
                <a:lnTo>
                  <a:pt x="762854" y="3492500"/>
                </a:lnTo>
                <a:lnTo>
                  <a:pt x="798944" y="3517900"/>
                </a:lnTo>
                <a:lnTo>
                  <a:pt x="835679" y="3543300"/>
                </a:lnTo>
                <a:lnTo>
                  <a:pt x="873047" y="3568700"/>
                </a:lnTo>
                <a:lnTo>
                  <a:pt x="911033" y="3594100"/>
                </a:lnTo>
                <a:lnTo>
                  <a:pt x="949626" y="3619500"/>
                </a:lnTo>
                <a:lnTo>
                  <a:pt x="1028574" y="3670300"/>
                </a:lnTo>
                <a:lnTo>
                  <a:pt x="1068904" y="3683000"/>
                </a:lnTo>
                <a:lnTo>
                  <a:pt x="1151209" y="3733800"/>
                </a:lnTo>
                <a:lnTo>
                  <a:pt x="1235618" y="3759200"/>
                </a:lnTo>
                <a:lnTo>
                  <a:pt x="1278579" y="3784600"/>
                </a:lnTo>
                <a:lnTo>
                  <a:pt x="1322027" y="3797300"/>
                </a:lnTo>
                <a:lnTo>
                  <a:pt x="1638668" y="3886200"/>
                </a:lnTo>
                <a:lnTo>
                  <a:pt x="2407551" y="3886200"/>
                </a:lnTo>
                <a:lnTo>
                  <a:pt x="2724192" y="3797300"/>
                </a:lnTo>
                <a:lnTo>
                  <a:pt x="2767640" y="3784600"/>
                </a:lnTo>
                <a:lnTo>
                  <a:pt x="2810601" y="3759200"/>
                </a:lnTo>
                <a:lnTo>
                  <a:pt x="2895010" y="3733800"/>
                </a:lnTo>
                <a:lnTo>
                  <a:pt x="2977315" y="3683000"/>
                </a:lnTo>
                <a:lnTo>
                  <a:pt x="3017645" y="3670300"/>
                </a:lnTo>
                <a:lnTo>
                  <a:pt x="3096593" y="3619500"/>
                </a:lnTo>
                <a:lnTo>
                  <a:pt x="3135186" y="3594100"/>
                </a:lnTo>
                <a:lnTo>
                  <a:pt x="3173172" y="3568700"/>
                </a:lnTo>
                <a:lnTo>
                  <a:pt x="3210540" y="3543300"/>
                </a:lnTo>
                <a:lnTo>
                  <a:pt x="3247275" y="3517900"/>
                </a:lnTo>
                <a:lnTo>
                  <a:pt x="3283365" y="3492500"/>
                </a:lnTo>
                <a:lnTo>
                  <a:pt x="3318796" y="3467100"/>
                </a:lnTo>
                <a:lnTo>
                  <a:pt x="3353555" y="3441700"/>
                </a:lnTo>
                <a:lnTo>
                  <a:pt x="3387630" y="3403600"/>
                </a:lnTo>
                <a:lnTo>
                  <a:pt x="3421005" y="3378200"/>
                </a:lnTo>
                <a:lnTo>
                  <a:pt x="3453669" y="3340100"/>
                </a:lnTo>
                <a:lnTo>
                  <a:pt x="3485608" y="3314700"/>
                </a:lnTo>
                <a:lnTo>
                  <a:pt x="3516809" y="3276600"/>
                </a:lnTo>
                <a:lnTo>
                  <a:pt x="3547259" y="3251200"/>
                </a:lnTo>
                <a:lnTo>
                  <a:pt x="3576944" y="3213100"/>
                </a:lnTo>
                <a:lnTo>
                  <a:pt x="3605851" y="3175000"/>
                </a:lnTo>
                <a:lnTo>
                  <a:pt x="3633966" y="3149600"/>
                </a:lnTo>
                <a:lnTo>
                  <a:pt x="3661278" y="3111500"/>
                </a:lnTo>
                <a:lnTo>
                  <a:pt x="3687771" y="3073400"/>
                </a:lnTo>
                <a:lnTo>
                  <a:pt x="3713434" y="3035300"/>
                </a:lnTo>
                <a:lnTo>
                  <a:pt x="3738253" y="2997200"/>
                </a:lnTo>
                <a:lnTo>
                  <a:pt x="3762214" y="2959100"/>
                </a:lnTo>
                <a:lnTo>
                  <a:pt x="3785305" y="2921000"/>
                </a:lnTo>
                <a:lnTo>
                  <a:pt x="3807512" y="2882900"/>
                </a:lnTo>
                <a:lnTo>
                  <a:pt x="3828822" y="2844800"/>
                </a:lnTo>
                <a:lnTo>
                  <a:pt x="3849221" y="2806700"/>
                </a:lnTo>
                <a:lnTo>
                  <a:pt x="3868697" y="2768600"/>
                </a:lnTo>
                <a:lnTo>
                  <a:pt x="3887235" y="2717800"/>
                </a:lnTo>
                <a:lnTo>
                  <a:pt x="3904824" y="2679700"/>
                </a:lnTo>
                <a:lnTo>
                  <a:pt x="3921449" y="2641600"/>
                </a:lnTo>
                <a:lnTo>
                  <a:pt x="3937098" y="2603500"/>
                </a:lnTo>
                <a:lnTo>
                  <a:pt x="3951757" y="2552700"/>
                </a:lnTo>
                <a:lnTo>
                  <a:pt x="3965413" y="2514600"/>
                </a:lnTo>
                <a:lnTo>
                  <a:pt x="3978052" y="2463800"/>
                </a:lnTo>
                <a:lnTo>
                  <a:pt x="3989662" y="2425700"/>
                </a:lnTo>
                <a:lnTo>
                  <a:pt x="4000229" y="2374900"/>
                </a:lnTo>
                <a:lnTo>
                  <a:pt x="4009740" y="2336800"/>
                </a:lnTo>
                <a:lnTo>
                  <a:pt x="4018182" y="2286000"/>
                </a:lnTo>
                <a:lnTo>
                  <a:pt x="4025541" y="2247900"/>
                </a:lnTo>
                <a:lnTo>
                  <a:pt x="4031804" y="2197100"/>
                </a:lnTo>
                <a:lnTo>
                  <a:pt x="4036958" y="2146300"/>
                </a:lnTo>
                <a:lnTo>
                  <a:pt x="4040990" y="2108200"/>
                </a:lnTo>
                <a:lnTo>
                  <a:pt x="4043887" y="2057400"/>
                </a:lnTo>
                <a:lnTo>
                  <a:pt x="4045634" y="2006600"/>
                </a:lnTo>
                <a:lnTo>
                  <a:pt x="4046220" y="1955800"/>
                </a:lnTo>
                <a:lnTo>
                  <a:pt x="4045634" y="1917700"/>
                </a:lnTo>
                <a:lnTo>
                  <a:pt x="4043887" y="1866900"/>
                </a:lnTo>
                <a:lnTo>
                  <a:pt x="4040990" y="1816100"/>
                </a:lnTo>
                <a:lnTo>
                  <a:pt x="4036958" y="1778000"/>
                </a:lnTo>
                <a:lnTo>
                  <a:pt x="4031804" y="1727200"/>
                </a:lnTo>
                <a:lnTo>
                  <a:pt x="4025541" y="1676400"/>
                </a:lnTo>
                <a:lnTo>
                  <a:pt x="4018182" y="1638300"/>
                </a:lnTo>
                <a:lnTo>
                  <a:pt x="4009740" y="1587500"/>
                </a:lnTo>
                <a:lnTo>
                  <a:pt x="4000229" y="1549400"/>
                </a:lnTo>
                <a:lnTo>
                  <a:pt x="3989662" y="1498600"/>
                </a:lnTo>
                <a:lnTo>
                  <a:pt x="3978052" y="1460500"/>
                </a:lnTo>
                <a:lnTo>
                  <a:pt x="3965413" y="1409700"/>
                </a:lnTo>
                <a:lnTo>
                  <a:pt x="3951757" y="1371600"/>
                </a:lnTo>
                <a:lnTo>
                  <a:pt x="3937098" y="1320800"/>
                </a:lnTo>
                <a:lnTo>
                  <a:pt x="3921449" y="1282700"/>
                </a:lnTo>
                <a:lnTo>
                  <a:pt x="3904824" y="1244600"/>
                </a:lnTo>
                <a:lnTo>
                  <a:pt x="3887235" y="1206500"/>
                </a:lnTo>
                <a:lnTo>
                  <a:pt x="3868697" y="1155700"/>
                </a:lnTo>
                <a:lnTo>
                  <a:pt x="3849221" y="1117600"/>
                </a:lnTo>
                <a:lnTo>
                  <a:pt x="3828822" y="1079500"/>
                </a:lnTo>
                <a:lnTo>
                  <a:pt x="3807512" y="1041400"/>
                </a:lnTo>
                <a:lnTo>
                  <a:pt x="3785305" y="1003300"/>
                </a:lnTo>
                <a:lnTo>
                  <a:pt x="3762214" y="965200"/>
                </a:lnTo>
                <a:lnTo>
                  <a:pt x="3738253" y="927100"/>
                </a:lnTo>
                <a:lnTo>
                  <a:pt x="3713434" y="889000"/>
                </a:lnTo>
                <a:lnTo>
                  <a:pt x="3687771" y="850900"/>
                </a:lnTo>
                <a:lnTo>
                  <a:pt x="3661278" y="812800"/>
                </a:lnTo>
                <a:lnTo>
                  <a:pt x="3633966" y="774700"/>
                </a:lnTo>
                <a:lnTo>
                  <a:pt x="3605851" y="749300"/>
                </a:lnTo>
                <a:lnTo>
                  <a:pt x="3576944" y="711200"/>
                </a:lnTo>
                <a:lnTo>
                  <a:pt x="3547259" y="673100"/>
                </a:lnTo>
                <a:lnTo>
                  <a:pt x="3516809" y="647700"/>
                </a:lnTo>
                <a:lnTo>
                  <a:pt x="3485608" y="609600"/>
                </a:lnTo>
                <a:lnTo>
                  <a:pt x="3453669" y="584200"/>
                </a:lnTo>
                <a:lnTo>
                  <a:pt x="3421005" y="546100"/>
                </a:lnTo>
                <a:lnTo>
                  <a:pt x="3387630" y="520700"/>
                </a:lnTo>
                <a:lnTo>
                  <a:pt x="3353555" y="482600"/>
                </a:lnTo>
                <a:lnTo>
                  <a:pt x="3318796" y="457200"/>
                </a:lnTo>
                <a:lnTo>
                  <a:pt x="3283365" y="431800"/>
                </a:lnTo>
                <a:lnTo>
                  <a:pt x="3247275" y="406400"/>
                </a:lnTo>
                <a:lnTo>
                  <a:pt x="3210540" y="381000"/>
                </a:lnTo>
                <a:lnTo>
                  <a:pt x="3173172" y="355600"/>
                </a:lnTo>
                <a:lnTo>
                  <a:pt x="3135186" y="330200"/>
                </a:lnTo>
                <a:lnTo>
                  <a:pt x="3057409" y="279400"/>
                </a:lnTo>
                <a:lnTo>
                  <a:pt x="3017645" y="254000"/>
                </a:lnTo>
                <a:lnTo>
                  <a:pt x="2977315" y="241300"/>
                </a:lnTo>
                <a:lnTo>
                  <a:pt x="2895010" y="190500"/>
                </a:lnTo>
                <a:lnTo>
                  <a:pt x="2810601" y="165100"/>
                </a:lnTo>
                <a:lnTo>
                  <a:pt x="2767640" y="139700"/>
                </a:lnTo>
                <a:lnTo>
                  <a:pt x="2454033" y="50800"/>
                </a:lnTo>
                <a:lnTo>
                  <a:pt x="2407551" y="38100"/>
                </a:lnTo>
                <a:close/>
              </a:path>
              <a:path w="4046220" h="3911600">
                <a:moveTo>
                  <a:pt x="2313459" y="25400"/>
                </a:moveTo>
                <a:lnTo>
                  <a:pt x="1732760" y="25400"/>
                </a:lnTo>
                <a:lnTo>
                  <a:pt x="1685530" y="38100"/>
                </a:lnTo>
                <a:lnTo>
                  <a:pt x="2360689" y="38100"/>
                </a:lnTo>
                <a:lnTo>
                  <a:pt x="2313459" y="25400"/>
                </a:lnTo>
                <a:close/>
              </a:path>
              <a:path w="4046220" h="3911600">
                <a:moveTo>
                  <a:pt x="2217951" y="12700"/>
                </a:moveTo>
                <a:lnTo>
                  <a:pt x="1828268" y="12700"/>
                </a:lnTo>
                <a:lnTo>
                  <a:pt x="1780344" y="25400"/>
                </a:lnTo>
                <a:lnTo>
                  <a:pt x="2265875" y="25400"/>
                </a:lnTo>
                <a:lnTo>
                  <a:pt x="2217951" y="12700"/>
                </a:lnTo>
                <a:close/>
              </a:path>
              <a:path w="4046220" h="3911600">
                <a:moveTo>
                  <a:pt x="2023110" y="0"/>
                </a:moveTo>
                <a:lnTo>
                  <a:pt x="1973954" y="12700"/>
                </a:lnTo>
                <a:lnTo>
                  <a:pt x="2072265" y="12700"/>
                </a:lnTo>
                <a:lnTo>
                  <a:pt x="2023110" y="0"/>
                </a:lnTo>
                <a:close/>
              </a:path>
            </a:pathLst>
          </a:custGeom>
          <a:solidFill>
            <a:srgbClr val="FFFC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3301" y="92328"/>
            <a:ext cx="3068955" cy="315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3301" y="397129"/>
            <a:ext cx="4323461" cy="315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343144" y="1798320"/>
            <a:ext cx="6277355" cy="35295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88619" y="3053841"/>
            <a:ext cx="3458845" cy="1854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 marR="175895" indent="130810">
              <a:lnSpc>
                <a:spcPct val="100000"/>
              </a:lnSpc>
              <a:spcBef>
                <a:spcPts val="100"/>
              </a:spcBef>
              <a:tabLst>
                <a:tab pos="784860" algn="l"/>
              </a:tabLst>
            </a:pPr>
            <a:r>
              <a:rPr dirty="0" sz="2400" spc="-5">
                <a:solidFill>
                  <a:srgbClr val="6E6C00"/>
                </a:solidFill>
                <a:latin typeface="Myanmar Text"/>
                <a:cs typeface="Myanmar Text"/>
              </a:rPr>
              <a:t>NoSQL Databases</a:t>
            </a:r>
            <a:r>
              <a:rPr dirty="0" sz="2400" spc="-65">
                <a:solidFill>
                  <a:srgbClr val="6E6C00"/>
                </a:solidFill>
                <a:latin typeface="Myanmar Text"/>
                <a:cs typeface="Myanmar Text"/>
              </a:rPr>
              <a:t> </a:t>
            </a:r>
            <a:r>
              <a:rPr dirty="0" sz="2400">
                <a:solidFill>
                  <a:srgbClr val="6E6C00"/>
                </a:solidFill>
                <a:latin typeface="Myanmar Text"/>
                <a:cs typeface="Myanmar Text"/>
              </a:rPr>
              <a:t>ease  </a:t>
            </a:r>
            <a:r>
              <a:rPr dirty="0" baseline="-67129" sz="3600">
                <a:solidFill>
                  <a:srgbClr val="6E6C00"/>
                </a:solidFill>
                <a:latin typeface="Myanmar Text"/>
                <a:cs typeface="Myanmar Text"/>
              </a:rPr>
              <a:t>un	</a:t>
            </a:r>
            <a:r>
              <a:rPr dirty="0" sz="2400">
                <a:solidFill>
                  <a:srgbClr val="6E6C00"/>
                </a:solidFill>
                <a:latin typeface="Myanmar Text"/>
                <a:cs typeface="Myanmar Text"/>
              </a:rPr>
              <a:t>the </a:t>
            </a:r>
            <a:r>
              <a:rPr dirty="0" sz="2400" spc="-5">
                <a:solidFill>
                  <a:srgbClr val="6E6C00"/>
                </a:solidFill>
                <a:latin typeface="Myanmar Text"/>
                <a:cs typeface="Myanmar Text"/>
              </a:rPr>
              <a:t>storage</a:t>
            </a:r>
            <a:r>
              <a:rPr dirty="0" sz="2400" spc="-35">
                <a:solidFill>
                  <a:srgbClr val="6E6C00"/>
                </a:solidFill>
                <a:latin typeface="Myanmar Text"/>
                <a:cs typeface="Myanmar Text"/>
              </a:rPr>
              <a:t> </a:t>
            </a:r>
            <a:r>
              <a:rPr dirty="0" sz="2400">
                <a:solidFill>
                  <a:srgbClr val="6E6C00"/>
                </a:solidFill>
                <a:latin typeface="Myanmar Text"/>
                <a:cs typeface="Myanmar Text"/>
              </a:rPr>
              <a:t>of</a:t>
            </a:r>
            <a:endParaRPr sz="2400">
              <a:latin typeface="Myanmar Text"/>
              <a:cs typeface="Myanmar Text"/>
            </a:endParaRPr>
          </a:p>
          <a:p>
            <a:pPr marL="394970">
              <a:lnSpc>
                <a:spcPct val="100000"/>
              </a:lnSpc>
            </a:pPr>
            <a:r>
              <a:rPr dirty="0" sz="2400" spc="-5">
                <a:solidFill>
                  <a:srgbClr val="6E6C00"/>
                </a:solidFill>
                <a:latin typeface="Myanmar Text"/>
                <a:cs typeface="Myanmar Text"/>
              </a:rPr>
              <a:t>structured </a:t>
            </a:r>
            <a:r>
              <a:rPr dirty="0" sz="2400">
                <a:solidFill>
                  <a:srgbClr val="6E6C00"/>
                </a:solidFill>
                <a:latin typeface="Myanmar Text"/>
                <a:cs typeface="Myanmar Text"/>
              </a:rPr>
              <a:t>data due</a:t>
            </a:r>
            <a:r>
              <a:rPr dirty="0" sz="2400" spc="-55">
                <a:solidFill>
                  <a:srgbClr val="6E6C00"/>
                </a:solidFill>
                <a:latin typeface="Myanmar Text"/>
                <a:cs typeface="Myanmar Text"/>
              </a:rPr>
              <a:t> </a:t>
            </a:r>
            <a:r>
              <a:rPr dirty="0" sz="2400">
                <a:solidFill>
                  <a:srgbClr val="6E6C00"/>
                </a:solidFill>
                <a:latin typeface="Myanmar Text"/>
                <a:cs typeface="Myanmar Text"/>
              </a:rPr>
              <a:t>to</a:t>
            </a:r>
            <a:endParaRPr sz="2400">
              <a:latin typeface="Myanmar Text"/>
              <a:cs typeface="Myanmar Text"/>
            </a:endParaRPr>
          </a:p>
          <a:p>
            <a:pPr marL="1143000" marR="238760" indent="-896619">
              <a:lnSpc>
                <a:spcPct val="100000"/>
              </a:lnSpc>
            </a:pPr>
            <a:r>
              <a:rPr dirty="0" sz="2400">
                <a:solidFill>
                  <a:srgbClr val="6E6C00"/>
                </a:solidFill>
                <a:latin typeface="Myanmar Text"/>
                <a:cs typeface="Myanmar Text"/>
              </a:rPr>
              <a:t>the feature of</a:t>
            </a:r>
            <a:r>
              <a:rPr dirty="0" sz="2400" spc="-80">
                <a:solidFill>
                  <a:srgbClr val="6E6C00"/>
                </a:solidFill>
                <a:latin typeface="Myanmar Text"/>
                <a:cs typeface="Myanmar Text"/>
              </a:rPr>
              <a:t> </a:t>
            </a:r>
            <a:r>
              <a:rPr dirty="0" sz="2400" spc="-5">
                <a:solidFill>
                  <a:srgbClr val="6E6C00"/>
                </a:solidFill>
                <a:latin typeface="Myanmar Text"/>
                <a:cs typeface="Myanmar Text"/>
              </a:rPr>
              <a:t>Schema  </a:t>
            </a:r>
            <a:r>
              <a:rPr dirty="0" sz="2400">
                <a:solidFill>
                  <a:srgbClr val="6E6C00"/>
                </a:solidFill>
                <a:latin typeface="Myanmar Text"/>
                <a:cs typeface="Myanmar Text"/>
              </a:rPr>
              <a:t>Agnostic</a:t>
            </a:r>
            <a:endParaRPr sz="2400">
              <a:latin typeface="Myanmar Text"/>
              <a:cs typeface="Myanmar Tex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0788" y="6071717"/>
            <a:ext cx="1163383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716905" algn="l"/>
              </a:tabLst>
            </a:pPr>
            <a:r>
              <a:rPr dirty="0" sz="1400" strike="sngStrike">
                <a:solidFill>
                  <a:srgbClr val="002B52"/>
                </a:solidFill>
                <a:latin typeface="Arial"/>
                <a:cs typeface="Arial"/>
              </a:rPr>
              <a:t> </a:t>
            </a:r>
            <a:r>
              <a:rPr dirty="0" sz="1400" strike="sngStrike">
                <a:solidFill>
                  <a:srgbClr val="002B52"/>
                </a:solidFill>
                <a:latin typeface="Arial"/>
                <a:cs typeface="Arial"/>
              </a:rPr>
              <a:t>	Source:</a:t>
            </a:r>
            <a:r>
              <a:rPr dirty="0" sz="1400" spc="-80" strike="sngStrike">
                <a:solidFill>
                  <a:srgbClr val="002B52"/>
                </a:solidFill>
                <a:latin typeface="Arial"/>
                <a:cs typeface="Arial"/>
              </a:rPr>
              <a:t> </a:t>
            </a:r>
            <a:r>
              <a:rPr dirty="0" sz="1400" spc="-5" strike="sngStrike">
                <a:solidFill>
                  <a:srgbClr val="002B52"/>
                </a:solidFill>
                <a:latin typeface="Arial"/>
                <a:cs typeface="Arial"/>
              </a:rPr>
              <a:t>https://</a:t>
            </a:r>
            <a:r>
              <a:rPr dirty="0" sz="1400" spc="-5" strike="sngStrike">
                <a:solidFill>
                  <a:srgbClr val="002B52"/>
                </a:solidFill>
                <a:latin typeface="Arial"/>
                <a:cs typeface="Arial"/>
                <a:hlinkClick r:id="rId5"/>
              </a:rPr>
              <a:t>www.huffingtonpost.com/sriram-krishnan2/ex-summly-t</a:t>
            </a:r>
            <a:r>
              <a:rPr dirty="0" sz="1400" spc="-5" strike="noStrike">
                <a:solidFill>
                  <a:srgbClr val="002B52"/>
                </a:solidFill>
                <a:latin typeface="Arial"/>
                <a:cs typeface="Arial"/>
                <a:hlinkClick r:id="rId5"/>
              </a:rPr>
              <a:t>eam-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75628" y="6285687"/>
            <a:ext cx="225488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002B52"/>
                </a:solidFill>
                <a:latin typeface="Arial"/>
                <a:cs typeface="Arial"/>
              </a:rPr>
              <a:t>launches-c_b_9412276.html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276348" y="1843862"/>
            <a:ext cx="420370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>
                <a:solidFill>
                  <a:srgbClr val="000000"/>
                </a:solidFill>
              </a:rPr>
              <a:t>1</a:t>
            </a:r>
            <a:endParaRPr sz="5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3013" y="6226302"/>
            <a:ext cx="11207750" cy="1905"/>
          </a:xfrm>
          <a:custGeom>
            <a:avLst/>
            <a:gdLst/>
            <a:ahLst/>
            <a:cxnLst/>
            <a:rect l="l" t="t" r="r" b="b"/>
            <a:pathLst>
              <a:path w="11207750" h="1904">
                <a:moveTo>
                  <a:pt x="0" y="0"/>
                </a:moveTo>
                <a:lnTo>
                  <a:pt x="11207495" y="1524"/>
                </a:lnTo>
              </a:path>
            </a:pathLst>
          </a:custGeom>
          <a:ln w="19050">
            <a:solidFill>
              <a:srgbClr val="0078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03301" y="92328"/>
            <a:ext cx="3068955" cy="315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3301" y="397129"/>
            <a:ext cx="2579751" cy="315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56996" y="1966976"/>
            <a:ext cx="6031230" cy="3687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99085" marR="5080" indent="-287020">
              <a:lnSpc>
                <a:spcPct val="100499"/>
              </a:lnSpc>
              <a:spcBef>
                <a:spcPts val="90"/>
              </a:spcBef>
              <a:buClr>
                <a:srgbClr val="6E6C00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Relational 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Database Management 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System (RDBMS)  allows user to </a:t>
            </a:r>
            <a:r>
              <a:rPr dirty="0" sz="2000" spc="-5" b="1">
                <a:solidFill>
                  <a:srgbClr val="FFFFFF"/>
                </a:solidFill>
                <a:latin typeface="Myanmar Text"/>
                <a:cs typeface="Myanmar Text"/>
              </a:rPr>
              <a:t>interact with relational</a:t>
            </a:r>
            <a:r>
              <a:rPr dirty="0" sz="2000" spc="-10" b="1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sz="2000" spc="-5" b="1">
                <a:solidFill>
                  <a:srgbClr val="FFFFFF"/>
                </a:solidFill>
                <a:latin typeface="Myanmar Text"/>
                <a:cs typeface="Myanmar Text"/>
              </a:rPr>
              <a:t>databases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.</a:t>
            </a:r>
            <a:endParaRPr sz="2000">
              <a:latin typeface="Myanmar Text"/>
              <a:cs typeface="Myanmar Text"/>
            </a:endParaRPr>
          </a:p>
          <a:p>
            <a:pPr marL="299085" indent="-287020">
              <a:lnSpc>
                <a:spcPts val="2395"/>
              </a:lnSpc>
              <a:spcBef>
                <a:spcPts val="2400"/>
              </a:spcBef>
              <a:buClr>
                <a:srgbClr val="6E6C00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Most commercial 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RDBMS 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use </a:t>
            </a:r>
            <a:r>
              <a:rPr dirty="0" sz="2000" b="1">
                <a:solidFill>
                  <a:srgbClr val="FFFFFF"/>
                </a:solidFill>
                <a:latin typeface="Myanmar Text"/>
                <a:cs typeface="Myanmar Text"/>
              </a:rPr>
              <a:t>SQL 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to 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access</a:t>
            </a:r>
            <a:r>
              <a:rPr dirty="0" sz="2000" spc="-15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the</a:t>
            </a:r>
            <a:endParaRPr sz="2000">
              <a:latin typeface="Myanmar Text"/>
              <a:cs typeface="Myanmar Text"/>
            </a:endParaRPr>
          </a:p>
          <a:p>
            <a:pPr marL="299085">
              <a:lnSpc>
                <a:spcPts val="2395"/>
              </a:lnSpc>
            </a:pP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databases.</a:t>
            </a:r>
            <a:endParaRPr sz="2000">
              <a:latin typeface="Myanmar Text"/>
              <a:cs typeface="Myanmar Text"/>
            </a:endParaRPr>
          </a:p>
          <a:p>
            <a:pPr marL="299085" indent="-287020">
              <a:lnSpc>
                <a:spcPct val="100000"/>
              </a:lnSpc>
              <a:spcBef>
                <a:spcPts val="2400"/>
              </a:spcBef>
              <a:buClr>
                <a:srgbClr val="6E6C00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Example 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of 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RDBMS</a:t>
            </a:r>
            <a:r>
              <a:rPr dirty="0" sz="2000" spc="-15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functions:</a:t>
            </a:r>
            <a:endParaRPr sz="2000">
              <a:latin typeface="Myanmar Text"/>
              <a:cs typeface="Myanmar Text"/>
            </a:endParaRPr>
          </a:p>
          <a:p>
            <a:pPr lvl="1" marL="756285" indent="-287655">
              <a:lnSpc>
                <a:spcPct val="100000"/>
              </a:lnSpc>
              <a:buClr>
                <a:srgbClr val="6E6C00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Create</a:t>
            </a:r>
            <a:endParaRPr sz="2000">
              <a:latin typeface="Myanmar Text"/>
              <a:cs typeface="Myanmar Text"/>
            </a:endParaRPr>
          </a:p>
          <a:p>
            <a:pPr lvl="1" marL="756285" indent="-287655">
              <a:lnSpc>
                <a:spcPct val="100000"/>
              </a:lnSpc>
              <a:buClr>
                <a:srgbClr val="6E6C00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Read</a:t>
            </a:r>
            <a:endParaRPr sz="2000">
              <a:latin typeface="Myanmar Text"/>
              <a:cs typeface="Myanmar Text"/>
            </a:endParaRPr>
          </a:p>
          <a:p>
            <a:pPr lvl="1" marL="756285" indent="-287655">
              <a:lnSpc>
                <a:spcPct val="100000"/>
              </a:lnSpc>
              <a:buClr>
                <a:srgbClr val="6E6C00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Update</a:t>
            </a:r>
            <a:endParaRPr sz="2000">
              <a:latin typeface="Myanmar Text"/>
              <a:cs typeface="Myanmar Text"/>
            </a:endParaRPr>
          </a:p>
          <a:p>
            <a:pPr lvl="1" marL="756285" indent="-287655">
              <a:lnSpc>
                <a:spcPts val="2350"/>
              </a:lnSpc>
              <a:spcBef>
                <a:spcPts val="5"/>
              </a:spcBef>
              <a:buClr>
                <a:srgbClr val="6E6C00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Delete</a:t>
            </a:r>
            <a:endParaRPr sz="2000">
              <a:latin typeface="Myanmar Text"/>
              <a:cs typeface="Myanmar Text"/>
            </a:endParaRPr>
          </a:p>
          <a:p>
            <a:pPr marL="469900">
              <a:lnSpc>
                <a:spcPts val="2470"/>
              </a:lnSpc>
            </a:pPr>
            <a:r>
              <a:rPr dirty="0" sz="2100" spc="-45" i="1">
                <a:solidFill>
                  <a:srgbClr val="FFFFFF"/>
                </a:solidFill>
                <a:latin typeface="Myanmar Text"/>
                <a:cs typeface="Myanmar Text"/>
              </a:rPr>
              <a:t>*collectively </a:t>
            </a:r>
            <a:r>
              <a:rPr dirty="0" sz="2100" spc="-60" i="1">
                <a:solidFill>
                  <a:srgbClr val="FFFFFF"/>
                </a:solidFill>
                <a:latin typeface="Myanmar Text"/>
                <a:cs typeface="Myanmar Text"/>
              </a:rPr>
              <a:t>known </a:t>
            </a:r>
            <a:r>
              <a:rPr dirty="0" sz="2100" spc="-45" i="1">
                <a:solidFill>
                  <a:srgbClr val="FFFFFF"/>
                </a:solidFill>
                <a:latin typeface="Myanmar Text"/>
                <a:cs typeface="Myanmar Text"/>
              </a:rPr>
              <a:t>as</a:t>
            </a:r>
            <a:r>
              <a:rPr dirty="0" sz="2100" spc="30" i="1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sz="2100" spc="-70" i="1">
                <a:solidFill>
                  <a:srgbClr val="FFFFFF"/>
                </a:solidFill>
                <a:latin typeface="Myanmar Text"/>
                <a:cs typeface="Myanmar Text"/>
              </a:rPr>
              <a:t>CRUD</a:t>
            </a:r>
            <a:endParaRPr sz="2100">
              <a:latin typeface="Myanmar Text"/>
              <a:cs typeface="Myanmar Tex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81900" y="1714500"/>
            <a:ext cx="4085844" cy="40858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"/>
              <a:t>Copyright © 2019 </a:t>
            </a:r>
            <a:r>
              <a:rPr dirty="0" spc="-10"/>
              <a:t>CADS and/or </a:t>
            </a:r>
            <a:r>
              <a:rPr dirty="0"/>
              <a:t>its </a:t>
            </a:r>
            <a:r>
              <a:rPr dirty="0" spc="-5"/>
              <a:t>affiliates. </a:t>
            </a:r>
            <a:r>
              <a:rPr dirty="0"/>
              <a:t>All </a:t>
            </a:r>
            <a:r>
              <a:rPr dirty="0" spc="-5"/>
              <a:t>rights reserved. </a:t>
            </a:r>
            <a:r>
              <a:rPr dirty="0" spc="-10"/>
              <a:t>CADS </a:t>
            </a:r>
            <a:r>
              <a:rPr dirty="0" spc="-5"/>
              <a:t>Confidential – Internal/Restricted/Highly</a:t>
            </a:r>
            <a:r>
              <a:rPr dirty="0" spc="65"/>
              <a:t> </a:t>
            </a:r>
            <a:r>
              <a:rPr dirty="0"/>
              <a:t>Restricted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3013" y="6226302"/>
            <a:ext cx="11207750" cy="1905"/>
          </a:xfrm>
          <a:custGeom>
            <a:avLst/>
            <a:gdLst/>
            <a:ahLst/>
            <a:cxnLst/>
            <a:rect l="l" t="t" r="r" b="b"/>
            <a:pathLst>
              <a:path w="11207750" h="1904">
                <a:moveTo>
                  <a:pt x="0" y="0"/>
                </a:moveTo>
                <a:lnTo>
                  <a:pt x="11207495" y="1524"/>
                </a:lnTo>
              </a:path>
            </a:pathLst>
          </a:custGeom>
          <a:ln w="19050">
            <a:solidFill>
              <a:srgbClr val="0078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645152" y="2548127"/>
            <a:ext cx="7068311" cy="2624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76300" y="1260855"/>
            <a:ext cx="4046220" cy="3911600"/>
          </a:xfrm>
          <a:custGeom>
            <a:avLst/>
            <a:gdLst/>
            <a:ahLst/>
            <a:cxnLst/>
            <a:rect l="l" t="t" r="r" b="b"/>
            <a:pathLst>
              <a:path w="4046220" h="3911600">
                <a:moveTo>
                  <a:pt x="2265875" y="3898900"/>
                </a:moveTo>
                <a:lnTo>
                  <a:pt x="1780344" y="3898900"/>
                </a:lnTo>
                <a:lnTo>
                  <a:pt x="1828268" y="3911600"/>
                </a:lnTo>
                <a:lnTo>
                  <a:pt x="2217951" y="3911600"/>
                </a:lnTo>
                <a:lnTo>
                  <a:pt x="2265875" y="3898900"/>
                </a:lnTo>
                <a:close/>
              </a:path>
              <a:path w="4046220" h="3911600">
                <a:moveTo>
                  <a:pt x="2360689" y="3886200"/>
                </a:moveTo>
                <a:lnTo>
                  <a:pt x="1685530" y="3886200"/>
                </a:lnTo>
                <a:lnTo>
                  <a:pt x="1732760" y="3898900"/>
                </a:lnTo>
                <a:lnTo>
                  <a:pt x="2313459" y="3898900"/>
                </a:lnTo>
                <a:lnTo>
                  <a:pt x="2360689" y="3886200"/>
                </a:lnTo>
                <a:close/>
              </a:path>
              <a:path w="4046220" h="3911600">
                <a:moveTo>
                  <a:pt x="2407551" y="38100"/>
                </a:moveTo>
                <a:lnTo>
                  <a:pt x="1638668" y="38100"/>
                </a:lnTo>
                <a:lnTo>
                  <a:pt x="1592186" y="50800"/>
                </a:lnTo>
                <a:lnTo>
                  <a:pt x="1278579" y="139700"/>
                </a:lnTo>
                <a:lnTo>
                  <a:pt x="1235618" y="165100"/>
                </a:lnTo>
                <a:lnTo>
                  <a:pt x="1151209" y="190500"/>
                </a:lnTo>
                <a:lnTo>
                  <a:pt x="1068904" y="241300"/>
                </a:lnTo>
                <a:lnTo>
                  <a:pt x="1028574" y="254000"/>
                </a:lnTo>
                <a:lnTo>
                  <a:pt x="988810" y="279400"/>
                </a:lnTo>
                <a:lnTo>
                  <a:pt x="911033" y="330200"/>
                </a:lnTo>
                <a:lnTo>
                  <a:pt x="873047" y="355600"/>
                </a:lnTo>
                <a:lnTo>
                  <a:pt x="835679" y="381000"/>
                </a:lnTo>
                <a:lnTo>
                  <a:pt x="798944" y="406400"/>
                </a:lnTo>
                <a:lnTo>
                  <a:pt x="762854" y="431800"/>
                </a:lnTo>
                <a:lnTo>
                  <a:pt x="727423" y="457200"/>
                </a:lnTo>
                <a:lnTo>
                  <a:pt x="692664" y="482600"/>
                </a:lnTo>
                <a:lnTo>
                  <a:pt x="658589" y="520700"/>
                </a:lnTo>
                <a:lnTo>
                  <a:pt x="625214" y="546100"/>
                </a:lnTo>
                <a:lnTo>
                  <a:pt x="592550" y="584200"/>
                </a:lnTo>
                <a:lnTo>
                  <a:pt x="560611" y="609600"/>
                </a:lnTo>
                <a:lnTo>
                  <a:pt x="529410" y="647700"/>
                </a:lnTo>
                <a:lnTo>
                  <a:pt x="498960" y="673100"/>
                </a:lnTo>
                <a:lnTo>
                  <a:pt x="469275" y="711200"/>
                </a:lnTo>
                <a:lnTo>
                  <a:pt x="440368" y="749300"/>
                </a:lnTo>
                <a:lnTo>
                  <a:pt x="412253" y="774700"/>
                </a:lnTo>
                <a:lnTo>
                  <a:pt x="384941" y="812800"/>
                </a:lnTo>
                <a:lnTo>
                  <a:pt x="358448" y="850900"/>
                </a:lnTo>
                <a:lnTo>
                  <a:pt x="332785" y="889000"/>
                </a:lnTo>
                <a:lnTo>
                  <a:pt x="307966" y="927100"/>
                </a:lnTo>
                <a:lnTo>
                  <a:pt x="284005" y="965200"/>
                </a:lnTo>
                <a:lnTo>
                  <a:pt x="260914" y="1003300"/>
                </a:lnTo>
                <a:lnTo>
                  <a:pt x="238707" y="1041400"/>
                </a:lnTo>
                <a:lnTo>
                  <a:pt x="217397" y="1079500"/>
                </a:lnTo>
                <a:lnTo>
                  <a:pt x="196998" y="1117600"/>
                </a:lnTo>
                <a:lnTo>
                  <a:pt x="177522" y="1155700"/>
                </a:lnTo>
                <a:lnTo>
                  <a:pt x="158984" y="1206500"/>
                </a:lnTo>
                <a:lnTo>
                  <a:pt x="141395" y="1244600"/>
                </a:lnTo>
                <a:lnTo>
                  <a:pt x="124770" y="1282700"/>
                </a:lnTo>
                <a:lnTo>
                  <a:pt x="109121" y="1320800"/>
                </a:lnTo>
                <a:lnTo>
                  <a:pt x="94462" y="1371600"/>
                </a:lnTo>
                <a:lnTo>
                  <a:pt x="80806" y="1409700"/>
                </a:lnTo>
                <a:lnTo>
                  <a:pt x="68167" y="1460500"/>
                </a:lnTo>
                <a:lnTo>
                  <a:pt x="56557" y="1498600"/>
                </a:lnTo>
                <a:lnTo>
                  <a:pt x="45990" y="1549400"/>
                </a:lnTo>
                <a:lnTo>
                  <a:pt x="36479" y="1587500"/>
                </a:lnTo>
                <a:lnTo>
                  <a:pt x="28037" y="1638300"/>
                </a:lnTo>
                <a:lnTo>
                  <a:pt x="20678" y="1676400"/>
                </a:lnTo>
                <a:lnTo>
                  <a:pt x="14415" y="1727200"/>
                </a:lnTo>
                <a:lnTo>
                  <a:pt x="9261" y="1778000"/>
                </a:lnTo>
                <a:lnTo>
                  <a:pt x="5229" y="1816100"/>
                </a:lnTo>
                <a:lnTo>
                  <a:pt x="2332" y="1866900"/>
                </a:lnTo>
                <a:lnTo>
                  <a:pt x="585" y="1917700"/>
                </a:lnTo>
                <a:lnTo>
                  <a:pt x="0" y="1955800"/>
                </a:lnTo>
                <a:lnTo>
                  <a:pt x="585" y="2006600"/>
                </a:lnTo>
                <a:lnTo>
                  <a:pt x="2332" y="2057400"/>
                </a:lnTo>
                <a:lnTo>
                  <a:pt x="5229" y="2108200"/>
                </a:lnTo>
                <a:lnTo>
                  <a:pt x="9261" y="2146300"/>
                </a:lnTo>
                <a:lnTo>
                  <a:pt x="14415" y="2197100"/>
                </a:lnTo>
                <a:lnTo>
                  <a:pt x="20678" y="2247900"/>
                </a:lnTo>
                <a:lnTo>
                  <a:pt x="28037" y="2286000"/>
                </a:lnTo>
                <a:lnTo>
                  <a:pt x="36479" y="2336800"/>
                </a:lnTo>
                <a:lnTo>
                  <a:pt x="45990" y="2374900"/>
                </a:lnTo>
                <a:lnTo>
                  <a:pt x="56557" y="2425700"/>
                </a:lnTo>
                <a:lnTo>
                  <a:pt x="68167" y="2463800"/>
                </a:lnTo>
                <a:lnTo>
                  <a:pt x="80806" y="2514600"/>
                </a:lnTo>
                <a:lnTo>
                  <a:pt x="94462" y="2552700"/>
                </a:lnTo>
                <a:lnTo>
                  <a:pt x="109121" y="2603500"/>
                </a:lnTo>
                <a:lnTo>
                  <a:pt x="124770" y="2641600"/>
                </a:lnTo>
                <a:lnTo>
                  <a:pt x="141395" y="2679700"/>
                </a:lnTo>
                <a:lnTo>
                  <a:pt x="158984" y="2717800"/>
                </a:lnTo>
                <a:lnTo>
                  <a:pt x="177522" y="2768600"/>
                </a:lnTo>
                <a:lnTo>
                  <a:pt x="196998" y="2806700"/>
                </a:lnTo>
                <a:lnTo>
                  <a:pt x="217397" y="2844800"/>
                </a:lnTo>
                <a:lnTo>
                  <a:pt x="238707" y="2882900"/>
                </a:lnTo>
                <a:lnTo>
                  <a:pt x="260914" y="2921000"/>
                </a:lnTo>
                <a:lnTo>
                  <a:pt x="284005" y="2959100"/>
                </a:lnTo>
                <a:lnTo>
                  <a:pt x="307966" y="2997200"/>
                </a:lnTo>
                <a:lnTo>
                  <a:pt x="332785" y="3035300"/>
                </a:lnTo>
                <a:lnTo>
                  <a:pt x="358448" y="3073400"/>
                </a:lnTo>
                <a:lnTo>
                  <a:pt x="384941" y="3111500"/>
                </a:lnTo>
                <a:lnTo>
                  <a:pt x="412253" y="3149600"/>
                </a:lnTo>
                <a:lnTo>
                  <a:pt x="440368" y="3175000"/>
                </a:lnTo>
                <a:lnTo>
                  <a:pt x="469275" y="3213100"/>
                </a:lnTo>
                <a:lnTo>
                  <a:pt x="498960" y="3251200"/>
                </a:lnTo>
                <a:lnTo>
                  <a:pt x="529410" y="3276600"/>
                </a:lnTo>
                <a:lnTo>
                  <a:pt x="560611" y="3314700"/>
                </a:lnTo>
                <a:lnTo>
                  <a:pt x="592550" y="3340100"/>
                </a:lnTo>
                <a:lnTo>
                  <a:pt x="625214" y="3378200"/>
                </a:lnTo>
                <a:lnTo>
                  <a:pt x="658589" y="3403600"/>
                </a:lnTo>
                <a:lnTo>
                  <a:pt x="692664" y="3441700"/>
                </a:lnTo>
                <a:lnTo>
                  <a:pt x="727423" y="3467100"/>
                </a:lnTo>
                <a:lnTo>
                  <a:pt x="762854" y="3492500"/>
                </a:lnTo>
                <a:lnTo>
                  <a:pt x="798944" y="3517900"/>
                </a:lnTo>
                <a:lnTo>
                  <a:pt x="835679" y="3543300"/>
                </a:lnTo>
                <a:lnTo>
                  <a:pt x="873047" y="3568700"/>
                </a:lnTo>
                <a:lnTo>
                  <a:pt x="911033" y="3594100"/>
                </a:lnTo>
                <a:lnTo>
                  <a:pt x="949626" y="3619500"/>
                </a:lnTo>
                <a:lnTo>
                  <a:pt x="1028574" y="3670300"/>
                </a:lnTo>
                <a:lnTo>
                  <a:pt x="1068904" y="3683000"/>
                </a:lnTo>
                <a:lnTo>
                  <a:pt x="1151209" y="3733800"/>
                </a:lnTo>
                <a:lnTo>
                  <a:pt x="1235618" y="3759200"/>
                </a:lnTo>
                <a:lnTo>
                  <a:pt x="1278579" y="3784600"/>
                </a:lnTo>
                <a:lnTo>
                  <a:pt x="1322027" y="3797300"/>
                </a:lnTo>
                <a:lnTo>
                  <a:pt x="1638668" y="3886200"/>
                </a:lnTo>
                <a:lnTo>
                  <a:pt x="2407551" y="3886200"/>
                </a:lnTo>
                <a:lnTo>
                  <a:pt x="2724192" y="3797300"/>
                </a:lnTo>
                <a:lnTo>
                  <a:pt x="2767640" y="3784600"/>
                </a:lnTo>
                <a:lnTo>
                  <a:pt x="2810601" y="3759200"/>
                </a:lnTo>
                <a:lnTo>
                  <a:pt x="2895010" y="3733800"/>
                </a:lnTo>
                <a:lnTo>
                  <a:pt x="2977315" y="3683000"/>
                </a:lnTo>
                <a:lnTo>
                  <a:pt x="3017645" y="3670300"/>
                </a:lnTo>
                <a:lnTo>
                  <a:pt x="3096593" y="3619500"/>
                </a:lnTo>
                <a:lnTo>
                  <a:pt x="3135186" y="3594100"/>
                </a:lnTo>
                <a:lnTo>
                  <a:pt x="3173172" y="3568700"/>
                </a:lnTo>
                <a:lnTo>
                  <a:pt x="3210540" y="3543300"/>
                </a:lnTo>
                <a:lnTo>
                  <a:pt x="3247275" y="3517900"/>
                </a:lnTo>
                <a:lnTo>
                  <a:pt x="3283365" y="3492500"/>
                </a:lnTo>
                <a:lnTo>
                  <a:pt x="3318796" y="3467100"/>
                </a:lnTo>
                <a:lnTo>
                  <a:pt x="3353555" y="3441700"/>
                </a:lnTo>
                <a:lnTo>
                  <a:pt x="3387630" y="3403600"/>
                </a:lnTo>
                <a:lnTo>
                  <a:pt x="3421005" y="3378200"/>
                </a:lnTo>
                <a:lnTo>
                  <a:pt x="3453669" y="3340100"/>
                </a:lnTo>
                <a:lnTo>
                  <a:pt x="3485608" y="3314700"/>
                </a:lnTo>
                <a:lnTo>
                  <a:pt x="3516809" y="3276600"/>
                </a:lnTo>
                <a:lnTo>
                  <a:pt x="3547259" y="3251200"/>
                </a:lnTo>
                <a:lnTo>
                  <a:pt x="3576944" y="3213100"/>
                </a:lnTo>
                <a:lnTo>
                  <a:pt x="3605851" y="3175000"/>
                </a:lnTo>
                <a:lnTo>
                  <a:pt x="3633966" y="3149600"/>
                </a:lnTo>
                <a:lnTo>
                  <a:pt x="3661278" y="3111500"/>
                </a:lnTo>
                <a:lnTo>
                  <a:pt x="3687771" y="3073400"/>
                </a:lnTo>
                <a:lnTo>
                  <a:pt x="3713434" y="3035300"/>
                </a:lnTo>
                <a:lnTo>
                  <a:pt x="3738253" y="2997200"/>
                </a:lnTo>
                <a:lnTo>
                  <a:pt x="3762214" y="2959100"/>
                </a:lnTo>
                <a:lnTo>
                  <a:pt x="3785305" y="2921000"/>
                </a:lnTo>
                <a:lnTo>
                  <a:pt x="3807512" y="2882900"/>
                </a:lnTo>
                <a:lnTo>
                  <a:pt x="3828822" y="2844800"/>
                </a:lnTo>
                <a:lnTo>
                  <a:pt x="3849221" y="2806700"/>
                </a:lnTo>
                <a:lnTo>
                  <a:pt x="3868697" y="2768600"/>
                </a:lnTo>
                <a:lnTo>
                  <a:pt x="3887235" y="2717800"/>
                </a:lnTo>
                <a:lnTo>
                  <a:pt x="3904824" y="2679700"/>
                </a:lnTo>
                <a:lnTo>
                  <a:pt x="3921449" y="2641600"/>
                </a:lnTo>
                <a:lnTo>
                  <a:pt x="3937098" y="2603500"/>
                </a:lnTo>
                <a:lnTo>
                  <a:pt x="3951757" y="2552700"/>
                </a:lnTo>
                <a:lnTo>
                  <a:pt x="3965413" y="2514600"/>
                </a:lnTo>
                <a:lnTo>
                  <a:pt x="3978052" y="2463800"/>
                </a:lnTo>
                <a:lnTo>
                  <a:pt x="3989662" y="2425700"/>
                </a:lnTo>
                <a:lnTo>
                  <a:pt x="4000229" y="2374900"/>
                </a:lnTo>
                <a:lnTo>
                  <a:pt x="4009740" y="2336800"/>
                </a:lnTo>
                <a:lnTo>
                  <a:pt x="4018182" y="2286000"/>
                </a:lnTo>
                <a:lnTo>
                  <a:pt x="4025541" y="2247900"/>
                </a:lnTo>
                <a:lnTo>
                  <a:pt x="4031804" y="2197100"/>
                </a:lnTo>
                <a:lnTo>
                  <a:pt x="4036958" y="2146300"/>
                </a:lnTo>
                <a:lnTo>
                  <a:pt x="4040990" y="2108200"/>
                </a:lnTo>
                <a:lnTo>
                  <a:pt x="4043887" y="2057400"/>
                </a:lnTo>
                <a:lnTo>
                  <a:pt x="4045634" y="2006600"/>
                </a:lnTo>
                <a:lnTo>
                  <a:pt x="4046220" y="1955800"/>
                </a:lnTo>
                <a:lnTo>
                  <a:pt x="4045634" y="1917700"/>
                </a:lnTo>
                <a:lnTo>
                  <a:pt x="4043887" y="1866900"/>
                </a:lnTo>
                <a:lnTo>
                  <a:pt x="4040990" y="1816100"/>
                </a:lnTo>
                <a:lnTo>
                  <a:pt x="4036958" y="1778000"/>
                </a:lnTo>
                <a:lnTo>
                  <a:pt x="4031804" y="1727200"/>
                </a:lnTo>
                <a:lnTo>
                  <a:pt x="4025541" y="1676400"/>
                </a:lnTo>
                <a:lnTo>
                  <a:pt x="4018182" y="1638300"/>
                </a:lnTo>
                <a:lnTo>
                  <a:pt x="4009740" y="1587500"/>
                </a:lnTo>
                <a:lnTo>
                  <a:pt x="4000229" y="1549400"/>
                </a:lnTo>
                <a:lnTo>
                  <a:pt x="3989662" y="1498600"/>
                </a:lnTo>
                <a:lnTo>
                  <a:pt x="3978052" y="1460500"/>
                </a:lnTo>
                <a:lnTo>
                  <a:pt x="3965413" y="1409700"/>
                </a:lnTo>
                <a:lnTo>
                  <a:pt x="3951757" y="1371600"/>
                </a:lnTo>
                <a:lnTo>
                  <a:pt x="3937098" y="1320800"/>
                </a:lnTo>
                <a:lnTo>
                  <a:pt x="3921449" y="1282700"/>
                </a:lnTo>
                <a:lnTo>
                  <a:pt x="3904824" y="1244600"/>
                </a:lnTo>
                <a:lnTo>
                  <a:pt x="3887235" y="1206500"/>
                </a:lnTo>
                <a:lnTo>
                  <a:pt x="3868697" y="1155700"/>
                </a:lnTo>
                <a:lnTo>
                  <a:pt x="3849221" y="1117600"/>
                </a:lnTo>
                <a:lnTo>
                  <a:pt x="3828822" y="1079500"/>
                </a:lnTo>
                <a:lnTo>
                  <a:pt x="3807512" y="1041400"/>
                </a:lnTo>
                <a:lnTo>
                  <a:pt x="3785305" y="1003300"/>
                </a:lnTo>
                <a:lnTo>
                  <a:pt x="3762214" y="965200"/>
                </a:lnTo>
                <a:lnTo>
                  <a:pt x="3738253" y="927100"/>
                </a:lnTo>
                <a:lnTo>
                  <a:pt x="3713434" y="889000"/>
                </a:lnTo>
                <a:lnTo>
                  <a:pt x="3687771" y="850900"/>
                </a:lnTo>
                <a:lnTo>
                  <a:pt x="3661278" y="812800"/>
                </a:lnTo>
                <a:lnTo>
                  <a:pt x="3633966" y="774700"/>
                </a:lnTo>
                <a:lnTo>
                  <a:pt x="3605851" y="749300"/>
                </a:lnTo>
                <a:lnTo>
                  <a:pt x="3576944" y="711200"/>
                </a:lnTo>
                <a:lnTo>
                  <a:pt x="3547259" y="673100"/>
                </a:lnTo>
                <a:lnTo>
                  <a:pt x="3516809" y="647700"/>
                </a:lnTo>
                <a:lnTo>
                  <a:pt x="3485608" y="609600"/>
                </a:lnTo>
                <a:lnTo>
                  <a:pt x="3453669" y="584200"/>
                </a:lnTo>
                <a:lnTo>
                  <a:pt x="3421005" y="546100"/>
                </a:lnTo>
                <a:lnTo>
                  <a:pt x="3387630" y="520700"/>
                </a:lnTo>
                <a:lnTo>
                  <a:pt x="3353555" y="482600"/>
                </a:lnTo>
                <a:lnTo>
                  <a:pt x="3318796" y="457200"/>
                </a:lnTo>
                <a:lnTo>
                  <a:pt x="3283365" y="431800"/>
                </a:lnTo>
                <a:lnTo>
                  <a:pt x="3247275" y="406400"/>
                </a:lnTo>
                <a:lnTo>
                  <a:pt x="3210540" y="381000"/>
                </a:lnTo>
                <a:lnTo>
                  <a:pt x="3173172" y="355600"/>
                </a:lnTo>
                <a:lnTo>
                  <a:pt x="3135186" y="330200"/>
                </a:lnTo>
                <a:lnTo>
                  <a:pt x="3057409" y="279400"/>
                </a:lnTo>
                <a:lnTo>
                  <a:pt x="3017645" y="254000"/>
                </a:lnTo>
                <a:lnTo>
                  <a:pt x="2977315" y="241300"/>
                </a:lnTo>
                <a:lnTo>
                  <a:pt x="2895010" y="190500"/>
                </a:lnTo>
                <a:lnTo>
                  <a:pt x="2810601" y="165100"/>
                </a:lnTo>
                <a:lnTo>
                  <a:pt x="2767640" y="139700"/>
                </a:lnTo>
                <a:lnTo>
                  <a:pt x="2454033" y="50800"/>
                </a:lnTo>
                <a:lnTo>
                  <a:pt x="2407551" y="38100"/>
                </a:lnTo>
                <a:close/>
              </a:path>
              <a:path w="4046220" h="3911600">
                <a:moveTo>
                  <a:pt x="2313459" y="25400"/>
                </a:moveTo>
                <a:lnTo>
                  <a:pt x="1732760" y="25400"/>
                </a:lnTo>
                <a:lnTo>
                  <a:pt x="1685530" y="38100"/>
                </a:lnTo>
                <a:lnTo>
                  <a:pt x="2360689" y="38100"/>
                </a:lnTo>
                <a:lnTo>
                  <a:pt x="2313459" y="25400"/>
                </a:lnTo>
                <a:close/>
              </a:path>
              <a:path w="4046220" h="3911600">
                <a:moveTo>
                  <a:pt x="2217951" y="12700"/>
                </a:moveTo>
                <a:lnTo>
                  <a:pt x="1828268" y="12700"/>
                </a:lnTo>
                <a:lnTo>
                  <a:pt x="1780344" y="25400"/>
                </a:lnTo>
                <a:lnTo>
                  <a:pt x="2265875" y="25400"/>
                </a:lnTo>
                <a:lnTo>
                  <a:pt x="2217951" y="12700"/>
                </a:lnTo>
                <a:close/>
              </a:path>
              <a:path w="4046220" h="3911600">
                <a:moveTo>
                  <a:pt x="2023110" y="0"/>
                </a:moveTo>
                <a:lnTo>
                  <a:pt x="1973954" y="12700"/>
                </a:lnTo>
                <a:lnTo>
                  <a:pt x="2072265" y="12700"/>
                </a:lnTo>
                <a:lnTo>
                  <a:pt x="2023110" y="0"/>
                </a:lnTo>
                <a:close/>
              </a:path>
            </a:pathLst>
          </a:custGeom>
          <a:solidFill>
            <a:srgbClr val="FFFC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3301" y="92328"/>
            <a:ext cx="3068955" cy="3154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03301" y="397129"/>
            <a:ext cx="4323461" cy="315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407413" y="3149600"/>
            <a:ext cx="298323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6E6C00"/>
                </a:solidFill>
                <a:latin typeface="Myanmar Text"/>
                <a:cs typeface="Myanmar Text"/>
              </a:rPr>
              <a:t>NoSQL Databases</a:t>
            </a:r>
            <a:r>
              <a:rPr dirty="0" sz="2400" spc="-70">
                <a:solidFill>
                  <a:srgbClr val="6E6C00"/>
                </a:solidFill>
                <a:latin typeface="Myanmar Text"/>
                <a:cs typeface="Myanmar Text"/>
              </a:rPr>
              <a:t> </a:t>
            </a:r>
            <a:r>
              <a:rPr dirty="0" sz="2400">
                <a:solidFill>
                  <a:srgbClr val="6E6C00"/>
                </a:solidFill>
                <a:latin typeface="Myanmar Text"/>
                <a:cs typeface="Myanmar Text"/>
              </a:rPr>
              <a:t>can  </a:t>
            </a:r>
            <a:r>
              <a:rPr dirty="0" sz="2400" spc="-5">
                <a:solidFill>
                  <a:srgbClr val="6E6C00"/>
                </a:solidFill>
                <a:latin typeface="Myanmar Text"/>
                <a:cs typeface="Myanmar Text"/>
              </a:rPr>
              <a:t>store </a:t>
            </a:r>
            <a:r>
              <a:rPr dirty="0" sz="2400">
                <a:solidFill>
                  <a:srgbClr val="6E6C00"/>
                </a:solidFill>
                <a:latin typeface="Myanmar Text"/>
                <a:cs typeface="Myanmar Text"/>
              </a:rPr>
              <a:t>and process </a:t>
            </a:r>
            <a:r>
              <a:rPr dirty="0" sz="2400" spc="-5">
                <a:solidFill>
                  <a:srgbClr val="6E6C00"/>
                </a:solidFill>
                <a:latin typeface="Myanmar Text"/>
                <a:cs typeface="Myanmar Text"/>
              </a:rPr>
              <a:t>Big  Data in </a:t>
            </a:r>
            <a:r>
              <a:rPr dirty="0" sz="2400">
                <a:solidFill>
                  <a:srgbClr val="6E6C00"/>
                </a:solidFill>
                <a:latin typeface="Myanmar Text"/>
                <a:cs typeface="Myanmar Text"/>
              </a:rPr>
              <a:t>real </a:t>
            </a:r>
            <a:r>
              <a:rPr dirty="0" sz="2400" spc="-5">
                <a:solidFill>
                  <a:srgbClr val="6E6C00"/>
                </a:solidFill>
                <a:latin typeface="Myanmar Text"/>
                <a:cs typeface="Myanmar Text"/>
              </a:rPr>
              <a:t>time</a:t>
            </a:r>
            <a:endParaRPr sz="2400">
              <a:latin typeface="Myanmar Text"/>
              <a:cs typeface="Myanmar Tex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"/>
              <a:t>Copyright © 2019 </a:t>
            </a:r>
            <a:r>
              <a:rPr dirty="0" spc="-10"/>
              <a:t>CADS and/or </a:t>
            </a:r>
            <a:r>
              <a:rPr dirty="0"/>
              <a:t>its </a:t>
            </a:r>
            <a:r>
              <a:rPr dirty="0" spc="-5"/>
              <a:t>affiliates. </a:t>
            </a:r>
            <a:r>
              <a:rPr dirty="0"/>
              <a:t>All </a:t>
            </a:r>
            <a:r>
              <a:rPr dirty="0" spc="-5"/>
              <a:t>rights reserved. </a:t>
            </a:r>
            <a:r>
              <a:rPr dirty="0" spc="-10"/>
              <a:t>CADS </a:t>
            </a:r>
            <a:r>
              <a:rPr dirty="0" spc="-5"/>
              <a:t>Confidential – Internal/Restricted/Highly</a:t>
            </a:r>
            <a:r>
              <a:rPr dirty="0" spc="65"/>
              <a:t> </a:t>
            </a:r>
            <a:r>
              <a:rPr dirty="0"/>
              <a:t>Restricted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657348" y="1439036"/>
            <a:ext cx="420370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>
                <a:solidFill>
                  <a:srgbClr val="000000"/>
                </a:solidFill>
              </a:rPr>
              <a:t>2</a:t>
            </a:r>
            <a:endParaRPr sz="5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3013" y="6226302"/>
            <a:ext cx="11207750" cy="1905"/>
          </a:xfrm>
          <a:custGeom>
            <a:avLst/>
            <a:gdLst/>
            <a:ahLst/>
            <a:cxnLst/>
            <a:rect l="l" t="t" r="r" b="b"/>
            <a:pathLst>
              <a:path w="11207750" h="1904">
                <a:moveTo>
                  <a:pt x="0" y="0"/>
                </a:moveTo>
                <a:lnTo>
                  <a:pt x="11207495" y="1524"/>
                </a:lnTo>
              </a:path>
            </a:pathLst>
          </a:custGeom>
          <a:ln w="19050">
            <a:solidFill>
              <a:srgbClr val="0078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76300" y="1693672"/>
            <a:ext cx="4046220" cy="3911600"/>
          </a:xfrm>
          <a:custGeom>
            <a:avLst/>
            <a:gdLst/>
            <a:ahLst/>
            <a:cxnLst/>
            <a:rect l="l" t="t" r="r" b="b"/>
            <a:pathLst>
              <a:path w="4046220" h="3911600">
                <a:moveTo>
                  <a:pt x="2265875" y="3898900"/>
                </a:moveTo>
                <a:lnTo>
                  <a:pt x="1780344" y="3898900"/>
                </a:lnTo>
                <a:lnTo>
                  <a:pt x="1828268" y="3911600"/>
                </a:lnTo>
                <a:lnTo>
                  <a:pt x="2217951" y="3911600"/>
                </a:lnTo>
                <a:lnTo>
                  <a:pt x="2265875" y="3898900"/>
                </a:lnTo>
                <a:close/>
              </a:path>
              <a:path w="4046220" h="3911600">
                <a:moveTo>
                  <a:pt x="2360689" y="3886200"/>
                </a:moveTo>
                <a:lnTo>
                  <a:pt x="1685530" y="3886200"/>
                </a:lnTo>
                <a:lnTo>
                  <a:pt x="1732760" y="3898900"/>
                </a:lnTo>
                <a:lnTo>
                  <a:pt x="2313459" y="3898900"/>
                </a:lnTo>
                <a:lnTo>
                  <a:pt x="2360689" y="3886200"/>
                </a:lnTo>
                <a:close/>
              </a:path>
              <a:path w="4046220" h="3911600">
                <a:moveTo>
                  <a:pt x="2407551" y="38100"/>
                </a:moveTo>
                <a:lnTo>
                  <a:pt x="1638668" y="38100"/>
                </a:lnTo>
                <a:lnTo>
                  <a:pt x="1592186" y="50800"/>
                </a:lnTo>
                <a:lnTo>
                  <a:pt x="1278579" y="139700"/>
                </a:lnTo>
                <a:lnTo>
                  <a:pt x="1235618" y="165100"/>
                </a:lnTo>
                <a:lnTo>
                  <a:pt x="1151209" y="190500"/>
                </a:lnTo>
                <a:lnTo>
                  <a:pt x="1068904" y="241300"/>
                </a:lnTo>
                <a:lnTo>
                  <a:pt x="1028574" y="254000"/>
                </a:lnTo>
                <a:lnTo>
                  <a:pt x="988810" y="279400"/>
                </a:lnTo>
                <a:lnTo>
                  <a:pt x="911033" y="330200"/>
                </a:lnTo>
                <a:lnTo>
                  <a:pt x="873047" y="355600"/>
                </a:lnTo>
                <a:lnTo>
                  <a:pt x="835679" y="381000"/>
                </a:lnTo>
                <a:lnTo>
                  <a:pt x="798944" y="406400"/>
                </a:lnTo>
                <a:lnTo>
                  <a:pt x="762854" y="431800"/>
                </a:lnTo>
                <a:lnTo>
                  <a:pt x="727423" y="457200"/>
                </a:lnTo>
                <a:lnTo>
                  <a:pt x="692664" y="482600"/>
                </a:lnTo>
                <a:lnTo>
                  <a:pt x="658589" y="520700"/>
                </a:lnTo>
                <a:lnTo>
                  <a:pt x="625214" y="546100"/>
                </a:lnTo>
                <a:lnTo>
                  <a:pt x="592550" y="584200"/>
                </a:lnTo>
                <a:lnTo>
                  <a:pt x="560611" y="609600"/>
                </a:lnTo>
                <a:lnTo>
                  <a:pt x="529410" y="647700"/>
                </a:lnTo>
                <a:lnTo>
                  <a:pt x="498960" y="673100"/>
                </a:lnTo>
                <a:lnTo>
                  <a:pt x="469275" y="711200"/>
                </a:lnTo>
                <a:lnTo>
                  <a:pt x="440368" y="749300"/>
                </a:lnTo>
                <a:lnTo>
                  <a:pt x="412253" y="774700"/>
                </a:lnTo>
                <a:lnTo>
                  <a:pt x="384941" y="812800"/>
                </a:lnTo>
                <a:lnTo>
                  <a:pt x="358448" y="850900"/>
                </a:lnTo>
                <a:lnTo>
                  <a:pt x="332785" y="889000"/>
                </a:lnTo>
                <a:lnTo>
                  <a:pt x="307966" y="927100"/>
                </a:lnTo>
                <a:lnTo>
                  <a:pt x="284005" y="965200"/>
                </a:lnTo>
                <a:lnTo>
                  <a:pt x="260914" y="1003300"/>
                </a:lnTo>
                <a:lnTo>
                  <a:pt x="238707" y="1041400"/>
                </a:lnTo>
                <a:lnTo>
                  <a:pt x="217397" y="1079500"/>
                </a:lnTo>
                <a:lnTo>
                  <a:pt x="196998" y="1117600"/>
                </a:lnTo>
                <a:lnTo>
                  <a:pt x="177522" y="1155700"/>
                </a:lnTo>
                <a:lnTo>
                  <a:pt x="158984" y="1206500"/>
                </a:lnTo>
                <a:lnTo>
                  <a:pt x="141395" y="1244600"/>
                </a:lnTo>
                <a:lnTo>
                  <a:pt x="124770" y="1282700"/>
                </a:lnTo>
                <a:lnTo>
                  <a:pt x="109121" y="1320800"/>
                </a:lnTo>
                <a:lnTo>
                  <a:pt x="94462" y="1371600"/>
                </a:lnTo>
                <a:lnTo>
                  <a:pt x="80806" y="1409700"/>
                </a:lnTo>
                <a:lnTo>
                  <a:pt x="68167" y="1460500"/>
                </a:lnTo>
                <a:lnTo>
                  <a:pt x="56557" y="1498600"/>
                </a:lnTo>
                <a:lnTo>
                  <a:pt x="45990" y="1549400"/>
                </a:lnTo>
                <a:lnTo>
                  <a:pt x="36479" y="1587500"/>
                </a:lnTo>
                <a:lnTo>
                  <a:pt x="28037" y="1638300"/>
                </a:lnTo>
                <a:lnTo>
                  <a:pt x="20678" y="1676400"/>
                </a:lnTo>
                <a:lnTo>
                  <a:pt x="14415" y="1727200"/>
                </a:lnTo>
                <a:lnTo>
                  <a:pt x="9261" y="1778000"/>
                </a:lnTo>
                <a:lnTo>
                  <a:pt x="5229" y="1816100"/>
                </a:lnTo>
                <a:lnTo>
                  <a:pt x="2332" y="1866900"/>
                </a:lnTo>
                <a:lnTo>
                  <a:pt x="585" y="1917700"/>
                </a:lnTo>
                <a:lnTo>
                  <a:pt x="0" y="1955800"/>
                </a:lnTo>
                <a:lnTo>
                  <a:pt x="585" y="2006600"/>
                </a:lnTo>
                <a:lnTo>
                  <a:pt x="2332" y="2057400"/>
                </a:lnTo>
                <a:lnTo>
                  <a:pt x="5229" y="2108200"/>
                </a:lnTo>
                <a:lnTo>
                  <a:pt x="9261" y="2146300"/>
                </a:lnTo>
                <a:lnTo>
                  <a:pt x="14415" y="2197100"/>
                </a:lnTo>
                <a:lnTo>
                  <a:pt x="20678" y="2247900"/>
                </a:lnTo>
                <a:lnTo>
                  <a:pt x="28037" y="2286000"/>
                </a:lnTo>
                <a:lnTo>
                  <a:pt x="36479" y="2336800"/>
                </a:lnTo>
                <a:lnTo>
                  <a:pt x="45990" y="2374900"/>
                </a:lnTo>
                <a:lnTo>
                  <a:pt x="56557" y="2425700"/>
                </a:lnTo>
                <a:lnTo>
                  <a:pt x="68167" y="2463800"/>
                </a:lnTo>
                <a:lnTo>
                  <a:pt x="80806" y="2514600"/>
                </a:lnTo>
                <a:lnTo>
                  <a:pt x="94462" y="2552700"/>
                </a:lnTo>
                <a:lnTo>
                  <a:pt x="109121" y="2603500"/>
                </a:lnTo>
                <a:lnTo>
                  <a:pt x="124770" y="2641600"/>
                </a:lnTo>
                <a:lnTo>
                  <a:pt x="141395" y="2679700"/>
                </a:lnTo>
                <a:lnTo>
                  <a:pt x="158984" y="2717800"/>
                </a:lnTo>
                <a:lnTo>
                  <a:pt x="177522" y="2768600"/>
                </a:lnTo>
                <a:lnTo>
                  <a:pt x="196998" y="2806700"/>
                </a:lnTo>
                <a:lnTo>
                  <a:pt x="217397" y="2844800"/>
                </a:lnTo>
                <a:lnTo>
                  <a:pt x="238707" y="2882900"/>
                </a:lnTo>
                <a:lnTo>
                  <a:pt x="260914" y="2921000"/>
                </a:lnTo>
                <a:lnTo>
                  <a:pt x="284005" y="2959100"/>
                </a:lnTo>
                <a:lnTo>
                  <a:pt x="307966" y="2997200"/>
                </a:lnTo>
                <a:lnTo>
                  <a:pt x="332785" y="3035300"/>
                </a:lnTo>
                <a:lnTo>
                  <a:pt x="358448" y="3073400"/>
                </a:lnTo>
                <a:lnTo>
                  <a:pt x="384941" y="3111500"/>
                </a:lnTo>
                <a:lnTo>
                  <a:pt x="412253" y="3149600"/>
                </a:lnTo>
                <a:lnTo>
                  <a:pt x="440368" y="3175000"/>
                </a:lnTo>
                <a:lnTo>
                  <a:pt x="469275" y="3213100"/>
                </a:lnTo>
                <a:lnTo>
                  <a:pt x="498960" y="3251200"/>
                </a:lnTo>
                <a:lnTo>
                  <a:pt x="529410" y="3276600"/>
                </a:lnTo>
                <a:lnTo>
                  <a:pt x="560611" y="3314700"/>
                </a:lnTo>
                <a:lnTo>
                  <a:pt x="592550" y="3340100"/>
                </a:lnTo>
                <a:lnTo>
                  <a:pt x="625214" y="3378200"/>
                </a:lnTo>
                <a:lnTo>
                  <a:pt x="658589" y="3403600"/>
                </a:lnTo>
                <a:lnTo>
                  <a:pt x="692664" y="3441700"/>
                </a:lnTo>
                <a:lnTo>
                  <a:pt x="727423" y="3467100"/>
                </a:lnTo>
                <a:lnTo>
                  <a:pt x="762854" y="3492500"/>
                </a:lnTo>
                <a:lnTo>
                  <a:pt x="798944" y="3517900"/>
                </a:lnTo>
                <a:lnTo>
                  <a:pt x="835679" y="3543300"/>
                </a:lnTo>
                <a:lnTo>
                  <a:pt x="873047" y="3568700"/>
                </a:lnTo>
                <a:lnTo>
                  <a:pt x="911033" y="3594100"/>
                </a:lnTo>
                <a:lnTo>
                  <a:pt x="949626" y="3619500"/>
                </a:lnTo>
                <a:lnTo>
                  <a:pt x="1028574" y="3670300"/>
                </a:lnTo>
                <a:lnTo>
                  <a:pt x="1068904" y="3683000"/>
                </a:lnTo>
                <a:lnTo>
                  <a:pt x="1151209" y="3733800"/>
                </a:lnTo>
                <a:lnTo>
                  <a:pt x="1235618" y="3759200"/>
                </a:lnTo>
                <a:lnTo>
                  <a:pt x="1278579" y="3784600"/>
                </a:lnTo>
                <a:lnTo>
                  <a:pt x="1322027" y="3797300"/>
                </a:lnTo>
                <a:lnTo>
                  <a:pt x="1638668" y="3886200"/>
                </a:lnTo>
                <a:lnTo>
                  <a:pt x="2407551" y="3886200"/>
                </a:lnTo>
                <a:lnTo>
                  <a:pt x="2724192" y="3797300"/>
                </a:lnTo>
                <a:lnTo>
                  <a:pt x="2767640" y="3784600"/>
                </a:lnTo>
                <a:lnTo>
                  <a:pt x="2810601" y="3759200"/>
                </a:lnTo>
                <a:lnTo>
                  <a:pt x="2895010" y="3733800"/>
                </a:lnTo>
                <a:lnTo>
                  <a:pt x="2977315" y="3683000"/>
                </a:lnTo>
                <a:lnTo>
                  <a:pt x="3017645" y="3670300"/>
                </a:lnTo>
                <a:lnTo>
                  <a:pt x="3096593" y="3619500"/>
                </a:lnTo>
                <a:lnTo>
                  <a:pt x="3135186" y="3594100"/>
                </a:lnTo>
                <a:lnTo>
                  <a:pt x="3173172" y="3568700"/>
                </a:lnTo>
                <a:lnTo>
                  <a:pt x="3210540" y="3543300"/>
                </a:lnTo>
                <a:lnTo>
                  <a:pt x="3247275" y="3517900"/>
                </a:lnTo>
                <a:lnTo>
                  <a:pt x="3283365" y="3492500"/>
                </a:lnTo>
                <a:lnTo>
                  <a:pt x="3318796" y="3467100"/>
                </a:lnTo>
                <a:lnTo>
                  <a:pt x="3353555" y="3441700"/>
                </a:lnTo>
                <a:lnTo>
                  <a:pt x="3387630" y="3403600"/>
                </a:lnTo>
                <a:lnTo>
                  <a:pt x="3421005" y="3378200"/>
                </a:lnTo>
                <a:lnTo>
                  <a:pt x="3453669" y="3340100"/>
                </a:lnTo>
                <a:lnTo>
                  <a:pt x="3485608" y="3314700"/>
                </a:lnTo>
                <a:lnTo>
                  <a:pt x="3516809" y="3276600"/>
                </a:lnTo>
                <a:lnTo>
                  <a:pt x="3547259" y="3251200"/>
                </a:lnTo>
                <a:lnTo>
                  <a:pt x="3576944" y="3213100"/>
                </a:lnTo>
                <a:lnTo>
                  <a:pt x="3605851" y="3175000"/>
                </a:lnTo>
                <a:lnTo>
                  <a:pt x="3633966" y="3149600"/>
                </a:lnTo>
                <a:lnTo>
                  <a:pt x="3661278" y="3111500"/>
                </a:lnTo>
                <a:lnTo>
                  <a:pt x="3687771" y="3073400"/>
                </a:lnTo>
                <a:lnTo>
                  <a:pt x="3713434" y="3035300"/>
                </a:lnTo>
                <a:lnTo>
                  <a:pt x="3738253" y="2997200"/>
                </a:lnTo>
                <a:lnTo>
                  <a:pt x="3762214" y="2959100"/>
                </a:lnTo>
                <a:lnTo>
                  <a:pt x="3785305" y="2921000"/>
                </a:lnTo>
                <a:lnTo>
                  <a:pt x="3807512" y="2882900"/>
                </a:lnTo>
                <a:lnTo>
                  <a:pt x="3828822" y="2844800"/>
                </a:lnTo>
                <a:lnTo>
                  <a:pt x="3849221" y="2806700"/>
                </a:lnTo>
                <a:lnTo>
                  <a:pt x="3868697" y="2768600"/>
                </a:lnTo>
                <a:lnTo>
                  <a:pt x="3887235" y="2717800"/>
                </a:lnTo>
                <a:lnTo>
                  <a:pt x="3904824" y="2679700"/>
                </a:lnTo>
                <a:lnTo>
                  <a:pt x="3921449" y="2641600"/>
                </a:lnTo>
                <a:lnTo>
                  <a:pt x="3937098" y="2603500"/>
                </a:lnTo>
                <a:lnTo>
                  <a:pt x="3951757" y="2552700"/>
                </a:lnTo>
                <a:lnTo>
                  <a:pt x="3965413" y="2514600"/>
                </a:lnTo>
                <a:lnTo>
                  <a:pt x="3978052" y="2463800"/>
                </a:lnTo>
                <a:lnTo>
                  <a:pt x="3989662" y="2425700"/>
                </a:lnTo>
                <a:lnTo>
                  <a:pt x="4000229" y="2374900"/>
                </a:lnTo>
                <a:lnTo>
                  <a:pt x="4009740" y="2336800"/>
                </a:lnTo>
                <a:lnTo>
                  <a:pt x="4018182" y="2286000"/>
                </a:lnTo>
                <a:lnTo>
                  <a:pt x="4025541" y="2247900"/>
                </a:lnTo>
                <a:lnTo>
                  <a:pt x="4031804" y="2197100"/>
                </a:lnTo>
                <a:lnTo>
                  <a:pt x="4036958" y="2146300"/>
                </a:lnTo>
                <a:lnTo>
                  <a:pt x="4040990" y="2108200"/>
                </a:lnTo>
                <a:lnTo>
                  <a:pt x="4043887" y="2057400"/>
                </a:lnTo>
                <a:lnTo>
                  <a:pt x="4045634" y="2006600"/>
                </a:lnTo>
                <a:lnTo>
                  <a:pt x="4046220" y="1955800"/>
                </a:lnTo>
                <a:lnTo>
                  <a:pt x="4045634" y="1917700"/>
                </a:lnTo>
                <a:lnTo>
                  <a:pt x="4043887" y="1866900"/>
                </a:lnTo>
                <a:lnTo>
                  <a:pt x="4040990" y="1816100"/>
                </a:lnTo>
                <a:lnTo>
                  <a:pt x="4036958" y="1778000"/>
                </a:lnTo>
                <a:lnTo>
                  <a:pt x="4031804" y="1727200"/>
                </a:lnTo>
                <a:lnTo>
                  <a:pt x="4025541" y="1676400"/>
                </a:lnTo>
                <a:lnTo>
                  <a:pt x="4018182" y="1638300"/>
                </a:lnTo>
                <a:lnTo>
                  <a:pt x="4009740" y="1587500"/>
                </a:lnTo>
                <a:lnTo>
                  <a:pt x="4000229" y="1549400"/>
                </a:lnTo>
                <a:lnTo>
                  <a:pt x="3989662" y="1498600"/>
                </a:lnTo>
                <a:lnTo>
                  <a:pt x="3978052" y="1460500"/>
                </a:lnTo>
                <a:lnTo>
                  <a:pt x="3965413" y="1409700"/>
                </a:lnTo>
                <a:lnTo>
                  <a:pt x="3951757" y="1371600"/>
                </a:lnTo>
                <a:lnTo>
                  <a:pt x="3937098" y="1320800"/>
                </a:lnTo>
                <a:lnTo>
                  <a:pt x="3921449" y="1282700"/>
                </a:lnTo>
                <a:lnTo>
                  <a:pt x="3904824" y="1244600"/>
                </a:lnTo>
                <a:lnTo>
                  <a:pt x="3887235" y="1206500"/>
                </a:lnTo>
                <a:lnTo>
                  <a:pt x="3868697" y="1155700"/>
                </a:lnTo>
                <a:lnTo>
                  <a:pt x="3849221" y="1117600"/>
                </a:lnTo>
                <a:lnTo>
                  <a:pt x="3828822" y="1079500"/>
                </a:lnTo>
                <a:lnTo>
                  <a:pt x="3807512" y="1041400"/>
                </a:lnTo>
                <a:lnTo>
                  <a:pt x="3785305" y="1003300"/>
                </a:lnTo>
                <a:lnTo>
                  <a:pt x="3762214" y="965200"/>
                </a:lnTo>
                <a:lnTo>
                  <a:pt x="3738253" y="927100"/>
                </a:lnTo>
                <a:lnTo>
                  <a:pt x="3713434" y="889000"/>
                </a:lnTo>
                <a:lnTo>
                  <a:pt x="3687771" y="850900"/>
                </a:lnTo>
                <a:lnTo>
                  <a:pt x="3661278" y="812800"/>
                </a:lnTo>
                <a:lnTo>
                  <a:pt x="3633966" y="774700"/>
                </a:lnTo>
                <a:lnTo>
                  <a:pt x="3605851" y="749300"/>
                </a:lnTo>
                <a:lnTo>
                  <a:pt x="3576944" y="711200"/>
                </a:lnTo>
                <a:lnTo>
                  <a:pt x="3547259" y="673100"/>
                </a:lnTo>
                <a:lnTo>
                  <a:pt x="3516809" y="647700"/>
                </a:lnTo>
                <a:lnTo>
                  <a:pt x="3485608" y="609600"/>
                </a:lnTo>
                <a:lnTo>
                  <a:pt x="3453669" y="584200"/>
                </a:lnTo>
                <a:lnTo>
                  <a:pt x="3421005" y="546100"/>
                </a:lnTo>
                <a:lnTo>
                  <a:pt x="3387630" y="520700"/>
                </a:lnTo>
                <a:lnTo>
                  <a:pt x="3353555" y="482600"/>
                </a:lnTo>
                <a:lnTo>
                  <a:pt x="3318796" y="457200"/>
                </a:lnTo>
                <a:lnTo>
                  <a:pt x="3283365" y="431800"/>
                </a:lnTo>
                <a:lnTo>
                  <a:pt x="3247275" y="406400"/>
                </a:lnTo>
                <a:lnTo>
                  <a:pt x="3210540" y="381000"/>
                </a:lnTo>
                <a:lnTo>
                  <a:pt x="3173172" y="355600"/>
                </a:lnTo>
                <a:lnTo>
                  <a:pt x="3135186" y="330200"/>
                </a:lnTo>
                <a:lnTo>
                  <a:pt x="3057409" y="279400"/>
                </a:lnTo>
                <a:lnTo>
                  <a:pt x="3017645" y="254000"/>
                </a:lnTo>
                <a:lnTo>
                  <a:pt x="2977315" y="241300"/>
                </a:lnTo>
                <a:lnTo>
                  <a:pt x="2895010" y="190500"/>
                </a:lnTo>
                <a:lnTo>
                  <a:pt x="2810601" y="165100"/>
                </a:lnTo>
                <a:lnTo>
                  <a:pt x="2767640" y="139700"/>
                </a:lnTo>
                <a:lnTo>
                  <a:pt x="2454033" y="50800"/>
                </a:lnTo>
                <a:lnTo>
                  <a:pt x="2407551" y="38100"/>
                </a:lnTo>
                <a:close/>
              </a:path>
              <a:path w="4046220" h="3911600">
                <a:moveTo>
                  <a:pt x="2313459" y="25400"/>
                </a:moveTo>
                <a:lnTo>
                  <a:pt x="1732760" y="25400"/>
                </a:lnTo>
                <a:lnTo>
                  <a:pt x="1685530" y="38100"/>
                </a:lnTo>
                <a:lnTo>
                  <a:pt x="2360689" y="38100"/>
                </a:lnTo>
                <a:lnTo>
                  <a:pt x="2313459" y="25400"/>
                </a:lnTo>
                <a:close/>
              </a:path>
              <a:path w="4046220" h="3911600">
                <a:moveTo>
                  <a:pt x="2217951" y="12700"/>
                </a:moveTo>
                <a:lnTo>
                  <a:pt x="1828268" y="12700"/>
                </a:lnTo>
                <a:lnTo>
                  <a:pt x="1780344" y="25400"/>
                </a:lnTo>
                <a:lnTo>
                  <a:pt x="2265875" y="25400"/>
                </a:lnTo>
                <a:lnTo>
                  <a:pt x="2217951" y="12700"/>
                </a:lnTo>
                <a:close/>
              </a:path>
              <a:path w="4046220" h="3911600">
                <a:moveTo>
                  <a:pt x="2023110" y="0"/>
                </a:moveTo>
                <a:lnTo>
                  <a:pt x="1973954" y="12700"/>
                </a:lnTo>
                <a:lnTo>
                  <a:pt x="2072265" y="12700"/>
                </a:lnTo>
                <a:lnTo>
                  <a:pt x="2023110" y="0"/>
                </a:lnTo>
                <a:close/>
              </a:path>
            </a:pathLst>
          </a:custGeom>
          <a:solidFill>
            <a:srgbClr val="FFFC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3301" y="92328"/>
            <a:ext cx="3068955" cy="315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3301" y="397129"/>
            <a:ext cx="4323461" cy="315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242771" y="3036570"/>
            <a:ext cx="3312795" cy="18580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86995" marR="80645" indent="-127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6E6C00"/>
                </a:solidFill>
                <a:latin typeface="Myanmar Text"/>
                <a:cs typeface="Myanmar Text"/>
              </a:rPr>
              <a:t>NoSQL Databases </a:t>
            </a:r>
            <a:r>
              <a:rPr dirty="0" sz="2400">
                <a:solidFill>
                  <a:srgbClr val="6E6C00"/>
                </a:solidFill>
                <a:latin typeface="Myanmar Text"/>
                <a:cs typeface="Myanmar Text"/>
              </a:rPr>
              <a:t>ease  the </a:t>
            </a:r>
            <a:r>
              <a:rPr dirty="0" sz="2400" spc="-5">
                <a:solidFill>
                  <a:srgbClr val="6E6C00"/>
                </a:solidFill>
                <a:latin typeface="Myanmar Text"/>
                <a:cs typeface="Myanmar Text"/>
              </a:rPr>
              <a:t>scalability </a:t>
            </a:r>
            <a:r>
              <a:rPr dirty="0" sz="2400">
                <a:solidFill>
                  <a:srgbClr val="6E6C00"/>
                </a:solidFill>
                <a:latin typeface="Myanmar Text"/>
                <a:cs typeface="Myanmar Text"/>
              </a:rPr>
              <a:t>of  </a:t>
            </a:r>
            <a:r>
              <a:rPr dirty="0" sz="2400" spc="-5">
                <a:solidFill>
                  <a:srgbClr val="6E6C00"/>
                </a:solidFill>
                <a:latin typeface="Myanmar Text"/>
                <a:cs typeface="Myanmar Text"/>
              </a:rPr>
              <a:t>handling </a:t>
            </a:r>
            <a:r>
              <a:rPr dirty="0" sz="2400">
                <a:solidFill>
                  <a:srgbClr val="6E6C00"/>
                </a:solidFill>
                <a:latin typeface="Myanmar Text"/>
                <a:cs typeface="Myanmar Text"/>
              </a:rPr>
              <a:t>the </a:t>
            </a:r>
            <a:r>
              <a:rPr dirty="0" sz="2400" spc="-5">
                <a:solidFill>
                  <a:srgbClr val="6E6C00"/>
                </a:solidFill>
                <a:latin typeface="Myanmar Text"/>
                <a:cs typeface="Myanmar Text"/>
              </a:rPr>
              <a:t>volume </a:t>
            </a:r>
            <a:r>
              <a:rPr dirty="0" sz="2400">
                <a:solidFill>
                  <a:srgbClr val="6E6C00"/>
                </a:solidFill>
                <a:latin typeface="Myanmar Text"/>
                <a:cs typeface="Myanmar Text"/>
              </a:rPr>
              <a:t>of  </a:t>
            </a:r>
            <a:r>
              <a:rPr dirty="0" sz="2400" spc="-5">
                <a:solidFill>
                  <a:srgbClr val="6E6C00"/>
                </a:solidFill>
                <a:latin typeface="Myanmar Text"/>
                <a:cs typeface="Myanmar Text"/>
              </a:rPr>
              <a:t>Big</a:t>
            </a:r>
            <a:r>
              <a:rPr dirty="0" sz="2400" spc="-15">
                <a:solidFill>
                  <a:srgbClr val="6E6C00"/>
                </a:solidFill>
                <a:latin typeface="Myanmar Text"/>
                <a:cs typeface="Myanmar Text"/>
              </a:rPr>
              <a:t> </a:t>
            </a:r>
            <a:r>
              <a:rPr dirty="0" sz="2400" spc="-5">
                <a:solidFill>
                  <a:srgbClr val="6E6C00"/>
                </a:solidFill>
                <a:latin typeface="Myanmar Text"/>
                <a:cs typeface="Myanmar Text"/>
              </a:rPr>
              <a:t>Data</a:t>
            </a:r>
            <a:endParaRPr sz="2400">
              <a:latin typeface="Myanmar Text"/>
              <a:cs typeface="Myanmar Text"/>
            </a:endParaRPr>
          </a:p>
          <a:p>
            <a:pPr algn="ctr" marR="2393315">
              <a:lnSpc>
                <a:spcPct val="100000"/>
              </a:lnSpc>
              <a:spcBef>
                <a:spcPts val="25"/>
              </a:spcBef>
            </a:pPr>
            <a:r>
              <a:rPr dirty="0" sz="2400" spc="-5" b="1">
                <a:solidFill>
                  <a:srgbClr val="6E6C00"/>
                </a:solidFill>
                <a:latin typeface="Myanmar Text"/>
                <a:cs typeface="Myanmar Text"/>
              </a:rPr>
              <a:t>(Horiz</a:t>
            </a:r>
            <a:endParaRPr sz="2400">
              <a:latin typeface="Myanmar Text"/>
              <a:cs typeface="Myanmar Tex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57348" y="1870913"/>
            <a:ext cx="420370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>
                <a:solidFill>
                  <a:srgbClr val="000000"/>
                </a:solidFill>
              </a:rPr>
              <a:t>3</a:t>
            </a:r>
            <a:endParaRPr sz="5400"/>
          </a:p>
        </p:txBody>
      </p:sp>
      <p:sp>
        <p:nvSpPr>
          <p:cNvPr id="8" name="object 8"/>
          <p:cNvSpPr/>
          <p:nvPr/>
        </p:nvSpPr>
        <p:spPr>
          <a:xfrm>
            <a:off x="5603747" y="1434083"/>
            <a:ext cx="5414772" cy="43205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"/>
              <a:t>Copyright © 2019 </a:t>
            </a:r>
            <a:r>
              <a:rPr dirty="0" spc="-10"/>
              <a:t>CADS and/or </a:t>
            </a:r>
            <a:r>
              <a:rPr dirty="0"/>
              <a:t>its </a:t>
            </a:r>
            <a:r>
              <a:rPr dirty="0" spc="-5"/>
              <a:t>affiliates. </a:t>
            </a:r>
            <a:r>
              <a:rPr dirty="0"/>
              <a:t>All </a:t>
            </a:r>
            <a:r>
              <a:rPr dirty="0" spc="-5"/>
              <a:t>rights reserved. </a:t>
            </a:r>
            <a:r>
              <a:rPr dirty="0" spc="-10"/>
              <a:t>CADS </a:t>
            </a:r>
            <a:r>
              <a:rPr dirty="0" spc="-5"/>
              <a:t>Confidential – Internal/Restricted/Highly</a:t>
            </a:r>
            <a:r>
              <a:rPr dirty="0" spc="65"/>
              <a:t> </a:t>
            </a:r>
            <a:r>
              <a:rPr dirty="0"/>
              <a:t>Restricted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3013" y="6226302"/>
            <a:ext cx="11207750" cy="1905"/>
          </a:xfrm>
          <a:custGeom>
            <a:avLst/>
            <a:gdLst/>
            <a:ahLst/>
            <a:cxnLst/>
            <a:rect l="l" t="t" r="r" b="b"/>
            <a:pathLst>
              <a:path w="11207750" h="1904">
                <a:moveTo>
                  <a:pt x="0" y="0"/>
                </a:moveTo>
                <a:lnTo>
                  <a:pt x="11207495" y="1524"/>
                </a:lnTo>
              </a:path>
            </a:pathLst>
          </a:custGeom>
          <a:ln w="19050">
            <a:solidFill>
              <a:srgbClr val="0078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563100" y="1691639"/>
            <a:ext cx="2628900" cy="13807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3301" y="92328"/>
            <a:ext cx="3068955" cy="3154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3301" y="397129"/>
            <a:ext cx="2590292" cy="315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2023" y="1267967"/>
            <a:ext cx="3342132" cy="22280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Graph </a:t>
            </a:r>
            <a:r>
              <a:rPr dirty="0" spc="-5"/>
              <a:t>database </a:t>
            </a:r>
            <a:r>
              <a:rPr dirty="0"/>
              <a:t>are used </a:t>
            </a:r>
            <a:r>
              <a:rPr dirty="0" spc="-5"/>
              <a:t>to </a:t>
            </a:r>
            <a:r>
              <a:rPr dirty="0"/>
              <a:t>store all </a:t>
            </a:r>
            <a:r>
              <a:rPr dirty="0" spc="-5"/>
              <a:t>the</a:t>
            </a:r>
            <a:r>
              <a:rPr dirty="0"/>
              <a:t> contacts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911600" y="2293746"/>
            <a:ext cx="34728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Myanmar Text"/>
                <a:cs typeface="Myanmar Text"/>
              </a:rPr>
              <a:t>and </a:t>
            </a:r>
            <a:r>
              <a:rPr dirty="0" sz="1800" spc="-5" b="1">
                <a:solidFill>
                  <a:srgbClr val="FFFFFF"/>
                </a:solidFill>
                <a:latin typeface="Myanmar Text"/>
                <a:cs typeface="Myanmar Text"/>
              </a:rPr>
              <a:t>keywords </a:t>
            </a:r>
            <a:r>
              <a:rPr dirty="0" sz="1800" b="1">
                <a:solidFill>
                  <a:srgbClr val="FFFFFF"/>
                </a:solidFill>
                <a:latin typeface="Myanmar Text"/>
                <a:cs typeface="Myanmar Text"/>
              </a:rPr>
              <a:t>of Gmail</a:t>
            </a:r>
            <a:r>
              <a:rPr dirty="0" sz="1800" spc="-85" b="1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Myanmar Text"/>
                <a:cs typeface="Myanmar Text"/>
              </a:rPr>
              <a:t>account.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137647" y="3209544"/>
            <a:ext cx="1621536" cy="16215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743705" y="3413886"/>
            <a:ext cx="59391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FFFF"/>
                </a:solidFill>
                <a:latin typeface="Myanmar Text"/>
                <a:cs typeface="Myanmar Text"/>
              </a:rPr>
              <a:t>Google</a:t>
            </a:r>
            <a:r>
              <a:rPr dirty="0" sz="1800" spc="250" b="1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Myanmar Text"/>
                <a:cs typeface="Myanmar Text"/>
              </a:rPr>
              <a:t>built</a:t>
            </a:r>
            <a:r>
              <a:rPr dirty="0" sz="1800" spc="254" b="1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Myanmar Text"/>
                <a:cs typeface="Myanmar Text"/>
              </a:rPr>
              <a:t>Bigtable</a:t>
            </a:r>
            <a:r>
              <a:rPr dirty="0" sz="1800" spc="254" b="1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Myanmar Text"/>
                <a:cs typeface="Myanmar Text"/>
              </a:rPr>
              <a:t>and</a:t>
            </a:r>
            <a:r>
              <a:rPr dirty="0" sz="1800" spc="250" b="1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Myanmar Text"/>
                <a:cs typeface="Myanmar Text"/>
              </a:rPr>
              <a:t>use</a:t>
            </a:r>
            <a:r>
              <a:rPr dirty="0" sz="1800" spc="254" b="1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Myanmar Text"/>
                <a:cs typeface="Myanmar Text"/>
              </a:rPr>
              <a:t>it</a:t>
            </a:r>
            <a:r>
              <a:rPr dirty="0" sz="1800" spc="245" b="1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Myanmar Text"/>
                <a:cs typeface="Myanmar Text"/>
              </a:rPr>
              <a:t>to</a:t>
            </a:r>
            <a:r>
              <a:rPr dirty="0" sz="1800" spc="260" b="1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Myanmar Text"/>
                <a:cs typeface="Myanmar Text"/>
              </a:rPr>
              <a:t>store</a:t>
            </a:r>
            <a:r>
              <a:rPr dirty="0" sz="1800" spc="254" b="1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Myanmar Text"/>
                <a:cs typeface="Myanmar Text"/>
              </a:rPr>
              <a:t>data</a:t>
            </a:r>
            <a:r>
              <a:rPr dirty="0" sz="1800" spc="254" b="1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Myanmar Text"/>
                <a:cs typeface="Myanmar Text"/>
              </a:rPr>
              <a:t>of</a:t>
            </a:r>
            <a:r>
              <a:rPr dirty="0" sz="1800" spc="260" b="1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Myanmar Text"/>
                <a:cs typeface="Myanmar Text"/>
              </a:rPr>
              <a:t>few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43705" y="3688207"/>
            <a:ext cx="59404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FFFF"/>
                </a:solidFill>
                <a:latin typeface="Myanmar Text"/>
                <a:cs typeface="Myanmar Text"/>
              </a:rPr>
              <a:t>applications </a:t>
            </a:r>
            <a:r>
              <a:rPr dirty="0" sz="1800" b="1">
                <a:solidFill>
                  <a:srgbClr val="FFFFFF"/>
                </a:solidFill>
                <a:latin typeface="Myanmar Text"/>
                <a:cs typeface="Myanmar Text"/>
              </a:rPr>
              <a:t>such as </a:t>
            </a:r>
            <a:r>
              <a:rPr dirty="0" sz="1800" spc="-5" b="1">
                <a:solidFill>
                  <a:srgbClr val="FFFFFF"/>
                </a:solidFill>
                <a:latin typeface="Myanmar Text"/>
                <a:cs typeface="Myanmar Text"/>
              </a:rPr>
              <a:t>Google Earth, Google </a:t>
            </a:r>
            <a:r>
              <a:rPr dirty="0" sz="1800" b="1">
                <a:solidFill>
                  <a:srgbClr val="FFFFFF"/>
                </a:solidFill>
                <a:latin typeface="Myanmar Text"/>
                <a:cs typeface="Myanmar Text"/>
              </a:rPr>
              <a:t>Finance,</a:t>
            </a:r>
            <a:r>
              <a:rPr dirty="0" sz="1800" spc="50" b="1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Myanmar Text"/>
                <a:cs typeface="Myanmar Text"/>
              </a:rPr>
              <a:t>and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43705" y="3962527"/>
            <a:ext cx="14770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Myanmar Text"/>
                <a:cs typeface="Myanmar Text"/>
              </a:rPr>
              <a:t>web</a:t>
            </a:r>
            <a:r>
              <a:rPr dirty="0" sz="1800" spc="-65" b="1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Myanmar Text"/>
                <a:cs typeface="Myanmar Text"/>
              </a:rPr>
              <a:t>indexing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759695" y="4514087"/>
            <a:ext cx="2345436" cy="234391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80796" y="3711702"/>
            <a:ext cx="2319655" cy="544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solidFill>
                  <a:srgbClr val="92D050"/>
                </a:solidFill>
                <a:latin typeface="Arial"/>
                <a:cs typeface="Arial"/>
              </a:rPr>
              <a:t>INDUSTRY: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Internet-Related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Services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"/>
              <a:t>Copyright © 2019 </a:t>
            </a:r>
            <a:r>
              <a:rPr dirty="0" spc="-10"/>
              <a:t>CADS and/or </a:t>
            </a:r>
            <a:r>
              <a:rPr dirty="0"/>
              <a:t>its </a:t>
            </a:r>
            <a:r>
              <a:rPr dirty="0" spc="-5"/>
              <a:t>affiliates. </a:t>
            </a:r>
            <a:r>
              <a:rPr dirty="0"/>
              <a:t>All </a:t>
            </a:r>
            <a:r>
              <a:rPr dirty="0" spc="-5"/>
              <a:t>rights reserved. </a:t>
            </a:r>
            <a:r>
              <a:rPr dirty="0" spc="-10"/>
              <a:t>CADS </a:t>
            </a:r>
            <a:r>
              <a:rPr dirty="0" spc="-5"/>
              <a:t>Confidential – Internal/Restricted/Highly</a:t>
            </a:r>
            <a:r>
              <a:rPr dirty="0" spc="65"/>
              <a:t> </a:t>
            </a:r>
            <a:r>
              <a:rPr dirty="0"/>
              <a:t>Restricted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80796" y="4504435"/>
            <a:ext cx="2122170" cy="788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92D050"/>
                </a:solidFill>
                <a:latin typeface="Arial"/>
                <a:cs typeface="Arial"/>
              </a:rPr>
              <a:t>USE CASE: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Specialized Storage</a:t>
            </a:r>
            <a:r>
              <a:rPr dirty="0" sz="16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for  Unstructured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0351" y="495300"/>
            <a:ext cx="1856232" cy="553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266173" y="103631"/>
            <a:ext cx="2131822" cy="6111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256278" y="2324100"/>
            <a:ext cx="3068954" cy="3154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298950" y="2628595"/>
            <a:ext cx="2993771" cy="3157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715005" y="5285994"/>
            <a:ext cx="9451975" cy="9391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r" marL="2032635" marR="43180" indent="-2007870">
              <a:lnSpc>
                <a:spcPct val="99700"/>
              </a:lnSpc>
              <a:spcBef>
                <a:spcPts val="110"/>
              </a:spcBef>
            </a:pPr>
            <a:r>
              <a:rPr dirty="0" sz="2000" spc="-5" b="1">
                <a:solidFill>
                  <a:srgbClr val="A6A300"/>
                </a:solidFill>
                <a:latin typeface="Myanmar Text"/>
                <a:cs typeface="Myanmar Text"/>
              </a:rPr>
              <a:t>Although schema is </a:t>
            </a:r>
            <a:r>
              <a:rPr dirty="0" sz="2000" b="1">
                <a:solidFill>
                  <a:srgbClr val="A6A300"/>
                </a:solidFill>
                <a:latin typeface="Myanmar Text"/>
                <a:cs typeface="Myanmar Text"/>
              </a:rPr>
              <a:t>not </a:t>
            </a:r>
            <a:r>
              <a:rPr dirty="0" sz="2000" spc="-5" b="1">
                <a:solidFill>
                  <a:srgbClr val="A6A300"/>
                </a:solidFill>
                <a:latin typeface="Myanmar Text"/>
                <a:cs typeface="Myanmar Text"/>
              </a:rPr>
              <a:t>required in NoSQL, there may be an issue of</a:t>
            </a:r>
            <a:r>
              <a:rPr dirty="0" sz="2000" spc="10" b="1">
                <a:solidFill>
                  <a:srgbClr val="A6A300"/>
                </a:solidFill>
                <a:latin typeface="Myanmar Text"/>
                <a:cs typeface="Myanmar Text"/>
              </a:rPr>
              <a:t> </a:t>
            </a:r>
            <a:r>
              <a:rPr dirty="0" sz="2000" spc="-5" b="1">
                <a:solidFill>
                  <a:srgbClr val="A6A300"/>
                </a:solidFill>
                <a:latin typeface="Myanmar Text"/>
                <a:cs typeface="Myanmar Text"/>
              </a:rPr>
              <a:t>using </a:t>
            </a:r>
            <a:r>
              <a:rPr dirty="0" sz="2000" b="1">
                <a:solidFill>
                  <a:srgbClr val="A6A300"/>
                </a:solidFill>
                <a:latin typeface="Myanmar Text"/>
                <a:cs typeface="Myanmar Text"/>
              </a:rPr>
              <a:t>bad </a:t>
            </a:r>
            <a:r>
              <a:rPr dirty="0" sz="2000" b="1">
                <a:solidFill>
                  <a:srgbClr val="A6A300"/>
                </a:solidFill>
                <a:latin typeface="Myanmar Text"/>
                <a:cs typeface="Myanmar Text"/>
              </a:rPr>
              <a:t> </a:t>
            </a:r>
            <a:r>
              <a:rPr dirty="0" sz="2000" spc="-5" b="1">
                <a:solidFill>
                  <a:srgbClr val="A6A300"/>
                </a:solidFill>
                <a:latin typeface="Myanmar Text"/>
                <a:cs typeface="Myanmar Text"/>
              </a:rPr>
              <a:t>assumptions of data and without structure</a:t>
            </a:r>
            <a:r>
              <a:rPr dirty="0" sz="2000" b="1">
                <a:solidFill>
                  <a:srgbClr val="A6A300"/>
                </a:solidFill>
                <a:latin typeface="Myanmar Text"/>
                <a:cs typeface="Myanmar Text"/>
              </a:rPr>
              <a:t> </a:t>
            </a:r>
            <a:r>
              <a:rPr dirty="0" sz="2000" spc="-5" b="1">
                <a:solidFill>
                  <a:srgbClr val="A6A300"/>
                </a:solidFill>
                <a:latin typeface="Myanmar Text"/>
                <a:cs typeface="Myanmar Text"/>
              </a:rPr>
              <a:t>planning</a:t>
            </a:r>
            <a:r>
              <a:rPr dirty="0" sz="2000" spc="-15" b="1">
                <a:solidFill>
                  <a:srgbClr val="A6A300"/>
                </a:solidFill>
                <a:latin typeface="Myanmar Text"/>
                <a:cs typeface="Myanmar Text"/>
              </a:rPr>
              <a:t> </a:t>
            </a:r>
            <a:r>
              <a:rPr dirty="0" sz="2000" spc="-5" b="1">
                <a:solidFill>
                  <a:srgbClr val="A6A300"/>
                </a:solidFill>
                <a:latin typeface="Myanmar Text"/>
                <a:cs typeface="Myanmar Text"/>
              </a:rPr>
              <a:t>properly. </a:t>
            </a:r>
            <a:r>
              <a:rPr dirty="0" sz="2000" spc="-5" b="1">
                <a:solidFill>
                  <a:srgbClr val="A6A300"/>
                </a:solidFill>
                <a:latin typeface="Myanmar Text"/>
                <a:cs typeface="Myanmar Text"/>
              </a:rPr>
              <a:t> </a:t>
            </a:r>
            <a:r>
              <a:rPr dirty="0" sz="2000" spc="-5" b="1">
                <a:solidFill>
                  <a:srgbClr val="A6A300"/>
                </a:solidFill>
                <a:latin typeface="Myanmar Text"/>
                <a:cs typeface="Myanmar Text"/>
              </a:rPr>
              <a:t>Hence, data modelling is still </a:t>
            </a:r>
            <a:r>
              <a:rPr dirty="0" sz="2000" spc="-125" b="1">
                <a:solidFill>
                  <a:srgbClr val="A6A300"/>
                </a:solidFill>
                <a:latin typeface="Myanmar Text"/>
                <a:cs typeface="Myanmar Text"/>
              </a:rPr>
              <a:t>necessa</a:t>
            </a:r>
            <a:r>
              <a:rPr dirty="0" baseline="-72222" sz="1500" spc="-187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2000" spc="-125" b="1">
                <a:solidFill>
                  <a:srgbClr val="A6A300"/>
                </a:solidFill>
                <a:latin typeface="Myanmar Text"/>
                <a:cs typeface="Myanmar Text"/>
              </a:rPr>
              <a:t>r</a:t>
            </a:r>
            <a:r>
              <a:rPr dirty="0" baseline="-72222" sz="1500" spc="-187">
                <a:solidFill>
                  <a:srgbClr val="FFFFFF"/>
                </a:solidFill>
                <a:latin typeface="Arial"/>
                <a:cs typeface="Arial"/>
              </a:rPr>
              <a:t>ww.t</a:t>
            </a:r>
            <a:r>
              <a:rPr dirty="0" sz="2000" spc="-125" b="1">
                <a:solidFill>
                  <a:srgbClr val="A6A300"/>
                </a:solidFill>
                <a:latin typeface="Myanmar Text"/>
                <a:cs typeface="Myanmar Text"/>
              </a:rPr>
              <a:t>y</a:t>
            </a:r>
            <a:r>
              <a:rPr dirty="0" sz="2000" spc="-355" b="1">
                <a:solidFill>
                  <a:srgbClr val="A6A300"/>
                </a:solidFill>
                <a:latin typeface="Myanmar Text"/>
                <a:cs typeface="Myanmar Text"/>
              </a:rPr>
              <a:t> </a:t>
            </a:r>
            <a:r>
              <a:rPr dirty="0" baseline="-72222" sz="1500" spc="-359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2000" spc="-240" b="1">
                <a:solidFill>
                  <a:srgbClr val="A6A300"/>
                </a:solidFill>
                <a:latin typeface="Myanmar Text"/>
                <a:cs typeface="Myanmar Text"/>
              </a:rPr>
              <a:t>f</a:t>
            </a:r>
            <a:r>
              <a:rPr dirty="0" baseline="-72222" sz="1500" spc="-359">
                <a:solidFill>
                  <a:srgbClr val="FFFFFF"/>
                </a:solidFill>
                <a:latin typeface="Arial"/>
                <a:cs typeface="Arial"/>
              </a:rPr>
              <a:t>ec</a:t>
            </a:r>
            <a:r>
              <a:rPr dirty="0" sz="2000" spc="-240" b="1">
                <a:solidFill>
                  <a:srgbClr val="A6A300"/>
                </a:solidFill>
                <a:latin typeface="Myanmar Text"/>
                <a:cs typeface="Myanmar Text"/>
              </a:rPr>
              <a:t>o</a:t>
            </a:r>
            <a:r>
              <a:rPr dirty="0" baseline="-72222" sz="1500" spc="-359">
                <a:solidFill>
                  <a:srgbClr val="FFFFFF"/>
                </a:solidFill>
                <a:latin typeface="Arial"/>
                <a:cs typeface="Arial"/>
              </a:rPr>
              <a:t>ad</a:t>
            </a:r>
            <a:r>
              <a:rPr dirty="0" sz="2000" spc="-240" b="1">
                <a:solidFill>
                  <a:srgbClr val="A6A300"/>
                </a:solidFill>
                <a:latin typeface="Myanmar Text"/>
                <a:cs typeface="Myanmar Text"/>
              </a:rPr>
              <a:t>r</a:t>
            </a:r>
            <a:r>
              <a:rPr dirty="0" baseline="-72222" sz="1500" spc="-359">
                <a:solidFill>
                  <a:srgbClr val="FFFFFF"/>
                </a:solidFill>
                <a:latin typeface="Arial"/>
                <a:cs typeface="Arial"/>
              </a:rPr>
              <a:t>s.c</a:t>
            </a:r>
            <a:r>
              <a:rPr dirty="0" sz="2000" spc="-240" b="1">
                <a:solidFill>
                  <a:srgbClr val="A6A300"/>
                </a:solidFill>
                <a:latin typeface="Myanmar Text"/>
                <a:cs typeface="Myanmar Text"/>
              </a:rPr>
              <a:t>N</a:t>
            </a:r>
            <a:r>
              <a:rPr dirty="0" baseline="-72222" sz="1500" spc="-359">
                <a:solidFill>
                  <a:srgbClr val="FFFFFF"/>
                </a:solidFill>
                <a:latin typeface="Arial"/>
                <a:cs typeface="Arial"/>
              </a:rPr>
              <a:t>om</a:t>
            </a:r>
            <a:r>
              <a:rPr dirty="0" sz="2000" spc="-240" b="1">
                <a:solidFill>
                  <a:srgbClr val="A6A300"/>
                </a:solidFill>
                <a:latin typeface="Myanmar Text"/>
                <a:cs typeface="Myanmar Text"/>
              </a:rPr>
              <a:t>oSQL.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6484620"/>
            <a:ext cx="12192000" cy="157480"/>
          </a:xfrm>
          <a:custGeom>
            <a:avLst/>
            <a:gdLst/>
            <a:ahLst/>
            <a:cxnLst/>
            <a:rect l="l" t="t" r="r" b="b"/>
            <a:pathLst>
              <a:path w="12192000" h="157479">
                <a:moveTo>
                  <a:pt x="0" y="156971"/>
                </a:moveTo>
                <a:lnTo>
                  <a:pt x="12191999" y="156971"/>
                </a:lnTo>
                <a:lnTo>
                  <a:pt x="12192000" y="0"/>
                </a:lnTo>
                <a:lnTo>
                  <a:pt x="0" y="0"/>
                </a:lnTo>
                <a:lnTo>
                  <a:pt x="0" y="156971"/>
                </a:lnTo>
                <a:close/>
              </a:path>
            </a:pathLst>
          </a:custGeom>
          <a:solidFill>
            <a:srgbClr val="FFFC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5024628"/>
            <a:ext cx="12190730" cy="157480"/>
          </a:xfrm>
          <a:custGeom>
            <a:avLst/>
            <a:gdLst/>
            <a:ahLst/>
            <a:cxnLst/>
            <a:rect l="l" t="t" r="r" b="b"/>
            <a:pathLst>
              <a:path w="12190730" h="157479">
                <a:moveTo>
                  <a:pt x="0" y="156972"/>
                </a:moveTo>
                <a:lnTo>
                  <a:pt x="12190476" y="156972"/>
                </a:lnTo>
                <a:lnTo>
                  <a:pt x="12190476" y="0"/>
                </a:lnTo>
                <a:lnTo>
                  <a:pt x="0" y="0"/>
                </a:lnTo>
                <a:lnTo>
                  <a:pt x="0" y="156972"/>
                </a:lnTo>
                <a:close/>
              </a:path>
            </a:pathLst>
          </a:custGeom>
          <a:solidFill>
            <a:srgbClr val="FFFC5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3013" y="6226302"/>
            <a:ext cx="11207750" cy="1905"/>
          </a:xfrm>
          <a:custGeom>
            <a:avLst/>
            <a:gdLst/>
            <a:ahLst/>
            <a:cxnLst/>
            <a:rect l="l" t="t" r="r" b="b"/>
            <a:pathLst>
              <a:path w="11207750" h="1904">
                <a:moveTo>
                  <a:pt x="0" y="0"/>
                </a:moveTo>
                <a:lnTo>
                  <a:pt x="11207495" y="1524"/>
                </a:lnTo>
              </a:path>
            </a:pathLst>
          </a:custGeom>
          <a:ln w="19050">
            <a:solidFill>
              <a:srgbClr val="0078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03301" y="92328"/>
            <a:ext cx="3068955" cy="315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3301" y="397129"/>
            <a:ext cx="2993771" cy="315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1524000"/>
            <a:ext cx="12192000" cy="2537460"/>
          </a:xfrm>
          <a:custGeom>
            <a:avLst/>
            <a:gdLst/>
            <a:ahLst/>
            <a:cxnLst/>
            <a:rect l="l" t="t" r="r" b="b"/>
            <a:pathLst>
              <a:path w="12192000" h="2537460">
                <a:moveTo>
                  <a:pt x="0" y="2537460"/>
                </a:moveTo>
                <a:lnTo>
                  <a:pt x="12192000" y="2537460"/>
                </a:lnTo>
                <a:lnTo>
                  <a:pt x="12192000" y="0"/>
                </a:lnTo>
                <a:lnTo>
                  <a:pt x="0" y="0"/>
                </a:lnTo>
                <a:lnTo>
                  <a:pt x="0" y="2537460"/>
                </a:lnTo>
                <a:close/>
              </a:path>
            </a:pathLst>
          </a:custGeom>
          <a:solidFill>
            <a:srgbClr val="FFFC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1373" y="1668602"/>
            <a:ext cx="882523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000000"/>
                </a:solidFill>
              </a:rPr>
              <a:t>Two </a:t>
            </a:r>
            <a:r>
              <a:rPr dirty="0" sz="3600" spc="-5">
                <a:solidFill>
                  <a:srgbClr val="000000"/>
                </a:solidFill>
              </a:rPr>
              <a:t>Ways of </a:t>
            </a:r>
            <a:r>
              <a:rPr dirty="0" sz="3600" spc="-10">
                <a:solidFill>
                  <a:srgbClr val="000000"/>
                </a:solidFill>
              </a:rPr>
              <a:t>Performing </a:t>
            </a:r>
            <a:r>
              <a:rPr dirty="0" sz="3600" spc="-5">
                <a:solidFill>
                  <a:srgbClr val="000000"/>
                </a:solidFill>
              </a:rPr>
              <a:t>Data</a:t>
            </a:r>
            <a:r>
              <a:rPr dirty="0" sz="3600" spc="-15">
                <a:solidFill>
                  <a:srgbClr val="000000"/>
                </a:solidFill>
              </a:rPr>
              <a:t> </a:t>
            </a:r>
            <a:r>
              <a:rPr dirty="0" sz="3600" spc="-5">
                <a:solidFill>
                  <a:srgbClr val="000000"/>
                </a:solidFill>
              </a:rPr>
              <a:t>Modeling:</a:t>
            </a:r>
            <a:endParaRPr sz="3600"/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"/>
              <a:t>Copyright © 2019 </a:t>
            </a:r>
            <a:r>
              <a:rPr dirty="0" spc="-10"/>
              <a:t>CADS and/or </a:t>
            </a:r>
            <a:r>
              <a:rPr dirty="0"/>
              <a:t>its </a:t>
            </a:r>
            <a:r>
              <a:rPr dirty="0" spc="-5"/>
              <a:t>affiliates. </a:t>
            </a:r>
            <a:r>
              <a:rPr dirty="0"/>
              <a:t>All </a:t>
            </a:r>
            <a:r>
              <a:rPr dirty="0" spc="-5"/>
              <a:t>rights reserved. </a:t>
            </a:r>
            <a:r>
              <a:rPr dirty="0" spc="-10"/>
              <a:t>CADS </a:t>
            </a:r>
            <a:r>
              <a:rPr dirty="0" spc="-5"/>
              <a:t>Confidential – Internal/Restricted/Highly</a:t>
            </a:r>
            <a:r>
              <a:rPr dirty="0" spc="65"/>
              <a:t> </a:t>
            </a:r>
            <a:r>
              <a:rPr dirty="0"/>
              <a:t>Restricted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71373" y="2793873"/>
            <a:ext cx="1987550" cy="940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299720" algn="l"/>
              </a:tabLst>
            </a:pP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Mind</a:t>
            </a:r>
            <a:r>
              <a:rPr dirty="0" sz="2000" spc="-10">
                <a:solidFill>
                  <a:srgbClr val="6E6C00"/>
                </a:solidFill>
                <a:latin typeface="Myanmar Text"/>
                <a:cs typeface="Myanmar Text"/>
              </a:rPr>
              <a:t>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Map</a:t>
            </a:r>
            <a:endParaRPr sz="2000">
              <a:latin typeface="Myanmar Text"/>
              <a:cs typeface="Myanmar Text"/>
            </a:endParaRPr>
          </a:p>
          <a:p>
            <a:pPr marL="299085" indent="-287020">
              <a:lnSpc>
                <a:spcPct val="100000"/>
              </a:lnSpc>
              <a:spcBef>
                <a:spcPts val="2400"/>
              </a:spcBef>
              <a:buFont typeface="Wingdings"/>
              <a:buChar char=""/>
              <a:tabLst>
                <a:tab pos="299720" algn="l"/>
              </a:tabLst>
            </a:pP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JSON</a:t>
            </a:r>
            <a:r>
              <a:rPr dirty="0" sz="2000" spc="-75">
                <a:solidFill>
                  <a:srgbClr val="6E6C00"/>
                </a:solidFill>
                <a:latin typeface="Myanmar Text"/>
                <a:cs typeface="Myanmar Text"/>
              </a:rPr>
              <a:t>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Notation</a:t>
            </a:r>
            <a:endParaRPr sz="20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3013" y="6226302"/>
            <a:ext cx="11207750" cy="1905"/>
          </a:xfrm>
          <a:custGeom>
            <a:avLst/>
            <a:gdLst/>
            <a:ahLst/>
            <a:cxnLst/>
            <a:rect l="l" t="t" r="r" b="b"/>
            <a:pathLst>
              <a:path w="11207750" h="1904">
                <a:moveTo>
                  <a:pt x="0" y="0"/>
                </a:moveTo>
                <a:lnTo>
                  <a:pt x="11207495" y="1524"/>
                </a:lnTo>
              </a:path>
            </a:pathLst>
          </a:custGeom>
          <a:ln w="19050">
            <a:solidFill>
              <a:srgbClr val="0078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03301" y="92328"/>
            <a:ext cx="3068955" cy="315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3301" y="397129"/>
            <a:ext cx="4425950" cy="315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670803" y="1901951"/>
            <a:ext cx="6167628" cy="3054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83209" y="2328798"/>
            <a:ext cx="4627245" cy="2494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6E6C00"/>
              </a:buClr>
              <a:buFont typeface="Wingdings"/>
              <a:buChar char=""/>
              <a:tabLst>
                <a:tab pos="299720" algn="l"/>
              </a:tabLst>
            </a:pPr>
            <a:r>
              <a:rPr dirty="0" sz="1800">
                <a:solidFill>
                  <a:srgbClr val="FFFFFF"/>
                </a:solidFill>
                <a:latin typeface="Myanmar Text"/>
                <a:cs typeface="Myanmar Text"/>
              </a:rPr>
              <a:t>Mind </a:t>
            </a:r>
            <a:r>
              <a:rPr dirty="0" sz="1800" spc="-5">
                <a:solidFill>
                  <a:srgbClr val="FFFFFF"/>
                </a:solidFill>
                <a:latin typeface="Myanmar Text"/>
                <a:cs typeface="Myanmar Text"/>
              </a:rPr>
              <a:t>map is </a:t>
            </a:r>
            <a:r>
              <a:rPr dirty="0" sz="1800">
                <a:solidFill>
                  <a:srgbClr val="FFFFFF"/>
                </a:solidFill>
                <a:latin typeface="Myanmar Text"/>
                <a:cs typeface="Myanmar Text"/>
              </a:rPr>
              <a:t>a </a:t>
            </a:r>
            <a:r>
              <a:rPr dirty="0" sz="1800" spc="-5">
                <a:solidFill>
                  <a:srgbClr val="FFFFFF"/>
                </a:solidFill>
                <a:latin typeface="Myanmar Text"/>
                <a:cs typeface="Myanmar Text"/>
              </a:rPr>
              <a:t>diagram </a:t>
            </a:r>
            <a:r>
              <a:rPr dirty="0" sz="1800">
                <a:solidFill>
                  <a:srgbClr val="FFFFFF"/>
                </a:solidFill>
                <a:latin typeface="Myanmar Text"/>
                <a:cs typeface="Myanmar Text"/>
              </a:rPr>
              <a:t>to </a:t>
            </a:r>
            <a:r>
              <a:rPr dirty="0" sz="1800" spc="-5">
                <a:solidFill>
                  <a:srgbClr val="FFFFFF"/>
                </a:solidFill>
                <a:latin typeface="Myanmar Text"/>
                <a:cs typeface="Myanmar Text"/>
              </a:rPr>
              <a:t>represent ideas  visually.</a:t>
            </a:r>
            <a:endParaRPr sz="1800">
              <a:latin typeface="Myanmar Text"/>
              <a:cs typeface="Myanmar Text"/>
            </a:endParaRPr>
          </a:p>
          <a:p>
            <a:pPr algn="just" marL="299085" marR="5715" indent="-287020">
              <a:lnSpc>
                <a:spcPct val="100000"/>
              </a:lnSpc>
              <a:spcBef>
                <a:spcPts val="2160"/>
              </a:spcBef>
              <a:buClr>
                <a:srgbClr val="6E6C00"/>
              </a:buClr>
              <a:buFont typeface="Wingdings"/>
              <a:buChar char=""/>
              <a:tabLst>
                <a:tab pos="299720" algn="l"/>
              </a:tabLst>
            </a:pPr>
            <a:r>
              <a:rPr dirty="0" sz="1800">
                <a:solidFill>
                  <a:srgbClr val="FFFFFF"/>
                </a:solidFill>
                <a:latin typeface="Myanmar Text"/>
                <a:cs typeface="Myanmar Text"/>
              </a:rPr>
              <a:t>It </a:t>
            </a:r>
            <a:r>
              <a:rPr dirty="0" sz="1800" spc="-5">
                <a:solidFill>
                  <a:srgbClr val="FFFFFF"/>
                </a:solidFill>
                <a:latin typeface="Myanmar Text"/>
                <a:cs typeface="Myanmar Text"/>
              </a:rPr>
              <a:t>allows </a:t>
            </a:r>
            <a:r>
              <a:rPr dirty="0" sz="1800" spc="-10">
                <a:solidFill>
                  <a:srgbClr val="FFFFFF"/>
                </a:solidFill>
                <a:latin typeface="Myanmar Text"/>
                <a:cs typeface="Myanmar Text"/>
              </a:rPr>
              <a:t>users </a:t>
            </a:r>
            <a:r>
              <a:rPr dirty="0" sz="1800">
                <a:solidFill>
                  <a:srgbClr val="FFFFFF"/>
                </a:solidFill>
                <a:latin typeface="Myanmar Text"/>
                <a:cs typeface="Myanmar Text"/>
              </a:rPr>
              <a:t>to </a:t>
            </a:r>
            <a:r>
              <a:rPr dirty="0" sz="1800" spc="-5">
                <a:solidFill>
                  <a:srgbClr val="FFFFFF"/>
                </a:solidFill>
                <a:latin typeface="Myanmar Text"/>
                <a:cs typeface="Myanmar Text"/>
              </a:rPr>
              <a:t>sort </a:t>
            </a:r>
            <a:r>
              <a:rPr dirty="0" sz="1800" spc="-10">
                <a:solidFill>
                  <a:srgbClr val="FFFFFF"/>
                </a:solidFill>
                <a:latin typeface="Myanmar Text"/>
                <a:cs typeface="Myanmar Text"/>
              </a:rPr>
              <a:t>through </a:t>
            </a:r>
            <a:r>
              <a:rPr dirty="0" sz="1800" spc="-5">
                <a:solidFill>
                  <a:srgbClr val="FFFFFF"/>
                </a:solidFill>
                <a:latin typeface="Myanmar Text"/>
                <a:cs typeface="Myanmar Text"/>
              </a:rPr>
              <a:t>different  details and establish relationships among  </a:t>
            </a:r>
            <a:r>
              <a:rPr dirty="0" sz="1800">
                <a:solidFill>
                  <a:srgbClr val="FFFFFF"/>
                </a:solidFill>
                <a:latin typeface="Myanmar Text"/>
                <a:cs typeface="Myanmar Text"/>
              </a:rPr>
              <a:t>the </a:t>
            </a:r>
            <a:r>
              <a:rPr dirty="0" sz="1800" spc="-5">
                <a:solidFill>
                  <a:srgbClr val="FFFFFF"/>
                </a:solidFill>
                <a:latin typeface="Myanmar Text"/>
                <a:cs typeface="Myanmar Text"/>
              </a:rPr>
              <a:t>details</a:t>
            </a:r>
            <a:r>
              <a:rPr dirty="0" sz="1800" spc="-25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Myanmar Text"/>
                <a:cs typeface="Myanmar Text"/>
              </a:rPr>
              <a:t>easily.</a:t>
            </a:r>
            <a:endParaRPr sz="1800">
              <a:latin typeface="Myanmar Text"/>
              <a:cs typeface="Myanmar Text"/>
            </a:endParaRPr>
          </a:p>
          <a:p>
            <a:pPr algn="just" marL="299085" marR="5080" indent="-287020">
              <a:lnSpc>
                <a:spcPct val="100000"/>
              </a:lnSpc>
              <a:spcBef>
                <a:spcPts val="2160"/>
              </a:spcBef>
              <a:buClr>
                <a:srgbClr val="6E6C00"/>
              </a:buClr>
              <a:buFont typeface="Wingdings"/>
              <a:buChar char=""/>
              <a:tabLst>
                <a:tab pos="299720" algn="l"/>
              </a:tabLst>
            </a:pPr>
            <a:r>
              <a:rPr dirty="0" sz="1800">
                <a:solidFill>
                  <a:srgbClr val="FFFFFF"/>
                </a:solidFill>
                <a:latin typeface="Myanmar Text"/>
                <a:cs typeface="Myanmar Text"/>
              </a:rPr>
              <a:t>In NoSQL, </a:t>
            </a:r>
            <a:r>
              <a:rPr dirty="0" sz="1800" spc="-5">
                <a:solidFill>
                  <a:srgbClr val="FFFFFF"/>
                </a:solidFill>
                <a:latin typeface="Myanmar Text"/>
                <a:cs typeface="Myanmar Text"/>
              </a:rPr>
              <a:t>it helps </a:t>
            </a:r>
            <a:r>
              <a:rPr dirty="0" sz="1800">
                <a:solidFill>
                  <a:srgbClr val="FFFFFF"/>
                </a:solidFill>
                <a:latin typeface="Myanmar Text"/>
                <a:cs typeface="Myanmar Text"/>
              </a:rPr>
              <a:t>to </a:t>
            </a:r>
            <a:r>
              <a:rPr dirty="0" sz="1800" spc="-10">
                <a:solidFill>
                  <a:srgbClr val="FFFFFF"/>
                </a:solidFill>
                <a:latin typeface="Myanmar Text"/>
                <a:cs typeface="Myanmar Text"/>
              </a:rPr>
              <a:t>determine </a:t>
            </a:r>
            <a:r>
              <a:rPr dirty="0" sz="1800">
                <a:solidFill>
                  <a:srgbClr val="FFFFFF"/>
                </a:solidFill>
                <a:latin typeface="Myanmar Text"/>
                <a:cs typeface="Myanmar Text"/>
              </a:rPr>
              <a:t>the  </a:t>
            </a:r>
            <a:r>
              <a:rPr dirty="0" sz="1800" spc="-5">
                <a:solidFill>
                  <a:srgbClr val="FFFFFF"/>
                </a:solidFill>
                <a:latin typeface="Myanmar Text"/>
                <a:cs typeface="Myanmar Text"/>
              </a:rPr>
              <a:t>structure </a:t>
            </a:r>
            <a:r>
              <a:rPr dirty="0" sz="1800">
                <a:solidFill>
                  <a:srgbClr val="FFFFFF"/>
                </a:solidFill>
                <a:latin typeface="Myanmar Text"/>
                <a:cs typeface="Myanmar Text"/>
              </a:rPr>
              <a:t>of</a:t>
            </a:r>
            <a:r>
              <a:rPr dirty="0" sz="1800" spc="-4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Myanmar Text"/>
                <a:cs typeface="Myanmar Text"/>
              </a:rPr>
              <a:t>databases.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"/>
              <a:t>Copyright © 2019 </a:t>
            </a:r>
            <a:r>
              <a:rPr dirty="0" spc="-10"/>
              <a:t>CADS and/or </a:t>
            </a:r>
            <a:r>
              <a:rPr dirty="0"/>
              <a:t>its </a:t>
            </a:r>
            <a:r>
              <a:rPr dirty="0" spc="-5"/>
              <a:t>affiliates. </a:t>
            </a:r>
            <a:r>
              <a:rPr dirty="0"/>
              <a:t>All </a:t>
            </a:r>
            <a:r>
              <a:rPr dirty="0" spc="-5"/>
              <a:t>rights reserved. </a:t>
            </a:r>
            <a:r>
              <a:rPr dirty="0" spc="-10"/>
              <a:t>CADS </a:t>
            </a:r>
            <a:r>
              <a:rPr dirty="0" spc="-5"/>
              <a:t>Confidential – Internal/Restricted/Highly</a:t>
            </a:r>
            <a:r>
              <a:rPr dirty="0" spc="65"/>
              <a:t> </a:t>
            </a:r>
            <a:r>
              <a:rPr dirty="0"/>
              <a:t>Restricted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3013" y="6226302"/>
            <a:ext cx="11207750" cy="1905"/>
          </a:xfrm>
          <a:custGeom>
            <a:avLst/>
            <a:gdLst/>
            <a:ahLst/>
            <a:cxnLst/>
            <a:rect l="l" t="t" r="r" b="b"/>
            <a:pathLst>
              <a:path w="11207750" h="1904">
                <a:moveTo>
                  <a:pt x="0" y="0"/>
                </a:moveTo>
                <a:lnTo>
                  <a:pt x="11207495" y="1524"/>
                </a:lnTo>
              </a:path>
            </a:pathLst>
          </a:custGeom>
          <a:ln w="19050">
            <a:solidFill>
              <a:srgbClr val="0078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03301" y="92328"/>
            <a:ext cx="3068955" cy="315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3301" y="397129"/>
            <a:ext cx="4425950" cy="315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83664" y="957072"/>
            <a:ext cx="8424672" cy="43845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"/>
              <a:t>Copyright © 2019 </a:t>
            </a:r>
            <a:r>
              <a:rPr dirty="0" spc="-10"/>
              <a:t>CADS and/or </a:t>
            </a:r>
            <a:r>
              <a:rPr dirty="0"/>
              <a:t>its </a:t>
            </a:r>
            <a:r>
              <a:rPr dirty="0" spc="-5"/>
              <a:t>affiliates. </a:t>
            </a:r>
            <a:r>
              <a:rPr dirty="0"/>
              <a:t>All </a:t>
            </a:r>
            <a:r>
              <a:rPr dirty="0" spc="-5"/>
              <a:t>rights reserved. </a:t>
            </a:r>
            <a:r>
              <a:rPr dirty="0" spc="-10"/>
              <a:t>CADS </a:t>
            </a:r>
            <a:r>
              <a:rPr dirty="0" spc="-5"/>
              <a:t>Confidential – Internal/Restricted/Highly</a:t>
            </a:r>
            <a:r>
              <a:rPr dirty="0" spc="65"/>
              <a:t> </a:t>
            </a:r>
            <a:r>
              <a:rPr dirty="0"/>
              <a:t>Restricted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3013" y="6226302"/>
            <a:ext cx="11207750" cy="1905"/>
          </a:xfrm>
          <a:custGeom>
            <a:avLst/>
            <a:gdLst/>
            <a:ahLst/>
            <a:cxnLst/>
            <a:rect l="l" t="t" r="r" b="b"/>
            <a:pathLst>
              <a:path w="11207750" h="1904">
                <a:moveTo>
                  <a:pt x="0" y="0"/>
                </a:moveTo>
                <a:lnTo>
                  <a:pt x="11207495" y="1524"/>
                </a:lnTo>
              </a:path>
            </a:pathLst>
          </a:custGeom>
          <a:ln w="19050">
            <a:solidFill>
              <a:srgbClr val="0078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03301" y="92328"/>
            <a:ext cx="3068955" cy="315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3301" y="397129"/>
            <a:ext cx="4425950" cy="315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1037844"/>
            <a:ext cx="12192000" cy="1073150"/>
          </a:xfrm>
          <a:custGeom>
            <a:avLst/>
            <a:gdLst/>
            <a:ahLst/>
            <a:cxnLst/>
            <a:rect l="l" t="t" r="r" b="b"/>
            <a:pathLst>
              <a:path w="12192000" h="1073150">
                <a:moveTo>
                  <a:pt x="0" y="1072896"/>
                </a:moveTo>
                <a:lnTo>
                  <a:pt x="12192000" y="1072896"/>
                </a:lnTo>
                <a:lnTo>
                  <a:pt x="12192000" y="0"/>
                </a:lnTo>
                <a:lnTo>
                  <a:pt x="0" y="0"/>
                </a:lnTo>
                <a:lnTo>
                  <a:pt x="0" y="1072896"/>
                </a:lnTo>
                <a:close/>
              </a:path>
            </a:pathLst>
          </a:custGeom>
          <a:solidFill>
            <a:srgbClr val="A6A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1373" y="1194638"/>
            <a:ext cx="827532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>
                <a:solidFill>
                  <a:srgbClr val="000000"/>
                </a:solidFill>
              </a:rPr>
              <a:t>Case Study: Customer </a:t>
            </a:r>
            <a:r>
              <a:rPr dirty="0" sz="4400">
                <a:solidFill>
                  <a:srgbClr val="000000"/>
                </a:solidFill>
              </a:rPr>
              <a:t>360</a:t>
            </a:r>
            <a:r>
              <a:rPr dirty="0" sz="4400" spc="-90">
                <a:solidFill>
                  <a:srgbClr val="000000"/>
                </a:solidFill>
              </a:rPr>
              <a:t> </a:t>
            </a:r>
            <a:r>
              <a:rPr dirty="0" sz="4400">
                <a:solidFill>
                  <a:srgbClr val="000000"/>
                </a:solidFill>
              </a:rPr>
              <a:t>View</a:t>
            </a:r>
            <a:endParaRPr sz="4400"/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"/>
              <a:t>Copyright © 2019 </a:t>
            </a:r>
            <a:r>
              <a:rPr dirty="0" spc="-10"/>
              <a:t>CADS and/or </a:t>
            </a:r>
            <a:r>
              <a:rPr dirty="0"/>
              <a:t>its </a:t>
            </a:r>
            <a:r>
              <a:rPr dirty="0" spc="-5"/>
              <a:t>affiliates. </a:t>
            </a:r>
            <a:r>
              <a:rPr dirty="0"/>
              <a:t>All </a:t>
            </a:r>
            <a:r>
              <a:rPr dirty="0" spc="-5"/>
              <a:t>rights reserved. </a:t>
            </a:r>
            <a:r>
              <a:rPr dirty="0" spc="-10"/>
              <a:t>CADS </a:t>
            </a:r>
            <a:r>
              <a:rPr dirty="0" spc="-5"/>
              <a:t>Confidential – Internal/Restricted/Highly</a:t>
            </a:r>
            <a:r>
              <a:rPr dirty="0" spc="65"/>
              <a:t> </a:t>
            </a:r>
            <a:r>
              <a:rPr dirty="0"/>
              <a:t>Restricted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87348" y="2608326"/>
            <a:ext cx="10219690" cy="2160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An online shopping 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system 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would like to 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aggregate 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customer 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profiles 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with NoSQL  database. They hire you to 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be 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the 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developer 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to 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design 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and employ the NoSQL</a:t>
            </a:r>
            <a:r>
              <a:rPr dirty="0" sz="2000" spc="15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database.</a:t>
            </a:r>
            <a:endParaRPr sz="2000">
              <a:latin typeface="Myanmar Text"/>
              <a:cs typeface="Myanmar Text"/>
            </a:endParaRPr>
          </a:p>
          <a:p>
            <a:pPr algn="just" marL="12700" marR="5715">
              <a:lnSpc>
                <a:spcPct val="100000"/>
              </a:lnSpc>
              <a:spcBef>
                <a:spcPts val="2400"/>
              </a:spcBef>
            </a:pPr>
            <a:r>
              <a:rPr dirty="0" sz="2000" spc="5">
                <a:solidFill>
                  <a:srgbClr val="FFFFFF"/>
                </a:solidFill>
                <a:latin typeface="Myanmar Text"/>
                <a:cs typeface="Myanmar Text"/>
              </a:rPr>
              <a:t>The 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company 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will provide 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the html web 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interfaces and you 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have 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to store 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all the entries or  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data in 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the 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database. In 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general, they would 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like 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to create a 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database 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that 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stores 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customer-  centric 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data, 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and the </a:t>
            </a:r>
            <a:r>
              <a:rPr dirty="0" sz="2000" spc="-10">
                <a:solidFill>
                  <a:srgbClr val="FFFFFF"/>
                </a:solidFill>
                <a:latin typeface="Myanmar Text"/>
                <a:cs typeface="Myanmar Text"/>
              </a:rPr>
              <a:t>data 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are 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mostly 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collected from customer 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information, 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order, </a:t>
            </a:r>
            <a:r>
              <a:rPr dirty="0" sz="2000" spc="5">
                <a:solidFill>
                  <a:srgbClr val="FFFFFF"/>
                </a:solidFill>
                <a:latin typeface="Myanmar Text"/>
                <a:cs typeface="Myanmar Text"/>
              </a:rPr>
              <a:t>and  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payment</a:t>
            </a:r>
            <a:r>
              <a:rPr dirty="0" sz="2000" spc="-15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information.</a:t>
            </a:r>
            <a:endParaRPr sz="20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3301" y="397129"/>
            <a:ext cx="4425950" cy="315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037844"/>
            <a:ext cx="12192000" cy="1073150"/>
          </a:xfrm>
          <a:custGeom>
            <a:avLst/>
            <a:gdLst/>
            <a:ahLst/>
            <a:cxnLst/>
            <a:rect l="l" t="t" r="r" b="b"/>
            <a:pathLst>
              <a:path w="12192000" h="1073150">
                <a:moveTo>
                  <a:pt x="0" y="1072896"/>
                </a:moveTo>
                <a:lnTo>
                  <a:pt x="12192000" y="1072896"/>
                </a:lnTo>
                <a:lnTo>
                  <a:pt x="12192000" y="0"/>
                </a:lnTo>
                <a:lnTo>
                  <a:pt x="0" y="0"/>
                </a:lnTo>
                <a:lnTo>
                  <a:pt x="0" y="1072896"/>
                </a:lnTo>
                <a:close/>
              </a:path>
            </a:pathLst>
          </a:custGeom>
          <a:solidFill>
            <a:srgbClr val="A6A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1373" y="1194638"/>
            <a:ext cx="827532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>
                <a:solidFill>
                  <a:srgbClr val="000000"/>
                </a:solidFill>
              </a:rPr>
              <a:t>Case Study: Customer </a:t>
            </a:r>
            <a:r>
              <a:rPr dirty="0" sz="4400">
                <a:solidFill>
                  <a:srgbClr val="000000"/>
                </a:solidFill>
              </a:rPr>
              <a:t>360</a:t>
            </a:r>
            <a:r>
              <a:rPr dirty="0" sz="4400" spc="-90">
                <a:solidFill>
                  <a:srgbClr val="000000"/>
                </a:solidFill>
              </a:rPr>
              <a:t> </a:t>
            </a:r>
            <a:r>
              <a:rPr dirty="0" sz="4400">
                <a:solidFill>
                  <a:srgbClr val="000000"/>
                </a:solidFill>
              </a:rPr>
              <a:t>View</a:t>
            </a:r>
            <a:endParaRPr sz="4400"/>
          </a:p>
        </p:txBody>
      </p:sp>
      <p:sp>
        <p:nvSpPr>
          <p:cNvPr id="5" name="object 5"/>
          <p:cNvSpPr/>
          <p:nvPr/>
        </p:nvSpPr>
        <p:spPr>
          <a:xfrm>
            <a:off x="2607564" y="2414016"/>
            <a:ext cx="6976872" cy="37078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"/>
              <a:t>Copyright © 2019 </a:t>
            </a:r>
            <a:r>
              <a:rPr dirty="0" spc="-10"/>
              <a:t>CADS and/or </a:t>
            </a:r>
            <a:r>
              <a:rPr dirty="0"/>
              <a:t>its </a:t>
            </a:r>
            <a:r>
              <a:rPr dirty="0" spc="-5"/>
              <a:t>affiliates. </a:t>
            </a:r>
            <a:r>
              <a:rPr dirty="0"/>
              <a:t>All </a:t>
            </a:r>
            <a:r>
              <a:rPr dirty="0" spc="-5"/>
              <a:t>rights reserved. </a:t>
            </a:r>
            <a:r>
              <a:rPr dirty="0" spc="-10"/>
              <a:t>CADS </a:t>
            </a:r>
            <a:r>
              <a:rPr dirty="0" spc="-5"/>
              <a:t>Confidential – Internal/Restricted/Highly</a:t>
            </a:r>
            <a:r>
              <a:rPr dirty="0" spc="65"/>
              <a:t> </a:t>
            </a:r>
            <a:r>
              <a:rPr dirty="0"/>
              <a:t>Restricted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3301" y="397129"/>
            <a:ext cx="4425950" cy="315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037844"/>
            <a:ext cx="12192000" cy="1073150"/>
          </a:xfrm>
          <a:custGeom>
            <a:avLst/>
            <a:gdLst/>
            <a:ahLst/>
            <a:cxnLst/>
            <a:rect l="l" t="t" r="r" b="b"/>
            <a:pathLst>
              <a:path w="12192000" h="1073150">
                <a:moveTo>
                  <a:pt x="0" y="1072896"/>
                </a:moveTo>
                <a:lnTo>
                  <a:pt x="12192000" y="1072896"/>
                </a:lnTo>
                <a:lnTo>
                  <a:pt x="12192000" y="0"/>
                </a:lnTo>
                <a:lnTo>
                  <a:pt x="0" y="0"/>
                </a:lnTo>
                <a:lnTo>
                  <a:pt x="0" y="1072896"/>
                </a:lnTo>
                <a:close/>
              </a:path>
            </a:pathLst>
          </a:custGeom>
          <a:solidFill>
            <a:srgbClr val="A6A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1373" y="1194638"/>
            <a:ext cx="827532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>
                <a:solidFill>
                  <a:srgbClr val="000000"/>
                </a:solidFill>
              </a:rPr>
              <a:t>Case Study: Customer </a:t>
            </a:r>
            <a:r>
              <a:rPr dirty="0" sz="4400">
                <a:solidFill>
                  <a:srgbClr val="000000"/>
                </a:solidFill>
              </a:rPr>
              <a:t>360</a:t>
            </a:r>
            <a:r>
              <a:rPr dirty="0" sz="4400" spc="-90">
                <a:solidFill>
                  <a:srgbClr val="000000"/>
                </a:solidFill>
              </a:rPr>
              <a:t> </a:t>
            </a:r>
            <a:r>
              <a:rPr dirty="0" sz="4400">
                <a:solidFill>
                  <a:srgbClr val="000000"/>
                </a:solidFill>
              </a:rPr>
              <a:t>View</a:t>
            </a:r>
            <a:endParaRPr sz="4400"/>
          </a:p>
        </p:txBody>
      </p:sp>
      <p:sp>
        <p:nvSpPr>
          <p:cNvPr id="5" name="object 5"/>
          <p:cNvSpPr/>
          <p:nvPr/>
        </p:nvSpPr>
        <p:spPr>
          <a:xfrm>
            <a:off x="984503" y="2145792"/>
            <a:ext cx="10023348" cy="3950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"/>
              <a:t>Copyright © 2019 </a:t>
            </a:r>
            <a:r>
              <a:rPr dirty="0" spc="-10"/>
              <a:t>CADS and/or </a:t>
            </a:r>
            <a:r>
              <a:rPr dirty="0"/>
              <a:t>its </a:t>
            </a:r>
            <a:r>
              <a:rPr dirty="0" spc="-5"/>
              <a:t>affiliates. </a:t>
            </a:r>
            <a:r>
              <a:rPr dirty="0"/>
              <a:t>All </a:t>
            </a:r>
            <a:r>
              <a:rPr dirty="0" spc="-5"/>
              <a:t>rights reserved. </a:t>
            </a:r>
            <a:r>
              <a:rPr dirty="0" spc="-10"/>
              <a:t>CADS </a:t>
            </a:r>
            <a:r>
              <a:rPr dirty="0" spc="-5"/>
              <a:t>Confidential – Internal/Restricted/Highly</a:t>
            </a:r>
            <a:r>
              <a:rPr dirty="0" spc="65"/>
              <a:t> </a:t>
            </a:r>
            <a:r>
              <a:rPr dirty="0"/>
              <a:t>Restricted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3013" y="6226302"/>
            <a:ext cx="11207750" cy="1905"/>
          </a:xfrm>
          <a:custGeom>
            <a:avLst/>
            <a:gdLst/>
            <a:ahLst/>
            <a:cxnLst/>
            <a:rect l="l" t="t" r="r" b="b"/>
            <a:pathLst>
              <a:path w="11207750" h="1904">
                <a:moveTo>
                  <a:pt x="0" y="0"/>
                </a:moveTo>
                <a:lnTo>
                  <a:pt x="11207495" y="1524"/>
                </a:lnTo>
              </a:path>
            </a:pathLst>
          </a:custGeom>
          <a:ln w="19050">
            <a:solidFill>
              <a:srgbClr val="0078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247631" y="2581655"/>
            <a:ext cx="2516505" cy="2534920"/>
          </a:xfrm>
          <a:custGeom>
            <a:avLst/>
            <a:gdLst/>
            <a:ahLst/>
            <a:cxnLst/>
            <a:rect l="l" t="t" r="r" b="b"/>
            <a:pathLst>
              <a:path w="2516504" h="2534920">
                <a:moveTo>
                  <a:pt x="0" y="2534412"/>
                </a:moveTo>
                <a:lnTo>
                  <a:pt x="2516124" y="2534412"/>
                </a:lnTo>
                <a:lnTo>
                  <a:pt x="2516124" y="0"/>
                </a:lnTo>
                <a:lnTo>
                  <a:pt x="0" y="0"/>
                </a:lnTo>
                <a:lnTo>
                  <a:pt x="0" y="2534412"/>
                </a:lnTo>
                <a:close/>
              </a:path>
            </a:pathLst>
          </a:custGeom>
          <a:solidFill>
            <a:srgbClr val="FFFC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400044" y="2583179"/>
            <a:ext cx="2516505" cy="2525395"/>
          </a:xfrm>
          <a:custGeom>
            <a:avLst/>
            <a:gdLst/>
            <a:ahLst/>
            <a:cxnLst/>
            <a:rect l="l" t="t" r="r" b="b"/>
            <a:pathLst>
              <a:path w="2516504" h="2525395">
                <a:moveTo>
                  <a:pt x="0" y="2525268"/>
                </a:moveTo>
                <a:lnTo>
                  <a:pt x="2516124" y="2525268"/>
                </a:lnTo>
                <a:lnTo>
                  <a:pt x="2516124" y="0"/>
                </a:lnTo>
                <a:lnTo>
                  <a:pt x="0" y="0"/>
                </a:lnTo>
                <a:lnTo>
                  <a:pt x="0" y="2525268"/>
                </a:lnTo>
                <a:close/>
              </a:path>
            </a:pathLst>
          </a:custGeom>
          <a:solidFill>
            <a:srgbClr val="FFFC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3301" y="92328"/>
            <a:ext cx="3068955" cy="315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03301" y="397129"/>
            <a:ext cx="2579751" cy="315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83108" y="2583179"/>
            <a:ext cx="2517775" cy="2525395"/>
          </a:xfrm>
          <a:custGeom>
            <a:avLst/>
            <a:gdLst/>
            <a:ahLst/>
            <a:cxnLst/>
            <a:rect l="l" t="t" r="r" b="b"/>
            <a:pathLst>
              <a:path w="2517775" h="2525395">
                <a:moveTo>
                  <a:pt x="0" y="2525268"/>
                </a:moveTo>
                <a:lnTo>
                  <a:pt x="2517648" y="2525268"/>
                </a:lnTo>
                <a:lnTo>
                  <a:pt x="2517648" y="0"/>
                </a:lnTo>
                <a:lnTo>
                  <a:pt x="0" y="0"/>
                </a:lnTo>
                <a:lnTo>
                  <a:pt x="0" y="2525268"/>
                </a:lnTo>
                <a:close/>
              </a:path>
            </a:pathLst>
          </a:custGeom>
          <a:solidFill>
            <a:srgbClr val="FFFC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83108" y="1653539"/>
            <a:ext cx="2517775" cy="929640"/>
          </a:xfrm>
          <a:custGeom>
            <a:avLst/>
            <a:gdLst/>
            <a:ahLst/>
            <a:cxnLst/>
            <a:rect l="l" t="t" r="r" b="b"/>
            <a:pathLst>
              <a:path w="2517775" h="929639">
                <a:moveTo>
                  <a:pt x="0" y="929639"/>
                </a:moveTo>
                <a:lnTo>
                  <a:pt x="2517648" y="929639"/>
                </a:lnTo>
                <a:lnTo>
                  <a:pt x="2517648" y="0"/>
                </a:lnTo>
                <a:lnTo>
                  <a:pt x="0" y="0"/>
                </a:lnTo>
                <a:lnTo>
                  <a:pt x="0" y="929639"/>
                </a:lnTo>
                <a:close/>
              </a:path>
            </a:pathLst>
          </a:custGeom>
          <a:solidFill>
            <a:srgbClr val="6E6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79678" y="2805810"/>
            <a:ext cx="19418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Myanmar Text"/>
                <a:cs typeface="Myanmar Text"/>
              </a:rPr>
              <a:t>This happens</a:t>
            </a:r>
            <a:r>
              <a:rPr dirty="0" sz="1800" spc="-114">
                <a:latin typeface="Myanmar Text"/>
                <a:cs typeface="Myanmar Text"/>
              </a:rPr>
              <a:t> </a:t>
            </a:r>
            <a:r>
              <a:rPr dirty="0" sz="1800">
                <a:latin typeface="Myanmar Text"/>
                <a:cs typeface="Myanmar Text"/>
              </a:rPr>
              <a:t>when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1235" y="3079826"/>
            <a:ext cx="17164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Myanmar Text"/>
                <a:cs typeface="Myanmar Text"/>
              </a:rPr>
              <a:t>few records</a:t>
            </a:r>
            <a:r>
              <a:rPr dirty="0" sz="1800" spc="-80">
                <a:latin typeface="Myanmar Text"/>
                <a:cs typeface="Myanmar Text"/>
              </a:rPr>
              <a:t> </a:t>
            </a:r>
            <a:r>
              <a:rPr dirty="0" sz="1800">
                <a:latin typeface="Myanmar Text"/>
                <a:cs typeface="Myanmar Text"/>
              </a:rPr>
              <a:t>have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5774" y="3354704"/>
            <a:ext cx="192658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Myanmar Text"/>
                <a:cs typeface="Myanmar Text"/>
              </a:rPr>
              <a:t>values </a:t>
            </a:r>
            <a:r>
              <a:rPr dirty="0" sz="1800" spc="-5">
                <a:latin typeface="Myanmar Text"/>
                <a:cs typeface="Myanmar Text"/>
              </a:rPr>
              <a:t>in </a:t>
            </a:r>
            <a:r>
              <a:rPr dirty="0" sz="1800">
                <a:latin typeface="Myanmar Text"/>
                <a:cs typeface="Myanmar Text"/>
              </a:rPr>
              <a:t>a</a:t>
            </a:r>
            <a:r>
              <a:rPr dirty="0" sz="1800" spc="-110">
                <a:latin typeface="Myanmar Text"/>
                <a:cs typeface="Myanmar Text"/>
              </a:rPr>
              <a:t> </a:t>
            </a:r>
            <a:r>
              <a:rPr dirty="0" sz="1800">
                <a:latin typeface="Myanmar Text"/>
                <a:cs typeface="Myanmar Text"/>
              </a:rPr>
              <a:t>column,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29919" y="3629025"/>
            <a:ext cx="14389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Myanmar Text"/>
                <a:cs typeface="Myanmar Text"/>
              </a:rPr>
              <a:t>whereas</a:t>
            </a:r>
            <a:r>
              <a:rPr dirty="0" sz="1800" spc="-85">
                <a:latin typeface="Myanmar Text"/>
                <a:cs typeface="Myanmar Text"/>
              </a:rPr>
              <a:t> </a:t>
            </a:r>
            <a:r>
              <a:rPr dirty="0" sz="1800">
                <a:latin typeface="Myanmar Text"/>
                <a:cs typeface="Myanmar Text"/>
              </a:rPr>
              <a:t>other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5139" y="3903345"/>
            <a:ext cx="17284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Myanmar Text"/>
                <a:cs typeface="Myanmar Text"/>
              </a:rPr>
              <a:t>records </a:t>
            </a:r>
            <a:r>
              <a:rPr dirty="0" sz="1800">
                <a:latin typeface="Myanmar Text"/>
                <a:cs typeface="Myanmar Text"/>
              </a:rPr>
              <a:t>have</a:t>
            </a:r>
            <a:r>
              <a:rPr dirty="0" sz="1800" spc="-100">
                <a:latin typeface="Myanmar Text"/>
                <a:cs typeface="Myanmar Text"/>
              </a:rPr>
              <a:t> </a:t>
            </a:r>
            <a:r>
              <a:rPr dirty="0" sz="1800">
                <a:latin typeface="Myanmar Text"/>
                <a:cs typeface="Myanmar Text"/>
              </a:rPr>
              <a:t>null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75639" y="4177665"/>
            <a:ext cx="13468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Myanmar Text"/>
                <a:cs typeface="Myanmar Text"/>
              </a:rPr>
              <a:t>values in</a:t>
            </a:r>
            <a:r>
              <a:rPr dirty="0" sz="1800" spc="-100">
                <a:latin typeface="Myanmar Text"/>
                <a:cs typeface="Myanmar Text"/>
              </a:rPr>
              <a:t> </a:t>
            </a:r>
            <a:r>
              <a:rPr dirty="0" sz="1800">
                <a:latin typeface="Myanmar Text"/>
                <a:cs typeface="Myanmar Text"/>
              </a:rPr>
              <a:t>that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93622" y="4451680"/>
            <a:ext cx="91059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Myanmar Text"/>
                <a:cs typeface="Myanmar Text"/>
              </a:rPr>
              <a:t>columns.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53058" y="1791080"/>
            <a:ext cx="12598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Myanmar Text"/>
                <a:cs typeface="Myanmar Text"/>
              </a:rPr>
              <a:t>Sparse</a:t>
            </a:r>
            <a:r>
              <a:rPr dirty="0" sz="1800" spc="-95" b="1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Myanmar Text"/>
                <a:cs typeface="Myanmar Text"/>
              </a:rPr>
              <a:t>data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19149" y="2065401"/>
            <a:ext cx="9258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FFFF"/>
                </a:solidFill>
                <a:latin typeface="Myanmar Text"/>
                <a:cs typeface="Myanmar Text"/>
              </a:rPr>
              <a:t>pr</a:t>
            </a:r>
            <a:r>
              <a:rPr dirty="0" sz="1800" spc="5" b="1">
                <a:solidFill>
                  <a:srgbClr val="FFFFFF"/>
                </a:solidFill>
                <a:latin typeface="Myanmar Text"/>
                <a:cs typeface="Myanmar Text"/>
              </a:rPr>
              <a:t>o</a:t>
            </a:r>
            <a:r>
              <a:rPr dirty="0" sz="1800" spc="-5" b="1">
                <a:solidFill>
                  <a:srgbClr val="FFFFFF"/>
                </a:solidFill>
                <a:latin typeface="Myanmar Text"/>
                <a:cs typeface="Myanmar Text"/>
              </a:rPr>
              <a:t>blem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404615" y="1653539"/>
            <a:ext cx="2516505" cy="929640"/>
          </a:xfrm>
          <a:custGeom>
            <a:avLst/>
            <a:gdLst/>
            <a:ahLst/>
            <a:cxnLst/>
            <a:rect l="l" t="t" r="r" b="b"/>
            <a:pathLst>
              <a:path w="2516504" h="929639">
                <a:moveTo>
                  <a:pt x="0" y="929639"/>
                </a:moveTo>
                <a:lnTo>
                  <a:pt x="2516124" y="929639"/>
                </a:lnTo>
                <a:lnTo>
                  <a:pt x="2516124" y="0"/>
                </a:lnTo>
                <a:lnTo>
                  <a:pt x="0" y="0"/>
                </a:lnTo>
                <a:lnTo>
                  <a:pt x="0" y="929639"/>
                </a:lnTo>
                <a:close/>
              </a:path>
            </a:pathLst>
          </a:custGeom>
          <a:solidFill>
            <a:srgbClr val="6E6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652773" y="2805810"/>
            <a:ext cx="20961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Myanmar Text"/>
                <a:cs typeface="Myanmar Text"/>
              </a:rPr>
              <a:t>Join </a:t>
            </a:r>
            <a:r>
              <a:rPr dirty="0" sz="1800" spc="-5">
                <a:latin typeface="Myanmar Text"/>
                <a:cs typeface="Myanmar Text"/>
              </a:rPr>
              <a:t>information</a:t>
            </a:r>
            <a:r>
              <a:rPr dirty="0" sz="1800" spc="-80">
                <a:latin typeface="Myanmar Text"/>
                <a:cs typeface="Myanmar Text"/>
              </a:rPr>
              <a:t> </a:t>
            </a:r>
            <a:r>
              <a:rPr dirty="0" sz="1800">
                <a:latin typeface="Myanmar Text"/>
                <a:cs typeface="Myanmar Text"/>
              </a:rPr>
              <a:t>and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73526" y="3079826"/>
            <a:ext cx="225361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Myanmar Text"/>
                <a:cs typeface="Myanmar Text"/>
              </a:rPr>
              <a:t>add </a:t>
            </a:r>
            <a:r>
              <a:rPr dirty="0" sz="1800">
                <a:latin typeface="Myanmar Text"/>
                <a:cs typeface="Myanmar Text"/>
              </a:rPr>
              <a:t>constraints</a:t>
            </a:r>
            <a:r>
              <a:rPr dirty="0" sz="1800" spc="-70">
                <a:latin typeface="Myanmar Text"/>
                <a:cs typeface="Myanmar Text"/>
              </a:rPr>
              <a:t> </a:t>
            </a:r>
            <a:r>
              <a:rPr dirty="0" sz="1800">
                <a:latin typeface="Myanmar Text"/>
                <a:cs typeface="Myanmar Text"/>
              </a:rPr>
              <a:t>across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66744" y="3354704"/>
            <a:ext cx="20637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Myanmar Text"/>
                <a:cs typeface="Myanmar Text"/>
              </a:rPr>
              <a:t>tables </a:t>
            </a:r>
            <a:r>
              <a:rPr dirty="0" sz="1800">
                <a:latin typeface="Myanmar Text"/>
                <a:cs typeface="Myanmar Text"/>
              </a:rPr>
              <a:t>at </a:t>
            </a:r>
            <a:r>
              <a:rPr dirty="0" sz="1800" spc="-5">
                <a:latin typeface="Myanmar Text"/>
                <a:cs typeface="Myanmar Text"/>
              </a:rPr>
              <a:t>query</a:t>
            </a:r>
            <a:r>
              <a:rPr dirty="0" sz="1800" spc="-60">
                <a:latin typeface="Myanmar Text"/>
                <a:cs typeface="Myanmar Text"/>
              </a:rPr>
              <a:t> </a:t>
            </a:r>
            <a:r>
              <a:rPr dirty="0" sz="1800" spc="-5">
                <a:latin typeface="Myanmar Text"/>
                <a:cs typeface="Myanmar Text"/>
              </a:rPr>
              <a:t>time,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10940" y="3629025"/>
            <a:ext cx="197421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Myanmar Text"/>
                <a:cs typeface="Myanmar Text"/>
              </a:rPr>
              <a:t>hence </a:t>
            </a:r>
            <a:r>
              <a:rPr dirty="0" sz="1800">
                <a:latin typeface="Myanmar Text"/>
                <a:cs typeface="Myanmar Text"/>
              </a:rPr>
              <a:t>the</a:t>
            </a:r>
            <a:r>
              <a:rPr dirty="0" sz="1800" spc="-95">
                <a:latin typeface="Myanmar Text"/>
                <a:cs typeface="Myanmar Text"/>
              </a:rPr>
              <a:t> </a:t>
            </a:r>
            <a:r>
              <a:rPr dirty="0" sz="1800" spc="-5">
                <a:latin typeface="Myanmar Text"/>
                <a:cs typeface="Myanmar Text"/>
              </a:rPr>
              <a:t>database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59809" y="3903345"/>
            <a:ext cx="22828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Myanmar Text"/>
                <a:cs typeface="Myanmar Text"/>
              </a:rPr>
              <a:t>engine has to</a:t>
            </a:r>
            <a:r>
              <a:rPr dirty="0" sz="1800" spc="-135">
                <a:latin typeface="Myanmar Text"/>
                <a:cs typeface="Myanmar Text"/>
              </a:rPr>
              <a:t> </a:t>
            </a:r>
            <a:r>
              <a:rPr dirty="0" sz="1800">
                <a:latin typeface="Myanmar Text"/>
                <a:cs typeface="Myanmar Text"/>
              </a:rPr>
              <a:t>evaluate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59935" y="4177665"/>
            <a:ext cx="12744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Myanmar Text"/>
                <a:cs typeface="Myanmar Text"/>
              </a:rPr>
              <a:t>many</a:t>
            </a:r>
            <a:r>
              <a:rPr dirty="0" sz="1800" spc="-85">
                <a:latin typeface="Myanmar Text"/>
                <a:cs typeface="Myanmar Text"/>
              </a:rPr>
              <a:t> </a:t>
            </a:r>
            <a:r>
              <a:rPr dirty="0" sz="1800" spc="-5">
                <a:latin typeface="Myanmar Text"/>
                <a:cs typeface="Myanmar Text"/>
              </a:rPr>
              <a:t>tables.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11472" y="1791080"/>
            <a:ext cx="15855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Myanmar Text"/>
                <a:cs typeface="Myanmar Text"/>
              </a:rPr>
              <a:t>Query </a:t>
            </a:r>
            <a:r>
              <a:rPr dirty="0" sz="1800" spc="-5" b="1">
                <a:solidFill>
                  <a:srgbClr val="FFFFFF"/>
                </a:solidFill>
                <a:latin typeface="Myanmar Text"/>
                <a:cs typeface="Myanmar Text"/>
              </a:rPr>
              <a:t>speed</a:t>
            </a:r>
            <a:r>
              <a:rPr dirty="0" sz="1800" spc="-90" b="1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Myanmar Text"/>
                <a:cs typeface="Myanmar Text"/>
              </a:rPr>
              <a:t>is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52873" y="2065401"/>
            <a:ext cx="5016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Myanmar Text"/>
                <a:cs typeface="Myanmar Text"/>
              </a:rPr>
              <a:t>sl</a:t>
            </a:r>
            <a:r>
              <a:rPr dirty="0" sz="1800" spc="5" b="1">
                <a:solidFill>
                  <a:srgbClr val="FFFFFF"/>
                </a:solidFill>
                <a:latin typeface="Myanmar Text"/>
                <a:cs typeface="Myanmar Text"/>
              </a:rPr>
              <a:t>o</a:t>
            </a:r>
            <a:r>
              <a:rPr dirty="0" sz="1800" b="1">
                <a:solidFill>
                  <a:srgbClr val="FFFFFF"/>
                </a:solidFill>
                <a:latin typeface="Myanmar Text"/>
                <a:cs typeface="Myanmar Text"/>
              </a:rPr>
              <a:t>w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326123" y="2583179"/>
            <a:ext cx="2516505" cy="2525395"/>
          </a:xfrm>
          <a:custGeom>
            <a:avLst/>
            <a:gdLst/>
            <a:ahLst/>
            <a:cxnLst/>
            <a:rect l="l" t="t" r="r" b="b"/>
            <a:pathLst>
              <a:path w="2516504" h="2525395">
                <a:moveTo>
                  <a:pt x="0" y="2525268"/>
                </a:moveTo>
                <a:lnTo>
                  <a:pt x="2516124" y="2525268"/>
                </a:lnTo>
                <a:lnTo>
                  <a:pt x="2516124" y="0"/>
                </a:lnTo>
                <a:lnTo>
                  <a:pt x="0" y="0"/>
                </a:lnTo>
                <a:lnTo>
                  <a:pt x="0" y="2525268"/>
                </a:lnTo>
                <a:close/>
              </a:path>
            </a:pathLst>
          </a:custGeom>
          <a:solidFill>
            <a:srgbClr val="FFFC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326123" y="1653539"/>
            <a:ext cx="2516505" cy="929640"/>
          </a:xfrm>
          <a:custGeom>
            <a:avLst/>
            <a:gdLst/>
            <a:ahLst/>
            <a:cxnLst/>
            <a:rect l="l" t="t" r="r" b="b"/>
            <a:pathLst>
              <a:path w="2516504" h="929639">
                <a:moveTo>
                  <a:pt x="0" y="929639"/>
                </a:moveTo>
                <a:lnTo>
                  <a:pt x="2516124" y="929639"/>
                </a:lnTo>
                <a:lnTo>
                  <a:pt x="2516124" y="0"/>
                </a:lnTo>
                <a:lnTo>
                  <a:pt x="0" y="0"/>
                </a:lnTo>
                <a:lnTo>
                  <a:pt x="0" y="929639"/>
                </a:lnTo>
                <a:close/>
              </a:path>
            </a:pathLst>
          </a:custGeom>
          <a:solidFill>
            <a:srgbClr val="6E6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6586473" y="1791080"/>
            <a:ext cx="20777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Myanmar Text"/>
                <a:cs typeface="Myanmar Text"/>
              </a:rPr>
              <a:t>Designed </a:t>
            </a:r>
            <a:r>
              <a:rPr dirty="0" sz="1800" spc="-5" b="1">
                <a:solidFill>
                  <a:srgbClr val="FFFFFF"/>
                </a:solidFill>
                <a:latin typeface="Myanmar Text"/>
                <a:cs typeface="Myanmar Text"/>
              </a:rPr>
              <a:t>to </a:t>
            </a:r>
            <a:r>
              <a:rPr dirty="0" sz="1800" b="1">
                <a:solidFill>
                  <a:srgbClr val="FFFFFF"/>
                </a:solidFill>
                <a:latin typeface="Myanmar Text"/>
                <a:cs typeface="Myanmar Text"/>
              </a:rPr>
              <a:t>run</a:t>
            </a:r>
            <a:r>
              <a:rPr dirty="0" sz="1800" spc="-110" b="1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Myanmar Text"/>
                <a:cs typeface="Myanmar Text"/>
              </a:rPr>
              <a:t>on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851650" y="2065401"/>
            <a:ext cx="15487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Myanmar Text"/>
                <a:cs typeface="Myanmar Text"/>
              </a:rPr>
              <a:t>a single</a:t>
            </a:r>
            <a:r>
              <a:rPr dirty="0" sz="1800" spc="-110" b="1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Myanmar Text"/>
                <a:cs typeface="Myanmar Text"/>
              </a:rPr>
              <a:t>server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598031" y="2805810"/>
            <a:ext cx="20561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Myanmar Text"/>
                <a:cs typeface="Myanmar Text"/>
              </a:rPr>
              <a:t>Consider </a:t>
            </a:r>
            <a:r>
              <a:rPr dirty="0" sz="1800">
                <a:latin typeface="Myanmar Text"/>
                <a:cs typeface="Myanmar Text"/>
              </a:rPr>
              <a:t>the </a:t>
            </a:r>
            <a:r>
              <a:rPr dirty="0" sz="1800" spc="-5">
                <a:latin typeface="Myanmar Text"/>
                <a:cs typeface="Myanmar Text"/>
              </a:rPr>
              <a:t>case</a:t>
            </a:r>
            <a:r>
              <a:rPr dirty="0" sz="1800" spc="-120">
                <a:latin typeface="Myanmar Text"/>
                <a:cs typeface="Myanmar Text"/>
              </a:rPr>
              <a:t> </a:t>
            </a:r>
            <a:r>
              <a:rPr dirty="0" sz="1800">
                <a:latin typeface="Myanmar Text"/>
                <a:cs typeface="Myanmar Text"/>
              </a:rPr>
              <a:t>of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771767" y="3079826"/>
            <a:ext cx="170815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Myanmar Text"/>
                <a:cs typeface="Myanmar Text"/>
              </a:rPr>
              <a:t>Big Data:</a:t>
            </a:r>
            <a:r>
              <a:rPr dirty="0" sz="1800" spc="-75">
                <a:latin typeface="Myanmar Text"/>
                <a:cs typeface="Myanmar Text"/>
              </a:rPr>
              <a:t> </a:t>
            </a:r>
            <a:r>
              <a:rPr dirty="0" sz="1800" spc="-5">
                <a:latin typeface="Myanmar Text"/>
                <a:cs typeface="Myanmar Text"/>
              </a:rPr>
              <a:t>Largest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854063" y="3354704"/>
            <a:ext cx="15430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Myanmar Text"/>
                <a:cs typeface="Myanmar Text"/>
              </a:rPr>
              <a:t>available</a:t>
            </a:r>
            <a:r>
              <a:rPr dirty="0" sz="1800" spc="-65">
                <a:latin typeface="Myanmar Text"/>
                <a:cs typeface="Myanmar Text"/>
              </a:rPr>
              <a:t> </a:t>
            </a:r>
            <a:r>
              <a:rPr dirty="0" sz="1800" spc="-5">
                <a:latin typeface="Myanmar Text"/>
                <a:cs typeface="Myanmar Text"/>
              </a:rPr>
              <a:t>single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608698" y="3629025"/>
            <a:ext cx="2035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Myanmar Text"/>
                <a:cs typeface="Myanmar Text"/>
              </a:rPr>
              <a:t>server couldn’t</a:t>
            </a:r>
            <a:r>
              <a:rPr dirty="0" sz="1800" spc="-60">
                <a:latin typeface="Myanmar Text"/>
                <a:cs typeface="Myanmar Text"/>
              </a:rPr>
              <a:t> </a:t>
            </a:r>
            <a:r>
              <a:rPr dirty="0" sz="1800" spc="-5">
                <a:latin typeface="Myanmar Text"/>
                <a:cs typeface="Myanmar Text"/>
              </a:rPr>
              <a:t>even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71182" y="3903345"/>
            <a:ext cx="191071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Myanmar Text"/>
                <a:cs typeface="Myanmar Text"/>
              </a:rPr>
              <a:t>store </a:t>
            </a:r>
            <a:r>
              <a:rPr dirty="0" sz="1800">
                <a:latin typeface="Myanmar Text"/>
                <a:cs typeface="Myanmar Text"/>
              </a:rPr>
              <a:t>or </a:t>
            </a:r>
            <a:r>
              <a:rPr dirty="0" sz="1800" spc="-5">
                <a:latin typeface="Myanmar Text"/>
                <a:cs typeface="Myanmar Text"/>
              </a:rPr>
              <a:t>process</a:t>
            </a:r>
            <a:r>
              <a:rPr dirty="0" sz="1800" spc="-90">
                <a:latin typeface="Myanmar Text"/>
                <a:cs typeface="Myanmar Text"/>
              </a:rPr>
              <a:t> </a:t>
            </a:r>
            <a:r>
              <a:rPr dirty="0" sz="1800" spc="-5">
                <a:latin typeface="Myanmar Text"/>
                <a:cs typeface="Myanmar Text"/>
              </a:rPr>
              <a:t>all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974458" y="4177665"/>
            <a:ext cx="1304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Myanmar Text"/>
                <a:cs typeface="Myanmar Text"/>
              </a:rPr>
              <a:t>the </a:t>
            </a:r>
            <a:r>
              <a:rPr dirty="0" sz="1800" spc="-5">
                <a:latin typeface="Myanmar Text"/>
                <a:cs typeface="Myanmar Text"/>
              </a:rPr>
              <a:t>Big</a:t>
            </a:r>
            <a:r>
              <a:rPr dirty="0" sz="1800" spc="-95">
                <a:latin typeface="Myanmar Text"/>
                <a:cs typeface="Myanmar Text"/>
              </a:rPr>
              <a:t> </a:t>
            </a:r>
            <a:r>
              <a:rPr dirty="0" sz="1800" spc="-5">
                <a:latin typeface="Myanmar Text"/>
                <a:cs typeface="Myanmar Text"/>
              </a:rPr>
              <a:t>Data.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249156" y="1652016"/>
            <a:ext cx="2516505" cy="929640"/>
          </a:xfrm>
          <a:custGeom>
            <a:avLst/>
            <a:gdLst/>
            <a:ahLst/>
            <a:cxnLst/>
            <a:rect l="l" t="t" r="r" b="b"/>
            <a:pathLst>
              <a:path w="2516504" h="929639">
                <a:moveTo>
                  <a:pt x="0" y="929639"/>
                </a:moveTo>
                <a:lnTo>
                  <a:pt x="2516124" y="929639"/>
                </a:lnTo>
                <a:lnTo>
                  <a:pt x="2516124" y="0"/>
                </a:lnTo>
                <a:lnTo>
                  <a:pt x="0" y="0"/>
                </a:lnTo>
                <a:lnTo>
                  <a:pt x="0" y="929639"/>
                </a:lnTo>
                <a:close/>
              </a:path>
            </a:pathLst>
          </a:custGeom>
          <a:solidFill>
            <a:srgbClr val="6E6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9505442" y="2805810"/>
            <a:ext cx="19151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Myanmar Text"/>
                <a:cs typeface="Myanmar Text"/>
              </a:rPr>
              <a:t>For example:</a:t>
            </a:r>
            <a:r>
              <a:rPr dirty="0" sz="1800" spc="-85">
                <a:latin typeface="Myanmar Text"/>
                <a:cs typeface="Myanmar Text"/>
              </a:rPr>
              <a:t> </a:t>
            </a:r>
            <a:r>
              <a:rPr dirty="0" sz="1800" spc="-5">
                <a:latin typeface="Myanmar Text"/>
                <a:cs typeface="Myanmar Text"/>
              </a:rPr>
              <a:t>semi-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"/>
              <a:t>Copyright © 2019 </a:t>
            </a:r>
            <a:r>
              <a:rPr dirty="0" spc="-10"/>
              <a:t>CADS and/or </a:t>
            </a:r>
            <a:r>
              <a:rPr dirty="0"/>
              <a:t>its </a:t>
            </a:r>
            <a:r>
              <a:rPr dirty="0" spc="-5"/>
              <a:t>affiliates. </a:t>
            </a:r>
            <a:r>
              <a:rPr dirty="0"/>
              <a:t>All </a:t>
            </a:r>
            <a:r>
              <a:rPr dirty="0" spc="-5"/>
              <a:t>rights reserved. </a:t>
            </a:r>
            <a:r>
              <a:rPr dirty="0" spc="-10"/>
              <a:t>CADS </a:t>
            </a:r>
            <a:r>
              <a:rPr dirty="0" spc="-5"/>
              <a:t>Confidential – Internal/Restricted/Highly</a:t>
            </a:r>
            <a:r>
              <a:rPr dirty="0" spc="65"/>
              <a:t> </a:t>
            </a:r>
            <a:r>
              <a:rPr dirty="0"/>
              <a:t>Restricted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9427718" y="3079826"/>
            <a:ext cx="20707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Myanmar Text"/>
                <a:cs typeface="Myanmar Text"/>
              </a:rPr>
              <a:t>structured data</a:t>
            </a:r>
            <a:r>
              <a:rPr dirty="0" sz="1800" spc="-75">
                <a:latin typeface="Myanmar Text"/>
                <a:cs typeface="Myanmar Text"/>
              </a:rPr>
              <a:t> </a:t>
            </a:r>
            <a:r>
              <a:rPr dirty="0" sz="1800" spc="-5">
                <a:latin typeface="Myanmar Text"/>
                <a:cs typeface="Myanmar Text"/>
              </a:rPr>
              <a:t>such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569450" y="3354704"/>
            <a:ext cx="17856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Myanmar Text"/>
                <a:cs typeface="Myanmar Text"/>
              </a:rPr>
              <a:t>as </a:t>
            </a:r>
            <a:r>
              <a:rPr dirty="0" sz="1800" spc="-5">
                <a:latin typeface="Myanmar Text"/>
                <a:cs typeface="Myanmar Text"/>
              </a:rPr>
              <a:t>JSON </a:t>
            </a:r>
            <a:r>
              <a:rPr dirty="0" sz="1800">
                <a:latin typeface="Myanmar Text"/>
                <a:cs typeface="Myanmar Text"/>
              </a:rPr>
              <a:t>and</a:t>
            </a:r>
            <a:r>
              <a:rPr dirty="0" sz="1800" spc="-105">
                <a:latin typeface="Myanmar Text"/>
                <a:cs typeface="Myanmar Text"/>
              </a:rPr>
              <a:t> </a:t>
            </a:r>
            <a:r>
              <a:rPr dirty="0" sz="1800" spc="-5">
                <a:latin typeface="Myanmar Text"/>
                <a:cs typeface="Myanmar Text"/>
              </a:rPr>
              <a:t>XML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895585" y="3629025"/>
            <a:ext cx="11353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Myanmar Text"/>
                <a:cs typeface="Myanmar Text"/>
              </a:rPr>
              <a:t>do</a:t>
            </a:r>
            <a:r>
              <a:rPr dirty="0" sz="1800" spc="-10">
                <a:latin typeface="Myanmar Text"/>
                <a:cs typeface="Myanmar Text"/>
              </a:rPr>
              <a:t>c</a:t>
            </a:r>
            <a:r>
              <a:rPr dirty="0" sz="1800">
                <a:latin typeface="Myanmar Text"/>
                <a:cs typeface="Myanmar Text"/>
              </a:rPr>
              <a:t>um</a:t>
            </a:r>
            <a:r>
              <a:rPr dirty="0" sz="1800" spc="-10">
                <a:latin typeface="Myanmar Text"/>
                <a:cs typeface="Myanmar Text"/>
              </a:rPr>
              <a:t>e</a:t>
            </a:r>
            <a:r>
              <a:rPr dirty="0" sz="1800">
                <a:latin typeface="Myanmar Text"/>
                <a:cs typeface="Myanmar Text"/>
              </a:rPr>
              <a:t>nts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490202" y="1672844"/>
            <a:ext cx="204723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FFFF"/>
                </a:solidFill>
                <a:latin typeface="Myanmar Text"/>
                <a:cs typeface="Myanmar Text"/>
              </a:rPr>
              <a:t>Not everything</a:t>
            </a:r>
            <a:r>
              <a:rPr dirty="0" sz="1800" spc="-50" b="1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Myanmar Text"/>
                <a:cs typeface="Myanmar Text"/>
              </a:rPr>
              <a:t>fits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519157" y="1947164"/>
            <a:ext cx="198691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Myanmar Text"/>
                <a:cs typeface="Myanmar Text"/>
              </a:rPr>
              <a:t>well </a:t>
            </a:r>
            <a:r>
              <a:rPr dirty="0" sz="1800" spc="-5" b="1">
                <a:solidFill>
                  <a:srgbClr val="FFFFFF"/>
                </a:solidFill>
                <a:latin typeface="Myanmar Text"/>
                <a:cs typeface="Myanmar Text"/>
              </a:rPr>
              <a:t>into </a:t>
            </a:r>
            <a:r>
              <a:rPr dirty="0" sz="1800" b="1">
                <a:solidFill>
                  <a:srgbClr val="FFFFFF"/>
                </a:solidFill>
                <a:latin typeface="Myanmar Text"/>
                <a:cs typeface="Myanmar Text"/>
              </a:rPr>
              <a:t>rows</a:t>
            </a:r>
            <a:r>
              <a:rPr dirty="0" sz="1800" spc="-105" b="1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Myanmar Text"/>
                <a:cs typeface="Myanmar Text"/>
              </a:rPr>
              <a:t>and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0055606" y="2221179"/>
            <a:ext cx="9150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FFFF"/>
                </a:solidFill>
                <a:latin typeface="Myanmar Text"/>
                <a:cs typeface="Myanmar Text"/>
              </a:rPr>
              <a:t>columns</a:t>
            </a:r>
            <a:endParaRPr sz="18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803635" y="480059"/>
            <a:ext cx="920496" cy="274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3013" y="6226302"/>
            <a:ext cx="11207750" cy="1905"/>
          </a:xfrm>
          <a:custGeom>
            <a:avLst/>
            <a:gdLst/>
            <a:ahLst/>
            <a:cxnLst/>
            <a:rect l="l" t="t" r="r" b="b"/>
            <a:pathLst>
              <a:path w="11207750" h="1904">
                <a:moveTo>
                  <a:pt x="0" y="0"/>
                </a:moveTo>
                <a:lnTo>
                  <a:pt x="11207495" y="1524"/>
                </a:lnTo>
              </a:path>
            </a:pathLst>
          </a:custGeom>
          <a:ln w="19050">
            <a:solidFill>
              <a:srgbClr val="0078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3301" y="0"/>
            <a:ext cx="3068955" cy="3078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03301" y="296875"/>
            <a:ext cx="4425950" cy="3157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1037844"/>
            <a:ext cx="12192000" cy="1073150"/>
          </a:xfrm>
          <a:custGeom>
            <a:avLst/>
            <a:gdLst/>
            <a:ahLst/>
            <a:cxnLst/>
            <a:rect l="l" t="t" r="r" b="b"/>
            <a:pathLst>
              <a:path w="12192000" h="1073150">
                <a:moveTo>
                  <a:pt x="0" y="1072896"/>
                </a:moveTo>
                <a:lnTo>
                  <a:pt x="12192000" y="1072896"/>
                </a:lnTo>
                <a:lnTo>
                  <a:pt x="12192000" y="0"/>
                </a:lnTo>
                <a:lnTo>
                  <a:pt x="0" y="0"/>
                </a:lnTo>
                <a:lnTo>
                  <a:pt x="0" y="1072896"/>
                </a:lnTo>
                <a:close/>
              </a:path>
            </a:pathLst>
          </a:custGeom>
          <a:solidFill>
            <a:srgbClr val="A6A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1373" y="1194638"/>
            <a:ext cx="827532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>
                <a:solidFill>
                  <a:srgbClr val="000000"/>
                </a:solidFill>
              </a:rPr>
              <a:t>Case Study: Customer </a:t>
            </a:r>
            <a:r>
              <a:rPr dirty="0" sz="4400">
                <a:solidFill>
                  <a:srgbClr val="000000"/>
                </a:solidFill>
              </a:rPr>
              <a:t>360</a:t>
            </a:r>
            <a:r>
              <a:rPr dirty="0" sz="4400" spc="-90">
                <a:solidFill>
                  <a:srgbClr val="000000"/>
                </a:solidFill>
              </a:rPr>
              <a:t> </a:t>
            </a:r>
            <a:r>
              <a:rPr dirty="0" sz="4400">
                <a:solidFill>
                  <a:srgbClr val="000000"/>
                </a:solidFill>
              </a:rPr>
              <a:t>View</a:t>
            </a:r>
            <a:endParaRPr sz="4400"/>
          </a:p>
        </p:txBody>
      </p:sp>
      <p:sp>
        <p:nvSpPr>
          <p:cNvPr id="9" name="object 9"/>
          <p:cNvSpPr/>
          <p:nvPr/>
        </p:nvSpPr>
        <p:spPr>
          <a:xfrm>
            <a:off x="2846832" y="2286000"/>
            <a:ext cx="6498336" cy="35341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"/>
              <a:t>Copyright © 2019 </a:t>
            </a:r>
            <a:r>
              <a:rPr dirty="0" spc="-10"/>
              <a:t>CADS and/or </a:t>
            </a:r>
            <a:r>
              <a:rPr dirty="0"/>
              <a:t>its </a:t>
            </a:r>
            <a:r>
              <a:rPr dirty="0" spc="-5"/>
              <a:t>affiliates. </a:t>
            </a:r>
            <a:r>
              <a:rPr dirty="0"/>
              <a:t>All </a:t>
            </a:r>
            <a:r>
              <a:rPr dirty="0" spc="-5"/>
              <a:t>rights reserved. </a:t>
            </a:r>
            <a:r>
              <a:rPr dirty="0" spc="-10"/>
              <a:t>CADS </a:t>
            </a:r>
            <a:r>
              <a:rPr dirty="0" spc="-5"/>
              <a:t>Confidential – Internal/Restricted/Highly</a:t>
            </a:r>
            <a:r>
              <a:rPr dirty="0" spc="65"/>
              <a:t> </a:t>
            </a:r>
            <a:r>
              <a:rPr dirty="0"/>
              <a:t>Restricted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3301" y="397129"/>
            <a:ext cx="4425950" cy="315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037844"/>
            <a:ext cx="12192000" cy="1073150"/>
          </a:xfrm>
          <a:custGeom>
            <a:avLst/>
            <a:gdLst/>
            <a:ahLst/>
            <a:cxnLst/>
            <a:rect l="l" t="t" r="r" b="b"/>
            <a:pathLst>
              <a:path w="12192000" h="1073150">
                <a:moveTo>
                  <a:pt x="0" y="1072896"/>
                </a:moveTo>
                <a:lnTo>
                  <a:pt x="12192000" y="1072896"/>
                </a:lnTo>
                <a:lnTo>
                  <a:pt x="12192000" y="0"/>
                </a:lnTo>
                <a:lnTo>
                  <a:pt x="0" y="0"/>
                </a:lnTo>
                <a:lnTo>
                  <a:pt x="0" y="1072896"/>
                </a:lnTo>
                <a:close/>
              </a:path>
            </a:pathLst>
          </a:custGeom>
          <a:solidFill>
            <a:srgbClr val="A6A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1373" y="1194638"/>
            <a:ext cx="827532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>
                <a:solidFill>
                  <a:srgbClr val="000000"/>
                </a:solidFill>
              </a:rPr>
              <a:t>Case Study: Customer </a:t>
            </a:r>
            <a:r>
              <a:rPr dirty="0" sz="4400">
                <a:solidFill>
                  <a:srgbClr val="000000"/>
                </a:solidFill>
              </a:rPr>
              <a:t>360</a:t>
            </a:r>
            <a:r>
              <a:rPr dirty="0" sz="4400" spc="-90">
                <a:solidFill>
                  <a:srgbClr val="000000"/>
                </a:solidFill>
              </a:rPr>
              <a:t> </a:t>
            </a:r>
            <a:r>
              <a:rPr dirty="0" sz="4400">
                <a:solidFill>
                  <a:srgbClr val="000000"/>
                </a:solidFill>
              </a:rPr>
              <a:t>View</a:t>
            </a:r>
            <a:endParaRPr sz="4400"/>
          </a:p>
        </p:txBody>
      </p:sp>
      <p:sp>
        <p:nvSpPr>
          <p:cNvPr id="5" name="object 5"/>
          <p:cNvSpPr/>
          <p:nvPr/>
        </p:nvSpPr>
        <p:spPr>
          <a:xfrm>
            <a:off x="2037588" y="2202179"/>
            <a:ext cx="7563611" cy="38435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"/>
              <a:t>Copyright © 2019 </a:t>
            </a:r>
            <a:r>
              <a:rPr dirty="0" spc="-10"/>
              <a:t>CADS and/or </a:t>
            </a:r>
            <a:r>
              <a:rPr dirty="0"/>
              <a:t>its </a:t>
            </a:r>
            <a:r>
              <a:rPr dirty="0" spc="-5"/>
              <a:t>affiliates. </a:t>
            </a:r>
            <a:r>
              <a:rPr dirty="0"/>
              <a:t>All </a:t>
            </a:r>
            <a:r>
              <a:rPr dirty="0" spc="-5"/>
              <a:t>rights reserved. </a:t>
            </a:r>
            <a:r>
              <a:rPr dirty="0" spc="-10"/>
              <a:t>CADS </a:t>
            </a:r>
            <a:r>
              <a:rPr dirty="0" spc="-5"/>
              <a:t>Confidential – Internal/Restricted/Highly</a:t>
            </a:r>
            <a:r>
              <a:rPr dirty="0" spc="65"/>
              <a:t> </a:t>
            </a:r>
            <a:r>
              <a:rPr dirty="0"/>
              <a:t>Restricted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37844"/>
            <a:ext cx="12192000" cy="789940"/>
          </a:xfrm>
          <a:custGeom>
            <a:avLst/>
            <a:gdLst/>
            <a:ahLst/>
            <a:cxnLst/>
            <a:rect l="l" t="t" r="r" b="b"/>
            <a:pathLst>
              <a:path w="12192000" h="789939">
                <a:moveTo>
                  <a:pt x="0" y="789431"/>
                </a:moveTo>
                <a:lnTo>
                  <a:pt x="12192000" y="789431"/>
                </a:lnTo>
                <a:lnTo>
                  <a:pt x="12192000" y="0"/>
                </a:lnTo>
                <a:lnTo>
                  <a:pt x="0" y="0"/>
                </a:lnTo>
                <a:lnTo>
                  <a:pt x="0" y="789431"/>
                </a:lnTo>
                <a:close/>
              </a:path>
            </a:pathLst>
          </a:custGeom>
          <a:solidFill>
            <a:srgbClr val="A6A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71373" y="1145539"/>
            <a:ext cx="603885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 b="1">
                <a:latin typeface="Myanmar Text"/>
                <a:cs typeface="Myanmar Text"/>
              </a:rPr>
              <a:t>Case </a:t>
            </a:r>
            <a:r>
              <a:rPr dirty="0" sz="3200" b="1">
                <a:latin typeface="Myanmar Text"/>
                <a:cs typeface="Myanmar Text"/>
              </a:rPr>
              <a:t>Study: Customer </a:t>
            </a:r>
            <a:r>
              <a:rPr dirty="0" sz="3200" spc="5" b="1">
                <a:latin typeface="Myanmar Text"/>
                <a:cs typeface="Myanmar Text"/>
              </a:rPr>
              <a:t>360</a:t>
            </a:r>
            <a:r>
              <a:rPr dirty="0" sz="3200" spc="-45" b="1">
                <a:latin typeface="Myanmar Text"/>
                <a:cs typeface="Myanmar Text"/>
              </a:rPr>
              <a:t> </a:t>
            </a:r>
            <a:r>
              <a:rPr dirty="0" sz="3200" b="1">
                <a:latin typeface="Myanmar Text"/>
                <a:cs typeface="Myanmar Text"/>
              </a:rPr>
              <a:t>View</a:t>
            </a:r>
            <a:endParaRPr sz="3200">
              <a:latin typeface="Myanmar Text"/>
              <a:cs typeface="Myanmar Tex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624" y="2069337"/>
            <a:ext cx="7299959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A6A300"/>
                </a:solidFill>
                <a:latin typeface="Myanmar Text"/>
                <a:cs typeface="Myanmar Text"/>
              </a:rPr>
              <a:t>STEP 1: </a:t>
            </a:r>
            <a:r>
              <a:rPr dirty="0" sz="2800" spc="-10" b="1">
                <a:solidFill>
                  <a:srgbClr val="A6A300"/>
                </a:solidFill>
                <a:latin typeface="Myanmar Text"/>
                <a:cs typeface="Myanmar Text"/>
              </a:rPr>
              <a:t>Define the </a:t>
            </a:r>
            <a:r>
              <a:rPr dirty="0" sz="2800" spc="-5" b="1">
                <a:solidFill>
                  <a:srgbClr val="A6A300"/>
                </a:solidFill>
                <a:latin typeface="Myanmar Text"/>
                <a:cs typeface="Myanmar Text"/>
              </a:rPr>
              <a:t>core </a:t>
            </a:r>
            <a:r>
              <a:rPr dirty="0" sz="2800" spc="-10" b="1">
                <a:solidFill>
                  <a:srgbClr val="A6A300"/>
                </a:solidFill>
                <a:latin typeface="Myanmar Text"/>
                <a:cs typeface="Myanmar Text"/>
              </a:rPr>
              <a:t>idea/ business</a:t>
            </a:r>
            <a:r>
              <a:rPr dirty="0" sz="2800" spc="190" b="1">
                <a:solidFill>
                  <a:srgbClr val="A6A300"/>
                </a:solidFill>
                <a:latin typeface="Myanmar Text"/>
                <a:cs typeface="Myanmar Text"/>
              </a:rPr>
              <a:t> </a:t>
            </a:r>
            <a:r>
              <a:rPr dirty="0" sz="2800" spc="-5" b="1">
                <a:solidFill>
                  <a:srgbClr val="A6A300"/>
                </a:solidFill>
                <a:latin typeface="Myanmar Text"/>
                <a:cs typeface="Myanmar Text"/>
              </a:rPr>
              <a:t>need</a:t>
            </a:r>
            <a:endParaRPr sz="2800">
              <a:latin typeface="Myanmar Text"/>
              <a:cs typeface="Myanmar Tex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21708" y="3023616"/>
            <a:ext cx="3149599" cy="213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"/>
              <a:t>Copyright © 2019 </a:t>
            </a:r>
            <a:r>
              <a:rPr dirty="0" spc="-10"/>
              <a:t>CADS and/or </a:t>
            </a:r>
            <a:r>
              <a:rPr dirty="0"/>
              <a:t>its </a:t>
            </a:r>
            <a:r>
              <a:rPr dirty="0" spc="-5"/>
              <a:t>affiliates. </a:t>
            </a:r>
            <a:r>
              <a:rPr dirty="0"/>
              <a:t>All </a:t>
            </a:r>
            <a:r>
              <a:rPr dirty="0" spc="-5"/>
              <a:t>rights reserved. </a:t>
            </a:r>
            <a:r>
              <a:rPr dirty="0" spc="-10"/>
              <a:t>CADS </a:t>
            </a:r>
            <a:r>
              <a:rPr dirty="0" spc="-5"/>
              <a:t>Confidential – Internal/Restricted/Highly</a:t>
            </a:r>
            <a:r>
              <a:rPr dirty="0" spc="65"/>
              <a:t> </a:t>
            </a:r>
            <a:r>
              <a:rPr dirty="0"/>
              <a:t>Restricted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3013" y="6226302"/>
            <a:ext cx="11207750" cy="1905"/>
          </a:xfrm>
          <a:custGeom>
            <a:avLst/>
            <a:gdLst/>
            <a:ahLst/>
            <a:cxnLst/>
            <a:rect l="l" t="t" r="r" b="b"/>
            <a:pathLst>
              <a:path w="11207750" h="1904">
                <a:moveTo>
                  <a:pt x="0" y="0"/>
                </a:moveTo>
                <a:lnTo>
                  <a:pt x="11207495" y="1524"/>
                </a:lnTo>
              </a:path>
            </a:pathLst>
          </a:custGeom>
          <a:ln w="19050">
            <a:solidFill>
              <a:srgbClr val="0078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03301" y="92328"/>
            <a:ext cx="3068955" cy="315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3301" y="397129"/>
            <a:ext cx="4425950" cy="315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71373" y="1793890"/>
            <a:ext cx="11383645" cy="1381125"/>
          </a:xfrm>
          <a:prstGeom prst="rect">
            <a:avLst/>
          </a:prstGeom>
        </p:spPr>
        <p:txBody>
          <a:bodyPr wrap="square" lIns="0" tIns="1987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dirty="0" sz="2800" spc="-5" b="1">
                <a:solidFill>
                  <a:srgbClr val="A6A300"/>
                </a:solidFill>
                <a:latin typeface="Myanmar Text"/>
                <a:cs typeface="Myanmar Text"/>
              </a:rPr>
              <a:t>STEP 2: </a:t>
            </a:r>
            <a:r>
              <a:rPr dirty="0" sz="2800" spc="-10" b="1">
                <a:solidFill>
                  <a:srgbClr val="A6A300"/>
                </a:solidFill>
                <a:latin typeface="Myanmar Text"/>
                <a:cs typeface="Myanmar Text"/>
              </a:rPr>
              <a:t>Define the attributes that describe the </a:t>
            </a:r>
            <a:r>
              <a:rPr dirty="0" sz="2800" spc="-5" b="1">
                <a:solidFill>
                  <a:srgbClr val="A6A300"/>
                </a:solidFill>
                <a:latin typeface="Myanmar Text"/>
                <a:cs typeface="Myanmar Text"/>
              </a:rPr>
              <a:t>core</a:t>
            </a:r>
            <a:r>
              <a:rPr dirty="0" sz="2800" spc="240" b="1">
                <a:solidFill>
                  <a:srgbClr val="A6A300"/>
                </a:solidFill>
                <a:latin typeface="Myanmar Text"/>
                <a:cs typeface="Myanmar Text"/>
              </a:rPr>
              <a:t> </a:t>
            </a:r>
            <a:r>
              <a:rPr dirty="0" sz="2800" spc="-10" b="1">
                <a:solidFill>
                  <a:srgbClr val="A6A300"/>
                </a:solidFill>
                <a:latin typeface="Myanmar Text"/>
                <a:cs typeface="Myanmar Text"/>
              </a:rPr>
              <a:t>idea</a:t>
            </a:r>
            <a:endParaRPr sz="2800">
              <a:latin typeface="Myanmar Text"/>
              <a:cs typeface="Myanmar Text"/>
            </a:endParaRPr>
          </a:p>
          <a:p>
            <a:pPr marL="1176020" marR="5080" indent="-786130">
              <a:lnSpc>
                <a:spcPct val="100000"/>
              </a:lnSpc>
              <a:spcBef>
                <a:spcPts val="1055"/>
              </a:spcBef>
              <a:tabLst>
                <a:tab pos="1176020" algn="l"/>
              </a:tabLst>
            </a:pPr>
            <a:r>
              <a:rPr dirty="0" sz="1800" b="1">
                <a:solidFill>
                  <a:srgbClr val="A6A300"/>
                </a:solidFill>
                <a:latin typeface="Myanmar Text"/>
                <a:cs typeface="Myanmar Text"/>
              </a:rPr>
              <a:t>Clue:	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In 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general, </a:t>
            </a:r>
            <a:r>
              <a:rPr dirty="0" sz="2000" spc="5">
                <a:solidFill>
                  <a:srgbClr val="FFFFFF"/>
                </a:solidFill>
                <a:latin typeface="Myanmar Text"/>
                <a:cs typeface="Myanmar Text"/>
              </a:rPr>
              <a:t>they 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would 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like 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to create a 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database 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that stores customer-centric data, and the  data are mostly collected from customer information, order, and payment</a:t>
            </a:r>
            <a:r>
              <a:rPr dirty="0" sz="2000" spc="-7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information.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88229" y="2844545"/>
            <a:ext cx="6296025" cy="353695"/>
          </a:xfrm>
          <a:custGeom>
            <a:avLst/>
            <a:gdLst/>
            <a:ahLst/>
            <a:cxnLst/>
            <a:rect l="l" t="t" r="r" b="b"/>
            <a:pathLst>
              <a:path w="6296025" h="353694">
                <a:moveTo>
                  <a:pt x="0" y="353567"/>
                </a:moveTo>
                <a:lnTo>
                  <a:pt x="6295644" y="353567"/>
                </a:lnTo>
                <a:lnTo>
                  <a:pt x="6295644" y="0"/>
                </a:lnTo>
                <a:lnTo>
                  <a:pt x="0" y="0"/>
                </a:lnTo>
                <a:lnTo>
                  <a:pt x="0" y="353567"/>
                </a:lnTo>
                <a:close/>
              </a:path>
            </a:pathLst>
          </a:custGeom>
          <a:ln w="28575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023359" y="3467100"/>
            <a:ext cx="3406140" cy="25481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1037844"/>
            <a:ext cx="12192000" cy="789940"/>
          </a:xfrm>
          <a:custGeom>
            <a:avLst/>
            <a:gdLst/>
            <a:ahLst/>
            <a:cxnLst/>
            <a:rect l="l" t="t" r="r" b="b"/>
            <a:pathLst>
              <a:path w="12192000" h="789939">
                <a:moveTo>
                  <a:pt x="0" y="789431"/>
                </a:moveTo>
                <a:lnTo>
                  <a:pt x="12192000" y="789431"/>
                </a:lnTo>
                <a:lnTo>
                  <a:pt x="12192000" y="0"/>
                </a:lnTo>
                <a:lnTo>
                  <a:pt x="0" y="0"/>
                </a:lnTo>
                <a:lnTo>
                  <a:pt x="0" y="789431"/>
                </a:lnTo>
                <a:close/>
              </a:path>
            </a:pathLst>
          </a:custGeom>
          <a:solidFill>
            <a:srgbClr val="A6A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71373" y="1145539"/>
            <a:ext cx="603885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solidFill>
                  <a:srgbClr val="000000"/>
                </a:solidFill>
              </a:rPr>
              <a:t>Case </a:t>
            </a:r>
            <a:r>
              <a:rPr dirty="0" sz="3200">
                <a:solidFill>
                  <a:srgbClr val="000000"/>
                </a:solidFill>
              </a:rPr>
              <a:t>Study: Customer </a:t>
            </a:r>
            <a:r>
              <a:rPr dirty="0" sz="3200" spc="5">
                <a:solidFill>
                  <a:srgbClr val="000000"/>
                </a:solidFill>
              </a:rPr>
              <a:t>360</a:t>
            </a:r>
            <a:r>
              <a:rPr dirty="0" sz="3200" spc="-45">
                <a:solidFill>
                  <a:srgbClr val="000000"/>
                </a:solidFill>
              </a:rPr>
              <a:t> </a:t>
            </a:r>
            <a:r>
              <a:rPr dirty="0" sz="3200">
                <a:solidFill>
                  <a:srgbClr val="000000"/>
                </a:solidFill>
              </a:rPr>
              <a:t>View</a:t>
            </a:r>
            <a:endParaRPr sz="3200"/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"/>
              <a:t>Copyright © 2019 </a:t>
            </a:r>
            <a:r>
              <a:rPr dirty="0" spc="-10"/>
              <a:t>CADS and/or </a:t>
            </a:r>
            <a:r>
              <a:rPr dirty="0"/>
              <a:t>its </a:t>
            </a:r>
            <a:r>
              <a:rPr dirty="0" spc="-5"/>
              <a:t>affiliates. </a:t>
            </a:r>
            <a:r>
              <a:rPr dirty="0"/>
              <a:t>All </a:t>
            </a:r>
            <a:r>
              <a:rPr dirty="0" spc="-5"/>
              <a:t>rights reserved. </a:t>
            </a:r>
            <a:r>
              <a:rPr dirty="0" spc="-10"/>
              <a:t>CADS </a:t>
            </a:r>
            <a:r>
              <a:rPr dirty="0" spc="-5"/>
              <a:t>Confidential – Internal/Restricted/Highly</a:t>
            </a:r>
            <a:r>
              <a:rPr dirty="0" spc="65"/>
              <a:t> </a:t>
            </a:r>
            <a:r>
              <a:rPr dirty="0"/>
              <a:t>Restricted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3013" y="6226302"/>
            <a:ext cx="11207750" cy="1905"/>
          </a:xfrm>
          <a:custGeom>
            <a:avLst/>
            <a:gdLst/>
            <a:ahLst/>
            <a:cxnLst/>
            <a:rect l="l" t="t" r="r" b="b"/>
            <a:pathLst>
              <a:path w="11207750" h="1904">
                <a:moveTo>
                  <a:pt x="0" y="0"/>
                </a:moveTo>
                <a:lnTo>
                  <a:pt x="11207495" y="1524"/>
                </a:lnTo>
              </a:path>
            </a:pathLst>
          </a:custGeom>
          <a:ln w="19050">
            <a:solidFill>
              <a:srgbClr val="0078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03301" y="92328"/>
            <a:ext cx="3068955" cy="315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3301" y="397129"/>
            <a:ext cx="4425950" cy="315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71373" y="1980437"/>
            <a:ext cx="1011364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A6A300"/>
                </a:solidFill>
                <a:latin typeface="Myanmar Text"/>
                <a:cs typeface="Myanmar Text"/>
              </a:rPr>
              <a:t>STEP 3: </a:t>
            </a:r>
            <a:r>
              <a:rPr dirty="0" sz="2800" spc="-10" b="1">
                <a:solidFill>
                  <a:srgbClr val="A6A300"/>
                </a:solidFill>
                <a:latin typeface="Myanmar Text"/>
                <a:cs typeface="Myanmar Text"/>
              </a:rPr>
              <a:t>Define the </a:t>
            </a:r>
            <a:r>
              <a:rPr dirty="0" sz="2800" spc="-5" b="1">
                <a:solidFill>
                  <a:srgbClr val="A6A300"/>
                </a:solidFill>
                <a:latin typeface="Myanmar Text"/>
                <a:cs typeface="Myanmar Text"/>
              </a:rPr>
              <a:t>sub-attributes/features </a:t>
            </a:r>
            <a:r>
              <a:rPr dirty="0" sz="2800" spc="-10" b="1">
                <a:solidFill>
                  <a:srgbClr val="A6A300"/>
                </a:solidFill>
                <a:latin typeface="Myanmar Text"/>
                <a:cs typeface="Myanmar Text"/>
              </a:rPr>
              <a:t>for </a:t>
            </a:r>
            <a:r>
              <a:rPr dirty="0" sz="2800" spc="-5" b="1">
                <a:solidFill>
                  <a:srgbClr val="A6A300"/>
                </a:solidFill>
                <a:latin typeface="Myanmar Text"/>
                <a:cs typeface="Myanmar Text"/>
              </a:rPr>
              <a:t>each</a:t>
            </a:r>
            <a:r>
              <a:rPr dirty="0" sz="2800" spc="229" b="1">
                <a:solidFill>
                  <a:srgbClr val="A6A300"/>
                </a:solidFill>
                <a:latin typeface="Myanmar Text"/>
                <a:cs typeface="Myanmar Text"/>
              </a:rPr>
              <a:t> </a:t>
            </a:r>
            <a:r>
              <a:rPr dirty="0" sz="2800" spc="-10" b="1">
                <a:solidFill>
                  <a:srgbClr val="A6A300"/>
                </a:solidFill>
                <a:latin typeface="Myanmar Text"/>
                <a:cs typeface="Myanmar Text"/>
              </a:rPr>
              <a:t>attribute</a:t>
            </a:r>
            <a:endParaRPr sz="2800">
              <a:latin typeface="Myanmar Text"/>
              <a:cs typeface="Myanmar Tex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1037844"/>
            <a:ext cx="12192000" cy="789940"/>
          </a:xfrm>
          <a:custGeom>
            <a:avLst/>
            <a:gdLst/>
            <a:ahLst/>
            <a:cxnLst/>
            <a:rect l="l" t="t" r="r" b="b"/>
            <a:pathLst>
              <a:path w="12192000" h="789939">
                <a:moveTo>
                  <a:pt x="0" y="789431"/>
                </a:moveTo>
                <a:lnTo>
                  <a:pt x="12192000" y="789431"/>
                </a:lnTo>
                <a:lnTo>
                  <a:pt x="12192000" y="0"/>
                </a:lnTo>
                <a:lnTo>
                  <a:pt x="0" y="0"/>
                </a:lnTo>
                <a:lnTo>
                  <a:pt x="0" y="789431"/>
                </a:lnTo>
                <a:close/>
              </a:path>
            </a:pathLst>
          </a:custGeom>
          <a:solidFill>
            <a:srgbClr val="A6A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1373" y="1145539"/>
            <a:ext cx="603885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solidFill>
                  <a:srgbClr val="000000"/>
                </a:solidFill>
              </a:rPr>
              <a:t>Case </a:t>
            </a:r>
            <a:r>
              <a:rPr dirty="0" sz="3200">
                <a:solidFill>
                  <a:srgbClr val="000000"/>
                </a:solidFill>
              </a:rPr>
              <a:t>Study: Customer </a:t>
            </a:r>
            <a:r>
              <a:rPr dirty="0" sz="3200" spc="5">
                <a:solidFill>
                  <a:srgbClr val="000000"/>
                </a:solidFill>
              </a:rPr>
              <a:t>360</a:t>
            </a:r>
            <a:r>
              <a:rPr dirty="0" sz="3200" spc="-45">
                <a:solidFill>
                  <a:srgbClr val="000000"/>
                </a:solidFill>
              </a:rPr>
              <a:t> </a:t>
            </a:r>
            <a:r>
              <a:rPr dirty="0" sz="3200">
                <a:solidFill>
                  <a:srgbClr val="000000"/>
                </a:solidFill>
              </a:rPr>
              <a:t>View</a:t>
            </a:r>
            <a:endParaRPr sz="3200"/>
          </a:p>
        </p:txBody>
      </p:sp>
      <p:sp>
        <p:nvSpPr>
          <p:cNvPr id="8" name="object 8"/>
          <p:cNvSpPr/>
          <p:nvPr/>
        </p:nvSpPr>
        <p:spPr>
          <a:xfrm>
            <a:off x="2459735" y="2528316"/>
            <a:ext cx="6176771" cy="34945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911843" y="2822194"/>
            <a:ext cx="119761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A5B64"/>
                </a:solidFill>
                <a:latin typeface="Myanmar Text"/>
                <a:cs typeface="Myanmar Text"/>
              </a:rPr>
              <a:t>Some</a:t>
            </a:r>
            <a:r>
              <a:rPr dirty="0" sz="1800" spc="-10" b="1">
                <a:solidFill>
                  <a:srgbClr val="FA5B64"/>
                </a:solidFill>
                <a:latin typeface="Myanmar Text"/>
                <a:cs typeface="Myanmar Text"/>
              </a:rPr>
              <a:t>t</a:t>
            </a:r>
            <a:r>
              <a:rPr dirty="0" sz="1800" spc="-5" b="1">
                <a:solidFill>
                  <a:srgbClr val="FA5B64"/>
                </a:solidFill>
                <a:latin typeface="Myanmar Text"/>
                <a:cs typeface="Myanmar Text"/>
              </a:rPr>
              <a:t>hing  Wrong?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"/>
              <a:t>Copyright © 2019 </a:t>
            </a:r>
            <a:r>
              <a:rPr dirty="0" spc="-10"/>
              <a:t>CADS and/or </a:t>
            </a:r>
            <a:r>
              <a:rPr dirty="0"/>
              <a:t>its </a:t>
            </a:r>
            <a:r>
              <a:rPr dirty="0" spc="-5"/>
              <a:t>affiliates. </a:t>
            </a:r>
            <a:r>
              <a:rPr dirty="0"/>
              <a:t>All </a:t>
            </a:r>
            <a:r>
              <a:rPr dirty="0" spc="-5"/>
              <a:t>rights reserved. </a:t>
            </a:r>
            <a:r>
              <a:rPr dirty="0" spc="-10"/>
              <a:t>CADS </a:t>
            </a:r>
            <a:r>
              <a:rPr dirty="0" spc="-5"/>
              <a:t>Confidential – Internal/Restricted/Highly</a:t>
            </a:r>
            <a:r>
              <a:rPr dirty="0" spc="65"/>
              <a:t> </a:t>
            </a:r>
            <a:r>
              <a:rPr dirty="0"/>
              <a:t>Restricted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1373" y="1980437"/>
            <a:ext cx="1011364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A6A300"/>
                </a:solidFill>
                <a:latin typeface="Myanmar Text"/>
                <a:cs typeface="Myanmar Text"/>
              </a:rPr>
              <a:t>STEP 3: </a:t>
            </a:r>
            <a:r>
              <a:rPr dirty="0" sz="2800" spc="-10" b="1">
                <a:solidFill>
                  <a:srgbClr val="A6A300"/>
                </a:solidFill>
                <a:latin typeface="Myanmar Text"/>
                <a:cs typeface="Myanmar Text"/>
              </a:rPr>
              <a:t>Define the </a:t>
            </a:r>
            <a:r>
              <a:rPr dirty="0" sz="2800" spc="-5" b="1">
                <a:solidFill>
                  <a:srgbClr val="A6A300"/>
                </a:solidFill>
                <a:latin typeface="Myanmar Text"/>
                <a:cs typeface="Myanmar Text"/>
              </a:rPr>
              <a:t>sub-attributes/features </a:t>
            </a:r>
            <a:r>
              <a:rPr dirty="0" sz="2800" spc="-10" b="1">
                <a:solidFill>
                  <a:srgbClr val="A6A300"/>
                </a:solidFill>
                <a:latin typeface="Myanmar Text"/>
                <a:cs typeface="Myanmar Text"/>
              </a:rPr>
              <a:t>for </a:t>
            </a:r>
            <a:r>
              <a:rPr dirty="0" sz="2800" spc="-5" b="1">
                <a:solidFill>
                  <a:srgbClr val="A6A300"/>
                </a:solidFill>
                <a:latin typeface="Myanmar Text"/>
                <a:cs typeface="Myanmar Text"/>
              </a:rPr>
              <a:t>each</a:t>
            </a:r>
            <a:r>
              <a:rPr dirty="0" sz="2800" spc="229" b="1">
                <a:solidFill>
                  <a:srgbClr val="A6A300"/>
                </a:solidFill>
                <a:latin typeface="Myanmar Text"/>
                <a:cs typeface="Myanmar Text"/>
              </a:rPr>
              <a:t> </a:t>
            </a:r>
            <a:r>
              <a:rPr dirty="0" sz="2800" spc="-10" b="1">
                <a:solidFill>
                  <a:srgbClr val="A6A300"/>
                </a:solidFill>
                <a:latin typeface="Myanmar Text"/>
                <a:cs typeface="Myanmar Text"/>
              </a:rPr>
              <a:t>attribute</a:t>
            </a:r>
            <a:endParaRPr sz="2800">
              <a:latin typeface="Myanmar Text"/>
              <a:cs typeface="Myanmar Tex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37844"/>
            <a:ext cx="12192000" cy="789940"/>
          </a:xfrm>
          <a:custGeom>
            <a:avLst/>
            <a:gdLst/>
            <a:ahLst/>
            <a:cxnLst/>
            <a:rect l="l" t="t" r="r" b="b"/>
            <a:pathLst>
              <a:path w="12192000" h="789939">
                <a:moveTo>
                  <a:pt x="0" y="789431"/>
                </a:moveTo>
                <a:lnTo>
                  <a:pt x="12192000" y="789431"/>
                </a:lnTo>
                <a:lnTo>
                  <a:pt x="12192000" y="0"/>
                </a:lnTo>
                <a:lnTo>
                  <a:pt x="0" y="0"/>
                </a:lnTo>
                <a:lnTo>
                  <a:pt x="0" y="789431"/>
                </a:lnTo>
                <a:close/>
              </a:path>
            </a:pathLst>
          </a:custGeom>
          <a:solidFill>
            <a:srgbClr val="A6A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71373" y="1145539"/>
            <a:ext cx="603885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 b="1">
                <a:latin typeface="Myanmar Text"/>
                <a:cs typeface="Myanmar Text"/>
              </a:rPr>
              <a:t>Case </a:t>
            </a:r>
            <a:r>
              <a:rPr dirty="0" sz="3200" b="1">
                <a:latin typeface="Myanmar Text"/>
                <a:cs typeface="Myanmar Text"/>
              </a:rPr>
              <a:t>Study: Customer </a:t>
            </a:r>
            <a:r>
              <a:rPr dirty="0" sz="3200" spc="5" b="1">
                <a:latin typeface="Myanmar Text"/>
                <a:cs typeface="Myanmar Text"/>
              </a:rPr>
              <a:t>360</a:t>
            </a:r>
            <a:r>
              <a:rPr dirty="0" sz="3200" spc="-45" b="1">
                <a:latin typeface="Myanmar Text"/>
                <a:cs typeface="Myanmar Text"/>
              </a:rPr>
              <a:t> </a:t>
            </a:r>
            <a:r>
              <a:rPr dirty="0" sz="3200" b="1">
                <a:latin typeface="Myanmar Text"/>
                <a:cs typeface="Myanmar Text"/>
              </a:rPr>
              <a:t>View</a:t>
            </a:r>
            <a:endParaRPr sz="3200">
              <a:latin typeface="Myanmar Text"/>
              <a:cs typeface="Myanmar Tex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06039" y="2583179"/>
            <a:ext cx="6979919" cy="37261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"/>
              <a:t>Copyright © 2019 </a:t>
            </a:r>
            <a:r>
              <a:rPr dirty="0" spc="-10"/>
              <a:t>CADS and/or </a:t>
            </a:r>
            <a:r>
              <a:rPr dirty="0"/>
              <a:t>its </a:t>
            </a:r>
            <a:r>
              <a:rPr dirty="0" spc="-5"/>
              <a:t>affiliates. </a:t>
            </a:r>
            <a:r>
              <a:rPr dirty="0"/>
              <a:t>All </a:t>
            </a:r>
            <a:r>
              <a:rPr dirty="0" spc="-5"/>
              <a:t>rights reserved. </a:t>
            </a:r>
            <a:r>
              <a:rPr dirty="0" spc="-10"/>
              <a:t>CADS </a:t>
            </a:r>
            <a:r>
              <a:rPr dirty="0" spc="-5"/>
              <a:t>Confidential – Internal/Restricted/Highly</a:t>
            </a:r>
            <a:r>
              <a:rPr dirty="0" spc="65"/>
              <a:t> </a:t>
            </a:r>
            <a:r>
              <a:rPr dirty="0"/>
              <a:t>Restricted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37844"/>
            <a:ext cx="12192000" cy="789940"/>
          </a:xfrm>
          <a:custGeom>
            <a:avLst/>
            <a:gdLst/>
            <a:ahLst/>
            <a:cxnLst/>
            <a:rect l="l" t="t" r="r" b="b"/>
            <a:pathLst>
              <a:path w="12192000" h="789939">
                <a:moveTo>
                  <a:pt x="0" y="789431"/>
                </a:moveTo>
                <a:lnTo>
                  <a:pt x="12192000" y="789431"/>
                </a:lnTo>
                <a:lnTo>
                  <a:pt x="12192000" y="0"/>
                </a:lnTo>
                <a:lnTo>
                  <a:pt x="0" y="0"/>
                </a:lnTo>
                <a:lnTo>
                  <a:pt x="0" y="789431"/>
                </a:lnTo>
                <a:close/>
              </a:path>
            </a:pathLst>
          </a:custGeom>
          <a:solidFill>
            <a:srgbClr val="A6A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71373" y="1145539"/>
            <a:ext cx="603885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 b="1">
                <a:latin typeface="Myanmar Text"/>
                <a:cs typeface="Myanmar Text"/>
              </a:rPr>
              <a:t>Case </a:t>
            </a:r>
            <a:r>
              <a:rPr dirty="0" sz="3200" b="1">
                <a:latin typeface="Myanmar Text"/>
                <a:cs typeface="Myanmar Text"/>
              </a:rPr>
              <a:t>Study: Customer </a:t>
            </a:r>
            <a:r>
              <a:rPr dirty="0" sz="3200" spc="5" b="1">
                <a:latin typeface="Myanmar Text"/>
                <a:cs typeface="Myanmar Text"/>
              </a:rPr>
              <a:t>360</a:t>
            </a:r>
            <a:r>
              <a:rPr dirty="0" sz="3200" spc="-45" b="1">
                <a:latin typeface="Myanmar Text"/>
                <a:cs typeface="Myanmar Text"/>
              </a:rPr>
              <a:t> </a:t>
            </a:r>
            <a:r>
              <a:rPr dirty="0" sz="3200" b="1">
                <a:latin typeface="Myanmar Text"/>
                <a:cs typeface="Myanmar Text"/>
              </a:rPr>
              <a:t>View</a:t>
            </a:r>
            <a:endParaRPr sz="3200">
              <a:latin typeface="Myanmar Text"/>
              <a:cs typeface="Myanmar Tex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"/>
              <a:t>Copyright © 2019 </a:t>
            </a:r>
            <a:r>
              <a:rPr dirty="0" spc="-10"/>
              <a:t>CADS and/or </a:t>
            </a:r>
            <a:r>
              <a:rPr dirty="0"/>
              <a:t>its </a:t>
            </a:r>
            <a:r>
              <a:rPr dirty="0" spc="-5"/>
              <a:t>affiliates. </a:t>
            </a:r>
            <a:r>
              <a:rPr dirty="0"/>
              <a:t>All </a:t>
            </a:r>
            <a:r>
              <a:rPr dirty="0" spc="-5"/>
              <a:t>rights reserved. </a:t>
            </a:r>
            <a:r>
              <a:rPr dirty="0" spc="-10"/>
              <a:t>CADS </a:t>
            </a:r>
            <a:r>
              <a:rPr dirty="0" spc="-5"/>
              <a:t>Confidential – Internal/Restricted/Highly</a:t>
            </a:r>
            <a:r>
              <a:rPr dirty="0" spc="65"/>
              <a:t> </a:t>
            </a:r>
            <a:r>
              <a:rPr dirty="0"/>
              <a:t>Restricted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8652" y="3234690"/>
            <a:ext cx="3112770" cy="6965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1">
                <a:solidFill>
                  <a:srgbClr val="BEE7FF"/>
                </a:solidFill>
                <a:latin typeface="Myanmar Text"/>
                <a:cs typeface="Myanmar Text"/>
              </a:rPr>
              <a:t>What</a:t>
            </a:r>
            <a:r>
              <a:rPr dirty="0" sz="4400" spc="-105" b="1">
                <a:solidFill>
                  <a:srgbClr val="BEE7FF"/>
                </a:solidFill>
                <a:latin typeface="Myanmar Text"/>
                <a:cs typeface="Myanmar Text"/>
              </a:rPr>
              <a:t> </a:t>
            </a:r>
            <a:r>
              <a:rPr dirty="0" sz="4400" b="1">
                <a:solidFill>
                  <a:srgbClr val="BEE7FF"/>
                </a:solidFill>
                <a:latin typeface="Myanmar Text"/>
                <a:cs typeface="Myanmar Text"/>
              </a:rPr>
              <a:t>Next?</a:t>
            </a:r>
            <a:endParaRPr sz="44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3301" y="397129"/>
            <a:ext cx="4425950" cy="315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236976" y="1827276"/>
            <a:ext cx="5718048" cy="434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037844"/>
            <a:ext cx="12192000" cy="789940"/>
          </a:xfrm>
          <a:custGeom>
            <a:avLst/>
            <a:gdLst/>
            <a:ahLst/>
            <a:cxnLst/>
            <a:rect l="l" t="t" r="r" b="b"/>
            <a:pathLst>
              <a:path w="12192000" h="789939">
                <a:moveTo>
                  <a:pt x="0" y="789431"/>
                </a:moveTo>
                <a:lnTo>
                  <a:pt x="12192000" y="789431"/>
                </a:lnTo>
                <a:lnTo>
                  <a:pt x="12192000" y="0"/>
                </a:lnTo>
                <a:lnTo>
                  <a:pt x="0" y="0"/>
                </a:lnTo>
                <a:lnTo>
                  <a:pt x="0" y="789431"/>
                </a:lnTo>
                <a:close/>
              </a:path>
            </a:pathLst>
          </a:custGeom>
          <a:solidFill>
            <a:srgbClr val="A6A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1373" y="1145539"/>
            <a:ext cx="603885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solidFill>
                  <a:srgbClr val="000000"/>
                </a:solidFill>
              </a:rPr>
              <a:t>Case </a:t>
            </a:r>
            <a:r>
              <a:rPr dirty="0" sz="3200">
                <a:solidFill>
                  <a:srgbClr val="000000"/>
                </a:solidFill>
              </a:rPr>
              <a:t>Study: Customer </a:t>
            </a:r>
            <a:r>
              <a:rPr dirty="0" sz="3200" spc="5">
                <a:solidFill>
                  <a:srgbClr val="000000"/>
                </a:solidFill>
              </a:rPr>
              <a:t>360</a:t>
            </a:r>
            <a:r>
              <a:rPr dirty="0" sz="3200" spc="-45">
                <a:solidFill>
                  <a:srgbClr val="000000"/>
                </a:solidFill>
              </a:rPr>
              <a:t> </a:t>
            </a:r>
            <a:r>
              <a:rPr dirty="0" sz="3200">
                <a:solidFill>
                  <a:srgbClr val="000000"/>
                </a:solidFill>
              </a:rPr>
              <a:t>View</a:t>
            </a:r>
            <a:endParaRPr sz="3200"/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"/>
              <a:t>Copyright © 2019 </a:t>
            </a:r>
            <a:r>
              <a:rPr dirty="0" spc="-10"/>
              <a:t>CADS and/or </a:t>
            </a:r>
            <a:r>
              <a:rPr dirty="0"/>
              <a:t>its </a:t>
            </a:r>
            <a:r>
              <a:rPr dirty="0" spc="-5"/>
              <a:t>affiliates. </a:t>
            </a:r>
            <a:r>
              <a:rPr dirty="0"/>
              <a:t>All </a:t>
            </a:r>
            <a:r>
              <a:rPr dirty="0" spc="-5"/>
              <a:t>rights reserved. </a:t>
            </a:r>
            <a:r>
              <a:rPr dirty="0" spc="-10"/>
              <a:t>CADS </a:t>
            </a:r>
            <a:r>
              <a:rPr dirty="0" spc="-5"/>
              <a:t>Confidential – Internal/Restricted/Highly</a:t>
            </a:r>
            <a:r>
              <a:rPr dirty="0" spc="65"/>
              <a:t> </a:t>
            </a:r>
            <a:r>
              <a:rPr dirty="0"/>
              <a:t>Restricted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868916" y="6451104"/>
            <a:ext cx="2222500" cy="423545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650" spc="-30" i="1">
                <a:solidFill>
                  <a:srgbClr val="6E6C00"/>
                </a:solidFill>
                <a:latin typeface="Myanmar Text"/>
                <a:cs typeface="Myanmar Text"/>
              </a:rPr>
              <a:t>*Created with</a:t>
            </a:r>
            <a:r>
              <a:rPr dirty="0" sz="1650" spc="-15" i="1">
                <a:solidFill>
                  <a:srgbClr val="6E6C00"/>
                </a:solidFill>
                <a:latin typeface="Myanmar Text"/>
                <a:cs typeface="Myanmar Text"/>
              </a:rPr>
              <a:t> </a:t>
            </a:r>
            <a:r>
              <a:rPr dirty="0" sz="1650" spc="-30" i="1">
                <a:solidFill>
                  <a:srgbClr val="6E6C00"/>
                </a:solidFill>
                <a:latin typeface="Myanmar Text"/>
                <a:cs typeface="Myanmar Text"/>
              </a:rPr>
              <a:t>Lucidchart</a:t>
            </a:r>
            <a:endParaRPr sz="165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3443" y="6397244"/>
            <a:ext cx="4457700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-5">
                <a:solidFill>
                  <a:srgbClr val="FFFFFF"/>
                </a:solidFill>
                <a:latin typeface="Arial"/>
                <a:cs typeface="Arial"/>
              </a:rPr>
              <a:t>Copyright © 2019 </a:t>
            </a:r>
            <a:r>
              <a:rPr dirty="0" sz="650" spc="-10">
                <a:solidFill>
                  <a:srgbClr val="FFFFFF"/>
                </a:solidFill>
                <a:latin typeface="Arial"/>
                <a:cs typeface="Arial"/>
              </a:rPr>
              <a:t>CADS and/or </a:t>
            </a:r>
            <a:r>
              <a:rPr dirty="0" sz="650">
                <a:solidFill>
                  <a:srgbClr val="FFFFFF"/>
                </a:solidFill>
                <a:latin typeface="Arial"/>
                <a:cs typeface="Arial"/>
              </a:rPr>
              <a:t>its </a:t>
            </a:r>
            <a:r>
              <a:rPr dirty="0" sz="650" spc="-5">
                <a:solidFill>
                  <a:srgbClr val="FFFFFF"/>
                </a:solidFill>
                <a:latin typeface="Arial"/>
                <a:cs typeface="Arial"/>
              </a:rPr>
              <a:t>affiliates. </a:t>
            </a:r>
            <a:r>
              <a:rPr dirty="0" sz="65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dirty="0" sz="650" spc="-5">
                <a:solidFill>
                  <a:srgbClr val="FFFFFF"/>
                </a:solidFill>
                <a:latin typeface="Arial"/>
                <a:cs typeface="Arial"/>
              </a:rPr>
              <a:t>rights reserved. </a:t>
            </a:r>
            <a:r>
              <a:rPr dirty="0" sz="650" spc="-10">
                <a:solidFill>
                  <a:srgbClr val="FFFFFF"/>
                </a:solidFill>
                <a:latin typeface="Arial"/>
                <a:cs typeface="Arial"/>
              </a:rPr>
              <a:t>CADS </a:t>
            </a:r>
            <a:r>
              <a:rPr dirty="0" sz="650" spc="-5">
                <a:solidFill>
                  <a:srgbClr val="FFFFFF"/>
                </a:solidFill>
                <a:latin typeface="Arial"/>
                <a:cs typeface="Arial"/>
              </a:rPr>
              <a:t>Confidential – Internal/Restricted/Highly</a:t>
            </a:r>
            <a:r>
              <a:rPr dirty="0" sz="650" spc="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50">
                <a:solidFill>
                  <a:srgbClr val="FFFFFF"/>
                </a:solidFill>
                <a:latin typeface="Arial"/>
                <a:cs typeface="Arial"/>
              </a:rPr>
              <a:t>Restricted</a:t>
            </a:r>
            <a:endParaRPr sz="6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3301" y="92328"/>
            <a:ext cx="3068955" cy="315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3301" y="397129"/>
            <a:ext cx="5035042" cy="315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1037844"/>
            <a:ext cx="12192000" cy="789940"/>
          </a:xfrm>
          <a:custGeom>
            <a:avLst/>
            <a:gdLst/>
            <a:ahLst/>
            <a:cxnLst/>
            <a:rect l="l" t="t" r="r" b="b"/>
            <a:pathLst>
              <a:path w="12192000" h="789939">
                <a:moveTo>
                  <a:pt x="0" y="789431"/>
                </a:moveTo>
                <a:lnTo>
                  <a:pt x="12192000" y="789431"/>
                </a:lnTo>
                <a:lnTo>
                  <a:pt x="12192000" y="0"/>
                </a:lnTo>
                <a:lnTo>
                  <a:pt x="0" y="0"/>
                </a:lnTo>
                <a:lnTo>
                  <a:pt x="0" y="789431"/>
                </a:lnTo>
                <a:close/>
              </a:path>
            </a:pathLst>
          </a:custGeom>
          <a:solidFill>
            <a:srgbClr val="A6A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1373" y="1145539"/>
            <a:ext cx="603885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solidFill>
                  <a:srgbClr val="000000"/>
                </a:solidFill>
              </a:rPr>
              <a:t>Case </a:t>
            </a:r>
            <a:r>
              <a:rPr dirty="0" sz="3200">
                <a:solidFill>
                  <a:srgbClr val="000000"/>
                </a:solidFill>
              </a:rPr>
              <a:t>Study: Customer </a:t>
            </a:r>
            <a:r>
              <a:rPr dirty="0" sz="3200" spc="5">
                <a:solidFill>
                  <a:srgbClr val="000000"/>
                </a:solidFill>
              </a:rPr>
              <a:t>360</a:t>
            </a:r>
            <a:r>
              <a:rPr dirty="0" sz="3200" spc="-45">
                <a:solidFill>
                  <a:srgbClr val="000000"/>
                </a:solidFill>
              </a:rPr>
              <a:t> </a:t>
            </a:r>
            <a:r>
              <a:rPr dirty="0" sz="3200">
                <a:solidFill>
                  <a:srgbClr val="000000"/>
                </a:solidFill>
              </a:rPr>
              <a:t>View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483209" y="3339210"/>
            <a:ext cx="46259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6E6C00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 sz="1800" spc="-5">
                <a:solidFill>
                  <a:srgbClr val="DBEDF4"/>
                </a:solidFill>
                <a:latin typeface="Myanmar Text"/>
                <a:cs typeface="Myanmar Text"/>
              </a:rPr>
              <a:t>JSON</a:t>
            </a:r>
            <a:r>
              <a:rPr dirty="0" sz="1800" spc="130">
                <a:solidFill>
                  <a:srgbClr val="DBEDF4"/>
                </a:solidFill>
                <a:latin typeface="Myanmar Text"/>
                <a:cs typeface="Myanmar Text"/>
              </a:rPr>
              <a:t> </a:t>
            </a:r>
            <a:r>
              <a:rPr dirty="0" sz="1800" spc="-5">
                <a:solidFill>
                  <a:srgbClr val="DBEDF4"/>
                </a:solidFill>
                <a:latin typeface="Myanmar Text"/>
                <a:cs typeface="Myanmar Text"/>
              </a:rPr>
              <a:t>is</a:t>
            </a:r>
            <a:r>
              <a:rPr dirty="0" sz="1800" spc="130">
                <a:solidFill>
                  <a:srgbClr val="DBEDF4"/>
                </a:solidFill>
                <a:latin typeface="Myanmar Text"/>
                <a:cs typeface="Myanmar Text"/>
              </a:rPr>
              <a:t> </a:t>
            </a:r>
            <a:r>
              <a:rPr dirty="0" sz="1800">
                <a:solidFill>
                  <a:srgbClr val="DBEDF4"/>
                </a:solidFill>
                <a:latin typeface="Myanmar Text"/>
                <a:cs typeface="Myanmar Text"/>
              </a:rPr>
              <a:t>a</a:t>
            </a:r>
            <a:r>
              <a:rPr dirty="0" sz="1800" spc="110">
                <a:solidFill>
                  <a:srgbClr val="DBEDF4"/>
                </a:solidFill>
                <a:latin typeface="Myanmar Text"/>
                <a:cs typeface="Myanmar Text"/>
              </a:rPr>
              <a:t> </a:t>
            </a:r>
            <a:r>
              <a:rPr dirty="0" sz="1800" spc="-5">
                <a:solidFill>
                  <a:srgbClr val="DBEDF4"/>
                </a:solidFill>
                <a:latin typeface="Myanmar Text"/>
                <a:cs typeface="Myanmar Text"/>
              </a:rPr>
              <a:t>tagged</a:t>
            </a:r>
            <a:r>
              <a:rPr dirty="0" sz="1800" spc="120">
                <a:solidFill>
                  <a:srgbClr val="DBEDF4"/>
                </a:solidFill>
                <a:latin typeface="Myanmar Text"/>
                <a:cs typeface="Myanmar Text"/>
              </a:rPr>
              <a:t> </a:t>
            </a:r>
            <a:r>
              <a:rPr dirty="0" sz="1800" spc="-5">
                <a:solidFill>
                  <a:srgbClr val="DBEDF4"/>
                </a:solidFill>
                <a:latin typeface="Myanmar Text"/>
                <a:cs typeface="Myanmar Text"/>
              </a:rPr>
              <a:t>language</a:t>
            </a:r>
            <a:r>
              <a:rPr dirty="0" sz="1800" spc="114">
                <a:solidFill>
                  <a:srgbClr val="DBEDF4"/>
                </a:solidFill>
                <a:latin typeface="Myanmar Text"/>
                <a:cs typeface="Myanmar Text"/>
              </a:rPr>
              <a:t> </a:t>
            </a:r>
            <a:r>
              <a:rPr dirty="0" sz="1800">
                <a:solidFill>
                  <a:srgbClr val="DBEDF4"/>
                </a:solidFill>
                <a:latin typeface="Myanmar Text"/>
                <a:cs typeface="Myanmar Text"/>
              </a:rPr>
              <a:t>and</a:t>
            </a:r>
            <a:r>
              <a:rPr dirty="0" sz="1800" spc="114">
                <a:solidFill>
                  <a:srgbClr val="DBEDF4"/>
                </a:solidFill>
                <a:latin typeface="Myanmar Text"/>
                <a:cs typeface="Myanmar Text"/>
              </a:rPr>
              <a:t> </a:t>
            </a:r>
            <a:r>
              <a:rPr dirty="0" sz="1800" spc="-5">
                <a:solidFill>
                  <a:srgbClr val="DBEDF4"/>
                </a:solidFill>
                <a:latin typeface="Myanmar Text"/>
                <a:cs typeface="Myanmar Text"/>
              </a:rPr>
              <a:t>is</a:t>
            </a:r>
            <a:r>
              <a:rPr dirty="0" sz="1800" spc="114">
                <a:solidFill>
                  <a:srgbClr val="DBEDF4"/>
                </a:solidFill>
                <a:latin typeface="Myanmar Text"/>
                <a:cs typeface="Myanmar Text"/>
              </a:rPr>
              <a:t> </a:t>
            </a:r>
            <a:r>
              <a:rPr dirty="0" sz="1800" spc="-10">
                <a:solidFill>
                  <a:srgbClr val="DBEDF4"/>
                </a:solidFill>
                <a:latin typeface="Myanmar Text"/>
                <a:cs typeface="Myanmar Text"/>
              </a:rPr>
              <a:t>used</a:t>
            </a:r>
            <a:r>
              <a:rPr dirty="0" sz="1800" spc="120">
                <a:solidFill>
                  <a:srgbClr val="DBEDF4"/>
                </a:solidFill>
                <a:latin typeface="Myanmar Text"/>
                <a:cs typeface="Myanmar Text"/>
              </a:rPr>
              <a:t> </a:t>
            </a:r>
            <a:r>
              <a:rPr dirty="0" sz="1800" spc="-10">
                <a:solidFill>
                  <a:srgbClr val="DBEDF4"/>
                </a:solidFill>
                <a:latin typeface="Myanmar Text"/>
                <a:cs typeface="Myanmar Text"/>
              </a:rPr>
              <a:t>to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9721" y="3613530"/>
            <a:ext cx="22974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DBEDF4"/>
                </a:solidFill>
                <a:latin typeface="Myanmar Text"/>
                <a:cs typeface="Myanmar Text"/>
              </a:rPr>
              <a:t>describe </a:t>
            </a:r>
            <a:r>
              <a:rPr dirty="0" sz="1800">
                <a:solidFill>
                  <a:srgbClr val="DBEDF4"/>
                </a:solidFill>
                <a:latin typeface="Myanmar Text"/>
                <a:cs typeface="Myanmar Text"/>
              </a:rPr>
              <a:t>the</a:t>
            </a:r>
            <a:r>
              <a:rPr dirty="0" sz="1800" spc="-75">
                <a:solidFill>
                  <a:srgbClr val="DBEDF4"/>
                </a:solidFill>
                <a:latin typeface="Myanmar Text"/>
                <a:cs typeface="Myanmar Text"/>
              </a:rPr>
              <a:t> </a:t>
            </a:r>
            <a:r>
              <a:rPr dirty="0" sz="1800" spc="-5">
                <a:solidFill>
                  <a:srgbClr val="DBEDF4"/>
                </a:solidFill>
                <a:latin typeface="Myanmar Text"/>
                <a:cs typeface="Myanmar Text"/>
              </a:rPr>
              <a:t>instances.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3209" y="4162170"/>
            <a:ext cx="46278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6E6C00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 sz="1800">
                <a:solidFill>
                  <a:srgbClr val="DBEDF4"/>
                </a:solidFill>
                <a:latin typeface="Myanmar Text"/>
                <a:cs typeface="Myanmar Text"/>
              </a:rPr>
              <a:t>It </a:t>
            </a:r>
            <a:r>
              <a:rPr dirty="0" sz="1800" spc="-5">
                <a:solidFill>
                  <a:srgbClr val="DBEDF4"/>
                </a:solidFill>
                <a:latin typeface="Myanmar Text"/>
                <a:cs typeface="Myanmar Text"/>
              </a:rPr>
              <a:t>is </a:t>
            </a:r>
            <a:r>
              <a:rPr dirty="0" sz="1800">
                <a:solidFill>
                  <a:srgbClr val="DBEDF4"/>
                </a:solidFill>
                <a:latin typeface="Myanmar Text"/>
                <a:cs typeface="Myanmar Text"/>
              </a:rPr>
              <a:t>a </a:t>
            </a:r>
            <a:r>
              <a:rPr dirty="0" sz="1800" spc="-5">
                <a:solidFill>
                  <a:srgbClr val="DBEDF4"/>
                </a:solidFill>
                <a:latin typeface="Myanmar Text"/>
                <a:cs typeface="Myanmar Text"/>
              </a:rPr>
              <a:t>text-based method to define</a:t>
            </a:r>
            <a:r>
              <a:rPr dirty="0" sz="1800" spc="35">
                <a:solidFill>
                  <a:srgbClr val="DBEDF4"/>
                </a:solidFill>
                <a:latin typeface="Myanmar Text"/>
                <a:cs typeface="Myanmar Text"/>
              </a:rPr>
              <a:t> </a:t>
            </a:r>
            <a:r>
              <a:rPr dirty="0" sz="1800" spc="-5">
                <a:solidFill>
                  <a:srgbClr val="DBEDF4"/>
                </a:solidFill>
                <a:latin typeface="Myanmar Text"/>
                <a:cs typeface="Myanmar Text"/>
              </a:rPr>
              <a:t>the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9721" y="4436186"/>
            <a:ext cx="315595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DBEDF4"/>
                </a:solidFill>
                <a:latin typeface="Myanmar Text"/>
                <a:cs typeface="Myanmar Text"/>
              </a:rPr>
              <a:t>structure of </a:t>
            </a:r>
            <a:r>
              <a:rPr dirty="0" sz="1800">
                <a:solidFill>
                  <a:srgbClr val="DBEDF4"/>
                </a:solidFill>
                <a:latin typeface="Myanmar Text"/>
                <a:cs typeface="Myanmar Text"/>
              </a:rPr>
              <a:t>a </a:t>
            </a:r>
            <a:r>
              <a:rPr dirty="0" sz="1800" spc="-5">
                <a:solidFill>
                  <a:srgbClr val="DBEDF4"/>
                </a:solidFill>
                <a:latin typeface="Myanmar Text"/>
                <a:cs typeface="Myanmar Text"/>
              </a:rPr>
              <a:t>NoSQL</a:t>
            </a:r>
            <a:r>
              <a:rPr dirty="0" sz="1800" spc="-85">
                <a:solidFill>
                  <a:srgbClr val="DBEDF4"/>
                </a:solidFill>
                <a:latin typeface="Myanmar Text"/>
                <a:cs typeface="Myanmar Text"/>
              </a:rPr>
              <a:t> </a:t>
            </a:r>
            <a:r>
              <a:rPr dirty="0" sz="1800" spc="-5">
                <a:solidFill>
                  <a:srgbClr val="DBEDF4"/>
                </a:solidFill>
                <a:latin typeface="Myanmar Text"/>
                <a:cs typeface="Myanmar Text"/>
              </a:rPr>
              <a:t>database.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67071" y="1937130"/>
            <a:ext cx="102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93563" y="2211451"/>
            <a:ext cx="6441440" cy="3867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4949825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"employees":</a:t>
            </a:r>
            <a:r>
              <a:rPr dirty="0" sz="1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algn="r" marR="4950460">
              <a:lnSpc>
                <a:spcPct val="100000"/>
              </a:lnSpc>
            </a:pP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"employee":</a:t>
            </a:r>
            <a:r>
              <a:rPr dirty="0" sz="1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[</a:t>
            </a:r>
            <a:endParaRPr sz="180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"id":</a:t>
            </a:r>
            <a:r>
              <a:rPr dirty="0" sz="18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"1",</a:t>
            </a:r>
            <a:endParaRPr sz="1800">
              <a:latin typeface="Arial"/>
              <a:cs typeface="Arial"/>
            </a:endParaRPr>
          </a:p>
          <a:p>
            <a:pPr marL="393700" marR="3902075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"firstName": </a:t>
            </a:r>
            <a:r>
              <a:rPr dirty="0" sz="1800" spc="-35">
                <a:solidFill>
                  <a:srgbClr val="FFFFFF"/>
                </a:solidFill>
                <a:latin typeface="Arial"/>
                <a:cs typeface="Arial"/>
              </a:rPr>
              <a:t>"Tom", 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"lastName":</a:t>
            </a:r>
            <a:r>
              <a:rPr dirty="0" sz="18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"Cruise",</a:t>
            </a:r>
            <a:endParaRPr sz="18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"photo":</a:t>
            </a:r>
            <a:r>
              <a:rPr dirty="0" sz="1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"https://jsonformatter.org/img/tom-cruise.jpg"</a:t>
            </a:r>
            <a:endParaRPr sz="180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},</a:t>
            </a:r>
            <a:endParaRPr sz="180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"id":</a:t>
            </a:r>
            <a:r>
              <a:rPr dirty="0" sz="18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"2",</a:t>
            </a:r>
            <a:endParaRPr sz="1800">
              <a:latin typeface="Arial"/>
              <a:cs typeface="Arial"/>
            </a:endParaRPr>
          </a:p>
          <a:p>
            <a:pPr marL="393700" marR="3458210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"firstName": "Maria",  "lastName":</a:t>
            </a:r>
            <a:r>
              <a:rPr dirty="0" sz="18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"Sharapova",</a:t>
            </a:r>
            <a:endParaRPr sz="18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"photo":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"https://jsonformatter.org/img/Maria-Sharapova.jpg"</a:t>
            </a:r>
            <a:endParaRPr sz="180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tabLst>
                <a:tab pos="597535" algn="l"/>
              </a:tabLst>
            </a:pP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}	]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0788" y="6052820"/>
            <a:ext cx="11252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35220" algn="l"/>
                <a:tab pos="11238865" algn="l"/>
              </a:tabLst>
            </a:pPr>
            <a:r>
              <a:rPr dirty="0" sz="1800" strike="sngStrike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trike="sngStrike">
                <a:solidFill>
                  <a:srgbClr val="FFFFFF"/>
                </a:solidFill>
                <a:latin typeface="Arial"/>
                <a:cs typeface="Arial"/>
              </a:rPr>
              <a:t>	}	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67071" y="6327140"/>
            <a:ext cx="102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3013" y="6226302"/>
            <a:ext cx="11207750" cy="1905"/>
          </a:xfrm>
          <a:custGeom>
            <a:avLst/>
            <a:gdLst/>
            <a:ahLst/>
            <a:cxnLst/>
            <a:rect l="l" t="t" r="r" b="b"/>
            <a:pathLst>
              <a:path w="11207750" h="1904">
                <a:moveTo>
                  <a:pt x="0" y="0"/>
                </a:moveTo>
                <a:lnTo>
                  <a:pt x="11207495" y="1524"/>
                </a:lnTo>
              </a:path>
            </a:pathLst>
          </a:custGeom>
          <a:ln w="19050">
            <a:solidFill>
              <a:srgbClr val="0078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23443" y="6397244"/>
            <a:ext cx="4457700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-5">
                <a:solidFill>
                  <a:srgbClr val="FFFFFF"/>
                </a:solidFill>
                <a:latin typeface="Arial"/>
                <a:cs typeface="Arial"/>
              </a:rPr>
              <a:t>Copyright © 2019 </a:t>
            </a:r>
            <a:r>
              <a:rPr dirty="0" sz="650" spc="-10">
                <a:solidFill>
                  <a:srgbClr val="FFFFFF"/>
                </a:solidFill>
                <a:latin typeface="Arial"/>
                <a:cs typeface="Arial"/>
              </a:rPr>
              <a:t>CADS and/or </a:t>
            </a:r>
            <a:r>
              <a:rPr dirty="0" sz="650">
                <a:solidFill>
                  <a:srgbClr val="FFFFFF"/>
                </a:solidFill>
                <a:latin typeface="Arial"/>
                <a:cs typeface="Arial"/>
              </a:rPr>
              <a:t>its </a:t>
            </a:r>
            <a:r>
              <a:rPr dirty="0" sz="650" spc="-5">
                <a:solidFill>
                  <a:srgbClr val="FFFFFF"/>
                </a:solidFill>
                <a:latin typeface="Arial"/>
                <a:cs typeface="Arial"/>
              </a:rPr>
              <a:t>affiliates. </a:t>
            </a:r>
            <a:r>
              <a:rPr dirty="0" sz="65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dirty="0" sz="650" spc="-5">
                <a:solidFill>
                  <a:srgbClr val="FFFFFF"/>
                </a:solidFill>
                <a:latin typeface="Arial"/>
                <a:cs typeface="Arial"/>
              </a:rPr>
              <a:t>rights reserved. </a:t>
            </a:r>
            <a:r>
              <a:rPr dirty="0" sz="650" spc="-10">
                <a:solidFill>
                  <a:srgbClr val="FFFFFF"/>
                </a:solidFill>
                <a:latin typeface="Arial"/>
                <a:cs typeface="Arial"/>
              </a:rPr>
              <a:t>CADS </a:t>
            </a:r>
            <a:r>
              <a:rPr dirty="0" sz="650" spc="-5">
                <a:solidFill>
                  <a:srgbClr val="FFFFFF"/>
                </a:solidFill>
                <a:latin typeface="Arial"/>
                <a:cs typeface="Arial"/>
              </a:rPr>
              <a:t>Confidential – Internal/Restricted/Highly</a:t>
            </a:r>
            <a:r>
              <a:rPr dirty="0" sz="650" spc="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50">
                <a:solidFill>
                  <a:srgbClr val="FFFFFF"/>
                </a:solidFill>
                <a:latin typeface="Arial"/>
                <a:cs typeface="Arial"/>
              </a:rPr>
              <a:t>Restricted</a:t>
            </a:r>
            <a:endParaRPr sz="6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3301" y="92328"/>
            <a:ext cx="3068955" cy="315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3301" y="397129"/>
            <a:ext cx="5035042" cy="315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1037844"/>
            <a:ext cx="12192000" cy="789940"/>
          </a:xfrm>
          <a:custGeom>
            <a:avLst/>
            <a:gdLst/>
            <a:ahLst/>
            <a:cxnLst/>
            <a:rect l="l" t="t" r="r" b="b"/>
            <a:pathLst>
              <a:path w="12192000" h="789939">
                <a:moveTo>
                  <a:pt x="0" y="789431"/>
                </a:moveTo>
                <a:lnTo>
                  <a:pt x="12192000" y="789431"/>
                </a:lnTo>
                <a:lnTo>
                  <a:pt x="12192000" y="0"/>
                </a:lnTo>
                <a:lnTo>
                  <a:pt x="0" y="0"/>
                </a:lnTo>
                <a:lnTo>
                  <a:pt x="0" y="789431"/>
                </a:lnTo>
                <a:close/>
              </a:path>
            </a:pathLst>
          </a:custGeom>
          <a:solidFill>
            <a:srgbClr val="A6A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1373" y="1145539"/>
            <a:ext cx="603885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solidFill>
                  <a:srgbClr val="000000"/>
                </a:solidFill>
              </a:rPr>
              <a:t>Case </a:t>
            </a:r>
            <a:r>
              <a:rPr dirty="0" sz="3200">
                <a:solidFill>
                  <a:srgbClr val="000000"/>
                </a:solidFill>
              </a:rPr>
              <a:t>Study: Customer </a:t>
            </a:r>
            <a:r>
              <a:rPr dirty="0" sz="3200" spc="5">
                <a:solidFill>
                  <a:srgbClr val="000000"/>
                </a:solidFill>
              </a:rPr>
              <a:t>360</a:t>
            </a:r>
            <a:r>
              <a:rPr dirty="0" sz="3200" spc="-45">
                <a:solidFill>
                  <a:srgbClr val="000000"/>
                </a:solidFill>
              </a:rPr>
              <a:t> </a:t>
            </a:r>
            <a:r>
              <a:rPr dirty="0" sz="3200">
                <a:solidFill>
                  <a:srgbClr val="000000"/>
                </a:solidFill>
              </a:rPr>
              <a:t>View</a:t>
            </a:r>
            <a:endParaRPr sz="3200"/>
          </a:p>
        </p:txBody>
      </p:sp>
      <p:sp>
        <p:nvSpPr>
          <p:cNvPr id="8" name="object 8"/>
          <p:cNvSpPr/>
          <p:nvPr/>
        </p:nvSpPr>
        <p:spPr>
          <a:xfrm>
            <a:off x="7014971" y="2237232"/>
            <a:ext cx="3364991" cy="35829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14400" y="2031492"/>
            <a:ext cx="5181600" cy="39349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360534" y="6492945"/>
            <a:ext cx="2729865" cy="282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-30" i="1">
                <a:solidFill>
                  <a:srgbClr val="6E6C00"/>
                </a:solidFill>
                <a:latin typeface="Myanmar Text"/>
                <a:cs typeface="Myanmar Text"/>
              </a:rPr>
              <a:t>*Created with </a:t>
            </a:r>
            <a:r>
              <a:rPr dirty="0" sz="1650" spc="-35" i="1">
                <a:solidFill>
                  <a:srgbClr val="6E6C00"/>
                </a:solidFill>
                <a:latin typeface="Myanmar Text"/>
                <a:cs typeface="Myanmar Text"/>
              </a:rPr>
              <a:t>JSON</a:t>
            </a:r>
            <a:r>
              <a:rPr dirty="0" sz="1650" spc="50" i="1">
                <a:solidFill>
                  <a:srgbClr val="6E6C00"/>
                </a:solidFill>
                <a:latin typeface="Myanmar Text"/>
                <a:cs typeface="Myanmar Text"/>
              </a:rPr>
              <a:t> </a:t>
            </a:r>
            <a:r>
              <a:rPr dirty="0" sz="1650" spc="-30" i="1">
                <a:solidFill>
                  <a:srgbClr val="6E6C00"/>
                </a:solidFill>
                <a:latin typeface="Myanmar Text"/>
                <a:cs typeface="Myanmar Text"/>
              </a:rPr>
              <a:t>Formatter</a:t>
            </a:r>
            <a:endParaRPr sz="165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3013" y="6226302"/>
            <a:ext cx="11207750" cy="1905"/>
          </a:xfrm>
          <a:custGeom>
            <a:avLst/>
            <a:gdLst/>
            <a:ahLst/>
            <a:cxnLst/>
            <a:rect l="l" t="t" r="r" b="b"/>
            <a:pathLst>
              <a:path w="11207750" h="1904">
                <a:moveTo>
                  <a:pt x="0" y="0"/>
                </a:moveTo>
                <a:lnTo>
                  <a:pt x="11207495" y="1524"/>
                </a:lnTo>
              </a:path>
            </a:pathLst>
          </a:custGeom>
          <a:ln w="19050">
            <a:solidFill>
              <a:srgbClr val="0078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03301" y="123139"/>
            <a:ext cx="3068955" cy="315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3301" y="428498"/>
            <a:ext cx="2984119" cy="315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55777" y="2430602"/>
            <a:ext cx="6263640" cy="1855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99085" marR="5080" indent="-287020">
              <a:lnSpc>
                <a:spcPct val="100299"/>
              </a:lnSpc>
              <a:spcBef>
                <a:spcPts val="100"/>
              </a:spcBef>
              <a:buClr>
                <a:srgbClr val="6E6C00"/>
              </a:buClr>
              <a:buFont typeface="Wingdings"/>
              <a:buChar char=""/>
              <a:tabLst>
                <a:tab pos="299720" algn="l"/>
              </a:tabLst>
            </a:pP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NoSQL coined in 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1998 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to name a relational database  that 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did 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not have a SQL (Structured Query</a:t>
            </a:r>
            <a:r>
              <a:rPr dirty="0" sz="2000" spc="-85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Language)  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interface, i.e. </a:t>
            </a:r>
            <a:r>
              <a:rPr dirty="0" u="heavy" sz="20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yanmar Text"/>
                <a:cs typeface="Myanmar Text"/>
              </a:rPr>
              <a:t>N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ot </a:t>
            </a:r>
            <a:r>
              <a:rPr dirty="0" u="heavy" sz="20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yanmar Text"/>
                <a:cs typeface="Myanmar Text"/>
              </a:rPr>
              <a:t>O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nly</a:t>
            </a:r>
            <a:r>
              <a:rPr dirty="0" sz="2000" spc="1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u="heavy" sz="20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yanmar Text"/>
                <a:cs typeface="Myanmar Text"/>
              </a:rPr>
              <a:t>SQL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.</a:t>
            </a:r>
            <a:endParaRPr sz="2000">
              <a:latin typeface="Myanmar Text"/>
              <a:cs typeface="Myanmar Text"/>
            </a:endParaRPr>
          </a:p>
          <a:p>
            <a:pPr marL="299085" indent="-287020">
              <a:lnSpc>
                <a:spcPct val="100000"/>
              </a:lnSpc>
              <a:spcBef>
                <a:spcPts val="2385"/>
              </a:spcBef>
              <a:buClr>
                <a:srgbClr val="6E6C00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Brought back 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in 2009 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during a 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meetup</a:t>
            </a:r>
            <a:r>
              <a:rPr dirty="0" sz="2000" spc="-4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about</a:t>
            </a:r>
            <a:endParaRPr sz="2000">
              <a:latin typeface="Myanmar Text"/>
              <a:cs typeface="Myanmar Text"/>
            </a:endParaRPr>
          </a:p>
          <a:p>
            <a:pPr marL="299085">
              <a:lnSpc>
                <a:spcPct val="100000"/>
              </a:lnSpc>
            </a:pP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distributed</a:t>
            </a:r>
            <a:r>
              <a:rPr dirty="0" sz="2000" spc="-15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database.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52716" y="1281683"/>
            <a:ext cx="4364735" cy="42946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"/>
              <a:t>Copyright © 2019 </a:t>
            </a:r>
            <a:r>
              <a:rPr dirty="0" spc="-10"/>
              <a:t>CADS and/or </a:t>
            </a:r>
            <a:r>
              <a:rPr dirty="0"/>
              <a:t>its </a:t>
            </a:r>
            <a:r>
              <a:rPr dirty="0" spc="-5"/>
              <a:t>affiliates. </a:t>
            </a:r>
            <a:r>
              <a:rPr dirty="0"/>
              <a:t>All </a:t>
            </a:r>
            <a:r>
              <a:rPr dirty="0" spc="-5"/>
              <a:t>rights reserved. </a:t>
            </a:r>
            <a:r>
              <a:rPr dirty="0" spc="-10"/>
              <a:t>CADS </a:t>
            </a:r>
            <a:r>
              <a:rPr dirty="0" spc="-5"/>
              <a:t>Confidential – Internal/Restricted/Highly</a:t>
            </a:r>
            <a:r>
              <a:rPr dirty="0" spc="65"/>
              <a:t> </a:t>
            </a:r>
            <a:r>
              <a:rPr dirty="0"/>
              <a:t>Restricted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3301" y="397129"/>
            <a:ext cx="5035042" cy="315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037844"/>
            <a:ext cx="12192000" cy="789940"/>
          </a:xfrm>
          <a:custGeom>
            <a:avLst/>
            <a:gdLst/>
            <a:ahLst/>
            <a:cxnLst/>
            <a:rect l="l" t="t" r="r" b="b"/>
            <a:pathLst>
              <a:path w="12192000" h="789939">
                <a:moveTo>
                  <a:pt x="0" y="789431"/>
                </a:moveTo>
                <a:lnTo>
                  <a:pt x="12192000" y="789431"/>
                </a:lnTo>
                <a:lnTo>
                  <a:pt x="12192000" y="0"/>
                </a:lnTo>
                <a:lnTo>
                  <a:pt x="0" y="0"/>
                </a:lnTo>
                <a:lnTo>
                  <a:pt x="0" y="789431"/>
                </a:lnTo>
                <a:close/>
              </a:path>
            </a:pathLst>
          </a:custGeom>
          <a:solidFill>
            <a:srgbClr val="A6A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1373" y="1145539"/>
            <a:ext cx="603885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solidFill>
                  <a:srgbClr val="000000"/>
                </a:solidFill>
              </a:rPr>
              <a:t>Case </a:t>
            </a:r>
            <a:r>
              <a:rPr dirty="0" sz="3200">
                <a:solidFill>
                  <a:srgbClr val="000000"/>
                </a:solidFill>
              </a:rPr>
              <a:t>Study: Customer </a:t>
            </a:r>
            <a:r>
              <a:rPr dirty="0" sz="3200" spc="5">
                <a:solidFill>
                  <a:srgbClr val="000000"/>
                </a:solidFill>
              </a:rPr>
              <a:t>360</a:t>
            </a:r>
            <a:r>
              <a:rPr dirty="0" sz="3200" spc="-45">
                <a:solidFill>
                  <a:srgbClr val="000000"/>
                </a:solidFill>
              </a:rPr>
              <a:t> </a:t>
            </a:r>
            <a:r>
              <a:rPr dirty="0" sz="3200">
                <a:solidFill>
                  <a:srgbClr val="000000"/>
                </a:solidFill>
              </a:rPr>
              <a:t>View</a:t>
            </a:r>
            <a:endParaRPr sz="3200"/>
          </a:p>
        </p:txBody>
      </p:sp>
      <p:sp>
        <p:nvSpPr>
          <p:cNvPr id="5" name="object 5"/>
          <p:cNvSpPr/>
          <p:nvPr/>
        </p:nvSpPr>
        <p:spPr>
          <a:xfrm>
            <a:off x="864108" y="1984248"/>
            <a:ext cx="5231892" cy="39730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17664" y="2200655"/>
            <a:ext cx="3759200" cy="3619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36698" y="2052066"/>
            <a:ext cx="3560445" cy="1219200"/>
          </a:xfrm>
          <a:custGeom>
            <a:avLst/>
            <a:gdLst/>
            <a:ahLst/>
            <a:cxnLst/>
            <a:rect l="l" t="t" r="r" b="b"/>
            <a:pathLst>
              <a:path w="3560445" h="1219200">
                <a:moveTo>
                  <a:pt x="0" y="1219200"/>
                </a:moveTo>
                <a:lnTo>
                  <a:pt x="3560064" y="1219200"/>
                </a:lnTo>
                <a:lnTo>
                  <a:pt x="3560064" y="0"/>
                </a:lnTo>
                <a:lnTo>
                  <a:pt x="0" y="0"/>
                </a:lnTo>
                <a:lnTo>
                  <a:pt x="0" y="1219200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"/>
              <a:t>Copyright © 2019 </a:t>
            </a:r>
            <a:r>
              <a:rPr dirty="0" spc="-10"/>
              <a:t>CADS and/or </a:t>
            </a:r>
            <a:r>
              <a:rPr dirty="0"/>
              <a:t>its </a:t>
            </a:r>
            <a:r>
              <a:rPr dirty="0" spc="-5"/>
              <a:t>affiliates. </a:t>
            </a:r>
            <a:r>
              <a:rPr dirty="0"/>
              <a:t>All </a:t>
            </a:r>
            <a:r>
              <a:rPr dirty="0" spc="-5"/>
              <a:t>rights reserved. </a:t>
            </a:r>
            <a:r>
              <a:rPr dirty="0" spc="-10"/>
              <a:t>CADS </a:t>
            </a:r>
            <a:r>
              <a:rPr dirty="0" spc="-5"/>
              <a:t>Confidential – Internal/Restricted/Highly</a:t>
            </a:r>
            <a:r>
              <a:rPr dirty="0" spc="65"/>
              <a:t> </a:t>
            </a:r>
            <a:r>
              <a:rPr dirty="0"/>
              <a:t>Restricted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3301" y="397129"/>
            <a:ext cx="5035042" cy="315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037844"/>
            <a:ext cx="12192000" cy="789940"/>
          </a:xfrm>
          <a:custGeom>
            <a:avLst/>
            <a:gdLst/>
            <a:ahLst/>
            <a:cxnLst/>
            <a:rect l="l" t="t" r="r" b="b"/>
            <a:pathLst>
              <a:path w="12192000" h="789939">
                <a:moveTo>
                  <a:pt x="0" y="789431"/>
                </a:moveTo>
                <a:lnTo>
                  <a:pt x="12192000" y="789431"/>
                </a:lnTo>
                <a:lnTo>
                  <a:pt x="12192000" y="0"/>
                </a:lnTo>
                <a:lnTo>
                  <a:pt x="0" y="0"/>
                </a:lnTo>
                <a:lnTo>
                  <a:pt x="0" y="789431"/>
                </a:lnTo>
                <a:close/>
              </a:path>
            </a:pathLst>
          </a:custGeom>
          <a:solidFill>
            <a:srgbClr val="A6A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1373" y="1145539"/>
            <a:ext cx="603885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solidFill>
                  <a:srgbClr val="000000"/>
                </a:solidFill>
              </a:rPr>
              <a:t>Case </a:t>
            </a:r>
            <a:r>
              <a:rPr dirty="0" sz="3200">
                <a:solidFill>
                  <a:srgbClr val="000000"/>
                </a:solidFill>
              </a:rPr>
              <a:t>Study: Customer </a:t>
            </a:r>
            <a:r>
              <a:rPr dirty="0" sz="3200" spc="5">
                <a:solidFill>
                  <a:srgbClr val="000000"/>
                </a:solidFill>
              </a:rPr>
              <a:t>360</a:t>
            </a:r>
            <a:r>
              <a:rPr dirty="0" sz="3200" spc="-45">
                <a:solidFill>
                  <a:srgbClr val="000000"/>
                </a:solidFill>
              </a:rPr>
              <a:t> </a:t>
            </a:r>
            <a:r>
              <a:rPr dirty="0" sz="3200">
                <a:solidFill>
                  <a:srgbClr val="000000"/>
                </a:solidFill>
              </a:rPr>
              <a:t>View</a:t>
            </a:r>
            <a:endParaRPr sz="3200"/>
          </a:p>
        </p:txBody>
      </p:sp>
      <p:sp>
        <p:nvSpPr>
          <p:cNvPr id="5" name="object 5"/>
          <p:cNvSpPr/>
          <p:nvPr/>
        </p:nvSpPr>
        <p:spPr>
          <a:xfrm>
            <a:off x="720851" y="1921764"/>
            <a:ext cx="5809488" cy="42199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41270" y="3300221"/>
            <a:ext cx="3535679" cy="1464945"/>
          </a:xfrm>
          <a:custGeom>
            <a:avLst/>
            <a:gdLst/>
            <a:ahLst/>
            <a:cxnLst/>
            <a:rect l="l" t="t" r="r" b="b"/>
            <a:pathLst>
              <a:path w="3535679" h="1464945">
                <a:moveTo>
                  <a:pt x="0" y="1464564"/>
                </a:moveTo>
                <a:lnTo>
                  <a:pt x="3535679" y="1464564"/>
                </a:lnTo>
                <a:lnTo>
                  <a:pt x="3535679" y="0"/>
                </a:lnTo>
                <a:lnTo>
                  <a:pt x="0" y="0"/>
                </a:lnTo>
                <a:lnTo>
                  <a:pt x="0" y="1464564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318247" y="2221992"/>
            <a:ext cx="4152900" cy="3619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"/>
              <a:t>Copyright © 2019 </a:t>
            </a:r>
            <a:r>
              <a:rPr dirty="0" spc="-10"/>
              <a:t>CADS and/or </a:t>
            </a:r>
            <a:r>
              <a:rPr dirty="0"/>
              <a:t>its </a:t>
            </a:r>
            <a:r>
              <a:rPr dirty="0" spc="-5"/>
              <a:t>affiliates. </a:t>
            </a:r>
            <a:r>
              <a:rPr dirty="0"/>
              <a:t>All </a:t>
            </a:r>
            <a:r>
              <a:rPr dirty="0" spc="-5"/>
              <a:t>rights reserved. </a:t>
            </a:r>
            <a:r>
              <a:rPr dirty="0" spc="-10"/>
              <a:t>CADS </a:t>
            </a:r>
            <a:r>
              <a:rPr dirty="0" spc="-5"/>
              <a:t>Confidential – Internal/Restricted/Highly</a:t>
            </a:r>
            <a:r>
              <a:rPr dirty="0" spc="65"/>
              <a:t> </a:t>
            </a:r>
            <a:r>
              <a:rPr dirty="0"/>
              <a:t>Restricted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3301" y="397129"/>
            <a:ext cx="5035042" cy="315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037844"/>
            <a:ext cx="12192000" cy="789940"/>
          </a:xfrm>
          <a:custGeom>
            <a:avLst/>
            <a:gdLst/>
            <a:ahLst/>
            <a:cxnLst/>
            <a:rect l="l" t="t" r="r" b="b"/>
            <a:pathLst>
              <a:path w="12192000" h="789939">
                <a:moveTo>
                  <a:pt x="0" y="789431"/>
                </a:moveTo>
                <a:lnTo>
                  <a:pt x="12192000" y="789431"/>
                </a:lnTo>
                <a:lnTo>
                  <a:pt x="12192000" y="0"/>
                </a:lnTo>
                <a:lnTo>
                  <a:pt x="0" y="0"/>
                </a:lnTo>
                <a:lnTo>
                  <a:pt x="0" y="789431"/>
                </a:lnTo>
                <a:close/>
              </a:path>
            </a:pathLst>
          </a:custGeom>
          <a:solidFill>
            <a:srgbClr val="A6A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1373" y="1145539"/>
            <a:ext cx="603885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solidFill>
                  <a:srgbClr val="000000"/>
                </a:solidFill>
              </a:rPr>
              <a:t>Case </a:t>
            </a:r>
            <a:r>
              <a:rPr dirty="0" sz="3200">
                <a:solidFill>
                  <a:srgbClr val="000000"/>
                </a:solidFill>
              </a:rPr>
              <a:t>Study: Customer </a:t>
            </a:r>
            <a:r>
              <a:rPr dirty="0" sz="3200" spc="5">
                <a:solidFill>
                  <a:srgbClr val="000000"/>
                </a:solidFill>
              </a:rPr>
              <a:t>360</a:t>
            </a:r>
            <a:r>
              <a:rPr dirty="0" sz="3200" spc="-45">
                <a:solidFill>
                  <a:srgbClr val="000000"/>
                </a:solidFill>
              </a:rPr>
              <a:t> </a:t>
            </a:r>
            <a:r>
              <a:rPr dirty="0" sz="3200">
                <a:solidFill>
                  <a:srgbClr val="000000"/>
                </a:solidFill>
              </a:rPr>
              <a:t>View</a:t>
            </a:r>
            <a:endParaRPr sz="3200"/>
          </a:p>
        </p:txBody>
      </p:sp>
      <p:sp>
        <p:nvSpPr>
          <p:cNvPr id="5" name="object 5"/>
          <p:cNvSpPr/>
          <p:nvPr/>
        </p:nvSpPr>
        <p:spPr>
          <a:xfrm>
            <a:off x="1021080" y="2031492"/>
            <a:ext cx="5385816" cy="4090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50770" y="5007102"/>
            <a:ext cx="2727960" cy="1039494"/>
          </a:xfrm>
          <a:custGeom>
            <a:avLst/>
            <a:gdLst/>
            <a:ahLst/>
            <a:cxnLst/>
            <a:rect l="l" t="t" r="r" b="b"/>
            <a:pathLst>
              <a:path w="2727960" h="1039495">
                <a:moveTo>
                  <a:pt x="0" y="1039368"/>
                </a:moveTo>
                <a:lnTo>
                  <a:pt x="2727960" y="1039368"/>
                </a:lnTo>
                <a:lnTo>
                  <a:pt x="2727960" y="0"/>
                </a:lnTo>
                <a:lnTo>
                  <a:pt x="0" y="0"/>
                </a:lnTo>
                <a:lnTo>
                  <a:pt x="0" y="1039368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08519" y="3390900"/>
            <a:ext cx="3771900" cy="137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"/>
              <a:t>Copyright © 2019 </a:t>
            </a:r>
            <a:r>
              <a:rPr dirty="0" spc="-10"/>
              <a:t>CADS and/or </a:t>
            </a:r>
            <a:r>
              <a:rPr dirty="0"/>
              <a:t>its </a:t>
            </a:r>
            <a:r>
              <a:rPr dirty="0" spc="-5"/>
              <a:t>affiliates. </a:t>
            </a:r>
            <a:r>
              <a:rPr dirty="0"/>
              <a:t>All </a:t>
            </a:r>
            <a:r>
              <a:rPr dirty="0" spc="-5"/>
              <a:t>rights reserved. </a:t>
            </a:r>
            <a:r>
              <a:rPr dirty="0" spc="-10"/>
              <a:t>CADS </a:t>
            </a:r>
            <a:r>
              <a:rPr dirty="0" spc="-5"/>
              <a:t>Confidential – Internal/Restricted/Highly</a:t>
            </a:r>
            <a:r>
              <a:rPr dirty="0" spc="65"/>
              <a:t> </a:t>
            </a:r>
            <a:r>
              <a:rPr dirty="0"/>
              <a:t>Restricted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3301" y="397129"/>
            <a:ext cx="5035042" cy="315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037844"/>
            <a:ext cx="12192000" cy="789940"/>
          </a:xfrm>
          <a:custGeom>
            <a:avLst/>
            <a:gdLst/>
            <a:ahLst/>
            <a:cxnLst/>
            <a:rect l="l" t="t" r="r" b="b"/>
            <a:pathLst>
              <a:path w="12192000" h="789939">
                <a:moveTo>
                  <a:pt x="0" y="789431"/>
                </a:moveTo>
                <a:lnTo>
                  <a:pt x="12192000" y="789431"/>
                </a:lnTo>
                <a:lnTo>
                  <a:pt x="12192000" y="0"/>
                </a:lnTo>
                <a:lnTo>
                  <a:pt x="0" y="0"/>
                </a:lnTo>
                <a:lnTo>
                  <a:pt x="0" y="789431"/>
                </a:lnTo>
                <a:close/>
              </a:path>
            </a:pathLst>
          </a:custGeom>
          <a:solidFill>
            <a:srgbClr val="A6A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1373" y="1145539"/>
            <a:ext cx="603885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solidFill>
                  <a:srgbClr val="000000"/>
                </a:solidFill>
              </a:rPr>
              <a:t>Case </a:t>
            </a:r>
            <a:r>
              <a:rPr dirty="0" sz="3200">
                <a:solidFill>
                  <a:srgbClr val="000000"/>
                </a:solidFill>
              </a:rPr>
              <a:t>Study: Customer </a:t>
            </a:r>
            <a:r>
              <a:rPr dirty="0" sz="3200" spc="5">
                <a:solidFill>
                  <a:srgbClr val="000000"/>
                </a:solidFill>
              </a:rPr>
              <a:t>360</a:t>
            </a:r>
            <a:r>
              <a:rPr dirty="0" sz="3200" spc="-45">
                <a:solidFill>
                  <a:srgbClr val="000000"/>
                </a:solidFill>
              </a:rPr>
              <a:t> </a:t>
            </a:r>
            <a:r>
              <a:rPr dirty="0" sz="3200">
                <a:solidFill>
                  <a:srgbClr val="000000"/>
                </a:solidFill>
              </a:rPr>
              <a:t>View</a:t>
            </a:r>
            <a:endParaRPr sz="3200"/>
          </a:p>
        </p:txBody>
      </p:sp>
      <p:sp>
        <p:nvSpPr>
          <p:cNvPr id="5" name="object 5"/>
          <p:cNvSpPr/>
          <p:nvPr/>
        </p:nvSpPr>
        <p:spPr>
          <a:xfrm>
            <a:off x="673608" y="2036064"/>
            <a:ext cx="5422391" cy="41178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159495" y="2036064"/>
            <a:ext cx="2688335" cy="41178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"/>
              <a:t>Copyright © 2019 </a:t>
            </a:r>
            <a:r>
              <a:rPr dirty="0" spc="-10"/>
              <a:t>CADS and/or </a:t>
            </a:r>
            <a:r>
              <a:rPr dirty="0"/>
              <a:t>its </a:t>
            </a:r>
            <a:r>
              <a:rPr dirty="0" spc="-5"/>
              <a:t>affiliates. </a:t>
            </a:r>
            <a:r>
              <a:rPr dirty="0"/>
              <a:t>All </a:t>
            </a:r>
            <a:r>
              <a:rPr dirty="0" spc="-5"/>
              <a:t>rights reserved. </a:t>
            </a:r>
            <a:r>
              <a:rPr dirty="0" spc="-10"/>
              <a:t>CADS </a:t>
            </a:r>
            <a:r>
              <a:rPr dirty="0" spc="-5"/>
              <a:t>Confidential – Internal/Restricted/Highly</a:t>
            </a:r>
            <a:r>
              <a:rPr dirty="0" spc="65"/>
              <a:t> </a:t>
            </a:r>
            <a:r>
              <a:rPr dirty="0"/>
              <a:t>Restricted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3013" y="6226302"/>
            <a:ext cx="11207750" cy="1905"/>
          </a:xfrm>
          <a:custGeom>
            <a:avLst/>
            <a:gdLst/>
            <a:ahLst/>
            <a:cxnLst/>
            <a:rect l="l" t="t" r="r" b="b"/>
            <a:pathLst>
              <a:path w="11207750" h="1904">
                <a:moveTo>
                  <a:pt x="0" y="0"/>
                </a:moveTo>
                <a:lnTo>
                  <a:pt x="11207495" y="1524"/>
                </a:lnTo>
              </a:path>
            </a:pathLst>
          </a:custGeom>
          <a:ln w="19050">
            <a:solidFill>
              <a:srgbClr val="0078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03301" y="92328"/>
            <a:ext cx="3068955" cy="315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3301" y="397129"/>
            <a:ext cx="3586479" cy="315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22676" y="4648200"/>
            <a:ext cx="2849880" cy="157480"/>
          </a:xfrm>
          <a:custGeom>
            <a:avLst/>
            <a:gdLst/>
            <a:ahLst/>
            <a:cxnLst/>
            <a:rect l="l" t="t" r="r" b="b"/>
            <a:pathLst>
              <a:path w="2849879" h="157479">
                <a:moveTo>
                  <a:pt x="0" y="156972"/>
                </a:moveTo>
                <a:lnTo>
                  <a:pt x="2849879" y="156972"/>
                </a:lnTo>
                <a:lnTo>
                  <a:pt x="2849879" y="0"/>
                </a:lnTo>
                <a:lnTo>
                  <a:pt x="0" y="0"/>
                </a:lnTo>
                <a:lnTo>
                  <a:pt x="0" y="156972"/>
                </a:lnTo>
                <a:close/>
              </a:path>
            </a:pathLst>
          </a:custGeom>
          <a:solidFill>
            <a:srgbClr val="FFFC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195059" y="4648200"/>
            <a:ext cx="2848610" cy="157480"/>
          </a:xfrm>
          <a:custGeom>
            <a:avLst/>
            <a:gdLst/>
            <a:ahLst/>
            <a:cxnLst/>
            <a:rect l="l" t="t" r="r" b="b"/>
            <a:pathLst>
              <a:path w="2848609" h="157479">
                <a:moveTo>
                  <a:pt x="0" y="156972"/>
                </a:moveTo>
                <a:lnTo>
                  <a:pt x="2848356" y="156972"/>
                </a:lnTo>
                <a:lnTo>
                  <a:pt x="2848356" y="0"/>
                </a:lnTo>
                <a:lnTo>
                  <a:pt x="0" y="0"/>
                </a:lnTo>
                <a:lnTo>
                  <a:pt x="0" y="156972"/>
                </a:lnTo>
                <a:close/>
              </a:path>
            </a:pathLst>
          </a:custGeom>
          <a:solidFill>
            <a:srgbClr val="FFFC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305683" y="5278018"/>
            <a:ext cx="24834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Myanmar Text"/>
                <a:cs typeface="Myanmar Text"/>
              </a:rPr>
              <a:t>Document-Based</a:t>
            </a:r>
            <a:endParaRPr sz="2400">
              <a:latin typeface="Myanmar Text"/>
              <a:cs typeface="Myanmar Tex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55876" y="2106167"/>
            <a:ext cx="3840479" cy="1720850"/>
          </a:xfrm>
          <a:custGeom>
            <a:avLst/>
            <a:gdLst/>
            <a:ahLst/>
            <a:cxnLst/>
            <a:rect l="l" t="t" r="r" b="b"/>
            <a:pathLst>
              <a:path w="3840479" h="1720850">
                <a:moveTo>
                  <a:pt x="3713861" y="0"/>
                </a:moveTo>
                <a:lnTo>
                  <a:pt x="126618" y="0"/>
                </a:lnTo>
                <a:lnTo>
                  <a:pt x="77313" y="9943"/>
                </a:lnTo>
                <a:lnTo>
                  <a:pt x="37068" y="37068"/>
                </a:lnTo>
                <a:lnTo>
                  <a:pt x="9943" y="77313"/>
                </a:lnTo>
                <a:lnTo>
                  <a:pt x="0" y="126619"/>
                </a:lnTo>
                <a:lnTo>
                  <a:pt x="0" y="1593977"/>
                </a:lnTo>
                <a:lnTo>
                  <a:pt x="9943" y="1643282"/>
                </a:lnTo>
                <a:lnTo>
                  <a:pt x="37068" y="1683527"/>
                </a:lnTo>
                <a:lnTo>
                  <a:pt x="77313" y="1710652"/>
                </a:lnTo>
                <a:lnTo>
                  <a:pt x="126618" y="1720596"/>
                </a:lnTo>
                <a:lnTo>
                  <a:pt x="3713861" y="1720596"/>
                </a:lnTo>
                <a:lnTo>
                  <a:pt x="3763166" y="1710652"/>
                </a:lnTo>
                <a:lnTo>
                  <a:pt x="3803411" y="1683527"/>
                </a:lnTo>
                <a:lnTo>
                  <a:pt x="3830536" y="1643282"/>
                </a:lnTo>
                <a:lnTo>
                  <a:pt x="3840479" y="1593977"/>
                </a:lnTo>
                <a:lnTo>
                  <a:pt x="3840479" y="126619"/>
                </a:lnTo>
                <a:lnTo>
                  <a:pt x="3830536" y="77313"/>
                </a:lnTo>
                <a:lnTo>
                  <a:pt x="3803411" y="37068"/>
                </a:lnTo>
                <a:lnTo>
                  <a:pt x="3763166" y="9943"/>
                </a:lnTo>
                <a:lnTo>
                  <a:pt x="3713861" y="0"/>
                </a:lnTo>
                <a:close/>
              </a:path>
            </a:pathLst>
          </a:custGeom>
          <a:solidFill>
            <a:srgbClr val="A6A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031991" y="2106167"/>
            <a:ext cx="3840479" cy="1720850"/>
          </a:xfrm>
          <a:custGeom>
            <a:avLst/>
            <a:gdLst/>
            <a:ahLst/>
            <a:cxnLst/>
            <a:rect l="l" t="t" r="r" b="b"/>
            <a:pathLst>
              <a:path w="3840479" h="1720850">
                <a:moveTo>
                  <a:pt x="3748278" y="0"/>
                </a:moveTo>
                <a:lnTo>
                  <a:pt x="92202" y="0"/>
                </a:lnTo>
                <a:lnTo>
                  <a:pt x="56310" y="7244"/>
                </a:lnTo>
                <a:lnTo>
                  <a:pt x="27003" y="27003"/>
                </a:lnTo>
                <a:lnTo>
                  <a:pt x="7244" y="56310"/>
                </a:lnTo>
                <a:lnTo>
                  <a:pt x="0" y="92202"/>
                </a:lnTo>
                <a:lnTo>
                  <a:pt x="0" y="1628394"/>
                </a:lnTo>
                <a:lnTo>
                  <a:pt x="7244" y="1664285"/>
                </a:lnTo>
                <a:lnTo>
                  <a:pt x="27003" y="1693592"/>
                </a:lnTo>
                <a:lnTo>
                  <a:pt x="56310" y="1713351"/>
                </a:lnTo>
                <a:lnTo>
                  <a:pt x="92202" y="1720596"/>
                </a:lnTo>
                <a:lnTo>
                  <a:pt x="3748278" y="1720596"/>
                </a:lnTo>
                <a:lnTo>
                  <a:pt x="3784169" y="1713351"/>
                </a:lnTo>
                <a:lnTo>
                  <a:pt x="3813476" y="1693592"/>
                </a:lnTo>
                <a:lnTo>
                  <a:pt x="3833235" y="1664285"/>
                </a:lnTo>
                <a:lnTo>
                  <a:pt x="3840480" y="1628394"/>
                </a:lnTo>
                <a:lnTo>
                  <a:pt x="3840480" y="92202"/>
                </a:lnTo>
                <a:lnTo>
                  <a:pt x="3833235" y="56310"/>
                </a:lnTo>
                <a:lnTo>
                  <a:pt x="3813476" y="27003"/>
                </a:lnTo>
                <a:lnTo>
                  <a:pt x="3784169" y="7244"/>
                </a:lnTo>
                <a:lnTo>
                  <a:pt x="3748278" y="0"/>
                </a:lnTo>
                <a:close/>
              </a:path>
            </a:pathLst>
          </a:custGeom>
          <a:solidFill>
            <a:srgbClr val="6E6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055876" y="3965447"/>
            <a:ext cx="3840479" cy="1720850"/>
          </a:xfrm>
          <a:custGeom>
            <a:avLst/>
            <a:gdLst/>
            <a:ahLst/>
            <a:cxnLst/>
            <a:rect l="l" t="t" r="r" b="b"/>
            <a:pathLst>
              <a:path w="3840479" h="1720850">
                <a:moveTo>
                  <a:pt x="3725418" y="0"/>
                </a:moveTo>
                <a:lnTo>
                  <a:pt x="115062" y="0"/>
                </a:lnTo>
                <a:lnTo>
                  <a:pt x="70294" y="9048"/>
                </a:lnTo>
                <a:lnTo>
                  <a:pt x="33718" y="33718"/>
                </a:lnTo>
                <a:lnTo>
                  <a:pt x="9048" y="70294"/>
                </a:lnTo>
                <a:lnTo>
                  <a:pt x="0" y="115062"/>
                </a:lnTo>
                <a:lnTo>
                  <a:pt x="0" y="1605533"/>
                </a:lnTo>
                <a:lnTo>
                  <a:pt x="9048" y="1650312"/>
                </a:lnTo>
                <a:lnTo>
                  <a:pt x="33718" y="1686887"/>
                </a:lnTo>
                <a:lnTo>
                  <a:pt x="70294" y="1711550"/>
                </a:lnTo>
                <a:lnTo>
                  <a:pt x="115062" y="1720595"/>
                </a:lnTo>
                <a:lnTo>
                  <a:pt x="3725418" y="1720595"/>
                </a:lnTo>
                <a:lnTo>
                  <a:pt x="3770185" y="1711550"/>
                </a:lnTo>
                <a:lnTo>
                  <a:pt x="3806761" y="1686887"/>
                </a:lnTo>
                <a:lnTo>
                  <a:pt x="3831431" y="1650312"/>
                </a:lnTo>
                <a:lnTo>
                  <a:pt x="3840479" y="1605533"/>
                </a:lnTo>
                <a:lnTo>
                  <a:pt x="3840479" y="115062"/>
                </a:lnTo>
                <a:lnTo>
                  <a:pt x="3831431" y="70294"/>
                </a:lnTo>
                <a:lnTo>
                  <a:pt x="3806761" y="33718"/>
                </a:lnTo>
                <a:lnTo>
                  <a:pt x="3770185" y="9048"/>
                </a:lnTo>
                <a:lnTo>
                  <a:pt x="3725418" y="0"/>
                </a:lnTo>
                <a:close/>
              </a:path>
            </a:pathLst>
          </a:custGeom>
          <a:solidFill>
            <a:srgbClr val="6E6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031991" y="3965447"/>
            <a:ext cx="3840479" cy="1720850"/>
          </a:xfrm>
          <a:custGeom>
            <a:avLst/>
            <a:gdLst/>
            <a:ahLst/>
            <a:cxnLst/>
            <a:rect l="l" t="t" r="r" b="b"/>
            <a:pathLst>
              <a:path w="3840479" h="1720850">
                <a:moveTo>
                  <a:pt x="3668141" y="0"/>
                </a:moveTo>
                <a:lnTo>
                  <a:pt x="172338" y="0"/>
                </a:lnTo>
                <a:lnTo>
                  <a:pt x="126500" y="6151"/>
                </a:lnTo>
                <a:lnTo>
                  <a:pt x="85325" y="23513"/>
                </a:lnTo>
                <a:lnTo>
                  <a:pt x="50450" y="50450"/>
                </a:lnTo>
                <a:lnTo>
                  <a:pt x="23513" y="85325"/>
                </a:lnTo>
                <a:lnTo>
                  <a:pt x="6151" y="126500"/>
                </a:lnTo>
                <a:lnTo>
                  <a:pt x="0" y="172338"/>
                </a:lnTo>
                <a:lnTo>
                  <a:pt x="0" y="1548257"/>
                </a:lnTo>
                <a:lnTo>
                  <a:pt x="6151" y="1594078"/>
                </a:lnTo>
                <a:lnTo>
                  <a:pt x="23513" y="1635248"/>
                </a:lnTo>
                <a:lnTo>
                  <a:pt x="50450" y="1670126"/>
                </a:lnTo>
                <a:lnTo>
                  <a:pt x="85325" y="1697070"/>
                </a:lnTo>
                <a:lnTo>
                  <a:pt x="126500" y="1714441"/>
                </a:lnTo>
                <a:lnTo>
                  <a:pt x="172338" y="1720595"/>
                </a:lnTo>
                <a:lnTo>
                  <a:pt x="3668141" y="1720595"/>
                </a:lnTo>
                <a:lnTo>
                  <a:pt x="3713979" y="1714441"/>
                </a:lnTo>
                <a:lnTo>
                  <a:pt x="3755154" y="1697070"/>
                </a:lnTo>
                <a:lnTo>
                  <a:pt x="3790029" y="1670126"/>
                </a:lnTo>
                <a:lnTo>
                  <a:pt x="3816966" y="1635248"/>
                </a:lnTo>
                <a:lnTo>
                  <a:pt x="3834328" y="1594078"/>
                </a:lnTo>
                <a:lnTo>
                  <a:pt x="3840480" y="1548257"/>
                </a:lnTo>
                <a:lnTo>
                  <a:pt x="3840480" y="172338"/>
                </a:lnTo>
                <a:lnTo>
                  <a:pt x="3834328" y="126500"/>
                </a:lnTo>
                <a:lnTo>
                  <a:pt x="3816966" y="85325"/>
                </a:lnTo>
                <a:lnTo>
                  <a:pt x="3790029" y="50450"/>
                </a:lnTo>
                <a:lnTo>
                  <a:pt x="3755154" y="23513"/>
                </a:lnTo>
                <a:lnTo>
                  <a:pt x="3713979" y="6151"/>
                </a:lnTo>
                <a:lnTo>
                  <a:pt x="3668141" y="0"/>
                </a:lnTo>
                <a:close/>
              </a:path>
            </a:pathLst>
          </a:custGeom>
          <a:solidFill>
            <a:srgbClr val="A6A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875276" y="2682239"/>
            <a:ext cx="2239010" cy="2239010"/>
          </a:xfrm>
          <a:custGeom>
            <a:avLst/>
            <a:gdLst/>
            <a:ahLst/>
            <a:cxnLst/>
            <a:rect l="l" t="t" r="r" b="b"/>
            <a:pathLst>
              <a:path w="2239009" h="2239010">
                <a:moveTo>
                  <a:pt x="1119377" y="0"/>
                </a:moveTo>
                <a:lnTo>
                  <a:pt x="1070820" y="1034"/>
                </a:lnTo>
                <a:lnTo>
                  <a:pt x="1022790" y="4108"/>
                </a:lnTo>
                <a:lnTo>
                  <a:pt x="975332" y="9181"/>
                </a:lnTo>
                <a:lnTo>
                  <a:pt x="928485" y="16210"/>
                </a:lnTo>
                <a:lnTo>
                  <a:pt x="882294" y="25153"/>
                </a:lnTo>
                <a:lnTo>
                  <a:pt x="836798" y="35969"/>
                </a:lnTo>
                <a:lnTo>
                  <a:pt x="792042" y="48615"/>
                </a:lnTo>
                <a:lnTo>
                  <a:pt x="748065" y="63050"/>
                </a:lnTo>
                <a:lnTo>
                  <a:pt x="704912" y="79231"/>
                </a:lnTo>
                <a:lnTo>
                  <a:pt x="662622" y="97116"/>
                </a:lnTo>
                <a:lnTo>
                  <a:pt x="621240" y="116663"/>
                </a:lnTo>
                <a:lnTo>
                  <a:pt x="580805" y="137831"/>
                </a:lnTo>
                <a:lnTo>
                  <a:pt x="541362" y="160578"/>
                </a:lnTo>
                <a:lnTo>
                  <a:pt x="502950" y="184860"/>
                </a:lnTo>
                <a:lnTo>
                  <a:pt x="465613" y="210638"/>
                </a:lnTo>
                <a:lnTo>
                  <a:pt x="429393" y="237867"/>
                </a:lnTo>
                <a:lnTo>
                  <a:pt x="394331" y="266507"/>
                </a:lnTo>
                <a:lnTo>
                  <a:pt x="360469" y="296515"/>
                </a:lnTo>
                <a:lnTo>
                  <a:pt x="327850" y="327850"/>
                </a:lnTo>
                <a:lnTo>
                  <a:pt x="296515" y="360469"/>
                </a:lnTo>
                <a:lnTo>
                  <a:pt x="266507" y="394331"/>
                </a:lnTo>
                <a:lnTo>
                  <a:pt x="237867" y="429393"/>
                </a:lnTo>
                <a:lnTo>
                  <a:pt x="210638" y="465613"/>
                </a:lnTo>
                <a:lnTo>
                  <a:pt x="184860" y="502950"/>
                </a:lnTo>
                <a:lnTo>
                  <a:pt x="160578" y="541362"/>
                </a:lnTo>
                <a:lnTo>
                  <a:pt x="137831" y="580805"/>
                </a:lnTo>
                <a:lnTo>
                  <a:pt x="116663" y="621240"/>
                </a:lnTo>
                <a:lnTo>
                  <a:pt x="97116" y="662622"/>
                </a:lnTo>
                <a:lnTo>
                  <a:pt x="79231" y="704912"/>
                </a:lnTo>
                <a:lnTo>
                  <a:pt x="63050" y="748065"/>
                </a:lnTo>
                <a:lnTo>
                  <a:pt x="48615" y="792042"/>
                </a:lnTo>
                <a:lnTo>
                  <a:pt x="35969" y="836798"/>
                </a:lnTo>
                <a:lnTo>
                  <a:pt x="25153" y="882294"/>
                </a:lnTo>
                <a:lnTo>
                  <a:pt x="16210" y="928485"/>
                </a:lnTo>
                <a:lnTo>
                  <a:pt x="9181" y="975332"/>
                </a:lnTo>
                <a:lnTo>
                  <a:pt x="4108" y="1022790"/>
                </a:lnTo>
                <a:lnTo>
                  <a:pt x="1034" y="1070820"/>
                </a:lnTo>
                <a:lnTo>
                  <a:pt x="0" y="1119378"/>
                </a:lnTo>
                <a:lnTo>
                  <a:pt x="1034" y="1167935"/>
                </a:lnTo>
                <a:lnTo>
                  <a:pt x="4108" y="1215965"/>
                </a:lnTo>
                <a:lnTo>
                  <a:pt x="9181" y="1263423"/>
                </a:lnTo>
                <a:lnTo>
                  <a:pt x="16210" y="1310270"/>
                </a:lnTo>
                <a:lnTo>
                  <a:pt x="25153" y="1356461"/>
                </a:lnTo>
                <a:lnTo>
                  <a:pt x="35969" y="1401957"/>
                </a:lnTo>
                <a:lnTo>
                  <a:pt x="48615" y="1446713"/>
                </a:lnTo>
                <a:lnTo>
                  <a:pt x="63050" y="1490690"/>
                </a:lnTo>
                <a:lnTo>
                  <a:pt x="79231" y="1533843"/>
                </a:lnTo>
                <a:lnTo>
                  <a:pt x="97116" y="1576133"/>
                </a:lnTo>
                <a:lnTo>
                  <a:pt x="116663" y="1617515"/>
                </a:lnTo>
                <a:lnTo>
                  <a:pt x="137831" y="1657950"/>
                </a:lnTo>
                <a:lnTo>
                  <a:pt x="160578" y="1697393"/>
                </a:lnTo>
                <a:lnTo>
                  <a:pt x="184860" y="1735805"/>
                </a:lnTo>
                <a:lnTo>
                  <a:pt x="210638" y="1773142"/>
                </a:lnTo>
                <a:lnTo>
                  <a:pt x="237867" y="1809362"/>
                </a:lnTo>
                <a:lnTo>
                  <a:pt x="266507" y="1844424"/>
                </a:lnTo>
                <a:lnTo>
                  <a:pt x="296515" y="1878286"/>
                </a:lnTo>
                <a:lnTo>
                  <a:pt x="327850" y="1910905"/>
                </a:lnTo>
                <a:lnTo>
                  <a:pt x="360469" y="1942240"/>
                </a:lnTo>
                <a:lnTo>
                  <a:pt x="394331" y="1972248"/>
                </a:lnTo>
                <a:lnTo>
                  <a:pt x="429393" y="2000888"/>
                </a:lnTo>
                <a:lnTo>
                  <a:pt x="465613" y="2028117"/>
                </a:lnTo>
                <a:lnTo>
                  <a:pt x="502950" y="2053895"/>
                </a:lnTo>
                <a:lnTo>
                  <a:pt x="541362" y="2078177"/>
                </a:lnTo>
                <a:lnTo>
                  <a:pt x="580805" y="2100924"/>
                </a:lnTo>
                <a:lnTo>
                  <a:pt x="621240" y="2122092"/>
                </a:lnTo>
                <a:lnTo>
                  <a:pt x="662622" y="2141639"/>
                </a:lnTo>
                <a:lnTo>
                  <a:pt x="704912" y="2159524"/>
                </a:lnTo>
                <a:lnTo>
                  <a:pt x="748065" y="2175705"/>
                </a:lnTo>
                <a:lnTo>
                  <a:pt x="792042" y="2190140"/>
                </a:lnTo>
                <a:lnTo>
                  <a:pt x="836798" y="2202786"/>
                </a:lnTo>
                <a:lnTo>
                  <a:pt x="882294" y="2213602"/>
                </a:lnTo>
                <a:lnTo>
                  <a:pt x="928485" y="2222545"/>
                </a:lnTo>
                <a:lnTo>
                  <a:pt x="975332" y="2229574"/>
                </a:lnTo>
                <a:lnTo>
                  <a:pt x="1022790" y="2234647"/>
                </a:lnTo>
                <a:lnTo>
                  <a:pt x="1070820" y="2237721"/>
                </a:lnTo>
                <a:lnTo>
                  <a:pt x="1119377" y="2238756"/>
                </a:lnTo>
                <a:lnTo>
                  <a:pt x="1167935" y="2237721"/>
                </a:lnTo>
                <a:lnTo>
                  <a:pt x="1215965" y="2234647"/>
                </a:lnTo>
                <a:lnTo>
                  <a:pt x="1263423" y="2229574"/>
                </a:lnTo>
                <a:lnTo>
                  <a:pt x="1310270" y="2222545"/>
                </a:lnTo>
                <a:lnTo>
                  <a:pt x="1356461" y="2213602"/>
                </a:lnTo>
                <a:lnTo>
                  <a:pt x="1401957" y="2202786"/>
                </a:lnTo>
                <a:lnTo>
                  <a:pt x="1446713" y="2190140"/>
                </a:lnTo>
                <a:lnTo>
                  <a:pt x="1490690" y="2175705"/>
                </a:lnTo>
                <a:lnTo>
                  <a:pt x="1533843" y="2159524"/>
                </a:lnTo>
                <a:lnTo>
                  <a:pt x="1576133" y="2141639"/>
                </a:lnTo>
                <a:lnTo>
                  <a:pt x="1617515" y="2122092"/>
                </a:lnTo>
                <a:lnTo>
                  <a:pt x="1657950" y="2100924"/>
                </a:lnTo>
                <a:lnTo>
                  <a:pt x="1697393" y="2078177"/>
                </a:lnTo>
                <a:lnTo>
                  <a:pt x="1735805" y="2053895"/>
                </a:lnTo>
                <a:lnTo>
                  <a:pt x="1773142" y="2028117"/>
                </a:lnTo>
                <a:lnTo>
                  <a:pt x="1809362" y="2000888"/>
                </a:lnTo>
                <a:lnTo>
                  <a:pt x="1844424" y="1972248"/>
                </a:lnTo>
                <a:lnTo>
                  <a:pt x="1878286" y="1942240"/>
                </a:lnTo>
                <a:lnTo>
                  <a:pt x="1910905" y="1910905"/>
                </a:lnTo>
                <a:lnTo>
                  <a:pt x="1942240" y="1878286"/>
                </a:lnTo>
                <a:lnTo>
                  <a:pt x="1972248" y="1844424"/>
                </a:lnTo>
                <a:lnTo>
                  <a:pt x="2000888" y="1809362"/>
                </a:lnTo>
                <a:lnTo>
                  <a:pt x="2028117" y="1773142"/>
                </a:lnTo>
                <a:lnTo>
                  <a:pt x="2053895" y="1735805"/>
                </a:lnTo>
                <a:lnTo>
                  <a:pt x="2078177" y="1697393"/>
                </a:lnTo>
                <a:lnTo>
                  <a:pt x="2100924" y="1657950"/>
                </a:lnTo>
                <a:lnTo>
                  <a:pt x="2122092" y="1617515"/>
                </a:lnTo>
                <a:lnTo>
                  <a:pt x="2141639" y="1576133"/>
                </a:lnTo>
                <a:lnTo>
                  <a:pt x="2159524" y="1533843"/>
                </a:lnTo>
                <a:lnTo>
                  <a:pt x="2175705" y="1490690"/>
                </a:lnTo>
                <a:lnTo>
                  <a:pt x="2190140" y="1446713"/>
                </a:lnTo>
                <a:lnTo>
                  <a:pt x="2202786" y="1401957"/>
                </a:lnTo>
                <a:lnTo>
                  <a:pt x="2213602" y="1356461"/>
                </a:lnTo>
                <a:lnTo>
                  <a:pt x="2222545" y="1310270"/>
                </a:lnTo>
                <a:lnTo>
                  <a:pt x="2229574" y="1263423"/>
                </a:lnTo>
                <a:lnTo>
                  <a:pt x="2234647" y="1215965"/>
                </a:lnTo>
                <a:lnTo>
                  <a:pt x="2237721" y="1167935"/>
                </a:lnTo>
                <a:lnTo>
                  <a:pt x="2238755" y="1119378"/>
                </a:lnTo>
                <a:lnTo>
                  <a:pt x="2237721" y="1070820"/>
                </a:lnTo>
                <a:lnTo>
                  <a:pt x="2234647" y="1022790"/>
                </a:lnTo>
                <a:lnTo>
                  <a:pt x="2229574" y="975332"/>
                </a:lnTo>
                <a:lnTo>
                  <a:pt x="2222545" y="928485"/>
                </a:lnTo>
                <a:lnTo>
                  <a:pt x="2213602" y="882294"/>
                </a:lnTo>
                <a:lnTo>
                  <a:pt x="2202786" y="836798"/>
                </a:lnTo>
                <a:lnTo>
                  <a:pt x="2190140" y="792042"/>
                </a:lnTo>
                <a:lnTo>
                  <a:pt x="2175705" y="748065"/>
                </a:lnTo>
                <a:lnTo>
                  <a:pt x="2159524" y="704912"/>
                </a:lnTo>
                <a:lnTo>
                  <a:pt x="2141639" y="662622"/>
                </a:lnTo>
                <a:lnTo>
                  <a:pt x="2122092" y="621240"/>
                </a:lnTo>
                <a:lnTo>
                  <a:pt x="2100924" y="580805"/>
                </a:lnTo>
                <a:lnTo>
                  <a:pt x="2078177" y="541362"/>
                </a:lnTo>
                <a:lnTo>
                  <a:pt x="2053895" y="502950"/>
                </a:lnTo>
                <a:lnTo>
                  <a:pt x="2028117" y="465613"/>
                </a:lnTo>
                <a:lnTo>
                  <a:pt x="2000888" y="429393"/>
                </a:lnTo>
                <a:lnTo>
                  <a:pt x="1972248" y="394331"/>
                </a:lnTo>
                <a:lnTo>
                  <a:pt x="1942240" y="360469"/>
                </a:lnTo>
                <a:lnTo>
                  <a:pt x="1910905" y="327850"/>
                </a:lnTo>
                <a:lnTo>
                  <a:pt x="1878286" y="296515"/>
                </a:lnTo>
                <a:lnTo>
                  <a:pt x="1844424" y="266507"/>
                </a:lnTo>
                <a:lnTo>
                  <a:pt x="1809362" y="237867"/>
                </a:lnTo>
                <a:lnTo>
                  <a:pt x="1773142" y="210638"/>
                </a:lnTo>
                <a:lnTo>
                  <a:pt x="1735805" y="184860"/>
                </a:lnTo>
                <a:lnTo>
                  <a:pt x="1697393" y="160578"/>
                </a:lnTo>
                <a:lnTo>
                  <a:pt x="1657950" y="137831"/>
                </a:lnTo>
                <a:lnTo>
                  <a:pt x="1617515" y="116663"/>
                </a:lnTo>
                <a:lnTo>
                  <a:pt x="1576133" y="97116"/>
                </a:lnTo>
                <a:lnTo>
                  <a:pt x="1533843" y="79231"/>
                </a:lnTo>
                <a:lnTo>
                  <a:pt x="1490690" y="63050"/>
                </a:lnTo>
                <a:lnTo>
                  <a:pt x="1446713" y="48615"/>
                </a:lnTo>
                <a:lnTo>
                  <a:pt x="1401957" y="35969"/>
                </a:lnTo>
                <a:lnTo>
                  <a:pt x="1356461" y="25153"/>
                </a:lnTo>
                <a:lnTo>
                  <a:pt x="1310270" y="16210"/>
                </a:lnTo>
                <a:lnTo>
                  <a:pt x="1263423" y="9181"/>
                </a:lnTo>
                <a:lnTo>
                  <a:pt x="1215965" y="4108"/>
                </a:lnTo>
                <a:lnTo>
                  <a:pt x="1167935" y="1034"/>
                </a:lnTo>
                <a:lnTo>
                  <a:pt x="11193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543936" y="2722245"/>
            <a:ext cx="23266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0000"/>
                </a:solidFill>
              </a:rPr>
              <a:t>Key-Value</a:t>
            </a:r>
            <a:r>
              <a:rPr dirty="0" sz="2400" spc="-90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Store</a:t>
            </a:r>
            <a:endParaRPr sz="2400"/>
          </a:p>
        </p:txBody>
      </p:sp>
      <p:sp>
        <p:nvSpPr>
          <p:cNvPr id="14" name="object 14"/>
          <p:cNvSpPr txBox="1"/>
          <p:nvPr/>
        </p:nvSpPr>
        <p:spPr>
          <a:xfrm>
            <a:off x="7041006" y="2739897"/>
            <a:ext cx="24841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Myanmar Text"/>
                <a:cs typeface="Myanmar Text"/>
              </a:rPr>
              <a:t>Document-Based</a:t>
            </a:r>
            <a:endParaRPr sz="2400">
              <a:latin typeface="Myanmar Text"/>
              <a:cs typeface="Myanmar Tex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92095" y="4586478"/>
            <a:ext cx="18707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Myanmar Text"/>
                <a:cs typeface="Myanmar Text"/>
              </a:rPr>
              <a:t>Graph-Based</a:t>
            </a:r>
            <a:endParaRPr sz="2400">
              <a:latin typeface="Myanmar Text"/>
              <a:cs typeface="Myanmar Tex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09790" y="4461129"/>
            <a:ext cx="19685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Myanmar Text"/>
                <a:cs typeface="Myanmar Text"/>
              </a:rPr>
              <a:t>Wide</a:t>
            </a:r>
            <a:r>
              <a:rPr dirty="0" sz="2400" spc="-75" b="1">
                <a:latin typeface="Myanmar Text"/>
                <a:cs typeface="Myanmar Text"/>
              </a:rPr>
              <a:t> </a:t>
            </a:r>
            <a:r>
              <a:rPr dirty="0" sz="2400" spc="-5" b="1">
                <a:latin typeface="Myanmar Text"/>
                <a:cs typeface="Myanmar Text"/>
              </a:rPr>
              <a:t>Column</a:t>
            </a:r>
            <a:endParaRPr sz="2400">
              <a:latin typeface="Myanmar Text"/>
              <a:cs typeface="Myanmar Tex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01482" y="4826889"/>
            <a:ext cx="7886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Myanmar Text"/>
                <a:cs typeface="Myanmar Text"/>
              </a:rPr>
              <a:t>Store</a:t>
            </a:r>
            <a:endParaRPr sz="2400">
              <a:latin typeface="Myanmar Text"/>
              <a:cs typeface="Myanmar Tex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030723" y="2892551"/>
            <a:ext cx="1892807" cy="18623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"/>
              <a:t>Copyright © 2019 </a:t>
            </a:r>
            <a:r>
              <a:rPr dirty="0" spc="-10"/>
              <a:t>CADS and/or </a:t>
            </a:r>
            <a:r>
              <a:rPr dirty="0"/>
              <a:t>its </a:t>
            </a:r>
            <a:r>
              <a:rPr dirty="0" spc="-5"/>
              <a:t>affiliates. </a:t>
            </a:r>
            <a:r>
              <a:rPr dirty="0"/>
              <a:t>All </a:t>
            </a:r>
            <a:r>
              <a:rPr dirty="0" spc="-5"/>
              <a:t>rights reserved. </a:t>
            </a:r>
            <a:r>
              <a:rPr dirty="0" spc="-10"/>
              <a:t>CADS </a:t>
            </a:r>
            <a:r>
              <a:rPr dirty="0" spc="-5"/>
              <a:t>Confidential – Internal/Restricted/Highly</a:t>
            </a:r>
            <a:r>
              <a:rPr dirty="0" spc="65"/>
              <a:t> </a:t>
            </a:r>
            <a:r>
              <a:rPr dirty="0"/>
              <a:t>Restricted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3301" y="397129"/>
            <a:ext cx="3586479" cy="315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4296155"/>
            <a:ext cx="12192000" cy="1720850"/>
          </a:xfrm>
          <a:custGeom>
            <a:avLst/>
            <a:gdLst/>
            <a:ahLst/>
            <a:cxnLst/>
            <a:rect l="l" t="t" r="r" b="b"/>
            <a:pathLst>
              <a:path w="12192000" h="1720850">
                <a:moveTo>
                  <a:pt x="0" y="1720595"/>
                </a:moveTo>
                <a:lnTo>
                  <a:pt x="12192000" y="1720595"/>
                </a:lnTo>
                <a:lnTo>
                  <a:pt x="12192000" y="0"/>
                </a:lnTo>
                <a:lnTo>
                  <a:pt x="0" y="0"/>
                </a:lnTo>
                <a:lnTo>
                  <a:pt x="0" y="1720595"/>
                </a:lnTo>
                <a:close/>
              </a:path>
            </a:pathLst>
          </a:custGeom>
          <a:solidFill>
            <a:srgbClr val="A6A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29168" y="5029327"/>
            <a:ext cx="385699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solidFill>
                  <a:srgbClr val="000000"/>
                </a:solidFill>
              </a:rPr>
              <a:t>Key-Value</a:t>
            </a:r>
            <a:r>
              <a:rPr dirty="0" sz="4000" spc="-85">
                <a:solidFill>
                  <a:srgbClr val="000000"/>
                </a:solidFill>
              </a:rPr>
              <a:t> </a:t>
            </a:r>
            <a:r>
              <a:rPr dirty="0" sz="4000">
                <a:solidFill>
                  <a:srgbClr val="000000"/>
                </a:solidFill>
              </a:rPr>
              <a:t>Store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"/>
              <a:t>Copyright © 2019 </a:t>
            </a:r>
            <a:r>
              <a:rPr dirty="0" spc="-10"/>
              <a:t>CADS and/or </a:t>
            </a:r>
            <a:r>
              <a:rPr dirty="0"/>
              <a:t>its </a:t>
            </a:r>
            <a:r>
              <a:rPr dirty="0" spc="-5"/>
              <a:t>affiliates. </a:t>
            </a:r>
            <a:r>
              <a:rPr dirty="0"/>
              <a:t>All </a:t>
            </a:r>
            <a:r>
              <a:rPr dirty="0" spc="-5"/>
              <a:t>rights reserved. </a:t>
            </a:r>
            <a:r>
              <a:rPr dirty="0" spc="-10"/>
              <a:t>CADS </a:t>
            </a:r>
            <a:r>
              <a:rPr dirty="0" spc="-5"/>
              <a:t>Confidential – Internal/Restricted/Highly</a:t>
            </a:r>
            <a:r>
              <a:rPr dirty="0" spc="65"/>
              <a:t> </a:t>
            </a:r>
            <a:r>
              <a:rPr dirty="0"/>
              <a:t>Restricted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3488" y="6227064"/>
            <a:ext cx="5792470" cy="0"/>
          </a:xfrm>
          <a:custGeom>
            <a:avLst/>
            <a:gdLst/>
            <a:ahLst/>
            <a:cxnLst/>
            <a:rect l="l" t="t" r="r" b="b"/>
            <a:pathLst>
              <a:path w="5792470" h="0">
                <a:moveTo>
                  <a:pt x="0" y="0"/>
                </a:moveTo>
                <a:lnTo>
                  <a:pt x="5792343" y="0"/>
                </a:lnTo>
              </a:path>
            </a:pathLst>
          </a:custGeom>
          <a:ln w="20574">
            <a:solidFill>
              <a:srgbClr val="0078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275832" y="1604772"/>
            <a:ext cx="5643880" cy="4742815"/>
          </a:xfrm>
          <a:custGeom>
            <a:avLst/>
            <a:gdLst/>
            <a:ahLst/>
            <a:cxnLst/>
            <a:rect l="l" t="t" r="r" b="b"/>
            <a:pathLst>
              <a:path w="5643880" h="4742815">
                <a:moveTo>
                  <a:pt x="0" y="4742688"/>
                </a:moveTo>
                <a:lnTo>
                  <a:pt x="5643371" y="4742688"/>
                </a:lnTo>
                <a:lnTo>
                  <a:pt x="5643371" y="0"/>
                </a:lnTo>
                <a:lnTo>
                  <a:pt x="0" y="0"/>
                </a:lnTo>
                <a:lnTo>
                  <a:pt x="0" y="4742688"/>
                </a:lnTo>
                <a:close/>
              </a:path>
            </a:pathLst>
          </a:custGeom>
          <a:solidFill>
            <a:srgbClr val="FFFC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3301" y="92328"/>
            <a:ext cx="3068955" cy="315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3301" y="397129"/>
            <a:ext cx="4214749" cy="315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277614" y="397129"/>
            <a:ext cx="201167" cy="315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378197" y="397129"/>
            <a:ext cx="1640967" cy="3154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470396" y="1960245"/>
            <a:ext cx="5257800" cy="398970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299085" marR="5080" indent="-28702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299720" algn="l"/>
              </a:tabLst>
            </a:pP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Data is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stored as a collection of </a:t>
            </a: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key-value  pairs.</a:t>
            </a:r>
            <a:endParaRPr sz="2000">
              <a:latin typeface="Myanmar Text"/>
              <a:cs typeface="Myanmar Text"/>
            </a:endParaRPr>
          </a:p>
          <a:p>
            <a:pPr algn="just" marL="299085" marR="5715" indent="-287020">
              <a:lnSpc>
                <a:spcPct val="100000"/>
              </a:lnSpc>
              <a:spcBef>
                <a:spcPts val="2400"/>
              </a:spcBef>
              <a:buFont typeface="Wingdings"/>
              <a:buChar char=""/>
              <a:tabLst>
                <a:tab pos="299720" algn="l"/>
              </a:tabLst>
            </a:pP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Maps are </a:t>
            </a: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the simplest module in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key-value  store. A unique </a:t>
            </a: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key in map has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a </a:t>
            </a: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single 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value associated with</a:t>
            </a:r>
            <a:r>
              <a:rPr dirty="0" sz="2000" spc="-25">
                <a:solidFill>
                  <a:srgbClr val="6E6C00"/>
                </a:solidFill>
                <a:latin typeface="Myanmar Text"/>
                <a:cs typeface="Myanmar Text"/>
              </a:rPr>
              <a:t> </a:t>
            </a: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it.</a:t>
            </a:r>
            <a:endParaRPr sz="2000">
              <a:latin typeface="Myanmar Text"/>
              <a:cs typeface="Myanmar Text"/>
            </a:endParaRPr>
          </a:p>
          <a:p>
            <a:pPr algn="just" marL="299085" marR="6350" indent="-287020">
              <a:lnSpc>
                <a:spcPct val="100000"/>
              </a:lnSpc>
              <a:spcBef>
                <a:spcPts val="2400"/>
              </a:spcBef>
              <a:buFont typeface="Wingdings"/>
              <a:buChar char=""/>
              <a:tabLst>
                <a:tab pos="299720" algn="l"/>
              </a:tabLst>
            </a:pP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Sometimes, the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value could be a </a:t>
            </a: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list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of  another </a:t>
            </a: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map. So,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user </a:t>
            </a: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is able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to create </a:t>
            </a: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tree- 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structures within key-value</a:t>
            </a:r>
            <a:r>
              <a:rPr dirty="0" sz="2000" spc="-10">
                <a:solidFill>
                  <a:srgbClr val="6E6C00"/>
                </a:solidFill>
                <a:latin typeface="Myanmar Text"/>
                <a:cs typeface="Myanmar Text"/>
              </a:rPr>
              <a:t>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store.</a:t>
            </a:r>
            <a:endParaRPr sz="2000">
              <a:latin typeface="Myanmar Text"/>
              <a:cs typeface="Myanmar Text"/>
            </a:endParaRPr>
          </a:p>
          <a:p>
            <a:pPr marL="299085" indent="-287020">
              <a:lnSpc>
                <a:spcPts val="2290"/>
              </a:lnSpc>
              <a:spcBef>
                <a:spcPts val="262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Key</a:t>
            </a:r>
            <a:r>
              <a:rPr dirty="0" sz="2000" spc="-5">
                <a:solidFill>
                  <a:srgbClr val="6E6C00"/>
                </a:solidFill>
                <a:latin typeface="Cambria Math"/>
                <a:cs typeface="Cambria Math"/>
              </a:rPr>
              <a:t>‐</a:t>
            </a: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value stores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are </a:t>
            </a: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optimized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for </a:t>
            </a: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speed</a:t>
            </a:r>
            <a:r>
              <a:rPr dirty="0" sz="2000" spc="145">
                <a:solidFill>
                  <a:srgbClr val="6E6C00"/>
                </a:solidFill>
                <a:latin typeface="Myanmar Text"/>
                <a:cs typeface="Myanmar Text"/>
              </a:rPr>
              <a:t>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of</a:t>
            </a:r>
            <a:endParaRPr sz="2000">
              <a:latin typeface="Myanmar Text"/>
              <a:cs typeface="Myanmar Text"/>
            </a:endParaRPr>
          </a:p>
          <a:p>
            <a:pPr marL="299085">
              <a:lnSpc>
                <a:spcPts val="2290"/>
              </a:lnSpc>
            </a:pP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ingestion and</a:t>
            </a:r>
            <a:r>
              <a:rPr dirty="0" sz="2000" spc="-20">
                <a:solidFill>
                  <a:srgbClr val="6E6C00"/>
                </a:solidFill>
                <a:latin typeface="Myanmar Text"/>
                <a:cs typeface="Myanmar Text"/>
              </a:rPr>
              <a:t> </a:t>
            </a: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retrieval.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2023" y="2660904"/>
            <a:ext cx="5967984" cy="24963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275832" y="1454658"/>
            <a:ext cx="5643880" cy="0"/>
          </a:xfrm>
          <a:custGeom>
            <a:avLst/>
            <a:gdLst/>
            <a:ahLst/>
            <a:cxnLst/>
            <a:rect l="l" t="t" r="r" b="b"/>
            <a:pathLst>
              <a:path w="5643880" h="0">
                <a:moveTo>
                  <a:pt x="0" y="0"/>
                </a:moveTo>
                <a:lnTo>
                  <a:pt x="5643371" y="0"/>
                </a:lnTo>
              </a:path>
            </a:pathLst>
          </a:custGeom>
          <a:ln w="77724">
            <a:solidFill>
              <a:srgbClr val="FFFC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"/>
              <a:t>Copyright © 2019 </a:t>
            </a:r>
            <a:r>
              <a:rPr dirty="0" spc="-10"/>
              <a:t>CADS and/or </a:t>
            </a:r>
            <a:r>
              <a:rPr dirty="0"/>
              <a:t>its </a:t>
            </a:r>
            <a:r>
              <a:rPr dirty="0" spc="-5"/>
              <a:t>affiliates. </a:t>
            </a:r>
            <a:r>
              <a:rPr dirty="0"/>
              <a:t>All </a:t>
            </a:r>
            <a:r>
              <a:rPr dirty="0" spc="-5"/>
              <a:t>rights reserved. </a:t>
            </a:r>
            <a:r>
              <a:rPr dirty="0" spc="-10"/>
              <a:t>CADS </a:t>
            </a:r>
            <a:r>
              <a:rPr dirty="0" spc="-5"/>
              <a:t>Confidential – Internal/Restricted/Highly</a:t>
            </a:r>
            <a:r>
              <a:rPr dirty="0" spc="65"/>
              <a:t> </a:t>
            </a:r>
            <a:r>
              <a:rPr dirty="0"/>
              <a:t>Restricted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3013" y="6226302"/>
            <a:ext cx="11207750" cy="1905"/>
          </a:xfrm>
          <a:custGeom>
            <a:avLst/>
            <a:gdLst/>
            <a:ahLst/>
            <a:cxnLst/>
            <a:rect l="l" t="t" r="r" b="b"/>
            <a:pathLst>
              <a:path w="11207750" h="1904">
                <a:moveTo>
                  <a:pt x="0" y="0"/>
                </a:moveTo>
                <a:lnTo>
                  <a:pt x="11207495" y="1524"/>
                </a:lnTo>
              </a:path>
            </a:pathLst>
          </a:custGeom>
          <a:ln w="19050">
            <a:solidFill>
              <a:srgbClr val="0078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61872" y="3429000"/>
            <a:ext cx="2657855" cy="2657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3301" y="92328"/>
            <a:ext cx="3068955" cy="3154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3301" y="397129"/>
            <a:ext cx="4214749" cy="315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277614" y="397129"/>
            <a:ext cx="201167" cy="3154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378197" y="397129"/>
            <a:ext cx="1640967" cy="3154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17091" y="1805939"/>
            <a:ext cx="3796284" cy="9829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536947" y="4069079"/>
            <a:ext cx="3118104" cy="10637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633716" y="1805939"/>
            <a:ext cx="3296412" cy="12009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663940" y="3581400"/>
            <a:ext cx="2266188" cy="19126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"/>
              <a:t>Copyright © 2019 </a:t>
            </a:r>
            <a:r>
              <a:rPr dirty="0" spc="-10"/>
              <a:t>CADS and/or </a:t>
            </a:r>
            <a:r>
              <a:rPr dirty="0"/>
              <a:t>its </a:t>
            </a:r>
            <a:r>
              <a:rPr dirty="0" spc="-5"/>
              <a:t>affiliates. </a:t>
            </a:r>
            <a:r>
              <a:rPr dirty="0"/>
              <a:t>All </a:t>
            </a:r>
            <a:r>
              <a:rPr dirty="0" spc="-5"/>
              <a:t>rights reserved. </a:t>
            </a:r>
            <a:r>
              <a:rPr dirty="0" spc="-10"/>
              <a:t>CADS </a:t>
            </a:r>
            <a:r>
              <a:rPr dirty="0" spc="-5"/>
              <a:t>Confidential – Internal/Restricted/Highly</a:t>
            </a:r>
            <a:r>
              <a:rPr dirty="0" spc="65"/>
              <a:t> </a:t>
            </a:r>
            <a:r>
              <a:rPr dirty="0"/>
              <a:t>Restricted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37844"/>
            <a:ext cx="12192000" cy="1073150"/>
          </a:xfrm>
          <a:custGeom>
            <a:avLst/>
            <a:gdLst/>
            <a:ahLst/>
            <a:cxnLst/>
            <a:rect l="l" t="t" r="r" b="b"/>
            <a:pathLst>
              <a:path w="12192000" h="1073150">
                <a:moveTo>
                  <a:pt x="0" y="1072896"/>
                </a:moveTo>
                <a:lnTo>
                  <a:pt x="12192000" y="1072896"/>
                </a:lnTo>
                <a:lnTo>
                  <a:pt x="12192000" y="0"/>
                </a:lnTo>
                <a:lnTo>
                  <a:pt x="0" y="0"/>
                </a:lnTo>
                <a:lnTo>
                  <a:pt x="0" y="1072896"/>
                </a:lnTo>
                <a:close/>
              </a:path>
            </a:pathLst>
          </a:custGeom>
          <a:solidFill>
            <a:srgbClr val="A6A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03301" y="92328"/>
            <a:ext cx="3068955" cy="315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3301" y="397129"/>
            <a:ext cx="4214749" cy="315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277614" y="397129"/>
            <a:ext cx="201167" cy="315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378197" y="397129"/>
            <a:ext cx="1640967" cy="3154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1373" y="1194638"/>
            <a:ext cx="254889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solidFill>
                  <a:srgbClr val="000000"/>
                </a:solidFill>
              </a:rPr>
              <a:t>USE</a:t>
            </a:r>
            <a:r>
              <a:rPr dirty="0" sz="4400" spc="-90">
                <a:solidFill>
                  <a:srgbClr val="000000"/>
                </a:solidFill>
              </a:rPr>
              <a:t> </a:t>
            </a:r>
            <a:r>
              <a:rPr dirty="0" sz="4400" spc="-5">
                <a:solidFill>
                  <a:srgbClr val="000000"/>
                </a:solidFill>
              </a:rPr>
              <a:t>CASE</a:t>
            </a:r>
            <a:endParaRPr sz="4400"/>
          </a:p>
        </p:txBody>
      </p:sp>
      <p:sp>
        <p:nvSpPr>
          <p:cNvPr id="8" name="object 8"/>
          <p:cNvSpPr txBox="1"/>
          <p:nvPr/>
        </p:nvSpPr>
        <p:spPr>
          <a:xfrm>
            <a:off x="3684270" y="1219581"/>
            <a:ext cx="3312795" cy="62293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290"/>
              </a:spcBef>
              <a:buClr>
                <a:srgbClr val="FFFFFF"/>
              </a:buClr>
              <a:buFont typeface="Wingdings"/>
              <a:buChar char=""/>
              <a:tabLst>
                <a:tab pos="299720" algn="l"/>
              </a:tabLst>
            </a:pPr>
            <a:r>
              <a:rPr dirty="0" sz="1800" spc="-5">
                <a:latin typeface="Myanmar Text"/>
                <a:cs typeface="Myanmar Text"/>
              </a:rPr>
              <a:t>Manage transient</a:t>
            </a:r>
            <a:r>
              <a:rPr dirty="0" sz="1800" spc="-60">
                <a:latin typeface="Myanmar Text"/>
                <a:cs typeface="Myanmar Text"/>
              </a:rPr>
              <a:t> </a:t>
            </a:r>
            <a:r>
              <a:rPr dirty="0" sz="1800" spc="-5">
                <a:latin typeface="Myanmar Text"/>
                <a:cs typeface="Myanmar Text"/>
              </a:rPr>
              <a:t>information</a:t>
            </a:r>
            <a:endParaRPr sz="1800">
              <a:latin typeface="Myanmar Text"/>
              <a:cs typeface="Myanmar Text"/>
            </a:endParaRPr>
          </a:p>
          <a:p>
            <a:pPr marL="299085" indent="-287020">
              <a:lnSpc>
                <a:spcPct val="100000"/>
              </a:lnSpc>
              <a:spcBef>
                <a:spcPts val="190"/>
              </a:spcBef>
              <a:buClr>
                <a:srgbClr val="FFFFFF"/>
              </a:buClr>
              <a:buFont typeface="Wingdings"/>
              <a:buChar char=""/>
              <a:tabLst>
                <a:tab pos="299720" algn="l"/>
              </a:tabLst>
            </a:pPr>
            <a:r>
              <a:rPr dirty="0" sz="1800" spc="-5">
                <a:latin typeface="Myanmar Text"/>
                <a:cs typeface="Myanmar Text"/>
              </a:rPr>
              <a:t>Handle high</a:t>
            </a:r>
            <a:r>
              <a:rPr dirty="0" sz="1800" spc="-5">
                <a:latin typeface="Cambria Math"/>
                <a:cs typeface="Cambria Math"/>
              </a:rPr>
              <a:t>‐</a:t>
            </a:r>
            <a:r>
              <a:rPr dirty="0" sz="1800" spc="-5">
                <a:latin typeface="Myanmar Text"/>
                <a:cs typeface="Myanmar Text"/>
              </a:rPr>
              <a:t>speed</a:t>
            </a:r>
            <a:r>
              <a:rPr dirty="0" sz="1800" spc="-35">
                <a:latin typeface="Myanmar Text"/>
                <a:cs typeface="Myanmar Text"/>
              </a:rPr>
              <a:t> </a:t>
            </a:r>
            <a:r>
              <a:rPr dirty="0" sz="1800" spc="-5">
                <a:latin typeface="Myanmar Text"/>
                <a:cs typeface="Myanmar Text"/>
              </a:rPr>
              <a:t>retrieval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2110739"/>
            <a:ext cx="3604260" cy="4063365"/>
          </a:xfrm>
          <a:custGeom>
            <a:avLst/>
            <a:gdLst/>
            <a:ahLst/>
            <a:cxnLst/>
            <a:rect l="l" t="t" r="r" b="b"/>
            <a:pathLst>
              <a:path w="3604260" h="4063365">
                <a:moveTo>
                  <a:pt x="0" y="4062984"/>
                </a:moveTo>
                <a:lnTo>
                  <a:pt x="3604260" y="4062984"/>
                </a:lnTo>
                <a:lnTo>
                  <a:pt x="3604260" y="0"/>
                </a:lnTo>
                <a:lnTo>
                  <a:pt x="0" y="0"/>
                </a:lnTo>
                <a:lnTo>
                  <a:pt x="0" y="4062984"/>
                </a:lnTo>
                <a:close/>
              </a:path>
            </a:pathLst>
          </a:custGeom>
          <a:solidFill>
            <a:srgbClr val="FFFC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71373" y="2424176"/>
            <a:ext cx="42037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b="1">
                <a:latin typeface="Myanmar Text"/>
                <a:cs typeface="Myanmar Text"/>
              </a:rPr>
              <a:t>1</a:t>
            </a:r>
            <a:endParaRPr sz="5400">
              <a:latin typeface="Myanmar Text"/>
              <a:cs typeface="Myanmar Tex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"/>
              <a:t>Copyright © 2019 </a:t>
            </a:r>
            <a:r>
              <a:rPr dirty="0" spc="-10"/>
              <a:t>CADS and/or </a:t>
            </a:r>
            <a:r>
              <a:rPr dirty="0"/>
              <a:t>its </a:t>
            </a:r>
            <a:r>
              <a:rPr dirty="0" spc="-5"/>
              <a:t>affiliates. </a:t>
            </a:r>
            <a:r>
              <a:rPr dirty="0"/>
              <a:t>All </a:t>
            </a:r>
            <a:r>
              <a:rPr dirty="0" spc="-5"/>
              <a:t>rights reserved. </a:t>
            </a:r>
            <a:r>
              <a:rPr dirty="0" spc="-10"/>
              <a:t>CADS </a:t>
            </a:r>
            <a:r>
              <a:rPr dirty="0" spc="-5"/>
              <a:t>Confidential – Internal/Restricted/Highly</a:t>
            </a:r>
            <a:r>
              <a:rPr dirty="0" spc="65"/>
              <a:t> </a:t>
            </a:r>
            <a:r>
              <a:rPr dirty="0"/>
              <a:t>Restricted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70788" y="5052136"/>
            <a:ext cx="11252200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55625">
              <a:lnSpc>
                <a:spcPct val="100000"/>
              </a:lnSpc>
              <a:spcBef>
                <a:spcPts val="100"/>
              </a:spcBef>
            </a:pPr>
            <a:r>
              <a:rPr dirty="0" sz="3000" spc="-5" b="1">
                <a:latin typeface="Myanmar Text"/>
                <a:cs typeface="Myanmar Text"/>
              </a:rPr>
              <a:t>Manage User</a:t>
            </a:r>
            <a:endParaRPr sz="3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753745" algn="l"/>
                <a:tab pos="11238865" algn="l"/>
              </a:tabLst>
            </a:pPr>
            <a:r>
              <a:rPr dirty="0" u="heavy" sz="3000" b="1">
                <a:uFill>
                  <a:solidFill>
                    <a:srgbClr val="0078C0"/>
                  </a:solidFill>
                </a:uFill>
                <a:latin typeface="Myanmar Text"/>
                <a:cs typeface="Myanmar Text"/>
              </a:rPr>
              <a:t> 	Information	</a:t>
            </a:r>
            <a:endParaRPr sz="3000">
              <a:latin typeface="Myanmar Text"/>
              <a:cs typeface="Myanmar Tex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23384" y="3433064"/>
            <a:ext cx="5458460" cy="12185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6E6C00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Mission</a:t>
            </a:r>
            <a:r>
              <a:rPr dirty="0" sz="2000">
                <a:solidFill>
                  <a:srgbClr val="FFFFFF"/>
                </a:solidFill>
                <a:latin typeface="Cambria Math"/>
                <a:cs typeface="Cambria Math"/>
              </a:rPr>
              <a:t>‐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critical</a:t>
            </a:r>
            <a:r>
              <a:rPr dirty="0" sz="2000" spc="1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data.</a:t>
            </a:r>
            <a:endParaRPr sz="2000">
              <a:latin typeface="Myanmar Text"/>
              <a:cs typeface="Myanmar Text"/>
            </a:endParaRPr>
          </a:p>
          <a:p>
            <a:pPr marL="299085" marR="5080" indent="-287020">
              <a:lnSpc>
                <a:spcPct val="100000"/>
              </a:lnSpc>
              <a:spcBef>
                <a:spcPts val="2185"/>
              </a:spcBef>
              <a:buClr>
                <a:srgbClr val="6E6C00"/>
              </a:buClr>
              <a:buFont typeface="Wingdings"/>
              <a:buChar char=""/>
              <a:tabLst>
                <a:tab pos="299085" algn="l"/>
                <a:tab pos="299720" algn="l"/>
                <a:tab pos="847725" algn="l"/>
                <a:tab pos="1657350" algn="l"/>
                <a:tab pos="2028825" algn="l"/>
                <a:tab pos="2714625" algn="l"/>
                <a:tab pos="3145790" algn="l"/>
                <a:tab pos="3601720" algn="l"/>
                <a:tab pos="4213225" algn="l"/>
              </a:tabLst>
            </a:pPr>
            <a:r>
              <a:rPr dirty="0" sz="2000" spc="5">
                <a:solidFill>
                  <a:srgbClr val="FFFFFF"/>
                </a:solidFill>
                <a:latin typeface="Myanmar Text"/>
                <a:cs typeface="Myanmar Text"/>
              </a:rPr>
              <a:t>Th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e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	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abi</a:t>
            </a:r>
            <a:r>
              <a:rPr dirty="0" sz="2000" spc="-10">
                <a:solidFill>
                  <a:srgbClr val="FFFFFF"/>
                </a:solidFill>
                <a:latin typeface="Myanmar Text"/>
                <a:cs typeface="Myanmar Text"/>
              </a:rPr>
              <a:t>l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it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y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	</a:t>
            </a:r>
            <a:r>
              <a:rPr dirty="0" sz="2000" spc="-10">
                <a:solidFill>
                  <a:srgbClr val="FFFFFF"/>
                </a:solidFill>
                <a:latin typeface="Myanmar Text"/>
                <a:cs typeface="Myanmar Text"/>
              </a:rPr>
              <a:t>t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o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	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scal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e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	</a:t>
            </a:r>
            <a:r>
              <a:rPr dirty="0" sz="2000" spc="5">
                <a:solidFill>
                  <a:srgbClr val="FFFFFF"/>
                </a:solidFill>
                <a:latin typeface="Myanmar Text"/>
                <a:cs typeface="Myanmar Text"/>
              </a:rPr>
              <a:t>u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p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	</a:t>
            </a:r>
            <a:r>
              <a:rPr dirty="0" sz="2000" spc="10">
                <a:solidFill>
                  <a:srgbClr val="FFFFFF"/>
                </a:solidFill>
                <a:latin typeface="Myanmar Text"/>
                <a:cs typeface="Myanmar Text"/>
              </a:rPr>
              <a:t>f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or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	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u</a:t>
            </a:r>
            <a:r>
              <a:rPr dirty="0" sz="2000" spc="5">
                <a:solidFill>
                  <a:srgbClr val="FFFFFF"/>
                </a:solidFill>
                <a:latin typeface="Myanmar Text"/>
                <a:cs typeface="Myanmar Text"/>
              </a:rPr>
              <a:t>s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er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	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Myanmar Text"/>
                <a:cs typeface="Myanmar Text"/>
              </a:rPr>
              <a:t>u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p</a:t>
            </a:r>
            <a:r>
              <a:rPr dirty="0" sz="2000" spc="5">
                <a:solidFill>
                  <a:srgbClr val="FFFFFF"/>
                </a:solidFill>
                <a:latin typeface="Myanmar Text"/>
                <a:cs typeface="Myanmar Text"/>
              </a:rPr>
              <a:t>p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orting  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data.</a:t>
            </a:r>
            <a:endParaRPr sz="20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37844"/>
            <a:ext cx="12192000" cy="1073150"/>
          </a:xfrm>
          <a:custGeom>
            <a:avLst/>
            <a:gdLst/>
            <a:ahLst/>
            <a:cxnLst/>
            <a:rect l="l" t="t" r="r" b="b"/>
            <a:pathLst>
              <a:path w="12192000" h="1073150">
                <a:moveTo>
                  <a:pt x="0" y="1072896"/>
                </a:moveTo>
                <a:lnTo>
                  <a:pt x="12192000" y="1072896"/>
                </a:lnTo>
                <a:lnTo>
                  <a:pt x="12192000" y="0"/>
                </a:lnTo>
                <a:lnTo>
                  <a:pt x="0" y="0"/>
                </a:lnTo>
                <a:lnTo>
                  <a:pt x="0" y="1072896"/>
                </a:lnTo>
                <a:close/>
              </a:path>
            </a:pathLst>
          </a:custGeom>
          <a:solidFill>
            <a:srgbClr val="A6A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03301" y="92328"/>
            <a:ext cx="3068955" cy="315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3301" y="397129"/>
            <a:ext cx="4214749" cy="315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277614" y="397129"/>
            <a:ext cx="201167" cy="315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378197" y="397129"/>
            <a:ext cx="1640967" cy="3154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1373" y="1194638"/>
            <a:ext cx="254889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solidFill>
                  <a:srgbClr val="000000"/>
                </a:solidFill>
              </a:rPr>
              <a:t>USE</a:t>
            </a:r>
            <a:r>
              <a:rPr dirty="0" sz="4400" spc="-90">
                <a:solidFill>
                  <a:srgbClr val="000000"/>
                </a:solidFill>
              </a:rPr>
              <a:t> </a:t>
            </a:r>
            <a:r>
              <a:rPr dirty="0" sz="4400" spc="-5">
                <a:solidFill>
                  <a:srgbClr val="000000"/>
                </a:solidFill>
              </a:rPr>
              <a:t>CASE</a:t>
            </a:r>
            <a:endParaRPr sz="4400"/>
          </a:p>
        </p:txBody>
      </p:sp>
      <p:sp>
        <p:nvSpPr>
          <p:cNvPr id="8" name="object 8"/>
          <p:cNvSpPr txBox="1"/>
          <p:nvPr/>
        </p:nvSpPr>
        <p:spPr>
          <a:xfrm>
            <a:off x="3684270" y="1219581"/>
            <a:ext cx="3312795" cy="62293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290"/>
              </a:spcBef>
              <a:buClr>
                <a:srgbClr val="FFFFFF"/>
              </a:buClr>
              <a:buFont typeface="Wingdings"/>
              <a:buChar char=""/>
              <a:tabLst>
                <a:tab pos="299720" algn="l"/>
              </a:tabLst>
            </a:pPr>
            <a:r>
              <a:rPr dirty="0" sz="1800" spc="-5">
                <a:latin typeface="Myanmar Text"/>
                <a:cs typeface="Myanmar Text"/>
              </a:rPr>
              <a:t>Manage transient</a:t>
            </a:r>
            <a:r>
              <a:rPr dirty="0" sz="1800" spc="-60">
                <a:latin typeface="Myanmar Text"/>
                <a:cs typeface="Myanmar Text"/>
              </a:rPr>
              <a:t> </a:t>
            </a:r>
            <a:r>
              <a:rPr dirty="0" sz="1800" spc="-5">
                <a:latin typeface="Myanmar Text"/>
                <a:cs typeface="Myanmar Text"/>
              </a:rPr>
              <a:t>information</a:t>
            </a:r>
            <a:endParaRPr sz="1800">
              <a:latin typeface="Myanmar Text"/>
              <a:cs typeface="Myanmar Text"/>
            </a:endParaRPr>
          </a:p>
          <a:p>
            <a:pPr marL="299085" indent="-287020">
              <a:lnSpc>
                <a:spcPct val="100000"/>
              </a:lnSpc>
              <a:spcBef>
                <a:spcPts val="190"/>
              </a:spcBef>
              <a:buClr>
                <a:srgbClr val="FFFFFF"/>
              </a:buClr>
              <a:buFont typeface="Wingdings"/>
              <a:buChar char=""/>
              <a:tabLst>
                <a:tab pos="299720" algn="l"/>
              </a:tabLst>
            </a:pPr>
            <a:r>
              <a:rPr dirty="0" sz="1800" spc="-5">
                <a:latin typeface="Myanmar Text"/>
                <a:cs typeface="Myanmar Text"/>
              </a:rPr>
              <a:t>Handle high</a:t>
            </a:r>
            <a:r>
              <a:rPr dirty="0" sz="1800" spc="-5">
                <a:latin typeface="Cambria Math"/>
                <a:cs typeface="Cambria Math"/>
              </a:rPr>
              <a:t>‐</a:t>
            </a:r>
            <a:r>
              <a:rPr dirty="0" sz="1800" spc="-5">
                <a:latin typeface="Myanmar Text"/>
                <a:cs typeface="Myanmar Text"/>
              </a:rPr>
              <a:t>speed</a:t>
            </a:r>
            <a:r>
              <a:rPr dirty="0" sz="1800" spc="-35">
                <a:latin typeface="Myanmar Text"/>
                <a:cs typeface="Myanmar Text"/>
              </a:rPr>
              <a:t> </a:t>
            </a:r>
            <a:r>
              <a:rPr dirty="0" sz="1800" spc="-5">
                <a:latin typeface="Myanmar Text"/>
                <a:cs typeface="Myanmar Text"/>
              </a:rPr>
              <a:t>retrieval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2110739"/>
            <a:ext cx="3533140" cy="4063365"/>
          </a:xfrm>
          <a:custGeom>
            <a:avLst/>
            <a:gdLst/>
            <a:ahLst/>
            <a:cxnLst/>
            <a:rect l="l" t="t" r="r" b="b"/>
            <a:pathLst>
              <a:path w="3533140" h="4063365">
                <a:moveTo>
                  <a:pt x="0" y="4062984"/>
                </a:moveTo>
                <a:lnTo>
                  <a:pt x="3532632" y="4062984"/>
                </a:lnTo>
                <a:lnTo>
                  <a:pt x="3532632" y="0"/>
                </a:lnTo>
                <a:lnTo>
                  <a:pt x="0" y="0"/>
                </a:lnTo>
                <a:lnTo>
                  <a:pt x="0" y="4062984"/>
                </a:lnTo>
                <a:close/>
              </a:path>
            </a:pathLst>
          </a:custGeom>
          <a:solidFill>
            <a:srgbClr val="FFFC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99745" y="2424176"/>
            <a:ext cx="42037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b="1">
                <a:latin typeface="Myanmar Text"/>
                <a:cs typeface="Myanmar Text"/>
              </a:rPr>
              <a:t>2</a:t>
            </a:r>
            <a:endParaRPr sz="5400">
              <a:latin typeface="Myanmar Text"/>
              <a:cs typeface="Myanmar Tex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"/>
              <a:t>Copyright © 2019 </a:t>
            </a:r>
            <a:r>
              <a:rPr dirty="0" spc="-10"/>
              <a:t>CADS and/or </a:t>
            </a:r>
            <a:r>
              <a:rPr dirty="0"/>
              <a:t>its </a:t>
            </a:r>
            <a:r>
              <a:rPr dirty="0" spc="-5"/>
              <a:t>affiliates. </a:t>
            </a:r>
            <a:r>
              <a:rPr dirty="0"/>
              <a:t>All </a:t>
            </a:r>
            <a:r>
              <a:rPr dirty="0" spc="-5"/>
              <a:t>rights reserved. </a:t>
            </a:r>
            <a:r>
              <a:rPr dirty="0" spc="-10"/>
              <a:t>CADS </a:t>
            </a:r>
            <a:r>
              <a:rPr dirty="0" spc="-5"/>
              <a:t>Confidential – Internal/Restricted/Highly</a:t>
            </a:r>
            <a:r>
              <a:rPr dirty="0" spc="65"/>
              <a:t> </a:t>
            </a:r>
            <a:r>
              <a:rPr dirty="0"/>
              <a:t>Restricted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97535" y="5052136"/>
            <a:ext cx="11225530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13410">
              <a:lnSpc>
                <a:spcPct val="100000"/>
              </a:lnSpc>
              <a:spcBef>
                <a:spcPts val="100"/>
              </a:spcBef>
            </a:pPr>
            <a:r>
              <a:rPr dirty="0" sz="3000" spc="-5" b="1">
                <a:latin typeface="Myanmar Text"/>
                <a:cs typeface="Myanmar Text"/>
              </a:rPr>
              <a:t>Deliver </a:t>
            </a:r>
            <a:r>
              <a:rPr dirty="0" sz="3000" b="1">
                <a:latin typeface="Myanmar Text"/>
                <a:cs typeface="Myanmar Text"/>
              </a:rPr>
              <a:t>Web</a:t>
            </a:r>
            <a:endParaRPr sz="3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u="heavy" sz="3000" spc="-5" b="1">
                <a:uFill>
                  <a:solidFill>
                    <a:srgbClr val="0078C0"/>
                  </a:solidFill>
                </a:uFill>
                <a:latin typeface="Myanmar Text"/>
                <a:cs typeface="Myanmar Text"/>
              </a:rPr>
              <a:t>Ad</a:t>
            </a:r>
            <a:endParaRPr sz="3000">
              <a:latin typeface="Myanmar Text"/>
              <a:cs typeface="Myanmar Tex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23384" y="2883535"/>
            <a:ext cx="545846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6E6C00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Speed is 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crucial so 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that the 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advertisements</a:t>
            </a:r>
            <a:r>
              <a:rPr dirty="0" sz="2000" spc="4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Myanmar Text"/>
                <a:cs typeface="Myanmar Text"/>
              </a:rPr>
              <a:t>do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99085">
              <a:lnSpc>
                <a:spcPct val="100000"/>
              </a:lnSpc>
              <a:spcBef>
                <a:spcPts val="105"/>
              </a:spcBef>
            </a:pPr>
            <a:r>
              <a:rPr dirty="0"/>
              <a:t>not </a:t>
            </a:r>
            <a:r>
              <a:rPr dirty="0" spc="-5"/>
              <a:t>slow </a:t>
            </a:r>
            <a:r>
              <a:rPr dirty="0"/>
              <a:t>down the user’s</a:t>
            </a:r>
            <a:r>
              <a:rPr dirty="0" spc="-5"/>
              <a:t> experience.</a:t>
            </a:r>
          </a:p>
          <a:p>
            <a:pPr algn="just" marL="299085" marR="5080" indent="-287020">
              <a:lnSpc>
                <a:spcPct val="99900"/>
              </a:lnSpc>
              <a:spcBef>
                <a:spcPts val="2415"/>
              </a:spcBef>
              <a:buClr>
                <a:srgbClr val="6E6C00"/>
              </a:buClr>
              <a:buFont typeface="Wingdings"/>
              <a:buChar char=""/>
              <a:tabLst>
                <a:tab pos="299720" algn="l"/>
              </a:tabLst>
            </a:pPr>
            <a:r>
              <a:rPr dirty="0" spc="5"/>
              <a:t>The </a:t>
            </a:r>
            <a:r>
              <a:rPr dirty="0" spc="-5" b="1">
                <a:latin typeface="Myanmar Text"/>
                <a:cs typeface="Myanmar Text"/>
              </a:rPr>
              <a:t>key </a:t>
            </a:r>
            <a:r>
              <a:rPr dirty="0"/>
              <a:t>can </a:t>
            </a:r>
            <a:r>
              <a:rPr dirty="0" spc="-5"/>
              <a:t>be </a:t>
            </a:r>
            <a:r>
              <a:rPr dirty="0"/>
              <a:t>served as the </a:t>
            </a:r>
            <a:r>
              <a:rPr dirty="0" spc="-5"/>
              <a:t>combination </a:t>
            </a:r>
            <a:r>
              <a:rPr dirty="0"/>
              <a:t>of  factors </a:t>
            </a:r>
            <a:r>
              <a:rPr dirty="0" spc="-5"/>
              <a:t>that determine </a:t>
            </a:r>
            <a:r>
              <a:rPr dirty="0"/>
              <a:t>what a user </a:t>
            </a:r>
            <a:r>
              <a:rPr dirty="0" spc="-5"/>
              <a:t>interested,  </a:t>
            </a:r>
            <a:r>
              <a:rPr dirty="0"/>
              <a:t>whereas the </a:t>
            </a:r>
            <a:r>
              <a:rPr dirty="0" b="1">
                <a:latin typeface="Myanmar Text"/>
                <a:cs typeface="Myanmar Text"/>
              </a:rPr>
              <a:t>value </a:t>
            </a:r>
            <a:r>
              <a:rPr dirty="0"/>
              <a:t>stores every thing </a:t>
            </a:r>
            <a:r>
              <a:rPr dirty="0" spc="-5"/>
              <a:t>that </a:t>
            </a:r>
            <a:r>
              <a:rPr dirty="0" spc="-10"/>
              <a:t>is  </a:t>
            </a:r>
            <a:r>
              <a:rPr dirty="0"/>
              <a:t>required to </a:t>
            </a:r>
            <a:r>
              <a:rPr dirty="0" spc="-5"/>
              <a:t>serve </a:t>
            </a:r>
            <a:r>
              <a:rPr dirty="0"/>
              <a:t>the advertisement.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3013" y="6226302"/>
            <a:ext cx="11207750" cy="1905"/>
          </a:xfrm>
          <a:custGeom>
            <a:avLst/>
            <a:gdLst/>
            <a:ahLst/>
            <a:cxnLst/>
            <a:rect l="l" t="t" r="r" b="b"/>
            <a:pathLst>
              <a:path w="11207750" h="1904">
                <a:moveTo>
                  <a:pt x="0" y="0"/>
                </a:moveTo>
                <a:lnTo>
                  <a:pt x="11207495" y="1524"/>
                </a:lnTo>
              </a:path>
            </a:pathLst>
          </a:custGeom>
          <a:ln w="19050">
            <a:solidFill>
              <a:srgbClr val="0078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03301" y="92328"/>
            <a:ext cx="3068955" cy="315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3301" y="397129"/>
            <a:ext cx="3761104" cy="315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54251" y="912622"/>
            <a:ext cx="2727325" cy="2727325"/>
          </a:xfrm>
          <a:custGeom>
            <a:avLst/>
            <a:gdLst/>
            <a:ahLst/>
            <a:cxnLst/>
            <a:rect l="l" t="t" r="r" b="b"/>
            <a:pathLst>
              <a:path w="2727325" h="2727325">
                <a:moveTo>
                  <a:pt x="1374394" y="0"/>
                </a:moveTo>
                <a:lnTo>
                  <a:pt x="0" y="1352677"/>
                </a:lnTo>
                <a:lnTo>
                  <a:pt x="1352550" y="2727071"/>
                </a:lnTo>
                <a:lnTo>
                  <a:pt x="2726944" y="1374393"/>
                </a:lnTo>
                <a:lnTo>
                  <a:pt x="1374394" y="0"/>
                </a:lnTo>
                <a:close/>
              </a:path>
            </a:pathLst>
          </a:custGeom>
          <a:solidFill>
            <a:srgbClr val="6E6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91693" y="2403855"/>
            <a:ext cx="2727325" cy="2727325"/>
          </a:xfrm>
          <a:custGeom>
            <a:avLst/>
            <a:gdLst/>
            <a:ahLst/>
            <a:cxnLst/>
            <a:rect l="l" t="t" r="r" b="b"/>
            <a:pathLst>
              <a:path w="2727325" h="2727325">
                <a:moveTo>
                  <a:pt x="1374419" y="0"/>
                </a:moveTo>
                <a:lnTo>
                  <a:pt x="0" y="1352677"/>
                </a:lnTo>
                <a:lnTo>
                  <a:pt x="1352575" y="2727071"/>
                </a:lnTo>
                <a:lnTo>
                  <a:pt x="2726969" y="1374394"/>
                </a:lnTo>
                <a:lnTo>
                  <a:pt x="1374419" y="0"/>
                </a:lnTo>
                <a:close/>
              </a:path>
            </a:pathLst>
          </a:custGeom>
          <a:solidFill>
            <a:srgbClr val="A6A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50766" y="1755013"/>
            <a:ext cx="2727325" cy="2727325"/>
          </a:xfrm>
          <a:custGeom>
            <a:avLst/>
            <a:gdLst/>
            <a:ahLst/>
            <a:cxnLst/>
            <a:rect l="l" t="t" r="r" b="b"/>
            <a:pathLst>
              <a:path w="2727325" h="2727325">
                <a:moveTo>
                  <a:pt x="1374394" y="0"/>
                </a:moveTo>
                <a:lnTo>
                  <a:pt x="0" y="1352677"/>
                </a:lnTo>
                <a:lnTo>
                  <a:pt x="1352550" y="2727071"/>
                </a:lnTo>
                <a:lnTo>
                  <a:pt x="2726943" y="1374521"/>
                </a:lnTo>
                <a:lnTo>
                  <a:pt x="1374394" y="0"/>
                </a:lnTo>
                <a:close/>
              </a:path>
            </a:pathLst>
          </a:custGeom>
          <a:solidFill>
            <a:srgbClr val="A6A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850766" y="1755013"/>
            <a:ext cx="2727325" cy="2727325"/>
          </a:xfrm>
          <a:custGeom>
            <a:avLst/>
            <a:gdLst/>
            <a:ahLst/>
            <a:cxnLst/>
            <a:rect l="l" t="t" r="r" b="b"/>
            <a:pathLst>
              <a:path w="2727325" h="2727325">
                <a:moveTo>
                  <a:pt x="0" y="1352677"/>
                </a:moveTo>
                <a:lnTo>
                  <a:pt x="1374394" y="0"/>
                </a:lnTo>
                <a:lnTo>
                  <a:pt x="2726943" y="1374521"/>
                </a:lnTo>
                <a:lnTo>
                  <a:pt x="1352550" y="2727071"/>
                </a:lnTo>
                <a:lnTo>
                  <a:pt x="0" y="1352677"/>
                </a:lnTo>
                <a:close/>
              </a:path>
            </a:pathLst>
          </a:custGeom>
          <a:ln w="9525">
            <a:solidFill>
              <a:srgbClr val="A6A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388235" y="3265296"/>
            <a:ext cx="2727325" cy="2727325"/>
          </a:xfrm>
          <a:custGeom>
            <a:avLst/>
            <a:gdLst/>
            <a:ahLst/>
            <a:cxnLst/>
            <a:rect l="l" t="t" r="r" b="b"/>
            <a:pathLst>
              <a:path w="2727325" h="2727325">
                <a:moveTo>
                  <a:pt x="1374393" y="0"/>
                </a:moveTo>
                <a:lnTo>
                  <a:pt x="0" y="1352677"/>
                </a:lnTo>
                <a:lnTo>
                  <a:pt x="1352550" y="2727020"/>
                </a:lnTo>
                <a:lnTo>
                  <a:pt x="2727070" y="1374394"/>
                </a:lnTo>
                <a:lnTo>
                  <a:pt x="1374393" y="0"/>
                </a:lnTo>
                <a:close/>
              </a:path>
            </a:pathLst>
          </a:custGeom>
          <a:solidFill>
            <a:srgbClr val="6E6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042517" y="1873376"/>
            <a:ext cx="4885055" cy="29838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551305" marR="2275840" indent="6096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Myanmar Text"/>
                <a:cs typeface="Myanmar Text"/>
              </a:rPr>
              <a:t>Schema  </a:t>
            </a:r>
            <a:r>
              <a:rPr dirty="0" sz="2000" spc="-5" b="1">
                <a:latin typeface="Myanmar Text"/>
                <a:cs typeface="Myanmar Text"/>
              </a:rPr>
              <a:t>A</a:t>
            </a:r>
            <a:r>
              <a:rPr dirty="0" sz="2000" spc="-15" b="1">
                <a:latin typeface="Myanmar Text"/>
                <a:cs typeface="Myanmar Text"/>
              </a:rPr>
              <a:t>g</a:t>
            </a:r>
            <a:r>
              <a:rPr dirty="0" sz="2000" b="1">
                <a:latin typeface="Myanmar Text"/>
                <a:cs typeface="Myanmar Text"/>
              </a:rPr>
              <a:t>no</a:t>
            </a:r>
            <a:r>
              <a:rPr dirty="0" sz="2000" spc="-10" b="1">
                <a:latin typeface="Myanmar Text"/>
                <a:cs typeface="Myanmar Text"/>
              </a:rPr>
              <a:t>s</a:t>
            </a:r>
            <a:r>
              <a:rPr dirty="0" sz="2000" spc="-5" b="1">
                <a:latin typeface="Myanmar Text"/>
                <a:cs typeface="Myanmar Text"/>
              </a:rPr>
              <a:t>tic</a:t>
            </a:r>
            <a:endParaRPr sz="2000">
              <a:latin typeface="Myanmar Text"/>
              <a:cs typeface="Myanmar Text"/>
            </a:endParaRPr>
          </a:p>
          <a:p>
            <a:pPr marL="3470910">
              <a:lnSpc>
                <a:spcPct val="100000"/>
              </a:lnSpc>
              <a:spcBef>
                <a:spcPts val="1830"/>
              </a:spcBef>
            </a:pPr>
            <a:r>
              <a:rPr dirty="0" sz="2000" spc="-5" b="1">
                <a:latin typeface="Myanmar Text"/>
                <a:cs typeface="Myanmar Text"/>
              </a:rPr>
              <a:t>Commodity</a:t>
            </a:r>
            <a:endParaRPr sz="2000">
              <a:latin typeface="Myanmar Text"/>
              <a:cs typeface="Myanmar Text"/>
            </a:endParaRPr>
          </a:p>
          <a:p>
            <a:pPr marL="3588385">
              <a:lnSpc>
                <a:spcPct val="100000"/>
              </a:lnSpc>
              <a:spcBef>
                <a:spcPts val="5"/>
              </a:spcBef>
            </a:pPr>
            <a:r>
              <a:rPr dirty="0" sz="2000" spc="-5" b="1">
                <a:latin typeface="Myanmar Text"/>
                <a:cs typeface="Myanmar Text"/>
              </a:rPr>
              <a:t>Hardware</a:t>
            </a:r>
            <a:endParaRPr sz="2000">
              <a:latin typeface="Myanmar Text"/>
              <a:cs typeface="Myanmar Text"/>
            </a:endParaRPr>
          </a:p>
          <a:p>
            <a:pPr marL="12700" marR="3662045" indent="344170">
              <a:lnSpc>
                <a:spcPct val="100000"/>
              </a:lnSpc>
              <a:spcBef>
                <a:spcPts val="265"/>
              </a:spcBef>
            </a:pPr>
            <a:r>
              <a:rPr dirty="0" sz="2000" spc="-5" b="1">
                <a:latin typeface="Myanmar Text"/>
                <a:cs typeface="Myanmar Text"/>
              </a:rPr>
              <a:t>Non  </a:t>
            </a:r>
            <a:r>
              <a:rPr dirty="0" sz="2000" b="1">
                <a:latin typeface="Myanmar Text"/>
                <a:cs typeface="Myanmar Text"/>
              </a:rPr>
              <a:t>Re</a:t>
            </a:r>
            <a:r>
              <a:rPr dirty="0" sz="2000" spc="-10" b="1">
                <a:latin typeface="Myanmar Text"/>
                <a:cs typeface="Myanmar Text"/>
              </a:rPr>
              <a:t>l</a:t>
            </a:r>
            <a:r>
              <a:rPr dirty="0" sz="2000" spc="-5" b="1">
                <a:latin typeface="Myanmar Text"/>
                <a:cs typeface="Myanmar Text"/>
              </a:rPr>
              <a:t>ational</a:t>
            </a:r>
            <a:endParaRPr sz="2000">
              <a:latin typeface="Myanmar Text"/>
              <a:cs typeface="Myanmar Text"/>
            </a:endParaRPr>
          </a:p>
          <a:p>
            <a:pPr marL="2034539" marR="1492250" indent="280670">
              <a:lnSpc>
                <a:spcPct val="100000"/>
              </a:lnSpc>
              <a:spcBef>
                <a:spcPts val="1985"/>
              </a:spcBef>
            </a:pPr>
            <a:r>
              <a:rPr dirty="0" sz="2000" spc="-5" b="1">
                <a:latin typeface="Myanmar Text"/>
                <a:cs typeface="Myanmar Text"/>
              </a:rPr>
              <a:t>Highly  </a:t>
            </a:r>
            <a:r>
              <a:rPr dirty="0" sz="2000" spc="-5" b="1">
                <a:latin typeface="Myanmar Text"/>
                <a:cs typeface="Myanmar Text"/>
              </a:rPr>
              <a:t>Distr</a:t>
            </a:r>
            <a:r>
              <a:rPr dirty="0" sz="2000" spc="-10" b="1">
                <a:latin typeface="Myanmar Text"/>
                <a:cs typeface="Myanmar Text"/>
              </a:rPr>
              <a:t>i</a:t>
            </a:r>
            <a:r>
              <a:rPr dirty="0" sz="2000" spc="5" b="1">
                <a:latin typeface="Myanmar Text"/>
                <a:cs typeface="Myanmar Text"/>
              </a:rPr>
              <a:t>b</a:t>
            </a:r>
            <a:r>
              <a:rPr dirty="0" sz="2000" b="1">
                <a:latin typeface="Myanmar Text"/>
                <a:cs typeface="Myanmar Text"/>
              </a:rPr>
              <a:t>uted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232904" y="1325880"/>
            <a:ext cx="4366259" cy="42931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"/>
              <a:t>Copyright © 2019 </a:t>
            </a:r>
            <a:r>
              <a:rPr dirty="0" spc="-10"/>
              <a:t>CADS and/or </a:t>
            </a:r>
            <a:r>
              <a:rPr dirty="0"/>
              <a:t>its </a:t>
            </a:r>
            <a:r>
              <a:rPr dirty="0" spc="-5"/>
              <a:t>affiliates. </a:t>
            </a:r>
            <a:r>
              <a:rPr dirty="0"/>
              <a:t>All </a:t>
            </a:r>
            <a:r>
              <a:rPr dirty="0" spc="-5"/>
              <a:t>rights reserved. </a:t>
            </a:r>
            <a:r>
              <a:rPr dirty="0" spc="-10"/>
              <a:t>CADS </a:t>
            </a:r>
            <a:r>
              <a:rPr dirty="0" spc="-5"/>
              <a:t>Confidential – Internal/Restricted/Highly</a:t>
            </a:r>
            <a:r>
              <a:rPr dirty="0" spc="65"/>
              <a:t> </a:t>
            </a:r>
            <a:r>
              <a:rPr dirty="0"/>
              <a:t>Restricted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37844"/>
            <a:ext cx="12192000" cy="1073150"/>
          </a:xfrm>
          <a:custGeom>
            <a:avLst/>
            <a:gdLst/>
            <a:ahLst/>
            <a:cxnLst/>
            <a:rect l="l" t="t" r="r" b="b"/>
            <a:pathLst>
              <a:path w="12192000" h="1073150">
                <a:moveTo>
                  <a:pt x="0" y="1072896"/>
                </a:moveTo>
                <a:lnTo>
                  <a:pt x="12192000" y="1072896"/>
                </a:lnTo>
                <a:lnTo>
                  <a:pt x="12192000" y="0"/>
                </a:lnTo>
                <a:lnTo>
                  <a:pt x="0" y="0"/>
                </a:lnTo>
                <a:lnTo>
                  <a:pt x="0" y="1072896"/>
                </a:lnTo>
                <a:close/>
              </a:path>
            </a:pathLst>
          </a:custGeom>
          <a:solidFill>
            <a:srgbClr val="A6A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03301" y="92328"/>
            <a:ext cx="3068955" cy="315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3301" y="397129"/>
            <a:ext cx="4214749" cy="315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277614" y="397129"/>
            <a:ext cx="201167" cy="315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378197" y="397129"/>
            <a:ext cx="1640967" cy="3154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1373" y="1194638"/>
            <a:ext cx="254889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solidFill>
                  <a:srgbClr val="000000"/>
                </a:solidFill>
              </a:rPr>
              <a:t>USE</a:t>
            </a:r>
            <a:r>
              <a:rPr dirty="0" sz="4400" spc="-90">
                <a:solidFill>
                  <a:srgbClr val="000000"/>
                </a:solidFill>
              </a:rPr>
              <a:t> </a:t>
            </a:r>
            <a:r>
              <a:rPr dirty="0" sz="4400" spc="-5">
                <a:solidFill>
                  <a:srgbClr val="000000"/>
                </a:solidFill>
              </a:rPr>
              <a:t>CASE</a:t>
            </a:r>
            <a:endParaRPr sz="4400"/>
          </a:p>
        </p:txBody>
      </p:sp>
      <p:sp>
        <p:nvSpPr>
          <p:cNvPr id="8" name="object 8"/>
          <p:cNvSpPr txBox="1"/>
          <p:nvPr/>
        </p:nvSpPr>
        <p:spPr>
          <a:xfrm>
            <a:off x="3684270" y="1219581"/>
            <a:ext cx="3312795" cy="62293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290"/>
              </a:spcBef>
              <a:buClr>
                <a:srgbClr val="FFFFFF"/>
              </a:buClr>
              <a:buFont typeface="Wingdings"/>
              <a:buChar char=""/>
              <a:tabLst>
                <a:tab pos="299720" algn="l"/>
              </a:tabLst>
            </a:pPr>
            <a:r>
              <a:rPr dirty="0" sz="1800" spc="-5">
                <a:latin typeface="Myanmar Text"/>
                <a:cs typeface="Myanmar Text"/>
              </a:rPr>
              <a:t>Manage transient</a:t>
            </a:r>
            <a:r>
              <a:rPr dirty="0" sz="1800" spc="-60">
                <a:latin typeface="Myanmar Text"/>
                <a:cs typeface="Myanmar Text"/>
              </a:rPr>
              <a:t> </a:t>
            </a:r>
            <a:r>
              <a:rPr dirty="0" sz="1800" spc="-5">
                <a:latin typeface="Myanmar Text"/>
                <a:cs typeface="Myanmar Text"/>
              </a:rPr>
              <a:t>information</a:t>
            </a:r>
            <a:endParaRPr sz="1800">
              <a:latin typeface="Myanmar Text"/>
              <a:cs typeface="Myanmar Text"/>
            </a:endParaRPr>
          </a:p>
          <a:p>
            <a:pPr marL="299085" indent="-287020">
              <a:lnSpc>
                <a:spcPct val="100000"/>
              </a:lnSpc>
              <a:spcBef>
                <a:spcPts val="190"/>
              </a:spcBef>
              <a:buClr>
                <a:srgbClr val="FFFFFF"/>
              </a:buClr>
              <a:buFont typeface="Wingdings"/>
              <a:buChar char=""/>
              <a:tabLst>
                <a:tab pos="299720" algn="l"/>
              </a:tabLst>
            </a:pPr>
            <a:r>
              <a:rPr dirty="0" sz="1800" spc="-5">
                <a:latin typeface="Myanmar Text"/>
                <a:cs typeface="Myanmar Text"/>
              </a:rPr>
              <a:t>Handle high</a:t>
            </a:r>
            <a:r>
              <a:rPr dirty="0" sz="1800" spc="-5">
                <a:latin typeface="Cambria Math"/>
                <a:cs typeface="Cambria Math"/>
              </a:rPr>
              <a:t>‐</a:t>
            </a:r>
            <a:r>
              <a:rPr dirty="0" sz="1800" spc="-5">
                <a:latin typeface="Myanmar Text"/>
                <a:cs typeface="Myanmar Text"/>
              </a:rPr>
              <a:t>speed</a:t>
            </a:r>
            <a:r>
              <a:rPr dirty="0" sz="1800" spc="-35">
                <a:latin typeface="Myanmar Text"/>
                <a:cs typeface="Myanmar Text"/>
              </a:rPr>
              <a:t> </a:t>
            </a:r>
            <a:r>
              <a:rPr dirty="0" sz="1800" spc="-5">
                <a:latin typeface="Myanmar Text"/>
                <a:cs typeface="Myanmar Text"/>
              </a:rPr>
              <a:t>retrieval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2110739"/>
            <a:ext cx="3604260" cy="4063365"/>
          </a:xfrm>
          <a:custGeom>
            <a:avLst/>
            <a:gdLst/>
            <a:ahLst/>
            <a:cxnLst/>
            <a:rect l="l" t="t" r="r" b="b"/>
            <a:pathLst>
              <a:path w="3604260" h="4063365">
                <a:moveTo>
                  <a:pt x="0" y="4062984"/>
                </a:moveTo>
                <a:lnTo>
                  <a:pt x="3604260" y="4062984"/>
                </a:lnTo>
                <a:lnTo>
                  <a:pt x="3604260" y="0"/>
                </a:lnTo>
                <a:lnTo>
                  <a:pt x="0" y="0"/>
                </a:lnTo>
                <a:lnTo>
                  <a:pt x="0" y="4062984"/>
                </a:lnTo>
                <a:close/>
              </a:path>
            </a:pathLst>
          </a:custGeom>
          <a:solidFill>
            <a:srgbClr val="FFFC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71373" y="2424176"/>
            <a:ext cx="42037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b="1">
                <a:latin typeface="Myanmar Text"/>
                <a:cs typeface="Myanmar Text"/>
              </a:rPr>
              <a:t>3</a:t>
            </a:r>
            <a:endParaRPr sz="5400">
              <a:latin typeface="Myanmar Text"/>
              <a:cs typeface="Myanmar Text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"/>
              <a:t>Copyright © 2019 </a:t>
            </a:r>
            <a:r>
              <a:rPr dirty="0" spc="-10"/>
              <a:t>CADS and/or </a:t>
            </a:r>
            <a:r>
              <a:rPr dirty="0"/>
              <a:t>its </a:t>
            </a:r>
            <a:r>
              <a:rPr dirty="0" spc="-5"/>
              <a:t>affiliates. </a:t>
            </a:r>
            <a:r>
              <a:rPr dirty="0"/>
              <a:t>All </a:t>
            </a:r>
            <a:r>
              <a:rPr dirty="0" spc="-5"/>
              <a:t>rights reserved. </a:t>
            </a:r>
            <a:r>
              <a:rPr dirty="0" spc="-10"/>
              <a:t>CADS </a:t>
            </a:r>
            <a:r>
              <a:rPr dirty="0" spc="-5"/>
              <a:t>Confidential – Internal/Restricted/Highly</a:t>
            </a:r>
            <a:r>
              <a:rPr dirty="0" spc="65"/>
              <a:t> </a:t>
            </a:r>
            <a:r>
              <a:rPr dirty="0"/>
              <a:t>Restricted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70788" y="5052136"/>
            <a:ext cx="11252200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2644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latin typeface="Myanmar Text"/>
                <a:cs typeface="Myanmar Text"/>
              </a:rPr>
              <a:t>Handle</a:t>
            </a:r>
            <a:r>
              <a:rPr dirty="0" sz="3000" spc="-20" b="1">
                <a:latin typeface="Myanmar Text"/>
                <a:cs typeface="Myanmar Text"/>
              </a:rPr>
              <a:t> </a:t>
            </a:r>
            <a:r>
              <a:rPr dirty="0" sz="3000" spc="-5" b="1">
                <a:latin typeface="Myanmar Text"/>
                <a:cs typeface="Myanmar Text"/>
              </a:rPr>
              <a:t>User</a:t>
            </a:r>
            <a:endParaRPr sz="3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415415" algn="l"/>
                <a:tab pos="11238865" algn="l"/>
              </a:tabLst>
            </a:pPr>
            <a:r>
              <a:rPr dirty="0" u="heavy" sz="3000" b="1">
                <a:uFill>
                  <a:solidFill>
                    <a:srgbClr val="0078C0"/>
                  </a:solidFill>
                </a:uFill>
                <a:latin typeface="Myanmar Text"/>
                <a:cs typeface="Myanmar Text"/>
              </a:rPr>
              <a:t> 	Sessions	</a:t>
            </a:r>
            <a:endParaRPr sz="3000">
              <a:latin typeface="Myanmar Text"/>
              <a:cs typeface="Myanmar Tex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23384" y="3405632"/>
            <a:ext cx="5459730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6E6C00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Websites</a:t>
            </a:r>
            <a:r>
              <a:rPr dirty="0" sz="2000" spc="204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may</a:t>
            </a:r>
            <a:r>
              <a:rPr dirty="0" sz="2000" spc="204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need</a:t>
            </a:r>
            <a:r>
              <a:rPr dirty="0" sz="2000" spc="195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to</a:t>
            </a:r>
            <a:r>
              <a:rPr dirty="0" sz="2000" spc="19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store</a:t>
            </a:r>
            <a:r>
              <a:rPr dirty="0" sz="2000" spc="20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various</a:t>
            </a:r>
            <a:r>
              <a:rPr dirty="0" sz="2000" spc="21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types</a:t>
            </a:r>
            <a:r>
              <a:rPr dirty="0" sz="2000" spc="20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of</a:t>
            </a:r>
            <a:endParaRPr sz="2000">
              <a:latin typeface="Myanmar Text"/>
              <a:cs typeface="Myanmar Text"/>
            </a:endParaRPr>
          </a:p>
          <a:p>
            <a:pPr marL="299085">
              <a:lnSpc>
                <a:spcPct val="100000"/>
              </a:lnSpc>
            </a:pP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short-lived session</a:t>
            </a:r>
            <a:r>
              <a:rPr dirty="0" sz="2000" spc="15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data.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23384" y="4398009"/>
            <a:ext cx="233870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6E6C00"/>
              </a:buClr>
              <a:buFont typeface="Wingdings"/>
              <a:buChar char=""/>
              <a:tabLst>
                <a:tab pos="299085" algn="l"/>
                <a:tab pos="299720" algn="l"/>
                <a:tab pos="1632585" algn="l"/>
              </a:tabLst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Ke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2000" spc="-10">
                <a:solidFill>
                  <a:srgbClr val="FFFFFF"/>
                </a:solidFill>
                <a:latin typeface="Cambria Math"/>
                <a:cs typeface="Cambria Math"/>
              </a:rPr>
              <a:t>‐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sto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39890" y="4398009"/>
            <a:ext cx="294449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3565" algn="l"/>
                <a:tab pos="1324610" algn="l"/>
                <a:tab pos="1739264" algn="l"/>
                <a:tab pos="2507615" algn="l"/>
              </a:tabLst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09896" y="4702809"/>
            <a:ext cx="416306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retrieve session data at high</a:t>
            </a:r>
            <a:r>
              <a:rPr dirty="0" sz="2000" spc="-1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speeds.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3013" y="6226302"/>
            <a:ext cx="11207750" cy="1905"/>
          </a:xfrm>
          <a:custGeom>
            <a:avLst/>
            <a:gdLst/>
            <a:ahLst/>
            <a:cxnLst/>
            <a:rect l="l" t="t" r="r" b="b"/>
            <a:pathLst>
              <a:path w="11207750" h="1904">
                <a:moveTo>
                  <a:pt x="0" y="0"/>
                </a:moveTo>
                <a:lnTo>
                  <a:pt x="11207495" y="1524"/>
                </a:lnTo>
              </a:path>
            </a:pathLst>
          </a:custGeom>
          <a:ln w="19050">
            <a:solidFill>
              <a:srgbClr val="0078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03301" y="92328"/>
            <a:ext cx="3068955" cy="315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3301" y="397129"/>
            <a:ext cx="1429131" cy="315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1037844"/>
            <a:ext cx="12192000" cy="1073150"/>
          </a:xfrm>
          <a:custGeom>
            <a:avLst/>
            <a:gdLst/>
            <a:ahLst/>
            <a:cxnLst/>
            <a:rect l="l" t="t" r="r" b="b"/>
            <a:pathLst>
              <a:path w="12192000" h="1073150">
                <a:moveTo>
                  <a:pt x="0" y="1072896"/>
                </a:moveTo>
                <a:lnTo>
                  <a:pt x="12192000" y="1072896"/>
                </a:lnTo>
                <a:lnTo>
                  <a:pt x="12192000" y="0"/>
                </a:lnTo>
                <a:lnTo>
                  <a:pt x="0" y="0"/>
                </a:lnTo>
                <a:lnTo>
                  <a:pt x="0" y="1072896"/>
                </a:lnTo>
                <a:close/>
              </a:path>
            </a:pathLst>
          </a:custGeom>
          <a:solidFill>
            <a:srgbClr val="A6A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1373" y="1194638"/>
            <a:ext cx="491236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>
                <a:solidFill>
                  <a:srgbClr val="000000"/>
                </a:solidFill>
              </a:rPr>
              <a:t>Industrial</a:t>
            </a:r>
            <a:r>
              <a:rPr dirty="0" sz="4400" spc="-40">
                <a:solidFill>
                  <a:srgbClr val="000000"/>
                </a:solidFill>
              </a:rPr>
              <a:t> </a:t>
            </a:r>
            <a:r>
              <a:rPr dirty="0" sz="4400" spc="-5">
                <a:solidFill>
                  <a:srgbClr val="000000"/>
                </a:solidFill>
              </a:rPr>
              <a:t>Example</a:t>
            </a:r>
            <a:endParaRPr sz="4400"/>
          </a:p>
        </p:txBody>
      </p:sp>
      <p:sp>
        <p:nvSpPr>
          <p:cNvPr id="7" name="object 7"/>
          <p:cNvSpPr txBox="1"/>
          <p:nvPr/>
        </p:nvSpPr>
        <p:spPr>
          <a:xfrm>
            <a:off x="4724146" y="3799078"/>
            <a:ext cx="59397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FFFF"/>
                </a:solidFill>
                <a:latin typeface="Myanmar Text"/>
                <a:cs typeface="Myanmar Text"/>
              </a:rPr>
              <a:t>Facebook </a:t>
            </a:r>
            <a:r>
              <a:rPr dirty="0" sz="1800" b="1">
                <a:solidFill>
                  <a:srgbClr val="FFFFFF"/>
                </a:solidFill>
                <a:latin typeface="Myanmar Text"/>
                <a:cs typeface="Myanmar Text"/>
              </a:rPr>
              <a:t>uses </a:t>
            </a:r>
            <a:r>
              <a:rPr dirty="0" sz="1800" spc="-5" b="1">
                <a:solidFill>
                  <a:srgbClr val="FFFFFF"/>
                </a:solidFill>
                <a:latin typeface="Myanmar Text"/>
                <a:cs typeface="Myanmar Text"/>
              </a:rPr>
              <a:t>Memcache </a:t>
            </a:r>
            <a:r>
              <a:rPr dirty="0" sz="1800" spc="5" b="1">
                <a:solidFill>
                  <a:srgbClr val="FFFFFF"/>
                </a:solidFill>
                <a:latin typeface="Myanmar Text"/>
                <a:cs typeface="Myanmar Text"/>
              </a:rPr>
              <a:t>as </a:t>
            </a:r>
            <a:r>
              <a:rPr dirty="0" sz="1800" spc="-5" b="1">
                <a:solidFill>
                  <a:srgbClr val="FFFFFF"/>
                </a:solidFill>
                <a:latin typeface="Myanmar Text"/>
                <a:cs typeface="Myanmar Text"/>
              </a:rPr>
              <a:t>the distributed</a:t>
            </a:r>
            <a:r>
              <a:rPr dirty="0" sz="1800" spc="185" b="1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Myanmar Text"/>
                <a:cs typeface="Myanmar Text"/>
              </a:rPr>
              <a:t>key-value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24146" y="4073397"/>
            <a:ext cx="59397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Myanmar Text"/>
                <a:cs typeface="Myanmar Text"/>
              </a:rPr>
              <a:t>store</a:t>
            </a:r>
            <a:r>
              <a:rPr dirty="0" sz="1800" spc="90" b="1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Myanmar Text"/>
                <a:cs typeface="Myanmar Text"/>
              </a:rPr>
              <a:t>to</a:t>
            </a:r>
            <a:r>
              <a:rPr dirty="0" sz="1800" spc="100" b="1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Myanmar Text"/>
                <a:cs typeface="Myanmar Text"/>
              </a:rPr>
              <a:t>improve</a:t>
            </a:r>
            <a:r>
              <a:rPr dirty="0" sz="1800" spc="95" b="1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Myanmar Text"/>
                <a:cs typeface="Myanmar Text"/>
              </a:rPr>
              <a:t>users</a:t>
            </a:r>
            <a:r>
              <a:rPr dirty="0" sz="1800" spc="100" b="1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Myanmar Text"/>
                <a:cs typeface="Myanmar Text"/>
              </a:rPr>
              <a:t>experience</a:t>
            </a:r>
            <a:r>
              <a:rPr dirty="0" sz="1800" spc="100" b="1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Myanmar Text"/>
                <a:cs typeface="Myanmar Text"/>
              </a:rPr>
              <a:t>by</a:t>
            </a:r>
            <a:r>
              <a:rPr dirty="0" sz="1800" spc="95" b="1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Myanmar Text"/>
                <a:cs typeface="Myanmar Text"/>
              </a:rPr>
              <a:t>caching</a:t>
            </a:r>
            <a:r>
              <a:rPr dirty="0" sz="1800" spc="105" b="1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Myanmar Text"/>
                <a:cs typeface="Myanmar Text"/>
              </a:rPr>
              <a:t>the</a:t>
            </a:r>
            <a:r>
              <a:rPr dirty="0" sz="1800" spc="105" b="1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Myanmar Text"/>
                <a:cs typeface="Myanmar Text"/>
              </a:rPr>
              <a:t>data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24146" y="4347413"/>
            <a:ext cx="441515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Myanmar Text"/>
                <a:cs typeface="Myanmar Text"/>
              </a:rPr>
              <a:t>requested </a:t>
            </a:r>
            <a:r>
              <a:rPr dirty="0" sz="1800" spc="-5" b="1">
                <a:solidFill>
                  <a:srgbClr val="FFFFFF"/>
                </a:solidFill>
                <a:latin typeface="Myanmar Text"/>
                <a:cs typeface="Myanmar Text"/>
              </a:rPr>
              <a:t>by </a:t>
            </a:r>
            <a:r>
              <a:rPr dirty="0" sz="1800" b="1">
                <a:solidFill>
                  <a:srgbClr val="FFFFFF"/>
                </a:solidFill>
                <a:latin typeface="Myanmar Text"/>
                <a:cs typeface="Myanmar Text"/>
              </a:rPr>
              <a:t>clients </a:t>
            </a:r>
            <a:r>
              <a:rPr dirty="0" sz="1800" spc="-5" b="1">
                <a:solidFill>
                  <a:srgbClr val="FFFFFF"/>
                </a:solidFill>
                <a:latin typeface="Myanmar Text"/>
                <a:cs typeface="Myanmar Text"/>
              </a:rPr>
              <a:t>for further</a:t>
            </a:r>
            <a:r>
              <a:rPr dirty="0" sz="1800" spc="-40" b="1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Myanmar Text"/>
                <a:cs typeface="Myanmar Text"/>
              </a:rPr>
              <a:t>requests.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1772" y="2441448"/>
            <a:ext cx="1423416" cy="14249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40207" y="4199001"/>
            <a:ext cx="2482850" cy="544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solidFill>
                  <a:srgbClr val="A6A300"/>
                </a:solidFill>
                <a:latin typeface="Arial"/>
                <a:cs typeface="Arial"/>
              </a:rPr>
              <a:t>INDUSTRY: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Social Networking</a:t>
            </a: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Services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"/>
              <a:t>Copyright © 2019 </a:t>
            </a:r>
            <a:r>
              <a:rPr dirty="0" spc="-10"/>
              <a:t>CADS and/or </a:t>
            </a:r>
            <a:r>
              <a:rPr dirty="0"/>
              <a:t>its </a:t>
            </a:r>
            <a:r>
              <a:rPr dirty="0" spc="-5"/>
              <a:t>affiliates. </a:t>
            </a:r>
            <a:r>
              <a:rPr dirty="0"/>
              <a:t>All </a:t>
            </a:r>
            <a:r>
              <a:rPr dirty="0" spc="-5"/>
              <a:t>rights reserved. </a:t>
            </a:r>
            <a:r>
              <a:rPr dirty="0" spc="-10"/>
              <a:t>CADS </a:t>
            </a:r>
            <a:r>
              <a:rPr dirty="0" spc="-5"/>
              <a:t>Confidential – Internal/Restricted/Highly</a:t>
            </a:r>
            <a:r>
              <a:rPr dirty="0" spc="65"/>
              <a:t> </a:t>
            </a:r>
            <a:r>
              <a:rPr dirty="0"/>
              <a:t>Restricted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40207" y="4991480"/>
            <a:ext cx="2896235" cy="544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A6A300"/>
                </a:solidFill>
                <a:latin typeface="Arial"/>
                <a:cs typeface="Arial"/>
              </a:rPr>
              <a:t>USE CASE: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Near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Real-Time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Personalization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3301" y="397129"/>
            <a:ext cx="3586479" cy="315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4296155"/>
            <a:ext cx="12192000" cy="1720850"/>
          </a:xfrm>
          <a:custGeom>
            <a:avLst/>
            <a:gdLst/>
            <a:ahLst/>
            <a:cxnLst/>
            <a:rect l="l" t="t" r="r" b="b"/>
            <a:pathLst>
              <a:path w="12192000" h="1720850">
                <a:moveTo>
                  <a:pt x="0" y="1720595"/>
                </a:moveTo>
                <a:lnTo>
                  <a:pt x="12192000" y="1720595"/>
                </a:lnTo>
                <a:lnTo>
                  <a:pt x="12192000" y="0"/>
                </a:lnTo>
                <a:lnTo>
                  <a:pt x="0" y="0"/>
                </a:lnTo>
                <a:lnTo>
                  <a:pt x="0" y="1720595"/>
                </a:lnTo>
                <a:close/>
              </a:path>
            </a:pathLst>
          </a:custGeom>
          <a:solidFill>
            <a:srgbClr val="A6A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96581" y="5029327"/>
            <a:ext cx="412178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solidFill>
                  <a:srgbClr val="000000"/>
                </a:solidFill>
              </a:rPr>
              <a:t>Document-Based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"/>
              <a:t>Copyright © 2019 </a:t>
            </a:r>
            <a:r>
              <a:rPr dirty="0" spc="-10"/>
              <a:t>CADS and/or </a:t>
            </a:r>
            <a:r>
              <a:rPr dirty="0"/>
              <a:t>its </a:t>
            </a:r>
            <a:r>
              <a:rPr dirty="0" spc="-5"/>
              <a:t>affiliates. </a:t>
            </a:r>
            <a:r>
              <a:rPr dirty="0"/>
              <a:t>All </a:t>
            </a:r>
            <a:r>
              <a:rPr dirty="0" spc="-5"/>
              <a:t>rights reserved. </a:t>
            </a:r>
            <a:r>
              <a:rPr dirty="0" spc="-10"/>
              <a:t>CADS </a:t>
            </a:r>
            <a:r>
              <a:rPr dirty="0" spc="-5"/>
              <a:t>Confidential – Internal/Restricted/Highly</a:t>
            </a:r>
            <a:r>
              <a:rPr dirty="0" spc="65"/>
              <a:t> </a:t>
            </a:r>
            <a:r>
              <a:rPr dirty="0"/>
              <a:t>Restricted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3488" y="6227064"/>
            <a:ext cx="5792470" cy="0"/>
          </a:xfrm>
          <a:custGeom>
            <a:avLst/>
            <a:gdLst/>
            <a:ahLst/>
            <a:cxnLst/>
            <a:rect l="l" t="t" r="r" b="b"/>
            <a:pathLst>
              <a:path w="5792470" h="0">
                <a:moveTo>
                  <a:pt x="0" y="0"/>
                </a:moveTo>
                <a:lnTo>
                  <a:pt x="5792343" y="0"/>
                </a:lnTo>
              </a:path>
            </a:pathLst>
          </a:custGeom>
          <a:ln w="20574">
            <a:solidFill>
              <a:srgbClr val="0078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275832" y="1604772"/>
            <a:ext cx="5643880" cy="4742815"/>
          </a:xfrm>
          <a:custGeom>
            <a:avLst/>
            <a:gdLst/>
            <a:ahLst/>
            <a:cxnLst/>
            <a:rect l="l" t="t" r="r" b="b"/>
            <a:pathLst>
              <a:path w="5643880" h="4742815">
                <a:moveTo>
                  <a:pt x="0" y="4742688"/>
                </a:moveTo>
                <a:lnTo>
                  <a:pt x="5643371" y="4742688"/>
                </a:lnTo>
                <a:lnTo>
                  <a:pt x="5643371" y="0"/>
                </a:lnTo>
                <a:lnTo>
                  <a:pt x="0" y="0"/>
                </a:lnTo>
                <a:lnTo>
                  <a:pt x="0" y="4742688"/>
                </a:lnTo>
                <a:close/>
              </a:path>
            </a:pathLst>
          </a:custGeom>
          <a:solidFill>
            <a:srgbClr val="FFFC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3301" y="92328"/>
            <a:ext cx="3068955" cy="315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3301" y="397129"/>
            <a:ext cx="5067935" cy="315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26482" y="397129"/>
            <a:ext cx="201167" cy="315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227065" y="397129"/>
            <a:ext cx="930859" cy="3154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470396" y="1960245"/>
            <a:ext cx="5257165" cy="2769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299085" marR="5080" indent="-28702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299720" algn="l"/>
              </a:tabLst>
            </a:pP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A.k.a aggregate database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because </a:t>
            </a: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it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stores  documents </a:t>
            </a: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in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single logical unit (an  </a:t>
            </a: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aggregate).</a:t>
            </a:r>
            <a:endParaRPr sz="2000">
              <a:latin typeface="Myanmar Text"/>
              <a:cs typeface="Myanmar Text"/>
            </a:endParaRPr>
          </a:p>
          <a:p>
            <a:pPr algn="just" marL="299085" marR="5715" indent="-287020">
              <a:lnSpc>
                <a:spcPct val="100000"/>
              </a:lnSpc>
              <a:spcBef>
                <a:spcPts val="2400"/>
              </a:spcBef>
              <a:buFont typeface="Wingdings"/>
              <a:buChar char=""/>
              <a:tabLst>
                <a:tab pos="299720" algn="l"/>
              </a:tabLst>
            </a:pP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Generally,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a document </a:t>
            </a: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is any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unstructured  or semi-structured </a:t>
            </a: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piece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of</a:t>
            </a:r>
            <a:r>
              <a:rPr dirty="0" sz="2000" spc="5">
                <a:solidFill>
                  <a:srgbClr val="6E6C00"/>
                </a:solidFill>
                <a:latin typeface="Myanmar Text"/>
                <a:cs typeface="Myanmar Text"/>
              </a:rPr>
              <a:t>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data.</a:t>
            </a:r>
            <a:endParaRPr sz="2000">
              <a:latin typeface="Myanmar Text"/>
              <a:cs typeface="Myanmar Text"/>
            </a:endParaRPr>
          </a:p>
          <a:p>
            <a:pPr marL="299085" indent="-287020">
              <a:lnSpc>
                <a:spcPct val="100000"/>
              </a:lnSpc>
              <a:spcBef>
                <a:spcPts val="24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The</a:t>
            </a:r>
            <a:r>
              <a:rPr dirty="0" sz="2000" spc="300">
                <a:solidFill>
                  <a:srgbClr val="6E6C00"/>
                </a:solidFill>
                <a:latin typeface="Myanmar Text"/>
                <a:cs typeface="Myanmar Text"/>
              </a:rPr>
              <a:t>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value</a:t>
            </a:r>
            <a:r>
              <a:rPr dirty="0" sz="2000" spc="310">
                <a:solidFill>
                  <a:srgbClr val="6E6C00"/>
                </a:solidFill>
                <a:latin typeface="Myanmar Text"/>
                <a:cs typeface="Myanmar Text"/>
              </a:rPr>
              <a:t>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of</a:t>
            </a:r>
            <a:r>
              <a:rPr dirty="0" sz="2000" spc="320">
                <a:solidFill>
                  <a:srgbClr val="6E6C00"/>
                </a:solidFill>
                <a:latin typeface="Myanmar Text"/>
                <a:cs typeface="Myanmar Text"/>
              </a:rPr>
              <a:t>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a</a:t>
            </a:r>
            <a:r>
              <a:rPr dirty="0" sz="2000" spc="305">
                <a:solidFill>
                  <a:srgbClr val="6E6C00"/>
                </a:solidFill>
                <a:latin typeface="Myanmar Text"/>
                <a:cs typeface="Myanmar Text"/>
              </a:rPr>
              <a:t>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document</a:t>
            </a:r>
            <a:r>
              <a:rPr dirty="0" sz="2000" spc="310">
                <a:solidFill>
                  <a:srgbClr val="6E6C00"/>
                </a:solidFill>
                <a:latin typeface="Myanmar Text"/>
                <a:cs typeface="Myanmar Text"/>
              </a:rPr>
              <a:t>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can</a:t>
            </a:r>
            <a:r>
              <a:rPr dirty="0" sz="2000" spc="310">
                <a:solidFill>
                  <a:srgbClr val="6E6C00"/>
                </a:solidFill>
                <a:latin typeface="Myanmar Text"/>
                <a:cs typeface="Myanmar Text"/>
              </a:rPr>
              <a:t>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be</a:t>
            </a:r>
            <a:r>
              <a:rPr dirty="0" sz="2000" spc="300">
                <a:solidFill>
                  <a:srgbClr val="6E6C00"/>
                </a:solidFill>
                <a:latin typeface="Myanmar Text"/>
                <a:cs typeface="Myanmar Text"/>
              </a:rPr>
              <a:t>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retrieved</a:t>
            </a:r>
            <a:endParaRPr sz="2000">
              <a:latin typeface="Myanmar Text"/>
              <a:cs typeface="Myanmar Text"/>
            </a:endParaRPr>
          </a:p>
          <a:p>
            <a:pPr marL="299085">
              <a:lnSpc>
                <a:spcPct val="100000"/>
              </a:lnSpc>
            </a:pP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by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a</a:t>
            </a:r>
            <a:r>
              <a:rPr dirty="0" sz="2000" spc="-95">
                <a:solidFill>
                  <a:srgbClr val="6E6C00"/>
                </a:solidFill>
                <a:latin typeface="Myanmar Text"/>
                <a:cs typeface="Myanmar Text"/>
              </a:rPr>
              <a:t> </a:t>
            </a: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key.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75832" y="1454658"/>
            <a:ext cx="5643880" cy="0"/>
          </a:xfrm>
          <a:custGeom>
            <a:avLst/>
            <a:gdLst/>
            <a:ahLst/>
            <a:cxnLst/>
            <a:rect l="l" t="t" r="r" b="b"/>
            <a:pathLst>
              <a:path w="5643880" h="0">
                <a:moveTo>
                  <a:pt x="0" y="0"/>
                </a:moveTo>
                <a:lnTo>
                  <a:pt x="5643371" y="0"/>
                </a:lnTo>
              </a:path>
            </a:pathLst>
          </a:custGeom>
          <a:ln w="77724">
            <a:solidFill>
              <a:srgbClr val="FFFC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71373" y="6007100"/>
            <a:ext cx="58489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2B52"/>
                </a:solidFill>
                <a:latin typeface="Arial"/>
                <a:cs typeface="Arial"/>
              </a:rPr>
              <a:t>Source:</a:t>
            </a:r>
            <a:r>
              <a:rPr dirty="0" sz="1800" spc="-50">
                <a:solidFill>
                  <a:srgbClr val="002B52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2B52"/>
                </a:solidFill>
                <a:latin typeface="Arial"/>
                <a:cs typeface="Arial"/>
              </a:rPr>
              <a:t>https://</a:t>
            </a:r>
            <a:r>
              <a:rPr dirty="0" sz="1800" spc="-5">
                <a:solidFill>
                  <a:srgbClr val="002B52"/>
                </a:solidFill>
                <a:latin typeface="Arial"/>
                <a:cs typeface="Arial"/>
                <a:hlinkClick r:id="rId6"/>
              </a:rPr>
              <a:t>www.w3resource.com/mongodb/nosql.php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5131" y="1961388"/>
            <a:ext cx="5228844" cy="35692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"/>
              <a:t>Copyright © 2019 </a:t>
            </a:r>
            <a:r>
              <a:rPr dirty="0" spc="-10"/>
              <a:t>CADS and/or </a:t>
            </a:r>
            <a:r>
              <a:rPr dirty="0"/>
              <a:t>its </a:t>
            </a:r>
            <a:r>
              <a:rPr dirty="0" spc="-5"/>
              <a:t>affiliates. </a:t>
            </a:r>
            <a:r>
              <a:rPr dirty="0"/>
              <a:t>All </a:t>
            </a:r>
            <a:r>
              <a:rPr dirty="0" spc="-5"/>
              <a:t>rights reserved. </a:t>
            </a:r>
            <a:r>
              <a:rPr dirty="0" spc="-10"/>
              <a:t>CADS </a:t>
            </a:r>
            <a:r>
              <a:rPr dirty="0" spc="-5"/>
              <a:t>Confidential – Internal/Restricted/Highly</a:t>
            </a:r>
            <a:r>
              <a:rPr dirty="0" spc="65"/>
              <a:t> </a:t>
            </a:r>
            <a:r>
              <a:rPr dirty="0"/>
              <a:t>Restricted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3013" y="6226302"/>
            <a:ext cx="11207750" cy="1905"/>
          </a:xfrm>
          <a:custGeom>
            <a:avLst/>
            <a:gdLst/>
            <a:ahLst/>
            <a:cxnLst/>
            <a:rect l="l" t="t" r="r" b="b"/>
            <a:pathLst>
              <a:path w="11207750" h="1904">
                <a:moveTo>
                  <a:pt x="0" y="0"/>
                </a:moveTo>
                <a:lnTo>
                  <a:pt x="11207495" y="1524"/>
                </a:lnTo>
              </a:path>
            </a:pathLst>
          </a:custGeom>
          <a:ln w="19050">
            <a:solidFill>
              <a:srgbClr val="0078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03301" y="92328"/>
            <a:ext cx="3068955" cy="315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3301" y="397129"/>
            <a:ext cx="5067935" cy="315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126482" y="397129"/>
            <a:ext cx="201167" cy="315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27065" y="397129"/>
            <a:ext cx="930859" cy="3154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60932" y="1200911"/>
            <a:ext cx="5512308" cy="20071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95527" y="4149852"/>
            <a:ext cx="5111496" cy="13883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096000" y="2953511"/>
            <a:ext cx="4511040" cy="14798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"/>
              <a:t>Copyright © 2019 </a:t>
            </a:r>
            <a:r>
              <a:rPr dirty="0" spc="-10"/>
              <a:t>CADS and/or </a:t>
            </a:r>
            <a:r>
              <a:rPr dirty="0"/>
              <a:t>its </a:t>
            </a:r>
            <a:r>
              <a:rPr dirty="0" spc="-5"/>
              <a:t>affiliates. </a:t>
            </a:r>
            <a:r>
              <a:rPr dirty="0"/>
              <a:t>All </a:t>
            </a:r>
            <a:r>
              <a:rPr dirty="0" spc="-5"/>
              <a:t>rights reserved. </a:t>
            </a:r>
            <a:r>
              <a:rPr dirty="0" spc="-10"/>
              <a:t>CADS </a:t>
            </a:r>
            <a:r>
              <a:rPr dirty="0" spc="-5"/>
              <a:t>Confidential – Internal/Restricted/Highly</a:t>
            </a:r>
            <a:r>
              <a:rPr dirty="0" spc="65"/>
              <a:t> </a:t>
            </a:r>
            <a:r>
              <a:rPr dirty="0"/>
              <a:t>Restricted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3013" y="6226302"/>
            <a:ext cx="11207750" cy="1905"/>
          </a:xfrm>
          <a:custGeom>
            <a:avLst/>
            <a:gdLst/>
            <a:ahLst/>
            <a:cxnLst/>
            <a:rect l="l" t="t" r="r" b="b"/>
            <a:pathLst>
              <a:path w="11207750" h="1904">
                <a:moveTo>
                  <a:pt x="0" y="0"/>
                </a:moveTo>
                <a:lnTo>
                  <a:pt x="11207495" y="1524"/>
                </a:lnTo>
              </a:path>
            </a:pathLst>
          </a:custGeom>
          <a:ln w="19050">
            <a:solidFill>
              <a:srgbClr val="0078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037844"/>
            <a:ext cx="12192000" cy="1073150"/>
          </a:xfrm>
          <a:custGeom>
            <a:avLst/>
            <a:gdLst/>
            <a:ahLst/>
            <a:cxnLst/>
            <a:rect l="l" t="t" r="r" b="b"/>
            <a:pathLst>
              <a:path w="12192000" h="1073150">
                <a:moveTo>
                  <a:pt x="0" y="1072896"/>
                </a:moveTo>
                <a:lnTo>
                  <a:pt x="12192000" y="1072896"/>
                </a:lnTo>
                <a:lnTo>
                  <a:pt x="12192000" y="0"/>
                </a:lnTo>
                <a:lnTo>
                  <a:pt x="0" y="0"/>
                </a:lnTo>
                <a:lnTo>
                  <a:pt x="0" y="1072896"/>
                </a:lnTo>
                <a:close/>
              </a:path>
            </a:pathLst>
          </a:custGeom>
          <a:solidFill>
            <a:srgbClr val="A6A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3301" y="92328"/>
            <a:ext cx="3068955" cy="315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3301" y="397129"/>
            <a:ext cx="5067935" cy="315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26482" y="397129"/>
            <a:ext cx="201167" cy="315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227065" y="397129"/>
            <a:ext cx="930859" cy="3154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1373" y="1194638"/>
            <a:ext cx="254889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solidFill>
                  <a:srgbClr val="000000"/>
                </a:solidFill>
              </a:rPr>
              <a:t>USE</a:t>
            </a:r>
            <a:r>
              <a:rPr dirty="0" sz="4400" spc="-90">
                <a:solidFill>
                  <a:srgbClr val="000000"/>
                </a:solidFill>
              </a:rPr>
              <a:t> </a:t>
            </a:r>
            <a:r>
              <a:rPr dirty="0" sz="4400" spc="-5">
                <a:solidFill>
                  <a:srgbClr val="000000"/>
                </a:solidFill>
              </a:rPr>
              <a:t>CASE</a:t>
            </a:r>
            <a:endParaRPr sz="4400"/>
          </a:p>
        </p:txBody>
      </p:sp>
      <p:sp>
        <p:nvSpPr>
          <p:cNvPr id="9" name="object 9"/>
          <p:cNvSpPr txBox="1"/>
          <p:nvPr/>
        </p:nvSpPr>
        <p:spPr>
          <a:xfrm>
            <a:off x="3684270" y="1243965"/>
            <a:ext cx="25838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Font typeface="Wingdings"/>
              <a:buChar char=""/>
              <a:tabLst>
                <a:tab pos="299720" algn="l"/>
              </a:tabLst>
            </a:pPr>
            <a:r>
              <a:rPr dirty="0" sz="1800">
                <a:latin typeface="Myanmar Text"/>
                <a:cs typeface="Myanmar Text"/>
              </a:rPr>
              <a:t>Modify </a:t>
            </a:r>
            <a:r>
              <a:rPr dirty="0" sz="1800" spc="-5">
                <a:latin typeface="Myanmar Text"/>
                <a:cs typeface="Myanmar Text"/>
              </a:rPr>
              <a:t>data</a:t>
            </a:r>
            <a:r>
              <a:rPr dirty="0" sz="1800" spc="-60">
                <a:latin typeface="Myanmar Text"/>
                <a:cs typeface="Myanmar Text"/>
              </a:rPr>
              <a:t> </a:t>
            </a:r>
            <a:r>
              <a:rPr dirty="0" sz="1800" spc="-5">
                <a:latin typeface="Myanmar Text"/>
                <a:cs typeface="Myanmar Text"/>
              </a:rPr>
              <a:t>structures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84270" y="1518284"/>
            <a:ext cx="3518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Font typeface="Wingdings"/>
              <a:buChar char=""/>
              <a:tabLst>
                <a:tab pos="299720" algn="l"/>
              </a:tabLst>
            </a:pPr>
            <a:r>
              <a:rPr dirty="0" sz="1800" spc="-5">
                <a:latin typeface="Myanmar Text"/>
                <a:cs typeface="Myanmar Text"/>
              </a:rPr>
              <a:t>Control unstructured data</a:t>
            </a:r>
            <a:r>
              <a:rPr dirty="0" sz="1800" spc="-50">
                <a:latin typeface="Myanmar Text"/>
                <a:cs typeface="Myanmar Text"/>
              </a:rPr>
              <a:t> </a:t>
            </a:r>
            <a:r>
              <a:rPr dirty="0" sz="1800" spc="-5">
                <a:latin typeface="Myanmar Text"/>
                <a:cs typeface="Myanmar Text"/>
              </a:rPr>
              <a:t>feeds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2129027"/>
            <a:ext cx="3604260" cy="4061460"/>
          </a:xfrm>
          <a:custGeom>
            <a:avLst/>
            <a:gdLst/>
            <a:ahLst/>
            <a:cxnLst/>
            <a:rect l="l" t="t" r="r" b="b"/>
            <a:pathLst>
              <a:path w="3604260" h="4061460">
                <a:moveTo>
                  <a:pt x="0" y="4061460"/>
                </a:moveTo>
                <a:lnTo>
                  <a:pt x="3604260" y="4061460"/>
                </a:lnTo>
                <a:lnTo>
                  <a:pt x="3604260" y="0"/>
                </a:lnTo>
                <a:lnTo>
                  <a:pt x="0" y="0"/>
                </a:lnTo>
                <a:lnTo>
                  <a:pt x="0" y="4061460"/>
                </a:lnTo>
                <a:close/>
              </a:path>
            </a:pathLst>
          </a:custGeom>
          <a:solidFill>
            <a:srgbClr val="FFFC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71373" y="2441828"/>
            <a:ext cx="42037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b="1">
                <a:latin typeface="Myanmar Text"/>
                <a:cs typeface="Myanmar Text"/>
              </a:rPr>
              <a:t>1</a:t>
            </a:r>
            <a:endParaRPr sz="5400">
              <a:latin typeface="Myanmar Text"/>
              <a:cs typeface="Myanmar Text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"/>
              <a:t>Copyright © 2019 </a:t>
            </a:r>
            <a:r>
              <a:rPr dirty="0" spc="-10"/>
              <a:t>CADS and/or </a:t>
            </a:r>
            <a:r>
              <a:rPr dirty="0"/>
              <a:t>its </a:t>
            </a:r>
            <a:r>
              <a:rPr dirty="0" spc="-5"/>
              <a:t>affiliates. </a:t>
            </a:r>
            <a:r>
              <a:rPr dirty="0"/>
              <a:t>All </a:t>
            </a:r>
            <a:r>
              <a:rPr dirty="0" spc="-5"/>
              <a:t>rights reserved. </a:t>
            </a:r>
            <a:r>
              <a:rPr dirty="0" spc="-10"/>
              <a:t>CADS </a:t>
            </a:r>
            <a:r>
              <a:rPr dirty="0" spc="-5"/>
              <a:t>Confidential – Internal/Restricted/Highly</a:t>
            </a:r>
            <a:r>
              <a:rPr dirty="0" spc="65"/>
              <a:t> </a:t>
            </a:r>
            <a:r>
              <a:rPr dirty="0"/>
              <a:t>Restricted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85898" y="4912614"/>
            <a:ext cx="147256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 b="1">
                <a:latin typeface="Myanmar Text"/>
                <a:cs typeface="Myanmar Text"/>
              </a:rPr>
              <a:t>Manage</a:t>
            </a:r>
            <a:endParaRPr sz="3000">
              <a:latin typeface="Myanmar Text"/>
              <a:cs typeface="Myanmar Tex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4888" y="5370067"/>
            <a:ext cx="310324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 b="1">
                <a:latin typeface="Myanmar Text"/>
                <a:cs typeface="Myanmar Text"/>
              </a:rPr>
              <a:t>Content</a:t>
            </a:r>
            <a:r>
              <a:rPr dirty="0" sz="3000" spc="-90" b="1">
                <a:latin typeface="Myanmar Text"/>
                <a:cs typeface="Myanmar Text"/>
              </a:rPr>
              <a:t> </a:t>
            </a:r>
            <a:r>
              <a:rPr dirty="0" sz="3000" spc="-5" b="1">
                <a:latin typeface="Myanmar Text"/>
                <a:cs typeface="Myanmar Text"/>
              </a:rPr>
              <a:t>Lifecycle</a:t>
            </a:r>
            <a:endParaRPr sz="3000">
              <a:latin typeface="Myanmar Text"/>
              <a:cs typeface="Myanmar Tex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23384" y="2676906"/>
            <a:ext cx="545846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6E6C00"/>
              </a:buClr>
              <a:buFont typeface="Wingdings"/>
              <a:buChar char=""/>
              <a:tabLst>
                <a:tab pos="299085" algn="l"/>
                <a:tab pos="299720" algn="l"/>
                <a:tab pos="589915" algn="l"/>
                <a:tab pos="895985" algn="l"/>
                <a:tab pos="1704339" algn="l"/>
                <a:tab pos="2076450" algn="l"/>
                <a:tab pos="2777490" algn="l"/>
                <a:tab pos="3277235" algn="l"/>
                <a:tab pos="4559300" algn="l"/>
              </a:tabLst>
            </a:pPr>
            <a:r>
              <a:rPr dirty="0" sz="2000" spc="-10">
                <a:solidFill>
                  <a:srgbClr val="FFFFFF"/>
                </a:solidFill>
                <a:latin typeface="Myanmar Text"/>
                <a:cs typeface="Myanmar Text"/>
              </a:rPr>
              <a:t>I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t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	</a:t>
            </a:r>
            <a:r>
              <a:rPr dirty="0" sz="2000" spc="-10">
                <a:solidFill>
                  <a:srgbClr val="FFFFFF"/>
                </a:solidFill>
                <a:latin typeface="Myanmar Text"/>
                <a:cs typeface="Myanmar Text"/>
              </a:rPr>
              <a:t>i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s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	</a:t>
            </a:r>
            <a:r>
              <a:rPr dirty="0" sz="2000" spc="5">
                <a:solidFill>
                  <a:srgbClr val="FFFFFF"/>
                </a:solidFill>
                <a:latin typeface="Myanmar Text"/>
                <a:cs typeface="Myanmar Text"/>
              </a:rPr>
              <a:t>u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sef</a:t>
            </a:r>
            <a:r>
              <a:rPr dirty="0" sz="2000" spc="5">
                <a:solidFill>
                  <a:srgbClr val="FFFFFF"/>
                </a:solidFill>
                <a:latin typeface="Myanmar Text"/>
                <a:cs typeface="Myanmar Text"/>
              </a:rPr>
              <a:t>u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l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	</a:t>
            </a:r>
            <a:r>
              <a:rPr dirty="0" sz="2000" spc="-10">
                <a:solidFill>
                  <a:srgbClr val="FFFFFF"/>
                </a:solidFill>
                <a:latin typeface="Myanmar Text"/>
                <a:cs typeface="Myanmar Text"/>
              </a:rPr>
              <a:t>t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o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	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stor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e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	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t</a:t>
            </a:r>
            <a:r>
              <a:rPr dirty="0" sz="2000" spc="5">
                <a:solidFill>
                  <a:srgbClr val="FFFFFF"/>
                </a:solidFill>
                <a:latin typeface="Myanmar Text"/>
                <a:cs typeface="Myanmar Text"/>
              </a:rPr>
              <a:t>h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e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	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document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	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l</a:t>
            </a:r>
            <a:r>
              <a:rPr dirty="0" sz="2000" spc="-15">
                <a:solidFill>
                  <a:srgbClr val="FFFFFF"/>
                </a:solidFill>
                <a:latin typeface="Myanmar Text"/>
                <a:cs typeface="Myanmar Text"/>
              </a:rPr>
              <a:t>i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f</a:t>
            </a:r>
            <a:r>
              <a:rPr dirty="0" sz="2000" spc="-10">
                <a:solidFill>
                  <a:srgbClr val="FFFFFF"/>
                </a:solidFill>
                <a:latin typeface="Myanmar Text"/>
                <a:cs typeface="Myanmar Text"/>
              </a:rPr>
              <a:t>e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cyc</a:t>
            </a:r>
            <a:r>
              <a:rPr dirty="0" sz="2000" spc="-10">
                <a:solidFill>
                  <a:srgbClr val="FFFFFF"/>
                </a:solidFill>
                <a:latin typeface="Myanmar Text"/>
                <a:cs typeface="Myanmar Text"/>
              </a:rPr>
              <a:t>l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e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09896" y="2981706"/>
            <a:ext cx="7454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s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tat</a:t>
            </a:r>
            <a:r>
              <a:rPr dirty="0" sz="2000" spc="5">
                <a:solidFill>
                  <a:srgbClr val="FFFFFF"/>
                </a:solidFill>
                <a:latin typeface="Myanmar Text"/>
                <a:cs typeface="Myanmar Text"/>
              </a:rPr>
              <a:t>u</a:t>
            </a:r>
            <a:r>
              <a:rPr dirty="0" sz="2000" spc="10">
                <a:solidFill>
                  <a:srgbClr val="FFFFFF"/>
                </a:solidFill>
                <a:latin typeface="Myanmar Text"/>
                <a:cs typeface="Myanmar Text"/>
              </a:rPr>
              <a:t>s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.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23384" y="3591559"/>
            <a:ext cx="5461635" cy="1248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marR="6985" indent="-287020">
              <a:lnSpc>
                <a:spcPct val="100000"/>
              </a:lnSpc>
              <a:spcBef>
                <a:spcPts val="105"/>
              </a:spcBef>
              <a:buClr>
                <a:srgbClr val="6E6C00"/>
              </a:buClr>
              <a:buFont typeface="Wingdings"/>
              <a:buChar char=""/>
              <a:tabLst>
                <a:tab pos="299085" algn="l"/>
                <a:tab pos="299720" algn="l"/>
                <a:tab pos="1090295" algn="l"/>
                <a:tab pos="2541270" algn="l"/>
                <a:tab pos="3030220" algn="l"/>
                <a:tab pos="3940175" algn="l"/>
                <a:tab pos="4574540" algn="l"/>
                <a:tab pos="4947920" algn="l"/>
              </a:tabLst>
            </a:pP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T</a:t>
            </a:r>
            <a:r>
              <a:rPr dirty="0" sz="2000" spc="10">
                <a:solidFill>
                  <a:srgbClr val="FFFFFF"/>
                </a:solidFill>
                <a:latin typeface="Myanmar Text"/>
                <a:cs typeface="Myanmar Text"/>
              </a:rPr>
              <a:t>h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ese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	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informatio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n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	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are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	</a:t>
            </a:r>
            <a:r>
              <a:rPr dirty="0" sz="2000" spc="5">
                <a:solidFill>
                  <a:srgbClr val="FFFFFF"/>
                </a:solidFill>
                <a:latin typeface="Myanmar Text"/>
                <a:cs typeface="Myanmar Text"/>
              </a:rPr>
              <a:t>u</a:t>
            </a:r>
            <a:r>
              <a:rPr dirty="0" sz="2000" spc="-10">
                <a:solidFill>
                  <a:srgbClr val="FFFFFF"/>
                </a:solidFill>
                <a:latin typeface="Myanmar Text"/>
                <a:cs typeface="Myanmar Text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Myanmar Text"/>
                <a:cs typeface="Myanmar Text"/>
              </a:rPr>
              <a:t>u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al</a:t>
            </a:r>
            <a:r>
              <a:rPr dirty="0" sz="2000" spc="-10">
                <a:solidFill>
                  <a:srgbClr val="FFFFFF"/>
                </a:solidFill>
                <a:latin typeface="Myanmar Text"/>
                <a:cs typeface="Myanmar Text"/>
              </a:rPr>
              <a:t>l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y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	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ke</a:t>
            </a:r>
            <a:r>
              <a:rPr dirty="0" sz="2000" spc="-10">
                <a:solidFill>
                  <a:srgbClr val="FFFFFF"/>
                </a:solidFill>
                <a:latin typeface="Myanmar Text"/>
                <a:cs typeface="Myanmar Text"/>
              </a:rPr>
              <a:t>p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t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	</a:t>
            </a:r>
            <a:r>
              <a:rPr dirty="0" sz="2000" spc="-15">
                <a:solidFill>
                  <a:srgbClr val="FFFFFF"/>
                </a:solidFill>
                <a:latin typeface="Myanmar Text"/>
                <a:cs typeface="Myanmar Text"/>
              </a:rPr>
              <a:t>a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s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	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XML  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schema.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2300"/>
              </a:spcBef>
              <a:tabLst>
                <a:tab pos="1314450" algn="l"/>
                <a:tab pos="2809240" algn="l"/>
                <a:tab pos="4347210" algn="l"/>
                <a:tab pos="5219065" algn="l"/>
              </a:tabLst>
            </a:pPr>
            <a:r>
              <a:rPr dirty="0" sz="2100" spc="-55" i="1">
                <a:solidFill>
                  <a:srgbClr val="FFFFFF"/>
                </a:solidFill>
                <a:latin typeface="Myanmar Text"/>
                <a:cs typeface="Myanmar Text"/>
              </a:rPr>
              <a:t>*Co</a:t>
            </a:r>
            <a:r>
              <a:rPr dirty="0" sz="2100" spc="-50" i="1">
                <a:solidFill>
                  <a:srgbClr val="FFFFFF"/>
                </a:solidFill>
                <a:latin typeface="Myanmar Text"/>
                <a:cs typeface="Myanmar Text"/>
              </a:rPr>
              <a:t>n</a:t>
            </a:r>
            <a:r>
              <a:rPr dirty="0" sz="2100" spc="-45" i="1">
                <a:solidFill>
                  <a:srgbClr val="FFFFFF"/>
                </a:solidFill>
                <a:latin typeface="Myanmar Text"/>
                <a:cs typeface="Myanmar Text"/>
              </a:rPr>
              <a:t>tent</a:t>
            </a:r>
            <a:r>
              <a:rPr dirty="0" sz="2100" i="1">
                <a:solidFill>
                  <a:srgbClr val="FFFFFF"/>
                </a:solidFill>
                <a:latin typeface="Myanmar Text"/>
                <a:cs typeface="Myanmar Text"/>
              </a:rPr>
              <a:t>	</a:t>
            </a:r>
            <a:r>
              <a:rPr dirty="0" sz="2100" spc="-60" i="1">
                <a:solidFill>
                  <a:srgbClr val="FFFFFF"/>
                </a:solidFill>
                <a:latin typeface="Myanmar Text"/>
                <a:cs typeface="Myanmar Text"/>
              </a:rPr>
              <a:t>P</a:t>
            </a:r>
            <a:r>
              <a:rPr dirty="0" sz="2100" spc="-45" i="1">
                <a:solidFill>
                  <a:srgbClr val="FFFFFF"/>
                </a:solidFill>
                <a:latin typeface="Myanmar Text"/>
                <a:cs typeface="Myanmar Text"/>
              </a:rPr>
              <a:t>r</a:t>
            </a:r>
            <a:r>
              <a:rPr dirty="0" sz="2100" spc="-50" i="1">
                <a:solidFill>
                  <a:srgbClr val="FFFFFF"/>
                </a:solidFill>
                <a:latin typeface="Myanmar Text"/>
                <a:cs typeface="Myanmar Text"/>
              </a:rPr>
              <a:t>ocessing</a:t>
            </a:r>
            <a:r>
              <a:rPr dirty="0" sz="2100" i="1">
                <a:solidFill>
                  <a:srgbClr val="FFFFFF"/>
                </a:solidFill>
                <a:latin typeface="Myanmar Text"/>
                <a:cs typeface="Myanmar Text"/>
              </a:rPr>
              <a:t>	</a:t>
            </a:r>
            <a:r>
              <a:rPr dirty="0" sz="2100" spc="-55" i="1">
                <a:solidFill>
                  <a:srgbClr val="FFFFFF"/>
                </a:solidFill>
                <a:latin typeface="Myanmar Text"/>
                <a:cs typeface="Myanmar Text"/>
              </a:rPr>
              <a:t>Framework</a:t>
            </a:r>
            <a:r>
              <a:rPr dirty="0" sz="2100" i="1">
                <a:solidFill>
                  <a:srgbClr val="FFFFFF"/>
                </a:solidFill>
                <a:latin typeface="Myanmar Text"/>
                <a:cs typeface="Myanmar Text"/>
              </a:rPr>
              <a:t>	</a:t>
            </a:r>
            <a:r>
              <a:rPr dirty="0" sz="2100" spc="-30" i="1">
                <a:solidFill>
                  <a:srgbClr val="FFFFFF"/>
                </a:solidFill>
                <a:latin typeface="Myanmar Text"/>
                <a:cs typeface="Myanmar Text"/>
              </a:rPr>
              <a:t>(</a:t>
            </a:r>
            <a:r>
              <a:rPr dirty="0" sz="2100" spc="-70" i="1">
                <a:solidFill>
                  <a:srgbClr val="FFFFFF"/>
                </a:solidFill>
                <a:latin typeface="Myanmar Text"/>
                <a:cs typeface="Myanmar Text"/>
              </a:rPr>
              <a:t>C</a:t>
            </a:r>
            <a:r>
              <a:rPr dirty="0" sz="2100" spc="-60" i="1">
                <a:solidFill>
                  <a:srgbClr val="FFFFFF"/>
                </a:solidFill>
                <a:latin typeface="Myanmar Text"/>
                <a:cs typeface="Myanmar Text"/>
              </a:rPr>
              <a:t>P</a:t>
            </a:r>
            <a:r>
              <a:rPr dirty="0" sz="2100" spc="-45" i="1">
                <a:solidFill>
                  <a:srgbClr val="FFFFFF"/>
                </a:solidFill>
                <a:latin typeface="Myanmar Text"/>
                <a:cs typeface="Myanmar Text"/>
              </a:rPr>
              <a:t>F</a:t>
            </a:r>
            <a:r>
              <a:rPr dirty="0" sz="2100" spc="-30" i="1">
                <a:solidFill>
                  <a:srgbClr val="FFFFFF"/>
                </a:solidFill>
                <a:latin typeface="Myanmar Text"/>
                <a:cs typeface="Myanmar Text"/>
              </a:rPr>
              <a:t>)</a:t>
            </a:r>
            <a:r>
              <a:rPr dirty="0" sz="2100" i="1">
                <a:solidFill>
                  <a:srgbClr val="FFFFFF"/>
                </a:solidFill>
                <a:latin typeface="Myanmar Text"/>
                <a:cs typeface="Myanmar Text"/>
              </a:rPr>
              <a:t>	</a:t>
            </a:r>
            <a:r>
              <a:rPr dirty="0" sz="2100" spc="-45" i="1">
                <a:solidFill>
                  <a:srgbClr val="FFFFFF"/>
                </a:solidFill>
                <a:latin typeface="Myanmar Text"/>
                <a:cs typeface="Myanmar Text"/>
              </a:rPr>
              <a:t>of</a:t>
            </a:r>
            <a:endParaRPr sz="2100">
              <a:latin typeface="Myanmar Text"/>
              <a:cs typeface="Myanmar Tex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23384" y="4796674"/>
            <a:ext cx="1966595" cy="34798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100" spc="-55" i="1">
                <a:solidFill>
                  <a:srgbClr val="FFFFFF"/>
                </a:solidFill>
                <a:latin typeface="Myanmar Text"/>
                <a:cs typeface="Myanmar Text"/>
              </a:rPr>
              <a:t>MarkLogic</a:t>
            </a:r>
            <a:r>
              <a:rPr dirty="0" sz="2100" spc="-60" i="1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sz="2100" spc="-50" i="1">
                <a:solidFill>
                  <a:srgbClr val="FFFFFF"/>
                </a:solidFill>
                <a:latin typeface="Myanmar Text"/>
                <a:cs typeface="Myanmar Text"/>
              </a:rPr>
              <a:t>Server</a:t>
            </a:r>
            <a:endParaRPr sz="21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37844"/>
            <a:ext cx="12192000" cy="1073150"/>
          </a:xfrm>
          <a:custGeom>
            <a:avLst/>
            <a:gdLst/>
            <a:ahLst/>
            <a:cxnLst/>
            <a:rect l="l" t="t" r="r" b="b"/>
            <a:pathLst>
              <a:path w="12192000" h="1073150">
                <a:moveTo>
                  <a:pt x="0" y="1072896"/>
                </a:moveTo>
                <a:lnTo>
                  <a:pt x="12192000" y="1072896"/>
                </a:lnTo>
                <a:lnTo>
                  <a:pt x="12192000" y="0"/>
                </a:lnTo>
                <a:lnTo>
                  <a:pt x="0" y="0"/>
                </a:lnTo>
                <a:lnTo>
                  <a:pt x="0" y="1072896"/>
                </a:lnTo>
                <a:close/>
              </a:path>
            </a:pathLst>
          </a:custGeom>
          <a:solidFill>
            <a:srgbClr val="A6A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03301" y="92328"/>
            <a:ext cx="3068955" cy="315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3301" y="397129"/>
            <a:ext cx="5067935" cy="315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126482" y="397129"/>
            <a:ext cx="201167" cy="315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27065" y="397129"/>
            <a:ext cx="930859" cy="3154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1373" y="1194638"/>
            <a:ext cx="254889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solidFill>
                  <a:srgbClr val="000000"/>
                </a:solidFill>
              </a:rPr>
              <a:t>USE</a:t>
            </a:r>
            <a:r>
              <a:rPr dirty="0" sz="4400" spc="-90">
                <a:solidFill>
                  <a:srgbClr val="000000"/>
                </a:solidFill>
              </a:rPr>
              <a:t> </a:t>
            </a:r>
            <a:r>
              <a:rPr dirty="0" sz="4400" spc="-5">
                <a:solidFill>
                  <a:srgbClr val="000000"/>
                </a:solidFill>
              </a:rPr>
              <a:t>CASE</a:t>
            </a:r>
            <a:endParaRPr sz="4400"/>
          </a:p>
        </p:txBody>
      </p:sp>
      <p:sp>
        <p:nvSpPr>
          <p:cNvPr id="8" name="object 8"/>
          <p:cNvSpPr txBox="1"/>
          <p:nvPr/>
        </p:nvSpPr>
        <p:spPr>
          <a:xfrm>
            <a:off x="3684270" y="1243965"/>
            <a:ext cx="25838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Font typeface="Wingdings"/>
              <a:buChar char=""/>
              <a:tabLst>
                <a:tab pos="299720" algn="l"/>
              </a:tabLst>
            </a:pPr>
            <a:r>
              <a:rPr dirty="0" sz="1800">
                <a:latin typeface="Myanmar Text"/>
                <a:cs typeface="Myanmar Text"/>
              </a:rPr>
              <a:t>Modify </a:t>
            </a:r>
            <a:r>
              <a:rPr dirty="0" sz="1800" spc="-5">
                <a:latin typeface="Myanmar Text"/>
                <a:cs typeface="Myanmar Text"/>
              </a:rPr>
              <a:t>data</a:t>
            </a:r>
            <a:r>
              <a:rPr dirty="0" sz="1800" spc="-60">
                <a:latin typeface="Myanmar Text"/>
                <a:cs typeface="Myanmar Text"/>
              </a:rPr>
              <a:t> </a:t>
            </a:r>
            <a:r>
              <a:rPr dirty="0" sz="1800" spc="-5">
                <a:latin typeface="Myanmar Text"/>
                <a:cs typeface="Myanmar Text"/>
              </a:rPr>
              <a:t>structures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84270" y="1518284"/>
            <a:ext cx="3518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Font typeface="Wingdings"/>
              <a:buChar char=""/>
              <a:tabLst>
                <a:tab pos="299720" algn="l"/>
              </a:tabLst>
            </a:pPr>
            <a:r>
              <a:rPr dirty="0" sz="1800" spc="-5">
                <a:latin typeface="Myanmar Text"/>
                <a:cs typeface="Myanmar Text"/>
              </a:rPr>
              <a:t>Control unstructured data</a:t>
            </a:r>
            <a:r>
              <a:rPr dirty="0" sz="1800" spc="-50">
                <a:latin typeface="Myanmar Text"/>
                <a:cs typeface="Myanmar Text"/>
              </a:rPr>
              <a:t> </a:t>
            </a:r>
            <a:r>
              <a:rPr dirty="0" sz="1800" spc="-5">
                <a:latin typeface="Myanmar Text"/>
                <a:cs typeface="Myanmar Text"/>
              </a:rPr>
              <a:t>feeds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2110739"/>
            <a:ext cx="3604260" cy="4063365"/>
          </a:xfrm>
          <a:custGeom>
            <a:avLst/>
            <a:gdLst/>
            <a:ahLst/>
            <a:cxnLst/>
            <a:rect l="l" t="t" r="r" b="b"/>
            <a:pathLst>
              <a:path w="3604260" h="4063365">
                <a:moveTo>
                  <a:pt x="0" y="4062984"/>
                </a:moveTo>
                <a:lnTo>
                  <a:pt x="3604260" y="4062984"/>
                </a:lnTo>
                <a:lnTo>
                  <a:pt x="3604260" y="0"/>
                </a:lnTo>
                <a:lnTo>
                  <a:pt x="0" y="0"/>
                </a:lnTo>
                <a:lnTo>
                  <a:pt x="0" y="4062984"/>
                </a:lnTo>
                <a:close/>
              </a:path>
            </a:pathLst>
          </a:custGeom>
          <a:solidFill>
            <a:srgbClr val="FFFC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71373" y="2424176"/>
            <a:ext cx="42037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b="1">
                <a:latin typeface="Myanmar Text"/>
                <a:cs typeface="Myanmar Text"/>
              </a:rPr>
              <a:t>2</a:t>
            </a:r>
            <a:endParaRPr sz="5400">
              <a:latin typeface="Myanmar Text"/>
              <a:cs typeface="Myanmar Text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"/>
              <a:t>Copyright © 2019 </a:t>
            </a:r>
            <a:r>
              <a:rPr dirty="0" spc="-10"/>
              <a:t>CADS and/or </a:t>
            </a:r>
            <a:r>
              <a:rPr dirty="0"/>
              <a:t>its </a:t>
            </a:r>
            <a:r>
              <a:rPr dirty="0" spc="-5"/>
              <a:t>affiliates. </a:t>
            </a:r>
            <a:r>
              <a:rPr dirty="0"/>
              <a:t>All </a:t>
            </a:r>
            <a:r>
              <a:rPr dirty="0" spc="-5"/>
              <a:t>rights reserved. </a:t>
            </a:r>
            <a:r>
              <a:rPr dirty="0" spc="-10"/>
              <a:t>CADS </a:t>
            </a:r>
            <a:r>
              <a:rPr dirty="0" spc="-5"/>
              <a:t>Confidential – Internal/Restricted/Highly</a:t>
            </a:r>
            <a:r>
              <a:rPr dirty="0" spc="65"/>
              <a:t> </a:t>
            </a:r>
            <a:r>
              <a:rPr dirty="0"/>
              <a:t>Restricted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65912" y="5052136"/>
            <a:ext cx="3293745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 b="1">
                <a:latin typeface="Myanmar Text"/>
                <a:cs typeface="Myanmar Text"/>
              </a:rPr>
              <a:t>Manage</a:t>
            </a:r>
            <a:r>
              <a:rPr dirty="0" sz="3000" spc="-65" b="1">
                <a:latin typeface="Myanmar Text"/>
                <a:cs typeface="Myanmar Text"/>
              </a:rPr>
              <a:t> </a:t>
            </a:r>
            <a:r>
              <a:rPr dirty="0" sz="3000" spc="-5" b="1">
                <a:latin typeface="Myanmar Text"/>
                <a:cs typeface="Myanmar Text"/>
              </a:rPr>
              <a:t>Changing</a:t>
            </a:r>
            <a:endParaRPr sz="3000">
              <a:latin typeface="Myanmar Text"/>
              <a:cs typeface="Myanmar Tex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0788" y="5509971"/>
            <a:ext cx="112522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238865" algn="l"/>
              </a:tabLst>
            </a:pPr>
            <a:r>
              <a:rPr dirty="0" u="heavy" sz="3000" b="1">
                <a:uFill>
                  <a:solidFill>
                    <a:srgbClr val="0078C0"/>
                  </a:solidFill>
                </a:uFill>
                <a:latin typeface="Myanmar Text"/>
                <a:cs typeface="Myanmar Text"/>
              </a:rPr>
              <a:t> </a:t>
            </a:r>
            <a:r>
              <a:rPr dirty="0" u="heavy" sz="3000" spc="-145" b="1">
                <a:uFill>
                  <a:solidFill>
                    <a:srgbClr val="0078C0"/>
                  </a:solidFill>
                </a:uFill>
                <a:latin typeface="Myanmar Text"/>
                <a:cs typeface="Myanmar Text"/>
              </a:rPr>
              <a:t> </a:t>
            </a:r>
            <a:r>
              <a:rPr dirty="0" u="heavy" sz="3000" spc="-5" b="1">
                <a:uFill>
                  <a:solidFill>
                    <a:srgbClr val="0078C0"/>
                  </a:solidFill>
                </a:uFill>
                <a:latin typeface="Myanmar Text"/>
                <a:cs typeface="Myanmar Text"/>
              </a:rPr>
              <a:t>Data</a:t>
            </a:r>
            <a:r>
              <a:rPr dirty="0" u="heavy" sz="3000" spc="-95" b="1">
                <a:uFill>
                  <a:solidFill>
                    <a:srgbClr val="0078C0"/>
                  </a:solidFill>
                </a:uFill>
                <a:latin typeface="Myanmar Text"/>
                <a:cs typeface="Myanmar Text"/>
              </a:rPr>
              <a:t> </a:t>
            </a:r>
            <a:r>
              <a:rPr dirty="0" u="heavy" sz="3000" spc="-5" b="1">
                <a:uFill>
                  <a:solidFill>
                    <a:srgbClr val="0078C0"/>
                  </a:solidFill>
                </a:uFill>
                <a:latin typeface="Myanmar Text"/>
                <a:cs typeface="Myanmar Text"/>
              </a:rPr>
              <a:t>Structures	</a:t>
            </a:r>
            <a:endParaRPr sz="3000">
              <a:latin typeface="Myanmar Text"/>
              <a:cs typeface="Myanmar Tex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58436" y="3071622"/>
            <a:ext cx="545782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6E6C00"/>
              </a:buClr>
              <a:buFont typeface="Wingdings"/>
              <a:buChar char=""/>
              <a:tabLst>
                <a:tab pos="299085" algn="l"/>
                <a:tab pos="299720" algn="l"/>
                <a:tab pos="2504440" algn="l"/>
                <a:tab pos="3357879" algn="l"/>
                <a:tab pos="3980179" algn="l"/>
                <a:tab pos="4644390" algn="l"/>
              </a:tabLst>
            </a:pP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Organi</a:t>
            </a:r>
            <a:r>
              <a:rPr dirty="0" sz="2000" spc="-10">
                <a:solidFill>
                  <a:srgbClr val="FFFFFF"/>
                </a:solidFill>
                <a:latin typeface="Myanmar Text"/>
                <a:cs typeface="Myanmar Text"/>
              </a:rPr>
              <a:t>z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atio</a:t>
            </a:r>
            <a:r>
              <a:rPr dirty="0" sz="2000" spc="5">
                <a:solidFill>
                  <a:srgbClr val="FFFFFF"/>
                </a:solidFill>
                <a:latin typeface="Myanmar Text"/>
                <a:cs typeface="Myanmar Text"/>
              </a:rPr>
              <a:t>n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s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sz="2000" spc="-10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can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	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col</a:t>
            </a:r>
            <a:r>
              <a:rPr dirty="0" sz="2000" spc="-10">
                <a:solidFill>
                  <a:srgbClr val="FFFFFF"/>
                </a:solidFill>
                <a:latin typeface="Myanmar Text"/>
                <a:cs typeface="Myanmar Text"/>
              </a:rPr>
              <a:t>l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ect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	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da</a:t>
            </a:r>
            <a:r>
              <a:rPr dirty="0" sz="2000" spc="-15">
                <a:solidFill>
                  <a:srgbClr val="FFFFFF"/>
                </a:solidFill>
                <a:latin typeface="Myanmar Text"/>
                <a:cs typeface="Myanmar Text"/>
              </a:rPr>
              <a:t>t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a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	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from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	</a:t>
            </a:r>
            <a:r>
              <a:rPr dirty="0" sz="2000" spc="-15">
                <a:solidFill>
                  <a:srgbClr val="FFFFFF"/>
                </a:solidFill>
                <a:latin typeface="Myanmar Text"/>
                <a:cs typeface="Myanmar Text"/>
              </a:rPr>
              <a:t>va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r</a:t>
            </a:r>
            <a:r>
              <a:rPr dirty="0" sz="2000" spc="-10">
                <a:solidFill>
                  <a:srgbClr val="FFFFFF"/>
                </a:solidFill>
                <a:latin typeface="Myanmar Text"/>
                <a:cs typeface="Myanmar Text"/>
              </a:rPr>
              <a:t>i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o</a:t>
            </a:r>
            <a:r>
              <a:rPr dirty="0" sz="2000" spc="5">
                <a:solidFill>
                  <a:srgbClr val="FFFFFF"/>
                </a:solidFill>
                <a:latin typeface="Myanmar Text"/>
                <a:cs typeface="Myanmar Text"/>
              </a:rPr>
              <a:t>u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s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58436" y="3376421"/>
            <a:ext cx="5461000" cy="1245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departments and public</a:t>
            </a:r>
            <a:r>
              <a:rPr dirty="0" sz="2000" spc="-25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data.</a:t>
            </a:r>
            <a:endParaRPr sz="2000">
              <a:latin typeface="Myanmar Text"/>
              <a:cs typeface="Myanmar Text"/>
            </a:endParaRPr>
          </a:p>
          <a:p>
            <a:pPr marL="299085" indent="-287020">
              <a:lnSpc>
                <a:spcPct val="100000"/>
              </a:lnSpc>
              <a:spcBef>
                <a:spcPts val="2400"/>
              </a:spcBef>
              <a:buClr>
                <a:srgbClr val="6E6C00"/>
              </a:buClr>
              <a:buFont typeface="Wingdings"/>
              <a:buChar char=""/>
              <a:tabLst>
                <a:tab pos="299085" algn="l"/>
                <a:tab pos="299720" algn="l"/>
                <a:tab pos="1573530" algn="l"/>
                <a:tab pos="2407285" algn="l"/>
                <a:tab pos="4257040" algn="l"/>
                <a:tab pos="4977130" algn="l"/>
              </a:tabLst>
            </a:pP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Howev</a:t>
            </a:r>
            <a:r>
              <a:rPr dirty="0" sz="2000" spc="-10">
                <a:solidFill>
                  <a:srgbClr val="FFFFFF"/>
                </a:solidFill>
                <a:latin typeface="Myanmar Text"/>
                <a:cs typeface="Myanmar Text"/>
              </a:rPr>
              <a:t>e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r,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	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t</a:t>
            </a:r>
            <a:r>
              <a:rPr dirty="0" sz="2000" spc="5">
                <a:solidFill>
                  <a:srgbClr val="FFFFFF"/>
                </a:solidFill>
                <a:latin typeface="Myanmar Text"/>
                <a:cs typeface="Myanmar Text"/>
              </a:rPr>
              <a:t>h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ese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	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eve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r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-c</a:t>
            </a:r>
            <a:r>
              <a:rPr dirty="0" sz="2000" spc="10">
                <a:solidFill>
                  <a:srgbClr val="FFFFFF"/>
                </a:solidFill>
                <a:latin typeface="Myanmar Text"/>
                <a:cs typeface="Myanmar Text"/>
              </a:rPr>
              <a:t>h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ang</a:t>
            </a:r>
            <a:r>
              <a:rPr dirty="0" sz="2000" spc="-10">
                <a:solidFill>
                  <a:srgbClr val="FFFFFF"/>
                </a:solidFill>
                <a:latin typeface="Myanmar Text"/>
                <a:cs typeface="Myanmar Text"/>
              </a:rPr>
              <a:t>i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ng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	</a:t>
            </a:r>
            <a:r>
              <a:rPr dirty="0" sz="2000" spc="-20">
                <a:solidFill>
                  <a:srgbClr val="FFFFFF"/>
                </a:solidFill>
                <a:latin typeface="Myanmar Text"/>
                <a:cs typeface="Myanmar Text"/>
              </a:rPr>
              <a:t>d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a</a:t>
            </a:r>
            <a:r>
              <a:rPr dirty="0" sz="2000" spc="-10">
                <a:solidFill>
                  <a:srgbClr val="FFFFFF"/>
                </a:solidFill>
                <a:latin typeface="Myanmar Text"/>
                <a:cs typeface="Myanmar Text"/>
              </a:rPr>
              <a:t>t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a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	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m</a:t>
            </a:r>
            <a:r>
              <a:rPr dirty="0" sz="2000" spc="-15">
                <a:solidFill>
                  <a:srgbClr val="FFFFFF"/>
                </a:solidFill>
                <a:latin typeface="Myanmar Text"/>
                <a:cs typeface="Myanmar Text"/>
              </a:rPr>
              <a:t>a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y</a:t>
            </a:r>
            <a:endParaRPr sz="2000">
              <a:latin typeface="Myanmar Text"/>
              <a:cs typeface="Myanmar Text"/>
            </a:endParaRPr>
          </a:p>
          <a:p>
            <a:pPr marL="299085">
              <a:lnSpc>
                <a:spcPct val="100000"/>
              </a:lnSpc>
            </a:pP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appear 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in different</a:t>
            </a:r>
            <a:r>
              <a:rPr dirty="0" sz="2000" spc="2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formats.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58436" y="4900676"/>
            <a:ext cx="54616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6E6C00"/>
              </a:buClr>
              <a:buFont typeface="Wingdings"/>
              <a:buChar char=""/>
              <a:tabLst>
                <a:tab pos="299085" algn="l"/>
                <a:tab pos="299720" algn="l"/>
                <a:tab pos="2469515" algn="l"/>
                <a:tab pos="3710304" algn="l"/>
                <a:tab pos="4107815" algn="l"/>
                <a:tab pos="5211445" algn="l"/>
              </a:tabLst>
            </a:pP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Docu</a:t>
            </a:r>
            <a:r>
              <a:rPr dirty="0" sz="2000" spc="5">
                <a:solidFill>
                  <a:srgbClr val="FFFFFF"/>
                </a:solidFill>
                <a:latin typeface="Myanmar Text"/>
                <a:cs typeface="Myanmar Text"/>
              </a:rPr>
              <a:t>m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en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t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-b</a:t>
            </a:r>
            <a:r>
              <a:rPr dirty="0" sz="2000" spc="-15">
                <a:solidFill>
                  <a:srgbClr val="FFFFFF"/>
                </a:solidFill>
                <a:latin typeface="Myanmar Text"/>
                <a:cs typeface="Myanmar Text"/>
              </a:rPr>
              <a:t>a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se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d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	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da</a:t>
            </a:r>
            <a:r>
              <a:rPr dirty="0" sz="2000" spc="-15">
                <a:solidFill>
                  <a:srgbClr val="FFFFFF"/>
                </a:solidFill>
                <a:latin typeface="Myanmar Text"/>
                <a:cs typeface="Myanmar Text"/>
              </a:rPr>
              <a:t>t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aba</a:t>
            </a:r>
            <a:r>
              <a:rPr dirty="0" sz="2000" spc="-15">
                <a:solidFill>
                  <a:srgbClr val="FFFFFF"/>
                </a:solidFill>
                <a:latin typeface="Myanmar Text"/>
                <a:cs typeface="Myanmar Text"/>
              </a:rPr>
              <a:t>s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e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	</a:t>
            </a:r>
            <a:r>
              <a:rPr dirty="0" sz="2000" spc="-10">
                <a:solidFill>
                  <a:srgbClr val="FFFFFF"/>
                </a:solidFill>
                <a:latin typeface="Myanmar Text"/>
                <a:cs typeface="Myanmar Text"/>
              </a:rPr>
              <a:t>i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s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	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s</a:t>
            </a:r>
            <a:r>
              <a:rPr dirty="0" sz="2000" spc="15">
                <a:solidFill>
                  <a:srgbClr val="FFFFFF"/>
                </a:solidFill>
                <a:latin typeface="Myanmar Text"/>
                <a:cs typeface="Myanmar Text"/>
              </a:rPr>
              <a:t>u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itab</a:t>
            </a:r>
            <a:r>
              <a:rPr dirty="0" sz="2000" spc="-10">
                <a:solidFill>
                  <a:srgbClr val="FFFFFF"/>
                </a:solidFill>
                <a:latin typeface="Myanmar Text"/>
                <a:cs typeface="Myanmar Text"/>
              </a:rPr>
              <a:t>l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e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	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to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45329" y="5205171"/>
            <a:ext cx="251015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handle these</a:t>
            </a:r>
            <a:r>
              <a:rPr dirty="0" sz="2000" spc="-7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varieties.</a:t>
            </a:r>
            <a:endParaRPr sz="20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37844"/>
            <a:ext cx="12192000" cy="1073150"/>
          </a:xfrm>
          <a:custGeom>
            <a:avLst/>
            <a:gdLst/>
            <a:ahLst/>
            <a:cxnLst/>
            <a:rect l="l" t="t" r="r" b="b"/>
            <a:pathLst>
              <a:path w="12192000" h="1073150">
                <a:moveTo>
                  <a:pt x="0" y="1072896"/>
                </a:moveTo>
                <a:lnTo>
                  <a:pt x="12192000" y="1072896"/>
                </a:lnTo>
                <a:lnTo>
                  <a:pt x="12192000" y="0"/>
                </a:lnTo>
                <a:lnTo>
                  <a:pt x="0" y="0"/>
                </a:lnTo>
                <a:lnTo>
                  <a:pt x="0" y="1072896"/>
                </a:lnTo>
                <a:close/>
              </a:path>
            </a:pathLst>
          </a:custGeom>
          <a:solidFill>
            <a:srgbClr val="A6A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03301" y="92328"/>
            <a:ext cx="3068955" cy="315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3301" y="397129"/>
            <a:ext cx="5067935" cy="315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126482" y="397129"/>
            <a:ext cx="201167" cy="315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27065" y="397129"/>
            <a:ext cx="930859" cy="3154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1373" y="1194638"/>
            <a:ext cx="254889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solidFill>
                  <a:srgbClr val="000000"/>
                </a:solidFill>
              </a:rPr>
              <a:t>USE</a:t>
            </a:r>
            <a:r>
              <a:rPr dirty="0" sz="4400" spc="-90">
                <a:solidFill>
                  <a:srgbClr val="000000"/>
                </a:solidFill>
              </a:rPr>
              <a:t> </a:t>
            </a:r>
            <a:r>
              <a:rPr dirty="0" sz="4400" spc="-5">
                <a:solidFill>
                  <a:srgbClr val="000000"/>
                </a:solidFill>
              </a:rPr>
              <a:t>CASE</a:t>
            </a:r>
            <a:endParaRPr sz="4400"/>
          </a:p>
        </p:txBody>
      </p:sp>
      <p:sp>
        <p:nvSpPr>
          <p:cNvPr id="8" name="object 8"/>
          <p:cNvSpPr txBox="1"/>
          <p:nvPr/>
        </p:nvSpPr>
        <p:spPr>
          <a:xfrm>
            <a:off x="3684270" y="1243965"/>
            <a:ext cx="25838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Font typeface="Wingdings"/>
              <a:buChar char=""/>
              <a:tabLst>
                <a:tab pos="299720" algn="l"/>
              </a:tabLst>
            </a:pPr>
            <a:r>
              <a:rPr dirty="0" sz="1800">
                <a:latin typeface="Myanmar Text"/>
                <a:cs typeface="Myanmar Text"/>
              </a:rPr>
              <a:t>Modify </a:t>
            </a:r>
            <a:r>
              <a:rPr dirty="0" sz="1800" spc="-5">
                <a:latin typeface="Myanmar Text"/>
                <a:cs typeface="Myanmar Text"/>
              </a:rPr>
              <a:t>data</a:t>
            </a:r>
            <a:r>
              <a:rPr dirty="0" sz="1800" spc="-60">
                <a:latin typeface="Myanmar Text"/>
                <a:cs typeface="Myanmar Text"/>
              </a:rPr>
              <a:t> </a:t>
            </a:r>
            <a:r>
              <a:rPr dirty="0" sz="1800" spc="-5">
                <a:latin typeface="Myanmar Text"/>
                <a:cs typeface="Myanmar Text"/>
              </a:rPr>
              <a:t>structures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84270" y="1518284"/>
            <a:ext cx="3518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Font typeface="Wingdings"/>
              <a:buChar char=""/>
              <a:tabLst>
                <a:tab pos="299720" algn="l"/>
              </a:tabLst>
            </a:pPr>
            <a:r>
              <a:rPr dirty="0" sz="1800" spc="-5">
                <a:latin typeface="Myanmar Text"/>
                <a:cs typeface="Myanmar Text"/>
              </a:rPr>
              <a:t>Control unstructured data</a:t>
            </a:r>
            <a:r>
              <a:rPr dirty="0" sz="1800" spc="-50">
                <a:latin typeface="Myanmar Text"/>
                <a:cs typeface="Myanmar Text"/>
              </a:rPr>
              <a:t> </a:t>
            </a:r>
            <a:r>
              <a:rPr dirty="0" sz="1800" spc="-5">
                <a:latin typeface="Myanmar Text"/>
                <a:cs typeface="Myanmar Text"/>
              </a:rPr>
              <a:t>feeds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2109216"/>
            <a:ext cx="3604260" cy="4063365"/>
          </a:xfrm>
          <a:custGeom>
            <a:avLst/>
            <a:gdLst/>
            <a:ahLst/>
            <a:cxnLst/>
            <a:rect l="l" t="t" r="r" b="b"/>
            <a:pathLst>
              <a:path w="3604260" h="4063365">
                <a:moveTo>
                  <a:pt x="0" y="4062984"/>
                </a:moveTo>
                <a:lnTo>
                  <a:pt x="3604260" y="4062984"/>
                </a:lnTo>
                <a:lnTo>
                  <a:pt x="3604260" y="0"/>
                </a:lnTo>
                <a:lnTo>
                  <a:pt x="0" y="0"/>
                </a:lnTo>
                <a:lnTo>
                  <a:pt x="0" y="4062984"/>
                </a:lnTo>
                <a:close/>
              </a:path>
            </a:pathLst>
          </a:custGeom>
          <a:solidFill>
            <a:srgbClr val="FFFC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71373" y="2422397"/>
            <a:ext cx="42037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b="1">
                <a:latin typeface="Myanmar Text"/>
                <a:cs typeface="Myanmar Text"/>
              </a:rPr>
              <a:t>3</a:t>
            </a:r>
            <a:endParaRPr sz="5400">
              <a:latin typeface="Myanmar Text"/>
              <a:cs typeface="Myanmar Tex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"/>
              <a:t>Copyright © 2019 </a:t>
            </a:r>
            <a:r>
              <a:rPr dirty="0" spc="-10"/>
              <a:t>CADS and/or </a:t>
            </a:r>
            <a:r>
              <a:rPr dirty="0"/>
              <a:t>its </a:t>
            </a:r>
            <a:r>
              <a:rPr dirty="0" spc="-5"/>
              <a:t>affiliates. </a:t>
            </a:r>
            <a:r>
              <a:rPr dirty="0"/>
              <a:t>All </a:t>
            </a:r>
            <a:r>
              <a:rPr dirty="0" spc="-5"/>
              <a:t>rights reserved. </a:t>
            </a:r>
            <a:r>
              <a:rPr dirty="0" spc="-10"/>
              <a:t>CADS </a:t>
            </a:r>
            <a:r>
              <a:rPr dirty="0" spc="-5"/>
              <a:t>Confidential – Internal/Restricted/Highly</a:t>
            </a:r>
            <a:r>
              <a:rPr dirty="0" spc="65"/>
              <a:t> </a:t>
            </a:r>
            <a:r>
              <a:rPr dirty="0"/>
              <a:t>Restricted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58088" y="5050663"/>
            <a:ext cx="1127760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684530" algn="l"/>
                <a:tab pos="873760" algn="l"/>
              </a:tabLst>
            </a:pPr>
            <a:r>
              <a:rPr dirty="0" u="heavy" baseline="-66666" sz="4500" b="1">
                <a:uFill>
                  <a:solidFill>
                    <a:srgbClr val="0078C0"/>
                  </a:solidFill>
                </a:uFill>
                <a:latin typeface="Myanmar Text"/>
                <a:cs typeface="Myanmar Text"/>
              </a:rPr>
              <a:t> 	</a:t>
            </a:r>
            <a:r>
              <a:rPr dirty="0" baseline="-66666" sz="4500" b="1">
                <a:latin typeface="Myanmar Text"/>
                <a:cs typeface="Myanmar Text"/>
              </a:rPr>
              <a:t>	</a:t>
            </a:r>
            <a:r>
              <a:rPr dirty="0" sz="3000" spc="-5" b="1">
                <a:latin typeface="Myanmar Text"/>
                <a:cs typeface="Myanmar Text"/>
              </a:rPr>
              <a:t>Consolidate</a:t>
            </a:r>
            <a:endParaRPr sz="3000">
              <a:latin typeface="Myanmar Text"/>
              <a:cs typeface="Myanmar Text"/>
            </a:endParaRPr>
          </a:p>
          <a:p>
            <a:pPr marL="685165">
              <a:lnSpc>
                <a:spcPct val="100000"/>
              </a:lnSpc>
              <a:tabLst>
                <a:tab pos="11251565" algn="l"/>
              </a:tabLst>
            </a:pPr>
            <a:r>
              <a:rPr dirty="0" u="heavy" sz="3000" b="1">
                <a:uFill>
                  <a:solidFill>
                    <a:srgbClr val="0078C0"/>
                  </a:solidFill>
                </a:uFill>
                <a:latin typeface="Myanmar Text"/>
                <a:cs typeface="Myanmar Text"/>
              </a:rPr>
              <a:t>Related</a:t>
            </a:r>
            <a:r>
              <a:rPr dirty="0" u="heavy" sz="3000" spc="-95" b="1">
                <a:uFill>
                  <a:solidFill>
                    <a:srgbClr val="0078C0"/>
                  </a:solidFill>
                </a:uFill>
                <a:latin typeface="Myanmar Text"/>
                <a:cs typeface="Myanmar Text"/>
              </a:rPr>
              <a:t> </a:t>
            </a:r>
            <a:r>
              <a:rPr dirty="0" u="heavy" sz="3000" spc="-5" b="1">
                <a:uFill>
                  <a:solidFill>
                    <a:srgbClr val="0078C0"/>
                  </a:solidFill>
                </a:uFill>
                <a:latin typeface="Myanmar Text"/>
                <a:cs typeface="Myanmar Text"/>
              </a:rPr>
              <a:t>Data	</a:t>
            </a:r>
            <a:endParaRPr sz="3000">
              <a:latin typeface="Myanmar Text"/>
              <a:cs typeface="Myanmar Tex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58436" y="3071622"/>
            <a:ext cx="545973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6E6C00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Document-based 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datasets </a:t>
            </a:r>
            <a:r>
              <a:rPr dirty="0" sz="2000" spc="-10">
                <a:solidFill>
                  <a:srgbClr val="FFFFFF"/>
                </a:solidFill>
                <a:latin typeface="Myanmar Text"/>
                <a:cs typeface="Myanmar Text"/>
              </a:rPr>
              <a:t>is 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suitable 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to</a:t>
            </a:r>
            <a:r>
              <a:rPr dirty="0" sz="2000" spc="12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store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58436" y="3376421"/>
            <a:ext cx="5461635" cy="1245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data related to the 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same</a:t>
            </a:r>
            <a:r>
              <a:rPr dirty="0" sz="2000" spc="-55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topic.</a:t>
            </a:r>
            <a:endParaRPr sz="2000">
              <a:latin typeface="Myanmar Text"/>
              <a:cs typeface="Myanmar Text"/>
            </a:endParaRPr>
          </a:p>
          <a:p>
            <a:pPr marL="299085" indent="-287020">
              <a:lnSpc>
                <a:spcPct val="100000"/>
              </a:lnSpc>
              <a:spcBef>
                <a:spcPts val="2400"/>
              </a:spcBef>
              <a:buClr>
                <a:srgbClr val="6E6C00"/>
              </a:buClr>
              <a:buFont typeface="Wingdings"/>
              <a:buChar char=""/>
              <a:tabLst>
                <a:tab pos="299085" algn="l"/>
                <a:tab pos="299720" algn="l"/>
                <a:tab pos="1101090" algn="l"/>
                <a:tab pos="3180080" algn="l"/>
                <a:tab pos="4464685" algn="l"/>
                <a:tab pos="5019675" algn="l"/>
              </a:tabLst>
            </a:pP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Som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e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	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do</a:t>
            </a:r>
            <a:r>
              <a:rPr dirty="0" sz="2000" spc="-10">
                <a:solidFill>
                  <a:srgbClr val="FFFFFF"/>
                </a:solidFill>
                <a:latin typeface="Myanmar Text"/>
                <a:cs typeface="Myanmar Text"/>
              </a:rPr>
              <a:t>c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umen</a:t>
            </a:r>
            <a:r>
              <a:rPr dirty="0" sz="2000" spc="5">
                <a:solidFill>
                  <a:srgbClr val="FFFFFF"/>
                </a:solidFill>
                <a:latin typeface="Myanmar Text"/>
                <a:cs typeface="Myanmar Text"/>
              </a:rPr>
              <a:t>t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-</a:t>
            </a:r>
            <a:r>
              <a:rPr dirty="0" sz="2000" spc="-20">
                <a:solidFill>
                  <a:srgbClr val="FFFFFF"/>
                </a:solidFill>
                <a:latin typeface="Myanmar Text"/>
                <a:cs typeface="Myanmar Text"/>
              </a:rPr>
              <a:t>b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ased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	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d</a:t>
            </a:r>
            <a:r>
              <a:rPr dirty="0" sz="2000" spc="-10">
                <a:solidFill>
                  <a:srgbClr val="FFFFFF"/>
                </a:solidFill>
                <a:latin typeface="Myanmar Text"/>
                <a:cs typeface="Myanmar Text"/>
              </a:rPr>
              <a:t>at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a</a:t>
            </a:r>
            <a:r>
              <a:rPr dirty="0" sz="2000" spc="-20">
                <a:solidFill>
                  <a:srgbClr val="FFFFFF"/>
                </a:solidFill>
                <a:latin typeface="Myanmar Text"/>
                <a:cs typeface="Myanmar Text"/>
              </a:rPr>
              <a:t>b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ases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	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c</a:t>
            </a:r>
            <a:r>
              <a:rPr dirty="0" sz="2000" spc="-15">
                <a:solidFill>
                  <a:srgbClr val="FFFFFF"/>
                </a:solidFill>
                <a:latin typeface="Myanmar Text"/>
                <a:cs typeface="Myanmar Text"/>
              </a:rPr>
              <a:t>a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n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	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a</a:t>
            </a:r>
            <a:r>
              <a:rPr dirty="0" sz="2000" spc="-10">
                <a:solidFill>
                  <a:srgbClr val="FFFFFF"/>
                </a:solidFill>
                <a:latin typeface="Myanmar Text"/>
                <a:cs typeface="Myanmar Text"/>
              </a:rPr>
              <a:t>d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d</a:t>
            </a:r>
            <a:endParaRPr sz="2000">
              <a:latin typeface="Myanmar Text"/>
              <a:cs typeface="Myanmar Text"/>
            </a:endParaRPr>
          </a:p>
          <a:p>
            <a:pPr marL="299085">
              <a:lnSpc>
                <a:spcPct val="100000"/>
              </a:lnSpc>
            </a:pP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documents to 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multiple</a:t>
            </a:r>
            <a:r>
              <a:rPr dirty="0" sz="2000" spc="-2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collections.</a:t>
            </a:r>
            <a:endParaRPr sz="20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3013" y="6226302"/>
            <a:ext cx="11207750" cy="1905"/>
          </a:xfrm>
          <a:custGeom>
            <a:avLst/>
            <a:gdLst/>
            <a:ahLst/>
            <a:cxnLst/>
            <a:rect l="l" t="t" r="r" b="b"/>
            <a:pathLst>
              <a:path w="11207750" h="1904">
                <a:moveTo>
                  <a:pt x="0" y="0"/>
                </a:moveTo>
                <a:lnTo>
                  <a:pt x="11207495" y="1524"/>
                </a:lnTo>
              </a:path>
            </a:pathLst>
          </a:custGeom>
          <a:ln w="19050">
            <a:solidFill>
              <a:srgbClr val="0078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03301" y="92328"/>
            <a:ext cx="3068955" cy="315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3301" y="397129"/>
            <a:ext cx="1429131" cy="315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1037844"/>
            <a:ext cx="12192000" cy="1073150"/>
          </a:xfrm>
          <a:custGeom>
            <a:avLst/>
            <a:gdLst/>
            <a:ahLst/>
            <a:cxnLst/>
            <a:rect l="l" t="t" r="r" b="b"/>
            <a:pathLst>
              <a:path w="12192000" h="1073150">
                <a:moveTo>
                  <a:pt x="0" y="1072896"/>
                </a:moveTo>
                <a:lnTo>
                  <a:pt x="12192000" y="1072896"/>
                </a:lnTo>
                <a:lnTo>
                  <a:pt x="12192000" y="0"/>
                </a:lnTo>
                <a:lnTo>
                  <a:pt x="0" y="0"/>
                </a:lnTo>
                <a:lnTo>
                  <a:pt x="0" y="1072896"/>
                </a:lnTo>
                <a:close/>
              </a:path>
            </a:pathLst>
          </a:custGeom>
          <a:solidFill>
            <a:srgbClr val="A6A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1373" y="1194638"/>
            <a:ext cx="491236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>
                <a:solidFill>
                  <a:srgbClr val="000000"/>
                </a:solidFill>
              </a:rPr>
              <a:t>Industrial</a:t>
            </a:r>
            <a:r>
              <a:rPr dirty="0" sz="4400" spc="-40">
                <a:solidFill>
                  <a:srgbClr val="000000"/>
                </a:solidFill>
              </a:rPr>
              <a:t> </a:t>
            </a:r>
            <a:r>
              <a:rPr dirty="0" sz="4400" spc="-5">
                <a:solidFill>
                  <a:srgbClr val="000000"/>
                </a:solidFill>
              </a:rPr>
              <a:t>Example</a:t>
            </a:r>
            <a:endParaRPr sz="4400"/>
          </a:p>
        </p:txBody>
      </p:sp>
      <p:sp>
        <p:nvSpPr>
          <p:cNvPr id="7" name="object 7"/>
          <p:cNvSpPr txBox="1"/>
          <p:nvPr/>
        </p:nvSpPr>
        <p:spPr>
          <a:xfrm>
            <a:off x="4396485" y="3032252"/>
            <a:ext cx="593915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Myanmar Text"/>
                <a:cs typeface="Myanmar Text"/>
              </a:rPr>
              <a:t>TuneWiki </a:t>
            </a:r>
            <a:r>
              <a:rPr dirty="0" sz="1800" spc="-5" b="1">
                <a:solidFill>
                  <a:srgbClr val="FFFFFF"/>
                </a:solidFill>
                <a:latin typeface="Myanmar Text"/>
                <a:cs typeface="Myanmar Text"/>
              </a:rPr>
              <a:t>enhance the </a:t>
            </a:r>
            <a:r>
              <a:rPr dirty="0" sz="1800" b="1">
                <a:solidFill>
                  <a:srgbClr val="FFFFFF"/>
                </a:solidFill>
                <a:latin typeface="Myanmar Text"/>
                <a:cs typeface="Myanmar Text"/>
              </a:rPr>
              <a:t>user music experience </a:t>
            </a:r>
            <a:r>
              <a:rPr dirty="0" sz="1800" spc="-5" b="1">
                <a:solidFill>
                  <a:srgbClr val="FFFFFF"/>
                </a:solidFill>
                <a:latin typeface="Myanmar Text"/>
                <a:cs typeface="Myanmar Text"/>
              </a:rPr>
              <a:t>by  allowing them to </a:t>
            </a:r>
            <a:r>
              <a:rPr dirty="0" sz="1800" b="1">
                <a:solidFill>
                  <a:srgbClr val="FFFFFF"/>
                </a:solidFill>
                <a:latin typeface="Myanmar Text"/>
                <a:cs typeface="Myanmar Text"/>
              </a:rPr>
              <a:t>share their </a:t>
            </a:r>
            <a:r>
              <a:rPr dirty="0" sz="1800" spc="-5" b="1">
                <a:solidFill>
                  <a:srgbClr val="FFFFFF"/>
                </a:solidFill>
                <a:latin typeface="Myanmar Text"/>
                <a:cs typeface="Myanmar Text"/>
              </a:rPr>
              <a:t>favourite photos, music,  </a:t>
            </a:r>
            <a:r>
              <a:rPr dirty="0" sz="1800" b="1">
                <a:solidFill>
                  <a:srgbClr val="FFFFFF"/>
                </a:solidFill>
                <a:latin typeface="Myanmar Text"/>
                <a:cs typeface="Myanmar Text"/>
              </a:rPr>
              <a:t>and lyrics </a:t>
            </a:r>
            <a:r>
              <a:rPr dirty="0" sz="1800" spc="-5" b="1">
                <a:solidFill>
                  <a:srgbClr val="FFFFFF"/>
                </a:solidFill>
                <a:latin typeface="Myanmar Text"/>
                <a:cs typeface="Myanmar Text"/>
              </a:rPr>
              <a:t>with</a:t>
            </a:r>
            <a:r>
              <a:rPr dirty="0" sz="1800" spc="-40" b="1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Myanmar Text"/>
                <a:cs typeface="Myanmar Text"/>
              </a:rPr>
              <a:t>friends.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96485" y="4129227"/>
            <a:ext cx="593852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02690" algn="l"/>
                <a:tab pos="2101850" algn="l"/>
                <a:tab pos="3425190" algn="l"/>
                <a:tab pos="3813810" algn="l"/>
                <a:tab pos="4103370" algn="l"/>
                <a:tab pos="5606415" algn="l"/>
              </a:tabLst>
            </a:pPr>
            <a:r>
              <a:rPr dirty="0" sz="1800" b="1">
                <a:solidFill>
                  <a:srgbClr val="FFFFFF"/>
                </a:solidFill>
                <a:latin typeface="Myanmar Text"/>
                <a:cs typeface="Myanmar Text"/>
              </a:rPr>
              <a:t>TuneWiki</a:t>
            </a:r>
            <a:r>
              <a:rPr dirty="0" sz="1800" b="1">
                <a:solidFill>
                  <a:srgbClr val="FFFFFF"/>
                </a:solidFill>
                <a:latin typeface="Myanmar Text"/>
                <a:cs typeface="Myanmar Text"/>
              </a:rPr>
              <a:t>	</a:t>
            </a:r>
            <a:r>
              <a:rPr dirty="0" sz="1800" spc="-10" b="1">
                <a:solidFill>
                  <a:srgbClr val="FFFFFF"/>
                </a:solidFill>
                <a:latin typeface="Myanmar Text"/>
                <a:cs typeface="Myanmar Text"/>
              </a:rPr>
              <a:t>a</a:t>
            </a:r>
            <a:r>
              <a:rPr dirty="0" sz="1800" spc="-15" b="1">
                <a:solidFill>
                  <a:srgbClr val="FFFFFF"/>
                </a:solidFill>
                <a:latin typeface="Myanmar Text"/>
                <a:cs typeface="Myanmar Text"/>
              </a:rPr>
              <a:t>d</a:t>
            </a:r>
            <a:r>
              <a:rPr dirty="0" sz="1800" spc="-5" b="1">
                <a:solidFill>
                  <a:srgbClr val="FFFFFF"/>
                </a:solidFill>
                <a:latin typeface="Myanmar Text"/>
                <a:cs typeface="Myanmar Text"/>
              </a:rPr>
              <a:t>opt</a:t>
            </a:r>
            <a:r>
              <a:rPr dirty="0" sz="1800" b="1">
                <a:solidFill>
                  <a:srgbClr val="FFFFFF"/>
                </a:solidFill>
                <a:latin typeface="Myanmar Text"/>
                <a:cs typeface="Myanmar Text"/>
              </a:rPr>
              <a:t>s</a:t>
            </a:r>
            <a:r>
              <a:rPr dirty="0" sz="1800" b="1">
                <a:solidFill>
                  <a:srgbClr val="FFFFFF"/>
                </a:solidFill>
                <a:latin typeface="Myanmar Text"/>
                <a:cs typeface="Myanmar Text"/>
              </a:rPr>
              <a:t>	</a:t>
            </a:r>
            <a:r>
              <a:rPr dirty="0" sz="1800" b="1">
                <a:solidFill>
                  <a:srgbClr val="FFFFFF"/>
                </a:solidFill>
                <a:latin typeface="Myanmar Text"/>
                <a:cs typeface="Myanmar Text"/>
              </a:rPr>
              <a:t>Couch</a:t>
            </a:r>
            <a:r>
              <a:rPr dirty="0" sz="1800" spc="-20" b="1">
                <a:solidFill>
                  <a:srgbClr val="FFFFFF"/>
                </a:solidFill>
                <a:latin typeface="Myanmar Text"/>
                <a:cs typeface="Myanmar Text"/>
              </a:rPr>
              <a:t>b</a:t>
            </a:r>
            <a:r>
              <a:rPr dirty="0" sz="1800" spc="-5" b="1">
                <a:solidFill>
                  <a:srgbClr val="FFFFFF"/>
                </a:solidFill>
                <a:latin typeface="Myanmar Text"/>
                <a:cs typeface="Myanmar Text"/>
              </a:rPr>
              <a:t>as</a:t>
            </a:r>
            <a:r>
              <a:rPr dirty="0" sz="1800" b="1">
                <a:solidFill>
                  <a:srgbClr val="FFFFFF"/>
                </a:solidFill>
                <a:latin typeface="Myanmar Text"/>
                <a:cs typeface="Myanmar Text"/>
              </a:rPr>
              <a:t>e</a:t>
            </a:r>
            <a:r>
              <a:rPr dirty="0" sz="1800" b="1">
                <a:solidFill>
                  <a:srgbClr val="FFFFFF"/>
                </a:solidFill>
                <a:latin typeface="Myanmar Text"/>
                <a:cs typeface="Myanmar Text"/>
              </a:rPr>
              <a:t>	</a:t>
            </a:r>
            <a:r>
              <a:rPr dirty="0" sz="1800" spc="-10" b="1">
                <a:solidFill>
                  <a:srgbClr val="FFFFFF"/>
                </a:solidFill>
                <a:latin typeface="Myanmar Text"/>
                <a:cs typeface="Myanmar Text"/>
              </a:rPr>
              <a:t>a</a:t>
            </a:r>
            <a:r>
              <a:rPr dirty="0" sz="1800" b="1">
                <a:solidFill>
                  <a:srgbClr val="FFFFFF"/>
                </a:solidFill>
                <a:latin typeface="Myanmar Text"/>
                <a:cs typeface="Myanmar Text"/>
              </a:rPr>
              <a:t>s</a:t>
            </a:r>
            <a:r>
              <a:rPr dirty="0" sz="1800" b="1">
                <a:solidFill>
                  <a:srgbClr val="FFFFFF"/>
                </a:solidFill>
                <a:latin typeface="Myanmar Text"/>
                <a:cs typeface="Myanmar Text"/>
              </a:rPr>
              <a:t>	</a:t>
            </a:r>
            <a:r>
              <a:rPr dirty="0" sz="1800" b="1">
                <a:solidFill>
                  <a:srgbClr val="FFFFFF"/>
                </a:solidFill>
                <a:latin typeface="Myanmar Text"/>
                <a:cs typeface="Myanmar Text"/>
              </a:rPr>
              <a:t>a</a:t>
            </a:r>
            <a:r>
              <a:rPr dirty="0" sz="1800" b="1">
                <a:solidFill>
                  <a:srgbClr val="FFFFFF"/>
                </a:solidFill>
                <a:latin typeface="Myanmar Text"/>
                <a:cs typeface="Myanmar Text"/>
              </a:rPr>
              <a:t>	</a:t>
            </a:r>
            <a:r>
              <a:rPr dirty="0" sz="1800" b="1">
                <a:solidFill>
                  <a:srgbClr val="FFFFFF"/>
                </a:solidFill>
                <a:latin typeface="Myanmar Text"/>
                <a:cs typeface="Myanmar Text"/>
              </a:rPr>
              <a:t>re</a:t>
            </a:r>
            <a:r>
              <a:rPr dirty="0" sz="1800" spc="-15" b="1">
                <a:solidFill>
                  <a:srgbClr val="FFFFFF"/>
                </a:solidFill>
                <a:latin typeface="Myanmar Text"/>
                <a:cs typeface="Myanmar Text"/>
              </a:rPr>
              <a:t>p</a:t>
            </a:r>
            <a:r>
              <a:rPr dirty="0" sz="1800" spc="-5" b="1">
                <a:solidFill>
                  <a:srgbClr val="FFFFFF"/>
                </a:solidFill>
                <a:latin typeface="Myanmar Text"/>
                <a:cs typeface="Myanmar Text"/>
              </a:rPr>
              <a:t>l</a:t>
            </a:r>
            <a:r>
              <a:rPr dirty="0" sz="1800" spc="5" b="1">
                <a:solidFill>
                  <a:srgbClr val="FFFFFF"/>
                </a:solidFill>
                <a:latin typeface="Myanmar Text"/>
                <a:cs typeface="Myanmar Text"/>
              </a:rPr>
              <a:t>a</a:t>
            </a:r>
            <a:r>
              <a:rPr dirty="0" sz="1800" b="1">
                <a:solidFill>
                  <a:srgbClr val="FFFFFF"/>
                </a:solidFill>
                <a:latin typeface="Myanmar Text"/>
                <a:cs typeface="Myanmar Text"/>
              </a:rPr>
              <a:t>ce</a:t>
            </a:r>
            <a:r>
              <a:rPr dirty="0" sz="1800" spc="-15" b="1">
                <a:solidFill>
                  <a:srgbClr val="FFFFFF"/>
                </a:solidFill>
                <a:latin typeface="Myanmar Text"/>
                <a:cs typeface="Myanmar Text"/>
              </a:rPr>
              <a:t>m</a:t>
            </a:r>
            <a:r>
              <a:rPr dirty="0" sz="1800" b="1">
                <a:solidFill>
                  <a:srgbClr val="FFFFFF"/>
                </a:solidFill>
                <a:latin typeface="Myanmar Text"/>
                <a:cs typeface="Myanmar Text"/>
              </a:rPr>
              <a:t>ent</a:t>
            </a:r>
            <a:r>
              <a:rPr dirty="0" sz="1800" b="1">
                <a:solidFill>
                  <a:srgbClr val="FFFFFF"/>
                </a:solidFill>
                <a:latin typeface="Myanmar Text"/>
                <a:cs typeface="Myanmar Text"/>
              </a:rPr>
              <a:t>	</a:t>
            </a:r>
            <a:r>
              <a:rPr dirty="0" sz="1800" b="1">
                <a:solidFill>
                  <a:srgbClr val="FFFFFF"/>
                </a:solidFill>
                <a:latin typeface="Myanmar Text"/>
                <a:cs typeface="Myanmar Text"/>
              </a:rPr>
              <a:t>f</a:t>
            </a:r>
            <a:r>
              <a:rPr dirty="0" sz="1800" spc="-5" b="1">
                <a:solidFill>
                  <a:srgbClr val="FFFFFF"/>
                </a:solidFill>
                <a:latin typeface="Myanmar Text"/>
                <a:cs typeface="Myanmar Text"/>
              </a:rPr>
              <a:t>or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96485" y="4404105"/>
            <a:ext cx="59378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32255" algn="l"/>
                <a:tab pos="1981835" algn="l"/>
                <a:tab pos="2806700" algn="l"/>
                <a:tab pos="3431540" algn="l"/>
                <a:tab pos="4196080" algn="l"/>
                <a:tab pos="5575935" algn="l"/>
              </a:tabLst>
            </a:pPr>
            <a:r>
              <a:rPr dirty="0" sz="1800" spc="-5" b="1">
                <a:solidFill>
                  <a:srgbClr val="FFFFFF"/>
                </a:solidFill>
                <a:latin typeface="Myanmar Text"/>
                <a:cs typeface="Myanmar Text"/>
              </a:rPr>
              <a:t>Memcache</a:t>
            </a:r>
            <a:r>
              <a:rPr dirty="0" sz="1800" b="1">
                <a:solidFill>
                  <a:srgbClr val="FFFFFF"/>
                </a:solidFill>
                <a:latin typeface="Myanmar Text"/>
                <a:cs typeface="Myanmar Text"/>
              </a:rPr>
              <a:t>d	</a:t>
            </a:r>
            <a:r>
              <a:rPr dirty="0" sz="1800" spc="-5" b="1">
                <a:solidFill>
                  <a:srgbClr val="FFFFFF"/>
                </a:solidFill>
                <a:latin typeface="Myanmar Text"/>
                <a:cs typeface="Myanmar Text"/>
              </a:rPr>
              <a:t>t</a:t>
            </a:r>
            <a:r>
              <a:rPr dirty="0" sz="1800" b="1">
                <a:solidFill>
                  <a:srgbClr val="FFFFFF"/>
                </a:solidFill>
                <a:latin typeface="Myanmar Text"/>
                <a:cs typeface="Myanmar Text"/>
              </a:rPr>
              <a:t>o	cache	and	store	eve</a:t>
            </a:r>
            <a:r>
              <a:rPr dirty="0" sz="1800" spc="5" b="1">
                <a:solidFill>
                  <a:srgbClr val="FFFFFF"/>
                </a:solidFill>
                <a:latin typeface="Myanmar Text"/>
                <a:cs typeface="Myanmar Text"/>
              </a:rPr>
              <a:t>r</a:t>
            </a:r>
            <a:r>
              <a:rPr dirty="0" sz="1800" spc="-5" b="1">
                <a:solidFill>
                  <a:srgbClr val="FFFFFF"/>
                </a:solidFill>
                <a:latin typeface="Myanmar Text"/>
                <a:cs typeface="Myanmar Text"/>
              </a:rPr>
              <a:t>ythin</a:t>
            </a:r>
            <a:r>
              <a:rPr dirty="0" sz="1800" b="1">
                <a:solidFill>
                  <a:srgbClr val="FFFFFF"/>
                </a:solidFill>
                <a:latin typeface="Myanmar Text"/>
                <a:cs typeface="Myanmar Text"/>
              </a:rPr>
              <a:t>g	</a:t>
            </a:r>
            <a:r>
              <a:rPr dirty="0" sz="1800" spc="-5" b="1">
                <a:solidFill>
                  <a:srgbClr val="FFFFFF"/>
                </a:solidFill>
                <a:latin typeface="Myanmar Text"/>
                <a:cs typeface="Myanmar Text"/>
              </a:rPr>
              <a:t>the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96485" y="4678426"/>
            <a:ext cx="59397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FFFF"/>
                </a:solidFill>
                <a:latin typeface="Myanmar Text"/>
                <a:cs typeface="Myanmar Text"/>
              </a:rPr>
              <a:t>application</a:t>
            </a:r>
            <a:r>
              <a:rPr dirty="0" sz="1800" spc="125" b="1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Myanmar Text"/>
                <a:cs typeface="Myanmar Text"/>
              </a:rPr>
              <a:t>needs</a:t>
            </a:r>
            <a:r>
              <a:rPr dirty="0" sz="1800" spc="120" b="1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Myanmar Text"/>
                <a:cs typeface="Myanmar Text"/>
              </a:rPr>
              <a:t>such</a:t>
            </a:r>
            <a:r>
              <a:rPr dirty="0" sz="1800" spc="120" b="1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Myanmar Text"/>
                <a:cs typeface="Myanmar Text"/>
              </a:rPr>
              <a:t>as</a:t>
            </a:r>
            <a:r>
              <a:rPr dirty="0" sz="1800" spc="120" b="1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Myanmar Text"/>
                <a:cs typeface="Myanmar Text"/>
              </a:rPr>
              <a:t>the</a:t>
            </a:r>
            <a:r>
              <a:rPr dirty="0" sz="1800" spc="125" b="1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Myanmar Text"/>
                <a:cs typeface="Myanmar Text"/>
              </a:rPr>
              <a:t>photos,</a:t>
            </a:r>
            <a:r>
              <a:rPr dirty="0" sz="1800" spc="125" b="1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Myanmar Text"/>
                <a:cs typeface="Myanmar Text"/>
              </a:rPr>
              <a:t>lyrics,</a:t>
            </a:r>
            <a:r>
              <a:rPr dirty="0" sz="1800" spc="125" b="1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Myanmar Text"/>
                <a:cs typeface="Myanmar Text"/>
              </a:rPr>
              <a:t>timelines,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96485" y="4952745"/>
            <a:ext cx="14655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Myanmar Text"/>
                <a:cs typeface="Myanmar Text"/>
              </a:rPr>
              <a:t>and </a:t>
            </a:r>
            <a:r>
              <a:rPr dirty="0" sz="1800" spc="-5" b="1">
                <a:solidFill>
                  <a:srgbClr val="FFFFFF"/>
                </a:solidFill>
                <a:latin typeface="Myanmar Text"/>
                <a:cs typeface="Myanmar Text"/>
              </a:rPr>
              <a:t>API</a:t>
            </a:r>
            <a:r>
              <a:rPr dirty="0" sz="1800" spc="-90" b="1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Myanmar Text"/>
                <a:cs typeface="Myanmar Text"/>
              </a:rPr>
              <a:t>keys.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1772" y="2645664"/>
            <a:ext cx="2782824" cy="13502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40207" y="4199001"/>
            <a:ext cx="1697355" cy="544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solidFill>
                  <a:srgbClr val="A6A300"/>
                </a:solidFill>
                <a:latin typeface="Arial"/>
                <a:cs typeface="Arial"/>
              </a:rPr>
              <a:t>INDUSTRY: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Music</a:t>
            </a:r>
            <a:r>
              <a:rPr dirty="0" sz="1600" spc="-1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Applications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"/>
              <a:t>Copyright © 2019 </a:t>
            </a:r>
            <a:r>
              <a:rPr dirty="0" spc="-10"/>
              <a:t>CADS and/or </a:t>
            </a:r>
            <a:r>
              <a:rPr dirty="0"/>
              <a:t>its </a:t>
            </a:r>
            <a:r>
              <a:rPr dirty="0" spc="-5"/>
              <a:t>affiliates. </a:t>
            </a:r>
            <a:r>
              <a:rPr dirty="0"/>
              <a:t>All </a:t>
            </a:r>
            <a:r>
              <a:rPr dirty="0" spc="-5"/>
              <a:t>rights reserved. </a:t>
            </a:r>
            <a:r>
              <a:rPr dirty="0" spc="-10"/>
              <a:t>CADS </a:t>
            </a:r>
            <a:r>
              <a:rPr dirty="0" spc="-5"/>
              <a:t>Confidential – Internal/Restricted/Highly</a:t>
            </a:r>
            <a:r>
              <a:rPr dirty="0" spc="65"/>
              <a:t> </a:t>
            </a:r>
            <a:r>
              <a:rPr dirty="0"/>
              <a:t>Restricted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40207" y="4991480"/>
            <a:ext cx="2896235" cy="544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A6A300"/>
                </a:solidFill>
                <a:latin typeface="Arial"/>
                <a:cs typeface="Arial"/>
              </a:rPr>
              <a:t>USE CASE: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Near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Real-Time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Personalization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3301" y="397129"/>
            <a:ext cx="3586479" cy="315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4296155"/>
            <a:ext cx="12192000" cy="1720850"/>
          </a:xfrm>
          <a:custGeom>
            <a:avLst/>
            <a:gdLst/>
            <a:ahLst/>
            <a:cxnLst/>
            <a:rect l="l" t="t" r="r" b="b"/>
            <a:pathLst>
              <a:path w="12192000" h="1720850">
                <a:moveTo>
                  <a:pt x="0" y="1720595"/>
                </a:moveTo>
                <a:lnTo>
                  <a:pt x="12192000" y="1720595"/>
                </a:lnTo>
                <a:lnTo>
                  <a:pt x="12192000" y="0"/>
                </a:lnTo>
                <a:lnTo>
                  <a:pt x="0" y="0"/>
                </a:lnTo>
                <a:lnTo>
                  <a:pt x="0" y="1720595"/>
                </a:lnTo>
                <a:close/>
              </a:path>
            </a:pathLst>
          </a:custGeom>
          <a:solidFill>
            <a:srgbClr val="A6A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208644" y="5029327"/>
            <a:ext cx="309880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solidFill>
                  <a:srgbClr val="000000"/>
                </a:solidFill>
              </a:rPr>
              <a:t>Gra</a:t>
            </a:r>
            <a:r>
              <a:rPr dirty="0" sz="4000" spc="5">
                <a:solidFill>
                  <a:srgbClr val="000000"/>
                </a:solidFill>
              </a:rPr>
              <a:t>p</a:t>
            </a:r>
            <a:r>
              <a:rPr dirty="0" sz="4000" spc="-10">
                <a:solidFill>
                  <a:srgbClr val="000000"/>
                </a:solidFill>
              </a:rPr>
              <a:t>h</a:t>
            </a:r>
            <a:r>
              <a:rPr dirty="0" sz="4000" spc="-5">
                <a:solidFill>
                  <a:srgbClr val="000000"/>
                </a:solidFill>
              </a:rPr>
              <a:t>-</a:t>
            </a:r>
            <a:r>
              <a:rPr dirty="0" sz="4000" spc="-10">
                <a:solidFill>
                  <a:srgbClr val="000000"/>
                </a:solidFill>
              </a:rPr>
              <a:t>Based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"/>
              <a:t>Copyright © 2019 </a:t>
            </a:r>
            <a:r>
              <a:rPr dirty="0" spc="-10"/>
              <a:t>CADS and/or </a:t>
            </a:r>
            <a:r>
              <a:rPr dirty="0"/>
              <a:t>its </a:t>
            </a:r>
            <a:r>
              <a:rPr dirty="0" spc="-5"/>
              <a:t>affiliates. </a:t>
            </a:r>
            <a:r>
              <a:rPr dirty="0"/>
              <a:t>All </a:t>
            </a:r>
            <a:r>
              <a:rPr dirty="0" spc="-5"/>
              <a:t>rights reserved. </a:t>
            </a:r>
            <a:r>
              <a:rPr dirty="0" spc="-10"/>
              <a:t>CADS </a:t>
            </a:r>
            <a:r>
              <a:rPr dirty="0" spc="-5"/>
              <a:t>Confidential – Internal/Restricted/Highly</a:t>
            </a:r>
            <a:r>
              <a:rPr dirty="0" spc="65"/>
              <a:t> </a:t>
            </a:r>
            <a:r>
              <a:rPr dirty="0"/>
              <a:t>Restricted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3013" y="6226302"/>
            <a:ext cx="11207750" cy="1905"/>
          </a:xfrm>
          <a:custGeom>
            <a:avLst/>
            <a:gdLst/>
            <a:ahLst/>
            <a:cxnLst/>
            <a:rect l="l" t="t" r="r" b="b"/>
            <a:pathLst>
              <a:path w="11207750" h="1904">
                <a:moveTo>
                  <a:pt x="0" y="0"/>
                </a:moveTo>
                <a:lnTo>
                  <a:pt x="11207495" y="1524"/>
                </a:lnTo>
              </a:path>
            </a:pathLst>
          </a:custGeom>
          <a:ln w="19050">
            <a:solidFill>
              <a:srgbClr val="0078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59964" y="1178052"/>
            <a:ext cx="6672580" cy="4502150"/>
          </a:xfrm>
          <a:custGeom>
            <a:avLst/>
            <a:gdLst/>
            <a:ahLst/>
            <a:cxnLst/>
            <a:rect l="l" t="t" r="r" b="b"/>
            <a:pathLst>
              <a:path w="6672580" h="4502150">
                <a:moveTo>
                  <a:pt x="0" y="4501896"/>
                </a:moveTo>
                <a:lnTo>
                  <a:pt x="6672072" y="4501896"/>
                </a:lnTo>
                <a:lnTo>
                  <a:pt x="6672072" y="0"/>
                </a:lnTo>
                <a:lnTo>
                  <a:pt x="0" y="0"/>
                </a:lnTo>
                <a:lnTo>
                  <a:pt x="0" y="4501896"/>
                </a:lnTo>
                <a:close/>
              </a:path>
            </a:pathLst>
          </a:custGeom>
          <a:solidFill>
            <a:srgbClr val="FFFC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3301" y="92328"/>
            <a:ext cx="3068955" cy="315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3301" y="397129"/>
            <a:ext cx="3761104" cy="315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51657" y="1655826"/>
            <a:ext cx="2673350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2600">
                <a:solidFill>
                  <a:srgbClr val="6E6C00"/>
                </a:solidFill>
              </a:rPr>
              <a:t>Schema</a:t>
            </a:r>
            <a:r>
              <a:rPr dirty="0" sz="2600" spc="-70">
                <a:solidFill>
                  <a:srgbClr val="6E6C00"/>
                </a:solidFill>
              </a:rPr>
              <a:t> </a:t>
            </a:r>
            <a:r>
              <a:rPr dirty="0" sz="2600" spc="-5">
                <a:solidFill>
                  <a:srgbClr val="6E6C00"/>
                </a:solidFill>
              </a:rPr>
              <a:t>Agnostic</a:t>
            </a:r>
            <a:endParaRPr sz="2600"/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"/>
              <a:t>Copyright © 2019 </a:t>
            </a:r>
            <a:r>
              <a:rPr dirty="0" spc="-10"/>
              <a:t>CADS and/or </a:t>
            </a:r>
            <a:r>
              <a:rPr dirty="0"/>
              <a:t>its </a:t>
            </a:r>
            <a:r>
              <a:rPr dirty="0" spc="-5"/>
              <a:t>affiliates. </a:t>
            </a:r>
            <a:r>
              <a:rPr dirty="0"/>
              <a:t>All </a:t>
            </a:r>
            <a:r>
              <a:rPr dirty="0" spc="-5"/>
              <a:t>rights reserved. </a:t>
            </a:r>
            <a:r>
              <a:rPr dirty="0" spc="-10"/>
              <a:t>CADS </a:t>
            </a:r>
            <a:r>
              <a:rPr dirty="0" spc="-5"/>
              <a:t>Confidential – Internal/Restricted/Highly</a:t>
            </a:r>
            <a:r>
              <a:rPr dirty="0" spc="65"/>
              <a:t> </a:t>
            </a:r>
            <a:r>
              <a:rPr dirty="0"/>
              <a:t>Restricted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851657" y="3212338"/>
            <a:ext cx="6503670" cy="940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286385" marR="5080" indent="-287020">
              <a:lnSpc>
                <a:spcPct val="100000"/>
              </a:lnSpc>
              <a:spcBef>
                <a:spcPts val="105"/>
              </a:spcBef>
              <a:buClr>
                <a:srgbClr val="6E6C00"/>
              </a:buClr>
              <a:buFont typeface="Wingdings"/>
              <a:buChar char=""/>
              <a:tabLst>
                <a:tab pos="287020" algn="l"/>
              </a:tabLst>
            </a:pPr>
            <a:r>
              <a:rPr dirty="0" sz="2000">
                <a:solidFill>
                  <a:srgbClr val="A6A300"/>
                </a:solidFill>
                <a:latin typeface="Myanmar Text"/>
                <a:cs typeface="Myanmar Text"/>
              </a:rPr>
              <a:t>A </a:t>
            </a:r>
            <a:r>
              <a:rPr dirty="0" sz="2000" spc="-5">
                <a:solidFill>
                  <a:srgbClr val="A6A300"/>
                </a:solidFill>
                <a:latin typeface="Myanmar Text"/>
                <a:cs typeface="Myanmar Text"/>
              </a:rPr>
              <a:t>schema is </a:t>
            </a:r>
            <a:r>
              <a:rPr dirty="0" sz="2000">
                <a:solidFill>
                  <a:srgbClr val="A6A300"/>
                </a:solidFill>
                <a:latin typeface="Myanmar Text"/>
                <a:cs typeface="Myanmar Text"/>
              </a:rPr>
              <a:t>not required in </a:t>
            </a:r>
            <a:r>
              <a:rPr dirty="0" sz="2000" spc="-5">
                <a:solidFill>
                  <a:srgbClr val="A6A300"/>
                </a:solidFill>
                <a:latin typeface="Myanmar Text"/>
                <a:cs typeface="Myanmar Text"/>
              </a:rPr>
              <a:t>NoSQL, </a:t>
            </a:r>
            <a:r>
              <a:rPr dirty="0" sz="2000">
                <a:solidFill>
                  <a:srgbClr val="A6A300"/>
                </a:solidFill>
                <a:latin typeface="Myanmar Text"/>
                <a:cs typeface="Myanmar Text"/>
              </a:rPr>
              <a:t>hence provide the  </a:t>
            </a:r>
            <a:r>
              <a:rPr dirty="0" sz="2000" spc="-5">
                <a:solidFill>
                  <a:srgbClr val="A6A300"/>
                </a:solidFill>
                <a:latin typeface="Myanmar Text"/>
                <a:cs typeface="Myanmar Text"/>
              </a:rPr>
              <a:t>freedom </a:t>
            </a:r>
            <a:r>
              <a:rPr dirty="0" sz="2000">
                <a:solidFill>
                  <a:srgbClr val="A6A300"/>
                </a:solidFill>
                <a:latin typeface="Myanmar Text"/>
                <a:cs typeface="Myanmar Text"/>
              </a:rPr>
              <a:t>to store </a:t>
            </a:r>
            <a:r>
              <a:rPr dirty="0" sz="2000" spc="-5">
                <a:solidFill>
                  <a:srgbClr val="A6A300"/>
                </a:solidFill>
                <a:latin typeface="Myanmar Text"/>
                <a:cs typeface="Myanmar Text"/>
              </a:rPr>
              <a:t>data </a:t>
            </a:r>
            <a:r>
              <a:rPr dirty="0" sz="2000">
                <a:solidFill>
                  <a:srgbClr val="A6A300"/>
                </a:solidFill>
                <a:latin typeface="Myanmar Text"/>
                <a:cs typeface="Myanmar Text"/>
              </a:rPr>
              <a:t>without </a:t>
            </a:r>
            <a:r>
              <a:rPr dirty="0" sz="2000" spc="-5">
                <a:solidFill>
                  <a:srgbClr val="A6A300"/>
                </a:solidFill>
                <a:latin typeface="Myanmar Text"/>
                <a:cs typeface="Myanmar Text"/>
              </a:rPr>
              <a:t>designing any up-front  </a:t>
            </a:r>
            <a:r>
              <a:rPr dirty="0" sz="2000">
                <a:solidFill>
                  <a:srgbClr val="A6A300"/>
                </a:solidFill>
                <a:latin typeface="Myanmar Text"/>
                <a:cs typeface="Myanmar Text"/>
              </a:rPr>
              <a:t>schema</a:t>
            </a:r>
            <a:r>
              <a:rPr dirty="0" sz="2000" spc="-10">
                <a:solidFill>
                  <a:srgbClr val="A6A300"/>
                </a:solidFill>
                <a:latin typeface="Myanmar Text"/>
                <a:cs typeface="Myanmar Text"/>
              </a:rPr>
              <a:t> </a:t>
            </a:r>
            <a:r>
              <a:rPr dirty="0" sz="2000" spc="-5">
                <a:solidFill>
                  <a:srgbClr val="A6A300"/>
                </a:solidFill>
                <a:latin typeface="Myanmar Text"/>
                <a:cs typeface="Myanmar Text"/>
              </a:rPr>
              <a:t>design.</a:t>
            </a:r>
            <a:endParaRPr sz="20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3488" y="6227064"/>
            <a:ext cx="5792470" cy="0"/>
          </a:xfrm>
          <a:custGeom>
            <a:avLst/>
            <a:gdLst/>
            <a:ahLst/>
            <a:cxnLst/>
            <a:rect l="l" t="t" r="r" b="b"/>
            <a:pathLst>
              <a:path w="5792470" h="0">
                <a:moveTo>
                  <a:pt x="0" y="0"/>
                </a:moveTo>
                <a:lnTo>
                  <a:pt x="5792343" y="0"/>
                </a:lnTo>
              </a:path>
            </a:pathLst>
          </a:custGeom>
          <a:ln w="20574">
            <a:solidFill>
              <a:srgbClr val="0078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275832" y="1604772"/>
            <a:ext cx="5643880" cy="4742815"/>
          </a:xfrm>
          <a:custGeom>
            <a:avLst/>
            <a:gdLst/>
            <a:ahLst/>
            <a:cxnLst/>
            <a:rect l="l" t="t" r="r" b="b"/>
            <a:pathLst>
              <a:path w="5643880" h="4742815">
                <a:moveTo>
                  <a:pt x="0" y="4742688"/>
                </a:moveTo>
                <a:lnTo>
                  <a:pt x="5643371" y="4742688"/>
                </a:lnTo>
                <a:lnTo>
                  <a:pt x="5643371" y="0"/>
                </a:lnTo>
                <a:lnTo>
                  <a:pt x="0" y="0"/>
                </a:lnTo>
                <a:lnTo>
                  <a:pt x="0" y="4742688"/>
                </a:lnTo>
                <a:close/>
              </a:path>
            </a:pathLst>
          </a:custGeom>
          <a:solidFill>
            <a:srgbClr val="FFFC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3301" y="92328"/>
            <a:ext cx="3068955" cy="315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3301" y="397129"/>
            <a:ext cx="4534535" cy="315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96129" y="397129"/>
            <a:ext cx="201167" cy="315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96714" y="397129"/>
            <a:ext cx="930859" cy="3154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470396" y="1960245"/>
            <a:ext cx="5258435" cy="30765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299085" marR="7620" indent="-28702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299720" algn="l"/>
              </a:tabLst>
            </a:pP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Designed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for data which consists of  </a:t>
            </a: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interconnected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elements </a:t>
            </a: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and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well defined  relations.</a:t>
            </a:r>
            <a:endParaRPr sz="2000">
              <a:latin typeface="Myanmar Text"/>
              <a:cs typeface="Myanmar Text"/>
            </a:endParaRPr>
          </a:p>
          <a:p>
            <a:pPr algn="just" marL="299085" marR="8255" indent="-287020">
              <a:lnSpc>
                <a:spcPct val="100000"/>
              </a:lnSpc>
              <a:spcBef>
                <a:spcPts val="2400"/>
              </a:spcBef>
              <a:buFont typeface="Wingdings"/>
              <a:buChar char=""/>
              <a:tabLst>
                <a:tab pos="299720" algn="l"/>
              </a:tabLst>
            </a:pP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Every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assertion </a:t>
            </a: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is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represented as vertices  and</a:t>
            </a:r>
            <a:r>
              <a:rPr dirty="0" sz="2000" spc="-15">
                <a:solidFill>
                  <a:srgbClr val="6E6C00"/>
                </a:solidFill>
                <a:latin typeface="Myanmar Text"/>
                <a:cs typeface="Myanmar Text"/>
              </a:rPr>
              <a:t> </a:t>
            </a: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edge.</a:t>
            </a:r>
            <a:endParaRPr sz="2000">
              <a:latin typeface="Myanmar Text"/>
              <a:cs typeface="Myanmar Text"/>
            </a:endParaRPr>
          </a:p>
          <a:p>
            <a:pPr algn="just" lvl="1" marL="756285" marR="5080" indent="-287020">
              <a:lnSpc>
                <a:spcPct val="99800"/>
              </a:lnSpc>
              <a:spcBef>
                <a:spcPts val="15"/>
              </a:spcBef>
              <a:buClr>
                <a:srgbClr val="6E6C00"/>
              </a:buClr>
              <a:buFont typeface="Wingdings"/>
              <a:buChar char=""/>
              <a:tabLst>
                <a:tab pos="756920" algn="l"/>
              </a:tabLst>
            </a:pPr>
            <a:r>
              <a:rPr dirty="0" sz="2000" b="1">
                <a:solidFill>
                  <a:srgbClr val="A6A300"/>
                </a:solidFill>
                <a:latin typeface="Myanmar Text"/>
                <a:cs typeface="Myanmar Text"/>
              </a:rPr>
              <a:t>Vertex </a:t>
            </a:r>
            <a:r>
              <a:rPr dirty="0" sz="2000" spc="-5">
                <a:solidFill>
                  <a:srgbClr val="A6A300"/>
                </a:solidFill>
                <a:latin typeface="Myanmar Text"/>
                <a:cs typeface="Myanmar Text"/>
              </a:rPr>
              <a:t>is </a:t>
            </a:r>
            <a:r>
              <a:rPr dirty="0" sz="2000">
                <a:solidFill>
                  <a:srgbClr val="A6A300"/>
                </a:solidFill>
                <a:latin typeface="Myanmar Text"/>
                <a:cs typeface="Myanmar Text"/>
              </a:rPr>
              <a:t>the thing </a:t>
            </a:r>
            <a:r>
              <a:rPr dirty="0" sz="2000" spc="-5">
                <a:solidFill>
                  <a:srgbClr val="A6A300"/>
                </a:solidFill>
                <a:latin typeface="Myanmar Text"/>
                <a:cs typeface="Myanmar Text"/>
              </a:rPr>
              <a:t>described, </a:t>
            </a:r>
            <a:r>
              <a:rPr dirty="0" sz="2000">
                <a:solidFill>
                  <a:srgbClr val="A6A300"/>
                </a:solidFill>
                <a:latin typeface="Myanmar Text"/>
                <a:cs typeface="Myanmar Text"/>
              </a:rPr>
              <a:t>could </a:t>
            </a:r>
            <a:r>
              <a:rPr dirty="0" sz="2000" spc="5">
                <a:solidFill>
                  <a:srgbClr val="A6A300"/>
                </a:solidFill>
                <a:latin typeface="Myanmar Text"/>
                <a:cs typeface="Myanmar Text"/>
              </a:rPr>
              <a:t>be  </a:t>
            </a:r>
            <a:r>
              <a:rPr dirty="0" sz="2000">
                <a:solidFill>
                  <a:srgbClr val="A6A300"/>
                </a:solidFill>
                <a:latin typeface="Myanmar Text"/>
                <a:cs typeface="Myanmar Text"/>
              </a:rPr>
              <a:t>physical </a:t>
            </a:r>
            <a:r>
              <a:rPr dirty="0" sz="2000" spc="-5">
                <a:solidFill>
                  <a:srgbClr val="A6A300"/>
                </a:solidFill>
                <a:latin typeface="Myanmar Text"/>
                <a:cs typeface="Myanmar Text"/>
              </a:rPr>
              <a:t>object (eg: </a:t>
            </a:r>
            <a:r>
              <a:rPr dirty="0" sz="2000">
                <a:solidFill>
                  <a:srgbClr val="A6A300"/>
                </a:solidFill>
                <a:latin typeface="Myanmar Text"/>
                <a:cs typeface="Myanmar Text"/>
              </a:rPr>
              <a:t>a person) or a  concept </a:t>
            </a:r>
            <a:r>
              <a:rPr dirty="0" sz="2000" spc="-5">
                <a:solidFill>
                  <a:srgbClr val="A6A300"/>
                </a:solidFill>
                <a:latin typeface="Myanmar Text"/>
                <a:cs typeface="Myanmar Text"/>
              </a:rPr>
              <a:t>(eg: meeting).</a:t>
            </a:r>
            <a:endParaRPr sz="2000">
              <a:latin typeface="Myanmar Text"/>
              <a:cs typeface="Myanmar Text"/>
            </a:endParaRPr>
          </a:p>
          <a:p>
            <a:pPr algn="just" lvl="1" marL="756285" indent="-287020">
              <a:lnSpc>
                <a:spcPct val="100000"/>
              </a:lnSpc>
              <a:spcBef>
                <a:spcPts val="15"/>
              </a:spcBef>
              <a:buClr>
                <a:srgbClr val="6E6C00"/>
              </a:buClr>
              <a:buFont typeface="Wingdings"/>
              <a:buChar char=""/>
              <a:tabLst>
                <a:tab pos="756920" algn="l"/>
              </a:tabLst>
            </a:pPr>
            <a:r>
              <a:rPr dirty="0" sz="2000" spc="-5" b="1">
                <a:solidFill>
                  <a:srgbClr val="A6A300"/>
                </a:solidFill>
                <a:latin typeface="Myanmar Text"/>
                <a:cs typeface="Myanmar Text"/>
              </a:rPr>
              <a:t>Edge </a:t>
            </a:r>
            <a:r>
              <a:rPr dirty="0" sz="2000" spc="-5">
                <a:solidFill>
                  <a:srgbClr val="A6A300"/>
                </a:solidFill>
                <a:latin typeface="Myanmar Text"/>
                <a:cs typeface="Myanmar Text"/>
              </a:rPr>
              <a:t>is </a:t>
            </a:r>
            <a:r>
              <a:rPr dirty="0" sz="2000">
                <a:solidFill>
                  <a:srgbClr val="A6A300"/>
                </a:solidFill>
                <a:latin typeface="Myanmar Text"/>
                <a:cs typeface="Myanmar Text"/>
              </a:rPr>
              <a:t>the relationship </a:t>
            </a:r>
            <a:r>
              <a:rPr dirty="0" sz="2000" spc="-5">
                <a:solidFill>
                  <a:srgbClr val="A6A300"/>
                </a:solidFill>
                <a:latin typeface="Myanmar Text"/>
                <a:cs typeface="Myanmar Text"/>
              </a:rPr>
              <a:t>in </a:t>
            </a:r>
            <a:r>
              <a:rPr dirty="0" sz="2000">
                <a:solidFill>
                  <a:srgbClr val="A6A300"/>
                </a:solidFill>
                <a:latin typeface="Myanmar Text"/>
                <a:cs typeface="Myanmar Text"/>
              </a:rPr>
              <a:t>the graph.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75832" y="1454658"/>
            <a:ext cx="5643880" cy="0"/>
          </a:xfrm>
          <a:custGeom>
            <a:avLst/>
            <a:gdLst/>
            <a:ahLst/>
            <a:cxnLst/>
            <a:rect l="l" t="t" r="r" b="b"/>
            <a:pathLst>
              <a:path w="5643880" h="0">
                <a:moveTo>
                  <a:pt x="0" y="0"/>
                </a:moveTo>
                <a:lnTo>
                  <a:pt x="5643371" y="0"/>
                </a:lnTo>
              </a:path>
            </a:pathLst>
          </a:custGeom>
          <a:ln w="77724">
            <a:solidFill>
              <a:srgbClr val="FFFC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4676" y="2813304"/>
            <a:ext cx="6143244" cy="23256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"/>
              <a:t>Copyright © 2019 </a:t>
            </a:r>
            <a:r>
              <a:rPr dirty="0" spc="-10"/>
              <a:t>CADS and/or </a:t>
            </a:r>
            <a:r>
              <a:rPr dirty="0"/>
              <a:t>its </a:t>
            </a:r>
            <a:r>
              <a:rPr dirty="0" spc="-5"/>
              <a:t>affiliates. </a:t>
            </a:r>
            <a:r>
              <a:rPr dirty="0"/>
              <a:t>All </a:t>
            </a:r>
            <a:r>
              <a:rPr dirty="0" spc="-5"/>
              <a:t>rights reserved. </a:t>
            </a:r>
            <a:r>
              <a:rPr dirty="0" spc="-10"/>
              <a:t>CADS </a:t>
            </a:r>
            <a:r>
              <a:rPr dirty="0" spc="-5"/>
              <a:t>Confidential – Internal/Restricted/Highly</a:t>
            </a:r>
            <a:r>
              <a:rPr dirty="0" spc="65"/>
              <a:t> </a:t>
            </a:r>
            <a:r>
              <a:rPr dirty="0"/>
              <a:t>Restricted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3013" y="6226302"/>
            <a:ext cx="11207750" cy="1905"/>
          </a:xfrm>
          <a:custGeom>
            <a:avLst/>
            <a:gdLst/>
            <a:ahLst/>
            <a:cxnLst/>
            <a:rect l="l" t="t" r="r" b="b"/>
            <a:pathLst>
              <a:path w="11207750" h="1904">
                <a:moveTo>
                  <a:pt x="0" y="0"/>
                </a:moveTo>
                <a:lnTo>
                  <a:pt x="11207495" y="1524"/>
                </a:lnTo>
              </a:path>
            </a:pathLst>
          </a:custGeom>
          <a:ln w="19050">
            <a:solidFill>
              <a:srgbClr val="0078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03301" y="92328"/>
            <a:ext cx="3068955" cy="315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3301" y="397129"/>
            <a:ext cx="4534535" cy="315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96129" y="397129"/>
            <a:ext cx="201167" cy="315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96714" y="397129"/>
            <a:ext cx="930859" cy="3154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53795" y="1906523"/>
            <a:ext cx="4408932" cy="17632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61060" y="3985259"/>
            <a:ext cx="4027932" cy="21153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786628" y="1738883"/>
            <a:ext cx="5295900" cy="1930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867400" y="3985259"/>
            <a:ext cx="4701540" cy="21442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"/>
              <a:t>Copyright © 2019 </a:t>
            </a:r>
            <a:r>
              <a:rPr dirty="0" spc="-10"/>
              <a:t>CADS and/or </a:t>
            </a:r>
            <a:r>
              <a:rPr dirty="0"/>
              <a:t>its </a:t>
            </a:r>
            <a:r>
              <a:rPr dirty="0" spc="-5"/>
              <a:t>affiliates. </a:t>
            </a:r>
            <a:r>
              <a:rPr dirty="0"/>
              <a:t>All </a:t>
            </a:r>
            <a:r>
              <a:rPr dirty="0" spc="-5"/>
              <a:t>rights reserved. </a:t>
            </a:r>
            <a:r>
              <a:rPr dirty="0" spc="-10"/>
              <a:t>CADS </a:t>
            </a:r>
            <a:r>
              <a:rPr dirty="0" spc="-5"/>
              <a:t>Confidential – Internal/Restricted/Highly</a:t>
            </a:r>
            <a:r>
              <a:rPr dirty="0" spc="65"/>
              <a:t> </a:t>
            </a:r>
            <a:r>
              <a:rPr dirty="0"/>
              <a:t>Restricted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37844"/>
            <a:ext cx="12192000" cy="1073150"/>
          </a:xfrm>
          <a:custGeom>
            <a:avLst/>
            <a:gdLst/>
            <a:ahLst/>
            <a:cxnLst/>
            <a:rect l="l" t="t" r="r" b="b"/>
            <a:pathLst>
              <a:path w="12192000" h="1073150">
                <a:moveTo>
                  <a:pt x="0" y="1072896"/>
                </a:moveTo>
                <a:lnTo>
                  <a:pt x="12192000" y="1072896"/>
                </a:lnTo>
                <a:lnTo>
                  <a:pt x="12192000" y="0"/>
                </a:lnTo>
                <a:lnTo>
                  <a:pt x="0" y="0"/>
                </a:lnTo>
                <a:lnTo>
                  <a:pt x="0" y="1072896"/>
                </a:lnTo>
                <a:close/>
              </a:path>
            </a:pathLst>
          </a:custGeom>
          <a:solidFill>
            <a:srgbClr val="A6A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03301" y="92328"/>
            <a:ext cx="3068955" cy="315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3301" y="397129"/>
            <a:ext cx="4534535" cy="315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96129" y="397129"/>
            <a:ext cx="201167" cy="315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96714" y="397129"/>
            <a:ext cx="930859" cy="3154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1373" y="1194638"/>
            <a:ext cx="254889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solidFill>
                  <a:srgbClr val="000000"/>
                </a:solidFill>
              </a:rPr>
              <a:t>USE</a:t>
            </a:r>
            <a:r>
              <a:rPr dirty="0" sz="4400" spc="-90">
                <a:solidFill>
                  <a:srgbClr val="000000"/>
                </a:solidFill>
              </a:rPr>
              <a:t> </a:t>
            </a:r>
            <a:r>
              <a:rPr dirty="0" sz="4400" spc="-5">
                <a:solidFill>
                  <a:srgbClr val="000000"/>
                </a:solidFill>
              </a:rPr>
              <a:t>CASE</a:t>
            </a:r>
            <a:endParaRPr sz="4400"/>
          </a:p>
        </p:txBody>
      </p:sp>
      <p:sp>
        <p:nvSpPr>
          <p:cNvPr id="8" name="object 8"/>
          <p:cNvSpPr txBox="1"/>
          <p:nvPr/>
        </p:nvSpPr>
        <p:spPr>
          <a:xfrm>
            <a:off x="3684270" y="1243965"/>
            <a:ext cx="36156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Font typeface="Wingdings"/>
              <a:buChar char=""/>
              <a:tabLst>
                <a:tab pos="299720" algn="l"/>
              </a:tabLst>
            </a:pPr>
            <a:r>
              <a:rPr dirty="0" sz="1800" spc="-5">
                <a:latin typeface="Myanmar Text"/>
                <a:cs typeface="Myanmar Text"/>
              </a:rPr>
              <a:t>Handle unstructured</a:t>
            </a:r>
            <a:r>
              <a:rPr dirty="0" sz="1800" spc="-55">
                <a:latin typeface="Myanmar Text"/>
                <a:cs typeface="Myanmar Text"/>
              </a:rPr>
              <a:t> </a:t>
            </a:r>
            <a:r>
              <a:rPr dirty="0" sz="1800" spc="-5">
                <a:latin typeface="Myanmar Text"/>
                <a:cs typeface="Myanmar Text"/>
              </a:rPr>
              <a:t>information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84270" y="1518284"/>
            <a:ext cx="31559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Font typeface="Wingdings"/>
              <a:buChar char=""/>
              <a:tabLst>
                <a:tab pos="299720" algn="l"/>
              </a:tabLst>
            </a:pPr>
            <a:r>
              <a:rPr dirty="0" sz="1800" spc="-5">
                <a:latin typeface="Myanmar Text"/>
                <a:cs typeface="Myanmar Text"/>
              </a:rPr>
              <a:t>Establish social</a:t>
            </a:r>
            <a:r>
              <a:rPr dirty="0" sz="1800" spc="-25">
                <a:latin typeface="Myanmar Text"/>
                <a:cs typeface="Myanmar Text"/>
              </a:rPr>
              <a:t> </a:t>
            </a:r>
            <a:r>
              <a:rPr dirty="0" sz="1800" spc="-5">
                <a:latin typeface="Myanmar Text"/>
                <a:cs typeface="Myanmar Text"/>
              </a:rPr>
              <a:t>relationships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2092451"/>
            <a:ext cx="3604260" cy="4063365"/>
          </a:xfrm>
          <a:custGeom>
            <a:avLst/>
            <a:gdLst/>
            <a:ahLst/>
            <a:cxnLst/>
            <a:rect l="l" t="t" r="r" b="b"/>
            <a:pathLst>
              <a:path w="3604260" h="4063365">
                <a:moveTo>
                  <a:pt x="0" y="4062984"/>
                </a:moveTo>
                <a:lnTo>
                  <a:pt x="3604260" y="4062984"/>
                </a:lnTo>
                <a:lnTo>
                  <a:pt x="3604260" y="0"/>
                </a:lnTo>
                <a:lnTo>
                  <a:pt x="0" y="0"/>
                </a:lnTo>
                <a:lnTo>
                  <a:pt x="0" y="4062984"/>
                </a:lnTo>
                <a:close/>
              </a:path>
            </a:pathLst>
          </a:custGeom>
          <a:solidFill>
            <a:srgbClr val="FFFC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71373" y="2406141"/>
            <a:ext cx="42037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b="1">
                <a:latin typeface="Myanmar Text"/>
                <a:cs typeface="Myanmar Text"/>
              </a:rPr>
              <a:t>1</a:t>
            </a:r>
            <a:endParaRPr sz="5400">
              <a:latin typeface="Myanmar Text"/>
              <a:cs typeface="Myanmar Tex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"/>
              <a:t>Copyright © 2019 </a:t>
            </a:r>
            <a:r>
              <a:rPr dirty="0" spc="-10"/>
              <a:t>CADS and/or </a:t>
            </a:r>
            <a:r>
              <a:rPr dirty="0"/>
              <a:t>its </a:t>
            </a:r>
            <a:r>
              <a:rPr dirty="0" spc="-5"/>
              <a:t>affiliates. </a:t>
            </a:r>
            <a:r>
              <a:rPr dirty="0"/>
              <a:t>All </a:t>
            </a:r>
            <a:r>
              <a:rPr dirty="0" spc="-5"/>
              <a:t>rights reserved. </a:t>
            </a:r>
            <a:r>
              <a:rPr dirty="0" spc="-10"/>
              <a:t>CADS </a:t>
            </a:r>
            <a:r>
              <a:rPr dirty="0" spc="-5"/>
              <a:t>Confidential – Internal/Restricted/Highly</a:t>
            </a:r>
            <a:r>
              <a:rPr dirty="0" spc="65"/>
              <a:t> </a:t>
            </a:r>
            <a:r>
              <a:rPr dirty="0"/>
              <a:t>Restricted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58088" y="5034533"/>
            <a:ext cx="1127760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u="heavy" baseline="-66666" sz="4500" b="1">
                <a:uFill>
                  <a:solidFill>
                    <a:srgbClr val="0078C0"/>
                  </a:solidFill>
                </a:uFill>
                <a:latin typeface="Myanmar Text"/>
                <a:cs typeface="Myanmar Text"/>
              </a:rPr>
              <a:t> </a:t>
            </a:r>
            <a:r>
              <a:rPr dirty="0" baseline="-66666" sz="4500" spc="-345" b="1">
                <a:latin typeface="Myanmar Text"/>
                <a:cs typeface="Myanmar Text"/>
              </a:rPr>
              <a:t> </a:t>
            </a:r>
            <a:r>
              <a:rPr dirty="0" sz="3000" spc="-5" b="1">
                <a:latin typeface="Myanmar Text"/>
                <a:cs typeface="Myanmar Text"/>
              </a:rPr>
              <a:t>Store</a:t>
            </a:r>
            <a:r>
              <a:rPr dirty="0" sz="3000" spc="10" b="1">
                <a:latin typeface="Myanmar Text"/>
                <a:cs typeface="Myanmar Text"/>
              </a:rPr>
              <a:t> </a:t>
            </a:r>
            <a:r>
              <a:rPr dirty="0" sz="3000" b="1">
                <a:latin typeface="Myanmar Text"/>
                <a:cs typeface="Myanmar Text"/>
              </a:rPr>
              <a:t>Semantic</a:t>
            </a:r>
            <a:endParaRPr sz="3000">
              <a:latin typeface="Myanmar Text"/>
              <a:cs typeface="Myanmar Text"/>
            </a:endParaRPr>
          </a:p>
          <a:p>
            <a:pPr marL="143510">
              <a:lnSpc>
                <a:spcPct val="100000"/>
              </a:lnSpc>
              <a:tabLst>
                <a:tab pos="11251565" algn="l"/>
              </a:tabLst>
            </a:pPr>
            <a:r>
              <a:rPr dirty="0" u="heavy" sz="3000" spc="-5" b="1">
                <a:uFill>
                  <a:solidFill>
                    <a:srgbClr val="0078C0"/>
                  </a:solidFill>
                </a:uFill>
                <a:latin typeface="Myanmar Text"/>
                <a:cs typeface="Myanmar Text"/>
              </a:rPr>
              <a:t>Facts from</a:t>
            </a:r>
            <a:r>
              <a:rPr dirty="0" u="heavy" sz="3000" spc="-85" b="1">
                <a:uFill>
                  <a:solidFill>
                    <a:srgbClr val="0078C0"/>
                  </a:solidFill>
                </a:uFill>
                <a:latin typeface="Myanmar Text"/>
                <a:cs typeface="Myanmar Text"/>
              </a:rPr>
              <a:t> </a:t>
            </a:r>
            <a:r>
              <a:rPr dirty="0" u="heavy" sz="3000" spc="-5" b="1">
                <a:uFill>
                  <a:solidFill>
                    <a:srgbClr val="0078C0"/>
                  </a:solidFill>
                </a:uFill>
                <a:latin typeface="Myanmar Text"/>
                <a:cs typeface="Myanmar Text"/>
              </a:rPr>
              <a:t>Text	</a:t>
            </a:r>
            <a:endParaRPr sz="3000">
              <a:latin typeface="Myanmar Text"/>
              <a:cs typeface="Myanmar Tex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24146" y="3128518"/>
            <a:ext cx="545973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6E6C00"/>
              </a:buClr>
              <a:buFont typeface="Wingdings"/>
              <a:buChar char=""/>
              <a:tabLst>
                <a:tab pos="299085" algn="l"/>
                <a:tab pos="299720" algn="l"/>
                <a:tab pos="884555" algn="l"/>
                <a:tab pos="2482850" algn="l"/>
                <a:tab pos="3622040" algn="l"/>
                <a:tab pos="4530090" algn="l"/>
              </a:tabLst>
            </a:pPr>
            <a:r>
              <a:rPr dirty="0" sz="2000" spc="5">
                <a:solidFill>
                  <a:srgbClr val="FFFFFF"/>
                </a:solidFill>
                <a:latin typeface="Myanmar Text"/>
                <a:cs typeface="Myanmar Text"/>
              </a:rPr>
              <a:t>Th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e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	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re</a:t>
            </a:r>
            <a:r>
              <a:rPr dirty="0" sz="2000" spc="-10">
                <a:solidFill>
                  <a:srgbClr val="FFFFFF"/>
                </a:solidFill>
                <a:latin typeface="Myanmar Text"/>
                <a:cs typeface="Myanmar Text"/>
              </a:rPr>
              <a:t>l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atio</a:t>
            </a:r>
            <a:r>
              <a:rPr dirty="0" sz="2000" spc="5">
                <a:solidFill>
                  <a:srgbClr val="FFFFFF"/>
                </a:solidFill>
                <a:latin typeface="Myanmar Text"/>
                <a:cs typeface="Myanmar Text"/>
              </a:rPr>
              <a:t>n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Myanmar Text"/>
                <a:cs typeface="Myanmar Text"/>
              </a:rPr>
              <a:t>h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i</a:t>
            </a:r>
            <a:r>
              <a:rPr dirty="0" sz="2000" spc="-10">
                <a:solidFill>
                  <a:srgbClr val="FFFFFF"/>
                </a:solidFill>
                <a:latin typeface="Myanmar Text"/>
                <a:cs typeface="Myanmar Text"/>
              </a:rPr>
              <a:t>p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s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	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b</a:t>
            </a:r>
            <a:r>
              <a:rPr dirty="0" sz="2000" spc="-10">
                <a:solidFill>
                  <a:srgbClr val="FFFFFF"/>
                </a:solidFill>
                <a:latin typeface="Myanmar Text"/>
                <a:cs typeface="Myanmar Text"/>
              </a:rPr>
              <a:t>e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t</a:t>
            </a:r>
            <a:r>
              <a:rPr dirty="0" sz="2000" spc="5">
                <a:solidFill>
                  <a:srgbClr val="FFFFFF"/>
                </a:solidFill>
                <a:latin typeface="Myanmar Text"/>
                <a:cs typeface="Myanmar Text"/>
              </a:rPr>
              <a:t>w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een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	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words,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	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phrases,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24146" y="3433013"/>
            <a:ext cx="5461000" cy="15513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and sentences could be 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stored 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with</a:t>
            </a:r>
            <a:r>
              <a:rPr dirty="0" sz="2000" spc="-85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graph-</a:t>
            </a:r>
            <a:endParaRPr sz="2000">
              <a:latin typeface="Myanmar Text"/>
              <a:cs typeface="Myanmar Text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based</a:t>
            </a:r>
            <a:r>
              <a:rPr dirty="0" sz="2000" spc="-2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database.</a:t>
            </a:r>
            <a:endParaRPr sz="2000">
              <a:latin typeface="Myanmar Text"/>
              <a:cs typeface="Myanmar Text"/>
            </a:endParaRPr>
          </a:p>
          <a:p>
            <a:pPr marL="299085" marR="5080" indent="-287020">
              <a:lnSpc>
                <a:spcPct val="100000"/>
              </a:lnSpc>
              <a:spcBef>
                <a:spcPts val="2400"/>
              </a:spcBef>
              <a:buClr>
                <a:srgbClr val="6E6C00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Inferencing could 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be 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performed with graph-  based</a:t>
            </a:r>
            <a:r>
              <a:rPr dirty="0" sz="2000" spc="-2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database.</a:t>
            </a:r>
            <a:endParaRPr sz="20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37844"/>
            <a:ext cx="12192000" cy="1073150"/>
          </a:xfrm>
          <a:custGeom>
            <a:avLst/>
            <a:gdLst/>
            <a:ahLst/>
            <a:cxnLst/>
            <a:rect l="l" t="t" r="r" b="b"/>
            <a:pathLst>
              <a:path w="12192000" h="1073150">
                <a:moveTo>
                  <a:pt x="0" y="1072896"/>
                </a:moveTo>
                <a:lnTo>
                  <a:pt x="12192000" y="1072896"/>
                </a:lnTo>
                <a:lnTo>
                  <a:pt x="12192000" y="0"/>
                </a:lnTo>
                <a:lnTo>
                  <a:pt x="0" y="0"/>
                </a:lnTo>
                <a:lnTo>
                  <a:pt x="0" y="1072896"/>
                </a:lnTo>
                <a:close/>
              </a:path>
            </a:pathLst>
          </a:custGeom>
          <a:solidFill>
            <a:srgbClr val="A6A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03301" y="92328"/>
            <a:ext cx="3068955" cy="315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3301" y="397129"/>
            <a:ext cx="4534535" cy="315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96129" y="397129"/>
            <a:ext cx="201167" cy="315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96714" y="397129"/>
            <a:ext cx="930859" cy="3154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1373" y="1194638"/>
            <a:ext cx="254889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solidFill>
                  <a:srgbClr val="000000"/>
                </a:solidFill>
              </a:rPr>
              <a:t>USE</a:t>
            </a:r>
            <a:r>
              <a:rPr dirty="0" sz="4400" spc="-90">
                <a:solidFill>
                  <a:srgbClr val="000000"/>
                </a:solidFill>
              </a:rPr>
              <a:t> </a:t>
            </a:r>
            <a:r>
              <a:rPr dirty="0" sz="4400" spc="-5">
                <a:solidFill>
                  <a:srgbClr val="000000"/>
                </a:solidFill>
              </a:rPr>
              <a:t>CASE</a:t>
            </a:r>
            <a:endParaRPr sz="4400"/>
          </a:p>
        </p:txBody>
      </p:sp>
      <p:sp>
        <p:nvSpPr>
          <p:cNvPr id="8" name="object 8"/>
          <p:cNvSpPr txBox="1"/>
          <p:nvPr/>
        </p:nvSpPr>
        <p:spPr>
          <a:xfrm>
            <a:off x="3684270" y="1243965"/>
            <a:ext cx="36156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Font typeface="Wingdings"/>
              <a:buChar char=""/>
              <a:tabLst>
                <a:tab pos="299720" algn="l"/>
              </a:tabLst>
            </a:pPr>
            <a:r>
              <a:rPr dirty="0" sz="1800" spc="-5">
                <a:latin typeface="Myanmar Text"/>
                <a:cs typeface="Myanmar Text"/>
              </a:rPr>
              <a:t>Handle unstructured</a:t>
            </a:r>
            <a:r>
              <a:rPr dirty="0" sz="1800" spc="-55">
                <a:latin typeface="Myanmar Text"/>
                <a:cs typeface="Myanmar Text"/>
              </a:rPr>
              <a:t> </a:t>
            </a:r>
            <a:r>
              <a:rPr dirty="0" sz="1800" spc="-5">
                <a:latin typeface="Myanmar Text"/>
                <a:cs typeface="Myanmar Text"/>
              </a:rPr>
              <a:t>information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84270" y="1518284"/>
            <a:ext cx="31559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Font typeface="Wingdings"/>
              <a:buChar char=""/>
              <a:tabLst>
                <a:tab pos="299720" algn="l"/>
              </a:tabLst>
            </a:pPr>
            <a:r>
              <a:rPr dirty="0" sz="1800" spc="-5">
                <a:latin typeface="Myanmar Text"/>
                <a:cs typeface="Myanmar Text"/>
              </a:rPr>
              <a:t>Establish social</a:t>
            </a:r>
            <a:r>
              <a:rPr dirty="0" sz="1800" spc="-25">
                <a:latin typeface="Myanmar Text"/>
                <a:cs typeface="Myanmar Text"/>
              </a:rPr>
              <a:t> </a:t>
            </a:r>
            <a:r>
              <a:rPr dirty="0" sz="1800" spc="-5">
                <a:latin typeface="Myanmar Text"/>
                <a:cs typeface="Myanmar Text"/>
              </a:rPr>
              <a:t>relationships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2110739"/>
            <a:ext cx="3604260" cy="4063365"/>
          </a:xfrm>
          <a:custGeom>
            <a:avLst/>
            <a:gdLst/>
            <a:ahLst/>
            <a:cxnLst/>
            <a:rect l="l" t="t" r="r" b="b"/>
            <a:pathLst>
              <a:path w="3604260" h="4063365">
                <a:moveTo>
                  <a:pt x="0" y="4062984"/>
                </a:moveTo>
                <a:lnTo>
                  <a:pt x="3604260" y="4062984"/>
                </a:lnTo>
                <a:lnTo>
                  <a:pt x="3604260" y="0"/>
                </a:lnTo>
                <a:lnTo>
                  <a:pt x="0" y="0"/>
                </a:lnTo>
                <a:lnTo>
                  <a:pt x="0" y="4062984"/>
                </a:lnTo>
                <a:close/>
              </a:path>
            </a:pathLst>
          </a:custGeom>
          <a:solidFill>
            <a:srgbClr val="FFFC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71373" y="2424176"/>
            <a:ext cx="42037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b="1">
                <a:latin typeface="Myanmar Text"/>
                <a:cs typeface="Myanmar Text"/>
              </a:rPr>
              <a:t>2</a:t>
            </a:r>
            <a:endParaRPr sz="5400">
              <a:latin typeface="Myanmar Text"/>
              <a:cs typeface="Myanmar Tex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"/>
              <a:t>Copyright © 2019 </a:t>
            </a:r>
            <a:r>
              <a:rPr dirty="0" spc="-10"/>
              <a:t>CADS and/or </a:t>
            </a:r>
            <a:r>
              <a:rPr dirty="0"/>
              <a:t>its </a:t>
            </a:r>
            <a:r>
              <a:rPr dirty="0" spc="-5"/>
              <a:t>affiliates. </a:t>
            </a:r>
            <a:r>
              <a:rPr dirty="0"/>
              <a:t>All </a:t>
            </a:r>
            <a:r>
              <a:rPr dirty="0" spc="-5"/>
              <a:t>rights reserved. </a:t>
            </a:r>
            <a:r>
              <a:rPr dirty="0" spc="-10"/>
              <a:t>CADS </a:t>
            </a:r>
            <a:r>
              <a:rPr dirty="0" spc="-5"/>
              <a:t>Confidential – Internal/Restricted/Highly</a:t>
            </a:r>
            <a:r>
              <a:rPr dirty="0" spc="65"/>
              <a:t> </a:t>
            </a:r>
            <a:r>
              <a:rPr dirty="0"/>
              <a:t>Restricted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70788" y="5052136"/>
            <a:ext cx="11252200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33575">
              <a:lnSpc>
                <a:spcPct val="100000"/>
              </a:lnSpc>
              <a:spcBef>
                <a:spcPts val="100"/>
              </a:spcBef>
            </a:pPr>
            <a:r>
              <a:rPr dirty="0" sz="3000" spc="-5" b="1">
                <a:latin typeface="Myanmar Text"/>
                <a:cs typeface="Myanmar Text"/>
              </a:rPr>
              <a:t>Track</a:t>
            </a:r>
            <a:endParaRPr sz="3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22325" algn="l"/>
              </a:tabLst>
            </a:pPr>
            <a:r>
              <a:rPr dirty="0" u="heavy" sz="3000" b="1">
                <a:uFill>
                  <a:solidFill>
                    <a:srgbClr val="0078C0"/>
                  </a:solidFill>
                </a:uFill>
                <a:latin typeface="Myanmar Text"/>
                <a:cs typeface="Myanmar Text"/>
              </a:rPr>
              <a:t> 	</a:t>
            </a:r>
            <a:r>
              <a:rPr dirty="0" u="heavy" sz="3000" spc="-5" b="1">
                <a:uFill>
                  <a:solidFill>
                    <a:srgbClr val="0078C0"/>
                  </a:solidFill>
                </a:uFill>
                <a:latin typeface="Myanmar Text"/>
                <a:cs typeface="Myanmar Text"/>
              </a:rPr>
              <a:t>Pro</a:t>
            </a:r>
            <a:endParaRPr sz="3000">
              <a:latin typeface="Myanmar Text"/>
              <a:cs typeface="Myanmar Tex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23384" y="3710127"/>
            <a:ext cx="5461635" cy="9410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299085" marR="5080" indent="-287020">
              <a:lnSpc>
                <a:spcPct val="100000"/>
              </a:lnSpc>
              <a:spcBef>
                <a:spcPts val="105"/>
              </a:spcBef>
              <a:buClr>
                <a:srgbClr val="6E6C00"/>
              </a:buClr>
              <a:buFont typeface="Wingdings"/>
              <a:buChar char=""/>
              <a:tabLst>
                <a:tab pos="299720" algn="l"/>
              </a:tabLst>
            </a:pP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As an 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example, 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the possible provenance  tracking could 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be 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to 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find 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collusion 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in financial  markets 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to trace the pattern of</a:t>
            </a:r>
            <a:r>
              <a:rPr dirty="0" sz="2000" spc="-45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fraud.</a:t>
            </a:r>
            <a:endParaRPr sz="20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37844"/>
            <a:ext cx="12192000" cy="1073150"/>
          </a:xfrm>
          <a:custGeom>
            <a:avLst/>
            <a:gdLst/>
            <a:ahLst/>
            <a:cxnLst/>
            <a:rect l="l" t="t" r="r" b="b"/>
            <a:pathLst>
              <a:path w="12192000" h="1073150">
                <a:moveTo>
                  <a:pt x="0" y="1072896"/>
                </a:moveTo>
                <a:lnTo>
                  <a:pt x="12192000" y="1072896"/>
                </a:lnTo>
                <a:lnTo>
                  <a:pt x="12192000" y="0"/>
                </a:lnTo>
                <a:lnTo>
                  <a:pt x="0" y="0"/>
                </a:lnTo>
                <a:lnTo>
                  <a:pt x="0" y="1072896"/>
                </a:lnTo>
                <a:close/>
              </a:path>
            </a:pathLst>
          </a:custGeom>
          <a:solidFill>
            <a:srgbClr val="A6A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03301" y="92328"/>
            <a:ext cx="3068955" cy="315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3301" y="397129"/>
            <a:ext cx="4534535" cy="315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96129" y="397129"/>
            <a:ext cx="201167" cy="315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96714" y="397129"/>
            <a:ext cx="930859" cy="3154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1373" y="1194638"/>
            <a:ext cx="254889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solidFill>
                  <a:srgbClr val="000000"/>
                </a:solidFill>
              </a:rPr>
              <a:t>USE</a:t>
            </a:r>
            <a:r>
              <a:rPr dirty="0" sz="4400" spc="-90">
                <a:solidFill>
                  <a:srgbClr val="000000"/>
                </a:solidFill>
              </a:rPr>
              <a:t> </a:t>
            </a:r>
            <a:r>
              <a:rPr dirty="0" sz="4400" spc="-5">
                <a:solidFill>
                  <a:srgbClr val="000000"/>
                </a:solidFill>
              </a:rPr>
              <a:t>CASE</a:t>
            </a:r>
            <a:endParaRPr sz="4400"/>
          </a:p>
        </p:txBody>
      </p:sp>
      <p:sp>
        <p:nvSpPr>
          <p:cNvPr id="8" name="object 8"/>
          <p:cNvSpPr txBox="1"/>
          <p:nvPr/>
        </p:nvSpPr>
        <p:spPr>
          <a:xfrm>
            <a:off x="3684270" y="1243965"/>
            <a:ext cx="36156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Font typeface="Wingdings"/>
              <a:buChar char=""/>
              <a:tabLst>
                <a:tab pos="299720" algn="l"/>
              </a:tabLst>
            </a:pPr>
            <a:r>
              <a:rPr dirty="0" sz="1800" spc="-5">
                <a:latin typeface="Myanmar Text"/>
                <a:cs typeface="Myanmar Text"/>
              </a:rPr>
              <a:t>Handle unstructured</a:t>
            </a:r>
            <a:r>
              <a:rPr dirty="0" sz="1800" spc="-55">
                <a:latin typeface="Myanmar Text"/>
                <a:cs typeface="Myanmar Text"/>
              </a:rPr>
              <a:t> </a:t>
            </a:r>
            <a:r>
              <a:rPr dirty="0" sz="1800" spc="-5">
                <a:latin typeface="Myanmar Text"/>
                <a:cs typeface="Myanmar Text"/>
              </a:rPr>
              <a:t>information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84270" y="1518284"/>
            <a:ext cx="31559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Font typeface="Wingdings"/>
              <a:buChar char=""/>
              <a:tabLst>
                <a:tab pos="299720" algn="l"/>
              </a:tabLst>
            </a:pPr>
            <a:r>
              <a:rPr dirty="0" sz="1800" spc="-5">
                <a:latin typeface="Myanmar Text"/>
                <a:cs typeface="Myanmar Text"/>
              </a:rPr>
              <a:t>Establish social</a:t>
            </a:r>
            <a:r>
              <a:rPr dirty="0" sz="1800" spc="-25">
                <a:latin typeface="Myanmar Text"/>
                <a:cs typeface="Myanmar Text"/>
              </a:rPr>
              <a:t> </a:t>
            </a:r>
            <a:r>
              <a:rPr dirty="0" sz="1800" spc="-5">
                <a:latin typeface="Myanmar Text"/>
                <a:cs typeface="Myanmar Text"/>
              </a:rPr>
              <a:t>relationships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2110739"/>
            <a:ext cx="3604260" cy="4063365"/>
          </a:xfrm>
          <a:custGeom>
            <a:avLst/>
            <a:gdLst/>
            <a:ahLst/>
            <a:cxnLst/>
            <a:rect l="l" t="t" r="r" b="b"/>
            <a:pathLst>
              <a:path w="3604260" h="4063365">
                <a:moveTo>
                  <a:pt x="0" y="4062984"/>
                </a:moveTo>
                <a:lnTo>
                  <a:pt x="3604260" y="4062984"/>
                </a:lnTo>
                <a:lnTo>
                  <a:pt x="3604260" y="0"/>
                </a:lnTo>
                <a:lnTo>
                  <a:pt x="0" y="0"/>
                </a:lnTo>
                <a:lnTo>
                  <a:pt x="0" y="4062984"/>
                </a:lnTo>
                <a:close/>
              </a:path>
            </a:pathLst>
          </a:custGeom>
          <a:solidFill>
            <a:srgbClr val="FFFC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71373" y="2424176"/>
            <a:ext cx="42037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b="1">
                <a:latin typeface="Myanmar Text"/>
                <a:cs typeface="Myanmar Text"/>
              </a:rPr>
              <a:t>3</a:t>
            </a:r>
            <a:endParaRPr sz="5400">
              <a:latin typeface="Myanmar Text"/>
              <a:cs typeface="Myanmar Tex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"/>
              <a:t>Copyright © 2019 </a:t>
            </a:r>
            <a:r>
              <a:rPr dirty="0" spc="-10"/>
              <a:t>CADS and/or </a:t>
            </a:r>
            <a:r>
              <a:rPr dirty="0"/>
              <a:t>its </a:t>
            </a:r>
            <a:r>
              <a:rPr dirty="0" spc="-5"/>
              <a:t>affiliates. </a:t>
            </a:r>
            <a:r>
              <a:rPr dirty="0"/>
              <a:t>All </a:t>
            </a:r>
            <a:r>
              <a:rPr dirty="0" spc="-5"/>
              <a:t>rights reserved. </a:t>
            </a:r>
            <a:r>
              <a:rPr dirty="0" spc="-10"/>
              <a:t>CADS </a:t>
            </a:r>
            <a:r>
              <a:rPr dirty="0" spc="-5"/>
              <a:t>Confidential – Internal/Restricted/Highly</a:t>
            </a:r>
            <a:r>
              <a:rPr dirty="0" spc="65"/>
              <a:t> </a:t>
            </a:r>
            <a:r>
              <a:rPr dirty="0"/>
              <a:t>Restricted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70788" y="5052136"/>
            <a:ext cx="11252200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1135">
              <a:lnSpc>
                <a:spcPct val="100000"/>
              </a:lnSpc>
              <a:spcBef>
                <a:spcPts val="100"/>
              </a:spcBef>
            </a:pPr>
            <a:r>
              <a:rPr dirty="0" sz="3000" spc="-5" b="1">
                <a:latin typeface="Myanmar Text"/>
                <a:cs typeface="Myanmar Text"/>
              </a:rPr>
              <a:t>Manage</a:t>
            </a:r>
            <a:endParaRPr sz="3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659130" algn="l"/>
              </a:tabLst>
            </a:pPr>
            <a:r>
              <a:rPr dirty="0" u="heavy" sz="3000" b="1">
                <a:uFill>
                  <a:solidFill>
                    <a:srgbClr val="0078C0"/>
                  </a:solidFill>
                </a:uFill>
                <a:latin typeface="Myanmar Text"/>
                <a:cs typeface="Myanmar Text"/>
              </a:rPr>
              <a:t> 	</a:t>
            </a:r>
            <a:endParaRPr sz="3000">
              <a:latin typeface="Myanmar Text"/>
              <a:cs typeface="Myanmar Tex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23384" y="3710127"/>
            <a:ext cx="5459095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6E6C00"/>
              </a:buClr>
              <a:buFont typeface="Wingdings"/>
              <a:buChar char=""/>
              <a:tabLst>
                <a:tab pos="299085" algn="l"/>
                <a:tab pos="299720" algn="l"/>
                <a:tab pos="1990725" algn="l"/>
                <a:tab pos="2352040" algn="l"/>
                <a:tab pos="3110865" algn="l"/>
                <a:tab pos="4266565" algn="l"/>
                <a:tab pos="4636770" algn="l"/>
                <a:tab pos="5208270" algn="l"/>
              </a:tabLst>
            </a:pPr>
            <a:r>
              <a:rPr dirty="0" sz="2000" spc="-10">
                <a:solidFill>
                  <a:srgbClr val="FFFFFF"/>
                </a:solidFill>
                <a:latin typeface="Myanmar Text"/>
                <a:cs typeface="Myanmar Text"/>
              </a:rPr>
              <a:t>E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stabl</a:t>
            </a:r>
            <a:r>
              <a:rPr dirty="0" sz="2000" spc="-15">
                <a:solidFill>
                  <a:srgbClr val="FFFFFF"/>
                </a:solidFill>
                <a:latin typeface="Myanmar Text"/>
                <a:cs typeface="Myanmar Text"/>
              </a:rPr>
              <a:t>i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sh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ment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	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of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	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soc</a:t>
            </a:r>
            <a:r>
              <a:rPr dirty="0" sz="2000" spc="-10">
                <a:solidFill>
                  <a:srgbClr val="FFFFFF"/>
                </a:solidFill>
                <a:latin typeface="Myanmar Text"/>
                <a:cs typeface="Myanmar Text"/>
              </a:rPr>
              <a:t>i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al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	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n</a:t>
            </a:r>
            <a:r>
              <a:rPr dirty="0" sz="2000" spc="5">
                <a:solidFill>
                  <a:srgbClr val="FFFFFF"/>
                </a:solidFill>
                <a:latin typeface="Myanmar Text"/>
                <a:cs typeface="Myanmar Text"/>
              </a:rPr>
              <a:t>e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tworks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	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a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s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	</a:t>
            </a:r>
            <a:r>
              <a:rPr dirty="0" sz="2000" spc="-10">
                <a:solidFill>
                  <a:srgbClr val="FFFFFF"/>
                </a:solidFill>
                <a:latin typeface="Myanmar Text"/>
                <a:cs typeface="Myanmar Text"/>
              </a:rPr>
              <a:t>w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ell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	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as</a:t>
            </a:r>
            <a:endParaRPr sz="2000">
              <a:latin typeface="Myanmar Text"/>
              <a:cs typeface="Myanmar Text"/>
            </a:endParaRPr>
          </a:p>
          <a:p>
            <a:pPr marL="299085">
              <a:lnSpc>
                <a:spcPct val="100000"/>
              </a:lnSpc>
            </a:pP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professional</a:t>
            </a:r>
            <a:r>
              <a:rPr dirty="0" sz="2000" spc="1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organizations.</a:t>
            </a:r>
            <a:endParaRPr sz="20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3013" y="6226302"/>
            <a:ext cx="11207750" cy="1905"/>
          </a:xfrm>
          <a:custGeom>
            <a:avLst/>
            <a:gdLst/>
            <a:ahLst/>
            <a:cxnLst/>
            <a:rect l="l" t="t" r="r" b="b"/>
            <a:pathLst>
              <a:path w="11207750" h="1904">
                <a:moveTo>
                  <a:pt x="0" y="0"/>
                </a:moveTo>
                <a:lnTo>
                  <a:pt x="11207495" y="1524"/>
                </a:lnTo>
              </a:path>
            </a:pathLst>
          </a:custGeom>
          <a:ln w="19050">
            <a:solidFill>
              <a:srgbClr val="0078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03301" y="92328"/>
            <a:ext cx="3068955" cy="315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3301" y="397129"/>
            <a:ext cx="1429131" cy="315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1037844"/>
            <a:ext cx="12192000" cy="1073150"/>
          </a:xfrm>
          <a:custGeom>
            <a:avLst/>
            <a:gdLst/>
            <a:ahLst/>
            <a:cxnLst/>
            <a:rect l="l" t="t" r="r" b="b"/>
            <a:pathLst>
              <a:path w="12192000" h="1073150">
                <a:moveTo>
                  <a:pt x="0" y="1072896"/>
                </a:moveTo>
                <a:lnTo>
                  <a:pt x="12192000" y="1072896"/>
                </a:lnTo>
                <a:lnTo>
                  <a:pt x="12192000" y="0"/>
                </a:lnTo>
                <a:lnTo>
                  <a:pt x="0" y="0"/>
                </a:lnTo>
                <a:lnTo>
                  <a:pt x="0" y="1072896"/>
                </a:lnTo>
                <a:close/>
              </a:path>
            </a:pathLst>
          </a:custGeom>
          <a:solidFill>
            <a:srgbClr val="A6A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1373" y="1194638"/>
            <a:ext cx="491236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>
                <a:solidFill>
                  <a:srgbClr val="000000"/>
                </a:solidFill>
              </a:rPr>
              <a:t>Industrial</a:t>
            </a:r>
            <a:r>
              <a:rPr dirty="0" sz="4400" spc="-40">
                <a:solidFill>
                  <a:srgbClr val="000000"/>
                </a:solidFill>
              </a:rPr>
              <a:t> </a:t>
            </a:r>
            <a:r>
              <a:rPr dirty="0" sz="4400" spc="-5">
                <a:solidFill>
                  <a:srgbClr val="000000"/>
                </a:solidFill>
              </a:rPr>
              <a:t>Example</a:t>
            </a:r>
            <a:endParaRPr sz="4400"/>
          </a:p>
        </p:txBody>
      </p:sp>
      <p:sp>
        <p:nvSpPr>
          <p:cNvPr id="7" name="object 7"/>
          <p:cNvSpPr txBox="1"/>
          <p:nvPr/>
        </p:nvSpPr>
        <p:spPr>
          <a:xfrm>
            <a:off x="4171950" y="3359861"/>
            <a:ext cx="5938520" cy="575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FFFF"/>
                </a:solidFill>
                <a:latin typeface="Myanmar Text"/>
                <a:cs typeface="Myanmar Text"/>
              </a:rPr>
              <a:t>TalentNet</a:t>
            </a:r>
            <a:r>
              <a:rPr dirty="0" sz="1800" spc="260" b="1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Myanmar Text"/>
                <a:cs typeface="Myanmar Text"/>
              </a:rPr>
              <a:t>is</a:t>
            </a:r>
            <a:r>
              <a:rPr dirty="0" sz="1800" spc="265" b="1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Myanmar Text"/>
                <a:cs typeface="Myanmar Text"/>
              </a:rPr>
              <a:t>a</a:t>
            </a:r>
            <a:r>
              <a:rPr dirty="0" sz="1800" spc="270" b="1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Myanmar Text"/>
                <a:cs typeface="Myanmar Text"/>
              </a:rPr>
              <a:t>social</a:t>
            </a:r>
            <a:r>
              <a:rPr dirty="0" sz="1800" spc="265" b="1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Myanmar Text"/>
                <a:cs typeface="Myanmar Text"/>
              </a:rPr>
              <a:t>recommendations</a:t>
            </a:r>
            <a:r>
              <a:rPr dirty="0" sz="1800" spc="265" b="1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Myanmar Text"/>
                <a:cs typeface="Myanmar Text"/>
              </a:rPr>
              <a:t>application</a:t>
            </a:r>
            <a:r>
              <a:rPr dirty="0" sz="1800" spc="270" b="1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Myanmar Text"/>
                <a:cs typeface="Myanmar Text"/>
              </a:rPr>
              <a:t>to</a:t>
            </a:r>
            <a:endParaRPr sz="18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solidFill>
                  <a:srgbClr val="FFFFFF"/>
                </a:solidFill>
                <a:latin typeface="Myanmar Text"/>
                <a:cs typeface="Myanmar Text"/>
              </a:rPr>
              <a:t>help </a:t>
            </a:r>
            <a:r>
              <a:rPr dirty="0" sz="1800" b="1">
                <a:solidFill>
                  <a:srgbClr val="FFFFFF"/>
                </a:solidFill>
                <a:latin typeface="Myanmar Text"/>
                <a:cs typeface="Myanmar Text"/>
              </a:rPr>
              <a:t>users </a:t>
            </a:r>
            <a:r>
              <a:rPr dirty="0" sz="1800" spc="-5" b="1">
                <a:solidFill>
                  <a:srgbClr val="FFFFFF"/>
                </a:solidFill>
                <a:latin typeface="Myanmar Text"/>
                <a:cs typeface="Myanmar Text"/>
              </a:rPr>
              <a:t>to </a:t>
            </a:r>
            <a:r>
              <a:rPr dirty="0" sz="1800" b="1">
                <a:solidFill>
                  <a:srgbClr val="FFFFFF"/>
                </a:solidFill>
                <a:latin typeface="Myanmar Text"/>
                <a:cs typeface="Myanmar Text"/>
              </a:rPr>
              <a:t>establish professional </a:t>
            </a:r>
            <a:r>
              <a:rPr dirty="0" sz="1800" spc="-5" b="1">
                <a:solidFill>
                  <a:srgbClr val="FFFFFF"/>
                </a:solidFill>
                <a:latin typeface="Myanmar Text"/>
                <a:cs typeface="Myanmar Text"/>
              </a:rPr>
              <a:t>field</a:t>
            </a:r>
            <a:r>
              <a:rPr dirty="0" sz="1800" spc="-85" b="1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Myanmar Text"/>
                <a:cs typeface="Myanmar Text"/>
              </a:rPr>
              <a:t>networks.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71950" y="4183507"/>
            <a:ext cx="593852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FFFF"/>
                </a:solidFill>
                <a:latin typeface="Myanmar Text"/>
                <a:cs typeface="Myanmar Text"/>
              </a:rPr>
              <a:t>TalentNet </a:t>
            </a:r>
            <a:r>
              <a:rPr dirty="0" sz="1800" b="1">
                <a:solidFill>
                  <a:srgbClr val="FFFFFF"/>
                </a:solidFill>
                <a:latin typeface="Myanmar Text"/>
                <a:cs typeface="Myanmar Text"/>
              </a:rPr>
              <a:t>uses </a:t>
            </a:r>
            <a:r>
              <a:rPr dirty="0" sz="1800" spc="-5" b="1">
                <a:solidFill>
                  <a:srgbClr val="FFFFFF"/>
                </a:solidFill>
                <a:latin typeface="Myanmar Text"/>
                <a:cs typeface="Myanmar Text"/>
              </a:rPr>
              <a:t>graph </a:t>
            </a:r>
            <a:r>
              <a:rPr dirty="0" sz="1800" spc="-10" b="1">
                <a:solidFill>
                  <a:srgbClr val="FFFFFF"/>
                </a:solidFill>
                <a:latin typeface="Myanmar Text"/>
                <a:cs typeface="Myanmar Text"/>
              </a:rPr>
              <a:t>database </a:t>
            </a:r>
            <a:r>
              <a:rPr dirty="0" sz="1800" spc="-5" b="1">
                <a:solidFill>
                  <a:srgbClr val="FFFFFF"/>
                </a:solidFill>
                <a:latin typeface="Myanmar Text"/>
                <a:cs typeface="Myanmar Text"/>
              </a:rPr>
              <a:t>to </a:t>
            </a:r>
            <a:r>
              <a:rPr dirty="0" sz="1800" b="1">
                <a:solidFill>
                  <a:srgbClr val="FFFFFF"/>
                </a:solidFill>
                <a:latin typeface="Myanmar Text"/>
                <a:cs typeface="Myanmar Text"/>
              </a:rPr>
              <a:t>store </a:t>
            </a:r>
            <a:r>
              <a:rPr dirty="0" sz="1800" spc="-5" b="1">
                <a:solidFill>
                  <a:srgbClr val="FFFFFF"/>
                </a:solidFill>
                <a:latin typeface="Myanmar Text"/>
                <a:cs typeface="Myanmar Text"/>
              </a:rPr>
              <a:t>the data  related to </a:t>
            </a:r>
            <a:r>
              <a:rPr dirty="0" sz="1800" b="1">
                <a:solidFill>
                  <a:srgbClr val="FFFFFF"/>
                </a:solidFill>
                <a:latin typeface="Myanmar Text"/>
                <a:cs typeface="Myanmar Text"/>
              </a:rPr>
              <a:t>users’ </a:t>
            </a:r>
            <a:r>
              <a:rPr dirty="0" sz="1800" spc="-5" b="1">
                <a:solidFill>
                  <a:srgbClr val="FFFFFF"/>
                </a:solidFill>
                <a:latin typeface="Myanmar Text"/>
                <a:cs typeface="Myanmar Text"/>
              </a:rPr>
              <a:t>companies, projects and  interests/skills.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1772" y="2621279"/>
            <a:ext cx="3186683" cy="10393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40207" y="4199001"/>
            <a:ext cx="2324735" cy="788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solidFill>
                  <a:srgbClr val="A6A300"/>
                </a:solidFill>
                <a:latin typeface="Arial"/>
                <a:cs typeface="Arial"/>
              </a:rPr>
              <a:t>INDUSTRY: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Social</a:t>
            </a:r>
            <a:r>
              <a:rPr dirty="0" sz="16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Recommendations  Application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"/>
              <a:t>Copyright © 2019 </a:t>
            </a:r>
            <a:r>
              <a:rPr dirty="0" spc="-10"/>
              <a:t>CADS and/or </a:t>
            </a:r>
            <a:r>
              <a:rPr dirty="0"/>
              <a:t>its </a:t>
            </a:r>
            <a:r>
              <a:rPr dirty="0" spc="-5"/>
              <a:t>affiliates. </a:t>
            </a:r>
            <a:r>
              <a:rPr dirty="0"/>
              <a:t>All </a:t>
            </a:r>
            <a:r>
              <a:rPr dirty="0" spc="-5"/>
              <a:t>rights reserved. </a:t>
            </a:r>
            <a:r>
              <a:rPr dirty="0" spc="-10"/>
              <a:t>CADS </a:t>
            </a:r>
            <a:r>
              <a:rPr dirty="0" spc="-5"/>
              <a:t>Confidential – Internal/Restricted/Highly</a:t>
            </a:r>
            <a:r>
              <a:rPr dirty="0" spc="65"/>
              <a:t> </a:t>
            </a:r>
            <a:r>
              <a:rPr dirty="0"/>
              <a:t>Restricted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40207" y="5235016"/>
            <a:ext cx="2853055" cy="7893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A6A300"/>
                </a:solidFill>
                <a:latin typeface="Arial"/>
                <a:cs typeface="Arial"/>
              </a:rPr>
              <a:t>USE CASE: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Establish Connections</a:t>
            </a:r>
            <a:r>
              <a:rPr dirty="0" sz="16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between  Users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3301" y="397129"/>
            <a:ext cx="3586479" cy="315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4296155"/>
            <a:ext cx="12192000" cy="1720850"/>
          </a:xfrm>
          <a:custGeom>
            <a:avLst/>
            <a:gdLst/>
            <a:ahLst/>
            <a:cxnLst/>
            <a:rect l="l" t="t" r="r" b="b"/>
            <a:pathLst>
              <a:path w="12192000" h="1720850">
                <a:moveTo>
                  <a:pt x="0" y="1720595"/>
                </a:moveTo>
                <a:lnTo>
                  <a:pt x="12192000" y="1720595"/>
                </a:lnTo>
                <a:lnTo>
                  <a:pt x="12192000" y="0"/>
                </a:lnTo>
                <a:lnTo>
                  <a:pt x="0" y="0"/>
                </a:lnTo>
                <a:lnTo>
                  <a:pt x="0" y="1720595"/>
                </a:lnTo>
                <a:close/>
              </a:path>
            </a:pathLst>
          </a:custGeom>
          <a:solidFill>
            <a:srgbClr val="A6A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19213" y="5029327"/>
            <a:ext cx="467487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solidFill>
                  <a:srgbClr val="000000"/>
                </a:solidFill>
              </a:rPr>
              <a:t>Wide Column</a:t>
            </a:r>
            <a:r>
              <a:rPr dirty="0" sz="4000" spc="-50">
                <a:solidFill>
                  <a:srgbClr val="000000"/>
                </a:solidFill>
              </a:rPr>
              <a:t> </a:t>
            </a:r>
            <a:r>
              <a:rPr dirty="0" sz="4000">
                <a:solidFill>
                  <a:srgbClr val="000000"/>
                </a:solidFill>
              </a:rPr>
              <a:t>Store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"/>
              <a:t>Copyright © 2019 </a:t>
            </a:r>
            <a:r>
              <a:rPr dirty="0" spc="-10"/>
              <a:t>CADS and/or </a:t>
            </a:r>
            <a:r>
              <a:rPr dirty="0"/>
              <a:t>its </a:t>
            </a:r>
            <a:r>
              <a:rPr dirty="0" spc="-5"/>
              <a:t>affiliates. </a:t>
            </a:r>
            <a:r>
              <a:rPr dirty="0"/>
              <a:t>All </a:t>
            </a:r>
            <a:r>
              <a:rPr dirty="0" spc="-5"/>
              <a:t>rights reserved. </a:t>
            </a:r>
            <a:r>
              <a:rPr dirty="0" spc="-10"/>
              <a:t>CADS </a:t>
            </a:r>
            <a:r>
              <a:rPr dirty="0" spc="-5"/>
              <a:t>Confidential – Internal/Restricted/Highly</a:t>
            </a:r>
            <a:r>
              <a:rPr dirty="0" spc="65"/>
              <a:t> </a:t>
            </a:r>
            <a:r>
              <a:rPr dirty="0"/>
              <a:t>Restricted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3488" y="6227064"/>
            <a:ext cx="5792470" cy="0"/>
          </a:xfrm>
          <a:custGeom>
            <a:avLst/>
            <a:gdLst/>
            <a:ahLst/>
            <a:cxnLst/>
            <a:rect l="l" t="t" r="r" b="b"/>
            <a:pathLst>
              <a:path w="5792470" h="0">
                <a:moveTo>
                  <a:pt x="0" y="0"/>
                </a:moveTo>
                <a:lnTo>
                  <a:pt x="5792343" y="0"/>
                </a:lnTo>
              </a:path>
            </a:pathLst>
          </a:custGeom>
          <a:ln w="20574">
            <a:solidFill>
              <a:srgbClr val="0078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275832" y="1604772"/>
            <a:ext cx="5643880" cy="4742815"/>
          </a:xfrm>
          <a:custGeom>
            <a:avLst/>
            <a:gdLst/>
            <a:ahLst/>
            <a:cxnLst/>
            <a:rect l="l" t="t" r="r" b="b"/>
            <a:pathLst>
              <a:path w="5643880" h="4742815">
                <a:moveTo>
                  <a:pt x="0" y="4742688"/>
                </a:moveTo>
                <a:lnTo>
                  <a:pt x="5643371" y="4742688"/>
                </a:lnTo>
                <a:lnTo>
                  <a:pt x="5643371" y="0"/>
                </a:lnTo>
                <a:lnTo>
                  <a:pt x="0" y="0"/>
                </a:lnTo>
                <a:lnTo>
                  <a:pt x="0" y="4742688"/>
                </a:lnTo>
                <a:close/>
              </a:path>
            </a:pathLst>
          </a:custGeom>
          <a:solidFill>
            <a:srgbClr val="FFFC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3301" y="92328"/>
            <a:ext cx="3068955" cy="315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3301" y="397129"/>
            <a:ext cx="6288151" cy="315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757161" y="2265045"/>
            <a:ext cx="130619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value</a:t>
            </a:r>
            <a:r>
              <a:rPr dirty="0" sz="2000" spc="-75">
                <a:solidFill>
                  <a:srgbClr val="6E6C00"/>
                </a:solidFill>
                <a:latin typeface="Myanmar Text"/>
                <a:cs typeface="Myanmar Text"/>
              </a:rPr>
              <a:t>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store.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57161" y="3179826"/>
            <a:ext cx="62039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f</a:t>
            </a:r>
            <a:r>
              <a:rPr dirty="0" sz="2000" spc="-10">
                <a:solidFill>
                  <a:srgbClr val="6E6C00"/>
                </a:solidFill>
                <a:latin typeface="Myanmar Text"/>
                <a:cs typeface="Myanmar Text"/>
              </a:rPr>
              <a:t>i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xe</a:t>
            </a: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d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.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70396" y="1960245"/>
            <a:ext cx="5258435" cy="3074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299085" algn="l"/>
                <a:tab pos="299720" algn="l"/>
                <a:tab pos="893444" algn="l"/>
                <a:tab pos="1338580" algn="l"/>
                <a:tab pos="2021205" algn="l"/>
                <a:tab pos="2422525" algn="l"/>
                <a:tab pos="2713355" algn="l"/>
                <a:tab pos="4758690" algn="l"/>
              </a:tabLst>
            </a:pP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Ca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n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	</a:t>
            </a: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b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e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	</a:t>
            </a: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see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n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	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as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	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a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	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t</a:t>
            </a:r>
            <a:r>
              <a:rPr dirty="0" sz="2000" spc="5">
                <a:solidFill>
                  <a:srgbClr val="6E6C00"/>
                </a:solidFill>
                <a:latin typeface="Myanmar Text"/>
                <a:cs typeface="Myanmar Text"/>
              </a:rPr>
              <a:t>w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o-</a:t>
            </a:r>
            <a:r>
              <a:rPr dirty="0" sz="2000" spc="-20">
                <a:solidFill>
                  <a:srgbClr val="6E6C00"/>
                </a:solidFill>
                <a:latin typeface="Myanmar Text"/>
                <a:cs typeface="Myanmar Text"/>
              </a:rPr>
              <a:t>d</a:t>
            </a: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im</a:t>
            </a:r>
            <a:r>
              <a:rPr dirty="0" sz="2000" spc="-10">
                <a:solidFill>
                  <a:srgbClr val="6E6C00"/>
                </a:solidFill>
                <a:latin typeface="Myanmar Text"/>
                <a:cs typeface="Myanmar Text"/>
              </a:rPr>
              <a:t>e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n</a:t>
            </a:r>
            <a:r>
              <a:rPr dirty="0" sz="2000" spc="5">
                <a:solidFill>
                  <a:srgbClr val="6E6C00"/>
                </a:solidFill>
                <a:latin typeface="Myanmar Text"/>
                <a:cs typeface="Myanmar Text"/>
              </a:rPr>
              <a:t>s</a:t>
            </a: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iona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l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	</a:t>
            </a:r>
            <a:r>
              <a:rPr dirty="0" sz="2000" spc="5">
                <a:solidFill>
                  <a:srgbClr val="6E6C00"/>
                </a:solidFill>
                <a:latin typeface="Myanmar Text"/>
                <a:cs typeface="Myanmar Text"/>
              </a:rPr>
              <a:t>k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ey-</a:t>
            </a:r>
            <a:endParaRPr sz="2000">
              <a:latin typeface="Myanmar Text"/>
              <a:cs typeface="Myanmar Tex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6E6C00"/>
              </a:buClr>
              <a:buFont typeface="Wingdings"/>
              <a:buChar char=""/>
            </a:pPr>
            <a:endParaRPr sz="2550">
              <a:latin typeface="Myanmar Text"/>
              <a:cs typeface="Myanmar Text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  <a:tab pos="838835" algn="l"/>
                <a:tab pos="1803400" algn="l"/>
                <a:tab pos="2666365" algn="l"/>
                <a:tab pos="3216275" algn="l"/>
                <a:tab pos="3766820" algn="l"/>
                <a:tab pos="4385310" algn="l"/>
                <a:tab pos="4864100" algn="l"/>
              </a:tabLst>
            </a:pPr>
            <a:r>
              <a:rPr dirty="0" sz="2000" spc="5">
                <a:solidFill>
                  <a:srgbClr val="6E6C00"/>
                </a:solidFill>
                <a:latin typeface="Myanmar Text"/>
                <a:cs typeface="Myanmar Text"/>
              </a:rPr>
              <a:t>Th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e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	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column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	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na</a:t>
            </a:r>
            <a:r>
              <a:rPr dirty="0" sz="2000" spc="5">
                <a:solidFill>
                  <a:srgbClr val="6E6C00"/>
                </a:solidFill>
                <a:latin typeface="Myanmar Text"/>
                <a:cs typeface="Myanmar Text"/>
              </a:rPr>
              <a:t>m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es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	</a:t>
            </a:r>
            <a:r>
              <a:rPr dirty="0" sz="2000" spc="-15">
                <a:solidFill>
                  <a:srgbClr val="6E6C00"/>
                </a:solidFill>
                <a:latin typeface="Myanmar Text"/>
                <a:cs typeface="Myanmar Text"/>
              </a:rPr>
              <a:t>a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nd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	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row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	</a:t>
            </a: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key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s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	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are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	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not</a:t>
            </a:r>
            <a:endParaRPr sz="2000">
              <a:latin typeface="Myanmar Text"/>
              <a:cs typeface="Myanmar Tex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6E6C00"/>
              </a:buClr>
              <a:buFont typeface="Wingdings"/>
              <a:buChar char=""/>
            </a:pPr>
            <a:endParaRPr sz="2550">
              <a:latin typeface="Myanmar Text"/>
              <a:cs typeface="Myanmar Text"/>
            </a:endParaRPr>
          </a:p>
          <a:p>
            <a:pPr algn="just" marL="299085" marR="5080" indent="-287020">
              <a:lnSpc>
                <a:spcPct val="100000"/>
              </a:lnSpc>
              <a:buFont typeface="Wingdings"/>
              <a:buChar char=""/>
              <a:tabLst>
                <a:tab pos="299720" algn="l"/>
              </a:tabLst>
            </a:pPr>
            <a:r>
              <a:rPr dirty="0" sz="2000" spc="5">
                <a:solidFill>
                  <a:srgbClr val="6E6C00"/>
                </a:solidFill>
                <a:latin typeface="Myanmar Text"/>
                <a:cs typeface="Myanmar Text"/>
              </a:rPr>
              <a:t>The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names </a:t>
            </a: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and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format of columns can </a:t>
            </a: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vary 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from </a:t>
            </a: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different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rows </a:t>
            </a: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in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the same </a:t>
            </a: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table,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and  the columns can be </a:t>
            </a: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added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to </a:t>
            </a: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any row </a:t>
            </a:r>
            <a:r>
              <a:rPr dirty="0" sz="2000" spc="-15">
                <a:solidFill>
                  <a:srgbClr val="6E6C00"/>
                </a:solidFill>
                <a:latin typeface="Myanmar Text"/>
                <a:cs typeface="Myanmar Text"/>
              </a:rPr>
              <a:t>at  </a:t>
            </a: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any</a:t>
            </a:r>
            <a:r>
              <a:rPr dirty="0" sz="2000" spc="225">
                <a:solidFill>
                  <a:srgbClr val="6E6C00"/>
                </a:solidFill>
                <a:latin typeface="Myanmar Text"/>
                <a:cs typeface="Myanmar Text"/>
              </a:rPr>
              <a:t>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time</a:t>
            </a:r>
            <a:r>
              <a:rPr dirty="0" sz="2000" spc="220">
                <a:solidFill>
                  <a:srgbClr val="6E6C00"/>
                </a:solidFill>
                <a:latin typeface="Myanmar Text"/>
                <a:cs typeface="Myanmar Text"/>
              </a:rPr>
              <a:t>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without</a:t>
            </a:r>
            <a:r>
              <a:rPr dirty="0" sz="2000" spc="235">
                <a:solidFill>
                  <a:srgbClr val="6E6C00"/>
                </a:solidFill>
                <a:latin typeface="Myanmar Text"/>
                <a:cs typeface="Myanmar Text"/>
              </a:rPr>
              <a:t>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having</a:t>
            </a:r>
            <a:r>
              <a:rPr dirty="0" sz="2000" spc="220">
                <a:solidFill>
                  <a:srgbClr val="6E6C00"/>
                </a:solidFill>
                <a:latin typeface="Myanmar Text"/>
                <a:cs typeface="Myanmar Text"/>
              </a:rPr>
              <a:t> </a:t>
            </a: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to</a:t>
            </a:r>
            <a:r>
              <a:rPr dirty="0" sz="2000" spc="225">
                <a:solidFill>
                  <a:srgbClr val="6E6C00"/>
                </a:solidFill>
                <a:latin typeface="Myanmar Text"/>
                <a:cs typeface="Myanmar Text"/>
              </a:rPr>
              <a:t>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add</a:t>
            </a:r>
            <a:r>
              <a:rPr dirty="0" sz="2000" spc="220">
                <a:solidFill>
                  <a:srgbClr val="6E6C00"/>
                </a:solidFill>
                <a:latin typeface="Myanmar Text"/>
                <a:cs typeface="Myanmar Text"/>
              </a:rPr>
              <a:t> </a:t>
            </a: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it</a:t>
            </a:r>
            <a:r>
              <a:rPr dirty="0" sz="2000" spc="229">
                <a:solidFill>
                  <a:srgbClr val="6E6C00"/>
                </a:solidFill>
                <a:latin typeface="Myanmar Text"/>
                <a:cs typeface="Myanmar Text"/>
              </a:rPr>
              <a:t>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to</a:t>
            </a:r>
            <a:r>
              <a:rPr dirty="0" sz="2000" spc="235">
                <a:solidFill>
                  <a:srgbClr val="6E6C00"/>
                </a:solidFill>
                <a:latin typeface="Myanmar Text"/>
                <a:cs typeface="Myanmar Text"/>
              </a:rPr>
              <a:t>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other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57161" y="5008879"/>
            <a:ext cx="61150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rows.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75832" y="1454658"/>
            <a:ext cx="5643880" cy="0"/>
          </a:xfrm>
          <a:custGeom>
            <a:avLst/>
            <a:gdLst/>
            <a:ahLst/>
            <a:cxnLst/>
            <a:rect l="l" t="t" r="r" b="b"/>
            <a:pathLst>
              <a:path w="5643880" h="0">
                <a:moveTo>
                  <a:pt x="0" y="0"/>
                </a:moveTo>
                <a:lnTo>
                  <a:pt x="5643371" y="0"/>
                </a:lnTo>
              </a:path>
            </a:pathLst>
          </a:custGeom>
          <a:ln w="77724">
            <a:solidFill>
              <a:srgbClr val="FFFC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92023" y="2168651"/>
            <a:ext cx="5945123" cy="36164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093214" y="1489455"/>
            <a:ext cx="518159" cy="885190"/>
          </a:xfrm>
          <a:custGeom>
            <a:avLst/>
            <a:gdLst/>
            <a:ahLst/>
            <a:cxnLst/>
            <a:rect l="l" t="t" r="r" b="b"/>
            <a:pathLst>
              <a:path w="518160" h="885189">
                <a:moveTo>
                  <a:pt x="5206" y="799973"/>
                </a:moveTo>
                <a:lnTo>
                  <a:pt x="0" y="884936"/>
                </a:lnTo>
                <a:lnTo>
                  <a:pt x="71119" y="838073"/>
                </a:lnTo>
                <a:lnTo>
                  <a:pt x="65407" y="834771"/>
                </a:lnTo>
                <a:lnTo>
                  <a:pt x="40131" y="834771"/>
                </a:lnTo>
                <a:lnTo>
                  <a:pt x="23622" y="825246"/>
                </a:lnTo>
                <a:lnTo>
                  <a:pt x="29970" y="814286"/>
                </a:lnTo>
                <a:lnTo>
                  <a:pt x="5206" y="799973"/>
                </a:lnTo>
                <a:close/>
              </a:path>
              <a:path w="518160" h="885189">
                <a:moveTo>
                  <a:pt x="29970" y="814286"/>
                </a:moveTo>
                <a:lnTo>
                  <a:pt x="23622" y="825246"/>
                </a:lnTo>
                <a:lnTo>
                  <a:pt x="40131" y="834771"/>
                </a:lnTo>
                <a:lnTo>
                  <a:pt x="46472" y="823826"/>
                </a:lnTo>
                <a:lnTo>
                  <a:pt x="29970" y="814286"/>
                </a:lnTo>
                <a:close/>
              </a:path>
              <a:path w="518160" h="885189">
                <a:moveTo>
                  <a:pt x="46472" y="823826"/>
                </a:moveTo>
                <a:lnTo>
                  <a:pt x="40131" y="834771"/>
                </a:lnTo>
                <a:lnTo>
                  <a:pt x="65407" y="834771"/>
                </a:lnTo>
                <a:lnTo>
                  <a:pt x="46472" y="823826"/>
                </a:lnTo>
                <a:close/>
              </a:path>
              <a:path w="518160" h="885189">
                <a:moveTo>
                  <a:pt x="501650" y="0"/>
                </a:moveTo>
                <a:lnTo>
                  <a:pt x="29970" y="814286"/>
                </a:lnTo>
                <a:lnTo>
                  <a:pt x="46472" y="823826"/>
                </a:lnTo>
                <a:lnTo>
                  <a:pt x="518160" y="9652"/>
                </a:lnTo>
                <a:lnTo>
                  <a:pt x="50165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541270" y="1054430"/>
            <a:ext cx="1574165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C00000"/>
                </a:solidFill>
              </a:rPr>
              <a:t>Column</a:t>
            </a:r>
            <a:r>
              <a:rPr dirty="0" sz="2000" spc="-85">
                <a:solidFill>
                  <a:srgbClr val="C00000"/>
                </a:solidFill>
              </a:rPr>
              <a:t> </a:t>
            </a:r>
            <a:r>
              <a:rPr dirty="0" sz="2000">
                <a:solidFill>
                  <a:srgbClr val="C00000"/>
                </a:solidFill>
              </a:rPr>
              <a:t>Keys</a:t>
            </a:r>
            <a:endParaRPr sz="2000"/>
          </a:p>
        </p:txBody>
      </p:sp>
      <p:sp>
        <p:nvSpPr>
          <p:cNvPr id="14" name="object 14"/>
          <p:cNvSpPr/>
          <p:nvPr/>
        </p:nvSpPr>
        <p:spPr>
          <a:xfrm>
            <a:off x="3128010" y="1454658"/>
            <a:ext cx="76200" cy="919480"/>
          </a:xfrm>
          <a:custGeom>
            <a:avLst/>
            <a:gdLst/>
            <a:ahLst/>
            <a:cxnLst/>
            <a:rect l="l" t="t" r="r" b="b"/>
            <a:pathLst>
              <a:path w="76200" h="919480">
                <a:moveTo>
                  <a:pt x="28575" y="843152"/>
                </a:moveTo>
                <a:lnTo>
                  <a:pt x="0" y="843152"/>
                </a:lnTo>
                <a:lnTo>
                  <a:pt x="38100" y="919352"/>
                </a:lnTo>
                <a:lnTo>
                  <a:pt x="69850" y="855852"/>
                </a:lnTo>
                <a:lnTo>
                  <a:pt x="28575" y="855852"/>
                </a:lnTo>
                <a:lnTo>
                  <a:pt x="28575" y="843152"/>
                </a:lnTo>
                <a:close/>
              </a:path>
              <a:path w="76200" h="919480">
                <a:moveTo>
                  <a:pt x="47625" y="0"/>
                </a:moveTo>
                <a:lnTo>
                  <a:pt x="28575" y="0"/>
                </a:lnTo>
                <a:lnTo>
                  <a:pt x="28575" y="855852"/>
                </a:lnTo>
                <a:lnTo>
                  <a:pt x="47625" y="855852"/>
                </a:lnTo>
                <a:lnTo>
                  <a:pt x="47625" y="0"/>
                </a:lnTo>
                <a:close/>
              </a:path>
              <a:path w="76200" h="919480">
                <a:moveTo>
                  <a:pt x="76200" y="843152"/>
                </a:moveTo>
                <a:lnTo>
                  <a:pt x="47625" y="843152"/>
                </a:lnTo>
                <a:lnTo>
                  <a:pt x="47625" y="855852"/>
                </a:lnTo>
                <a:lnTo>
                  <a:pt x="69850" y="855852"/>
                </a:lnTo>
                <a:lnTo>
                  <a:pt x="76200" y="843152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517646" y="1498091"/>
            <a:ext cx="914400" cy="876935"/>
          </a:xfrm>
          <a:custGeom>
            <a:avLst/>
            <a:gdLst/>
            <a:ahLst/>
            <a:cxnLst/>
            <a:rect l="l" t="t" r="r" b="b"/>
            <a:pathLst>
              <a:path w="914400" h="876935">
                <a:moveTo>
                  <a:pt x="852862" y="831016"/>
                </a:moveTo>
                <a:lnTo>
                  <a:pt x="833119" y="851662"/>
                </a:lnTo>
                <a:lnTo>
                  <a:pt x="914400" y="876808"/>
                </a:lnTo>
                <a:lnTo>
                  <a:pt x="901197" y="839724"/>
                </a:lnTo>
                <a:lnTo>
                  <a:pt x="861949" y="839724"/>
                </a:lnTo>
                <a:lnTo>
                  <a:pt x="852862" y="831016"/>
                </a:lnTo>
                <a:close/>
              </a:path>
              <a:path w="914400" h="876935">
                <a:moveTo>
                  <a:pt x="866021" y="817253"/>
                </a:moveTo>
                <a:lnTo>
                  <a:pt x="852862" y="831016"/>
                </a:lnTo>
                <a:lnTo>
                  <a:pt x="861949" y="839724"/>
                </a:lnTo>
                <a:lnTo>
                  <a:pt x="875156" y="826008"/>
                </a:lnTo>
                <a:lnTo>
                  <a:pt x="866021" y="817253"/>
                </a:lnTo>
                <a:close/>
              </a:path>
              <a:path w="914400" h="876935">
                <a:moveTo>
                  <a:pt x="885825" y="796544"/>
                </a:moveTo>
                <a:lnTo>
                  <a:pt x="866021" y="817253"/>
                </a:lnTo>
                <a:lnTo>
                  <a:pt x="875156" y="826008"/>
                </a:lnTo>
                <a:lnTo>
                  <a:pt x="861949" y="839724"/>
                </a:lnTo>
                <a:lnTo>
                  <a:pt x="901197" y="839724"/>
                </a:lnTo>
                <a:lnTo>
                  <a:pt x="885825" y="796544"/>
                </a:lnTo>
                <a:close/>
              </a:path>
              <a:path w="914400" h="876935">
                <a:moveTo>
                  <a:pt x="13207" y="0"/>
                </a:moveTo>
                <a:lnTo>
                  <a:pt x="0" y="13716"/>
                </a:lnTo>
                <a:lnTo>
                  <a:pt x="852862" y="831016"/>
                </a:lnTo>
                <a:lnTo>
                  <a:pt x="866021" y="817253"/>
                </a:lnTo>
                <a:lnTo>
                  <a:pt x="13207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973448" y="1446530"/>
            <a:ext cx="1496060" cy="927735"/>
          </a:xfrm>
          <a:custGeom>
            <a:avLst/>
            <a:gdLst/>
            <a:ahLst/>
            <a:cxnLst/>
            <a:rect l="l" t="t" r="r" b="b"/>
            <a:pathLst>
              <a:path w="1496060" h="927735">
                <a:moveTo>
                  <a:pt x="1425702" y="895676"/>
                </a:moveTo>
                <a:lnTo>
                  <a:pt x="1410715" y="919988"/>
                </a:lnTo>
                <a:lnTo>
                  <a:pt x="1495552" y="927481"/>
                </a:lnTo>
                <a:lnTo>
                  <a:pt x="1479979" y="902335"/>
                </a:lnTo>
                <a:lnTo>
                  <a:pt x="1436497" y="902335"/>
                </a:lnTo>
                <a:lnTo>
                  <a:pt x="1425702" y="895676"/>
                </a:lnTo>
                <a:close/>
              </a:path>
              <a:path w="1496060" h="927735">
                <a:moveTo>
                  <a:pt x="1435726" y="879415"/>
                </a:moveTo>
                <a:lnTo>
                  <a:pt x="1425702" y="895676"/>
                </a:lnTo>
                <a:lnTo>
                  <a:pt x="1436497" y="902335"/>
                </a:lnTo>
                <a:lnTo>
                  <a:pt x="1446529" y="886079"/>
                </a:lnTo>
                <a:lnTo>
                  <a:pt x="1435726" y="879415"/>
                </a:lnTo>
                <a:close/>
              </a:path>
              <a:path w="1496060" h="927735">
                <a:moveTo>
                  <a:pt x="1450721" y="855091"/>
                </a:moveTo>
                <a:lnTo>
                  <a:pt x="1435726" y="879415"/>
                </a:lnTo>
                <a:lnTo>
                  <a:pt x="1446529" y="886079"/>
                </a:lnTo>
                <a:lnTo>
                  <a:pt x="1436497" y="902335"/>
                </a:lnTo>
                <a:lnTo>
                  <a:pt x="1479979" y="902335"/>
                </a:lnTo>
                <a:lnTo>
                  <a:pt x="1450721" y="855091"/>
                </a:lnTo>
                <a:close/>
              </a:path>
              <a:path w="1496060" h="927735">
                <a:moveTo>
                  <a:pt x="9905" y="0"/>
                </a:moveTo>
                <a:lnTo>
                  <a:pt x="0" y="16256"/>
                </a:lnTo>
                <a:lnTo>
                  <a:pt x="1425702" y="895676"/>
                </a:lnTo>
                <a:lnTo>
                  <a:pt x="1435726" y="879415"/>
                </a:lnTo>
                <a:lnTo>
                  <a:pt x="9905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95122" y="1504950"/>
            <a:ext cx="76200" cy="680085"/>
          </a:xfrm>
          <a:custGeom>
            <a:avLst/>
            <a:gdLst/>
            <a:ahLst/>
            <a:cxnLst/>
            <a:rect l="l" t="t" r="r" b="b"/>
            <a:pathLst>
              <a:path w="76200" h="680085">
                <a:moveTo>
                  <a:pt x="28575" y="603885"/>
                </a:moveTo>
                <a:lnTo>
                  <a:pt x="0" y="603885"/>
                </a:lnTo>
                <a:lnTo>
                  <a:pt x="38100" y="680085"/>
                </a:lnTo>
                <a:lnTo>
                  <a:pt x="69850" y="616585"/>
                </a:lnTo>
                <a:lnTo>
                  <a:pt x="28575" y="616585"/>
                </a:lnTo>
                <a:lnTo>
                  <a:pt x="28575" y="603885"/>
                </a:lnTo>
                <a:close/>
              </a:path>
              <a:path w="76200" h="680085">
                <a:moveTo>
                  <a:pt x="47625" y="0"/>
                </a:moveTo>
                <a:lnTo>
                  <a:pt x="28575" y="0"/>
                </a:lnTo>
                <a:lnTo>
                  <a:pt x="28575" y="616585"/>
                </a:lnTo>
                <a:lnTo>
                  <a:pt x="47625" y="616585"/>
                </a:lnTo>
                <a:lnTo>
                  <a:pt x="47625" y="0"/>
                </a:lnTo>
                <a:close/>
              </a:path>
              <a:path w="76200" h="680085">
                <a:moveTo>
                  <a:pt x="76200" y="603885"/>
                </a:moveTo>
                <a:lnTo>
                  <a:pt x="47625" y="603885"/>
                </a:lnTo>
                <a:lnTo>
                  <a:pt x="47625" y="616585"/>
                </a:lnTo>
                <a:lnTo>
                  <a:pt x="69850" y="616585"/>
                </a:lnTo>
                <a:lnTo>
                  <a:pt x="76200" y="603885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102357" y="5526785"/>
            <a:ext cx="509270" cy="827405"/>
          </a:xfrm>
          <a:custGeom>
            <a:avLst/>
            <a:gdLst/>
            <a:ahLst/>
            <a:cxnLst/>
            <a:rect l="l" t="t" r="r" b="b"/>
            <a:pathLst>
              <a:path w="509269" h="827404">
                <a:moveTo>
                  <a:pt x="47745" y="60098"/>
                </a:moveTo>
                <a:lnTo>
                  <a:pt x="31496" y="70016"/>
                </a:lnTo>
                <a:lnTo>
                  <a:pt x="493014" y="827049"/>
                </a:lnTo>
                <a:lnTo>
                  <a:pt x="509269" y="817143"/>
                </a:lnTo>
                <a:lnTo>
                  <a:pt x="47745" y="60098"/>
                </a:lnTo>
                <a:close/>
              </a:path>
              <a:path w="509269" h="827404">
                <a:moveTo>
                  <a:pt x="0" y="0"/>
                </a:moveTo>
                <a:lnTo>
                  <a:pt x="7112" y="84899"/>
                </a:lnTo>
                <a:lnTo>
                  <a:pt x="31496" y="70016"/>
                </a:lnTo>
                <a:lnTo>
                  <a:pt x="24892" y="59181"/>
                </a:lnTo>
                <a:lnTo>
                  <a:pt x="41148" y="49275"/>
                </a:lnTo>
                <a:lnTo>
                  <a:pt x="65477" y="49275"/>
                </a:lnTo>
                <a:lnTo>
                  <a:pt x="72136" y="45211"/>
                </a:lnTo>
                <a:lnTo>
                  <a:pt x="0" y="0"/>
                </a:lnTo>
                <a:close/>
              </a:path>
              <a:path w="509269" h="827404">
                <a:moveTo>
                  <a:pt x="41148" y="49275"/>
                </a:moveTo>
                <a:lnTo>
                  <a:pt x="24892" y="59181"/>
                </a:lnTo>
                <a:lnTo>
                  <a:pt x="31496" y="70016"/>
                </a:lnTo>
                <a:lnTo>
                  <a:pt x="47745" y="60098"/>
                </a:lnTo>
                <a:lnTo>
                  <a:pt x="41148" y="49275"/>
                </a:lnTo>
                <a:close/>
              </a:path>
              <a:path w="509269" h="827404">
                <a:moveTo>
                  <a:pt x="65477" y="49275"/>
                </a:moveTo>
                <a:lnTo>
                  <a:pt x="41148" y="49275"/>
                </a:lnTo>
                <a:lnTo>
                  <a:pt x="47745" y="60098"/>
                </a:lnTo>
                <a:lnTo>
                  <a:pt x="65477" y="49275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097657" y="5526785"/>
            <a:ext cx="78740" cy="822960"/>
          </a:xfrm>
          <a:custGeom>
            <a:avLst/>
            <a:gdLst/>
            <a:ahLst/>
            <a:cxnLst/>
            <a:rect l="l" t="t" r="r" b="b"/>
            <a:pathLst>
              <a:path w="78739" h="822960">
                <a:moveTo>
                  <a:pt x="47512" y="75747"/>
                </a:moveTo>
                <a:lnTo>
                  <a:pt x="28587" y="76524"/>
                </a:lnTo>
                <a:lnTo>
                  <a:pt x="59181" y="822490"/>
                </a:lnTo>
                <a:lnTo>
                  <a:pt x="78231" y="821702"/>
                </a:lnTo>
                <a:lnTo>
                  <a:pt x="47512" y="75747"/>
                </a:lnTo>
                <a:close/>
              </a:path>
              <a:path w="78739" h="822960">
                <a:moveTo>
                  <a:pt x="34925" y="0"/>
                </a:moveTo>
                <a:lnTo>
                  <a:pt x="0" y="77698"/>
                </a:lnTo>
                <a:lnTo>
                  <a:pt x="28587" y="76524"/>
                </a:lnTo>
                <a:lnTo>
                  <a:pt x="28067" y="63842"/>
                </a:lnTo>
                <a:lnTo>
                  <a:pt x="46990" y="63055"/>
                </a:lnTo>
                <a:lnTo>
                  <a:pt x="69717" y="63055"/>
                </a:lnTo>
                <a:lnTo>
                  <a:pt x="34925" y="0"/>
                </a:lnTo>
                <a:close/>
              </a:path>
              <a:path w="78739" h="822960">
                <a:moveTo>
                  <a:pt x="46990" y="63055"/>
                </a:moveTo>
                <a:lnTo>
                  <a:pt x="28067" y="63842"/>
                </a:lnTo>
                <a:lnTo>
                  <a:pt x="28587" y="76524"/>
                </a:lnTo>
                <a:lnTo>
                  <a:pt x="47512" y="75747"/>
                </a:lnTo>
                <a:lnTo>
                  <a:pt x="46990" y="63055"/>
                </a:lnTo>
                <a:close/>
              </a:path>
              <a:path w="78739" h="822960">
                <a:moveTo>
                  <a:pt x="69717" y="63055"/>
                </a:moveTo>
                <a:lnTo>
                  <a:pt x="46990" y="63055"/>
                </a:lnTo>
                <a:lnTo>
                  <a:pt x="47512" y="75747"/>
                </a:lnTo>
                <a:lnTo>
                  <a:pt x="76073" y="74574"/>
                </a:lnTo>
                <a:lnTo>
                  <a:pt x="69717" y="63055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113657" y="5526785"/>
            <a:ext cx="113664" cy="822960"/>
          </a:xfrm>
          <a:custGeom>
            <a:avLst/>
            <a:gdLst/>
            <a:ahLst/>
            <a:cxnLst/>
            <a:rect l="l" t="t" r="r" b="b"/>
            <a:pathLst>
              <a:path w="113664" h="822960">
                <a:moveTo>
                  <a:pt x="65688" y="75072"/>
                </a:moveTo>
                <a:lnTo>
                  <a:pt x="0" y="821258"/>
                </a:lnTo>
                <a:lnTo>
                  <a:pt x="19050" y="822934"/>
                </a:lnTo>
                <a:lnTo>
                  <a:pt x="84737" y="76748"/>
                </a:lnTo>
                <a:lnTo>
                  <a:pt x="65688" y="75072"/>
                </a:lnTo>
                <a:close/>
              </a:path>
              <a:path w="113664" h="822960">
                <a:moveTo>
                  <a:pt x="106523" y="62420"/>
                </a:moveTo>
                <a:lnTo>
                  <a:pt x="66801" y="62420"/>
                </a:lnTo>
                <a:lnTo>
                  <a:pt x="85851" y="64084"/>
                </a:lnTo>
                <a:lnTo>
                  <a:pt x="84737" y="76748"/>
                </a:lnTo>
                <a:lnTo>
                  <a:pt x="113156" y="79247"/>
                </a:lnTo>
                <a:lnTo>
                  <a:pt x="106523" y="62420"/>
                </a:lnTo>
                <a:close/>
              </a:path>
              <a:path w="113664" h="822960">
                <a:moveTo>
                  <a:pt x="66801" y="62420"/>
                </a:moveTo>
                <a:lnTo>
                  <a:pt x="65688" y="75072"/>
                </a:lnTo>
                <a:lnTo>
                  <a:pt x="84737" y="76748"/>
                </a:lnTo>
                <a:lnTo>
                  <a:pt x="85851" y="64084"/>
                </a:lnTo>
                <a:lnTo>
                  <a:pt x="66801" y="62420"/>
                </a:lnTo>
                <a:close/>
              </a:path>
              <a:path w="113664" h="822960">
                <a:moveTo>
                  <a:pt x="81914" y="0"/>
                </a:moveTo>
                <a:lnTo>
                  <a:pt x="37210" y="72567"/>
                </a:lnTo>
                <a:lnTo>
                  <a:pt x="65688" y="75072"/>
                </a:lnTo>
                <a:lnTo>
                  <a:pt x="66801" y="62420"/>
                </a:lnTo>
                <a:lnTo>
                  <a:pt x="106523" y="62420"/>
                </a:lnTo>
                <a:lnTo>
                  <a:pt x="81914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676140" y="5526785"/>
            <a:ext cx="570865" cy="828040"/>
          </a:xfrm>
          <a:custGeom>
            <a:avLst/>
            <a:gdLst/>
            <a:ahLst/>
            <a:cxnLst/>
            <a:rect l="l" t="t" r="r" b="b"/>
            <a:pathLst>
              <a:path w="570864" h="828039">
                <a:moveTo>
                  <a:pt x="519600" y="57503"/>
                </a:moveTo>
                <a:lnTo>
                  <a:pt x="0" y="816711"/>
                </a:lnTo>
                <a:lnTo>
                  <a:pt x="15748" y="827481"/>
                </a:lnTo>
                <a:lnTo>
                  <a:pt x="535359" y="68282"/>
                </a:lnTo>
                <a:lnTo>
                  <a:pt x="519600" y="57503"/>
                </a:lnTo>
                <a:close/>
              </a:path>
              <a:path w="570864" h="828039">
                <a:moveTo>
                  <a:pt x="564049" y="46989"/>
                </a:moveTo>
                <a:lnTo>
                  <a:pt x="526796" y="46989"/>
                </a:lnTo>
                <a:lnTo>
                  <a:pt x="542544" y="57784"/>
                </a:lnTo>
                <a:lnTo>
                  <a:pt x="535359" y="68282"/>
                </a:lnTo>
                <a:lnTo>
                  <a:pt x="558926" y="84404"/>
                </a:lnTo>
                <a:lnTo>
                  <a:pt x="564049" y="46989"/>
                </a:lnTo>
                <a:close/>
              </a:path>
              <a:path w="570864" h="828039">
                <a:moveTo>
                  <a:pt x="526796" y="46989"/>
                </a:moveTo>
                <a:lnTo>
                  <a:pt x="519600" y="57503"/>
                </a:lnTo>
                <a:lnTo>
                  <a:pt x="535359" y="68282"/>
                </a:lnTo>
                <a:lnTo>
                  <a:pt x="542544" y="57784"/>
                </a:lnTo>
                <a:lnTo>
                  <a:pt x="526796" y="46989"/>
                </a:lnTo>
                <a:close/>
              </a:path>
              <a:path w="570864" h="828039">
                <a:moveTo>
                  <a:pt x="570484" y="0"/>
                </a:moveTo>
                <a:lnTo>
                  <a:pt x="496062" y="41401"/>
                </a:lnTo>
                <a:lnTo>
                  <a:pt x="519600" y="57503"/>
                </a:lnTo>
                <a:lnTo>
                  <a:pt x="526796" y="46989"/>
                </a:lnTo>
                <a:lnTo>
                  <a:pt x="564049" y="46989"/>
                </a:lnTo>
                <a:lnTo>
                  <a:pt x="570484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498043" y="6225032"/>
            <a:ext cx="45085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650" spc="-10">
                <a:solidFill>
                  <a:srgbClr val="FFFFFF"/>
                </a:solidFill>
                <a:latin typeface="Arial"/>
                <a:cs typeface="Arial"/>
              </a:rPr>
              <a:t>Copyr</a:t>
            </a:r>
            <a:r>
              <a:rPr dirty="0" sz="65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650" spc="-1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650" spc="-2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65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65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50" spc="-5">
                <a:solidFill>
                  <a:srgbClr val="FFFFFF"/>
                </a:solidFill>
                <a:latin typeface="Arial"/>
                <a:cs typeface="Arial"/>
              </a:rPr>
              <a:t>©</a:t>
            </a:r>
            <a:r>
              <a:rPr dirty="0" sz="65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50" spc="-10">
                <a:solidFill>
                  <a:srgbClr val="FFFFFF"/>
                </a:solidFill>
                <a:latin typeface="Arial"/>
                <a:cs typeface="Arial"/>
              </a:rPr>
              <a:t>201</a:t>
            </a:r>
            <a:r>
              <a:rPr dirty="0" sz="650" spc="-5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dirty="0" sz="65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50" spc="-10">
                <a:solidFill>
                  <a:srgbClr val="FFFFFF"/>
                </a:solidFill>
                <a:latin typeface="Arial"/>
                <a:cs typeface="Arial"/>
              </a:rPr>
              <a:t>CAD</a:t>
            </a:r>
            <a:r>
              <a:rPr dirty="0" sz="650" spc="-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65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5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650" spc="-2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650" spc="-10">
                <a:solidFill>
                  <a:srgbClr val="FFFFFF"/>
                </a:solidFill>
                <a:latin typeface="Arial"/>
                <a:cs typeface="Arial"/>
              </a:rPr>
              <a:t>d/o</a:t>
            </a:r>
            <a:r>
              <a:rPr dirty="0" sz="65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65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5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650" spc="-5">
                <a:solidFill>
                  <a:srgbClr val="FFFFFF"/>
                </a:solidFill>
                <a:latin typeface="Arial"/>
                <a:cs typeface="Arial"/>
              </a:rPr>
              <a:t>ts</a:t>
            </a:r>
            <a:r>
              <a:rPr dirty="0" sz="65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50" spc="-10">
                <a:solidFill>
                  <a:srgbClr val="FFFFFF"/>
                </a:solidFill>
                <a:latin typeface="Arial"/>
                <a:cs typeface="Arial"/>
              </a:rPr>
              <a:t>aff</a:t>
            </a:r>
            <a:r>
              <a:rPr dirty="0" sz="650" spc="5">
                <a:solidFill>
                  <a:srgbClr val="FFFFFF"/>
                </a:solidFill>
                <a:latin typeface="Arial"/>
                <a:cs typeface="Arial"/>
              </a:rPr>
              <a:t>ili</a:t>
            </a:r>
            <a:r>
              <a:rPr dirty="0" sz="650" spc="-10">
                <a:solidFill>
                  <a:srgbClr val="FFFFFF"/>
                </a:solidFill>
                <a:latin typeface="Arial"/>
                <a:cs typeface="Arial"/>
              </a:rPr>
              <a:t>ates</a:t>
            </a:r>
            <a:r>
              <a:rPr dirty="0" sz="650" spc="-5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dirty="0" sz="65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5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650" spc="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650" spc="-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65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5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65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650" spc="-1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650" spc="-2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650" spc="-5">
                <a:solidFill>
                  <a:srgbClr val="FFFFFF"/>
                </a:solidFill>
                <a:latin typeface="Arial"/>
                <a:cs typeface="Arial"/>
              </a:rPr>
              <a:t>ts</a:t>
            </a:r>
            <a:r>
              <a:rPr dirty="0" sz="65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50" spc="-5">
                <a:solidFill>
                  <a:srgbClr val="FFFFFF"/>
                </a:solidFill>
                <a:latin typeface="Arial"/>
                <a:cs typeface="Arial"/>
              </a:rPr>
              <a:t>reserve</a:t>
            </a:r>
            <a:r>
              <a:rPr dirty="0" sz="650" spc="-254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baseline="-40277" sz="3000" spc="-1507" b="1">
                <a:solidFill>
                  <a:srgbClr val="6F2F9F"/>
                </a:solidFill>
                <a:latin typeface="Myanmar Text"/>
                <a:cs typeface="Myanmar Text"/>
              </a:rPr>
              <a:t>C</a:t>
            </a:r>
            <a:r>
              <a:rPr dirty="0" sz="650" spc="-5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dirty="0" sz="65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50" spc="-1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650" spc="-254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baseline="-40277" sz="3000" spc="-1477" b="1">
                <a:solidFill>
                  <a:srgbClr val="6F2F9F"/>
                </a:solidFill>
                <a:latin typeface="Myanmar Text"/>
                <a:cs typeface="Myanmar Text"/>
              </a:rPr>
              <a:t>o</a:t>
            </a:r>
            <a:r>
              <a:rPr dirty="0" sz="650" spc="-5">
                <a:solidFill>
                  <a:srgbClr val="FFFFFF"/>
                </a:solidFill>
                <a:latin typeface="Arial"/>
                <a:cs typeface="Arial"/>
              </a:rPr>
              <a:t>DS</a:t>
            </a:r>
            <a:r>
              <a:rPr dirty="0" sz="650" spc="-1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-40277" sz="3000" spc="-675" b="1">
                <a:solidFill>
                  <a:srgbClr val="6F2F9F"/>
                </a:solidFill>
                <a:latin typeface="Myanmar Text"/>
                <a:cs typeface="Myanmar Text"/>
              </a:rPr>
              <a:t>l</a:t>
            </a:r>
            <a:r>
              <a:rPr dirty="0" sz="650" spc="-3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baseline="-40277" sz="3000" spc="-1777" b="1">
                <a:solidFill>
                  <a:srgbClr val="6F2F9F"/>
                </a:solidFill>
                <a:latin typeface="Myanmar Text"/>
                <a:cs typeface="Myanmar Text"/>
              </a:rPr>
              <a:t>u</a:t>
            </a:r>
            <a:r>
              <a:rPr dirty="0" sz="65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650" spc="-2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650" spc="-5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z="65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650" spc="-229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baseline="-40277" sz="3000" spc="-2422" b="1">
                <a:solidFill>
                  <a:srgbClr val="6F2F9F"/>
                </a:solidFill>
                <a:latin typeface="Myanmar Text"/>
                <a:cs typeface="Myanmar Text"/>
              </a:rPr>
              <a:t>m</a:t>
            </a:r>
            <a:r>
              <a:rPr dirty="0" sz="65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650" spc="-2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65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65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65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650" spc="-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650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-40277" sz="3000" spc="-1597" b="1">
                <a:solidFill>
                  <a:srgbClr val="6F2F9F"/>
                </a:solidFill>
                <a:latin typeface="Myanmar Text"/>
                <a:cs typeface="Myanmar Text"/>
              </a:rPr>
              <a:t>n</a:t>
            </a:r>
            <a:r>
              <a:rPr dirty="0" sz="650" spc="-5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dirty="0" sz="65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5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650" spc="-2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650" spc="-5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dirty="0" sz="650" spc="-22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baseline="-40277" sz="3000" spc="-1695" b="1">
                <a:solidFill>
                  <a:srgbClr val="6F2F9F"/>
                </a:solidFill>
                <a:latin typeface="Myanmar Text"/>
                <a:cs typeface="Myanmar Text"/>
              </a:rPr>
              <a:t>V</a:t>
            </a:r>
            <a:r>
              <a:rPr dirty="0" sz="650" spc="-2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65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650" spc="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650" spc="-5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dirty="0" sz="650" spc="-40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baseline="-40277" sz="3000" spc="-1035" b="1">
                <a:solidFill>
                  <a:srgbClr val="6F2F9F"/>
                </a:solidFill>
                <a:latin typeface="Myanmar Text"/>
                <a:cs typeface="Myanmar Text"/>
              </a:rPr>
              <a:t>a</a:t>
            </a:r>
            <a:r>
              <a:rPr dirty="0" sz="650" spc="-5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dirty="0" sz="650" spc="-18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baseline="-40277" sz="3000" spc="-592" b="1">
                <a:solidFill>
                  <a:srgbClr val="6F2F9F"/>
                </a:solidFill>
                <a:latin typeface="Myanmar Text"/>
                <a:cs typeface="Myanmar Text"/>
              </a:rPr>
              <a:t>l</a:t>
            </a:r>
            <a:r>
              <a:rPr dirty="0" sz="65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65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650" spc="-31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baseline="-40277" sz="3000" spc="-1364" b="1">
                <a:solidFill>
                  <a:srgbClr val="6F2F9F"/>
                </a:solidFill>
                <a:latin typeface="Myanmar Text"/>
                <a:cs typeface="Myanmar Text"/>
              </a:rPr>
              <a:t>u</a:t>
            </a:r>
            <a:r>
              <a:rPr dirty="0" sz="650" spc="-5">
                <a:solidFill>
                  <a:srgbClr val="FFFFFF"/>
                </a:solidFill>
                <a:latin typeface="Arial"/>
                <a:cs typeface="Arial"/>
              </a:rPr>
              <a:t>ted</a:t>
            </a:r>
            <a:r>
              <a:rPr dirty="0" sz="650" spc="-18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dirty="0" baseline="-40277" sz="3000" spc="-1372" b="1">
                <a:solidFill>
                  <a:srgbClr val="6F2F9F"/>
                </a:solidFill>
                <a:latin typeface="Myanmar Text"/>
                <a:cs typeface="Myanmar Text"/>
              </a:rPr>
              <a:t>e</a:t>
            </a:r>
            <a:r>
              <a:rPr dirty="0" sz="650" spc="-5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65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650" spc="-8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baseline="-40277" sz="3000" spc="-1207" b="1">
                <a:solidFill>
                  <a:srgbClr val="6F2F9F"/>
                </a:solidFill>
                <a:latin typeface="Myanmar Text"/>
                <a:cs typeface="Myanmar Text"/>
              </a:rPr>
              <a:t>s</a:t>
            </a:r>
            <a:r>
              <a:rPr dirty="0" sz="650" spc="-2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650" spc="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650" spc="-5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65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50" spc="-5">
                <a:solidFill>
                  <a:srgbClr val="FFFFFF"/>
                </a:solidFill>
                <a:latin typeface="Arial"/>
                <a:cs typeface="Arial"/>
              </a:rPr>
              <a:t>Restr</a:t>
            </a:r>
            <a:r>
              <a:rPr dirty="0" sz="65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650" spc="-5">
                <a:solidFill>
                  <a:srgbClr val="FFFFFF"/>
                </a:solidFill>
                <a:latin typeface="Arial"/>
                <a:cs typeface="Arial"/>
              </a:rPr>
              <a:t>cted</a:t>
            </a:r>
            <a:endParaRPr sz="6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68552" y="1604010"/>
            <a:ext cx="200660" cy="987425"/>
          </a:xfrm>
          <a:custGeom>
            <a:avLst/>
            <a:gdLst/>
            <a:ahLst/>
            <a:cxnLst/>
            <a:rect l="l" t="t" r="r" b="b"/>
            <a:pathLst>
              <a:path w="200659" h="987425">
                <a:moveTo>
                  <a:pt x="0" y="905763"/>
                </a:moveTo>
                <a:lnTo>
                  <a:pt x="24917" y="987298"/>
                </a:lnTo>
                <a:lnTo>
                  <a:pt x="69492" y="926211"/>
                </a:lnTo>
                <a:lnTo>
                  <a:pt x="44856" y="926211"/>
                </a:lnTo>
                <a:lnTo>
                  <a:pt x="26073" y="923036"/>
                </a:lnTo>
                <a:lnTo>
                  <a:pt x="28179" y="910526"/>
                </a:lnTo>
                <a:lnTo>
                  <a:pt x="0" y="905763"/>
                </a:lnTo>
                <a:close/>
              </a:path>
              <a:path w="200659" h="987425">
                <a:moveTo>
                  <a:pt x="28179" y="910526"/>
                </a:moveTo>
                <a:lnTo>
                  <a:pt x="26073" y="923036"/>
                </a:lnTo>
                <a:lnTo>
                  <a:pt x="44856" y="926211"/>
                </a:lnTo>
                <a:lnTo>
                  <a:pt x="46963" y="913700"/>
                </a:lnTo>
                <a:lnTo>
                  <a:pt x="28179" y="910526"/>
                </a:lnTo>
                <a:close/>
              </a:path>
              <a:path w="200659" h="987425">
                <a:moveTo>
                  <a:pt x="46963" y="913700"/>
                </a:moveTo>
                <a:lnTo>
                  <a:pt x="44856" y="926211"/>
                </a:lnTo>
                <a:lnTo>
                  <a:pt x="69492" y="926211"/>
                </a:lnTo>
                <a:lnTo>
                  <a:pt x="75145" y="918463"/>
                </a:lnTo>
                <a:lnTo>
                  <a:pt x="46963" y="913700"/>
                </a:lnTo>
                <a:close/>
              </a:path>
              <a:path w="200659" h="987425">
                <a:moveTo>
                  <a:pt x="181533" y="0"/>
                </a:moveTo>
                <a:lnTo>
                  <a:pt x="28179" y="910526"/>
                </a:lnTo>
                <a:lnTo>
                  <a:pt x="46963" y="913700"/>
                </a:lnTo>
                <a:lnTo>
                  <a:pt x="200317" y="3048"/>
                </a:lnTo>
                <a:lnTo>
                  <a:pt x="1815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90169" y="1255013"/>
            <a:ext cx="1761489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20833" sz="3000" spc="-7" b="1">
                <a:solidFill>
                  <a:srgbClr val="00AF50"/>
                </a:solidFill>
                <a:latin typeface="Myanmar Text"/>
                <a:cs typeface="Myanmar Text"/>
              </a:rPr>
              <a:t>Row </a:t>
            </a:r>
            <a:r>
              <a:rPr dirty="0" sz="2000" b="1">
                <a:solidFill>
                  <a:srgbClr val="FFFFFF"/>
                </a:solidFill>
                <a:latin typeface="Myanmar Text"/>
                <a:cs typeface="Myanmar Text"/>
              </a:rPr>
              <a:t>Row</a:t>
            </a:r>
            <a:r>
              <a:rPr dirty="0" sz="2000" spc="-160" b="1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sz="2000" spc="-5" b="1">
                <a:solidFill>
                  <a:srgbClr val="FFFFFF"/>
                </a:solidFill>
                <a:latin typeface="Myanmar Text"/>
                <a:cs typeface="Myanmar Text"/>
              </a:rPr>
              <a:t>Key</a:t>
            </a:r>
            <a:endParaRPr sz="20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3301" y="92328"/>
            <a:ext cx="3068955" cy="315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03301" y="397129"/>
            <a:ext cx="6219698" cy="315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42416" y="2577083"/>
            <a:ext cx="3602736" cy="24155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647944" y="1543811"/>
            <a:ext cx="4794504" cy="12237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775704" y="2985516"/>
            <a:ext cx="2540000" cy="2540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70788" y="5386222"/>
            <a:ext cx="112522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59475" algn="l"/>
                <a:tab pos="11238865" algn="l"/>
              </a:tabLst>
            </a:pPr>
            <a:r>
              <a:rPr dirty="0" u="heavy" sz="3600">
                <a:solidFill>
                  <a:srgbClr val="006FC0"/>
                </a:solidFill>
                <a:uFill>
                  <a:solidFill>
                    <a:srgbClr val="0078C0"/>
                  </a:solidFill>
                </a:uFill>
                <a:latin typeface="Myanmar Text"/>
                <a:cs typeface="Myanmar Text"/>
              </a:rPr>
              <a:t> 	</a:t>
            </a:r>
            <a:r>
              <a:rPr dirty="0" u="heavy" sz="3600" spc="-5">
                <a:solidFill>
                  <a:srgbClr val="006FC0"/>
                </a:solidFill>
                <a:uFill>
                  <a:solidFill>
                    <a:srgbClr val="0078C0"/>
                  </a:solidFill>
                </a:uFill>
                <a:latin typeface="Myanmar Text"/>
                <a:cs typeface="Myanmar Text"/>
              </a:rPr>
              <a:t>Google</a:t>
            </a:r>
            <a:r>
              <a:rPr dirty="0" u="heavy" sz="3600" spc="-40">
                <a:solidFill>
                  <a:srgbClr val="006FC0"/>
                </a:solidFill>
                <a:uFill>
                  <a:solidFill>
                    <a:srgbClr val="0078C0"/>
                  </a:solidFill>
                </a:uFill>
                <a:latin typeface="Myanmar Text"/>
                <a:cs typeface="Myanmar Text"/>
              </a:rPr>
              <a:t> </a:t>
            </a:r>
            <a:r>
              <a:rPr dirty="0" u="heavy" sz="3600" spc="-5">
                <a:solidFill>
                  <a:srgbClr val="006FC0"/>
                </a:solidFill>
                <a:uFill>
                  <a:solidFill>
                    <a:srgbClr val="0078C0"/>
                  </a:solidFill>
                </a:uFill>
                <a:latin typeface="Myanmar Text"/>
                <a:cs typeface="Myanmar Text"/>
              </a:rPr>
              <a:t>BigTable	</a:t>
            </a:r>
            <a:endParaRPr sz="3600">
              <a:latin typeface="Myanmar Text"/>
              <a:cs typeface="Myanmar Tex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"/>
              <a:t>Copyright © 2019 </a:t>
            </a:r>
            <a:r>
              <a:rPr dirty="0" spc="-10"/>
              <a:t>CADS and/or </a:t>
            </a:r>
            <a:r>
              <a:rPr dirty="0"/>
              <a:t>its </a:t>
            </a:r>
            <a:r>
              <a:rPr dirty="0" spc="-5"/>
              <a:t>affiliates. </a:t>
            </a:r>
            <a:r>
              <a:rPr dirty="0"/>
              <a:t>All </a:t>
            </a:r>
            <a:r>
              <a:rPr dirty="0" spc="-5"/>
              <a:t>rights reserved. </a:t>
            </a:r>
            <a:r>
              <a:rPr dirty="0" spc="-10"/>
              <a:t>CADS </a:t>
            </a:r>
            <a:r>
              <a:rPr dirty="0" spc="-5"/>
              <a:t>Confidential – Internal/Restricted/Highly</a:t>
            </a:r>
            <a:r>
              <a:rPr dirty="0" spc="65"/>
              <a:t> </a:t>
            </a:r>
            <a:r>
              <a:rPr dirty="0"/>
              <a:t>Restricted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37844"/>
            <a:ext cx="12192000" cy="1073150"/>
          </a:xfrm>
          <a:custGeom>
            <a:avLst/>
            <a:gdLst/>
            <a:ahLst/>
            <a:cxnLst/>
            <a:rect l="l" t="t" r="r" b="b"/>
            <a:pathLst>
              <a:path w="12192000" h="1073150">
                <a:moveTo>
                  <a:pt x="0" y="1072896"/>
                </a:moveTo>
                <a:lnTo>
                  <a:pt x="12192000" y="1072896"/>
                </a:lnTo>
                <a:lnTo>
                  <a:pt x="12192000" y="0"/>
                </a:lnTo>
                <a:lnTo>
                  <a:pt x="0" y="0"/>
                </a:lnTo>
                <a:lnTo>
                  <a:pt x="0" y="1072896"/>
                </a:lnTo>
                <a:close/>
              </a:path>
            </a:pathLst>
          </a:custGeom>
          <a:solidFill>
            <a:srgbClr val="A6A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03301" y="92328"/>
            <a:ext cx="3068955" cy="315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3301" y="397129"/>
            <a:ext cx="6219698" cy="315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1373" y="1194638"/>
            <a:ext cx="254889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solidFill>
                  <a:srgbClr val="000000"/>
                </a:solidFill>
              </a:rPr>
              <a:t>USE</a:t>
            </a:r>
            <a:r>
              <a:rPr dirty="0" sz="4400" spc="-90">
                <a:solidFill>
                  <a:srgbClr val="000000"/>
                </a:solidFill>
              </a:rPr>
              <a:t> </a:t>
            </a:r>
            <a:r>
              <a:rPr dirty="0" sz="4400" spc="-5">
                <a:solidFill>
                  <a:srgbClr val="000000"/>
                </a:solidFill>
              </a:rPr>
              <a:t>CASE</a:t>
            </a:r>
            <a:endParaRPr sz="4400"/>
          </a:p>
        </p:txBody>
      </p:sp>
      <p:sp>
        <p:nvSpPr>
          <p:cNvPr id="6" name="object 6"/>
          <p:cNvSpPr txBox="1"/>
          <p:nvPr/>
        </p:nvSpPr>
        <p:spPr>
          <a:xfrm>
            <a:off x="3684270" y="1243965"/>
            <a:ext cx="44126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Font typeface="Wingdings"/>
              <a:buChar char=""/>
              <a:tabLst>
                <a:tab pos="299720" algn="l"/>
              </a:tabLst>
            </a:pPr>
            <a:r>
              <a:rPr dirty="0" sz="1800" spc="-5">
                <a:latin typeface="Myanmar Text"/>
                <a:cs typeface="Myanmar Text"/>
              </a:rPr>
              <a:t>Restructure data </a:t>
            </a:r>
            <a:r>
              <a:rPr dirty="0" sz="1800">
                <a:latin typeface="Myanmar Text"/>
                <a:cs typeface="Myanmar Text"/>
              </a:rPr>
              <a:t>to be </a:t>
            </a:r>
            <a:r>
              <a:rPr dirty="0" sz="1800" spc="-5">
                <a:latin typeface="Myanmar Text"/>
                <a:cs typeface="Myanmar Text"/>
              </a:rPr>
              <a:t>stored in</a:t>
            </a:r>
            <a:r>
              <a:rPr dirty="0" sz="1800" spc="-100">
                <a:latin typeface="Myanmar Text"/>
                <a:cs typeface="Myanmar Text"/>
              </a:rPr>
              <a:t> </a:t>
            </a:r>
            <a:r>
              <a:rPr dirty="0" sz="1800" spc="-5">
                <a:latin typeface="Myanmar Text"/>
                <a:cs typeface="Myanmar Text"/>
              </a:rPr>
              <a:t>columns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84270" y="1518284"/>
            <a:ext cx="30435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Font typeface="Wingdings"/>
              <a:buChar char=""/>
              <a:tabLst>
                <a:tab pos="299720" algn="l"/>
              </a:tabLst>
            </a:pPr>
            <a:r>
              <a:rPr dirty="0" sz="1800" spc="-5">
                <a:latin typeface="Myanmar Text"/>
                <a:cs typeface="Myanmar Text"/>
              </a:rPr>
              <a:t>Store data </a:t>
            </a:r>
            <a:r>
              <a:rPr dirty="0" sz="1800">
                <a:latin typeface="Myanmar Text"/>
                <a:cs typeface="Myanmar Text"/>
              </a:rPr>
              <a:t>for </a:t>
            </a:r>
            <a:r>
              <a:rPr dirty="0" sz="1800" spc="-5">
                <a:latin typeface="Myanmar Text"/>
                <a:cs typeface="Myanmar Text"/>
              </a:rPr>
              <a:t>later</a:t>
            </a:r>
            <a:r>
              <a:rPr dirty="0" sz="1800" spc="-65">
                <a:latin typeface="Myanmar Text"/>
                <a:cs typeface="Myanmar Text"/>
              </a:rPr>
              <a:t> </a:t>
            </a:r>
            <a:r>
              <a:rPr dirty="0" sz="1800" spc="-5">
                <a:latin typeface="Myanmar Text"/>
                <a:cs typeface="Myanmar Text"/>
              </a:rPr>
              <a:t>analysis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110739"/>
            <a:ext cx="3533140" cy="4063365"/>
          </a:xfrm>
          <a:custGeom>
            <a:avLst/>
            <a:gdLst/>
            <a:ahLst/>
            <a:cxnLst/>
            <a:rect l="l" t="t" r="r" b="b"/>
            <a:pathLst>
              <a:path w="3533140" h="4063365">
                <a:moveTo>
                  <a:pt x="0" y="4062984"/>
                </a:moveTo>
                <a:lnTo>
                  <a:pt x="3532632" y="4062984"/>
                </a:lnTo>
                <a:lnTo>
                  <a:pt x="3532632" y="0"/>
                </a:lnTo>
                <a:lnTo>
                  <a:pt x="0" y="0"/>
                </a:lnTo>
                <a:lnTo>
                  <a:pt x="0" y="4062984"/>
                </a:lnTo>
                <a:close/>
              </a:path>
            </a:pathLst>
          </a:custGeom>
          <a:solidFill>
            <a:srgbClr val="FFFC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99745" y="2424176"/>
            <a:ext cx="42037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b="1">
                <a:latin typeface="Myanmar Text"/>
                <a:cs typeface="Myanmar Text"/>
              </a:rPr>
              <a:t>1</a:t>
            </a:r>
            <a:endParaRPr sz="5400">
              <a:latin typeface="Myanmar Text"/>
              <a:cs typeface="Myanmar Tex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"/>
              <a:t>Copyright © 2019 </a:t>
            </a:r>
            <a:r>
              <a:rPr dirty="0" spc="-10"/>
              <a:t>CADS and/or </a:t>
            </a:r>
            <a:r>
              <a:rPr dirty="0"/>
              <a:t>its </a:t>
            </a:r>
            <a:r>
              <a:rPr dirty="0" spc="-5"/>
              <a:t>affiliates. </a:t>
            </a:r>
            <a:r>
              <a:rPr dirty="0"/>
              <a:t>All </a:t>
            </a:r>
            <a:r>
              <a:rPr dirty="0" spc="-5"/>
              <a:t>rights reserved. </a:t>
            </a:r>
            <a:r>
              <a:rPr dirty="0" spc="-10"/>
              <a:t>CADS </a:t>
            </a:r>
            <a:r>
              <a:rPr dirty="0" spc="-5"/>
              <a:t>Confidential – Internal/Restricted/Highly</a:t>
            </a:r>
            <a:r>
              <a:rPr dirty="0" spc="65"/>
              <a:t> </a:t>
            </a:r>
            <a:r>
              <a:rPr dirty="0"/>
              <a:t>Restricted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70788" y="5052136"/>
            <a:ext cx="11252200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58925">
              <a:lnSpc>
                <a:spcPct val="100000"/>
              </a:lnSpc>
              <a:spcBef>
                <a:spcPts val="100"/>
              </a:spcBef>
            </a:pPr>
            <a:r>
              <a:rPr dirty="0" sz="3000" spc="-5" b="1">
                <a:latin typeface="Myanmar Text"/>
                <a:cs typeface="Myanmar Text"/>
              </a:rPr>
              <a:t>Handle</a:t>
            </a:r>
            <a:endParaRPr sz="3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709930" algn="l"/>
              </a:tabLst>
            </a:pPr>
            <a:r>
              <a:rPr dirty="0" u="heavy" sz="3000" b="1">
                <a:uFill>
                  <a:solidFill>
                    <a:srgbClr val="0078C0"/>
                  </a:solidFill>
                </a:uFill>
                <a:latin typeface="Myanmar Text"/>
                <a:cs typeface="Myanmar Text"/>
              </a:rPr>
              <a:t> 	</a:t>
            </a:r>
            <a:endParaRPr sz="3000">
              <a:latin typeface="Myanmar Text"/>
              <a:cs typeface="Myanmar Tex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24146" y="3146806"/>
            <a:ext cx="546036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6E6C00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Wide Column Store is suitable 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to 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store</a:t>
            </a:r>
            <a:r>
              <a:rPr dirty="0" sz="2000" spc="48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sparse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24146" y="3451605"/>
            <a:ext cx="5459095" cy="1550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data.</a:t>
            </a:r>
            <a:endParaRPr sz="2000">
              <a:latin typeface="Myanmar Text"/>
              <a:cs typeface="Myanmar Text"/>
            </a:endParaRPr>
          </a:p>
          <a:p>
            <a:pPr algn="just" marL="299085" marR="5080" indent="-287020">
              <a:lnSpc>
                <a:spcPct val="100000"/>
              </a:lnSpc>
              <a:spcBef>
                <a:spcPts val="2400"/>
              </a:spcBef>
              <a:buClr>
                <a:srgbClr val="6E6C00"/>
              </a:buClr>
              <a:buFont typeface="Wingdings"/>
              <a:buChar char=""/>
              <a:tabLst>
                <a:tab pos="299720" algn="l"/>
              </a:tabLst>
            </a:pP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For 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example, 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the </a:t>
            </a:r>
            <a:r>
              <a:rPr dirty="0" sz="2000" spc="-10">
                <a:solidFill>
                  <a:srgbClr val="FFFFFF"/>
                </a:solidFill>
                <a:latin typeface="Myanmar Text"/>
                <a:cs typeface="Myanmar Text"/>
              </a:rPr>
              <a:t>data 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related 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to a 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social  media site 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where there 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are 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users 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do 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not  provide their 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profile</a:t>
            </a:r>
            <a:r>
              <a:rPr dirty="0" sz="2000" spc="2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photos.</a:t>
            </a:r>
            <a:endParaRPr sz="20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3013" y="6226302"/>
            <a:ext cx="11207750" cy="1905"/>
          </a:xfrm>
          <a:custGeom>
            <a:avLst/>
            <a:gdLst/>
            <a:ahLst/>
            <a:cxnLst/>
            <a:rect l="l" t="t" r="r" b="b"/>
            <a:pathLst>
              <a:path w="11207750" h="1904">
                <a:moveTo>
                  <a:pt x="0" y="0"/>
                </a:moveTo>
                <a:lnTo>
                  <a:pt x="11207495" y="1524"/>
                </a:lnTo>
              </a:path>
            </a:pathLst>
          </a:custGeom>
          <a:ln w="19050">
            <a:solidFill>
              <a:srgbClr val="0078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59964" y="1178052"/>
            <a:ext cx="6672580" cy="4502150"/>
          </a:xfrm>
          <a:custGeom>
            <a:avLst/>
            <a:gdLst/>
            <a:ahLst/>
            <a:cxnLst/>
            <a:rect l="l" t="t" r="r" b="b"/>
            <a:pathLst>
              <a:path w="6672580" h="4502150">
                <a:moveTo>
                  <a:pt x="0" y="4501896"/>
                </a:moveTo>
                <a:lnTo>
                  <a:pt x="6672072" y="4501896"/>
                </a:lnTo>
                <a:lnTo>
                  <a:pt x="6672072" y="0"/>
                </a:lnTo>
                <a:lnTo>
                  <a:pt x="0" y="0"/>
                </a:lnTo>
                <a:lnTo>
                  <a:pt x="0" y="4501896"/>
                </a:lnTo>
                <a:close/>
              </a:path>
            </a:pathLst>
          </a:custGeom>
          <a:solidFill>
            <a:srgbClr val="FFFC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3301" y="92328"/>
            <a:ext cx="3068955" cy="315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3301" y="397129"/>
            <a:ext cx="3761104" cy="315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51657" y="1655826"/>
            <a:ext cx="2374900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2600" spc="-5">
                <a:solidFill>
                  <a:srgbClr val="6E6C00"/>
                </a:solidFill>
              </a:rPr>
              <a:t>Non</a:t>
            </a:r>
            <a:r>
              <a:rPr dirty="0" sz="2600">
                <a:solidFill>
                  <a:srgbClr val="6E6C00"/>
                </a:solidFill>
              </a:rPr>
              <a:t>-Relati</a:t>
            </a:r>
            <a:r>
              <a:rPr dirty="0" sz="2600" spc="5">
                <a:solidFill>
                  <a:srgbClr val="6E6C00"/>
                </a:solidFill>
              </a:rPr>
              <a:t>o</a:t>
            </a:r>
            <a:r>
              <a:rPr dirty="0" sz="2600">
                <a:solidFill>
                  <a:srgbClr val="6E6C00"/>
                </a:solidFill>
              </a:rPr>
              <a:t>nal</a:t>
            </a:r>
            <a:endParaRPr sz="2600"/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"/>
              <a:t>Copyright © 2019 </a:t>
            </a:r>
            <a:r>
              <a:rPr dirty="0" spc="-10"/>
              <a:t>CADS and/or </a:t>
            </a:r>
            <a:r>
              <a:rPr dirty="0"/>
              <a:t>its </a:t>
            </a:r>
            <a:r>
              <a:rPr dirty="0" spc="-5"/>
              <a:t>affiliates. </a:t>
            </a:r>
            <a:r>
              <a:rPr dirty="0"/>
              <a:t>All </a:t>
            </a:r>
            <a:r>
              <a:rPr dirty="0" spc="-5"/>
              <a:t>rights reserved. </a:t>
            </a:r>
            <a:r>
              <a:rPr dirty="0" spc="-10"/>
              <a:t>CADS </a:t>
            </a:r>
            <a:r>
              <a:rPr dirty="0" spc="-5"/>
              <a:t>Confidential – Internal/Restricted/Highly</a:t>
            </a:r>
            <a:r>
              <a:rPr dirty="0" spc="65"/>
              <a:t> </a:t>
            </a:r>
            <a:r>
              <a:rPr dirty="0"/>
              <a:t>Restricted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851657" y="3212338"/>
            <a:ext cx="6502400" cy="940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286385" marR="5080" indent="-287020">
              <a:lnSpc>
                <a:spcPct val="100000"/>
              </a:lnSpc>
              <a:spcBef>
                <a:spcPts val="105"/>
              </a:spcBef>
              <a:buClr>
                <a:srgbClr val="6E6C00"/>
              </a:buClr>
              <a:buFont typeface="Wingdings"/>
              <a:buChar char=""/>
              <a:tabLst>
                <a:tab pos="287020" algn="l"/>
              </a:tabLst>
            </a:pPr>
            <a:r>
              <a:rPr dirty="0" sz="2000" spc="-5">
                <a:solidFill>
                  <a:srgbClr val="A6A300"/>
                </a:solidFill>
                <a:latin typeface="Myanmar Text"/>
                <a:cs typeface="Myanmar Text"/>
              </a:rPr>
              <a:t>Data is stored </a:t>
            </a:r>
            <a:r>
              <a:rPr dirty="0" sz="2000">
                <a:solidFill>
                  <a:srgbClr val="A6A300"/>
                </a:solidFill>
                <a:latin typeface="Myanmar Text"/>
                <a:cs typeface="Myanmar Text"/>
              </a:rPr>
              <a:t>as an </a:t>
            </a:r>
            <a:r>
              <a:rPr dirty="0" sz="2000" spc="-5">
                <a:solidFill>
                  <a:srgbClr val="A6A300"/>
                </a:solidFill>
                <a:latin typeface="Myanmar Text"/>
                <a:cs typeface="Myanmar Text"/>
              </a:rPr>
              <a:t>aggregate in </a:t>
            </a:r>
            <a:r>
              <a:rPr dirty="0" sz="2000">
                <a:solidFill>
                  <a:srgbClr val="A6A300"/>
                </a:solidFill>
                <a:latin typeface="Myanmar Text"/>
                <a:cs typeface="Myanmar Text"/>
              </a:rPr>
              <a:t>NoSQL, </a:t>
            </a:r>
            <a:r>
              <a:rPr dirty="0" sz="2000" spc="-5">
                <a:solidFill>
                  <a:srgbClr val="A6A300"/>
                </a:solidFill>
                <a:latin typeface="Myanmar Text"/>
                <a:cs typeface="Myanmar Text"/>
              </a:rPr>
              <a:t>in </a:t>
            </a:r>
            <a:r>
              <a:rPr dirty="0" sz="2000">
                <a:solidFill>
                  <a:srgbClr val="A6A300"/>
                </a:solidFill>
                <a:latin typeface="Myanmar Text"/>
                <a:cs typeface="Myanmar Text"/>
              </a:rPr>
              <a:t>which </a:t>
            </a:r>
            <a:r>
              <a:rPr dirty="0" sz="2000" spc="-15">
                <a:solidFill>
                  <a:srgbClr val="A6A300"/>
                </a:solidFill>
                <a:latin typeface="Myanmar Text"/>
                <a:cs typeface="Myanmar Text"/>
              </a:rPr>
              <a:t>an  </a:t>
            </a:r>
            <a:r>
              <a:rPr dirty="0" sz="2000" spc="-5">
                <a:solidFill>
                  <a:srgbClr val="A6A300"/>
                </a:solidFill>
                <a:latin typeface="Myanmar Text"/>
                <a:cs typeface="Myanmar Text"/>
              </a:rPr>
              <a:t>information could be </a:t>
            </a:r>
            <a:r>
              <a:rPr dirty="0" sz="2000">
                <a:solidFill>
                  <a:srgbClr val="A6A300"/>
                </a:solidFill>
                <a:latin typeface="Myanmar Text"/>
                <a:cs typeface="Myanmar Text"/>
              </a:rPr>
              <a:t>duplicated </a:t>
            </a:r>
            <a:r>
              <a:rPr dirty="0" sz="2000" spc="-5">
                <a:solidFill>
                  <a:srgbClr val="A6A300"/>
                </a:solidFill>
                <a:latin typeface="Myanmar Text"/>
                <a:cs typeface="Myanmar Text"/>
              </a:rPr>
              <a:t>in </a:t>
            </a:r>
            <a:r>
              <a:rPr dirty="0" sz="2000">
                <a:solidFill>
                  <a:srgbClr val="A6A300"/>
                </a:solidFill>
                <a:latin typeface="Myanmar Text"/>
                <a:cs typeface="Myanmar Text"/>
              </a:rPr>
              <a:t>different rows </a:t>
            </a:r>
            <a:r>
              <a:rPr dirty="0" sz="2000" spc="-10">
                <a:solidFill>
                  <a:srgbClr val="A6A300"/>
                </a:solidFill>
                <a:latin typeface="Myanmar Text"/>
                <a:cs typeface="Myanmar Text"/>
              </a:rPr>
              <a:t>that  </a:t>
            </a:r>
            <a:r>
              <a:rPr dirty="0" sz="2000">
                <a:solidFill>
                  <a:srgbClr val="A6A300"/>
                </a:solidFill>
                <a:latin typeface="Myanmar Text"/>
                <a:cs typeface="Myanmar Text"/>
              </a:rPr>
              <a:t>use the</a:t>
            </a:r>
            <a:r>
              <a:rPr dirty="0" sz="2000" spc="-15">
                <a:solidFill>
                  <a:srgbClr val="A6A300"/>
                </a:solidFill>
                <a:latin typeface="Myanmar Text"/>
                <a:cs typeface="Myanmar Text"/>
              </a:rPr>
              <a:t> </a:t>
            </a:r>
            <a:r>
              <a:rPr dirty="0" sz="2000" spc="-5">
                <a:solidFill>
                  <a:srgbClr val="A6A300"/>
                </a:solidFill>
                <a:latin typeface="Myanmar Text"/>
                <a:cs typeface="Myanmar Text"/>
              </a:rPr>
              <a:t>information.</a:t>
            </a:r>
            <a:endParaRPr sz="20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37844"/>
            <a:ext cx="12192000" cy="1073150"/>
          </a:xfrm>
          <a:custGeom>
            <a:avLst/>
            <a:gdLst/>
            <a:ahLst/>
            <a:cxnLst/>
            <a:rect l="l" t="t" r="r" b="b"/>
            <a:pathLst>
              <a:path w="12192000" h="1073150">
                <a:moveTo>
                  <a:pt x="0" y="1072896"/>
                </a:moveTo>
                <a:lnTo>
                  <a:pt x="12192000" y="1072896"/>
                </a:lnTo>
                <a:lnTo>
                  <a:pt x="12192000" y="0"/>
                </a:lnTo>
                <a:lnTo>
                  <a:pt x="0" y="0"/>
                </a:lnTo>
                <a:lnTo>
                  <a:pt x="0" y="1072896"/>
                </a:lnTo>
                <a:close/>
              </a:path>
            </a:pathLst>
          </a:custGeom>
          <a:solidFill>
            <a:srgbClr val="A6A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03301" y="92328"/>
            <a:ext cx="3068955" cy="315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3301" y="397129"/>
            <a:ext cx="6219698" cy="315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1373" y="1194638"/>
            <a:ext cx="254889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solidFill>
                  <a:srgbClr val="000000"/>
                </a:solidFill>
              </a:rPr>
              <a:t>USE</a:t>
            </a:r>
            <a:r>
              <a:rPr dirty="0" sz="4400" spc="-90">
                <a:solidFill>
                  <a:srgbClr val="000000"/>
                </a:solidFill>
              </a:rPr>
              <a:t> </a:t>
            </a:r>
            <a:r>
              <a:rPr dirty="0" sz="4400" spc="-5">
                <a:solidFill>
                  <a:srgbClr val="000000"/>
                </a:solidFill>
              </a:rPr>
              <a:t>CASE</a:t>
            </a:r>
            <a:endParaRPr sz="4400"/>
          </a:p>
        </p:txBody>
      </p:sp>
      <p:sp>
        <p:nvSpPr>
          <p:cNvPr id="6" name="object 6"/>
          <p:cNvSpPr txBox="1"/>
          <p:nvPr/>
        </p:nvSpPr>
        <p:spPr>
          <a:xfrm>
            <a:off x="3684270" y="1243965"/>
            <a:ext cx="44126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Font typeface="Wingdings"/>
              <a:buChar char=""/>
              <a:tabLst>
                <a:tab pos="299720" algn="l"/>
              </a:tabLst>
            </a:pPr>
            <a:r>
              <a:rPr dirty="0" sz="1800" spc="-5">
                <a:latin typeface="Myanmar Text"/>
                <a:cs typeface="Myanmar Text"/>
              </a:rPr>
              <a:t>Restructure data </a:t>
            </a:r>
            <a:r>
              <a:rPr dirty="0" sz="1800">
                <a:latin typeface="Myanmar Text"/>
                <a:cs typeface="Myanmar Text"/>
              </a:rPr>
              <a:t>to be </a:t>
            </a:r>
            <a:r>
              <a:rPr dirty="0" sz="1800" spc="-5">
                <a:latin typeface="Myanmar Text"/>
                <a:cs typeface="Myanmar Text"/>
              </a:rPr>
              <a:t>stored in</a:t>
            </a:r>
            <a:r>
              <a:rPr dirty="0" sz="1800" spc="-100">
                <a:latin typeface="Myanmar Text"/>
                <a:cs typeface="Myanmar Text"/>
              </a:rPr>
              <a:t> </a:t>
            </a:r>
            <a:r>
              <a:rPr dirty="0" sz="1800" spc="-5">
                <a:latin typeface="Myanmar Text"/>
                <a:cs typeface="Myanmar Text"/>
              </a:rPr>
              <a:t>columns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84270" y="1518284"/>
            <a:ext cx="30435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Font typeface="Wingdings"/>
              <a:buChar char=""/>
              <a:tabLst>
                <a:tab pos="299720" algn="l"/>
              </a:tabLst>
            </a:pPr>
            <a:r>
              <a:rPr dirty="0" sz="1800" spc="-5">
                <a:latin typeface="Myanmar Text"/>
                <a:cs typeface="Myanmar Text"/>
              </a:rPr>
              <a:t>Store data </a:t>
            </a:r>
            <a:r>
              <a:rPr dirty="0" sz="1800">
                <a:latin typeface="Myanmar Text"/>
                <a:cs typeface="Myanmar Text"/>
              </a:rPr>
              <a:t>for </a:t>
            </a:r>
            <a:r>
              <a:rPr dirty="0" sz="1800" spc="-5">
                <a:latin typeface="Myanmar Text"/>
                <a:cs typeface="Myanmar Text"/>
              </a:rPr>
              <a:t>later</a:t>
            </a:r>
            <a:r>
              <a:rPr dirty="0" sz="1800" spc="-65">
                <a:latin typeface="Myanmar Text"/>
                <a:cs typeface="Myanmar Text"/>
              </a:rPr>
              <a:t> </a:t>
            </a:r>
            <a:r>
              <a:rPr dirty="0" sz="1800" spc="-5">
                <a:latin typeface="Myanmar Text"/>
                <a:cs typeface="Myanmar Text"/>
              </a:rPr>
              <a:t>analysis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110739"/>
            <a:ext cx="3604260" cy="4063365"/>
          </a:xfrm>
          <a:custGeom>
            <a:avLst/>
            <a:gdLst/>
            <a:ahLst/>
            <a:cxnLst/>
            <a:rect l="l" t="t" r="r" b="b"/>
            <a:pathLst>
              <a:path w="3604260" h="4063365">
                <a:moveTo>
                  <a:pt x="0" y="4062984"/>
                </a:moveTo>
                <a:lnTo>
                  <a:pt x="3604260" y="4062984"/>
                </a:lnTo>
                <a:lnTo>
                  <a:pt x="3604260" y="0"/>
                </a:lnTo>
                <a:lnTo>
                  <a:pt x="0" y="0"/>
                </a:lnTo>
                <a:lnTo>
                  <a:pt x="0" y="4062984"/>
                </a:lnTo>
                <a:close/>
              </a:path>
            </a:pathLst>
          </a:custGeom>
          <a:solidFill>
            <a:srgbClr val="FFFC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71373" y="2424176"/>
            <a:ext cx="42037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b="1">
                <a:latin typeface="Myanmar Text"/>
                <a:cs typeface="Myanmar Text"/>
              </a:rPr>
              <a:t>2</a:t>
            </a:r>
            <a:endParaRPr sz="5400">
              <a:latin typeface="Myanmar Text"/>
              <a:cs typeface="Myanmar Tex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"/>
              <a:t>Copyright © 2019 </a:t>
            </a:r>
            <a:r>
              <a:rPr dirty="0" spc="-10"/>
              <a:t>CADS and/or </a:t>
            </a:r>
            <a:r>
              <a:rPr dirty="0"/>
              <a:t>its </a:t>
            </a:r>
            <a:r>
              <a:rPr dirty="0" spc="-5"/>
              <a:t>affiliates. </a:t>
            </a:r>
            <a:r>
              <a:rPr dirty="0"/>
              <a:t>All </a:t>
            </a:r>
            <a:r>
              <a:rPr dirty="0" spc="-5"/>
              <a:t>rights reserved. </a:t>
            </a:r>
            <a:r>
              <a:rPr dirty="0" spc="-10"/>
              <a:t>CADS </a:t>
            </a:r>
            <a:r>
              <a:rPr dirty="0" spc="-5"/>
              <a:t>Confidential – Internal/Restricted/Highly</a:t>
            </a:r>
            <a:r>
              <a:rPr dirty="0" spc="65"/>
              <a:t> </a:t>
            </a:r>
            <a:r>
              <a:rPr dirty="0"/>
              <a:t>Restricted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70788" y="5052136"/>
            <a:ext cx="11252200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58339">
              <a:lnSpc>
                <a:spcPct val="100000"/>
              </a:lnSpc>
              <a:spcBef>
                <a:spcPts val="100"/>
              </a:spcBef>
            </a:pPr>
            <a:r>
              <a:rPr dirty="0" sz="3000" spc="-5" b="1">
                <a:latin typeface="Myanmar Text"/>
                <a:cs typeface="Myanmar Text"/>
              </a:rPr>
              <a:t>Store</a:t>
            </a:r>
            <a:endParaRPr sz="3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351280" algn="l"/>
              </a:tabLst>
            </a:pPr>
            <a:r>
              <a:rPr dirty="0" u="heavy" sz="3000" b="1">
                <a:uFill>
                  <a:solidFill>
                    <a:srgbClr val="0078C0"/>
                  </a:solidFill>
                </a:uFill>
                <a:latin typeface="Myanmar Text"/>
                <a:cs typeface="Myanmar Text"/>
              </a:rPr>
              <a:t> 	</a:t>
            </a:r>
            <a:r>
              <a:rPr dirty="0" u="heavy" sz="3000" spc="-5" b="1">
                <a:uFill>
                  <a:solidFill>
                    <a:srgbClr val="0078C0"/>
                  </a:solidFill>
                </a:uFill>
                <a:latin typeface="Myanmar Text"/>
                <a:cs typeface="Myanmar Text"/>
              </a:rPr>
              <a:t>Lo</a:t>
            </a:r>
            <a:endParaRPr sz="3000">
              <a:latin typeface="Myanmar Text"/>
              <a:cs typeface="Myanmar Tex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08450" y="2652141"/>
            <a:ext cx="545846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6E6C00"/>
              </a:buClr>
              <a:buFont typeface="Wingdings"/>
              <a:buChar char=""/>
              <a:tabLst>
                <a:tab pos="299085" algn="l"/>
                <a:tab pos="299720" algn="l"/>
                <a:tab pos="1109345" algn="l"/>
                <a:tab pos="2216150" algn="l"/>
                <a:tab pos="3037840" algn="l"/>
                <a:tab pos="3658235" algn="l"/>
                <a:tab pos="4648835" algn="l"/>
              </a:tabLst>
            </a:pP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Wi</a:t>
            </a:r>
            <a:r>
              <a:rPr dirty="0" sz="2000" spc="-15">
                <a:solidFill>
                  <a:srgbClr val="FFFFFF"/>
                </a:solidFill>
                <a:latin typeface="Myanmar Text"/>
                <a:cs typeface="Myanmar Text"/>
              </a:rPr>
              <a:t>d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e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	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Co</a:t>
            </a:r>
            <a:r>
              <a:rPr dirty="0" sz="2000" spc="-10">
                <a:solidFill>
                  <a:srgbClr val="FFFFFF"/>
                </a:solidFill>
                <a:latin typeface="Myanmar Text"/>
                <a:cs typeface="Myanmar Text"/>
              </a:rPr>
              <a:t>l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u</a:t>
            </a:r>
            <a:r>
              <a:rPr dirty="0" sz="2000" spc="5">
                <a:solidFill>
                  <a:srgbClr val="FFFFFF"/>
                </a:solidFill>
                <a:latin typeface="Myanmar Text"/>
                <a:cs typeface="Myanmar Text"/>
              </a:rPr>
              <a:t>m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n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	</a:t>
            </a:r>
            <a:r>
              <a:rPr dirty="0" sz="2000" spc="-10">
                <a:solidFill>
                  <a:srgbClr val="FFFFFF"/>
                </a:solidFill>
                <a:latin typeface="Myanmar Text"/>
                <a:cs typeface="Myanmar Text"/>
              </a:rPr>
              <a:t>S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tore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	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c</a:t>
            </a:r>
            <a:r>
              <a:rPr dirty="0" sz="2000" spc="-15">
                <a:solidFill>
                  <a:srgbClr val="FFFFFF"/>
                </a:solidFill>
                <a:latin typeface="Myanmar Text"/>
                <a:cs typeface="Myanmar Text"/>
              </a:rPr>
              <a:t>a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n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	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h</a:t>
            </a:r>
            <a:r>
              <a:rPr dirty="0" sz="2000" spc="-10">
                <a:solidFill>
                  <a:srgbClr val="FFFFFF"/>
                </a:solidFill>
                <a:latin typeface="Myanmar Text"/>
                <a:cs typeface="Myanmar Text"/>
              </a:rPr>
              <a:t>a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ndle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	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flexib</a:t>
            </a:r>
            <a:r>
              <a:rPr dirty="0" sz="2000" spc="-10">
                <a:solidFill>
                  <a:srgbClr val="FFFFFF"/>
                </a:solidFill>
                <a:latin typeface="Myanmar Text"/>
                <a:cs typeface="Myanmar Text"/>
              </a:rPr>
              <a:t>l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e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94961" y="2956636"/>
            <a:ext cx="102552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co</a:t>
            </a:r>
            <a:r>
              <a:rPr dirty="0" sz="2000" spc="-10">
                <a:solidFill>
                  <a:srgbClr val="FFFFFF"/>
                </a:solidFill>
                <a:latin typeface="Myanmar Text"/>
                <a:cs typeface="Myanmar Text"/>
              </a:rPr>
              <a:t>l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um</a:t>
            </a:r>
            <a:r>
              <a:rPr dirty="0" sz="2000" spc="5">
                <a:solidFill>
                  <a:srgbClr val="FFFFFF"/>
                </a:solidFill>
                <a:latin typeface="Myanmar Text"/>
                <a:cs typeface="Myanmar Text"/>
              </a:rPr>
              <a:t>n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s.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08450" y="3566921"/>
            <a:ext cx="5460365" cy="1245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299085" marR="5080" indent="-287020">
              <a:lnSpc>
                <a:spcPct val="100000"/>
              </a:lnSpc>
              <a:spcBef>
                <a:spcPts val="105"/>
              </a:spcBef>
              <a:buClr>
                <a:srgbClr val="6E6C00"/>
              </a:buClr>
              <a:buFont typeface="Wingdings"/>
              <a:buChar char=""/>
              <a:tabLst>
                <a:tab pos="299720" algn="l"/>
              </a:tabLst>
            </a:pPr>
            <a:r>
              <a:rPr dirty="0" sz="2000" spc="5">
                <a:solidFill>
                  <a:srgbClr val="FFFFFF"/>
                </a:solidFill>
                <a:latin typeface="Myanmar Text"/>
                <a:cs typeface="Myanmar Text"/>
              </a:rPr>
              <a:t>The 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same data can be stored in 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alternative  structures at the 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same 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time. 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It is 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relatively  useful to 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build 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a quick picture of a </a:t>
            </a:r>
            <a:r>
              <a:rPr dirty="0" sz="2000" spc="-10">
                <a:solidFill>
                  <a:srgbClr val="FFFFFF"/>
                </a:solidFill>
                <a:latin typeface="Myanmar Text"/>
                <a:cs typeface="Myanmar Text"/>
              </a:rPr>
              <a:t>day </a:t>
            </a:r>
            <a:r>
              <a:rPr dirty="0" sz="2000" spc="-5">
                <a:solidFill>
                  <a:srgbClr val="FFFFFF"/>
                </a:solidFill>
                <a:latin typeface="Myanmar Text"/>
                <a:cs typeface="Myanmar Text"/>
              </a:rPr>
              <a:t>in 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5  minutes, 1-hour, or</a:t>
            </a:r>
            <a:r>
              <a:rPr dirty="0" sz="2000" spc="-2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dirty="0" sz="2000">
                <a:solidFill>
                  <a:srgbClr val="FFFFFF"/>
                </a:solidFill>
                <a:latin typeface="Myanmar Text"/>
                <a:cs typeface="Myanmar Text"/>
              </a:rPr>
              <a:t>1-day.</a:t>
            </a:r>
            <a:endParaRPr sz="20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3013" y="6226302"/>
            <a:ext cx="11207750" cy="1905"/>
          </a:xfrm>
          <a:custGeom>
            <a:avLst/>
            <a:gdLst/>
            <a:ahLst/>
            <a:cxnLst/>
            <a:rect l="l" t="t" r="r" b="b"/>
            <a:pathLst>
              <a:path w="11207750" h="1904">
                <a:moveTo>
                  <a:pt x="0" y="0"/>
                </a:moveTo>
                <a:lnTo>
                  <a:pt x="11207495" y="1524"/>
                </a:lnTo>
              </a:path>
            </a:pathLst>
          </a:custGeom>
          <a:ln w="19050">
            <a:solidFill>
              <a:srgbClr val="0078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03301" y="92328"/>
            <a:ext cx="3068955" cy="315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3301" y="397129"/>
            <a:ext cx="1429131" cy="315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1037844"/>
            <a:ext cx="12192000" cy="1073150"/>
          </a:xfrm>
          <a:custGeom>
            <a:avLst/>
            <a:gdLst/>
            <a:ahLst/>
            <a:cxnLst/>
            <a:rect l="l" t="t" r="r" b="b"/>
            <a:pathLst>
              <a:path w="12192000" h="1073150">
                <a:moveTo>
                  <a:pt x="0" y="1072896"/>
                </a:moveTo>
                <a:lnTo>
                  <a:pt x="12192000" y="1072896"/>
                </a:lnTo>
                <a:lnTo>
                  <a:pt x="12192000" y="0"/>
                </a:lnTo>
                <a:lnTo>
                  <a:pt x="0" y="0"/>
                </a:lnTo>
                <a:lnTo>
                  <a:pt x="0" y="1072896"/>
                </a:lnTo>
                <a:close/>
              </a:path>
            </a:pathLst>
          </a:custGeom>
          <a:solidFill>
            <a:srgbClr val="A6A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1373" y="1194638"/>
            <a:ext cx="491236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>
                <a:solidFill>
                  <a:srgbClr val="000000"/>
                </a:solidFill>
              </a:rPr>
              <a:t>Industrial</a:t>
            </a:r>
            <a:r>
              <a:rPr dirty="0" sz="4400" spc="-40">
                <a:solidFill>
                  <a:srgbClr val="000000"/>
                </a:solidFill>
              </a:rPr>
              <a:t> </a:t>
            </a:r>
            <a:r>
              <a:rPr dirty="0" sz="4400" spc="-5">
                <a:solidFill>
                  <a:srgbClr val="000000"/>
                </a:solidFill>
              </a:rPr>
              <a:t>Example</a:t>
            </a:r>
            <a:endParaRPr sz="4400"/>
          </a:p>
        </p:txBody>
      </p:sp>
      <p:sp>
        <p:nvSpPr>
          <p:cNvPr id="7" name="object 7"/>
          <p:cNvSpPr txBox="1"/>
          <p:nvPr/>
        </p:nvSpPr>
        <p:spPr>
          <a:xfrm>
            <a:off x="4145026" y="3670172"/>
            <a:ext cx="593852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420495" algn="l"/>
                <a:tab pos="1481455" algn="l"/>
                <a:tab pos="2205990" algn="l"/>
                <a:tab pos="2420620" algn="l"/>
                <a:tab pos="2832100" algn="l"/>
                <a:tab pos="3609340" algn="l"/>
                <a:tab pos="3854450" algn="l"/>
                <a:tab pos="4159885" algn="l"/>
                <a:tab pos="4439920" algn="l"/>
                <a:tab pos="4999355" algn="l"/>
                <a:tab pos="5024120" algn="l"/>
              </a:tabLst>
            </a:pPr>
            <a:r>
              <a:rPr dirty="0" sz="1800" b="1">
                <a:solidFill>
                  <a:srgbClr val="FFFFFF"/>
                </a:solidFill>
                <a:latin typeface="Myanmar Text"/>
                <a:cs typeface="Myanmar Text"/>
              </a:rPr>
              <a:t>I</a:t>
            </a:r>
            <a:r>
              <a:rPr dirty="0" sz="1800" spc="5" b="1">
                <a:solidFill>
                  <a:srgbClr val="FFFFFF"/>
                </a:solidFill>
                <a:latin typeface="Myanmar Text"/>
                <a:cs typeface="Myanmar Text"/>
              </a:rPr>
              <a:t>n</a:t>
            </a:r>
            <a:r>
              <a:rPr dirty="0" sz="1800" b="1">
                <a:solidFill>
                  <a:srgbClr val="FFFFFF"/>
                </a:solidFill>
                <a:latin typeface="Myanmar Text"/>
                <a:cs typeface="Myanmar Text"/>
              </a:rPr>
              <a:t>st</a:t>
            </a:r>
            <a:r>
              <a:rPr dirty="0" sz="1800" spc="-15" b="1">
                <a:solidFill>
                  <a:srgbClr val="FFFFFF"/>
                </a:solidFill>
                <a:latin typeface="Myanmar Text"/>
                <a:cs typeface="Myanmar Text"/>
              </a:rPr>
              <a:t>a</a:t>
            </a:r>
            <a:r>
              <a:rPr dirty="0" sz="1800" spc="-5" b="1">
                <a:solidFill>
                  <a:srgbClr val="FFFFFF"/>
                </a:solidFill>
                <a:latin typeface="Myanmar Text"/>
                <a:cs typeface="Myanmar Text"/>
              </a:rPr>
              <a:t>g</a:t>
            </a:r>
            <a:r>
              <a:rPr dirty="0" sz="1800" spc="-10" b="1">
                <a:solidFill>
                  <a:srgbClr val="FFFFFF"/>
                </a:solidFill>
                <a:latin typeface="Myanmar Text"/>
                <a:cs typeface="Myanmar Text"/>
              </a:rPr>
              <a:t>r</a:t>
            </a:r>
            <a:r>
              <a:rPr dirty="0" sz="1800" spc="-5" b="1">
                <a:solidFill>
                  <a:srgbClr val="FFFFFF"/>
                </a:solidFill>
                <a:latin typeface="Myanmar Text"/>
                <a:cs typeface="Myanmar Text"/>
              </a:rPr>
              <a:t>a</a:t>
            </a:r>
            <a:r>
              <a:rPr dirty="0" sz="1800" b="1">
                <a:solidFill>
                  <a:srgbClr val="FFFFFF"/>
                </a:solidFill>
                <a:latin typeface="Myanmar Text"/>
                <a:cs typeface="Myanmar Text"/>
              </a:rPr>
              <a:t>m	uses	C</a:t>
            </a:r>
            <a:r>
              <a:rPr dirty="0" sz="1800" spc="5" b="1">
                <a:solidFill>
                  <a:srgbClr val="FFFFFF"/>
                </a:solidFill>
                <a:latin typeface="Myanmar Text"/>
                <a:cs typeface="Myanmar Text"/>
              </a:rPr>
              <a:t>a</a:t>
            </a:r>
            <a:r>
              <a:rPr dirty="0" sz="1800" spc="-15" b="1">
                <a:solidFill>
                  <a:srgbClr val="FFFFFF"/>
                </a:solidFill>
                <a:latin typeface="Myanmar Text"/>
                <a:cs typeface="Myanmar Text"/>
              </a:rPr>
              <a:t>s</a:t>
            </a:r>
            <a:r>
              <a:rPr dirty="0" sz="1800" b="1">
                <a:solidFill>
                  <a:srgbClr val="FFFFFF"/>
                </a:solidFill>
                <a:latin typeface="Myanmar Text"/>
                <a:cs typeface="Myanmar Text"/>
              </a:rPr>
              <a:t>s</a:t>
            </a:r>
            <a:r>
              <a:rPr dirty="0" sz="1800" spc="-10" b="1">
                <a:solidFill>
                  <a:srgbClr val="FFFFFF"/>
                </a:solidFill>
                <a:latin typeface="Myanmar Text"/>
                <a:cs typeface="Myanmar Text"/>
              </a:rPr>
              <a:t>a</a:t>
            </a:r>
            <a:r>
              <a:rPr dirty="0" sz="1800" b="1">
                <a:solidFill>
                  <a:srgbClr val="FFFFFF"/>
                </a:solidFill>
                <a:latin typeface="Myanmar Text"/>
                <a:cs typeface="Myanmar Text"/>
              </a:rPr>
              <a:t>n</a:t>
            </a:r>
            <a:r>
              <a:rPr dirty="0" sz="1800" spc="-10" b="1">
                <a:solidFill>
                  <a:srgbClr val="FFFFFF"/>
                </a:solidFill>
                <a:latin typeface="Myanmar Text"/>
                <a:cs typeface="Myanmar Text"/>
              </a:rPr>
              <a:t>d</a:t>
            </a:r>
            <a:r>
              <a:rPr dirty="0" sz="1800" b="1">
                <a:solidFill>
                  <a:srgbClr val="FFFFFF"/>
                </a:solidFill>
                <a:latin typeface="Myanmar Text"/>
                <a:cs typeface="Myanmar Text"/>
              </a:rPr>
              <a:t>ra	</a:t>
            </a:r>
            <a:r>
              <a:rPr dirty="0" sz="1800" spc="-5" b="1">
                <a:solidFill>
                  <a:srgbClr val="FFFFFF"/>
                </a:solidFill>
                <a:latin typeface="Myanmar Text"/>
                <a:cs typeface="Myanmar Text"/>
              </a:rPr>
              <a:t>t</a:t>
            </a:r>
            <a:r>
              <a:rPr dirty="0" sz="1800" b="1">
                <a:solidFill>
                  <a:srgbClr val="FFFFFF"/>
                </a:solidFill>
                <a:latin typeface="Myanmar Text"/>
                <a:cs typeface="Myanmar Text"/>
              </a:rPr>
              <a:t>o		sto</a:t>
            </a:r>
            <a:r>
              <a:rPr dirty="0" sz="1800" spc="-10" b="1">
                <a:solidFill>
                  <a:srgbClr val="FFFFFF"/>
                </a:solidFill>
                <a:latin typeface="Myanmar Text"/>
                <a:cs typeface="Myanmar Text"/>
              </a:rPr>
              <a:t>r</a:t>
            </a:r>
            <a:r>
              <a:rPr dirty="0" sz="1800" b="1">
                <a:solidFill>
                  <a:srgbClr val="FFFFFF"/>
                </a:solidFill>
                <a:latin typeface="Myanmar Text"/>
                <a:cs typeface="Myanmar Text"/>
              </a:rPr>
              <a:t>e		</a:t>
            </a:r>
            <a:r>
              <a:rPr dirty="0" sz="1800" spc="-5" b="1">
                <a:solidFill>
                  <a:srgbClr val="FFFFFF"/>
                </a:solidFill>
                <a:latin typeface="Myanmar Text"/>
                <a:cs typeface="Myanmar Text"/>
              </a:rPr>
              <a:t>a</a:t>
            </a:r>
            <a:r>
              <a:rPr dirty="0" sz="1800" spc="5" b="1">
                <a:solidFill>
                  <a:srgbClr val="FFFFFF"/>
                </a:solidFill>
                <a:latin typeface="Myanmar Text"/>
                <a:cs typeface="Myanmar Text"/>
              </a:rPr>
              <a:t>u</a:t>
            </a:r>
            <a:r>
              <a:rPr dirty="0" sz="1800" spc="-5" b="1">
                <a:solidFill>
                  <a:srgbClr val="FFFFFF"/>
                </a:solidFill>
                <a:latin typeface="Myanmar Text"/>
                <a:cs typeface="Myanmar Text"/>
              </a:rPr>
              <a:t>d</a:t>
            </a:r>
            <a:r>
              <a:rPr dirty="0" sz="1800" spc="5" b="1">
                <a:solidFill>
                  <a:srgbClr val="FFFFFF"/>
                </a:solidFill>
                <a:latin typeface="Myanmar Text"/>
                <a:cs typeface="Myanmar Text"/>
              </a:rPr>
              <a:t>i</a:t>
            </a:r>
            <a:r>
              <a:rPr dirty="0" sz="1800" spc="-5" b="1">
                <a:solidFill>
                  <a:srgbClr val="FFFFFF"/>
                </a:solidFill>
                <a:latin typeface="Myanmar Text"/>
                <a:cs typeface="Myanmar Text"/>
              </a:rPr>
              <a:t>ti</a:t>
            </a:r>
            <a:r>
              <a:rPr dirty="0" sz="1800" spc="-10" b="1">
                <a:solidFill>
                  <a:srgbClr val="FFFFFF"/>
                </a:solidFill>
                <a:latin typeface="Myanmar Text"/>
                <a:cs typeface="Myanmar Text"/>
              </a:rPr>
              <a:t>n</a:t>
            </a:r>
            <a:r>
              <a:rPr dirty="0" sz="1800" b="1">
                <a:solidFill>
                  <a:srgbClr val="FFFFFF"/>
                </a:solidFill>
                <a:latin typeface="Myanmar Text"/>
                <a:cs typeface="Myanmar Text"/>
              </a:rPr>
              <a:t>g  </a:t>
            </a:r>
            <a:r>
              <a:rPr dirty="0" sz="1800" spc="-5" b="1">
                <a:solidFill>
                  <a:srgbClr val="FFFFFF"/>
                </a:solidFill>
                <a:latin typeface="Myanmar Text"/>
                <a:cs typeface="Myanmar Text"/>
              </a:rPr>
              <a:t>i</a:t>
            </a:r>
            <a:r>
              <a:rPr dirty="0" sz="1800" spc="5" b="1">
                <a:solidFill>
                  <a:srgbClr val="FFFFFF"/>
                </a:solidFill>
                <a:latin typeface="Myanmar Text"/>
                <a:cs typeface="Myanmar Text"/>
              </a:rPr>
              <a:t>n</a:t>
            </a:r>
            <a:r>
              <a:rPr dirty="0" sz="1800" spc="-5" b="1">
                <a:solidFill>
                  <a:srgbClr val="FFFFFF"/>
                </a:solidFill>
                <a:latin typeface="Myanmar Text"/>
                <a:cs typeface="Myanmar Text"/>
              </a:rPr>
              <a:t>for</a:t>
            </a:r>
            <a:r>
              <a:rPr dirty="0" sz="1800" spc="-15" b="1">
                <a:solidFill>
                  <a:srgbClr val="FFFFFF"/>
                </a:solidFill>
                <a:latin typeface="Myanmar Text"/>
                <a:cs typeface="Myanmar Text"/>
              </a:rPr>
              <a:t>m</a:t>
            </a:r>
            <a:r>
              <a:rPr dirty="0" sz="1800" spc="-5" b="1">
                <a:solidFill>
                  <a:srgbClr val="FFFFFF"/>
                </a:solidFill>
                <a:latin typeface="Myanmar Text"/>
                <a:cs typeface="Myanmar Text"/>
              </a:rPr>
              <a:t>ati</a:t>
            </a:r>
            <a:r>
              <a:rPr dirty="0" sz="1800" spc="5" b="1">
                <a:solidFill>
                  <a:srgbClr val="FFFFFF"/>
                </a:solidFill>
                <a:latin typeface="Myanmar Text"/>
                <a:cs typeface="Myanmar Text"/>
              </a:rPr>
              <a:t>o</a:t>
            </a:r>
            <a:r>
              <a:rPr dirty="0" sz="1800" b="1">
                <a:solidFill>
                  <a:srgbClr val="FFFFFF"/>
                </a:solidFill>
                <a:latin typeface="Myanmar Text"/>
                <a:cs typeface="Myanmar Text"/>
              </a:rPr>
              <a:t>n		</a:t>
            </a:r>
            <a:r>
              <a:rPr dirty="0" sz="1800" spc="-10" b="1">
                <a:solidFill>
                  <a:srgbClr val="FFFFFF"/>
                </a:solidFill>
                <a:latin typeface="Myanmar Text"/>
                <a:cs typeface="Myanmar Text"/>
              </a:rPr>
              <a:t>r</a:t>
            </a:r>
            <a:r>
              <a:rPr dirty="0" sz="1800" b="1">
                <a:solidFill>
                  <a:srgbClr val="FFFFFF"/>
                </a:solidFill>
                <a:latin typeface="Myanmar Text"/>
                <a:cs typeface="Myanmar Text"/>
              </a:rPr>
              <a:t>el</a:t>
            </a:r>
            <a:r>
              <a:rPr dirty="0" sz="1800" spc="5" b="1">
                <a:solidFill>
                  <a:srgbClr val="FFFFFF"/>
                </a:solidFill>
                <a:latin typeface="Myanmar Text"/>
                <a:cs typeface="Myanmar Text"/>
              </a:rPr>
              <a:t>a</a:t>
            </a:r>
            <a:r>
              <a:rPr dirty="0" sz="1800" spc="-5" b="1">
                <a:solidFill>
                  <a:srgbClr val="FFFFFF"/>
                </a:solidFill>
                <a:latin typeface="Myanmar Text"/>
                <a:cs typeface="Myanmar Text"/>
              </a:rPr>
              <a:t>t</a:t>
            </a:r>
            <a:r>
              <a:rPr dirty="0" sz="1800" spc="-10" b="1">
                <a:solidFill>
                  <a:srgbClr val="FFFFFF"/>
                </a:solidFill>
                <a:latin typeface="Myanmar Text"/>
                <a:cs typeface="Myanmar Text"/>
              </a:rPr>
              <a:t>e</a:t>
            </a:r>
            <a:r>
              <a:rPr dirty="0" sz="1800" b="1">
                <a:solidFill>
                  <a:srgbClr val="FFFFFF"/>
                </a:solidFill>
                <a:latin typeface="Myanmar Text"/>
                <a:cs typeface="Myanmar Text"/>
              </a:rPr>
              <a:t>d	</a:t>
            </a:r>
            <a:r>
              <a:rPr dirty="0" sz="1800" spc="-5" b="1">
                <a:solidFill>
                  <a:srgbClr val="FFFFFF"/>
                </a:solidFill>
                <a:latin typeface="Myanmar Text"/>
                <a:cs typeface="Myanmar Text"/>
              </a:rPr>
              <a:t>t</a:t>
            </a:r>
            <a:r>
              <a:rPr dirty="0" sz="1800" b="1">
                <a:solidFill>
                  <a:srgbClr val="FFFFFF"/>
                </a:solidFill>
                <a:latin typeface="Myanmar Text"/>
                <a:cs typeface="Myanmar Text"/>
              </a:rPr>
              <a:t>o	secur</a:t>
            </a:r>
            <a:r>
              <a:rPr dirty="0" sz="1800" spc="5" b="1">
                <a:solidFill>
                  <a:srgbClr val="FFFFFF"/>
                </a:solidFill>
                <a:latin typeface="Myanmar Text"/>
                <a:cs typeface="Myanmar Text"/>
              </a:rPr>
              <a:t>i</a:t>
            </a:r>
            <a:r>
              <a:rPr dirty="0" sz="1800" spc="-20" b="1">
                <a:solidFill>
                  <a:srgbClr val="FFFFFF"/>
                </a:solidFill>
                <a:latin typeface="Myanmar Text"/>
                <a:cs typeface="Myanmar Text"/>
              </a:rPr>
              <a:t>t</a:t>
            </a:r>
            <a:r>
              <a:rPr dirty="0" sz="1800" b="1">
                <a:solidFill>
                  <a:srgbClr val="FFFFFF"/>
                </a:solidFill>
                <a:latin typeface="Myanmar Text"/>
                <a:cs typeface="Myanmar Text"/>
              </a:rPr>
              <a:t>y	</a:t>
            </a:r>
            <a:r>
              <a:rPr dirty="0" sz="1800" spc="-10" b="1">
                <a:solidFill>
                  <a:srgbClr val="FFFFFF"/>
                </a:solidFill>
                <a:latin typeface="Myanmar Text"/>
                <a:cs typeface="Myanmar Text"/>
              </a:rPr>
              <a:t>a</a:t>
            </a:r>
            <a:r>
              <a:rPr dirty="0" sz="1800" b="1">
                <a:solidFill>
                  <a:srgbClr val="FFFFFF"/>
                </a:solidFill>
                <a:latin typeface="Myanmar Text"/>
                <a:cs typeface="Myanmar Text"/>
              </a:rPr>
              <a:t>nd	s</a:t>
            </a:r>
            <a:r>
              <a:rPr dirty="0" sz="1800" spc="-10" b="1">
                <a:solidFill>
                  <a:srgbClr val="FFFFFF"/>
                </a:solidFill>
                <a:latin typeface="Myanmar Text"/>
                <a:cs typeface="Myanmar Text"/>
              </a:rPr>
              <a:t>i</a:t>
            </a:r>
            <a:r>
              <a:rPr dirty="0" sz="1800" spc="-5" b="1">
                <a:solidFill>
                  <a:srgbClr val="FFFFFF"/>
                </a:solidFill>
                <a:latin typeface="Myanmar Text"/>
                <a:cs typeface="Myanmar Text"/>
              </a:rPr>
              <a:t>t</a:t>
            </a:r>
            <a:r>
              <a:rPr dirty="0" sz="1800" b="1">
                <a:solidFill>
                  <a:srgbClr val="FFFFFF"/>
                </a:solidFill>
                <a:latin typeface="Myanmar Text"/>
                <a:cs typeface="Myanmar Text"/>
              </a:rPr>
              <a:t>e	</a:t>
            </a:r>
            <a:r>
              <a:rPr dirty="0" sz="1800" spc="-5" b="1">
                <a:solidFill>
                  <a:srgbClr val="FFFFFF"/>
                </a:solidFill>
                <a:latin typeface="Myanmar Text"/>
                <a:cs typeface="Myanmar Text"/>
              </a:rPr>
              <a:t>i</a:t>
            </a:r>
            <a:r>
              <a:rPr dirty="0" sz="1800" spc="5" b="1">
                <a:solidFill>
                  <a:srgbClr val="FFFFFF"/>
                </a:solidFill>
                <a:latin typeface="Myanmar Text"/>
                <a:cs typeface="Myanmar Text"/>
              </a:rPr>
              <a:t>n</a:t>
            </a:r>
            <a:r>
              <a:rPr dirty="0" sz="1800" spc="-5" b="1">
                <a:solidFill>
                  <a:srgbClr val="FFFFFF"/>
                </a:solidFill>
                <a:latin typeface="Myanmar Text"/>
                <a:cs typeface="Myanmar Text"/>
              </a:rPr>
              <a:t>t</a:t>
            </a:r>
            <a:r>
              <a:rPr dirty="0" sz="1800" spc="-10" b="1">
                <a:solidFill>
                  <a:srgbClr val="FFFFFF"/>
                </a:solidFill>
                <a:latin typeface="Myanmar Text"/>
                <a:cs typeface="Myanmar Text"/>
              </a:rPr>
              <a:t>e</a:t>
            </a:r>
            <a:r>
              <a:rPr dirty="0" sz="1800" spc="-5" b="1">
                <a:solidFill>
                  <a:srgbClr val="FFFFFF"/>
                </a:solidFill>
                <a:latin typeface="Myanmar Text"/>
                <a:cs typeface="Myanmar Text"/>
              </a:rPr>
              <a:t>g</a:t>
            </a:r>
            <a:r>
              <a:rPr dirty="0" sz="1800" b="1">
                <a:solidFill>
                  <a:srgbClr val="FFFFFF"/>
                </a:solidFill>
                <a:latin typeface="Myanmar Text"/>
                <a:cs typeface="Myanmar Text"/>
              </a:rPr>
              <a:t>r</a:t>
            </a:r>
            <a:r>
              <a:rPr dirty="0" sz="1800" spc="-5" b="1">
                <a:solidFill>
                  <a:srgbClr val="FFFFFF"/>
                </a:solidFill>
                <a:latin typeface="Myanmar Text"/>
                <a:cs typeface="Myanmar Text"/>
              </a:rPr>
              <a:t>ity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45026" y="4218813"/>
            <a:ext cx="10661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FFFF"/>
                </a:solidFill>
                <a:latin typeface="Myanmar Text"/>
                <a:cs typeface="Myanmar Text"/>
              </a:rPr>
              <a:t>purposes.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8891" y="2221992"/>
            <a:ext cx="1837944" cy="18379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40207" y="4199001"/>
            <a:ext cx="2688590" cy="544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solidFill>
                  <a:srgbClr val="A6A300"/>
                </a:solidFill>
                <a:latin typeface="Arial"/>
                <a:cs typeface="Arial"/>
              </a:rPr>
              <a:t>INDUSTRY: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Social Networking</a:t>
            </a:r>
            <a:r>
              <a:rPr dirty="0" sz="1600" spc="-1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"/>
              <a:t>Copyright © 2019 </a:t>
            </a:r>
            <a:r>
              <a:rPr dirty="0" spc="-10"/>
              <a:t>CADS and/or </a:t>
            </a:r>
            <a:r>
              <a:rPr dirty="0"/>
              <a:t>its </a:t>
            </a:r>
            <a:r>
              <a:rPr dirty="0" spc="-5"/>
              <a:t>affiliates. </a:t>
            </a:r>
            <a:r>
              <a:rPr dirty="0"/>
              <a:t>All </a:t>
            </a:r>
            <a:r>
              <a:rPr dirty="0" spc="-5"/>
              <a:t>rights reserved. </a:t>
            </a:r>
            <a:r>
              <a:rPr dirty="0" spc="-10"/>
              <a:t>CADS </a:t>
            </a:r>
            <a:r>
              <a:rPr dirty="0" spc="-5"/>
              <a:t>Confidential – Internal/Restricted/Highly</a:t>
            </a:r>
            <a:r>
              <a:rPr dirty="0" spc="65"/>
              <a:t> </a:t>
            </a:r>
            <a:r>
              <a:rPr dirty="0"/>
              <a:t>Restricted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40207" y="4991480"/>
            <a:ext cx="3058160" cy="544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A6A300"/>
                </a:solidFill>
                <a:latin typeface="Arial"/>
                <a:cs typeface="Arial"/>
              </a:rPr>
              <a:t>USE CASE: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More Affordable Scalable</a:t>
            </a:r>
            <a:r>
              <a:rPr dirty="0" sz="1600" spc="-1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Storage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982467"/>
            <a:ext cx="12192000" cy="3423285"/>
          </a:xfrm>
          <a:custGeom>
            <a:avLst/>
            <a:gdLst/>
            <a:ahLst/>
            <a:cxnLst/>
            <a:rect l="l" t="t" r="r" b="b"/>
            <a:pathLst>
              <a:path w="12192000" h="3423285">
                <a:moveTo>
                  <a:pt x="0" y="3422904"/>
                </a:moveTo>
                <a:lnTo>
                  <a:pt x="12192000" y="3422904"/>
                </a:lnTo>
                <a:lnTo>
                  <a:pt x="12192000" y="0"/>
                </a:lnTo>
                <a:lnTo>
                  <a:pt x="0" y="0"/>
                </a:lnTo>
                <a:lnTo>
                  <a:pt x="0" y="3422904"/>
                </a:lnTo>
                <a:close/>
              </a:path>
            </a:pathLst>
          </a:custGeom>
          <a:solidFill>
            <a:srgbClr val="FFFC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03301" y="92328"/>
            <a:ext cx="3068955" cy="315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3301" y="397129"/>
            <a:ext cx="5737098" cy="315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72846" y="3184906"/>
            <a:ext cx="8702040" cy="2769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126364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000" b="1">
                <a:solidFill>
                  <a:srgbClr val="6E6C00"/>
                </a:solidFill>
                <a:latin typeface="Myanmar Text"/>
                <a:cs typeface="Myanmar Text"/>
              </a:rPr>
              <a:t>Key-value </a:t>
            </a:r>
            <a:r>
              <a:rPr dirty="0" sz="2000" spc="-5" b="1">
                <a:solidFill>
                  <a:srgbClr val="6E6C00"/>
                </a:solidFill>
                <a:latin typeface="Myanmar Text"/>
                <a:cs typeface="Myanmar Text"/>
              </a:rPr>
              <a:t>store </a:t>
            </a: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is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the </a:t>
            </a: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simplest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to </a:t>
            </a: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implement. It is suitable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for those data  that </a:t>
            </a: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is fairly </a:t>
            </a:r>
            <a:r>
              <a:rPr dirty="0" sz="2000" b="1">
                <a:solidFill>
                  <a:srgbClr val="6E6C00"/>
                </a:solidFill>
                <a:latin typeface="Myanmar Text"/>
                <a:cs typeface="Myanmar Text"/>
              </a:rPr>
              <a:t>static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and require </a:t>
            </a:r>
            <a:r>
              <a:rPr dirty="0" sz="2000" b="1">
                <a:solidFill>
                  <a:srgbClr val="6E6C00"/>
                </a:solidFill>
                <a:latin typeface="Myanmar Text"/>
                <a:cs typeface="Myanmar Text"/>
              </a:rPr>
              <a:t>high-speed</a:t>
            </a:r>
            <a:r>
              <a:rPr dirty="0" sz="2000" spc="-60" b="1">
                <a:solidFill>
                  <a:srgbClr val="6E6C00"/>
                </a:solidFill>
                <a:latin typeface="Myanmar Text"/>
                <a:cs typeface="Myanmar Text"/>
              </a:rPr>
              <a:t> </a:t>
            </a:r>
            <a:r>
              <a:rPr dirty="0" sz="2000" spc="-5" b="1">
                <a:solidFill>
                  <a:srgbClr val="6E6C00"/>
                </a:solidFill>
                <a:latin typeface="Myanmar Text"/>
                <a:cs typeface="Myanmar Text"/>
              </a:rPr>
              <a:t>retrieval</a:t>
            </a: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.</a:t>
            </a:r>
            <a:endParaRPr sz="2000">
              <a:latin typeface="Myanmar Text"/>
              <a:cs typeface="Myanmar Text"/>
            </a:endParaRPr>
          </a:p>
          <a:p>
            <a:pPr marL="355600" marR="460375" indent="-342900">
              <a:lnSpc>
                <a:spcPct val="100000"/>
              </a:lnSpc>
              <a:spcBef>
                <a:spcPts val="24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000" spc="-5" b="1">
                <a:solidFill>
                  <a:srgbClr val="6E6C00"/>
                </a:solidFill>
                <a:latin typeface="Myanmar Text"/>
                <a:cs typeface="Myanmar Text"/>
              </a:rPr>
              <a:t>Document-based </a:t>
            </a: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is generally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having all the </a:t>
            </a:r>
            <a:r>
              <a:rPr dirty="0" sz="2000" spc="-5" b="1">
                <a:solidFill>
                  <a:srgbClr val="6E6C00"/>
                </a:solidFill>
                <a:latin typeface="Myanmar Text"/>
                <a:cs typeface="Myanmar Text"/>
              </a:rPr>
              <a:t>benefits from key-value  stores</a:t>
            </a: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,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and </a:t>
            </a: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providing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the </a:t>
            </a:r>
            <a:r>
              <a:rPr dirty="0" sz="2000" spc="-5" b="1">
                <a:solidFill>
                  <a:srgbClr val="6E6C00"/>
                </a:solidFill>
                <a:latin typeface="Myanmar Text"/>
                <a:cs typeface="Myanmar Text"/>
              </a:rPr>
              <a:t>ease of data</a:t>
            </a:r>
            <a:r>
              <a:rPr dirty="0" sz="2000" spc="20" b="1">
                <a:solidFill>
                  <a:srgbClr val="6E6C00"/>
                </a:solidFill>
                <a:latin typeface="Myanmar Text"/>
                <a:cs typeface="Myanmar Text"/>
              </a:rPr>
              <a:t> </a:t>
            </a:r>
            <a:r>
              <a:rPr dirty="0" sz="2000" spc="-5" b="1">
                <a:solidFill>
                  <a:srgbClr val="6E6C00"/>
                </a:solidFill>
                <a:latin typeface="Myanmar Text"/>
                <a:cs typeface="Myanmar Text"/>
              </a:rPr>
              <a:t>processing</a:t>
            </a: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.</a:t>
            </a:r>
            <a:endParaRPr sz="2000">
              <a:latin typeface="Myanmar Text"/>
              <a:cs typeface="Myanmar Text"/>
            </a:endParaRPr>
          </a:p>
          <a:p>
            <a:pPr marL="355600" indent="-342900">
              <a:lnSpc>
                <a:spcPct val="100000"/>
              </a:lnSpc>
              <a:spcBef>
                <a:spcPts val="24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000" b="1">
                <a:solidFill>
                  <a:srgbClr val="6E6C00"/>
                </a:solidFill>
                <a:latin typeface="Myanmar Text"/>
                <a:cs typeface="Myanmar Text"/>
              </a:rPr>
              <a:t>Graph-based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can be used to </a:t>
            </a: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store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data that </a:t>
            </a: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involves </a:t>
            </a:r>
            <a:r>
              <a:rPr dirty="0" sz="2000" spc="-5" b="1">
                <a:solidFill>
                  <a:srgbClr val="6E6C00"/>
                </a:solidFill>
                <a:latin typeface="Myanmar Text"/>
                <a:cs typeface="Myanmar Text"/>
              </a:rPr>
              <a:t>complex</a:t>
            </a:r>
            <a:r>
              <a:rPr dirty="0" sz="2000" spc="-55" b="1">
                <a:solidFill>
                  <a:srgbClr val="6E6C00"/>
                </a:solidFill>
                <a:latin typeface="Myanmar Text"/>
                <a:cs typeface="Myanmar Text"/>
              </a:rPr>
              <a:t> </a:t>
            </a:r>
            <a:r>
              <a:rPr dirty="0" sz="2000" b="1">
                <a:solidFill>
                  <a:srgbClr val="6E6C00"/>
                </a:solidFill>
                <a:latin typeface="Myanmar Text"/>
                <a:cs typeface="Myanmar Text"/>
              </a:rPr>
              <a:t>mappings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.</a:t>
            </a:r>
            <a:endParaRPr sz="2000">
              <a:latin typeface="Myanmar Text"/>
              <a:cs typeface="Myanmar Text"/>
            </a:endParaRPr>
          </a:p>
          <a:p>
            <a:pPr marL="355600" indent="-342900">
              <a:lnSpc>
                <a:spcPct val="100000"/>
              </a:lnSpc>
              <a:spcBef>
                <a:spcPts val="24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000" spc="-5" b="1">
                <a:solidFill>
                  <a:srgbClr val="6E6C00"/>
                </a:solidFill>
                <a:latin typeface="Myanmar Text"/>
                <a:cs typeface="Myanmar Text"/>
              </a:rPr>
              <a:t>Wide column store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can </a:t>
            </a: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be </a:t>
            </a:r>
            <a:r>
              <a:rPr dirty="0" sz="2000">
                <a:solidFill>
                  <a:srgbClr val="6E6C00"/>
                </a:solidFill>
                <a:latin typeface="Myanmar Text"/>
                <a:cs typeface="Myanmar Text"/>
              </a:rPr>
              <a:t>used for </a:t>
            </a:r>
            <a:r>
              <a:rPr dirty="0" sz="2000" spc="-5" b="1">
                <a:solidFill>
                  <a:srgbClr val="6E6C00"/>
                </a:solidFill>
                <a:latin typeface="Myanmar Text"/>
                <a:cs typeface="Myanmar Text"/>
              </a:rPr>
              <a:t>data reporting</a:t>
            </a:r>
            <a:r>
              <a:rPr dirty="0" sz="2000" b="1">
                <a:solidFill>
                  <a:srgbClr val="6E6C00"/>
                </a:solidFill>
                <a:latin typeface="Myanmar Text"/>
                <a:cs typeface="Myanmar Text"/>
              </a:rPr>
              <a:t> </a:t>
            </a:r>
            <a:r>
              <a:rPr dirty="0" sz="2000" spc="-5" b="1">
                <a:solidFill>
                  <a:srgbClr val="6E6C00"/>
                </a:solidFill>
                <a:latin typeface="Myanmar Text"/>
                <a:cs typeface="Myanmar Text"/>
              </a:rPr>
              <a:t>usage</a:t>
            </a:r>
            <a:r>
              <a:rPr dirty="0" sz="2000" spc="-5">
                <a:solidFill>
                  <a:srgbClr val="6E6C00"/>
                </a:solidFill>
                <a:latin typeface="Myanmar Text"/>
                <a:cs typeface="Myanmar Text"/>
              </a:rPr>
              <a:t>.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6484620"/>
            <a:ext cx="12192000" cy="157480"/>
          </a:xfrm>
          <a:custGeom>
            <a:avLst/>
            <a:gdLst/>
            <a:ahLst/>
            <a:cxnLst/>
            <a:rect l="l" t="t" r="r" b="b"/>
            <a:pathLst>
              <a:path w="12192000" h="157479">
                <a:moveTo>
                  <a:pt x="0" y="156971"/>
                </a:moveTo>
                <a:lnTo>
                  <a:pt x="12191999" y="156971"/>
                </a:lnTo>
                <a:lnTo>
                  <a:pt x="12192000" y="0"/>
                </a:lnTo>
                <a:lnTo>
                  <a:pt x="0" y="0"/>
                </a:lnTo>
                <a:lnTo>
                  <a:pt x="0" y="156971"/>
                </a:lnTo>
                <a:close/>
              </a:path>
            </a:pathLst>
          </a:custGeom>
          <a:solidFill>
            <a:srgbClr val="FFFC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2731007"/>
            <a:ext cx="12192000" cy="157480"/>
          </a:xfrm>
          <a:custGeom>
            <a:avLst/>
            <a:gdLst/>
            <a:ahLst/>
            <a:cxnLst/>
            <a:rect l="l" t="t" r="r" b="b"/>
            <a:pathLst>
              <a:path w="12192000" h="157480">
                <a:moveTo>
                  <a:pt x="0" y="156972"/>
                </a:moveTo>
                <a:lnTo>
                  <a:pt x="12191999" y="156972"/>
                </a:lnTo>
                <a:lnTo>
                  <a:pt x="12192000" y="0"/>
                </a:lnTo>
                <a:lnTo>
                  <a:pt x="0" y="0"/>
                </a:lnTo>
                <a:lnTo>
                  <a:pt x="0" y="156972"/>
                </a:lnTo>
                <a:close/>
              </a:path>
            </a:pathLst>
          </a:custGeom>
          <a:solidFill>
            <a:srgbClr val="FFFC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"/>
              <a:t>Copyright © 2019 </a:t>
            </a:r>
            <a:r>
              <a:rPr dirty="0" spc="-10"/>
              <a:t>CADS and/or </a:t>
            </a:r>
            <a:r>
              <a:rPr dirty="0"/>
              <a:t>its </a:t>
            </a:r>
            <a:r>
              <a:rPr dirty="0" spc="-5"/>
              <a:t>affiliates. </a:t>
            </a:r>
            <a:r>
              <a:rPr dirty="0"/>
              <a:t>All </a:t>
            </a:r>
            <a:r>
              <a:rPr dirty="0" spc="-5"/>
              <a:t>rights reserved. </a:t>
            </a:r>
            <a:r>
              <a:rPr dirty="0" spc="-10"/>
              <a:t>CADS </a:t>
            </a:r>
            <a:r>
              <a:rPr dirty="0" spc="-5"/>
              <a:t>Confidential – Internal/Restricted/Highly</a:t>
            </a:r>
            <a:r>
              <a:rPr dirty="0" spc="65"/>
              <a:t> </a:t>
            </a:r>
            <a:r>
              <a:rPr dirty="0"/>
              <a:t>Restricted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3013" y="6226302"/>
            <a:ext cx="11207750" cy="1905"/>
          </a:xfrm>
          <a:custGeom>
            <a:avLst/>
            <a:gdLst/>
            <a:ahLst/>
            <a:cxnLst/>
            <a:rect l="l" t="t" r="r" b="b"/>
            <a:pathLst>
              <a:path w="11207750" h="1904">
                <a:moveTo>
                  <a:pt x="0" y="0"/>
                </a:moveTo>
                <a:lnTo>
                  <a:pt x="11207495" y="1524"/>
                </a:lnTo>
              </a:path>
            </a:pathLst>
          </a:custGeom>
          <a:ln w="19050">
            <a:solidFill>
              <a:srgbClr val="0078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03301" y="92328"/>
            <a:ext cx="1442720" cy="315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12165" y="884377"/>
            <a:ext cx="9556750" cy="49650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dirty="0" u="heavy" sz="18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3"/>
              </a:rPr>
              <a:t>https://searchdatamanagement.techtarget.com/definition/relational-database</a:t>
            </a:r>
            <a:endParaRPr sz="1800">
              <a:latin typeface="Arial"/>
              <a:cs typeface="Arial"/>
            </a:endParaRPr>
          </a:p>
          <a:p>
            <a:pPr marL="355600" marR="627380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dirty="0" u="heavy" sz="18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4"/>
              </a:rPr>
              <a:t>https://stackoverflow.com/questions/12346326/cap-theorem-availability-and-partition- </a:t>
            </a:r>
            <a:r>
              <a:rPr dirty="0" u="heavy" sz="18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4"/>
              </a:rPr>
              <a:t> tolerance</a:t>
            </a:r>
            <a:endParaRPr sz="1800">
              <a:latin typeface="Arial"/>
              <a:cs typeface="Arial"/>
            </a:endParaRPr>
          </a:p>
          <a:p>
            <a:pPr marL="355600" marR="410845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dirty="0" u="heavy" sz="18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5"/>
              </a:rPr>
              <a:t>https://www.dezyre.com/article/nosql-vs-sql-4-reasons-why-nosql-is-better-for-big-data- </a:t>
            </a:r>
            <a:r>
              <a:rPr dirty="0" u="heavy" sz="18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5"/>
              </a:rPr>
              <a:t> applications/86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dirty="0" u="heavy" sz="18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6"/>
              </a:rPr>
              <a:t>https://studio3t.com/whats-new/nosql-database-types/</a:t>
            </a:r>
            <a:endParaRPr sz="1800">
              <a:latin typeface="Arial"/>
              <a:cs typeface="Arial"/>
            </a:endParaRPr>
          </a:p>
          <a:p>
            <a:pPr marL="355600" marR="21209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dirty="0" u="heavy" sz="18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7"/>
              </a:rPr>
              <a:t>https://www.quora.com/What-are-the-main-differences-between-the-four-types-of-NoSql- </a:t>
            </a:r>
            <a:r>
              <a:rPr dirty="0" u="heavy" sz="18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7"/>
              </a:rPr>
              <a:t> databases-KeyValue-Store-Column-Oriented-Store-Document-Oriented-Graph-Database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dirty="0" u="heavy" sz="18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8"/>
              </a:rPr>
              <a:t>https://mindmapsunleashed.com/the-mind-mapping-concept-and-how-you-benefit-from-this</a:t>
            </a:r>
            <a:endParaRPr sz="1800">
              <a:latin typeface="Arial"/>
              <a:cs typeface="Arial"/>
            </a:endParaRPr>
          </a:p>
          <a:p>
            <a:pPr marL="355600" marR="9398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dirty="0" u="heavy" sz="18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9"/>
              </a:rPr>
              <a:t>https://www.zdnet.com/article/look-at-what-google-and-amazon-are-doing-with-databases- </a:t>
            </a:r>
            <a:r>
              <a:rPr dirty="0" u="heavy" sz="18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9"/>
              </a:rPr>
              <a:t> thats-your-future/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dirty="0" u="heavy" sz="18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10"/>
              </a:rPr>
              <a:t>https://stackoverflow.com/questions/362956/what-database-does-google-use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dirty="0" u="heavy" sz="18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11"/>
              </a:rPr>
              <a:t>https://dzone.com/articles/couchbase-nosql-tunewiki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dirty="0" u="heavy" sz="18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12"/>
              </a:rPr>
              <a:t>http://bitnine.net/blog-graph-database/graph-database-real-world-examples/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dirty="0" u="heavy" sz="18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13"/>
              </a:rPr>
              <a:t>https://medium.com/@shagun/scaling-memcache-at-facebook-1ba77d71c082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Scaling Memcache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dirty="0" sz="18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Facebook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https://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  <a:hlinkClick r:id="rId14"/>
              </a:rPr>
              <a:t>www.datastax.com/dev/blog/facebooks-instagram-making-the-switch-to-cassandra-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from-redis-a-75-insta-savings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"/>
              <a:t>Copyright © 2019 </a:t>
            </a:r>
            <a:r>
              <a:rPr dirty="0" spc="-10"/>
              <a:t>CADS and/or </a:t>
            </a:r>
            <a:r>
              <a:rPr dirty="0"/>
              <a:t>its </a:t>
            </a:r>
            <a:r>
              <a:rPr dirty="0" spc="-5"/>
              <a:t>affiliates. </a:t>
            </a:r>
            <a:r>
              <a:rPr dirty="0"/>
              <a:t>All </a:t>
            </a:r>
            <a:r>
              <a:rPr dirty="0" spc="-5"/>
              <a:t>rights reserved. </a:t>
            </a:r>
            <a:r>
              <a:rPr dirty="0" spc="-10"/>
              <a:t>CADS </a:t>
            </a:r>
            <a:r>
              <a:rPr dirty="0" spc="-5"/>
              <a:t>Confidential – Internal/Restricted/Highly</a:t>
            </a:r>
            <a:r>
              <a:rPr dirty="0" spc="65"/>
              <a:t> </a:t>
            </a:r>
            <a:r>
              <a:rPr dirty="0"/>
              <a:t>Restricted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3013" y="6226302"/>
            <a:ext cx="11207750" cy="1905"/>
          </a:xfrm>
          <a:custGeom>
            <a:avLst/>
            <a:gdLst/>
            <a:ahLst/>
            <a:cxnLst/>
            <a:rect l="l" t="t" r="r" b="b"/>
            <a:pathLst>
              <a:path w="11207750" h="1904">
                <a:moveTo>
                  <a:pt x="0" y="0"/>
                </a:moveTo>
                <a:lnTo>
                  <a:pt x="11207495" y="1524"/>
                </a:lnTo>
              </a:path>
            </a:pathLst>
          </a:custGeom>
          <a:ln w="19050">
            <a:solidFill>
              <a:srgbClr val="0078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766436" y="3995039"/>
            <a:ext cx="404367" cy="3779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069713" y="3995039"/>
            <a:ext cx="2526411" cy="3779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82616" y="4360798"/>
            <a:ext cx="590550" cy="3779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55057" y="4360798"/>
            <a:ext cx="2533015" cy="3779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245864" y="2590800"/>
            <a:ext cx="3710940" cy="13030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"/>
              <a:t>Copyright © 2019 </a:t>
            </a:r>
            <a:r>
              <a:rPr dirty="0" spc="-10"/>
              <a:t>CADS and/or </a:t>
            </a:r>
            <a:r>
              <a:rPr dirty="0"/>
              <a:t>its </a:t>
            </a:r>
            <a:r>
              <a:rPr dirty="0" spc="-5"/>
              <a:t>affiliates. </a:t>
            </a:r>
            <a:r>
              <a:rPr dirty="0"/>
              <a:t>All </a:t>
            </a:r>
            <a:r>
              <a:rPr dirty="0" spc="-5"/>
              <a:t>rights reserved. </a:t>
            </a:r>
            <a:r>
              <a:rPr dirty="0" spc="-10"/>
              <a:t>CADS </a:t>
            </a:r>
            <a:r>
              <a:rPr dirty="0" spc="-5"/>
              <a:t>Confidential – Internal/Restricted/Highly</a:t>
            </a:r>
            <a:r>
              <a:rPr dirty="0" spc="65"/>
              <a:t> </a:t>
            </a:r>
            <a:r>
              <a:rPr dirty="0"/>
              <a:t>Restricted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3013" y="6226302"/>
            <a:ext cx="11207750" cy="1905"/>
          </a:xfrm>
          <a:custGeom>
            <a:avLst/>
            <a:gdLst/>
            <a:ahLst/>
            <a:cxnLst/>
            <a:rect l="l" t="t" r="r" b="b"/>
            <a:pathLst>
              <a:path w="11207750" h="1904">
                <a:moveTo>
                  <a:pt x="0" y="0"/>
                </a:moveTo>
                <a:lnTo>
                  <a:pt x="11207495" y="1524"/>
                </a:lnTo>
              </a:path>
            </a:pathLst>
          </a:custGeom>
          <a:ln w="19050">
            <a:solidFill>
              <a:srgbClr val="0078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59964" y="1178052"/>
            <a:ext cx="6672580" cy="4502150"/>
          </a:xfrm>
          <a:custGeom>
            <a:avLst/>
            <a:gdLst/>
            <a:ahLst/>
            <a:cxnLst/>
            <a:rect l="l" t="t" r="r" b="b"/>
            <a:pathLst>
              <a:path w="6672580" h="4502150">
                <a:moveTo>
                  <a:pt x="0" y="4501896"/>
                </a:moveTo>
                <a:lnTo>
                  <a:pt x="6672072" y="4501896"/>
                </a:lnTo>
                <a:lnTo>
                  <a:pt x="6672072" y="0"/>
                </a:lnTo>
                <a:lnTo>
                  <a:pt x="0" y="0"/>
                </a:lnTo>
                <a:lnTo>
                  <a:pt x="0" y="4501896"/>
                </a:lnTo>
                <a:close/>
              </a:path>
            </a:pathLst>
          </a:custGeom>
          <a:solidFill>
            <a:srgbClr val="FFFC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3301" y="92328"/>
            <a:ext cx="3068955" cy="315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3301" y="397129"/>
            <a:ext cx="3761104" cy="315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51657" y="1655826"/>
            <a:ext cx="3442335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2600" spc="-5">
                <a:solidFill>
                  <a:srgbClr val="6E6C00"/>
                </a:solidFill>
              </a:rPr>
              <a:t>Commodity</a:t>
            </a:r>
            <a:r>
              <a:rPr dirty="0" sz="2600" spc="-65">
                <a:solidFill>
                  <a:srgbClr val="6E6C00"/>
                </a:solidFill>
              </a:rPr>
              <a:t> </a:t>
            </a:r>
            <a:r>
              <a:rPr dirty="0" sz="2600" spc="-5">
                <a:solidFill>
                  <a:srgbClr val="6E6C00"/>
                </a:solidFill>
              </a:rPr>
              <a:t>Hardware</a:t>
            </a:r>
            <a:endParaRPr sz="2600"/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"/>
              <a:t>Copyright © 2019 </a:t>
            </a:r>
            <a:r>
              <a:rPr dirty="0" spc="-10"/>
              <a:t>CADS and/or </a:t>
            </a:r>
            <a:r>
              <a:rPr dirty="0"/>
              <a:t>its </a:t>
            </a:r>
            <a:r>
              <a:rPr dirty="0" spc="-5"/>
              <a:t>affiliates. </a:t>
            </a:r>
            <a:r>
              <a:rPr dirty="0"/>
              <a:t>All </a:t>
            </a:r>
            <a:r>
              <a:rPr dirty="0" spc="-5"/>
              <a:t>rights reserved. </a:t>
            </a:r>
            <a:r>
              <a:rPr dirty="0" spc="-10"/>
              <a:t>CADS </a:t>
            </a:r>
            <a:r>
              <a:rPr dirty="0" spc="-5"/>
              <a:t>Confidential – Internal/Restricted/Highly</a:t>
            </a:r>
            <a:r>
              <a:rPr dirty="0" spc="65"/>
              <a:t> </a:t>
            </a:r>
            <a:r>
              <a:rPr dirty="0"/>
              <a:t>Restricted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851657" y="3239770"/>
            <a:ext cx="6501130" cy="913130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algn="just" marL="286385" marR="5080" indent="-287020">
              <a:lnSpc>
                <a:spcPct val="95500"/>
              </a:lnSpc>
              <a:spcBef>
                <a:spcPts val="210"/>
              </a:spcBef>
              <a:buClr>
                <a:srgbClr val="6E6C00"/>
              </a:buClr>
              <a:buFont typeface="Wingdings"/>
              <a:buChar char=""/>
              <a:tabLst>
                <a:tab pos="287020" algn="l"/>
              </a:tabLst>
            </a:pPr>
            <a:r>
              <a:rPr dirty="0" sz="2000">
                <a:solidFill>
                  <a:srgbClr val="A6A300"/>
                </a:solidFill>
                <a:latin typeface="Myanmar Text"/>
                <a:cs typeface="Myanmar Text"/>
              </a:rPr>
              <a:t>NoSQL </a:t>
            </a:r>
            <a:r>
              <a:rPr dirty="0" sz="2000" spc="-5">
                <a:solidFill>
                  <a:srgbClr val="A6A300"/>
                </a:solidFill>
                <a:latin typeface="Myanmar Text"/>
                <a:cs typeface="Myanmar Text"/>
              </a:rPr>
              <a:t>can </a:t>
            </a:r>
            <a:r>
              <a:rPr dirty="0" sz="2000">
                <a:solidFill>
                  <a:srgbClr val="A6A300"/>
                </a:solidFill>
                <a:latin typeface="Myanmar Text"/>
                <a:cs typeface="Myanmar Text"/>
              </a:rPr>
              <a:t>perform well with cheap </a:t>
            </a:r>
            <a:r>
              <a:rPr dirty="0" sz="2000" spc="-5">
                <a:solidFill>
                  <a:srgbClr val="A6A300"/>
                </a:solidFill>
                <a:latin typeface="Myanmar Text"/>
                <a:cs typeface="Myanmar Text"/>
              </a:rPr>
              <a:t>off</a:t>
            </a:r>
            <a:r>
              <a:rPr dirty="0" sz="2000" spc="-5">
                <a:solidFill>
                  <a:srgbClr val="A6A300"/>
                </a:solidFill>
                <a:latin typeface="Cambria Math"/>
                <a:cs typeface="Cambria Math"/>
              </a:rPr>
              <a:t>‐</a:t>
            </a:r>
            <a:r>
              <a:rPr dirty="0" sz="2000" spc="-5">
                <a:solidFill>
                  <a:srgbClr val="A6A300"/>
                </a:solidFill>
                <a:latin typeface="Myanmar Text"/>
                <a:cs typeface="Myanmar Text"/>
              </a:rPr>
              <a:t>the</a:t>
            </a:r>
            <a:r>
              <a:rPr dirty="0" sz="2000" spc="-5">
                <a:solidFill>
                  <a:srgbClr val="A6A300"/>
                </a:solidFill>
                <a:latin typeface="Cambria Math"/>
                <a:cs typeface="Cambria Math"/>
              </a:rPr>
              <a:t>‐</a:t>
            </a:r>
            <a:r>
              <a:rPr dirty="0" sz="2000" spc="-5">
                <a:solidFill>
                  <a:srgbClr val="A6A300"/>
                </a:solidFill>
                <a:latin typeface="Myanmar Text"/>
                <a:cs typeface="Myanmar Text"/>
              </a:rPr>
              <a:t>shelf  servers. In </a:t>
            </a:r>
            <a:r>
              <a:rPr dirty="0" sz="2000">
                <a:solidFill>
                  <a:srgbClr val="A6A300"/>
                </a:solidFill>
                <a:latin typeface="Myanmar Text"/>
                <a:cs typeface="Myanmar Text"/>
              </a:rPr>
              <a:t>fact, </a:t>
            </a:r>
            <a:r>
              <a:rPr dirty="0" sz="2000" spc="-5">
                <a:solidFill>
                  <a:srgbClr val="A6A300"/>
                </a:solidFill>
                <a:latin typeface="Myanmar Text"/>
                <a:cs typeface="Myanmar Text"/>
              </a:rPr>
              <a:t>it adds scalability </a:t>
            </a:r>
            <a:r>
              <a:rPr dirty="0" sz="2000">
                <a:solidFill>
                  <a:srgbClr val="A6A300"/>
                </a:solidFill>
                <a:latin typeface="Myanmar Text"/>
                <a:cs typeface="Myanmar Text"/>
              </a:rPr>
              <a:t>to </a:t>
            </a:r>
            <a:r>
              <a:rPr dirty="0" sz="2000" spc="-5">
                <a:solidFill>
                  <a:srgbClr val="A6A300"/>
                </a:solidFill>
                <a:latin typeface="Myanmar Text"/>
                <a:cs typeface="Myanmar Text"/>
              </a:rPr>
              <a:t>NoSQL </a:t>
            </a:r>
            <a:r>
              <a:rPr dirty="0" sz="2000" spc="-10">
                <a:solidFill>
                  <a:srgbClr val="A6A300"/>
                </a:solidFill>
                <a:latin typeface="Myanmar Text"/>
                <a:cs typeface="Myanmar Text"/>
              </a:rPr>
              <a:t>databases  </a:t>
            </a:r>
            <a:r>
              <a:rPr dirty="0" sz="2000" spc="-5">
                <a:solidFill>
                  <a:srgbClr val="A6A300"/>
                </a:solidFill>
                <a:latin typeface="Myanmar Text"/>
                <a:cs typeface="Myanmar Text"/>
              </a:rPr>
              <a:t>by adding more </a:t>
            </a:r>
            <a:r>
              <a:rPr dirty="0" sz="2000">
                <a:solidFill>
                  <a:srgbClr val="A6A300"/>
                </a:solidFill>
                <a:latin typeface="Myanmar Text"/>
                <a:cs typeface="Myanmar Text"/>
              </a:rPr>
              <a:t>of these cheap</a:t>
            </a:r>
            <a:r>
              <a:rPr dirty="0" sz="2000" spc="-10">
                <a:solidFill>
                  <a:srgbClr val="A6A300"/>
                </a:solidFill>
                <a:latin typeface="Myanmar Text"/>
                <a:cs typeface="Myanmar Text"/>
              </a:rPr>
              <a:t> </a:t>
            </a:r>
            <a:r>
              <a:rPr dirty="0" sz="2000" spc="-5">
                <a:solidFill>
                  <a:srgbClr val="A6A300"/>
                </a:solidFill>
                <a:latin typeface="Myanmar Text"/>
                <a:cs typeface="Myanmar Text"/>
              </a:rPr>
              <a:t>servers.</a:t>
            </a:r>
            <a:endParaRPr sz="20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3013" y="6226302"/>
            <a:ext cx="11207750" cy="1905"/>
          </a:xfrm>
          <a:custGeom>
            <a:avLst/>
            <a:gdLst/>
            <a:ahLst/>
            <a:cxnLst/>
            <a:rect l="l" t="t" r="r" b="b"/>
            <a:pathLst>
              <a:path w="11207750" h="1904">
                <a:moveTo>
                  <a:pt x="0" y="0"/>
                </a:moveTo>
                <a:lnTo>
                  <a:pt x="11207495" y="1524"/>
                </a:lnTo>
              </a:path>
            </a:pathLst>
          </a:custGeom>
          <a:ln w="19050">
            <a:solidFill>
              <a:srgbClr val="0078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59964" y="1178052"/>
            <a:ext cx="6672580" cy="4502150"/>
          </a:xfrm>
          <a:custGeom>
            <a:avLst/>
            <a:gdLst/>
            <a:ahLst/>
            <a:cxnLst/>
            <a:rect l="l" t="t" r="r" b="b"/>
            <a:pathLst>
              <a:path w="6672580" h="4502150">
                <a:moveTo>
                  <a:pt x="0" y="4501896"/>
                </a:moveTo>
                <a:lnTo>
                  <a:pt x="6672072" y="4501896"/>
                </a:lnTo>
                <a:lnTo>
                  <a:pt x="6672072" y="0"/>
                </a:lnTo>
                <a:lnTo>
                  <a:pt x="0" y="0"/>
                </a:lnTo>
                <a:lnTo>
                  <a:pt x="0" y="4501896"/>
                </a:lnTo>
                <a:close/>
              </a:path>
            </a:pathLst>
          </a:custGeom>
          <a:solidFill>
            <a:srgbClr val="FFFC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3301" y="128651"/>
            <a:ext cx="3068955" cy="315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3301" y="433451"/>
            <a:ext cx="3761104" cy="315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51657" y="1655826"/>
            <a:ext cx="2877185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2600" spc="-5">
                <a:solidFill>
                  <a:srgbClr val="6E6C00"/>
                </a:solidFill>
              </a:rPr>
              <a:t>Highly</a:t>
            </a:r>
            <a:r>
              <a:rPr dirty="0" sz="2600" spc="-70">
                <a:solidFill>
                  <a:srgbClr val="6E6C00"/>
                </a:solidFill>
              </a:rPr>
              <a:t> </a:t>
            </a:r>
            <a:r>
              <a:rPr dirty="0" sz="2600" spc="-5">
                <a:solidFill>
                  <a:srgbClr val="6E6C00"/>
                </a:solidFill>
              </a:rPr>
              <a:t>Distributed</a:t>
            </a:r>
            <a:endParaRPr sz="2600"/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"/>
              <a:t>Copyright © 2019 </a:t>
            </a:r>
            <a:r>
              <a:rPr dirty="0" spc="-10"/>
              <a:t>CADS and/or </a:t>
            </a:r>
            <a:r>
              <a:rPr dirty="0"/>
              <a:t>its </a:t>
            </a:r>
            <a:r>
              <a:rPr dirty="0" spc="-5"/>
              <a:t>affiliates. </a:t>
            </a:r>
            <a:r>
              <a:rPr dirty="0"/>
              <a:t>All </a:t>
            </a:r>
            <a:r>
              <a:rPr dirty="0" spc="-5"/>
              <a:t>rights reserved. </a:t>
            </a:r>
            <a:r>
              <a:rPr dirty="0" spc="-10"/>
              <a:t>CADS </a:t>
            </a:r>
            <a:r>
              <a:rPr dirty="0" spc="-5"/>
              <a:t>Confidential – Internal/Restricted/Highly</a:t>
            </a:r>
            <a:r>
              <a:rPr dirty="0" spc="65"/>
              <a:t> </a:t>
            </a:r>
            <a:r>
              <a:rPr dirty="0"/>
              <a:t>Restricted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851657" y="3212338"/>
            <a:ext cx="6503670" cy="940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286385" marR="5080" indent="-287020">
              <a:lnSpc>
                <a:spcPct val="100000"/>
              </a:lnSpc>
              <a:spcBef>
                <a:spcPts val="105"/>
              </a:spcBef>
              <a:buClr>
                <a:srgbClr val="6E6C00"/>
              </a:buClr>
              <a:buFont typeface="Wingdings"/>
              <a:buChar char=""/>
              <a:tabLst>
                <a:tab pos="287020" algn="l"/>
              </a:tabLst>
            </a:pPr>
            <a:r>
              <a:rPr dirty="0" sz="2000">
                <a:solidFill>
                  <a:srgbClr val="A6A300"/>
                </a:solidFill>
                <a:latin typeface="Myanmar Text"/>
                <a:cs typeface="Myanmar Text"/>
              </a:rPr>
              <a:t>A cluster of </a:t>
            </a:r>
            <a:r>
              <a:rPr dirty="0" sz="2000" spc="-5">
                <a:solidFill>
                  <a:srgbClr val="A6A300"/>
                </a:solidFill>
                <a:latin typeface="Myanmar Text"/>
                <a:cs typeface="Myanmar Text"/>
              </a:rPr>
              <a:t>servers </a:t>
            </a:r>
            <a:r>
              <a:rPr dirty="0" sz="2000">
                <a:solidFill>
                  <a:srgbClr val="A6A300"/>
                </a:solidFill>
                <a:latin typeface="Myanmar Text"/>
                <a:cs typeface="Myanmar Text"/>
              </a:rPr>
              <a:t>can </a:t>
            </a:r>
            <a:r>
              <a:rPr dirty="0" sz="2000" spc="-5">
                <a:solidFill>
                  <a:srgbClr val="A6A300"/>
                </a:solidFill>
                <a:latin typeface="Myanmar Text"/>
                <a:cs typeface="Myanmar Text"/>
              </a:rPr>
              <a:t>be </a:t>
            </a:r>
            <a:r>
              <a:rPr dirty="0" sz="2000">
                <a:solidFill>
                  <a:srgbClr val="A6A300"/>
                </a:solidFill>
                <a:latin typeface="Myanmar Text"/>
                <a:cs typeface="Myanmar Text"/>
              </a:rPr>
              <a:t>used as a </a:t>
            </a:r>
            <a:r>
              <a:rPr dirty="0" sz="2000" spc="-5">
                <a:solidFill>
                  <a:srgbClr val="A6A300"/>
                </a:solidFill>
                <a:latin typeface="Myanmar Text"/>
                <a:cs typeface="Myanmar Text"/>
              </a:rPr>
              <a:t>single large  database server. </a:t>
            </a:r>
            <a:r>
              <a:rPr dirty="0" sz="2000">
                <a:solidFill>
                  <a:srgbClr val="A6A300"/>
                </a:solidFill>
                <a:latin typeface="Myanmar Text"/>
                <a:cs typeface="Myanmar Text"/>
              </a:rPr>
              <a:t>NoSQL </a:t>
            </a:r>
            <a:r>
              <a:rPr dirty="0" sz="2000" spc="-5">
                <a:solidFill>
                  <a:srgbClr val="A6A300"/>
                </a:solidFill>
                <a:latin typeface="Myanmar Text"/>
                <a:cs typeface="Myanmar Text"/>
              </a:rPr>
              <a:t>allows </a:t>
            </a:r>
            <a:r>
              <a:rPr dirty="0" sz="2000">
                <a:solidFill>
                  <a:srgbClr val="A6A300"/>
                </a:solidFill>
                <a:latin typeface="Myanmar Text"/>
                <a:cs typeface="Myanmar Text"/>
              </a:rPr>
              <a:t>the servers to </a:t>
            </a:r>
            <a:r>
              <a:rPr dirty="0" sz="2000" spc="-5">
                <a:solidFill>
                  <a:srgbClr val="A6A300"/>
                </a:solidFill>
                <a:latin typeface="Myanmar Text"/>
                <a:cs typeface="Myanmar Text"/>
              </a:rPr>
              <a:t>talk </a:t>
            </a:r>
            <a:r>
              <a:rPr dirty="0" sz="2000">
                <a:solidFill>
                  <a:srgbClr val="A6A300"/>
                </a:solidFill>
                <a:latin typeface="Myanmar Text"/>
                <a:cs typeface="Myanmar Text"/>
              </a:rPr>
              <a:t>to  each other to handle the </a:t>
            </a:r>
            <a:r>
              <a:rPr dirty="0" sz="2000" spc="-5">
                <a:solidFill>
                  <a:srgbClr val="A6A300"/>
                </a:solidFill>
                <a:latin typeface="Myanmar Text"/>
                <a:cs typeface="Myanmar Text"/>
              </a:rPr>
              <a:t>distributed</a:t>
            </a:r>
            <a:r>
              <a:rPr dirty="0" sz="2000" spc="-20">
                <a:solidFill>
                  <a:srgbClr val="A6A300"/>
                </a:solidFill>
                <a:latin typeface="Myanmar Text"/>
                <a:cs typeface="Myanmar Text"/>
              </a:rPr>
              <a:t> </a:t>
            </a:r>
            <a:r>
              <a:rPr dirty="0" sz="2000" spc="-5">
                <a:solidFill>
                  <a:srgbClr val="A6A300"/>
                </a:solidFill>
                <a:latin typeface="Myanmar Text"/>
                <a:cs typeface="Myanmar Text"/>
              </a:rPr>
              <a:t>queries.</a:t>
            </a:r>
            <a:endParaRPr sz="20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Vimaldev</dc:creator>
  <dc:title>PowerPoint Presentation</dc:title>
  <dcterms:created xsi:type="dcterms:W3CDTF">2020-11-27T15:33:41Z</dcterms:created>
  <dcterms:modified xsi:type="dcterms:W3CDTF">2020-11-27T15:33:41Z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2020-10-22T00:00:00Z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2020-11-27T00:00:00Z</vt:filetime>
  </property>
</Properties>
</file>