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Alfa Slab On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42" Type="http://schemas.openxmlformats.org/officeDocument/2006/relationships/font" Target="fonts/AlfaSlabOne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f1ab37d4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b0f1ab37d4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f1ab37d4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0f1ab37d4_2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f1ab37d4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b0f1ab37d4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0f1ab37d4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0f1ab37d4_2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0f1ab37d4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b0f1ab37d4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f1ab37d4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b0f1ab37d4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f1ab37d4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b0f1ab37d4_2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0f1ab37d4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0f1ab37d4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f1ab37d4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b0f1ab37d4_2_1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0f1ab37d4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b0f1ab37d4_2_1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f1ab37d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f1ab37d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0f1ab37d4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b0f1ab37d4_2_1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f1ab37d4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b0f1ab37d4_2_1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0f1ab37d4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b0f1ab37d4_2_2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0f1ab37d4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b0f1ab37d4_2_2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0f1ab37d4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b0f1ab37d4_2_2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0f1ab37d4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b0f1ab37d4_2_2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0f1ab37d4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b0f1ab37d4_2_2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0f1ab37d4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b0f1ab37d4_2_2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0f1ab37d4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b0f1ab37d4_2_2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0f1ab37d4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b0f1ab37d4_2_2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f1ab37d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b0f1ab37d4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0f1ab37d4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b0f1ab37d4_2_2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0f1ab37d4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b0f1ab37d4_2_2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0f1ab37d4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b0f1ab37d4_2_2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f1ab37d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b0f1ab37d4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f1ab37d4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b0f1ab37d4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f1ab37d4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b0f1ab37d4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f1ab37d4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b0f1ab37d4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f1ab37d4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b0f1ab37d4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f1ab37d4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b0f1ab37d4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www.naftaliharris.com/blog/visualizing-k-means-clusterin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 Kuan Hoong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Simple PCA Example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35" y="1369219"/>
            <a:ext cx="8192729" cy="3697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Dimensionality Reduction with PCA in scikit-learn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328" y="1369219"/>
            <a:ext cx="8465344" cy="323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14" y="0"/>
            <a:ext cx="89529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" y="403622"/>
            <a:ext cx="9029700" cy="433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355"/>
            <a:ext cx="9144000" cy="491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Clustering:Finding a way to divide a dataset into groups ('clusters')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628650" y="1369219"/>
            <a:ext cx="380324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Data points within the same cluster should be 'close' or 'similar' in some way.</a:t>
            </a:r>
            <a:endParaRPr sz="1100"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Data points in different clusters should be 'far apart' or 'different'</a:t>
            </a:r>
            <a:endParaRPr sz="1100"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Clustering algorithms output a cluster membership index for each data point:</a:t>
            </a:r>
            <a:endParaRPr sz="1100"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/>
              <a:t>Hard clustering: each data point belongs to exactly one cluster</a:t>
            </a:r>
            <a:endParaRPr sz="1800"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/>
              <a:t>Soft (or fuzzy) clustering: each data point is assigned a weight, score or probability of membership for each cluster</a:t>
            </a:r>
            <a:endParaRPr sz="1800"/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890" y="1548579"/>
            <a:ext cx="4576326" cy="292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K-means Clustering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10462" l="0" r="0" t="0"/>
          <a:stretch/>
        </p:blipFill>
        <p:spPr>
          <a:xfrm>
            <a:off x="628650" y="1369219"/>
            <a:ext cx="7772400" cy="301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1995054" y="4566886"/>
            <a:ext cx="61999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Demo: </a:t>
            </a:r>
            <a:r>
              <a:rPr b="0" i="0" lang="en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https://www.naftaliharris.com/blog/visualizing-k-means-clustering/</a:t>
            </a: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K-means Example: Step 1A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628650" y="1369219"/>
            <a:ext cx="244705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/>
              <a:t>We want three clusters, so three centers are chosen randomly.</a:t>
            </a:r>
            <a:endParaRPr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"/>
              <a:t>Data points are colored according to the closest center.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9536" y="1369219"/>
            <a:ext cx="5551905" cy="301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K-means Example: Step 1B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628650" y="1369219"/>
            <a:ext cx="2144047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/>
              <a:t>Each center is then updated…</a:t>
            </a:r>
            <a:endParaRPr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"/>
              <a:t>… using the mean of all points assigned to that cluster.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448" y="1268016"/>
            <a:ext cx="5684539" cy="301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K-means Example: Step 2A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628650" y="1369219"/>
            <a:ext cx="213667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"/>
              <a:t>Data points are colored (again) according to the closest center.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5039" y="1369056"/>
            <a:ext cx="5930003" cy="314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Unsupervised learning involves tasks that operate on datasets without labeled responses or target values.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Instead, the goal is to capture interesting structure or information.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Applications of unsupervised learning: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Visualize structure of a complex dataset.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Density estimation to predict probabilities of events.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Compress and summarize the data.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Extract features for supervised learning.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Discover important clusters or outliers.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K-means Example: Step 2B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628650" y="1369219"/>
            <a:ext cx="2144047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"/>
              <a:t>Re-calculate all cluster centers.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787" y="1384607"/>
            <a:ext cx="5920786" cy="312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K-means Example: Converged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628650" y="1369219"/>
            <a:ext cx="212929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/>
              <a:t>After repeating these steps for several more iterations…The centers converge to a stable solution!</a:t>
            </a:r>
            <a:endParaRPr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"/>
              <a:t>These centers define the final clusters.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3721" y="1369219"/>
            <a:ext cx="5725469" cy="303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k-means Example in Scikit-Learn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b="0" l="0" r="0" t="1879"/>
          <a:stretch/>
        </p:blipFill>
        <p:spPr>
          <a:xfrm>
            <a:off x="73741" y="1430594"/>
            <a:ext cx="9144000" cy="320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k-means Output on the Fruits Dataset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16" name="Google Shape;2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49" y="1321590"/>
            <a:ext cx="8797413" cy="331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Limitations of k-means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628650" y="1369219"/>
            <a:ext cx="372949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100"/>
              <a:t>Works well for simple clusters that are same size, well-separated, globular shapes.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100"/>
              <a:t>Does not do well with irregular, complex clusters.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100"/>
              <a:t>Variants of k-means like k-medoids can work with categorical features.</a:t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7325" y="1369219"/>
            <a:ext cx="4295183" cy="27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Agglomerative Clustering Example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1014"/>
          <a:stretch/>
        </p:blipFill>
        <p:spPr>
          <a:xfrm>
            <a:off x="534628" y="1201994"/>
            <a:ext cx="8074742" cy="3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Linkage Criteria for Agglomerative Clustering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628651" y="1369219"/>
            <a:ext cx="2800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1500"/>
              <a:t>Ward's method</a:t>
            </a:r>
            <a:endParaRPr sz="1500"/>
          </a:p>
          <a:p>
            <a:pPr indent="-2032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i="1" lang="en" sz="1500"/>
              <a:t>Least increase in total variance (around cluster centroids)</a:t>
            </a:r>
            <a:endParaRPr sz="15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1500"/>
              <a:t>Average linkage</a:t>
            </a:r>
            <a:endParaRPr sz="1500"/>
          </a:p>
          <a:p>
            <a:pPr indent="-2032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i="1" lang="en" sz="1500"/>
              <a:t>Average distance between clusters</a:t>
            </a:r>
            <a:endParaRPr sz="15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1500"/>
              <a:t>Complete linkage</a:t>
            </a:r>
            <a:endParaRPr sz="1500"/>
          </a:p>
          <a:p>
            <a:pPr indent="-2032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i="1" lang="en" sz="1500"/>
              <a:t>Max distance between clusters</a:t>
            </a:r>
            <a:endParaRPr sz="15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37" name="Google Shape;2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241" y="1268016"/>
            <a:ext cx="4499466" cy="328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Agglomerative Clustering in Scikit-Learn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9883"/>
            <a:ext cx="9144000" cy="28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Hierarchical Clustering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51" name="Google Shape;2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853" y="1268016"/>
            <a:ext cx="7719326" cy="359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Dendrogram Example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58" name="Google Shape;2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9219"/>
            <a:ext cx="9144000" cy="344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Web Clustering Example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3" y="1369219"/>
            <a:ext cx="8177980" cy="346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DBSCAN Clustering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628650" y="1369219"/>
            <a:ext cx="2328401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100"/>
              <a:t>Unlike k-means, you don't need to specify # of clusters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100"/>
              <a:t>Relatively efficient – can be used with large datasets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100"/>
              <a:t>Identifies likely noise points</a:t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3">
            <a:alphaModFix/>
          </a:blip>
          <a:srcRect b="0" l="0" r="0" t="1096"/>
          <a:stretch/>
        </p:blipFill>
        <p:spPr>
          <a:xfrm>
            <a:off x="3832346" y="1076632"/>
            <a:ext cx="5183527" cy="399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DBSCAN Example in Scikit-Learn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272" name="Google Shape;27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3706"/>
            <a:ext cx="9144000" cy="335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Clustering Evaluation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85302" y="1268016"/>
            <a:ext cx="3758996" cy="3702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With ground truth, existing labels can be used to evaluate cluster quality.</a:t>
            </a:r>
            <a:endParaRPr sz="1200"/>
          </a:p>
          <a:p>
            <a:pPr indent="-1841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Without ground truth, evaluation can difficult: multiple clusterings may be plausible for a dataset.</a:t>
            </a:r>
            <a:endParaRPr sz="1200"/>
          </a:p>
          <a:p>
            <a:pPr indent="-1841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Consider task-based evaluation: Evaluate clustering according to performance on a task that </a:t>
            </a:r>
            <a:r>
              <a:rPr lang="en" sz="1700" u="sng"/>
              <a:t>does</a:t>
            </a:r>
            <a:r>
              <a:rPr lang="en" sz="1700"/>
              <a:t> have an objective basis for comparison.</a:t>
            </a:r>
            <a:endParaRPr sz="1200"/>
          </a:p>
          <a:p>
            <a:pPr indent="-1841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/>
              <a:t>Example: </a:t>
            </a:r>
            <a:r>
              <a:rPr lang="en" sz="1700"/>
              <a:t>the effectiveness of clustering-based features for a supervised learning task.</a:t>
            </a:r>
            <a:endParaRPr sz="1200"/>
          </a:p>
          <a:p>
            <a:pPr indent="-1841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Some evaluation heuristics exist (e.g. </a:t>
            </a:r>
            <a:r>
              <a:rPr b="1" lang="en" sz="1700"/>
              <a:t>silhouette</a:t>
            </a:r>
            <a:r>
              <a:rPr lang="en" sz="1700"/>
              <a:t>) but these can be unreliable.</a:t>
            </a:r>
            <a:endParaRPr sz="1200"/>
          </a:p>
          <a:p>
            <a:pPr indent="-76200" lvl="0" marL="177800" rtl="0" algn="l">
              <a:lnSpc>
                <a:spcPct val="7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279" name="Google Shape;27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298" y="1113503"/>
            <a:ext cx="4951267" cy="34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Two major types of unsupervised learning methods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" sz="2700"/>
              <a:t>Transformations</a:t>
            </a:r>
            <a:endParaRPr sz="1100"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i="1" lang="en" sz="2700"/>
              <a:t>Processes that extract or compute information</a:t>
            </a:r>
            <a:endParaRPr sz="27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" sz="2700"/>
              <a:t>Clustering</a:t>
            </a:r>
            <a:endParaRPr sz="1100"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i="1" lang="en" sz="2700"/>
              <a:t>Find groups in the data</a:t>
            </a:r>
            <a:endParaRPr sz="2700"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i="1" lang="en" sz="2700"/>
              <a:t>Assign every point in the dataset to one of the groups</a:t>
            </a:r>
            <a:endParaRPr sz="27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Transformations: Density Estimation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869" y="1369219"/>
            <a:ext cx="7665480" cy="347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Density Estimation Example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95" y="1369219"/>
            <a:ext cx="7956754" cy="338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Density Estimation Example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05" y="1268016"/>
            <a:ext cx="8045246" cy="343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Kernel Density Example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971"/>
          <a:stretch/>
        </p:blipFill>
        <p:spPr>
          <a:xfrm>
            <a:off x="1184669" y="1150374"/>
            <a:ext cx="6396003" cy="3791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Dimensionality Reduction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40899" y="1157750"/>
            <a:ext cx="3678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22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1900"/>
              <a:t>Finds an approximate version of your dataset using fewer features</a:t>
            </a:r>
            <a:endParaRPr sz="1900"/>
          </a:p>
          <a:p>
            <a:pPr indent="-2222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1900"/>
              <a:t>Used for exploring and visualizing a dataset to understand grouping or relationships</a:t>
            </a:r>
            <a:endParaRPr sz="1900"/>
          </a:p>
          <a:p>
            <a:pPr indent="-2222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1900"/>
              <a:t>Often visualized using a 2-dimensional scatterplot</a:t>
            </a:r>
            <a:endParaRPr sz="1900"/>
          </a:p>
          <a:p>
            <a:pPr indent="-2222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1900"/>
              <a:t>Also used for compression, finding features for supervised learning</a:t>
            </a:r>
            <a:endParaRPr sz="1900"/>
          </a:p>
          <a:p>
            <a:pPr indent="-38100" lvl="0" marL="177800" rtl="0" algn="l">
              <a:lnSpc>
                <a:spcPct val="8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741" y="1268016"/>
            <a:ext cx="5077415" cy="325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