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175"/>
    <a:srgbClr val="5785C1"/>
    <a:srgbClr val="D3D4D8"/>
    <a:srgbClr val="6C8645"/>
    <a:srgbClr val="FBA72A"/>
    <a:srgbClr val="E54E21"/>
    <a:srgbClr val="0A9F9D"/>
    <a:srgbClr val="FADCD3"/>
    <a:srgbClr val="DDE7F3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50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EF84-CD01-4E27-B31A-DCE2DD5CD97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B9B9-AA0F-4DD6-BD58-9C14D2EC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9B9B9-AA0F-4DD6-BD58-9C14D2EC7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3018-AA8B-F0D6-F6A9-E643F98D3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3A433-F4B8-B585-D5E1-71FDD49FC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E503-FA76-AFDB-6CFF-21D35CB5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E22D-297E-7AFF-3897-364B67C2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E686-1884-10F5-D35D-5E009B6C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3524-63E4-D26D-BD26-52EB63B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0D0C-209D-C2A4-3081-F5C1E8C2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8622-422D-EC2C-4D3E-8D75C7F5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701C-7808-68DA-3CE8-D90EDF16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F3ED-A80F-B25D-8961-B8F46863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9A38B-7827-68C7-7071-9B7FC05E5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90679-39D7-8880-EAE2-F863DA9C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A2A4-F7BD-52B7-B72A-8F8441F4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D18E-B84E-D6C7-5B6B-7E0E69E7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8C26-03DC-E694-94B7-7FA6C7D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B277-C4DF-CE01-DB85-36E7C45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B4BD-B45B-3A6E-39AE-C9D277C2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4A72-C81C-8FFE-B33D-422A7250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1CA3-938D-94C3-63FC-4297469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2302-6477-35E1-1697-1168988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E3F-D162-CADE-B9DB-5F67BA4F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21DA-4D19-F8BC-1A7A-5B45AA40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6492-9D39-502D-2CAF-589FBE31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A1B4-D521-AED3-17EB-2EAAB45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CD61-7D7E-42F8-632C-BF1D0B03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BD82-6402-2DCA-6844-57E212A8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F550-1B09-C008-D74F-12C71FEF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B4F60-B6E6-67F2-CCA4-20033A05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B68E-DD2F-A0C1-21D9-650BA98E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097-2C80-5DC1-3026-9CB43249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8B8B-313E-3222-5437-B8006BF5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9804-3CD0-75E0-7E36-F7EB6C1C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CDC3-BD74-F918-F6FA-EE72FFB3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DBEB-E14E-9676-A87E-422BB2B3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AD7E-B964-2E49-699E-205858F4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C217A-0AC8-3B2E-519F-F765B4BF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77051-6105-39DD-B7BD-27B78D47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072CE-03AA-015D-9568-12F14742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744A0-CAF6-9911-AFD1-6E2DCDFC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450-DF55-FCC5-30B2-E304DF24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2FFFD-D9AD-1517-FEE6-6F3E584A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10C7B-9097-0A4F-7D31-40B3D8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BE79C-E25C-810E-E6F6-4A9266D3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290D0-7E6F-2A2C-7B5A-DD16A3A6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80178-B368-82C5-E519-4C40AF21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5EFB8-9D8A-399A-50C8-9D7951BE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7CA-E763-1195-FD23-613B5601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F4B8-B213-3B17-E9A6-B5F54796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F0615-C796-FB90-8D00-C4E4B7A6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BF4CB-0024-D6FE-70D8-A29310C2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3A29F-D6D4-2AB1-1904-D258F6E1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0DD20-36FC-0F81-A40F-538B83AF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728F-705B-62FA-C768-A8E1C10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12852-F27F-C5AA-FF98-5F7D81E9A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CDC9-534D-014A-078A-1598120B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58B3-9451-04E7-C736-C906FBE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4E29-0C10-E27B-07E4-96A49BF8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D65E-C984-AD46-2AFB-30E005A9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7B23C-0488-93E3-2BA4-46C0943C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652D-13F2-5F8F-1B2B-61AF711A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372F-D692-4544-2DFA-511D0E3CF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9A8B-CBA9-4AE4-B945-06E1F057A2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3779-1A8A-A484-28EF-130F98951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E6CE-B10C-D673-BC98-225BDA4F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6ABE4B-94FB-3B13-F0BE-5A82B0B71BCB}"/>
              </a:ext>
            </a:extLst>
          </p:cNvPr>
          <p:cNvGrpSpPr/>
          <p:nvPr/>
        </p:nvGrpSpPr>
        <p:grpSpPr>
          <a:xfrm>
            <a:off x="5840315" y="1651276"/>
            <a:ext cx="2428333" cy="2044426"/>
            <a:chOff x="5840315" y="1651276"/>
            <a:chExt cx="2428333" cy="204442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52C9C6B-906A-F61D-1279-9B4CAF4F479E}"/>
                </a:ext>
              </a:extLst>
            </p:cNvPr>
            <p:cNvGrpSpPr/>
            <p:nvPr/>
          </p:nvGrpSpPr>
          <p:grpSpPr>
            <a:xfrm>
              <a:off x="5840315" y="1651276"/>
              <a:ext cx="2428333" cy="1546444"/>
              <a:chOff x="5840314" y="1651276"/>
              <a:chExt cx="2248663" cy="154644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41DBC4-6049-DDF2-0F77-4B8D2ACB3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314" y="3197720"/>
                <a:ext cx="2248663" cy="0"/>
              </a:xfrm>
              <a:prstGeom prst="line">
                <a:avLst/>
              </a:prstGeom>
              <a:ln w="28575">
                <a:solidFill>
                  <a:srgbClr val="CEB1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1FBC204-679F-DDB0-1B84-F6F40FA4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2160" y="1651276"/>
                <a:ext cx="0" cy="1546444"/>
              </a:xfrm>
              <a:prstGeom prst="line">
                <a:avLst/>
              </a:prstGeom>
              <a:ln w="28575">
                <a:solidFill>
                  <a:srgbClr val="CEB1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E4D6FCE-C158-3458-1642-102B7BDB6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63885" y="3183434"/>
              <a:ext cx="0" cy="512268"/>
            </a:xfrm>
            <a:prstGeom prst="line">
              <a:avLst/>
            </a:prstGeom>
            <a:ln w="28575">
              <a:solidFill>
                <a:srgbClr val="CEB1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4697C75-6711-C058-F86E-1C2FF22CE3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84464" y="2113730"/>
            <a:ext cx="1914882" cy="989975"/>
          </a:xfrm>
          <a:prstGeom prst="bentConnector3">
            <a:avLst>
              <a:gd name="adj1" fmla="val 94768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6A0A099-E945-1515-3089-9D2FFF254E1D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8458615" y="2475143"/>
            <a:ext cx="1783081" cy="124634"/>
          </a:xfrm>
          <a:prstGeom prst="bentConnector3">
            <a:avLst>
              <a:gd name="adj1" fmla="val 93162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FB84DE3-164E-EFF1-B0DE-12F00B6DD2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00361" y="2337077"/>
            <a:ext cx="1828800" cy="457200"/>
          </a:xfrm>
          <a:prstGeom prst="bentConnector3">
            <a:avLst>
              <a:gd name="adj1" fmla="val 95096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991C11-70D1-9E91-FC94-FEDB2A823D5C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038810" y="1896110"/>
            <a:ext cx="1717175" cy="1229362"/>
          </a:xfrm>
          <a:prstGeom prst="bentConnector3">
            <a:avLst>
              <a:gd name="adj1" fmla="val 5181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CB6DB3-5895-A304-3492-84BFCA447379}"/>
              </a:ext>
            </a:extLst>
          </p:cNvPr>
          <p:cNvCxnSpPr>
            <a:cxnSpLocks/>
          </p:cNvCxnSpPr>
          <p:nvPr/>
        </p:nvCxnSpPr>
        <p:spPr>
          <a:xfrm>
            <a:off x="2324805" y="1645920"/>
            <a:ext cx="0" cy="1828800"/>
          </a:xfrm>
          <a:prstGeom prst="line">
            <a:avLst/>
          </a:prstGeom>
          <a:ln w="28575">
            <a:solidFill>
              <a:srgbClr val="CEB17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0B25B32-2B3A-5EBC-8C32-0801837994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63204" y="4206240"/>
            <a:ext cx="1097280" cy="182880"/>
          </a:xfrm>
          <a:prstGeom prst="bentConnector3">
            <a:avLst>
              <a:gd name="adj1" fmla="val 92269"/>
            </a:avLst>
          </a:prstGeom>
          <a:ln w="28575">
            <a:solidFill>
              <a:srgbClr val="D3D4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7A0085-2883-A416-5A94-06FDE2544FD3}"/>
              </a:ext>
            </a:extLst>
          </p:cNvPr>
          <p:cNvCxnSpPr>
            <a:cxnSpLocks/>
          </p:cNvCxnSpPr>
          <p:nvPr/>
        </p:nvCxnSpPr>
        <p:spPr>
          <a:xfrm>
            <a:off x="8650730" y="3108960"/>
            <a:ext cx="0" cy="365760"/>
          </a:xfrm>
          <a:prstGeom prst="line">
            <a:avLst/>
          </a:prstGeom>
          <a:ln w="28575">
            <a:solidFill>
              <a:srgbClr val="FBA72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8E0C6ED-093A-F919-E806-E1993173B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24700" y="2560320"/>
            <a:ext cx="1097280" cy="731520"/>
          </a:xfrm>
          <a:prstGeom prst="bentConnector3">
            <a:avLst>
              <a:gd name="adj1" fmla="val 91303"/>
            </a:avLst>
          </a:prstGeom>
          <a:ln w="28575">
            <a:solidFill>
              <a:srgbClr val="E54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FA57305-0F7C-150D-2B52-786BEFD13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4816" y="1965960"/>
            <a:ext cx="2560320" cy="457200"/>
          </a:xfrm>
          <a:prstGeom prst="bentConnector3">
            <a:avLst>
              <a:gd name="adj1" fmla="val 96693"/>
            </a:avLst>
          </a:prstGeom>
          <a:ln w="28575">
            <a:solidFill>
              <a:srgbClr val="0A9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B54B1-AFA1-0498-5F22-FB2228056B6F}"/>
              </a:ext>
            </a:extLst>
          </p:cNvPr>
          <p:cNvCxnSpPr>
            <a:cxnSpLocks/>
          </p:cNvCxnSpPr>
          <p:nvPr/>
        </p:nvCxnSpPr>
        <p:spPr>
          <a:xfrm>
            <a:off x="8691960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A499ED-B02F-A47A-DCDC-7946DD9FE53E}"/>
              </a:ext>
            </a:extLst>
          </p:cNvPr>
          <p:cNvCxnSpPr>
            <a:cxnSpLocks/>
          </p:cNvCxnSpPr>
          <p:nvPr/>
        </p:nvCxnSpPr>
        <p:spPr>
          <a:xfrm>
            <a:off x="9643483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ED8647-2072-1DFD-16C5-0A479DD182AA}"/>
              </a:ext>
            </a:extLst>
          </p:cNvPr>
          <p:cNvSpPr txBox="1"/>
          <p:nvPr/>
        </p:nvSpPr>
        <p:spPr>
          <a:xfrm>
            <a:off x="4480560" y="365760"/>
            <a:ext cx="128016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Johnson (1980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resource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B47BF-816A-7CC1-793C-B3C1CCB9016D}"/>
              </a:ext>
            </a:extLst>
          </p:cNvPr>
          <p:cNvSpPr txBox="1"/>
          <p:nvPr/>
        </p:nvSpPr>
        <p:spPr>
          <a:xfrm>
            <a:off x="5852160" y="365760"/>
            <a:ext cx="146304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Worton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(1989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methods for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home range estimation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75E3E-C5A9-E0A6-BF91-A74C2C8151AA}"/>
              </a:ext>
            </a:extLst>
          </p:cNvPr>
          <p:cNvSpPr txBox="1"/>
          <p:nvPr/>
        </p:nvSpPr>
        <p:spPr>
          <a:xfrm>
            <a:off x="7406640" y="365760"/>
            <a:ext cx="137160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Jensen et al. (2005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state-space animal movement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5A808-6DE2-DF9C-84A6-CA878B002A2D}"/>
              </a:ext>
            </a:extLst>
          </p:cNvPr>
          <p:cNvSpPr txBox="1"/>
          <p:nvPr/>
        </p:nvSpPr>
        <p:spPr>
          <a:xfrm>
            <a:off x="8869680" y="365760"/>
            <a:ext cx="128016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Northrup et al. (2013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resource selection guidance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1EDD6-3603-B967-4469-30755A24BD71}"/>
              </a:ext>
            </a:extLst>
          </p:cNvPr>
          <p:cNvSpPr txBox="1"/>
          <p:nvPr/>
        </p:nvSpPr>
        <p:spPr>
          <a:xfrm>
            <a:off x="10241280" y="365760"/>
            <a:ext cx="182880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Fleming et al. (2015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autocorrelated kernel density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home range estimation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33407-F165-FD0D-4ECE-AF9312F798E0}"/>
              </a:ext>
            </a:extLst>
          </p:cNvPr>
          <p:cNvSpPr txBox="1"/>
          <p:nvPr/>
        </p:nvSpPr>
        <p:spPr>
          <a:xfrm>
            <a:off x="6689075" y="1097280"/>
            <a:ext cx="1644727" cy="548640"/>
          </a:xfrm>
          <a:prstGeom prst="rect">
            <a:avLst/>
          </a:prstGeom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Clark &amp;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Bjørnstad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(2004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population time series with state-space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FAC60E-9DC3-853C-9AE6-DC76AED21AA1}"/>
              </a:ext>
            </a:extLst>
          </p:cNvPr>
          <p:cNvSpPr txBox="1"/>
          <p:nvPr/>
        </p:nvSpPr>
        <p:spPr>
          <a:xfrm>
            <a:off x="7211061" y="1828800"/>
            <a:ext cx="141732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anchor="ctr" anchorCtr="0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Laliberté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Legendre </a:t>
            </a:r>
          </a:p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functional diversity metrics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B7073-2D31-A5C8-7185-262471987F97}"/>
              </a:ext>
            </a:extLst>
          </p:cNvPr>
          <p:cNvSpPr txBox="1"/>
          <p:nvPr/>
        </p:nvSpPr>
        <p:spPr>
          <a:xfrm>
            <a:off x="10541000" y="1826121"/>
            <a:ext cx="1005840" cy="553998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Swanson et al. (2015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niche overlap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C902A4-51F6-7E63-471D-D0B12E420ACD}"/>
              </a:ext>
            </a:extLst>
          </p:cNvPr>
          <p:cNvSpPr txBox="1"/>
          <p:nvPr/>
        </p:nvSpPr>
        <p:spPr>
          <a:xfrm>
            <a:off x="10058400" y="2560320"/>
            <a:ext cx="1280160" cy="548640"/>
          </a:xfrm>
          <a:prstGeom prst="rect">
            <a:avLst/>
          </a:prstGeom>
          <a:ln w="28575">
            <a:solidFill>
              <a:srgbClr val="FBA72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Isles (2020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 for using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ratios in stoichiometry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3901B3-15D3-7C9D-F536-88398689DC8E}"/>
              </a:ext>
            </a:extLst>
          </p:cNvPr>
          <p:cNvCxnSpPr>
            <a:cxnSpLocks/>
          </p:cNvCxnSpPr>
          <p:nvPr/>
        </p:nvCxnSpPr>
        <p:spPr>
          <a:xfrm>
            <a:off x="6594527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56390-B3C0-F4B4-A55E-810033E27706}"/>
              </a:ext>
            </a:extLst>
          </p:cNvPr>
          <p:cNvCxnSpPr>
            <a:cxnSpLocks/>
          </p:cNvCxnSpPr>
          <p:nvPr/>
        </p:nvCxnSpPr>
        <p:spPr>
          <a:xfrm>
            <a:off x="5623400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B9DB0C-5824-E0B3-DC3F-1E2651E58BE5}"/>
              </a:ext>
            </a:extLst>
          </p:cNvPr>
          <p:cNvCxnSpPr>
            <a:cxnSpLocks/>
          </p:cNvCxnSpPr>
          <p:nvPr/>
        </p:nvCxnSpPr>
        <p:spPr>
          <a:xfrm>
            <a:off x="1361400" y="2377440"/>
            <a:ext cx="0" cy="1097280"/>
          </a:xfrm>
          <a:prstGeom prst="line">
            <a:avLst/>
          </a:prstGeom>
          <a:ln w="28575">
            <a:solidFill>
              <a:srgbClr val="E54E2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02FCD6C-6978-7BB8-8052-224A2A2587BD}"/>
              </a:ext>
            </a:extLst>
          </p:cNvPr>
          <p:cNvSpPr/>
          <p:nvPr/>
        </p:nvSpPr>
        <p:spPr>
          <a:xfrm>
            <a:off x="0" y="274320"/>
            <a:ext cx="1097280" cy="731520"/>
          </a:xfrm>
          <a:prstGeom prst="rect">
            <a:avLst/>
          </a:prstGeom>
          <a:solidFill>
            <a:srgbClr val="0A9F9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Models for individuals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CA71A2-5225-820A-1A52-BE72D7B83A03}"/>
              </a:ext>
            </a:extLst>
          </p:cNvPr>
          <p:cNvCxnSpPr>
            <a:cxnSpLocks/>
          </p:cNvCxnSpPr>
          <p:nvPr/>
        </p:nvCxnSpPr>
        <p:spPr>
          <a:xfrm>
            <a:off x="5017476" y="2377440"/>
            <a:ext cx="0" cy="1097280"/>
          </a:xfrm>
          <a:prstGeom prst="line">
            <a:avLst/>
          </a:prstGeom>
          <a:ln w="28575">
            <a:solidFill>
              <a:srgbClr val="E54E2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00CAA4-814C-9582-8EC0-127EAB7A21FE}"/>
              </a:ext>
            </a:extLst>
          </p:cNvPr>
          <p:cNvCxnSpPr>
            <a:cxnSpLocks/>
          </p:cNvCxnSpPr>
          <p:nvPr/>
        </p:nvCxnSpPr>
        <p:spPr>
          <a:xfrm>
            <a:off x="6345449" y="2377440"/>
            <a:ext cx="0" cy="1097280"/>
          </a:xfrm>
          <a:prstGeom prst="line">
            <a:avLst/>
          </a:prstGeom>
          <a:ln w="28575">
            <a:solidFill>
              <a:srgbClr val="E54E2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B7E72C-19F9-C2D7-85C2-C0B512C7F72C}"/>
              </a:ext>
            </a:extLst>
          </p:cNvPr>
          <p:cNvCxnSpPr>
            <a:cxnSpLocks/>
          </p:cNvCxnSpPr>
          <p:nvPr/>
        </p:nvCxnSpPr>
        <p:spPr>
          <a:xfrm>
            <a:off x="9515180" y="2377440"/>
            <a:ext cx="0" cy="1097280"/>
          </a:xfrm>
          <a:prstGeom prst="line">
            <a:avLst/>
          </a:prstGeom>
          <a:ln w="28575">
            <a:solidFill>
              <a:srgbClr val="E54E2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505A7B3-4F28-FB3C-4CDD-D24BE9BC7A48}"/>
              </a:ext>
            </a:extLst>
          </p:cNvPr>
          <p:cNvSpPr/>
          <p:nvPr/>
        </p:nvSpPr>
        <p:spPr>
          <a:xfrm>
            <a:off x="0" y="2468880"/>
            <a:ext cx="1097280" cy="731520"/>
          </a:xfrm>
          <a:prstGeom prst="rect">
            <a:avLst/>
          </a:prstGeom>
          <a:solidFill>
            <a:srgbClr val="FBA72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 ecosystems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F33534-6964-4941-8A85-855F2F222D46}"/>
              </a:ext>
            </a:extLst>
          </p:cNvPr>
          <p:cNvCxnSpPr>
            <a:cxnSpLocks/>
          </p:cNvCxnSpPr>
          <p:nvPr/>
        </p:nvCxnSpPr>
        <p:spPr>
          <a:xfrm>
            <a:off x="10496548" y="3108960"/>
            <a:ext cx="0" cy="365760"/>
          </a:xfrm>
          <a:prstGeom prst="line">
            <a:avLst/>
          </a:prstGeom>
          <a:ln w="28575">
            <a:solidFill>
              <a:srgbClr val="FBA72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884B2B-61A0-4AFA-8DC3-FAB597184BF0}"/>
              </a:ext>
            </a:extLst>
          </p:cNvPr>
          <p:cNvCxnSpPr>
            <a:cxnSpLocks/>
          </p:cNvCxnSpPr>
          <p:nvPr/>
        </p:nvCxnSpPr>
        <p:spPr>
          <a:xfrm>
            <a:off x="2447063" y="3749040"/>
            <a:ext cx="0" cy="365760"/>
          </a:xfrm>
          <a:prstGeom prst="line">
            <a:avLst/>
          </a:prstGeom>
          <a:ln w="28575">
            <a:solidFill>
              <a:srgbClr val="6C864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1BFA4E6-69EA-3362-9A62-2AD5F05FBB37}"/>
              </a:ext>
            </a:extLst>
          </p:cNvPr>
          <p:cNvSpPr/>
          <p:nvPr/>
        </p:nvSpPr>
        <p:spPr>
          <a:xfrm>
            <a:off x="0" y="4023360"/>
            <a:ext cx="1097280" cy="731520"/>
          </a:xfrm>
          <a:prstGeom prst="rect">
            <a:avLst/>
          </a:prstGeom>
          <a:solidFill>
            <a:srgbClr val="6C864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15B6926-A755-26BF-8FF3-3337459AD0D0}"/>
              </a:ext>
            </a:extLst>
          </p:cNvPr>
          <p:cNvSpPr/>
          <p:nvPr/>
        </p:nvSpPr>
        <p:spPr>
          <a:xfrm>
            <a:off x="0" y="4754880"/>
            <a:ext cx="1097280" cy="731520"/>
          </a:xfrm>
          <a:prstGeom prst="rect">
            <a:avLst/>
          </a:prstGeom>
          <a:solidFill>
            <a:srgbClr val="D3D4D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validation &amp; selection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841F469-723D-E429-12AD-6F785305469B}"/>
              </a:ext>
            </a:extLst>
          </p:cNvPr>
          <p:cNvSpPr/>
          <p:nvPr/>
        </p:nvSpPr>
        <p:spPr>
          <a:xfrm>
            <a:off x="0" y="5486400"/>
            <a:ext cx="1097280" cy="1097280"/>
          </a:xfrm>
          <a:prstGeom prst="rect">
            <a:avLst/>
          </a:prstGeom>
          <a:solidFill>
            <a:srgbClr val="5785C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&amp; best practices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6D6565-30C4-C838-F98B-12E8BAD4A391}"/>
              </a:ext>
            </a:extLst>
          </p:cNvPr>
          <p:cNvCxnSpPr>
            <a:cxnSpLocks/>
          </p:cNvCxnSpPr>
          <p:nvPr/>
        </p:nvCxnSpPr>
        <p:spPr>
          <a:xfrm>
            <a:off x="7199841" y="3749040"/>
            <a:ext cx="0" cy="365760"/>
          </a:xfrm>
          <a:prstGeom prst="line">
            <a:avLst/>
          </a:prstGeom>
          <a:ln w="28575">
            <a:solidFill>
              <a:srgbClr val="6C864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162D8A-7807-AE2F-11D5-8F4E0A6CEB31}"/>
              </a:ext>
            </a:extLst>
          </p:cNvPr>
          <p:cNvCxnSpPr>
            <a:cxnSpLocks/>
          </p:cNvCxnSpPr>
          <p:nvPr/>
        </p:nvCxnSpPr>
        <p:spPr>
          <a:xfrm>
            <a:off x="10129778" y="3749040"/>
            <a:ext cx="0" cy="365760"/>
          </a:xfrm>
          <a:prstGeom prst="line">
            <a:avLst/>
          </a:prstGeom>
          <a:ln w="28575">
            <a:solidFill>
              <a:srgbClr val="6C864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9E42FB-D2C9-39CE-DC6E-1B3F75B81597}"/>
              </a:ext>
            </a:extLst>
          </p:cNvPr>
          <p:cNvCxnSpPr>
            <a:cxnSpLocks/>
          </p:cNvCxnSpPr>
          <p:nvPr/>
        </p:nvCxnSpPr>
        <p:spPr>
          <a:xfrm>
            <a:off x="9889104" y="3749040"/>
            <a:ext cx="0" cy="1097280"/>
          </a:xfrm>
          <a:prstGeom prst="line">
            <a:avLst/>
          </a:prstGeom>
          <a:ln w="28575">
            <a:solidFill>
              <a:srgbClr val="D3D4D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23CF7D-E64C-8FBA-AF1F-FD2C277B8033}"/>
              </a:ext>
            </a:extLst>
          </p:cNvPr>
          <p:cNvCxnSpPr>
            <a:cxnSpLocks/>
          </p:cNvCxnSpPr>
          <p:nvPr/>
        </p:nvCxnSpPr>
        <p:spPr>
          <a:xfrm>
            <a:off x="9038202" y="3749040"/>
            <a:ext cx="0" cy="1097280"/>
          </a:xfrm>
          <a:prstGeom prst="line">
            <a:avLst/>
          </a:prstGeom>
          <a:ln w="28575">
            <a:solidFill>
              <a:srgbClr val="D3D4D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2A9B0E-B18C-1AD3-F001-EC18857AC3F4}"/>
              </a:ext>
            </a:extLst>
          </p:cNvPr>
          <p:cNvCxnSpPr>
            <a:cxnSpLocks/>
          </p:cNvCxnSpPr>
          <p:nvPr/>
        </p:nvCxnSpPr>
        <p:spPr>
          <a:xfrm>
            <a:off x="8934344" y="3749040"/>
            <a:ext cx="0" cy="2011680"/>
          </a:xfrm>
          <a:prstGeom prst="line">
            <a:avLst/>
          </a:prstGeom>
          <a:ln w="28575">
            <a:solidFill>
              <a:srgbClr val="5785C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00102BD-C4D8-2872-FC11-A8A43D50DC26}"/>
              </a:ext>
            </a:extLst>
          </p:cNvPr>
          <p:cNvCxnSpPr>
            <a:cxnSpLocks/>
          </p:cNvCxnSpPr>
          <p:nvPr/>
        </p:nvCxnSpPr>
        <p:spPr>
          <a:xfrm rot="5400000">
            <a:off x="7701965" y="4572000"/>
            <a:ext cx="2011680" cy="365760"/>
          </a:xfrm>
          <a:prstGeom prst="bentConnector3">
            <a:avLst>
              <a:gd name="adj1" fmla="val 95828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95714B9-3519-D478-F81D-A771E3DE23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19394" y="4526280"/>
            <a:ext cx="2011680" cy="457200"/>
          </a:xfrm>
          <a:prstGeom prst="bentConnector3">
            <a:avLst>
              <a:gd name="adj1" fmla="val 95355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67A088B-535F-CC85-68DB-0643958092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91" y="4434840"/>
            <a:ext cx="2011680" cy="640080"/>
          </a:xfrm>
          <a:prstGeom prst="bentConnector3">
            <a:avLst>
              <a:gd name="adj1" fmla="val 95355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401D54B-A46B-503B-FF8E-FD5296042A5E}"/>
              </a:ext>
            </a:extLst>
          </p:cNvPr>
          <p:cNvCxnSpPr>
            <a:cxnSpLocks/>
          </p:cNvCxnSpPr>
          <p:nvPr/>
        </p:nvCxnSpPr>
        <p:spPr>
          <a:xfrm rot="5400000">
            <a:off x="7054557" y="4389120"/>
            <a:ext cx="2011680" cy="731520"/>
          </a:xfrm>
          <a:prstGeom prst="bentConnector3">
            <a:avLst>
              <a:gd name="adj1" fmla="val 95355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77A8B189-BA48-419A-2263-A667D5ACC8A1}"/>
              </a:ext>
            </a:extLst>
          </p:cNvPr>
          <p:cNvCxnSpPr>
            <a:cxnSpLocks/>
          </p:cNvCxnSpPr>
          <p:nvPr/>
        </p:nvCxnSpPr>
        <p:spPr>
          <a:xfrm rot="5400000">
            <a:off x="6435476" y="4114800"/>
            <a:ext cx="2011680" cy="1280160"/>
          </a:xfrm>
          <a:prstGeom prst="bentConnector3">
            <a:avLst>
              <a:gd name="adj1" fmla="val 90873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C3B5378-3263-F74F-AB5B-BC2B8DFFEE59}"/>
              </a:ext>
            </a:extLst>
          </p:cNvPr>
          <p:cNvCxnSpPr>
            <a:cxnSpLocks/>
          </p:cNvCxnSpPr>
          <p:nvPr/>
        </p:nvCxnSpPr>
        <p:spPr>
          <a:xfrm rot="5400000">
            <a:off x="5699578" y="3520440"/>
            <a:ext cx="2011680" cy="2468880"/>
          </a:xfrm>
          <a:prstGeom prst="bentConnector3">
            <a:avLst>
              <a:gd name="adj1" fmla="val 86327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6707BE7-3861-16C1-E030-82C2C96FE1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5960" y="2514600"/>
            <a:ext cx="1097280" cy="822960"/>
          </a:xfrm>
          <a:prstGeom prst="bentConnector3">
            <a:avLst>
              <a:gd name="adj1" fmla="val 91667"/>
            </a:avLst>
          </a:prstGeom>
          <a:ln w="28575">
            <a:solidFill>
              <a:srgbClr val="E54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19BC3-2F06-53E2-C060-66F7466DA3E2}"/>
              </a:ext>
            </a:extLst>
          </p:cNvPr>
          <p:cNvCxnSpPr>
            <a:cxnSpLocks/>
          </p:cNvCxnSpPr>
          <p:nvPr/>
        </p:nvCxnSpPr>
        <p:spPr>
          <a:xfrm>
            <a:off x="8036682" y="3749040"/>
            <a:ext cx="0" cy="1097280"/>
          </a:xfrm>
          <a:prstGeom prst="line">
            <a:avLst/>
          </a:prstGeom>
          <a:ln w="28575">
            <a:solidFill>
              <a:srgbClr val="D3D4D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8B3EEF2-1487-3DA8-6F13-78FFDB96730F}"/>
              </a:ext>
            </a:extLst>
          </p:cNvPr>
          <p:cNvSpPr txBox="1"/>
          <p:nvPr/>
        </p:nvSpPr>
        <p:spPr>
          <a:xfrm>
            <a:off x="1828800" y="4112121"/>
            <a:ext cx="1737360" cy="553998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Clark &amp; Evans (1954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distribution patterns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B4747F-C870-5BBE-FBE8-9CC198E40B15}"/>
              </a:ext>
            </a:extLst>
          </p:cNvPr>
          <p:cNvSpPr txBox="1"/>
          <p:nvPr/>
        </p:nvSpPr>
        <p:spPr>
          <a:xfrm>
            <a:off x="6217920" y="4114800"/>
            <a:ext cx="1463040" cy="548640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Legendre (1993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spatial autocorrelation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1215A-6758-C4A9-C1A4-6E15EB46C42A}"/>
              </a:ext>
            </a:extLst>
          </p:cNvPr>
          <p:cNvSpPr txBox="1"/>
          <p:nvPr/>
        </p:nvSpPr>
        <p:spPr>
          <a:xfrm>
            <a:off x="9509760" y="4114800"/>
            <a:ext cx="1463040" cy="548640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Hefley et al. (2017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using basis functions for autocorrelation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50A10C-EEEE-1E91-7E20-A8E201B51BF5}"/>
              </a:ext>
            </a:extLst>
          </p:cNvPr>
          <p:cNvGrpSpPr/>
          <p:nvPr/>
        </p:nvGrpSpPr>
        <p:grpSpPr>
          <a:xfrm>
            <a:off x="7132320" y="4846320"/>
            <a:ext cx="4754880" cy="548640"/>
            <a:chOff x="6949440" y="4572000"/>
            <a:chExt cx="4754880" cy="5486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5126D1-B302-1E7B-DC8C-D5EF6657C3B4}"/>
                </a:ext>
              </a:extLst>
            </p:cNvPr>
            <p:cNvSpPr txBox="1"/>
            <p:nvPr/>
          </p:nvSpPr>
          <p:spPr>
            <a:xfrm>
              <a:off x="6949440" y="4572000"/>
              <a:ext cx="100584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Gotelli (2000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co-occurrence null models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CC2736-E4D6-8A94-3C66-56D4B3755EB2}"/>
                </a:ext>
              </a:extLst>
            </p:cNvPr>
            <p:cNvSpPr txBox="1"/>
            <p:nvPr/>
          </p:nvSpPr>
          <p:spPr>
            <a:xfrm>
              <a:off x="8046720" y="4572000"/>
              <a:ext cx="109728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Blanchet et al. (2008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forward model selection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B2ECCD-D19A-A071-AB00-65FC4B8F37A6}"/>
                </a:ext>
              </a:extLst>
            </p:cNvPr>
            <p:cNvSpPr txBox="1"/>
            <p:nvPr/>
          </p:nvSpPr>
          <p:spPr>
            <a:xfrm>
              <a:off x="9326880" y="4572000"/>
              <a:ext cx="109728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Ins="0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Cade (2015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critique of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model averaging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352F16-4414-3E6F-B00F-2582E3AE5D17}"/>
                </a:ext>
              </a:extLst>
            </p:cNvPr>
            <p:cNvSpPr txBox="1"/>
            <p:nvPr/>
          </p:nvSpPr>
          <p:spPr>
            <a:xfrm>
              <a:off x="10515600" y="4572000"/>
              <a:ext cx="118872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Tredennick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et al. (2021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guide to model selection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252ECD9-A665-8517-6B6A-AF763EE04619}"/>
              </a:ext>
            </a:extLst>
          </p:cNvPr>
          <p:cNvSpPr txBox="1"/>
          <p:nvPr/>
        </p:nvSpPr>
        <p:spPr>
          <a:xfrm>
            <a:off x="4480560" y="5760720"/>
            <a:ext cx="1097280" cy="731520"/>
          </a:xfrm>
          <a:prstGeom prst="rect">
            <a:avLst/>
          </a:prstGeom>
          <a:ln w="28575">
            <a:solidFill>
              <a:srgbClr val="5785C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Hedges et al. (1999)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meta-analysis of response ratios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3E45FE-DF88-1307-0E4D-D8F06E6FF33E}"/>
              </a:ext>
            </a:extLst>
          </p:cNvPr>
          <p:cNvGrpSpPr/>
          <p:nvPr/>
        </p:nvGrpSpPr>
        <p:grpSpPr>
          <a:xfrm>
            <a:off x="5669280" y="5760720"/>
            <a:ext cx="6400800" cy="731520"/>
            <a:chOff x="5760720" y="5760720"/>
            <a:chExt cx="6400800" cy="7315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9ED5D2-56FD-6FFF-2D68-E1689D28853D}"/>
                </a:ext>
              </a:extLst>
            </p:cNvPr>
            <p:cNvSpPr txBox="1"/>
            <p:nvPr/>
          </p:nvSpPr>
          <p:spPr>
            <a:xfrm>
              <a:off x="9875520" y="5760720"/>
              <a:ext cx="82296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Warton &amp; Hui (2011)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analysis of proportions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085DA7-E969-A4B8-82F0-4BAF167F8A61}"/>
                </a:ext>
              </a:extLst>
            </p:cNvPr>
            <p:cNvSpPr txBox="1"/>
            <p:nvPr/>
          </p:nvSpPr>
          <p:spPr>
            <a:xfrm>
              <a:off x="10789920" y="5760720"/>
              <a:ext cx="137160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Pacifici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et al. (2017)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in species distribution modeling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D3427C-B79C-4A07-23EB-902357B686A0}"/>
                </a:ext>
              </a:extLst>
            </p:cNvPr>
            <p:cNvSpPr txBox="1"/>
            <p:nvPr/>
          </p:nvSpPr>
          <p:spPr>
            <a:xfrm>
              <a:off x="5760720" y="5760720"/>
              <a:ext cx="118872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De’ath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&amp; Fabricius (2000) </a:t>
              </a:r>
              <a:r>
                <a:rPr lang="en-US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lassification &amp; regression trees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E2C703-3D2A-7BF1-B124-16C30980EC4F}"/>
                </a:ext>
              </a:extLst>
            </p:cNvPr>
            <p:cNvSpPr txBox="1"/>
            <p:nvPr/>
          </p:nvSpPr>
          <p:spPr>
            <a:xfrm>
              <a:off x="7955280" y="5760720"/>
              <a:ext cx="73152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Cutler et al. (2007) </a:t>
              </a:r>
              <a:r>
                <a:rPr lang="en-US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random forests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AE9F24-9E5B-5712-6CE4-089E3225EAFA}"/>
                </a:ext>
              </a:extLst>
            </p:cNvPr>
            <p:cNvSpPr txBox="1"/>
            <p:nvPr/>
          </p:nvSpPr>
          <p:spPr>
            <a:xfrm>
              <a:off x="7040880" y="5760720"/>
              <a:ext cx="82296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Graham (2003)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collinearity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138A5B-89FC-36B3-F6C9-8423DECF5E99}"/>
                </a:ext>
              </a:extLst>
            </p:cNvPr>
            <p:cNvSpPr txBox="1"/>
            <p:nvPr/>
          </p:nvSpPr>
          <p:spPr>
            <a:xfrm>
              <a:off x="8778240" y="5760720"/>
              <a:ext cx="100584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Murtaugh (2007)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simplicity in data analysis</a:t>
              </a:r>
              <a:r>
                <a:rPr lang="en-US" sz="1000" dirty="0"/>
                <a:t> 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3B46E1-14A6-62A1-C294-AA036F680A36}"/>
              </a:ext>
            </a:extLst>
          </p:cNvPr>
          <p:cNvSpPr txBox="1"/>
          <p:nvPr/>
        </p:nvSpPr>
        <p:spPr>
          <a:xfrm>
            <a:off x="3459756" y="1103564"/>
            <a:ext cx="1645920" cy="548640"/>
          </a:xfrm>
          <a:prstGeom prst="rect">
            <a:avLst/>
          </a:prstGeom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Burnham &amp; Overton (1979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capture-recapture with individual variation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1742-0BAC-80D3-F231-8978297D60A6}"/>
              </a:ext>
            </a:extLst>
          </p:cNvPr>
          <p:cNvSpPr txBox="1"/>
          <p:nvPr/>
        </p:nvSpPr>
        <p:spPr>
          <a:xfrm>
            <a:off x="5242663" y="1094601"/>
            <a:ext cx="1280160" cy="548640"/>
          </a:xfrm>
          <a:prstGeom prst="rect">
            <a:avLst/>
          </a:prstGeom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MacKenzie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 (2002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occupancy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54F8F-363D-7B2D-464B-13ED66E84641}"/>
              </a:ext>
            </a:extLst>
          </p:cNvPr>
          <p:cNvSpPr txBox="1"/>
          <p:nvPr/>
        </p:nvSpPr>
        <p:spPr>
          <a:xfrm>
            <a:off x="1188720" y="1828800"/>
            <a:ext cx="100584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Dice (1945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5FD9C-6AC6-8FEA-C478-8140AA0FFB82}"/>
              </a:ext>
            </a:extLst>
          </p:cNvPr>
          <p:cNvSpPr txBox="1"/>
          <p:nvPr/>
        </p:nvSpPr>
        <p:spPr>
          <a:xfrm>
            <a:off x="4206240" y="1828800"/>
            <a:ext cx="91440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Heck (1975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rarefaction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2456D-3544-9E78-3255-C0A15D0086BA}"/>
              </a:ext>
            </a:extLst>
          </p:cNvPr>
          <p:cNvSpPr txBox="1"/>
          <p:nvPr/>
        </p:nvSpPr>
        <p:spPr>
          <a:xfrm>
            <a:off x="5303520" y="1828800"/>
            <a:ext cx="173736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Braak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(1986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canonical correspondence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964776-E59D-1933-F586-AD3FA8878C4C}"/>
              </a:ext>
            </a:extLst>
          </p:cNvPr>
          <p:cNvSpPr/>
          <p:nvPr/>
        </p:nvSpPr>
        <p:spPr>
          <a:xfrm>
            <a:off x="0" y="1005840"/>
            <a:ext cx="1097280" cy="731520"/>
          </a:xfrm>
          <a:prstGeom prst="rect">
            <a:avLst/>
          </a:prstGeom>
          <a:solidFill>
            <a:srgbClr val="CEB17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 populations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EA2D77-0605-5BED-7905-0DCA737734B2}"/>
              </a:ext>
            </a:extLst>
          </p:cNvPr>
          <p:cNvSpPr/>
          <p:nvPr/>
        </p:nvSpPr>
        <p:spPr>
          <a:xfrm>
            <a:off x="0" y="1737360"/>
            <a:ext cx="1097280" cy="731520"/>
          </a:xfrm>
          <a:prstGeom prst="rect">
            <a:avLst/>
          </a:prstGeom>
          <a:solidFill>
            <a:srgbClr val="E54E2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 communities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E9656-CD21-DB3F-55F8-F97E29D9DC86}"/>
              </a:ext>
            </a:extLst>
          </p:cNvPr>
          <p:cNvSpPr txBox="1"/>
          <p:nvPr/>
        </p:nvSpPr>
        <p:spPr>
          <a:xfrm>
            <a:off x="7223760" y="2557641"/>
            <a:ext cx="1751432" cy="548640"/>
          </a:xfrm>
          <a:prstGeom prst="rect">
            <a:avLst/>
          </a:prstGeom>
          <a:ln w="28575">
            <a:solidFill>
              <a:srgbClr val="FBA72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Katz et al. (2005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disturbance using statistics of extremes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EA1FC-B976-B6A8-A73B-882ED85153F3}"/>
              </a:ext>
            </a:extLst>
          </p:cNvPr>
          <p:cNvSpPr txBox="1"/>
          <p:nvPr/>
        </p:nvSpPr>
        <p:spPr>
          <a:xfrm>
            <a:off x="1371600" y="1094601"/>
            <a:ext cx="1463040" cy="553998"/>
          </a:xfrm>
          <a:prstGeom prst="rect">
            <a:avLst/>
          </a:prstGeom>
          <a:noFill/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Cottam et al. (1953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distributions, population simulations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790C4-7E7B-B923-680A-04C5449ED554}"/>
              </a:ext>
            </a:extLst>
          </p:cNvPr>
          <p:cNvSpPr txBox="1"/>
          <p:nvPr/>
        </p:nvSpPr>
        <p:spPr>
          <a:xfrm>
            <a:off x="8778240" y="1828800"/>
            <a:ext cx="164592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Chao &amp;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Jost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(2012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coverage-based species richness estimation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D4958-C883-0B2D-B57A-1C653C4EEA3B}"/>
              </a:ext>
            </a:extLst>
          </p:cNvPr>
          <p:cNvGrpSpPr/>
          <p:nvPr/>
        </p:nvGrpSpPr>
        <p:grpSpPr>
          <a:xfrm>
            <a:off x="548640" y="3197720"/>
            <a:ext cx="11064240" cy="822960"/>
            <a:chOff x="548640" y="2923400"/>
            <a:chExt cx="11064240" cy="82296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CF56157-F8FC-60E9-F13E-85E11886D6EC}"/>
                </a:ext>
              </a:extLst>
            </p:cNvPr>
            <p:cNvSpPr/>
            <p:nvPr/>
          </p:nvSpPr>
          <p:spPr>
            <a:xfrm>
              <a:off x="548640" y="2923400"/>
              <a:ext cx="11064240" cy="822960"/>
            </a:xfrm>
            <a:prstGeom prst="right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06EDCE-5D41-177C-AC35-1F2D05403DC6}"/>
                </a:ext>
              </a:extLst>
            </p:cNvPr>
            <p:cNvSpPr/>
            <p:nvPr/>
          </p:nvSpPr>
          <p:spPr>
            <a:xfrm rot="16200000">
              <a:off x="5648544" y="-1588730"/>
              <a:ext cx="548640" cy="98472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1945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1950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1955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1960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1965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1970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1975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1985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2005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7F4DC31-E0D6-A035-DDFF-57C46A3B3794}"/>
              </a:ext>
            </a:extLst>
          </p:cNvPr>
          <p:cNvSpPr txBox="1"/>
          <p:nvPr/>
        </p:nvSpPr>
        <p:spPr>
          <a:xfrm>
            <a:off x="10241280" y="1097280"/>
            <a:ext cx="1828800" cy="548640"/>
          </a:xfrm>
          <a:prstGeom prst="rect">
            <a:avLst/>
          </a:prstGeom>
          <a:noFill/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Gardner et al. (2022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movement and spatial capture-recapture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80C5E-76D0-624F-3CB0-8733E58F2B08}"/>
              </a:ext>
            </a:extLst>
          </p:cNvPr>
          <p:cNvSpPr txBox="1"/>
          <p:nvPr/>
        </p:nvSpPr>
        <p:spPr>
          <a:xfrm>
            <a:off x="8426157" y="1097279"/>
            <a:ext cx="1723361" cy="548640"/>
          </a:xfrm>
          <a:prstGeom prst="rect">
            <a:avLst/>
          </a:prstGeom>
          <a:solidFill>
            <a:schemeClr val="bg1"/>
          </a:solidFill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Araújo &amp; Peterson (2012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 distribution modeling best practices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0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354</Words>
  <Application>Microsoft Office PowerPoint</Application>
  <PresentationFormat>Widescreen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Peter</dc:creator>
  <cp:lastModifiedBy>Neil Gilbert</cp:lastModifiedBy>
  <cp:revision>6</cp:revision>
  <dcterms:created xsi:type="dcterms:W3CDTF">2023-09-04T18:46:44Z</dcterms:created>
  <dcterms:modified xsi:type="dcterms:W3CDTF">2023-10-13T17:16:08Z</dcterms:modified>
</cp:coreProperties>
</file>