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8CCF0-4837-4AA6-A4F9-5631265AB3C2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FC003-85F2-499A-B884-A7EF9527C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7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DB48D0-0ACE-44A7-91F2-6A78D2278F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26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4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4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3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8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9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9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6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0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8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4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0A3F-1EEE-42B9-A2B0-FA6B82DE6115}" type="datetimeFigureOut">
              <a:rPr lang="en-US" smtClean="0"/>
              <a:t>9/16/2019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0E819-1D05-4D7E-A2D0-41183EC6F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2357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Visualization of Convolution layers: We can either</a:t>
            </a:r>
          </a:p>
          <a:p>
            <a:pPr lvl="1"/>
            <a:r>
              <a:rPr lang="en-US" dirty="0"/>
              <a:t>Visualizing intermediate </a:t>
            </a:r>
            <a:r>
              <a:rPr lang="en-US" dirty="0" err="1"/>
              <a:t>convnet</a:t>
            </a:r>
            <a:r>
              <a:rPr lang="en-US" dirty="0"/>
              <a:t> outputs</a:t>
            </a:r>
          </a:p>
          <a:p>
            <a:pPr lvl="1"/>
            <a:r>
              <a:rPr lang="en-US" dirty="0"/>
              <a:t>Visualizing </a:t>
            </a:r>
            <a:r>
              <a:rPr lang="en-US" dirty="0" err="1"/>
              <a:t>convnets</a:t>
            </a:r>
            <a:r>
              <a:rPr lang="en-US" dirty="0"/>
              <a:t> filters</a:t>
            </a:r>
          </a:p>
          <a:p>
            <a:pPr lvl="1"/>
            <a:r>
              <a:rPr lang="en-US" dirty="0"/>
              <a:t>Visualizing </a:t>
            </a:r>
            <a:r>
              <a:rPr lang="en-US" dirty="0" err="1"/>
              <a:t>heatmaps</a:t>
            </a:r>
            <a:r>
              <a:rPr lang="en-US" dirty="0"/>
              <a:t> of class activation in an image</a:t>
            </a:r>
          </a:p>
          <a:p>
            <a:endParaRPr lang="en-US" dirty="0" smtClean="0"/>
          </a:p>
          <a:p>
            <a:r>
              <a:rPr lang="en-US" dirty="0" smtClean="0"/>
              <a:t>CAM (</a:t>
            </a:r>
            <a:r>
              <a:rPr lang="en-US" dirty="0"/>
              <a:t>Class Activation </a:t>
            </a:r>
            <a:r>
              <a:rPr lang="en-US" dirty="0" smtClean="0"/>
              <a:t>Mapping): explanation of image classification by CNN</a:t>
            </a:r>
          </a:p>
          <a:p>
            <a:r>
              <a:rPr lang="en-US" dirty="0" smtClean="0"/>
              <a:t>Grad-CAM </a:t>
            </a:r>
            <a:r>
              <a:rPr lang="en-US" dirty="0"/>
              <a:t>(Gradient-weighted Class Activation Mapping): Gradient-based Localization</a:t>
            </a:r>
          </a:p>
          <a:p>
            <a:r>
              <a:rPr lang="en-US" dirty="0" smtClean="0"/>
              <a:t>Visualizing input important for prediction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58782" y="3067941"/>
            <a:ext cx="6631536" cy="35892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1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(Class Activation Mapping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class score is mapped back to previous (last in network) convolutional layer</a:t>
            </a:r>
          </a:p>
          <a:p>
            <a:r>
              <a:rPr lang="en-US" dirty="0" smtClean="0"/>
              <a:t>Weighted sum of the feature maps of last convolutional layer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785" y="6311900"/>
            <a:ext cx="82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Learning Deep Features for Discriminative Localization</a:t>
            </a:r>
          </a:p>
          <a:p>
            <a:r>
              <a:rPr lang="en-US" sz="1000" dirty="0"/>
              <a:t>https://www.cv-foundation.org/openaccess/content_cvpr_2016/papers/Zhou_Learning_Deep_Features_CVPR_2016_paper.pdf</a:t>
            </a:r>
            <a:endParaRPr lang="en-US" sz="1000" dirty="0"/>
          </a:p>
        </p:txBody>
      </p:sp>
      <p:sp>
        <p:nvSpPr>
          <p:cNvPr id="5" name="Cube 4"/>
          <p:cNvSpPr/>
          <p:nvPr/>
        </p:nvSpPr>
        <p:spPr>
          <a:xfrm>
            <a:off x="3367043" y="3320233"/>
            <a:ext cx="1059679" cy="1666430"/>
          </a:xfrm>
          <a:prstGeom prst="cub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0" y="3671130"/>
            <a:ext cx="1330296" cy="9977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3820" y="4668852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Input (3 dimensional image)</a:t>
            </a:r>
            <a:endParaRPr lang="en-US" sz="1000" dirty="0"/>
          </a:p>
        </p:txBody>
      </p:sp>
      <p:sp>
        <p:nvSpPr>
          <p:cNvPr id="8" name="Flowchart: Process 7"/>
          <p:cNvSpPr/>
          <p:nvPr/>
        </p:nvSpPr>
        <p:spPr>
          <a:xfrm>
            <a:off x="1563880" y="3854153"/>
            <a:ext cx="104476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1668356" y="3913974"/>
            <a:ext cx="500140" cy="2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52186" y="4986663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Last Convolution layer</a:t>
            </a:r>
            <a:endParaRPr 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2359519" y="393502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</a:t>
            </a:r>
            <a:endParaRPr lang="en-US" dirty="0"/>
          </a:p>
        </p:txBody>
      </p:sp>
      <p:sp>
        <p:nvSpPr>
          <p:cNvPr id="15" name="Flowchart: Process 14"/>
          <p:cNvSpPr/>
          <p:nvPr/>
        </p:nvSpPr>
        <p:spPr>
          <a:xfrm>
            <a:off x="4341264" y="3563596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68" y="3417246"/>
            <a:ext cx="1145191" cy="11680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22271" y="3664379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*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283364" y="367113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…………. =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910552" y="4585341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Feature map visualized</a:t>
            </a:r>
            <a:endParaRPr lang="en-US" sz="10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50" y="3456414"/>
            <a:ext cx="1155941" cy="11680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964955" y="4624509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Class Activation Map</a:t>
            </a:r>
            <a:endParaRPr lang="en-US" sz="1000" dirty="0"/>
          </a:p>
        </p:txBody>
      </p:sp>
      <p:sp>
        <p:nvSpPr>
          <p:cNvPr id="27" name="Right Arrow 26"/>
          <p:cNvSpPr/>
          <p:nvPr/>
        </p:nvSpPr>
        <p:spPr>
          <a:xfrm>
            <a:off x="4459357" y="3973794"/>
            <a:ext cx="282012" cy="1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892089" y="3221764"/>
            <a:ext cx="259977" cy="23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356145" y="5568697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Predicted class score</a:t>
            </a:r>
            <a:endParaRPr lang="en-US" sz="1000" dirty="0"/>
          </a:p>
        </p:txBody>
      </p:sp>
      <p:sp>
        <p:nvSpPr>
          <p:cNvPr id="30" name="Oval 29"/>
          <p:cNvSpPr/>
          <p:nvPr/>
        </p:nvSpPr>
        <p:spPr>
          <a:xfrm>
            <a:off x="4942750" y="3482472"/>
            <a:ext cx="158653" cy="207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950769" y="3825374"/>
            <a:ext cx="158653" cy="207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30" idx="6"/>
          </p:cNvCxnSpPr>
          <p:nvPr/>
        </p:nvCxnSpPr>
        <p:spPr>
          <a:xfrm>
            <a:off x="5101403" y="3586455"/>
            <a:ext cx="452399" cy="16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5" idx="1"/>
            <a:endCxn id="18" idx="0"/>
          </p:cNvCxnSpPr>
          <p:nvPr/>
        </p:nvCxnSpPr>
        <p:spPr>
          <a:xfrm rot="10800000" flipH="1">
            <a:off x="4341264" y="3417246"/>
            <a:ext cx="2240600" cy="169210"/>
          </a:xfrm>
          <a:prstGeom prst="bentConnector4">
            <a:avLst>
              <a:gd name="adj1" fmla="val 10012"/>
              <a:gd name="adj2" fmla="val 2350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23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backpropagation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6232" y="1289817"/>
            <a:ext cx="8314255" cy="46580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0785" y="6311900"/>
            <a:ext cx="82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STRIVING FOR SIMPLICITY: THE ALL CONVOLUTIONAL NET</a:t>
            </a:r>
          </a:p>
          <a:p>
            <a:r>
              <a:rPr lang="en-US" sz="1000" dirty="0" smtClean="0"/>
              <a:t>https</a:t>
            </a:r>
            <a:r>
              <a:rPr lang="en-US" sz="1000" dirty="0"/>
              <a:t>://arxiv.org/pdf/1412.6806.pdf%20(http://arxiv.org/pdf/1412.6806.pdf)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1651886" y="5911790"/>
            <a:ext cx="3641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Source: </a:t>
            </a:r>
            <a:r>
              <a:rPr lang="en-US" sz="1000" dirty="0"/>
              <a:t>STRIVING FOR SIMPLICITY: THE ALL CONVOLUTIONAL NET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1767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Grad-CAM (Gradient-weighted Class Activation Mapping)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Similar to CAM </a:t>
            </a:r>
          </a:p>
          <a:p>
            <a:r>
              <a:rPr lang="en-US" sz="2400" dirty="0" smtClean="0"/>
              <a:t>Difference is: gradients for class of interest is set to 1, and rest are set to 0.</a:t>
            </a:r>
          </a:p>
          <a:p>
            <a:r>
              <a:rPr lang="en-US" sz="2400" dirty="0"/>
              <a:t>Weighted sum of the feature maps of last convolutional layer</a:t>
            </a:r>
            <a:endParaRPr lang="en-US" sz="2400" dirty="0"/>
          </a:p>
        </p:txBody>
      </p:sp>
      <p:sp>
        <p:nvSpPr>
          <p:cNvPr id="4" name="Cube 3"/>
          <p:cNvSpPr/>
          <p:nvPr/>
        </p:nvSpPr>
        <p:spPr>
          <a:xfrm>
            <a:off x="3367043" y="3320233"/>
            <a:ext cx="1059679" cy="1666430"/>
          </a:xfrm>
          <a:prstGeom prst="cub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0" y="3671130"/>
            <a:ext cx="1330296" cy="9977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93820" y="4668852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Input (3 dimensional image)</a:t>
            </a:r>
            <a:endParaRPr lang="en-US" sz="1000" dirty="0"/>
          </a:p>
        </p:txBody>
      </p:sp>
      <p:sp>
        <p:nvSpPr>
          <p:cNvPr id="7" name="Flowchart: Process 6"/>
          <p:cNvSpPr/>
          <p:nvPr/>
        </p:nvSpPr>
        <p:spPr>
          <a:xfrm>
            <a:off x="1563880" y="3854153"/>
            <a:ext cx="104476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3"/>
          </p:cNvCxnSpPr>
          <p:nvPr/>
        </p:nvCxnSpPr>
        <p:spPr>
          <a:xfrm>
            <a:off x="1668356" y="3913974"/>
            <a:ext cx="500140" cy="2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52186" y="4986663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Last Convolution layer</a:t>
            </a:r>
            <a:endParaRPr 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2359519" y="393502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</a:t>
            </a:r>
            <a:endParaRPr lang="en-US" dirty="0"/>
          </a:p>
        </p:txBody>
      </p:sp>
      <p:sp>
        <p:nvSpPr>
          <p:cNvPr id="11" name="Flowchart: Process 10"/>
          <p:cNvSpPr/>
          <p:nvPr/>
        </p:nvSpPr>
        <p:spPr>
          <a:xfrm>
            <a:off x="4341264" y="3563596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68" y="3417246"/>
            <a:ext cx="1145191" cy="116809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283364" y="367113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…………. =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910552" y="4585341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Feature map visualized</a:t>
            </a:r>
            <a:endParaRPr lang="en-US" sz="10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550" y="3456414"/>
            <a:ext cx="1155941" cy="11680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64955" y="4624509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Grad-CAM</a:t>
            </a:r>
            <a:endParaRPr lang="en-US" sz="1000" dirty="0"/>
          </a:p>
        </p:txBody>
      </p:sp>
      <p:sp>
        <p:nvSpPr>
          <p:cNvPr id="18" name="Right Arrow 17"/>
          <p:cNvSpPr/>
          <p:nvPr/>
        </p:nvSpPr>
        <p:spPr>
          <a:xfrm>
            <a:off x="4459357" y="3973794"/>
            <a:ext cx="282012" cy="1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892089" y="3221764"/>
            <a:ext cx="259977" cy="23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56145" y="5568697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Predicted class score</a:t>
            </a:r>
            <a:endParaRPr lang="en-US" sz="1000" dirty="0"/>
          </a:p>
        </p:txBody>
      </p:sp>
      <p:sp>
        <p:nvSpPr>
          <p:cNvPr id="22" name="Oval 21"/>
          <p:cNvSpPr/>
          <p:nvPr/>
        </p:nvSpPr>
        <p:spPr>
          <a:xfrm>
            <a:off x="4950769" y="3825374"/>
            <a:ext cx="158653" cy="207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09422" y="3929356"/>
            <a:ext cx="1351199" cy="163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08133" y="32108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6166625" y="5490988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Gradient set to 1</a:t>
            </a:r>
            <a:endParaRPr lang="en-US" sz="1000" dirty="0"/>
          </a:p>
        </p:txBody>
      </p:sp>
      <p:sp>
        <p:nvSpPr>
          <p:cNvPr id="31" name="TextBox 30"/>
          <p:cNvSpPr txBox="1"/>
          <p:nvPr/>
        </p:nvSpPr>
        <p:spPr>
          <a:xfrm>
            <a:off x="5422876" y="37446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7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Grad-CAM (Guided Gradient-weighted Class Activation </a:t>
            </a:r>
            <a:r>
              <a:rPr lang="en-US" dirty="0"/>
              <a:t>Mapping)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the guided Grad-CAM and the guided back propagation to obtain Guided Grad-CAM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785" y="6311900"/>
            <a:ext cx="822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Grad-CAM</a:t>
            </a:r>
            <a:r>
              <a:rPr lang="en-US" sz="1000" dirty="0" smtClean="0"/>
              <a:t>: Why did you say that</a:t>
            </a:r>
            <a:r>
              <a:rPr lang="en-US" sz="1000" dirty="0"/>
              <a:t>? </a:t>
            </a:r>
            <a:r>
              <a:rPr lang="en-US" sz="1000" dirty="0" smtClean="0"/>
              <a:t>Visual Explanations from Deep Networks via Gradient-based Localization</a:t>
            </a:r>
            <a:endParaRPr lang="en-US" sz="1000" dirty="0"/>
          </a:p>
          <a:p>
            <a:r>
              <a:rPr lang="en-US" sz="1000" dirty="0" smtClean="0"/>
              <a:t> https</a:t>
            </a:r>
            <a:r>
              <a:rPr lang="en-US" sz="1000" dirty="0"/>
              <a:t>://arxiv.org/pdf/1610.02391v1.pdf</a:t>
            </a:r>
          </a:p>
        </p:txBody>
      </p:sp>
      <p:sp>
        <p:nvSpPr>
          <p:cNvPr id="32" name="Cube 31"/>
          <p:cNvSpPr/>
          <p:nvPr/>
        </p:nvSpPr>
        <p:spPr>
          <a:xfrm>
            <a:off x="3367043" y="3320233"/>
            <a:ext cx="1059679" cy="1666430"/>
          </a:xfrm>
          <a:prstGeom prst="cub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20" y="3671130"/>
            <a:ext cx="1330296" cy="997722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93820" y="4668852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Input (3 dimensional image)</a:t>
            </a:r>
            <a:endParaRPr lang="en-US" sz="1000" dirty="0"/>
          </a:p>
        </p:txBody>
      </p:sp>
      <p:sp>
        <p:nvSpPr>
          <p:cNvPr id="37" name="Flowchart: Process 36"/>
          <p:cNvSpPr/>
          <p:nvPr/>
        </p:nvSpPr>
        <p:spPr>
          <a:xfrm>
            <a:off x="1563880" y="3854153"/>
            <a:ext cx="104476" cy="11964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>
          <a:xfrm>
            <a:off x="1668356" y="3913974"/>
            <a:ext cx="500140" cy="239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152186" y="4986663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Last Convolution layer</a:t>
            </a:r>
            <a:endParaRPr lang="en-US" sz="1000" dirty="0"/>
          </a:p>
        </p:txBody>
      </p:sp>
      <p:sp>
        <p:nvSpPr>
          <p:cNvPr id="40" name="TextBox 39"/>
          <p:cNvSpPr txBox="1"/>
          <p:nvPr/>
        </p:nvSpPr>
        <p:spPr>
          <a:xfrm>
            <a:off x="2359519" y="393502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…………</a:t>
            </a:r>
            <a:endParaRPr lang="en-US" dirty="0"/>
          </a:p>
        </p:txBody>
      </p:sp>
      <p:sp>
        <p:nvSpPr>
          <p:cNvPr id="41" name="Flowchart: Process 40"/>
          <p:cNvSpPr/>
          <p:nvPr/>
        </p:nvSpPr>
        <p:spPr>
          <a:xfrm>
            <a:off x="4341264" y="3563596"/>
            <a:ext cx="45719" cy="4571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268" y="3417246"/>
            <a:ext cx="1145191" cy="116809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7283364" y="3671130"/>
            <a:ext cx="12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+ …………. =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910552" y="4585341"/>
            <a:ext cx="127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Feature map visualized</a:t>
            </a:r>
            <a:endParaRPr lang="en-US" sz="1000" dirty="0"/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655" y="3449291"/>
            <a:ext cx="1155941" cy="116809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378060" y="4598099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Grad-CAM</a:t>
            </a:r>
            <a:endParaRPr lang="en-US" sz="1000" dirty="0"/>
          </a:p>
        </p:txBody>
      </p:sp>
      <p:sp>
        <p:nvSpPr>
          <p:cNvPr id="47" name="Right Arrow 46"/>
          <p:cNvSpPr/>
          <p:nvPr/>
        </p:nvSpPr>
        <p:spPr>
          <a:xfrm>
            <a:off x="4459357" y="3973794"/>
            <a:ext cx="282012" cy="1796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92089" y="3221764"/>
            <a:ext cx="259977" cy="237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.</a:t>
            </a:r>
          </a:p>
          <a:p>
            <a:pPr algn="ctr"/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356145" y="5568697"/>
            <a:ext cx="1274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Predicted class score</a:t>
            </a:r>
            <a:endParaRPr lang="en-US" sz="1000" dirty="0"/>
          </a:p>
        </p:txBody>
      </p:sp>
      <p:sp>
        <p:nvSpPr>
          <p:cNvPr id="50" name="Oval 49"/>
          <p:cNvSpPr/>
          <p:nvPr/>
        </p:nvSpPr>
        <p:spPr>
          <a:xfrm>
            <a:off x="4950769" y="3825374"/>
            <a:ext cx="158653" cy="20796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109422" y="3929356"/>
            <a:ext cx="459599" cy="84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908133" y="3210855"/>
            <a:ext cx="2423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177773" y="4721795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Gradient set to 1</a:t>
            </a:r>
            <a:endParaRPr lang="en-US" sz="1000" dirty="0"/>
          </a:p>
        </p:txBody>
      </p:sp>
      <p:sp>
        <p:nvSpPr>
          <p:cNvPr id="54" name="Left Arrow 53"/>
          <p:cNvSpPr/>
          <p:nvPr/>
        </p:nvSpPr>
        <p:spPr>
          <a:xfrm>
            <a:off x="2247544" y="5321655"/>
            <a:ext cx="2546209" cy="247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Guided Back propagation</a:t>
            </a:r>
            <a:endParaRPr lang="en-US" sz="1000" dirty="0"/>
          </a:p>
        </p:txBody>
      </p:sp>
      <p:sp>
        <p:nvSpPr>
          <p:cNvPr id="55" name="TextBox 54"/>
          <p:cNvSpPr txBox="1"/>
          <p:nvPr/>
        </p:nvSpPr>
        <p:spPr>
          <a:xfrm>
            <a:off x="5422876" y="374469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W1 *</a:t>
            </a:r>
            <a:endParaRPr lang="en-US" dirty="0"/>
          </a:p>
        </p:txBody>
      </p:sp>
      <p:sp>
        <p:nvSpPr>
          <p:cNvPr id="10" name="Flowchart: Process 9"/>
          <p:cNvSpPr/>
          <p:nvPr/>
        </p:nvSpPr>
        <p:spPr>
          <a:xfrm>
            <a:off x="1102407" y="5176267"/>
            <a:ext cx="1121762" cy="8671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Guided Backpropagation</a:t>
            </a:r>
            <a:endParaRPr 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7569665" y="4645367"/>
            <a:ext cx="3045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+</a:t>
            </a:r>
          </a:p>
          <a:p>
            <a:pPr algn="ctr"/>
            <a:r>
              <a:rPr lang="en-US" dirty="0" smtClean="0"/>
              <a:t>Guided Backpropagation</a:t>
            </a:r>
          </a:p>
          <a:p>
            <a:pPr algn="ctr"/>
            <a:r>
              <a:rPr lang="en-US" dirty="0"/>
              <a:t>=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7" name="Pictur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087" y="5474069"/>
            <a:ext cx="1163026" cy="988822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374586" y="6465789"/>
            <a:ext cx="118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/>
              <a:t>Guided Grad CAM</a:t>
            </a:r>
            <a:endParaRPr lang="en-US" sz="1000" dirty="0"/>
          </a:p>
        </p:txBody>
      </p:sp>
      <p:cxnSp>
        <p:nvCxnSpPr>
          <p:cNvPr id="59" name="Elbow Connector 58"/>
          <p:cNvCxnSpPr/>
          <p:nvPr/>
        </p:nvCxnSpPr>
        <p:spPr>
          <a:xfrm flipV="1">
            <a:off x="2168496" y="5129685"/>
            <a:ext cx="5787639" cy="798363"/>
          </a:xfrm>
          <a:prstGeom prst="bentConnector3">
            <a:avLst>
              <a:gd name="adj1" fmla="val 643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77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Working</vt:lpstr>
      <vt:lpstr>CAM (Class Activation Mapping)</vt:lpstr>
      <vt:lpstr>Guided backpropagation </vt:lpstr>
      <vt:lpstr>Grad-CAM (Gradient-weighted Class Activation Mapping)</vt:lpstr>
      <vt:lpstr>Guided Grad-CAM (Guided Gradient-weighted Class Activation Mapping)</vt:lpstr>
    </vt:vector>
  </TitlesOfParts>
  <Company>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</dc:title>
  <dc:creator>Akram, Mohammed Naveed</dc:creator>
  <cp:lastModifiedBy>Akram, Mohammed Naveed</cp:lastModifiedBy>
  <cp:revision>1</cp:revision>
  <dcterms:created xsi:type="dcterms:W3CDTF">2019-09-16T17:30:20Z</dcterms:created>
  <dcterms:modified xsi:type="dcterms:W3CDTF">2019-09-16T17:30:28Z</dcterms:modified>
</cp:coreProperties>
</file>