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dc3572455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dc3572455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c35724550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c35724550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c35724550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c35724550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c35724550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c35724550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c35724550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c35724550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c35724550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c35724550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Springboard Guided Capstone -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1297500" y="1651050"/>
            <a:ext cx="7420500" cy="2529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Big Mountain Resort, a ski resort in Montana with access to 105 trails, sees about 350,000 skiers and snowboarders a year with an average of 5-day visits. </a:t>
            </a:r>
            <a:endParaRPr/>
          </a:p>
          <a:p>
            <a:pPr indent="-317182" lvl="0" marL="457200" rtl="0" algn="l">
              <a:spcBef>
                <a:spcPts val="0"/>
              </a:spcBef>
              <a:spcAft>
                <a:spcPts val="0"/>
              </a:spcAft>
              <a:buSzPct val="100000"/>
              <a:buChar char="●"/>
            </a:pPr>
            <a:r>
              <a:rPr lang="en"/>
              <a:t>They have recently installed an additional chair lift to increase visitor distribution. This has increased operating costs by $1.5M per season. </a:t>
            </a:r>
            <a:endParaRPr/>
          </a:p>
          <a:p>
            <a:pPr indent="-317182" lvl="0" marL="457200" rtl="0" algn="l">
              <a:spcBef>
                <a:spcPts val="0"/>
              </a:spcBef>
              <a:spcAft>
                <a:spcPts val="0"/>
              </a:spcAft>
              <a:buSzPct val="100000"/>
              <a:buChar char="●"/>
            </a:pPr>
            <a:r>
              <a:rPr lang="en"/>
              <a:t>Their current pricing strategy is to charge a premium above the market average of similar resorts.  There is concern that not all of its facilities are being </a:t>
            </a:r>
            <a:r>
              <a:rPr lang="en"/>
              <a:t>capitalizing on.</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We will be providing guidance for implementing a more data-driven business strategy to offset the cost of the newly install lift.</a:t>
            </a:r>
            <a:endParaRPr/>
          </a:p>
        </p:txBody>
      </p:sp>
      <p:sp>
        <p:nvSpPr>
          <p:cNvPr id="69" name="Google Shape;69;p14"/>
          <p:cNvSpPr txBox="1"/>
          <p:nvPr>
            <p:ph type="title"/>
          </p:nvPr>
        </p:nvSpPr>
        <p:spPr>
          <a:xfrm>
            <a:off x="1297500" y="753675"/>
            <a:ext cx="7038900" cy="585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133"/>
              <a:t>Context</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75" name="Google Shape;75;p15"/>
          <p:cNvSpPr txBox="1"/>
          <p:nvPr>
            <p:ph idx="1" type="body"/>
          </p:nvPr>
        </p:nvSpPr>
        <p:spPr>
          <a:xfrm>
            <a:off x="1297500" y="1116150"/>
            <a:ext cx="7038900" cy="18783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A</a:t>
            </a:r>
            <a:r>
              <a:rPr lang="en"/>
              <a:t>nalyze state population and area information to get a better </a:t>
            </a:r>
            <a:r>
              <a:rPr lang="en"/>
              <a:t>picture</a:t>
            </a:r>
            <a:r>
              <a:rPr lang="en"/>
              <a:t> of the market.</a:t>
            </a:r>
            <a:endParaRPr/>
          </a:p>
          <a:p>
            <a:pPr indent="-308610" lvl="0" marL="457200" rtl="0" algn="l">
              <a:spcBef>
                <a:spcPts val="0"/>
              </a:spcBef>
              <a:spcAft>
                <a:spcPts val="0"/>
              </a:spcAft>
              <a:buSzPct val="100000"/>
              <a:buChar char="●"/>
            </a:pPr>
            <a:r>
              <a:rPr lang="en"/>
              <a:t>Analyze the resort’s most important features and their impact on ticket price, operating costs, and overall revenue</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Use </a:t>
            </a:r>
            <a:r>
              <a:rPr lang="en"/>
              <a:t>data obtained from the BMR’s database manager </a:t>
            </a:r>
            <a:br>
              <a:rPr lang="en"/>
            </a:br>
            <a:r>
              <a:rPr lang="en"/>
              <a:t>to build a predictive model for ticket price. </a:t>
            </a:r>
            <a:endParaRPr/>
          </a:p>
        </p:txBody>
      </p:sp>
      <p:pic>
        <p:nvPicPr>
          <p:cNvPr id="76" name="Google Shape;76;p15"/>
          <p:cNvPicPr preferRelativeResize="0"/>
          <p:nvPr/>
        </p:nvPicPr>
        <p:blipFill>
          <a:blip r:embed="rId3">
            <a:alphaModFix/>
          </a:blip>
          <a:stretch>
            <a:fillRect/>
          </a:stretch>
        </p:blipFill>
        <p:spPr>
          <a:xfrm>
            <a:off x="6036825" y="1674475"/>
            <a:ext cx="2219150" cy="338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Findings:</a:t>
            </a:r>
            <a:endParaRPr/>
          </a:p>
        </p:txBody>
      </p:sp>
      <p:sp>
        <p:nvSpPr>
          <p:cNvPr id="82" name="Google Shape;82;p16"/>
          <p:cNvSpPr txBox="1"/>
          <p:nvPr>
            <p:ph idx="1" type="body"/>
          </p:nvPr>
        </p:nvSpPr>
        <p:spPr>
          <a:xfrm>
            <a:off x="1052550" y="1066050"/>
            <a:ext cx="75540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By generating a heat map to visualize the correlations between different numerical features and price data, w</a:t>
            </a:r>
            <a:r>
              <a:rPr lang="en" sz="1400"/>
              <a:t>e were able to identify several potential factors that led to higher ticket:</a:t>
            </a:r>
            <a:br>
              <a:rPr lang="en" sz="1400"/>
            </a:br>
            <a:r>
              <a:rPr b="1" lang="en" sz="1400"/>
              <a:t>vertical_drop</a:t>
            </a:r>
            <a:r>
              <a:rPr lang="en" sz="1400"/>
              <a:t>, </a:t>
            </a:r>
            <a:r>
              <a:rPr b="1" lang="en" sz="1400"/>
              <a:t>fastQuads</a:t>
            </a:r>
            <a:r>
              <a:rPr lang="en" sz="1400"/>
              <a:t>, </a:t>
            </a:r>
            <a:r>
              <a:rPr b="1" lang="en" sz="1400"/>
              <a:t>total_chairs</a:t>
            </a:r>
            <a:r>
              <a:rPr lang="en" sz="1400"/>
              <a:t>, </a:t>
            </a:r>
            <a:r>
              <a:rPr b="1" lang="en" sz="1400"/>
              <a:t>Runs</a:t>
            </a:r>
            <a:r>
              <a:rPr lang="en" sz="1400"/>
              <a:t>, </a:t>
            </a:r>
            <a:r>
              <a:rPr b="1" lang="en" sz="1400"/>
              <a:t>Snow Making_ac</a:t>
            </a:r>
            <a:r>
              <a:rPr lang="en" sz="1400"/>
              <a:t>, and </a:t>
            </a:r>
            <a:r>
              <a:rPr b="1" lang="en" sz="1400"/>
              <a:t>NightSkiing_ac</a:t>
            </a:r>
            <a:endParaRPr b="1" sz="1400"/>
          </a:p>
          <a:p>
            <a:pPr indent="-317500" lvl="0" marL="457200" rtl="0" algn="l">
              <a:spcBef>
                <a:spcPts val="0"/>
              </a:spcBef>
              <a:spcAft>
                <a:spcPts val="0"/>
              </a:spcAft>
              <a:buSzPts val="1400"/>
              <a:buChar char="●"/>
            </a:pPr>
            <a:r>
              <a:rPr lang="en" sz="1400"/>
              <a:t>Further analysis of the data through scatter plots confirmed these correlations as visualized in part here:</a:t>
            </a:r>
            <a:endParaRPr sz="1400"/>
          </a:p>
        </p:txBody>
      </p:sp>
      <p:pic>
        <p:nvPicPr>
          <p:cNvPr id="83" name="Google Shape;83;p16"/>
          <p:cNvPicPr preferRelativeResize="0"/>
          <p:nvPr/>
        </p:nvPicPr>
        <p:blipFill>
          <a:blip r:embed="rId3">
            <a:alphaModFix/>
          </a:blip>
          <a:stretch>
            <a:fillRect/>
          </a:stretch>
        </p:blipFill>
        <p:spPr>
          <a:xfrm>
            <a:off x="3684400" y="2229920"/>
            <a:ext cx="4829350" cy="258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303800" y="630250"/>
            <a:ext cx="7030500" cy="69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Model Analysis</a:t>
            </a:r>
            <a:endParaRPr/>
          </a:p>
        </p:txBody>
      </p:sp>
      <p:sp>
        <p:nvSpPr>
          <p:cNvPr id="89" name="Google Shape;89;p17"/>
          <p:cNvSpPr txBox="1"/>
          <p:nvPr>
            <p:ph idx="1" type="body"/>
          </p:nvPr>
        </p:nvSpPr>
        <p:spPr>
          <a:xfrm>
            <a:off x="1143825" y="1243225"/>
            <a:ext cx="3488400" cy="3287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005"/>
              <a:t>We developed a model to help impute missing values and calculate price </a:t>
            </a:r>
            <a:r>
              <a:rPr lang="en" sz="1005"/>
              <a:t>recommendations</a:t>
            </a:r>
            <a:r>
              <a:rPr lang="en" sz="1005"/>
              <a:t> based on a number of facilities or </a:t>
            </a:r>
            <a:r>
              <a:rPr lang="en" sz="1005"/>
              <a:t>properties</a:t>
            </a:r>
            <a:r>
              <a:rPr lang="en" sz="1005"/>
              <a:t> boasted by resorts in the market share.</a:t>
            </a:r>
            <a:endParaRPr sz="1005"/>
          </a:p>
          <a:p>
            <a:pPr indent="0" lvl="0" marL="0" rtl="0" algn="l">
              <a:lnSpc>
                <a:spcPct val="95000"/>
              </a:lnSpc>
              <a:spcBef>
                <a:spcPts val="1200"/>
              </a:spcBef>
              <a:spcAft>
                <a:spcPts val="0"/>
              </a:spcAft>
              <a:buSzPts val="935"/>
              <a:buNone/>
            </a:pPr>
            <a:r>
              <a:rPr lang="en" sz="1005" u="sng"/>
              <a:t>To note:</a:t>
            </a:r>
            <a:r>
              <a:rPr lang="en" sz="1005"/>
              <a:t> As some ticket prices were filled based on mean value, our results may be skewed. Additionally, as we are basing our accuracy on the prices of other resorts, we are assuming that their prices are set according to what the market supports. </a:t>
            </a:r>
            <a:endParaRPr sz="1005"/>
          </a:p>
          <a:p>
            <a:pPr indent="0" lvl="0" marL="0" rtl="0" algn="l">
              <a:lnSpc>
                <a:spcPct val="95000"/>
              </a:lnSpc>
              <a:spcBef>
                <a:spcPts val="1200"/>
              </a:spcBef>
              <a:spcAft>
                <a:spcPts val="1200"/>
              </a:spcAft>
              <a:buSzPts val="935"/>
              <a:buNone/>
            </a:pPr>
            <a:r>
              <a:rPr lang="en" sz="1005"/>
              <a:t>As we discovered with our correlation scatter plots, our model demonstrates the dominant 4 features affecting ticket price were: </a:t>
            </a:r>
            <a:r>
              <a:rPr b="1" lang="en" sz="1000"/>
              <a:t>fastQuads</a:t>
            </a:r>
            <a:r>
              <a:rPr lang="en" sz="1000"/>
              <a:t>, </a:t>
            </a:r>
            <a:r>
              <a:rPr b="1" lang="en" sz="1000"/>
              <a:t>Runs</a:t>
            </a:r>
            <a:r>
              <a:rPr lang="en" sz="1000"/>
              <a:t>, </a:t>
            </a:r>
            <a:r>
              <a:rPr b="1" lang="en" sz="1000"/>
              <a:t>Snow Making_ac</a:t>
            </a:r>
            <a:r>
              <a:rPr lang="en" sz="1000"/>
              <a:t>, and </a:t>
            </a:r>
            <a:r>
              <a:rPr b="1" lang="en" sz="1000"/>
              <a:t>vertical_drop.</a:t>
            </a:r>
            <a:endParaRPr b="1" sz="1000"/>
          </a:p>
        </p:txBody>
      </p:sp>
      <p:pic>
        <p:nvPicPr>
          <p:cNvPr id="90" name="Google Shape;90;p17"/>
          <p:cNvPicPr preferRelativeResize="0"/>
          <p:nvPr/>
        </p:nvPicPr>
        <p:blipFill>
          <a:blip r:embed="rId3">
            <a:alphaModFix/>
          </a:blip>
          <a:stretch>
            <a:fillRect/>
          </a:stretch>
        </p:blipFill>
        <p:spPr>
          <a:xfrm>
            <a:off x="4783975" y="1243225"/>
            <a:ext cx="3896000" cy="3165500"/>
          </a:xfrm>
          <a:prstGeom prst="rect">
            <a:avLst/>
          </a:prstGeom>
          <a:noFill/>
          <a:ln>
            <a:noFill/>
          </a:ln>
        </p:spPr>
      </p:pic>
      <p:sp>
        <p:nvSpPr>
          <p:cNvPr id="91" name="Google Shape;91;p17"/>
          <p:cNvSpPr/>
          <p:nvPr/>
        </p:nvSpPr>
        <p:spPr>
          <a:xfrm>
            <a:off x="5112300" y="3146300"/>
            <a:ext cx="432000" cy="63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1303800" y="639375"/>
            <a:ext cx="7030500" cy="99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Analysis</a:t>
            </a:r>
            <a:endParaRPr/>
          </a:p>
        </p:txBody>
      </p:sp>
      <p:sp>
        <p:nvSpPr>
          <p:cNvPr id="97" name="Google Shape;97;p18"/>
          <p:cNvSpPr txBox="1"/>
          <p:nvPr>
            <p:ph idx="1" type="body"/>
          </p:nvPr>
        </p:nvSpPr>
        <p:spPr>
          <a:xfrm>
            <a:off x="223800" y="2097750"/>
            <a:ext cx="4348200" cy="2836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a:t>1. Closing runs: </a:t>
            </a:r>
            <a:r>
              <a:rPr lang="en"/>
              <a:t>BMR has a competitive advantage regarding number of runs. The model says closing one run will not impact ticket price but can reduce operating costs. However closing two or three runs will directly impact revenue without reducing operating costs enough to offset the loss. If closing more than one run is considered, BMR may as well close 4-5 to lower operating costs. Closing more than 6 will lead to detrimental losses.</a:t>
            </a:r>
            <a:endParaRPr/>
          </a:p>
          <a:p>
            <a:pPr indent="0" lvl="0" marL="0" rtl="0" algn="l">
              <a:spcBef>
                <a:spcPts val="1200"/>
              </a:spcBef>
              <a:spcAft>
                <a:spcPts val="0"/>
              </a:spcAft>
              <a:buNone/>
            </a:pPr>
            <a:r>
              <a:rPr b="1" lang="en"/>
              <a:t>2-3. Adding a run and increasing Vertical Drop by 150’: </a:t>
            </a:r>
            <a:r>
              <a:rPr lang="en"/>
              <a:t>According to our model, there is support for increasing ticket price by $1.99 which could be expected to amount to $3,474,638 in revenue over the season. Adding 2 acres of snow-making will not affect the outcome.</a:t>
            </a:r>
            <a:endParaRPr/>
          </a:p>
          <a:p>
            <a:pPr indent="0" lvl="0" marL="0" rtl="0" algn="l">
              <a:spcBef>
                <a:spcPts val="1200"/>
              </a:spcBef>
              <a:spcAft>
                <a:spcPts val="1200"/>
              </a:spcAft>
              <a:buNone/>
            </a:pPr>
            <a:r>
              <a:rPr b="1" lang="en"/>
              <a:t>4. Increasing longest run: </a:t>
            </a:r>
            <a:r>
              <a:rPr lang="en"/>
              <a:t>Our model indicates this will not affect our ticket price.</a:t>
            </a:r>
            <a:endParaRPr/>
          </a:p>
        </p:txBody>
      </p:sp>
      <p:pic>
        <p:nvPicPr>
          <p:cNvPr id="98" name="Google Shape;98;p18"/>
          <p:cNvPicPr preferRelativeResize="0"/>
          <p:nvPr/>
        </p:nvPicPr>
        <p:blipFill>
          <a:blip r:embed="rId3">
            <a:alphaModFix/>
          </a:blip>
          <a:stretch>
            <a:fillRect/>
          </a:stretch>
        </p:blipFill>
        <p:spPr>
          <a:xfrm>
            <a:off x="5068224" y="2491750"/>
            <a:ext cx="3764676" cy="2048199"/>
          </a:xfrm>
          <a:prstGeom prst="rect">
            <a:avLst/>
          </a:prstGeom>
          <a:noFill/>
          <a:ln>
            <a:noFill/>
          </a:ln>
        </p:spPr>
      </p:pic>
      <p:pic>
        <p:nvPicPr>
          <p:cNvPr id="99" name="Google Shape;99;p18"/>
          <p:cNvPicPr preferRelativeResize="0"/>
          <p:nvPr/>
        </p:nvPicPr>
        <p:blipFill>
          <a:blip r:embed="rId4">
            <a:alphaModFix/>
          </a:blip>
          <a:stretch>
            <a:fillRect/>
          </a:stretch>
        </p:blipFill>
        <p:spPr>
          <a:xfrm>
            <a:off x="5438825" y="598574"/>
            <a:ext cx="3023476" cy="1666651"/>
          </a:xfrm>
          <a:prstGeom prst="rect">
            <a:avLst/>
          </a:prstGeom>
          <a:noFill/>
          <a:ln>
            <a:noFill/>
          </a:ln>
        </p:spPr>
      </p:pic>
      <p:sp>
        <p:nvSpPr>
          <p:cNvPr id="100" name="Google Shape;100;p18"/>
          <p:cNvSpPr txBox="1"/>
          <p:nvPr/>
        </p:nvSpPr>
        <p:spPr>
          <a:xfrm>
            <a:off x="223800" y="1584325"/>
            <a:ext cx="505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BMR has been reviewing potential scenarios for either cutting costs or increasing revenue. We can use our model to evaluate these scenarios:</a:t>
            </a:r>
            <a:endParaRPr sz="1200"/>
          </a:p>
        </p:txBody>
      </p:sp>
      <p:cxnSp>
        <p:nvCxnSpPr>
          <p:cNvPr id="101" name="Google Shape;101;p18"/>
          <p:cNvCxnSpPr/>
          <p:nvPr/>
        </p:nvCxnSpPr>
        <p:spPr>
          <a:xfrm flipH="1" rot="10800000">
            <a:off x="309000" y="2097750"/>
            <a:ext cx="4886100" cy="1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r>
              <a:rPr lang="en"/>
              <a:t>:</a:t>
            </a:r>
            <a:endParaRPr/>
          </a:p>
        </p:txBody>
      </p:sp>
      <p:sp>
        <p:nvSpPr>
          <p:cNvPr id="107" name="Google Shape;107;p19"/>
          <p:cNvSpPr txBox="1"/>
          <p:nvPr>
            <p:ph idx="1" type="body"/>
          </p:nvPr>
        </p:nvSpPr>
        <p:spPr>
          <a:xfrm>
            <a:off x="1126525" y="1037350"/>
            <a:ext cx="74964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According to the model we built, BMR could charge $95.87 (+/-  $10.39)  and still be supported in the marketplace:</a:t>
            </a:r>
            <a:endParaRPr/>
          </a:p>
          <a:p>
            <a:pPr indent="-325755" lvl="0" marL="457200" rtl="0" algn="l">
              <a:spcBef>
                <a:spcPts val="1200"/>
              </a:spcBef>
              <a:spcAft>
                <a:spcPts val="0"/>
              </a:spcAft>
              <a:buSzPct val="100000"/>
              <a:buChar char="●"/>
            </a:pPr>
            <a:r>
              <a:rPr lang="en"/>
              <a:t>We visualized where it sits overall among all the other resorts in the market share by plotting the price distribution of the resorts in the data.</a:t>
            </a:r>
            <a:endParaRPr/>
          </a:p>
          <a:p>
            <a:pPr indent="-325755" lvl="0" marL="457200" rtl="0" algn="l">
              <a:spcBef>
                <a:spcPts val="0"/>
              </a:spcBef>
              <a:spcAft>
                <a:spcPts val="0"/>
              </a:spcAft>
              <a:buSzPct val="100000"/>
              <a:buChar char="●"/>
            </a:pPr>
            <a:r>
              <a:rPr lang="en"/>
              <a:t>Currently, the price of an `AdultWeekend` ticket at Big Mountain is $81.0. </a:t>
            </a:r>
            <a:endParaRPr/>
          </a:p>
          <a:p>
            <a:pPr indent="-325755" lvl="0" marL="457200" rtl="0" algn="l">
              <a:spcBef>
                <a:spcPts val="0"/>
              </a:spcBef>
              <a:spcAft>
                <a:spcPts val="0"/>
              </a:spcAft>
              <a:buSzPct val="100000"/>
              <a:buChar char="●"/>
            </a:pPr>
            <a:r>
              <a:rPr lang="en"/>
              <a:t>An increase in ticket price would help pay for the operating costs of the new chair lift.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2519363" y="2738150"/>
            <a:ext cx="4105275" cy="227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