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0"/>
  </p:notesMasterIdLst>
  <p:sldIdLst>
    <p:sldId id="256" r:id="rId2"/>
    <p:sldId id="277" r:id="rId3"/>
    <p:sldId id="257" r:id="rId4"/>
    <p:sldId id="258" r:id="rId5"/>
    <p:sldId id="259" r:id="rId6"/>
    <p:sldId id="260" r:id="rId7"/>
    <p:sldId id="264" r:id="rId8"/>
    <p:sldId id="267" r:id="rId9"/>
    <p:sldId id="263" r:id="rId10"/>
    <p:sldId id="266" r:id="rId11"/>
    <p:sldId id="268" r:id="rId12"/>
    <p:sldId id="269" r:id="rId13"/>
    <p:sldId id="275" r:id="rId14"/>
    <p:sldId id="271" r:id="rId15"/>
    <p:sldId id="276" r:id="rId16"/>
    <p:sldId id="278"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80EF9-2819-49E2-BC3F-49F29B3770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BC351A-E4F3-4875-810C-5F38ECB96B72}">
      <dgm:prSet/>
      <dgm:spPr/>
      <dgm:t>
        <a:bodyPr/>
        <a:lstStyle/>
        <a:p>
          <a:pPr>
            <a:lnSpc>
              <a:spcPct val="100000"/>
            </a:lnSpc>
          </a:pPr>
          <a:r>
            <a:rPr lang="en-US"/>
            <a:t>Setting the right prices for Short-term rentals is a key factor in maximizing profitability</a:t>
          </a:r>
        </a:p>
      </dgm:t>
    </dgm:pt>
    <dgm:pt modelId="{F5B99EE1-37EE-4C08-A766-C63BBE039BAE}" type="parTrans" cxnId="{C2F6FD82-B91D-45F7-AD15-F3082EFDD2CC}">
      <dgm:prSet/>
      <dgm:spPr/>
      <dgm:t>
        <a:bodyPr/>
        <a:lstStyle/>
        <a:p>
          <a:endParaRPr lang="en-US"/>
        </a:p>
      </dgm:t>
    </dgm:pt>
    <dgm:pt modelId="{62F34365-DB27-41C8-B173-7A0EE99AAE5A}" type="sibTrans" cxnId="{C2F6FD82-B91D-45F7-AD15-F3082EFDD2CC}">
      <dgm:prSet/>
      <dgm:spPr/>
      <dgm:t>
        <a:bodyPr/>
        <a:lstStyle/>
        <a:p>
          <a:endParaRPr lang="en-US"/>
        </a:p>
      </dgm:t>
    </dgm:pt>
    <dgm:pt modelId="{B951636D-ECAF-487F-9252-808DEB7A97F8}">
      <dgm:prSet/>
      <dgm:spPr/>
      <dgm:t>
        <a:bodyPr/>
        <a:lstStyle/>
        <a:p>
          <a:pPr>
            <a:lnSpc>
              <a:spcPct val="100000"/>
            </a:lnSpc>
          </a:pPr>
          <a:r>
            <a:rPr lang="en-US"/>
            <a:t>This process can pose a challenge for new units entering the market with no pricing history to rely on. </a:t>
          </a:r>
        </a:p>
      </dgm:t>
    </dgm:pt>
    <dgm:pt modelId="{7A8262A4-F063-422D-9B0E-5EF466B71481}" type="parTrans" cxnId="{5985A06F-D47C-4C69-B873-6655CD474A48}">
      <dgm:prSet/>
      <dgm:spPr/>
      <dgm:t>
        <a:bodyPr/>
        <a:lstStyle/>
        <a:p>
          <a:endParaRPr lang="en-US"/>
        </a:p>
      </dgm:t>
    </dgm:pt>
    <dgm:pt modelId="{8713002A-B329-4CDC-B558-119BB86E7A59}" type="sibTrans" cxnId="{5985A06F-D47C-4C69-B873-6655CD474A48}">
      <dgm:prSet/>
      <dgm:spPr/>
      <dgm:t>
        <a:bodyPr/>
        <a:lstStyle/>
        <a:p>
          <a:endParaRPr lang="en-US"/>
        </a:p>
      </dgm:t>
    </dgm:pt>
    <dgm:pt modelId="{F6CB2460-9524-4459-926D-D28A669831A2}">
      <dgm:prSet/>
      <dgm:spPr/>
      <dgm:t>
        <a:bodyPr/>
        <a:lstStyle/>
        <a:p>
          <a:pPr>
            <a:lnSpc>
              <a:spcPct val="100000"/>
            </a:lnSpc>
          </a:pPr>
          <a:r>
            <a:rPr lang="en-US"/>
            <a:t>Our machine learning approach utilizes the attributes of the unit itself to set an accurate price before the rental is placed on the market.</a:t>
          </a:r>
        </a:p>
      </dgm:t>
    </dgm:pt>
    <dgm:pt modelId="{A32D8A79-3362-4C0F-B871-87134D853C8F}" type="parTrans" cxnId="{054F905F-C70F-4EFC-B296-EBEFB3B87451}">
      <dgm:prSet/>
      <dgm:spPr/>
      <dgm:t>
        <a:bodyPr/>
        <a:lstStyle/>
        <a:p>
          <a:endParaRPr lang="en-US"/>
        </a:p>
      </dgm:t>
    </dgm:pt>
    <dgm:pt modelId="{16B45414-5902-4217-BAE3-59270D6DA347}" type="sibTrans" cxnId="{054F905F-C70F-4EFC-B296-EBEFB3B87451}">
      <dgm:prSet/>
      <dgm:spPr/>
      <dgm:t>
        <a:bodyPr/>
        <a:lstStyle/>
        <a:p>
          <a:endParaRPr lang="en-US"/>
        </a:p>
      </dgm:t>
    </dgm:pt>
    <dgm:pt modelId="{72F3EE16-9333-40B8-92C7-16A4C888FB76}">
      <dgm:prSet/>
      <dgm:spPr/>
      <dgm:t>
        <a:bodyPr/>
        <a:lstStyle/>
        <a:p>
          <a:pPr>
            <a:lnSpc>
              <a:spcPct val="100000"/>
            </a:lnSpc>
          </a:pPr>
          <a:r>
            <a:rPr lang="en-US" dirty="0"/>
            <a:t>This resulted in a </a:t>
          </a:r>
          <a:r>
            <a:rPr lang="en-US" b="1" dirty="0"/>
            <a:t>1.4% increase</a:t>
          </a:r>
          <a:r>
            <a:rPr lang="en-US" dirty="0"/>
            <a:t> in revenue over and above a naive model doing the same job.</a:t>
          </a:r>
        </a:p>
      </dgm:t>
    </dgm:pt>
    <dgm:pt modelId="{5219F06F-9026-4D0E-BCF7-87F88B26B0E2}" type="parTrans" cxnId="{2E364DB9-0160-4C60-B9F7-1BA6717CCF38}">
      <dgm:prSet/>
      <dgm:spPr/>
      <dgm:t>
        <a:bodyPr/>
        <a:lstStyle/>
        <a:p>
          <a:endParaRPr lang="en-US"/>
        </a:p>
      </dgm:t>
    </dgm:pt>
    <dgm:pt modelId="{A566D930-4CC8-429C-B158-FE6A7DA2C1AC}" type="sibTrans" cxnId="{2E364DB9-0160-4C60-B9F7-1BA6717CCF38}">
      <dgm:prSet/>
      <dgm:spPr/>
      <dgm:t>
        <a:bodyPr/>
        <a:lstStyle/>
        <a:p>
          <a:endParaRPr lang="en-US"/>
        </a:p>
      </dgm:t>
    </dgm:pt>
    <dgm:pt modelId="{440BA291-338E-46C5-8E93-161270D046FB}" type="pres">
      <dgm:prSet presAssocID="{01680EF9-2819-49E2-BC3F-49F29B377085}" presName="root" presStyleCnt="0">
        <dgm:presLayoutVars>
          <dgm:dir/>
          <dgm:resizeHandles val="exact"/>
        </dgm:presLayoutVars>
      </dgm:prSet>
      <dgm:spPr/>
    </dgm:pt>
    <dgm:pt modelId="{8B6A237C-F56E-4811-AE6B-508E90CCA1CC}" type="pres">
      <dgm:prSet presAssocID="{B0BC351A-E4F3-4875-810C-5F38ECB96B72}" presName="compNode" presStyleCnt="0"/>
      <dgm:spPr/>
    </dgm:pt>
    <dgm:pt modelId="{E0838991-D5C7-4B42-B98D-BA0B84843760}" type="pres">
      <dgm:prSet presAssocID="{B0BC351A-E4F3-4875-810C-5F38ECB96B72}" presName="bgRect" presStyleLbl="bgShp" presStyleIdx="0" presStyleCnt="4"/>
      <dgm:spPr/>
    </dgm:pt>
    <dgm:pt modelId="{AB29BB85-1BD3-4973-AE69-5F9045F1BD4C}" type="pres">
      <dgm:prSet presAssocID="{B0BC351A-E4F3-4875-810C-5F38ECB96B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05A23407-0919-4633-BACC-C336CBFC6F4B}" type="pres">
      <dgm:prSet presAssocID="{B0BC351A-E4F3-4875-810C-5F38ECB96B72}" presName="spaceRect" presStyleCnt="0"/>
      <dgm:spPr/>
    </dgm:pt>
    <dgm:pt modelId="{A58F6879-8C91-40C9-BC12-E43CAA39F3F8}" type="pres">
      <dgm:prSet presAssocID="{B0BC351A-E4F3-4875-810C-5F38ECB96B72}" presName="parTx" presStyleLbl="revTx" presStyleIdx="0" presStyleCnt="4">
        <dgm:presLayoutVars>
          <dgm:chMax val="0"/>
          <dgm:chPref val="0"/>
        </dgm:presLayoutVars>
      </dgm:prSet>
      <dgm:spPr/>
    </dgm:pt>
    <dgm:pt modelId="{EBFE37D9-4D2F-48FE-9FA1-4925AB77740A}" type="pres">
      <dgm:prSet presAssocID="{62F34365-DB27-41C8-B173-7A0EE99AAE5A}" presName="sibTrans" presStyleCnt="0"/>
      <dgm:spPr/>
    </dgm:pt>
    <dgm:pt modelId="{6A46A78D-F298-46F6-A8CF-31F79F5AF962}" type="pres">
      <dgm:prSet presAssocID="{B951636D-ECAF-487F-9252-808DEB7A97F8}" presName="compNode" presStyleCnt="0"/>
      <dgm:spPr/>
    </dgm:pt>
    <dgm:pt modelId="{8CFAA49C-7FD8-4CAD-99F8-3C423E6CD00F}" type="pres">
      <dgm:prSet presAssocID="{B951636D-ECAF-487F-9252-808DEB7A97F8}" presName="bgRect" presStyleLbl="bgShp" presStyleIdx="1" presStyleCnt="4"/>
      <dgm:spPr/>
    </dgm:pt>
    <dgm:pt modelId="{37B2C77D-9057-4541-8F6A-8DFC4C930AB3}" type="pres">
      <dgm:prSet presAssocID="{B951636D-ECAF-487F-9252-808DEB7A97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DBCB066F-CE2C-4047-87CB-E26803FFF76E}" type="pres">
      <dgm:prSet presAssocID="{B951636D-ECAF-487F-9252-808DEB7A97F8}" presName="spaceRect" presStyleCnt="0"/>
      <dgm:spPr/>
    </dgm:pt>
    <dgm:pt modelId="{D66EFE95-E472-4A8E-8C0C-C8E8BDCEF246}" type="pres">
      <dgm:prSet presAssocID="{B951636D-ECAF-487F-9252-808DEB7A97F8}" presName="parTx" presStyleLbl="revTx" presStyleIdx="1" presStyleCnt="4">
        <dgm:presLayoutVars>
          <dgm:chMax val="0"/>
          <dgm:chPref val="0"/>
        </dgm:presLayoutVars>
      </dgm:prSet>
      <dgm:spPr/>
    </dgm:pt>
    <dgm:pt modelId="{55DE2FEB-0BEA-4E9D-A7D0-7B53EEE66F21}" type="pres">
      <dgm:prSet presAssocID="{8713002A-B329-4CDC-B558-119BB86E7A59}" presName="sibTrans" presStyleCnt="0"/>
      <dgm:spPr/>
    </dgm:pt>
    <dgm:pt modelId="{C80F382A-C1CC-4A22-8A19-7C1E0583D75F}" type="pres">
      <dgm:prSet presAssocID="{F6CB2460-9524-4459-926D-D28A669831A2}" presName="compNode" presStyleCnt="0"/>
      <dgm:spPr/>
    </dgm:pt>
    <dgm:pt modelId="{F3043B15-7D58-45C4-AC62-52B0F23F9EFB}" type="pres">
      <dgm:prSet presAssocID="{F6CB2460-9524-4459-926D-D28A669831A2}" presName="bgRect" presStyleLbl="bgShp" presStyleIdx="2" presStyleCnt="4"/>
      <dgm:spPr/>
    </dgm:pt>
    <dgm:pt modelId="{6BD84C62-702D-4CBC-814F-4E4B657A3D4F}" type="pres">
      <dgm:prSet presAssocID="{F6CB2460-9524-4459-926D-D28A669831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g"/>
        </a:ext>
      </dgm:extLst>
    </dgm:pt>
    <dgm:pt modelId="{34533DB2-0FF6-4395-BF31-080CB9EDC138}" type="pres">
      <dgm:prSet presAssocID="{F6CB2460-9524-4459-926D-D28A669831A2}" presName="spaceRect" presStyleCnt="0"/>
      <dgm:spPr/>
    </dgm:pt>
    <dgm:pt modelId="{6B849A3E-C929-47B1-B4E9-6BA8CB921961}" type="pres">
      <dgm:prSet presAssocID="{F6CB2460-9524-4459-926D-D28A669831A2}" presName="parTx" presStyleLbl="revTx" presStyleIdx="2" presStyleCnt="4">
        <dgm:presLayoutVars>
          <dgm:chMax val="0"/>
          <dgm:chPref val="0"/>
        </dgm:presLayoutVars>
      </dgm:prSet>
      <dgm:spPr/>
    </dgm:pt>
    <dgm:pt modelId="{6B8D1FD3-C329-4627-B957-3B9CB9A11816}" type="pres">
      <dgm:prSet presAssocID="{16B45414-5902-4217-BAE3-59270D6DA347}" presName="sibTrans" presStyleCnt="0"/>
      <dgm:spPr/>
    </dgm:pt>
    <dgm:pt modelId="{F1F84CCF-6BE9-4AE4-92F4-BA64E4E31DC2}" type="pres">
      <dgm:prSet presAssocID="{72F3EE16-9333-40B8-92C7-16A4C888FB76}" presName="compNode" presStyleCnt="0"/>
      <dgm:spPr/>
    </dgm:pt>
    <dgm:pt modelId="{B78D0ECF-6EE6-4384-9DE9-71EBD9995F24}" type="pres">
      <dgm:prSet presAssocID="{72F3EE16-9333-40B8-92C7-16A4C888FB76}" presName="bgRect" presStyleLbl="bgShp" presStyleIdx="3" presStyleCnt="4"/>
      <dgm:spPr/>
    </dgm:pt>
    <dgm:pt modelId="{5884081B-029B-4524-99BB-EC1FF1714E45}" type="pres">
      <dgm:prSet presAssocID="{72F3EE16-9333-40B8-92C7-16A4C888FB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E41A7B81-F2F2-4771-BDE2-1AB9E487ED2B}" type="pres">
      <dgm:prSet presAssocID="{72F3EE16-9333-40B8-92C7-16A4C888FB76}" presName="spaceRect" presStyleCnt="0"/>
      <dgm:spPr/>
    </dgm:pt>
    <dgm:pt modelId="{ECE1184B-EDFB-404D-A035-1E8799701904}" type="pres">
      <dgm:prSet presAssocID="{72F3EE16-9333-40B8-92C7-16A4C888FB76}" presName="parTx" presStyleLbl="revTx" presStyleIdx="3" presStyleCnt="4">
        <dgm:presLayoutVars>
          <dgm:chMax val="0"/>
          <dgm:chPref val="0"/>
        </dgm:presLayoutVars>
      </dgm:prSet>
      <dgm:spPr/>
    </dgm:pt>
  </dgm:ptLst>
  <dgm:cxnLst>
    <dgm:cxn modelId="{37D3AE08-7AA0-436F-A845-9E182E6DDBE1}" type="presOf" srcId="{01680EF9-2819-49E2-BC3F-49F29B377085}" destId="{440BA291-338E-46C5-8E93-161270D046FB}" srcOrd="0" destOrd="0" presId="urn:microsoft.com/office/officeart/2018/2/layout/IconVerticalSolidList"/>
    <dgm:cxn modelId="{054F905F-C70F-4EFC-B296-EBEFB3B87451}" srcId="{01680EF9-2819-49E2-BC3F-49F29B377085}" destId="{F6CB2460-9524-4459-926D-D28A669831A2}" srcOrd="2" destOrd="0" parTransId="{A32D8A79-3362-4C0F-B871-87134D853C8F}" sibTransId="{16B45414-5902-4217-BAE3-59270D6DA347}"/>
    <dgm:cxn modelId="{4AF81C42-D708-4640-BE33-9D51BC3A723C}" type="presOf" srcId="{72F3EE16-9333-40B8-92C7-16A4C888FB76}" destId="{ECE1184B-EDFB-404D-A035-1E8799701904}" srcOrd="0" destOrd="0" presId="urn:microsoft.com/office/officeart/2018/2/layout/IconVerticalSolidList"/>
    <dgm:cxn modelId="{5985A06F-D47C-4C69-B873-6655CD474A48}" srcId="{01680EF9-2819-49E2-BC3F-49F29B377085}" destId="{B951636D-ECAF-487F-9252-808DEB7A97F8}" srcOrd="1" destOrd="0" parTransId="{7A8262A4-F063-422D-9B0E-5EF466B71481}" sibTransId="{8713002A-B329-4CDC-B558-119BB86E7A59}"/>
    <dgm:cxn modelId="{C2F6FD82-B91D-45F7-AD15-F3082EFDD2CC}" srcId="{01680EF9-2819-49E2-BC3F-49F29B377085}" destId="{B0BC351A-E4F3-4875-810C-5F38ECB96B72}" srcOrd="0" destOrd="0" parTransId="{F5B99EE1-37EE-4C08-A766-C63BBE039BAE}" sibTransId="{62F34365-DB27-41C8-B173-7A0EE99AAE5A}"/>
    <dgm:cxn modelId="{77BC0C8D-2092-4AF6-8D43-F3EE06158746}" type="presOf" srcId="{B0BC351A-E4F3-4875-810C-5F38ECB96B72}" destId="{A58F6879-8C91-40C9-BC12-E43CAA39F3F8}" srcOrd="0" destOrd="0" presId="urn:microsoft.com/office/officeart/2018/2/layout/IconVerticalSolidList"/>
    <dgm:cxn modelId="{4A86A4A2-01C0-45C5-A146-383BDAA69D89}" type="presOf" srcId="{F6CB2460-9524-4459-926D-D28A669831A2}" destId="{6B849A3E-C929-47B1-B4E9-6BA8CB921961}" srcOrd="0" destOrd="0" presId="urn:microsoft.com/office/officeart/2018/2/layout/IconVerticalSolidList"/>
    <dgm:cxn modelId="{2E364DB9-0160-4C60-B9F7-1BA6717CCF38}" srcId="{01680EF9-2819-49E2-BC3F-49F29B377085}" destId="{72F3EE16-9333-40B8-92C7-16A4C888FB76}" srcOrd="3" destOrd="0" parTransId="{5219F06F-9026-4D0E-BCF7-87F88B26B0E2}" sibTransId="{A566D930-4CC8-429C-B158-FE6A7DA2C1AC}"/>
    <dgm:cxn modelId="{7235D1DE-ECD2-4290-8B89-5EE431DD9BF5}" type="presOf" srcId="{B951636D-ECAF-487F-9252-808DEB7A97F8}" destId="{D66EFE95-E472-4A8E-8C0C-C8E8BDCEF246}" srcOrd="0" destOrd="0" presId="urn:microsoft.com/office/officeart/2018/2/layout/IconVerticalSolidList"/>
    <dgm:cxn modelId="{1DF07EA6-5899-4D10-A233-CD99EE9AA35A}" type="presParOf" srcId="{440BA291-338E-46C5-8E93-161270D046FB}" destId="{8B6A237C-F56E-4811-AE6B-508E90CCA1CC}" srcOrd="0" destOrd="0" presId="urn:microsoft.com/office/officeart/2018/2/layout/IconVerticalSolidList"/>
    <dgm:cxn modelId="{35C03C39-5108-4D46-A596-E7078A30328E}" type="presParOf" srcId="{8B6A237C-F56E-4811-AE6B-508E90CCA1CC}" destId="{E0838991-D5C7-4B42-B98D-BA0B84843760}" srcOrd="0" destOrd="0" presId="urn:microsoft.com/office/officeart/2018/2/layout/IconVerticalSolidList"/>
    <dgm:cxn modelId="{9B77ED1D-DF09-450F-A192-9D7FFA38A62B}" type="presParOf" srcId="{8B6A237C-F56E-4811-AE6B-508E90CCA1CC}" destId="{AB29BB85-1BD3-4973-AE69-5F9045F1BD4C}" srcOrd="1" destOrd="0" presId="urn:microsoft.com/office/officeart/2018/2/layout/IconVerticalSolidList"/>
    <dgm:cxn modelId="{D2F6D501-BDAF-4531-A607-888B8DB7D636}" type="presParOf" srcId="{8B6A237C-F56E-4811-AE6B-508E90CCA1CC}" destId="{05A23407-0919-4633-BACC-C336CBFC6F4B}" srcOrd="2" destOrd="0" presId="urn:microsoft.com/office/officeart/2018/2/layout/IconVerticalSolidList"/>
    <dgm:cxn modelId="{DB835307-FFFB-4740-A7F1-47AD2EFB818B}" type="presParOf" srcId="{8B6A237C-F56E-4811-AE6B-508E90CCA1CC}" destId="{A58F6879-8C91-40C9-BC12-E43CAA39F3F8}" srcOrd="3" destOrd="0" presId="urn:microsoft.com/office/officeart/2018/2/layout/IconVerticalSolidList"/>
    <dgm:cxn modelId="{BF5ED2F3-D6C6-4662-9DB6-C17D3AE57211}" type="presParOf" srcId="{440BA291-338E-46C5-8E93-161270D046FB}" destId="{EBFE37D9-4D2F-48FE-9FA1-4925AB77740A}" srcOrd="1" destOrd="0" presId="urn:microsoft.com/office/officeart/2018/2/layout/IconVerticalSolidList"/>
    <dgm:cxn modelId="{6F433F55-77FC-443A-A63C-D69A9E653FFB}" type="presParOf" srcId="{440BA291-338E-46C5-8E93-161270D046FB}" destId="{6A46A78D-F298-46F6-A8CF-31F79F5AF962}" srcOrd="2" destOrd="0" presId="urn:microsoft.com/office/officeart/2018/2/layout/IconVerticalSolidList"/>
    <dgm:cxn modelId="{63763317-5463-4BB4-9B87-AFEDC24685E0}" type="presParOf" srcId="{6A46A78D-F298-46F6-A8CF-31F79F5AF962}" destId="{8CFAA49C-7FD8-4CAD-99F8-3C423E6CD00F}" srcOrd="0" destOrd="0" presId="urn:microsoft.com/office/officeart/2018/2/layout/IconVerticalSolidList"/>
    <dgm:cxn modelId="{6C025A17-7459-45EE-AF4E-5056E7FD8CE8}" type="presParOf" srcId="{6A46A78D-F298-46F6-A8CF-31F79F5AF962}" destId="{37B2C77D-9057-4541-8F6A-8DFC4C930AB3}" srcOrd="1" destOrd="0" presId="urn:microsoft.com/office/officeart/2018/2/layout/IconVerticalSolidList"/>
    <dgm:cxn modelId="{0D36AA65-1240-4E59-81D8-D96B3A0B61EA}" type="presParOf" srcId="{6A46A78D-F298-46F6-A8CF-31F79F5AF962}" destId="{DBCB066F-CE2C-4047-87CB-E26803FFF76E}" srcOrd="2" destOrd="0" presId="urn:microsoft.com/office/officeart/2018/2/layout/IconVerticalSolidList"/>
    <dgm:cxn modelId="{A5CBB4DC-661B-4EA0-83EA-EB762703E2D5}" type="presParOf" srcId="{6A46A78D-F298-46F6-A8CF-31F79F5AF962}" destId="{D66EFE95-E472-4A8E-8C0C-C8E8BDCEF246}" srcOrd="3" destOrd="0" presId="urn:microsoft.com/office/officeart/2018/2/layout/IconVerticalSolidList"/>
    <dgm:cxn modelId="{8508171F-87EE-46E4-8158-1E61AB169739}" type="presParOf" srcId="{440BA291-338E-46C5-8E93-161270D046FB}" destId="{55DE2FEB-0BEA-4E9D-A7D0-7B53EEE66F21}" srcOrd="3" destOrd="0" presId="urn:microsoft.com/office/officeart/2018/2/layout/IconVerticalSolidList"/>
    <dgm:cxn modelId="{4B28807F-A24E-4447-AFA2-03F087BA0B04}" type="presParOf" srcId="{440BA291-338E-46C5-8E93-161270D046FB}" destId="{C80F382A-C1CC-4A22-8A19-7C1E0583D75F}" srcOrd="4" destOrd="0" presId="urn:microsoft.com/office/officeart/2018/2/layout/IconVerticalSolidList"/>
    <dgm:cxn modelId="{74887E37-D6DB-4816-B33F-0E622428C3D7}" type="presParOf" srcId="{C80F382A-C1CC-4A22-8A19-7C1E0583D75F}" destId="{F3043B15-7D58-45C4-AC62-52B0F23F9EFB}" srcOrd="0" destOrd="0" presId="urn:microsoft.com/office/officeart/2018/2/layout/IconVerticalSolidList"/>
    <dgm:cxn modelId="{39B937F1-39D4-49C7-AB77-BB44AD5C9C38}" type="presParOf" srcId="{C80F382A-C1CC-4A22-8A19-7C1E0583D75F}" destId="{6BD84C62-702D-4CBC-814F-4E4B657A3D4F}" srcOrd="1" destOrd="0" presId="urn:microsoft.com/office/officeart/2018/2/layout/IconVerticalSolidList"/>
    <dgm:cxn modelId="{06D3086E-CF59-43A4-8C74-E1E9BDEC0BAB}" type="presParOf" srcId="{C80F382A-C1CC-4A22-8A19-7C1E0583D75F}" destId="{34533DB2-0FF6-4395-BF31-080CB9EDC138}" srcOrd="2" destOrd="0" presId="urn:microsoft.com/office/officeart/2018/2/layout/IconVerticalSolidList"/>
    <dgm:cxn modelId="{E5F8A8E6-7241-44FA-8E74-DF8F99C62C1C}" type="presParOf" srcId="{C80F382A-C1CC-4A22-8A19-7C1E0583D75F}" destId="{6B849A3E-C929-47B1-B4E9-6BA8CB921961}" srcOrd="3" destOrd="0" presId="urn:microsoft.com/office/officeart/2018/2/layout/IconVerticalSolidList"/>
    <dgm:cxn modelId="{66000A1B-C7E9-4228-867E-1ADC994DAF1E}" type="presParOf" srcId="{440BA291-338E-46C5-8E93-161270D046FB}" destId="{6B8D1FD3-C329-4627-B957-3B9CB9A11816}" srcOrd="5" destOrd="0" presId="urn:microsoft.com/office/officeart/2018/2/layout/IconVerticalSolidList"/>
    <dgm:cxn modelId="{3D6994ED-7C8B-403F-A247-8D0886B0BE4A}" type="presParOf" srcId="{440BA291-338E-46C5-8E93-161270D046FB}" destId="{F1F84CCF-6BE9-4AE4-92F4-BA64E4E31DC2}" srcOrd="6" destOrd="0" presId="urn:microsoft.com/office/officeart/2018/2/layout/IconVerticalSolidList"/>
    <dgm:cxn modelId="{5539F1F6-6ACF-4154-85C0-D487A2341FE1}" type="presParOf" srcId="{F1F84CCF-6BE9-4AE4-92F4-BA64E4E31DC2}" destId="{B78D0ECF-6EE6-4384-9DE9-71EBD9995F24}" srcOrd="0" destOrd="0" presId="urn:microsoft.com/office/officeart/2018/2/layout/IconVerticalSolidList"/>
    <dgm:cxn modelId="{0C321368-E6FB-48D6-88A6-482C0FD4D48F}" type="presParOf" srcId="{F1F84CCF-6BE9-4AE4-92F4-BA64E4E31DC2}" destId="{5884081B-029B-4524-99BB-EC1FF1714E45}" srcOrd="1" destOrd="0" presId="urn:microsoft.com/office/officeart/2018/2/layout/IconVerticalSolidList"/>
    <dgm:cxn modelId="{781374B0-31A1-4961-8857-A12ECAA6D0D2}" type="presParOf" srcId="{F1F84CCF-6BE9-4AE4-92F4-BA64E4E31DC2}" destId="{E41A7B81-F2F2-4771-BDE2-1AB9E487ED2B}" srcOrd="2" destOrd="0" presId="urn:microsoft.com/office/officeart/2018/2/layout/IconVerticalSolidList"/>
    <dgm:cxn modelId="{80D15D70-766E-4242-8439-CF6E4936A4EB}" type="presParOf" srcId="{F1F84CCF-6BE9-4AE4-92F4-BA64E4E31DC2}" destId="{ECE1184B-EDFB-404D-A035-1E87997019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D13699-5387-4E20-BAFD-3A88A24A4D7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8E14D5B-CCA4-4F85-ACF9-AB4EA5BC15D5}">
      <dgm:prSet/>
      <dgm:spPr/>
      <dgm:t>
        <a:bodyPr/>
        <a:lstStyle/>
        <a:p>
          <a:r>
            <a:rPr lang="en-US"/>
            <a:t>STRs are a type of accommodation that allows travelers to rent a property for a short period of time, usually less than a month.</a:t>
          </a:r>
        </a:p>
      </dgm:t>
    </dgm:pt>
    <dgm:pt modelId="{96C1B681-3431-40B6-B01A-B72102DFE485}" type="parTrans" cxnId="{DAE1B862-016A-46F5-B987-CBFE0E6EC417}">
      <dgm:prSet/>
      <dgm:spPr/>
      <dgm:t>
        <a:bodyPr/>
        <a:lstStyle/>
        <a:p>
          <a:endParaRPr lang="en-US"/>
        </a:p>
      </dgm:t>
    </dgm:pt>
    <dgm:pt modelId="{B73499B0-30A2-4106-AD53-4638D9D12E51}" type="sibTrans" cxnId="{DAE1B862-016A-46F5-B987-CBFE0E6EC417}">
      <dgm:prSet/>
      <dgm:spPr/>
      <dgm:t>
        <a:bodyPr/>
        <a:lstStyle/>
        <a:p>
          <a:endParaRPr lang="en-US"/>
        </a:p>
      </dgm:t>
    </dgm:pt>
    <dgm:pt modelId="{70BA29E8-AFDC-4E28-9E5C-7FCBF7AE533E}">
      <dgm:prSet/>
      <dgm:spPr/>
      <dgm:t>
        <a:bodyPr/>
        <a:lstStyle/>
        <a:p>
          <a:r>
            <a:rPr lang="en-US"/>
            <a:t>They have become increasingly popular in recent years, especially in urban areas like New York City (NYC), where they offer an alternative to hotels and other traditional lodging options.</a:t>
          </a:r>
        </a:p>
      </dgm:t>
    </dgm:pt>
    <dgm:pt modelId="{5FA49BFE-53D8-4C8C-B4B6-9C1236FA59E6}" type="parTrans" cxnId="{52765E32-2EA6-4C21-BB00-9439D6AB3169}">
      <dgm:prSet/>
      <dgm:spPr/>
      <dgm:t>
        <a:bodyPr/>
        <a:lstStyle/>
        <a:p>
          <a:endParaRPr lang="en-US"/>
        </a:p>
      </dgm:t>
    </dgm:pt>
    <dgm:pt modelId="{119FAEFA-EEA3-444A-92D7-96EB6B4B949B}" type="sibTrans" cxnId="{52765E32-2EA6-4C21-BB00-9439D6AB3169}">
      <dgm:prSet/>
      <dgm:spPr/>
      <dgm:t>
        <a:bodyPr/>
        <a:lstStyle/>
        <a:p>
          <a:endParaRPr lang="en-US"/>
        </a:p>
      </dgm:t>
    </dgm:pt>
    <dgm:pt modelId="{A32F73D3-C08D-4686-8205-822DCE9DA117}">
      <dgm:prSet/>
      <dgm:spPr/>
      <dgm:t>
        <a:bodyPr/>
        <a:lstStyle/>
        <a:p>
          <a:r>
            <a:rPr lang="en-US"/>
            <a:t>However, STRs also pose various challenges for the hosts, guests, and regulators, such as pricing, quality, safety, and legality.</a:t>
          </a:r>
        </a:p>
      </dgm:t>
    </dgm:pt>
    <dgm:pt modelId="{74550BEB-B607-4030-87C8-26C53C8579E4}" type="parTrans" cxnId="{AC24A326-B8A2-42B6-93EC-5DF59F606544}">
      <dgm:prSet/>
      <dgm:spPr/>
      <dgm:t>
        <a:bodyPr/>
        <a:lstStyle/>
        <a:p>
          <a:endParaRPr lang="en-US"/>
        </a:p>
      </dgm:t>
    </dgm:pt>
    <dgm:pt modelId="{34D484FA-A4E2-4110-83C4-53512F58D945}" type="sibTrans" cxnId="{AC24A326-B8A2-42B6-93EC-5DF59F606544}">
      <dgm:prSet/>
      <dgm:spPr/>
      <dgm:t>
        <a:bodyPr/>
        <a:lstStyle/>
        <a:p>
          <a:endParaRPr lang="en-US"/>
        </a:p>
      </dgm:t>
    </dgm:pt>
    <dgm:pt modelId="{0186D46B-248F-465E-BE1D-D9094B19B45A}" type="pres">
      <dgm:prSet presAssocID="{5CD13699-5387-4E20-BAFD-3A88A24A4D7A}" presName="vert0" presStyleCnt="0">
        <dgm:presLayoutVars>
          <dgm:dir/>
          <dgm:animOne val="branch"/>
          <dgm:animLvl val="lvl"/>
        </dgm:presLayoutVars>
      </dgm:prSet>
      <dgm:spPr/>
    </dgm:pt>
    <dgm:pt modelId="{A834B316-4DB9-416A-937C-937DD077D7B8}" type="pres">
      <dgm:prSet presAssocID="{C8E14D5B-CCA4-4F85-ACF9-AB4EA5BC15D5}" presName="thickLine" presStyleLbl="alignNode1" presStyleIdx="0" presStyleCnt="3"/>
      <dgm:spPr/>
    </dgm:pt>
    <dgm:pt modelId="{DFE95C9C-4449-4932-AEE6-B0BC894406EF}" type="pres">
      <dgm:prSet presAssocID="{C8E14D5B-CCA4-4F85-ACF9-AB4EA5BC15D5}" presName="horz1" presStyleCnt="0"/>
      <dgm:spPr/>
    </dgm:pt>
    <dgm:pt modelId="{04DA2FAE-987F-456C-B9C4-1FD408F29D4B}" type="pres">
      <dgm:prSet presAssocID="{C8E14D5B-CCA4-4F85-ACF9-AB4EA5BC15D5}" presName="tx1" presStyleLbl="revTx" presStyleIdx="0" presStyleCnt="3"/>
      <dgm:spPr/>
    </dgm:pt>
    <dgm:pt modelId="{E6A20C2F-556A-4DDB-A1CA-1F5AA84FA4E6}" type="pres">
      <dgm:prSet presAssocID="{C8E14D5B-CCA4-4F85-ACF9-AB4EA5BC15D5}" presName="vert1" presStyleCnt="0"/>
      <dgm:spPr/>
    </dgm:pt>
    <dgm:pt modelId="{7FB03240-70E8-4DCB-8210-44C790A0CD98}" type="pres">
      <dgm:prSet presAssocID="{70BA29E8-AFDC-4E28-9E5C-7FCBF7AE533E}" presName="thickLine" presStyleLbl="alignNode1" presStyleIdx="1" presStyleCnt="3"/>
      <dgm:spPr/>
    </dgm:pt>
    <dgm:pt modelId="{1FB01263-3D49-4532-B300-5618D8D2DCB5}" type="pres">
      <dgm:prSet presAssocID="{70BA29E8-AFDC-4E28-9E5C-7FCBF7AE533E}" presName="horz1" presStyleCnt="0"/>
      <dgm:spPr/>
    </dgm:pt>
    <dgm:pt modelId="{007C9C29-B4DF-4C10-B540-30AAFFB35742}" type="pres">
      <dgm:prSet presAssocID="{70BA29E8-AFDC-4E28-9E5C-7FCBF7AE533E}" presName="tx1" presStyleLbl="revTx" presStyleIdx="1" presStyleCnt="3"/>
      <dgm:spPr/>
    </dgm:pt>
    <dgm:pt modelId="{106490BA-DA63-4220-AE14-5EBE5D5D4108}" type="pres">
      <dgm:prSet presAssocID="{70BA29E8-AFDC-4E28-9E5C-7FCBF7AE533E}" presName="vert1" presStyleCnt="0"/>
      <dgm:spPr/>
    </dgm:pt>
    <dgm:pt modelId="{59C8DDA7-B37A-443E-8C06-A4BBEA488E30}" type="pres">
      <dgm:prSet presAssocID="{A32F73D3-C08D-4686-8205-822DCE9DA117}" presName="thickLine" presStyleLbl="alignNode1" presStyleIdx="2" presStyleCnt="3"/>
      <dgm:spPr/>
    </dgm:pt>
    <dgm:pt modelId="{615EABD9-636B-41D9-9FBA-78696BE13925}" type="pres">
      <dgm:prSet presAssocID="{A32F73D3-C08D-4686-8205-822DCE9DA117}" presName="horz1" presStyleCnt="0"/>
      <dgm:spPr/>
    </dgm:pt>
    <dgm:pt modelId="{BE380D25-D795-43C1-BD04-75736BE906B3}" type="pres">
      <dgm:prSet presAssocID="{A32F73D3-C08D-4686-8205-822DCE9DA117}" presName="tx1" presStyleLbl="revTx" presStyleIdx="2" presStyleCnt="3"/>
      <dgm:spPr/>
    </dgm:pt>
    <dgm:pt modelId="{4B17AA7E-C4F0-4465-846C-AE215BE96FAA}" type="pres">
      <dgm:prSet presAssocID="{A32F73D3-C08D-4686-8205-822DCE9DA117}" presName="vert1" presStyleCnt="0"/>
      <dgm:spPr/>
    </dgm:pt>
  </dgm:ptLst>
  <dgm:cxnLst>
    <dgm:cxn modelId="{9D2A6913-6FF6-4864-8D48-32F09980893C}" type="presOf" srcId="{A32F73D3-C08D-4686-8205-822DCE9DA117}" destId="{BE380D25-D795-43C1-BD04-75736BE906B3}" srcOrd="0" destOrd="0" presId="urn:microsoft.com/office/officeart/2008/layout/LinedList"/>
    <dgm:cxn modelId="{AC24A326-B8A2-42B6-93EC-5DF59F606544}" srcId="{5CD13699-5387-4E20-BAFD-3A88A24A4D7A}" destId="{A32F73D3-C08D-4686-8205-822DCE9DA117}" srcOrd="2" destOrd="0" parTransId="{74550BEB-B607-4030-87C8-26C53C8579E4}" sibTransId="{34D484FA-A4E2-4110-83C4-53512F58D945}"/>
    <dgm:cxn modelId="{52765E32-2EA6-4C21-BB00-9439D6AB3169}" srcId="{5CD13699-5387-4E20-BAFD-3A88A24A4D7A}" destId="{70BA29E8-AFDC-4E28-9E5C-7FCBF7AE533E}" srcOrd="1" destOrd="0" parTransId="{5FA49BFE-53D8-4C8C-B4B6-9C1236FA59E6}" sibTransId="{119FAEFA-EEA3-444A-92D7-96EB6B4B949B}"/>
    <dgm:cxn modelId="{DAE1B862-016A-46F5-B987-CBFE0E6EC417}" srcId="{5CD13699-5387-4E20-BAFD-3A88A24A4D7A}" destId="{C8E14D5B-CCA4-4F85-ACF9-AB4EA5BC15D5}" srcOrd="0" destOrd="0" parTransId="{96C1B681-3431-40B6-B01A-B72102DFE485}" sibTransId="{B73499B0-30A2-4106-AD53-4638D9D12E51}"/>
    <dgm:cxn modelId="{7F1D5F46-6EAE-47D1-8C5F-2976390F78B8}" type="presOf" srcId="{C8E14D5B-CCA4-4F85-ACF9-AB4EA5BC15D5}" destId="{04DA2FAE-987F-456C-B9C4-1FD408F29D4B}" srcOrd="0" destOrd="0" presId="urn:microsoft.com/office/officeart/2008/layout/LinedList"/>
    <dgm:cxn modelId="{78505999-F152-43DC-B279-4F4CFDC61156}" type="presOf" srcId="{5CD13699-5387-4E20-BAFD-3A88A24A4D7A}" destId="{0186D46B-248F-465E-BE1D-D9094B19B45A}" srcOrd="0" destOrd="0" presId="urn:microsoft.com/office/officeart/2008/layout/LinedList"/>
    <dgm:cxn modelId="{C2609DF3-5EAA-444A-9341-CB58477D4B1E}" type="presOf" srcId="{70BA29E8-AFDC-4E28-9E5C-7FCBF7AE533E}" destId="{007C9C29-B4DF-4C10-B540-30AAFFB35742}" srcOrd="0" destOrd="0" presId="urn:microsoft.com/office/officeart/2008/layout/LinedList"/>
    <dgm:cxn modelId="{1FCC8E27-3255-455F-9FF9-A5E8279E9074}" type="presParOf" srcId="{0186D46B-248F-465E-BE1D-D9094B19B45A}" destId="{A834B316-4DB9-416A-937C-937DD077D7B8}" srcOrd="0" destOrd="0" presId="urn:microsoft.com/office/officeart/2008/layout/LinedList"/>
    <dgm:cxn modelId="{7149DFEC-27E2-4253-841A-B533A0D56158}" type="presParOf" srcId="{0186D46B-248F-465E-BE1D-D9094B19B45A}" destId="{DFE95C9C-4449-4932-AEE6-B0BC894406EF}" srcOrd="1" destOrd="0" presId="urn:microsoft.com/office/officeart/2008/layout/LinedList"/>
    <dgm:cxn modelId="{A61D9C98-74D7-4F4E-AC91-03ED616BB19C}" type="presParOf" srcId="{DFE95C9C-4449-4932-AEE6-B0BC894406EF}" destId="{04DA2FAE-987F-456C-B9C4-1FD408F29D4B}" srcOrd="0" destOrd="0" presId="urn:microsoft.com/office/officeart/2008/layout/LinedList"/>
    <dgm:cxn modelId="{D36BB779-603B-4B4D-AFE2-04791C40F4FD}" type="presParOf" srcId="{DFE95C9C-4449-4932-AEE6-B0BC894406EF}" destId="{E6A20C2F-556A-4DDB-A1CA-1F5AA84FA4E6}" srcOrd="1" destOrd="0" presId="urn:microsoft.com/office/officeart/2008/layout/LinedList"/>
    <dgm:cxn modelId="{F209A3D6-1C8F-4405-A254-3D3683AC4444}" type="presParOf" srcId="{0186D46B-248F-465E-BE1D-D9094B19B45A}" destId="{7FB03240-70E8-4DCB-8210-44C790A0CD98}" srcOrd="2" destOrd="0" presId="urn:microsoft.com/office/officeart/2008/layout/LinedList"/>
    <dgm:cxn modelId="{23FD4BEA-B99B-433A-BD65-26BE63A704D6}" type="presParOf" srcId="{0186D46B-248F-465E-BE1D-D9094B19B45A}" destId="{1FB01263-3D49-4532-B300-5618D8D2DCB5}" srcOrd="3" destOrd="0" presId="urn:microsoft.com/office/officeart/2008/layout/LinedList"/>
    <dgm:cxn modelId="{83760271-0AA3-4012-A4F5-A198C312C0D1}" type="presParOf" srcId="{1FB01263-3D49-4532-B300-5618D8D2DCB5}" destId="{007C9C29-B4DF-4C10-B540-30AAFFB35742}" srcOrd="0" destOrd="0" presId="urn:microsoft.com/office/officeart/2008/layout/LinedList"/>
    <dgm:cxn modelId="{AD0F52FF-E964-4A66-8217-8418C767A58B}" type="presParOf" srcId="{1FB01263-3D49-4532-B300-5618D8D2DCB5}" destId="{106490BA-DA63-4220-AE14-5EBE5D5D4108}" srcOrd="1" destOrd="0" presId="urn:microsoft.com/office/officeart/2008/layout/LinedList"/>
    <dgm:cxn modelId="{1F8CEBD1-D4F2-4C71-BDFA-6EFD5D25D38F}" type="presParOf" srcId="{0186D46B-248F-465E-BE1D-D9094B19B45A}" destId="{59C8DDA7-B37A-443E-8C06-A4BBEA488E30}" srcOrd="4" destOrd="0" presId="urn:microsoft.com/office/officeart/2008/layout/LinedList"/>
    <dgm:cxn modelId="{CCC731E5-3433-446F-998F-15C13C50C9BC}" type="presParOf" srcId="{0186D46B-248F-465E-BE1D-D9094B19B45A}" destId="{615EABD9-636B-41D9-9FBA-78696BE13925}" srcOrd="5" destOrd="0" presId="urn:microsoft.com/office/officeart/2008/layout/LinedList"/>
    <dgm:cxn modelId="{8BC49B6C-D0DE-429B-8711-159520F42FDC}" type="presParOf" srcId="{615EABD9-636B-41D9-9FBA-78696BE13925}" destId="{BE380D25-D795-43C1-BD04-75736BE906B3}" srcOrd="0" destOrd="0" presId="urn:microsoft.com/office/officeart/2008/layout/LinedList"/>
    <dgm:cxn modelId="{093E36E1-D62E-4E34-9A21-7B87BA240B0D}" type="presParOf" srcId="{615EABD9-636B-41D9-9FBA-78696BE13925}" destId="{4B17AA7E-C4F0-4465-846C-AE215BE96FA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6EC480-1718-4AC9-A5AA-F25349ABB1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8FABA25-5DED-42E7-AF5C-4858857801CD}">
      <dgm:prSet/>
      <dgm:spPr/>
      <dgm:t>
        <a:bodyPr/>
        <a:lstStyle/>
        <a:p>
          <a:pPr>
            <a:lnSpc>
              <a:spcPct val="100000"/>
            </a:lnSpc>
          </a:pPr>
          <a:r>
            <a:rPr lang="en-US" dirty="0"/>
            <a:t>Provide consulting services for a start-up company that operates in the NYC market.</a:t>
          </a:r>
        </a:p>
      </dgm:t>
    </dgm:pt>
    <dgm:pt modelId="{7F7AA25D-4098-4623-AB99-4AC0E80F6F86}" type="parTrans" cxnId="{858EB9DF-FCB8-43F5-A33E-13775835B609}">
      <dgm:prSet/>
      <dgm:spPr/>
      <dgm:t>
        <a:bodyPr/>
        <a:lstStyle/>
        <a:p>
          <a:endParaRPr lang="en-US"/>
        </a:p>
      </dgm:t>
    </dgm:pt>
    <dgm:pt modelId="{5CD2045A-92C2-4809-9019-44C7A19B3CD4}" type="sibTrans" cxnId="{858EB9DF-FCB8-43F5-A33E-13775835B609}">
      <dgm:prSet/>
      <dgm:spPr/>
      <dgm:t>
        <a:bodyPr/>
        <a:lstStyle/>
        <a:p>
          <a:endParaRPr lang="en-US"/>
        </a:p>
      </dgm:t>
    </dgm:pt>
    <dgm:pt modelId="{7C8FA47D-BAE6-46C9-BC48-415B4287B674}">
      <dgm:prSet/>
      <dgm:spPr/>
      <dgm:t>
        <a:bodyPr/>
        <a:lstStyle/>
        <a:p>
          <a:pPr>
            <a:lnSpc>
              <a:spcPct val="100000"/>
            </a:lnSpc>
          </a:pPr>
          <a:r>
            <a:rPr lang="en-US"/>
            <a:t>It is seeking help optimizing its pricing strategy on its platform and increasing its revenue and market share</a:t>
          </a:r>
        </a:p>
      </dgm:t>
    </dgm:pt>
    <dgm:pt modelId="{DB00B24A-CE3A-4928-A233-907D619A596F}" type="parTrans" cxnId="{8018930B-5A96-4C43-A0BB-BAF696B1F229}">
      <dgm:prSet/>
      <dgm:spPr/>
      <dgm:t>
        <a:bodyPr/>
        <a:lstStyle/>
        <a:p>
          <a:endParaRPr lang="en-US"/>
        </a:p>
      </dgm:t>
    </dgm:pt>
    <dgm:pt modelId="{6FCCCF0D-3D87-4EB0-8D3A-9EAAEEBCA01B}" type="sibTrans" cxnId="{8018930B-5A96-4C43-A0BB-BAF696B1F229}">
      <dgm:prSet/>
      <dgm:spPr/>
      <dgm:t>
        <a:bodyPr/>
        <a:lstStyle/>
        <a:p>
          <a:endParaRPr lang="en-US"/>
        </a:p>
      </dgm:t>
    </dgm:pt>
    <dgm:pt modelId="{337EC33B-832C-4C86-A6AB-E8779F7583AC}">
      <dgm:prSet/>
      <dgm:spPr/>
      <dgm:t>
        <a:bodyPr/>
        <a:lstStyle/>
        <a:p>
          <a:pPr>
            <a:lnSpc>
              <a:spcPct val="100000"/>
            </a:lnSpc>
          </a:pPr>
          <a:r>
            <a:rPr lang="en-US" dirty="0"/>
            <a:t>The aim is to build a machine learning prediction model for STR prices</a:t>
          </a:r>
        </a:p>
      </dgm:t>
    </dgm:pt>
    <dgm:pt modelId="{A2272FA8-1988-4E88-811D-A680C76AC875}" type="parTrans" cxnId="{FF940E23-A151-420B-89BB-79D6018DD5FD}">
      <dgm:prSet/>
      <dgm:spPr/>
      <dgm:t>
        <a:bodyPr/>
        <a:lstStyle/>
        <a:p>
          <a:endParaRPr lang="en-US"/>
        </a:p>
      </dgm:t>
    </dgm:pt>
    <dgm:pt modelId="{587162B7-BF24-4743-A879-0461A39065E7}" type="sibTrans" cxnId="{FF940E23-A151-420B-89BB-79D6018DD5FD}">
      <dgm:prSet/>
      <dgm:spPr/>
      <dgm:t>
        <a:bodyPr/>
        <a:lstStyle/>
        <a:p>
          <a:endParaRPr lang="en-US"/>
        </a:p>
      </dgm:t>
    </dgm:pt>
    <dgm:pt modelId="{1CD584DD-645D-4CD2-B4E2-36BFE48E1792}" type="pres">
      <dgm:prSet presAssocID="{456EC480-1718-4AC9-A5AA-F25349ABB120}" presName="root" presStyleCnt="0">
        <dgm:presLayoutVars>
          <dgm:dir/>
          <dgm:resizeHandles val="exact"/>
        </dgm:presLayoutVars>
      </dgm:prSet>
      <dgm:spPr/>
    </dgm:pt>
    <dgm:pt modelId="{89A4D3EE-194D-4A4E-9531-3EFD629A9586}" type="pres">
      <dgm:prSet presAssocID="{28FABA25-5DED-42E7-AF5C-4858857801CD}" presName="compNode" presStyleCnt="0"/>
      <dgm:spPr/>
    </dgm:pt>
    <dgm:pt modelId="{A91C80B9-DCF1-446F-BD07-DABAEDFA6EF1}" type="pres">
      <dgm:prSet presAssocID="{28FABA25-5DED-42E7-AF5C-4858857801CD}" presName="bgRect" presStyleLbl="bgShp" presStyleIdx="0" presStyleCnt="3"/>
      <dgm:spPr/>
    </dgm:pt>
    <dgm:pt modelId="{1F645BCB-DE01-45B2-8359-5479E66A60F0}" type="pres">
      <dgm:prSet presAssocID="{28FABA25-5DED-42E7-AF5C-4858857801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5E57CAC4-6164-491E-AD0F-CFE378D1EEFC}" type="pres">
      <dgm:prSet presAssocID="{28FABA25-5DED-42E7-AF5C-4858857801CD}" presName="spaceRect" presStyleCnt="0"/>
      <dgm:spPr/>
    </dgm:pt>
    <dgm:pt modelId="{BEEAD891-C42B-4495-956F-0C90B4BE316A}" type="pres">
      <dgm:prSet presAssocID="{28FABA25-5DED-42E7-AF5C-4858857801CD}" presName="parTx" presStyleLbl="revTx" presStyleIdx="0" presStyleCnt="3">
        <dgm:presLayoutVars>
          <dgm:chMax val="0"/>
          <dgm:chPref val="0"/>
        </dgm:presLayoutVars>
      </dgm:prSet>
      <dgm:spPr/>
    </dgm:pt>
    <dgm:pt modelId="{F395913F-F1A5-40F3-ADEB-AEA8A5B12B64}" type="pres">
      <dgm:prSet presAssocID="{5CD2045A-92C2-4809-9019-44C7A19B3CD4}" presName="sibTrans" presStyleCnt="0"/>
      <dgm:spPr/>
    </dgm:pt>
    <dgm:pt modelId="{06E25529-A985-4DE7-9E1D-F041361CFB3E}" type="pres">
      <dgm:prSet presAssocID="{7C8FA47D-BAE6-46C9-BC48-415B4287B674}" presName="compNode" presStyleCnt="0"/>
      <dgm:spPr/>
    </dgm:pt>
    <dgm:pt modelId="{65C70B5D-75D5-4D9A-A32C-6C4156C87E63}" type="pres">
      <dgm:prSet presAssocID="{7C8FA47D-BAE6-46C9-BC48-415B4287B674}" presName="bgRect" presStyleLbl="bgShp" presStyleIdx="1" presStyleCnt="3"/>
      <dgm:spPr/>
    </dgm:pt>
    <dgm:pt modelId="{B32DD420-D89B-4374-A051-7F16833700FD}" type="pres">
      <dgm:prSet presAssocID="{7C8FA47D-BAE6-46C9-BC48-415B4287B6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715BE94A-D8E7-4082-A9F9-ED6954291262}" type="pres">
      <dgm:prSet presAssocID="{7C8FA47D-BAE6-46C9-BC48-415B4287B674}" presName="spaceRect" presStyleCnt="0"/>
      <dgm:spPr/>
    </dgm:pt>
    <dgm:pt modelId="{4738A5A2-EBA9-4C9D-B7DE-9F8B649607AD}" type="pres">
      <dgm:prSet presAssocID="{7C8FA47D-BAE6-46C9-BC48-415B4287B674}" presName="parTx" presStyleLbl="revTx" presStyleIdx="1" presStyleCnt="3">
        <dgm:presLayoutVars>
          <dgm:chMax val="0"/>
          <dgm:chPref val="0"/>
        </dgm:presLayoutVars>
      </dgm:prSet>
      <dgm:spPr/>
    </dgm:pt>
    <dgm:pt modelId="{9B0F55CE-E17F-4E6D-B2F7-C8D4200853F1}" type="pres">
      <dgm:prSet presAssocID="{6FCCCF0D-3D87-4EB0-8D3A-9EAAEEBCA01B}" presName="sibTrans" presStyleCnt="0"/>
      <dgm:spPr/>
    </dgm:pt>
    <dgm:pt modelId="{F124E436-A8A4-473D-ADA0-560FB50E769B}" type="pres">
      <dgm:prSet presAssocID="{337EC33B-832C-4C86-A6AB-E8779F7583AC}" presName="compNode" presStyleCnt="0"/>
      <dgm:spPr/>
    </dgm:pt>
    <dgm:pt modelId="{FE4C8E2E-111D-4D87-B9C1-7E7EC25C0EC2}" type="pres">
      <dgm:prSet presAssocID="{337EC33B-832C-4C86-A6AB-E8779F7583AC}" presName="bgRect" presStyleLbl="bgShp" presStyleIdx="2" presStyleCnt="3"/>
      <dgm:spPr/>
    </dgm:pt>
    <dgm:pt modelId="{983FFEB4-856D-47DC-B824-94556D28D2DC}" type="pres">
      <dgm:prSet presAssocID="{337EC33B-832C-4C86-A6AB-E8779F7583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96CA50CC-6146-4A4E-A569-C6429CB9EBAC}" type="pres">
      <dgm:prSet presAssocID="{337EC33B-832C-4C86-A6AB-E8779F7583AC}" presName="spaceRect" presStyleCnt="0"/>
      <dgm:spPr/>
    </dgm:pt>
    <dgm:pt modelId="{9B3CD431-FE37-45BA-A467-28EF7DFDE5C0}" type="pres">
      <dgm:prSet presAssocID="{337EC33B-832C-4C86-A6AB-E8779F7583AC}" presName="parTx" presStyleLbl="revTx" presStyleIdx="2" presStyleCnt="3">
        <dgm:presLayoutVars>
          <dgm:chMax val="0"/>
          <dgm:chPref val="0"/>
        </dgm:presLayoutVars>
      </dgm:prSet>
      <dgm:spPr/>
    </dgm:pt>
  </dgm:ptLst>
  <dgm:cxnLst>
    <dgm:cxn modelId="{8018930B-5A96-4C43-A0BB-BAF696B1F229}" srcId="{456EC480-1718-4AC9-A5AA-F25349ABB120}" destId="{7C8FA47D-BAE6-46C9-BC48-415B4287B674}" srcOrd="1" destOrd="0" parTransId="{DB00B24A-CE3A-4928-A233-907D619A596F}" sibTransId="{6FCCCF0D-3D87-4EB0-8D3A-9EAAEEBCA01B}"/>
    <dgm:cxn modelId="{FF940E23-A151-420B-89BB-79D6018DD5FD}" srcId="{456EC480-1718-4AC9-A5AA-F25349ABB120}" destId="{337EC33B-832C-4C86-A6AB-E8779F7583AC}" srcOrd="2" destOrd="0" parTransId="{A2272FA8-1988-4E88-811D-A680C76AC875}" sibTransId="{587162B7-BF24-4743-A879-0461A39065E7}"/>
    <dgm:cxn modelId="{7C6E2692-B34F-471C-9A3C-F8E48A64CFA6}" type="presOf" srcId="{28FABA25-5DED-42E7-AF5C-4858857801CD}" destId="{BEEAD891-C42B-4495-956F-0C90B4BE316A}" srcOrd="0" destOrd="0" presId="urn:microsoft.com/office/officeart/2018/2/layout/IconVerticalSolidList"/>
    <dgm:cxn modelId="{C3777198-6101-4153-BC08-DAA71C2FF470}" type="presOf" srcId="{7C8FA47D-BAE6-46C9-BC48-415B4287B674}" destId="{4738A5A2-EBA9-4C9D-B7DE-9F8B649607AD}" srcOrd="0" destOrd="0" presId="urn:microsoft.com/office/officeart/2018/2/layout/IconVerticalSolidList"/>
    <dgm:cxn modelId="{CABC1BBD-0DC1-45F5-A6EA-D67658D0A90F}" type="presOf" srcId="{456EC480-1718-4AC9-A5AA-F25349ABB120}" destId="{1CD584DD-645D-4CD2-B4E2-36BFE48E1792}" srcOrd="0" destOrd="0" presId="urn:microsoft.com/office/officeart/2018/2/layout/IconVerticalSolidList"/>
    <dgm:cxn modelId="{858EB9DF-FCB8-43F5-A33E-13775835B609}" srcId="{456EC480-1718-4AC9-A5AA-F25349ABB120}" destId="{28FABA25-5DED-42E7-AF5C-4858857801CD}" srcOrd="0" destOrd="0" parTransId="{7F7AA25D-4098-4623-AB99-4AC0E80F6F86}" sibTransId="{5CD2045A-92C2-4809-9019-44C7A19B3CD4}"/>
    <dgm:cxn modelId="{135506E3-45B8-4E92-A6AC-E5B86A99B683}" type="presOf" srcId="{337EC33B-832C-4C86-A6AB-E8779F7583AC}" destId="{9B3CD431-FE37-45BA-A467-28EF7DFDE5C0}" srcOrd="0" destOrd="0" presId="urn:microsoft.com/office/officeart/2018/2/layout/IconVerticalSolidList"/>
    <dgm:cxn modelId="{EE9F83AA-75CB-48AC-8067-7F4EC1A85DF6}" type="presParOf" srcId="{1CD584DD-645D-4CD2-B4E2-36BFE48E1792}" destId="{89A4D3EE-194D-4A4E-9531-3EFD629A9586}" srcOrd="0" destOrd="0" presId="urn:microsoft.com/office/officeart/2018/2/layout/IconVerticalSolidList"/>
    <dgm:cxn modelId="{0C4FC9A1-33CC-459B-AA85-C677B8DC4666}" type="presParOf" srcId="{89A4D3EE-194D-4A4E-9531-3EFD629A9586}" destId="{A91C80B9-DCF1-446F-BD07-DABAEDFA6EF1}" srcOrd="0" destOrd="0" presId="urn:microsoft.com/office/officeart/2018/2/layout/IconVerticalSolidList"/>
    <dgm:cxn modelId="{64F6741C-E757-4B7C-A041-CB8D41D282F2}" type="presParOf" srcId="{89A4D3EE-194D-4A4E-9531-3EFD629A9586}" destId="{1F645BCB-DE01-45B2-8359-5479E66A60F0}" srcOrd="1" destOrd="0" presId="urn:microsoft.com/office/officeart/2018/2/layout/IconVerticalSolidList"/>
    <dgm:cxn modelId="{D81419C7-E937-4F38-B370-8B6AE57027FE}" type="presParOf" srcId="{89A4D3EE-194D-4A4E-9531-3EFD629A9586}" destId="{5E57CAC4-6164-491E-AD0F-CFE378D1EEFC}" srcOrd="2" destOrd="0" presId="urn:microsoft.com/office/officeart/2018/2/layout/IconVerticalSolidList"/>
    <dgm:cxn modelId="{8397C9A8-BD1A-4376-ABEB-A659F850A2D2}" type="presParOf" srcId="{89A4D3EE-194D-4A4E-9531-3EFD629A9586}" destId="{BEEAD891-C42B-4495-956F-0C90B4BE316A}" srcOrd="3" destOrd="0" presId="urn:microsoft.com/office/officeart/2018/2/layout/IconVerticalSolidList"/>
    <dgm:cxn modelId="{9FCE5381-C99B-4F22-93BE-CCE9A3248BD5}" type="presParOf" srcId="{1CD584DD-645D-4CD2-B4E2-36BFE48E1792}" destId="{F395913F-F1A5-40F3-ADEB-AEA8A5B12B64}" srcOrd="1" destOrd="0" presId="urn:microsoft.com/office/officeart/2018/2/layout/IconVerticalSolidList"/>
    <dgm:cxn modelId="{C03AB459-2792-4D69-B512-6BBCF970894E}" type="presParOf" srcId="{1CD584DD-645D-4CD2-B4E2-36BFE48E1792}" destId="{06E25529-A985-4DE7-9E1D-F041361CFB3E}" srcOrd="2" destOrd="0" presId="urn:microsoft.com/office/officeart/2018/2/layout/IconVerticalSolidList"/>
    <dgm:cxn modelId="{E07B917A-06FA-4B63-B39A-85D0B338FC9A}" type="presParOf" srcId="{06E25529-A985-4DE7-9E1D-F041361CFB3E}" destId="{65C70B5D-75D5-4D9A-A32C-6C4156C87E63}" srcOrd="0" destOrd="0" presId="urn:microsoft.com/office/officeart/2018/2/layout/IconVerticalSolidList"/>
    <dgm:cxn modelId="{4671BCD2-95CF-4630-AAD5-37ED7CFDF637}" type="presParOf" srcId="{06E25529-A985-4DE7-9E1D-F041361CFB3E}" destId="{B32DD420-D89B-4374-A051-7F16833700FD}" srcOrd="1" destOrd="0" presId="urn:microsoft.com/office/officeart/2018/2/layout/IconVerticalSolidList"/>
    <dgm:cxn modelId="{60C470A4-DA02-4E50-83A7-05B1B0F5B980}" type="presParOf" srcId="{06E25529-A985-4DE7-9E1D-F041361CFB3E}" destId="{715BE94A-D8E7-4082-A9F9-ED6954291262}" srcOrd="2" destOrd="0" presId="urn:microsoft.com/office/officeart/2018/2/layout/IconVerticalSolidList"/>
    <dgm:cxn modelId="{C093709B-560D-4C5C-A0AD-0D64A6B5005B}" type="presParOf" srcId="{06E25529-A985-4DE7-9E1D-F041361CFB3E}" destId="{4738A5A2-EBA9-4C9D-B7DE-9F8B649607AD}" srcOrd="3" destOrd="0" presId="urn:microsoft.com/office/officeart/2018/2/layout/IconVerticalSolidList"/>
    <dgm:cxn modelId="{F005ECC7-9077-435F-A643-B4FC9CDDD48A}" type="presParOf" srcId="{1CD584DD-645D-4CD2-B4E2-36BFE48E1792}" destId="{9B0F55CE-E17F-4E6D-B2F7-C8D4200853F1}" srcOrd="3" destOrd="0" presId="urn:microsoft.com/office/officeart/2018/2/layout/IconVerticalSolidList"/>
    <dgm:cxn modelId="{C93CDE41-C957-4D59-80FF-784E664860AA}" type="presParOf" srcId="{1CD584DD-645D-4CD2-B4E2-36BFE48E1792}" destId="{F124E436-A8A4-473D-ADA0-560FB50E769B}" srcOrd="4" destOrd="0" presId="urn:microsoft.com/office/officeart/2018/2/layout/IconVerticalSolidList"/>
    <dgm:cxn modelId="{197DBF3E-534F-43B6-9015-1BC46D255743}" type="presParOf" srcId="{F124E436-A8A4-473D-ADA0-560FB50E769B}" destId="{FE4C8E2E-111D-4D87-B9C1-7E7EC25C0EC2}" srcOrd="0" destOrd="0" presId="urn:microsoft.com/office/officeart/2018/2/layout/IconVerticalSolidList"/>
    <dgm:cxn modelId="{446ADB57-187E-479C-9389-F119E305709E}" type="presParOf" srcId="{F124E436-A8A4-473D-ADA0-560FB50E769B}" destId="{983FFEB4-856D-47DC-B824-94556D28D2DC}" srcOrd="1" destOrd="0" presId="urn:microsoft.com/office/officeart/2018/2/layout/IconVerticalSolidList"/>
    <dgm:cxn modelId="{65B445E6-6864-4926-AD7B-F62848372056}" type="presParOf" srcId="{F124E436-A8A4-473D-ADA0-560FB50E769B}" destId="{96CA50CC-6146-4A4E-A569-C6429CB9EBAC}" srcOrd="2" destOrd="0" presId="urn:microsoft.com/office/officeart/2018/2/layout/IconVerticalSolidList"/>
    <dgm:cxn modelId="{1E787B1E-D228-4423-959B-C8F7C8E09A37}" type="presParOf" srcId="{F124E436-A8A4-473D-ADA0-560FB50E769B}" destId="{9B3CD431-FE37-45BA-A467-28EF7DFDE5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F017ED-5F7C-4B4D-94E4-0DB5D82510DB}" type="doc">
      <dgm:prSet loTypeId="urn:microsoft.com/office/officeart/2005/8/layout/hList3" loCatId="list" qsTypeId="urn:microsoft.com/office/officeart/2005/8/quickstyle/simple3" qsCatId="simple" csTypeId="urn:microsoft.com/office/officeart/2005/8/colors/accent1_1" csCatId="accent1" phldr="1"/>
      <dgm:spPr/>
      <dgm:t>
        <a:bodyPr/>
        <a:lstStyle/>
        <a:p>
          <a:endParaRPr lang="en-US"/>
        </a:p>
      </dgm:t>
    </dgm:pt>
    <dgm:pt modelId="{C129E906-42C3-410F-85F6-3DD44E809D1B}">
      <dgm:prSet custT="1"/>
      <dgm:spPr/>
      <dgm:t>
        <a:bodyPr/>
        <a:lstStyle/>
        <a:p>
          <a:pPr>
            <a:buNone/>
          </a:pPr>
          <a:r>
            <a:rPr lang="en-US" sz="4000" dirty="0"/>
            <a:t>Using historical data on short-term listings scraped from Airbnb's website to:</a:t>
          </a:r>
        </a:p>
      </dgm:t>
    </dgm:pt>
    <dgm:pt modelId="{E8FBC2A3-7A6D-4A82-8A76-03F05FA685B9}" type="parTrans" cxnId="{96DF888B-4DC3-4298-B9C0-A48B94BB989F}">
      <dgm:prSet/>
      <dgm:spPr/>
      <dgm:t>
        <a:bodyPr/>
        <a:lstStyle/>
        <a:p>
          <a:endParaRPr lang="en-US"/>
        </a:p>
      </dgm:t>
    </dgm:pt>
    <dgm:pt modelId="{CE0B2689-1AEB-4E1C-BCE9-4BF762822622}" type="sibTrans" cxnId="{96DF888B-4DC3-4298-B9C0-A48B94BB989F}">
      <dgm:prSet/>
      <dgm:spPr/>
      <dgm:t>
        <a:bodyPr/>
        <a:lstStyle/>
        <a:p>
          <a:endParaRPr lang="en-US"/>
        </a:p>
      </dgm:t>
    </dgm:pt>
    <dgm:pt modelId="{4440B753-F910-4F60-BC31-7ABC5242DE8A}">
      <dgm:prSet/>
      <dgm:spPr/>
      <dgm:t>
        <a:bodyPr/>
        <a:lstStyle/>
        <a:p>
          <a:r>
            <a:rPr lang="en-US" dirty="0"/>
            <a:t>Train a predictive model using important features</a:t>
          </a:r>
        </a:p>
      </dgm:t>
    </dgm:pt>
    <dgm:pt modelId="{E108C961-F3D5-4619-B896-206D5E742915}" type="parTrans" cxnId="{860CA5A7-F424-4219-A203-23A3F5080DE0}">
      <dgm:prSet/>
      <dgm:spPr/>
      <dgm:t>
        <a:bodyPr/>
        <a:lstStyle/>
        <a:p>
          <a:endParaRPr lang="en-US"/>
        </a:p>
      </dgm:t>
    </dgm:pt>
    <dgm:pt modelId="{CEFE3B05-6FA8-494A-AB65-26BB8B042DE7}" type="sibTrans" cxnId="{860CA5A7-F424-4219-A203-23A3F5080DE0}">
      <dgm:prSet/>
      <dgm:spPr/>
      <dgm:t>
        <a:bodyPr/>
        <a:lstStyle/>
        <a:p>
          <a:endParaRPr lang="en-US"/>
        </a:p>
      </dgm:t>
    </dgm:pt>
    <dgm:pt modelId="{9B41375E-4730-48F1-90AF-678BD7401C08}">
      <dgm:prSet/>
      <dgm:spPr/>
      <dgm:t>
        <a:bodyPr/>
        <a:lstStyle/>
        <a:p>
          <a:r>
            <a:rPr lang="en-US" dirty="0"/>
            <a:t>Conduct a profitability analysis to draw actionable insights</a:t>
          </a:r>
        </a:p>
      </dgm:t>
    </dgm:pt>
    <dgm:pt modelId="{2ABB519F-FF99-421D-8362-62126BD2284F}" type="parTrans" cxnId="{BF85D502-BF9E-4C28-ADBF-8F737E9F3DE4}">
      <dgm:prSet/>
      <dgm:spPr/>
      <dgm:t>
        <a:bodyPr/>
        <a:lstStyle/>
        <a:p>
          <a:endParaRPr lang="en-US"/>
        </a:p>
      </dgm:t>
    </dgm:pt>
    <dgm:pt modelId="{CD601ECA-B895-4669-BE7D-5C4206D69F8C}" type="sibTrans" cxnId="{BF85D502-BF9E-4C28-ADBF-8F737E9F3DE4}">
      <dgm:prSet/>
      <dgm:spPr/>
      <dgm:t>
        <a:bodyPr/>
        <a:lstStyle/>
        <a:p>
          <a:endParaRPr lang="en-US"/>
        </a:p>
      </dgm:t>
    </dgm:pt>
    <dgm:pt modelId="{7136BA8A-B7D5-4703-BFB0-443835527C60}">
      <dgm:prSet/>
      <dgm:spPr/>
      <dgm:t>
        <a:bodyPr/>
        <a:lstStyle/>
        <a:p>
          <a:pPr>
            <a:buNone/>
          </a:pPr>
          <a:r>
            <a:rPr lang="en-US" dirty="0"/>
            <a:t>Identify key insights and highlight significant trends</a:t>
          </a:r>
        </a:p>
      </dgm:t>
    </dgm:pt>
    <dgm:pt modelId="{6C206A1D-A0EA-4852-922B-80A1261E38BC}" type="parTrans" cxnId="{7FD3BBAE-22CC-4ECF-94CB-6D5E075D51C4}">
      <dgm:prSet/>
      <dgm:spPr/>
      <dgm:t>
        <a:bodyPr/>
        <a:lstStyle/>
        <a:p>
          <a:endParaRPr lang="en-US"/>
        </a:p>
      </dgm:t>
    </dgm:pt>
    <dgm:pt modelId="{D148693E-AEC2-4EAE-9042-71AF8E2A8CB7}" type="sibTrans" cxnId="{7FD3BBAE-22CC-4ECF-94CB-6D5E075D51C4}">
      <dgm:prSet/>
      <dgm:spPr/>
      <dgm:t>
        <a:bodyPr/>
        <a:lstStyle/>
        <a:p>
          <a:endParaRPr lang="en-US"/>
        </a:p>
      </dgm:t>
    </dgm:pt>
    <dgm:pt modelId="{D584CFAD-47EA-4A6B-A8DA-5C29905F86E6}" type="pres">
      <dgm:prSet presAssocID="{8BF017ED-5F7C-4B4D-94E4-0DB5D82510DB}" presName="composite" presStyleCnt="0">
        <dgm:presLayoutVars>
          <dgm:chMax val="1"/>
          <dgm:dir/>
          <dgm:resizeHandles val="exact"/>
        </dgm:presLayoutVars>
      </dgm:prSet>
      <dgm:spPr/>
    </dgm:pt>
    <dgm:pt modelId="{FBC7A649-889C-4AD1-8323-8A6E6C388621}" type="pres">
      <dgm:prSet presAssocID="{C129E906-42C3-410F-85F6-3DD44E809D1B}" presName="roof" presStyleLbl="dkBgShp" presStyleIdx="0" presStyleCnt="2"/>
      <dgm:spPr/>
    </dgm:pt>
    <dgm:pt modelId="{3C84439C-0249-4C5B-AD10-8C40CBAE3863}" type="pres">
      <dgm:prSet presAssocID="{C129E906-42C3-410F-85F6-3DD44E809D1B}" presName="pillars" presStyleCnt="0"/>
      <dgm:spPr/>
    </dgm:pt>
    <dgm:pt modelId="{300AA4DF-3CEF-44F6-A4BA-8D5BCFD7AFF7}" type="pres">
      <dgm:prSet presAssocID="{C129E906-42C3-410F-85F6-3DD44E809D1B}" presName="pillar1" presStyleLbl="node1" presStyleIdx="0" presStyleCnt="3">
        <dgm:presLayoutVars>
          <dgm:bulletEnabled val="1"/>
        </dgm:presLayoutVars>
      </dgm:prSet>
      <dgm:spPr/>
    </dgm:pt>
    <dgm:pt modelId="{87275254-D928-418B-ACF3-D828360139DD}" type="pres">
      <dgm:prSet presAssocID="{4440B753-F910-4F60-BC31-7ABC5242DE8A}" presName="pillarX" presStyleLbl="node1" presStyleIdx="1" presStyleCnt="3">
        <dgm:presLayoutVars>
          <dgm:bulletEnabled val="1"/>
        </dgm:presLayoutVars>
      </dgm:prSet>
      <dgm:spPr/>
    </dgm:pt>
    <dgm:pt modelId="{BBF47E67-79CB-4E00-8DD9-9529099E14DF}" type="pres">
      <dgm:prSet presAssocID="{9B41375E-4730-48F1-90AF-678BD7401C08}" presName="pillarX" presStyleLbl="node1" presStyleIdx="2" presStyleCnt="3">
        <dgm:presLayoutVars>
          <dgm:bulletEnabled val="1"/>
        </dgm:presLayoutVars>
      </dgm:prSet>
      <dgm:spPr/>
    </dgm:pt>
    <dgm:pt modelId="{8DD078ED-314F-4D10-8FBC-6690C751F8C3}" type="pres">
      <dgm:prSet presAssocID="{C129E906-42C3-410F-85F6-3DD44E809D1B}" presName="base" presStyleLbl="dkBgShp" presStyleIdx="1" presStyleCnt="2"/>
      <dgm:spPr/>
    </dgm:pt>
  </dgm:ptLst>
  <dgm:cxnLst>
    <dgm:cxn modelId="{BF85D502-BF9E-4C28-ADBF-8F737E9F3DE4}" srcId="{C129E906-42C3-410F-85F6-3DD44E809D1B}" destId="{9B41375E-4730-48F1-90AF-678BD7401C08}" srcOrd="2" destOrd="0" parTransId="{2ABB519F-FF99-421D-8362-62126BD2284F}" sibTransId="{CD601ECA-B895-4669-BE7D-5C4206D69F8C}"/>
    <dgm:cxn modelId="{E88A5118-F08E-4D7E-B8FB-0897D937AE33}" type="presOf" srcId="{8BF017ED-5F7C-4B4D-94E4-0DB5D82510DB}" destId="{D584CFAD-47EA-4A6B-A8DA-5C29905F86E6}" srcOrd="0" destOrd="0" presId="urn:microsoft.com/office/officeart/2005/8/layout/hList3"/>
    <dgm:cxn modelId="{96DF888B-4DC3-4298-B9C0-A48B94BB989F}" srcId="{8BF017ED-5F7C-4B4D-94E4-0DB5D82510DB}" destId="{C129E906-42C3-410F-85F6-3DD44E809D1B}" srcOrd="0" destOrd="0" parTransId="{E8FBC2A3-7A6D-4A82-8A76-03F05FA685B9}" sibTransId="{CE0B2689-1AEB-4E1C-BCE9-4BF762822622}"/>
    <dgm:cxn modelId="{7EF8159B-0E9B-416A-9FDB-DF0DA2C6C8B4}" type="presOf" srcId="{C129E906-42C3-410F-85F6-3DD44E809D1B}" destId="{FBC7A649-889C-4AD1-8323-8A6E6C388621}" srcOrd="0" destOrd="0" presId="urn:microsoft.com/office/officeart/2005/8/layout/hList3"/>
    <dgm:cxn modelId="{860CA5A7-F424-4219-A203-23A3F5080DE0}" srcId="{C129E906-42C3-410F-85F6-3DD44E809D1B}" destId="{4440B753-F910-4F60-BC31-7ABC5242DE8A}" srcOrd="1" destOrd="0" parTransId="{E108C961-F3D5-4619-B896-206D5E742915}" sibTransId="{CEFE3B05-6FA8-494A-AB65-26BB8B042DE7}"/>
    <dgm:cxn modelId="{7FD3BBAE-22CC-4ECF-94CB-6D5E075D51C4}" srcId="{C129E906-42C3-410F-85F6-3DD44E809D1B}" destId="{7136BA8A-B7D5-4703-BFB0-443835527C60}" srcOrd="0" destOrd="0" parTransId="{6C206A1D-A0EA-4852-922B-80A1261E38BC}" sibTransId="{D148693E-AEC2-4EAE-9042-71AF8E2A8CB7}"/>
    <dgm:cxn modelId="{0CE857D5-76A9-4B3A-8D2A-79983FC2D410}" type="presOf" srcId="{7136BA8A-B7D5-4703-BFB0-443835527C60}" destId="{300AA4DF-3CEF-44F6-A4BA-8D5BCFD7AFF7}" srcOrd="0" destOrd="0" presId="urn:microsoft.com/office/officeart/2005/8/layout/hList3"/>
    <dgm:cxn modelId="{C22E72EA-FA72-4B12-8A81-7C59B2BE7DFA}" type="presOf" srcId="{9B41375E-4730-48F1-90AF-678BD7401C08}" destId="{BBF47E67-79CB-4E00-8DD9-9529099E14DF}" srcOrd="0" destOrd="0" presId="urn:microsoft.com/office/officeart/2005/8/layout/hList3"/>
    <dgm:cxn modelId="{F0DCA9ED-899C-456C-894B-82DCD29D2F41}" type="presOf" srcId="{4440B753-F910-4F60-BC31-7ABC5242DE8A}" destId="{87275254-D928-418B-ACF3-D828360139DD}" srcOrd="0" destOrd="0" presId="urn:microsoft.com/office/officeart/2005/8/layout/hList3"/>
    <dgm:cxn modelId="{24BCA41C-97A6-41B7-8E89-F8A3B98C4ECB}" type="presParOf" srcId="{D584CFAD-47EA-4A6B-A8DA-5C29905F86E6}" destId="{FBC7A649-889C-4AD1-8323-8A6E6C388621}" srcOrd="0" destOrd="0" presId="urn:microsoft.com/office/officeart/2005/8/layout/hList3"/>
    <dgm:cxn modelId="{B08128D4-471E-47DB-A369-A8D4DF012DEF}" type="presParOf" srcId="{D584CFAD-47EA-4A6B-A8DA-5C29905F86E6}" destId="{3C84439C-0249-4C5B-AD10-8C40CBAE3863}" srcOrd="1" destOrd="0" presId="urn:microsoft.com/office/officeart/2005/8/layout/hList3"/>
    <dgm:cxn modelId="{844C4EA6-0ACB-4D13-BBDD-46549FC8DED2}" type="presParOf" srcId="{3C84439C-0249-4C5B-AD10-8C40CBAE3863}" destId="{300AA4DF-3CEF-44F6-A4BA-8D5BCFD7AFF7}" srcOrd="0" destOrd="0" presId="urn:microsoft.com/office/officeart/2005/8/layout/hList3"/>
    <dgm:cxn modelId="{B98E8075-4057-44DA-A62C-949872EB759A}" type="presParOf" srcId="{3C84439C-0249-4C5B-AD10-8C40CBAE3863}" destId="{87275254-D928-418B-ACF3-D828360139DD}" srcOrd="1" destOrd="0" presId="urn:microsoft.com/office/officeart/2005/8/layout/hList3"/>
    <dgm:cxn modelId="{3A19B288-B4C8-4A05-87A7-B092E7E06276}" type="presParOf" srcId="{3C84439C-0249-4C5B-AD10-8C40CBAE3863}" destId="{BBF47E67-79CB-4E00-8DD9-9529099E14DF}" srcOrd="2" destOrd="0" presId="urn:microsoft.com/office/officeart/2005/8/layout/hList3"/>
    <dgm:cxn modelId="{938F1C4B-8F98-4C09-A295-F87FF4AAC878}" type="presParOf" srcId="{D584CFAD-47EA-4A6B-A8DA-5C29905F86E6}" destId="{8DD078ED-314F-4D10-8FBC-6690C751F8C3}"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CCB91F-4C8C-47EF-9F8B-956EC3A72790}"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FAAD1596-273E-43E6-9E89-DD6F6A0E60EF}">
      <dgm:prSet custT="1"/>
      <dgm:spPr/>
      <dgm:t>
        <a:bodyPr/>
        <a:lstStyle/>
        <a:p>
          <a:r>
            <a:rPr lang="en-US" sz="3600" dirty="0"/>
            <a:t>Results</a:t>
          </a:r>
          <a:r>
            <a:rPr lang="en-US" sz="4600" dirty="0"/>
            <a:t>:</a:t>
          </a:r>
        </a:p>
      </dgm:t>
    </dgm:pt>
    <dgm:pt modelId="{CC76630E-C4D0-44ED-9771-72F386DF6B7D}" type="parTrans" cxnId="{C600F947-A52A-4F91-9213-368BA7B59582}">
      <dgm:prSet/>
      <dgm:spPr/>
      <dgm:t>
        <a:bodyPr/>
        <a:lstStyle/>
        <a:p>
          <a:endParaRPr lang="en-US"/>
        </a:p>
      </dgm:t>
    </dgm:pt>
    <dgm:pt modelId="{20412304-EB49-43E2-B435-55A4E69052C3}" type="sibTrans" cxnId="{C600F947-A52A-4F91-9213-368BA7B59582}">
      <dgm:prSet/>
      <dgm:spPr/>
      <dgm:t>
        <a:bodyPr/>
        <a:lstStyle/>
        <a:p>
          <a:endParaRPr lang="en-US"/>
        </a:p>
      </dgm:t>
    </dgm:pt>
    <dgm:pt modelId="{11F9AF0C-C1FD-40E0-9EA6-64260074E1A0}">
      <dgm:prSet/>
      <dgm:spPr/>
      <dgm:t>
        <a:bodyPr/>
        <a:lstStyle/>
        <a:p>
          <a:r>
            <a:rPr lang="en-US" dirty="0">
              <a:solidFill>
                <a:schemeClr val="tx1"/>
              </a:solidFill>
            </a:rPr>
            <a:t>&gt; After adding the landmark proximity feature, the RFR performance improved to an RMSE of </a:t>
          </a:r>
          <a:r>
            <a:rPr lang="en-US" dirty="0">
              <a:solidFill>
                <a:schemeClr val="accent1"/>
              </a:solidFill>
            </a:rPr>
            <a:t>108.4</a:t>
          </a:r>
          <a:r>
            <a:rPr lang="en-US" dirty="0">
              <a:solidFill>
                <a:schemeClr val="tx1"/>
              </a:solidFill>
            </a:rPr>
            <a:t> and a prediction MAE of </a:t>
          </a:r>
          <a:r>
            <a:rPr lang="en-US" dirty="0">
              <a:solidFill>
                <a:schemeClr val="accent1"/>
              </a:solidFill>
            </a:rPr>
            <a:t>$64.75</a:t>
          </a:r>
        </a:p>
        <a:p>
          <a:r>
            <a:rPr lang="en-US" dirty="0"/>
            <a:t>&gt; The XGB model was also retrained with the </a:t>
          </a:r>
          <a:r>
            <a:rPr lang="en-US" dirty="0">
              <a:solidFill>
                <a:schemeClr val="tx1"/>
              </a:solidFill>
            </a:rPr>
            <a:t>new</a:t>
          </a:r>
          <a:r>
            <a:rPr lang="en-US" dirty="0"/>
            <a:t> feature and scored an RMSE of </a:t>
          </a:r>
          <a:r>
            <a:rPr lang="en-US" dirty="0">
              <a:solidFill>
                <a:schemeClr val="accent1"/>
              </a:solidFill>
            </a:rPr>
            <a:t>105.7</a:t>
          </a:r>
          <a:r>
            <a:rPr lang="en-US" dirty="0"/>
            <a:t> and MAE of </a:t>
          </a:r>
          <a:r>
            <a:rPr lang="en-US" dirty="0">
              <a:solidFill>
                <a:schemeClr val="accent1"/>
              </a:solidFill>
            </a:rPr>
            <a:t>$63.45</a:t>
          </a:r>
          <a:r>
            <a:rPr lang="en-US" dirty="0"/>
            <a:t>.</a:t>
          </a:r>
        </a:p>
      </dgm:t>
    </dgm:pt>
    <dgm:pt modelId="{89910D33-AF7D-4E32-A288-B7B958D4AD37}" type="parTrans" cxnId="{AB25E135-1B00-4DF4-950F-EC2FD187C4E5}">
      <dgm:prSet/>
      <dgm:spPr/>
      <dgm:t>
        <a:bodyPr/>
        <a:lstStyle/>
        <a:p>
          <a:endParaRPr lang="en-US"/>
        </a:p>
      </dgm:t>
    </dgm:pt>
    <dgm:pt modelId="{594BEBF6-9EF5-4445-90B4-1956F77DFAA7}" type="sibTrans" cxnId="{AB25E135-1B00-4DF4-950F-EC2FD187C4E5}">
      <dgm:prSet/>
      <dgm:spPr/>
      <dgm:t>
        <a:bodyPr/>
        <a:lstStyle/>
        <a:p>
          <a:endParaRPr lang="en-US"/>
        </a:p>
      </dgm:t>
    </dgm:pt>
    <dgm:pt modelId="{7982A2F9-0046-4756-AF66-42BD1BBD19AE}">
      <dgm:prSet/>
      <dgm:spPr/>
      <dgm:t>
        <a:bodyPr/>
        <a:lstStyle/>
        <a:p>
          <a:r>
            <a:rPr lang="en-US"/>
            <a:t>This slight improvement in performance compared to the RFR was noted, however running this model utilized more computational resources and took twice as long as the RFR needed to be trained.</a:t>
          </a:r>
        </a:p>
      </dgm:t>
    </dgm:pt>
    <dgm:pt modelId="{317166FD-33AC-47BC-9033-15B39BF82A37}" type="parTrans" cxnId="{C8291CDC-2ABA-4B8C-AEE0-957F540BD167}">
      <dgm:prSet/>
      <dgm:spPr/>
      <dgm:t>
        <a:bodyPr/>
        <a:lstStyle/>
        <a:p>
          <a:endParaRPr lang="en-US"/>
        </a:p>
      </dgm:t>
    </dgm:pt>
    <dgm:pt modelId="{7E582FE0-8626-4CA2-A30B-D39C4BB05E90}" type="sibTrans" cxnId="{C8291CDC-2ABA-4B8C-AEE0-957F540BD167}">
      <dgm:prSet/>
      <dgm:spPr/>
      <dgm:t>
        <a:bodyPr/>
        <a:lstStyle/>
        <a:p>
          <a:endParaRPr lang="en-US"/>
        </a:p>
      </dgm:t>
    </dgm:pt>
    <dgm:pt modelId="{81D1808F-F3AA-4D3A-A69D-9BD78FB3C915}" type="pres">
      <dgm:prSet presAssocID="{C0CCB91F-4C8C-47EF-9F8B-956EC3A72790}" presName="vert0" presStyleCnt="0">
        <dgm:presLayoutVars>
          <dgm:dir/>
          <dgm:animOne val="branch"/>
          <dgm:animLvl val="lvl"/>
        </dgm:presLayoutVars>
      </dgm:prSet>
      <dgm:spPr/>
    </dgm:pt>
    <dgm:pt modelId="{9AFF77B3-3E45-4277-9BDB-00EF568395C1}" type="pres">
      <dgm:prSet presAssocID="{FAAD1596-273E-43E6-9E89-DD6F6A0E60EF}" presName="thickLine" presStyleLbl="alignNode1" presStyleIdx="0" presStyleCnt="1"/>
      <dgm:spPr/>
    </dgm:pt>
    <dgm:pt modelId="{53803970-34FB-4328-A5DD-6C0FDF78B866}" type="pres">
      <dgm:prSet presAssocID="{FAAD1596-273E-43E6-9E89-DD6F6A0E60EF}" presName="horz1" presStyleCnt="0"/>
      <dgm:spPr/>
    </dgm:pt>
    <dgm:pt modelId="{BC43919D-68C0-43A4-9D60-85847E0D0277}" type="pres">
      <dgm:prSet presAssocID="{FAAD1596-273E-43E6-9E89-DD6F6A0E60EF}" presName="tx1" presStyleLbl="revTx" presStyleIdx="0" presStyleCnt="3" custScaleX="84679"/>
      <dgm:spPr/>
    </dgm:pt>
    <dgm:pt modelId="{5797BC77-FAE1-45BB-8256-ADBB9297A46E}" type="pres">
      <dgm:prSet presAssocID="{FAAD1596-273E-43E6-9E89-DD6F6A0E60EF}" presName="vert1" presStyleCnt="0"/>
      <dgm:spPr/>
    </dgm:pt>
    <dgm:pt modelId="{D1372A7D-A4F4-4C99-A84C-8AA72E4209BE}" type="pres">
      <dgm:prSet presAssocID="{11F9AF0C-C1FD-40E0-9EA6-64260074E1A0}" presName="vertSpace2a" presStyleCnt="0"/>
      <dgm:spPr/>
    </dgm:pt>
    <dgm:pt modelId="{2C9939FC-07F6-4594-90BB-F79CF82E7F50}" type="pres">
      <dgm:prSet presAssocID="{11F9AF0C-C1FD-40E0-9EA6-64260074E1A0}" presName="horz2" presStyleCnt="0"/>
      <dgm:spPr/>
    </dgm:pt>
    <dgm:pt modelId="{2FCF93F3-0A13-41A9-8C1E-125F5BBFF9B2}" type="pres">
      <dgm:prSet presAssocID="{11F9AF0C-C1FD-40E0-9EA6-64260074E1A0}" presName="horzSpace2" presStyleCnt="0"/>
      <dgm:spPr/>
    </dgm:pt>
    <dgm:pt modelId="{24F4F51A-8257-4B5D-9A6B-F3C851569DBB}" type="pres">
      <dgm:prSet presAssocID="{11F9AF0C-C1FD-40E0-9EA6-64260074E1A0}" presName="tx2" presStyleLbl="revTx" presStyleIdx="1" presStyleCnt="3"/>
      <dgm:spPr/>
    </dgm:pt>
    <dgm:pt modelId="{D7929DA8-CB5D-42D3-A092-4DC9E3B6C825}" type="pres">
      <dgm:prSet presAssocID="{11F9AF0C-C1FD-40E0-9EA6-64260074E1A0}" presName="vert2" presStyleCnt="0"/>
      <dgm:spPr/>
    </dgm:pt>
    <dgm:pt modelId="{12675235-D1C4-4275-A6E9-91F860B72578}" type="pres">
      <dgm:prSet presAssocID="{11F9AF0C-C1FD-40E0-9EA6-64260074E1A0}" presName="thinLine2b" presStyleLbl="callout" presStyleIdx="0" presStyleCnt="2"/>
      <dgm:spPr/>
    </dgm:pt>
    <dgm:pt modelId="{780C0766-6CDD-49D8-ADBB-A9D7AFB2B4E1}" type="pres">
      <dgm:prSet presAssocID="{11F9AF0C-C1FD-40E0-9EA6-64260074E1A0}" presName="vertSpace2b" presStyleCnt="0"/>
      <dgm:spPr/>
    </dgm:pt>
    <dgm:pt modelId="{AA21B218-B710-4BFB-AEC5-411367EF76B7}" type="pres">
      <dgm:prSet presAssocID="{7982A2F9-0046-4756-AF66-42BD1BBD19AE}" presName="horz2" presStyleCnt="0"/>
      <dgm:spPr/>
    </dgm:pt>
    <dgm:pt modelId="{ECDC51CE-2F21-444C-9DEB-ECC34B229FFC}" type="pres">
      <dgm:prSet presAssocID="{7982A2F9-0046-4756-AF66-42BD1BBD19AE}" presName="horzSpace2" presStyleCnt="0"/>
      <dgm:spPr/>
    </dgm:pt>
    <dgm:pt modelId="{6678A921-902A-46A5-9211-ED306A56FC01}" type="pres">
      <dgm:prSet presAssocID="{7982A2F9-0046-4756-AF66-42BD1BBD19AE}" presName="tx2" presStyleLbl="revTx" presStyleIdx="2" presStyleCnt="3"/>
      <dgm:spPr/>
    </dgm:pt>
    <dgm:pt modelId="{D24101F7-8F5F-49A4-B9DA-13280104A1B8}" type="pres">
      <dgm:prSet presAssocID="{7982A2F9-0046-4756-AF66-42BD1BBD19AE}" presName="vert2" presStyleCnt="0"/>
      <dgm:spPr/>
    </dgm:pt>
    <dgm:pt modelId="{CADC8F32-C60C-466D-8B7D-D3D53925AE24}" type="pres">
      <dgm:prSet presAssocID="{7982A2F9-0046-4756-AF66-42BD1BBD19AE}" presName="thinLine2b" presStyleLbl="callout" presStyleIdx="1" presStyleCnt="2"/>
      <dgm:spPr/>
    </dgm:pt>
    <dgm:pt modelId="{83EB434F-E5AB-454A-AB98-26BCB71A3EFC}" type="pres">
      <dgm:prSet presAssocID="{7982A2F9-0046-4756-AF66-42BD1BBD19AE}" presName="vertSpace2b" presStyleCnt="0"/>
      <dgm:spPr/>
    </dgm:pt>
  </dgm:ptLst>
  <dgm:cxnLst>
    <dgm:cxn modelId="{AB25E135-1B00-4DF4-950F-EC2FD187C4E5}" srcId="{FAAD1596-273E-43E6-9E89-DD6F6A0E60EF}" destId="{11F9AF0C-C1FD-40E0-9EA6-64260074E1A0}" srcOrd="0" destOrd="0" parTransId="{89910D33-AF7D-4E32-A288-B7B958D4AD37}" sibTransId="{594BEBF6-9EF5-4445-90B4-1956F77DFAA7}"/>
    <dgm:cxn modelId="{448ECA3B-9E72-4B07-B51E-A0988046A072}" type="presOf" srcId="{7982A2F9-0046-4756-AF66-42BD1BBD19AE}" destId="{6678A921-902A-46A5-9211-ED306A56FC01}" srcOrd="0" destOrd="0" presId="urn:microsoft.com/office/officeart/2008/layout/LinedList"/>
    <dgm:cxn modelId="{882C8B5D-4436-4E80-8D1D-CE7A1CED957E}" type="presOf" srcId="{11F9AF0C-C1FD-40E0-9EA6-64260074E1A0}" destId="{24F4F51A-8257-4B5D-9A6B-F3C851569DBB}" srcOrd="0" destOrd="0" presId="urn:microsoft.com/office/officeart/2008/layout/LinedList"/>
    <dgm:cxn modelId="{C600F947-A52A-4F91-9213-368BA7B59582}" srcId="{C0CCB91F-4C8C-47EF-9F8B-956EC3A72790}" destId="{FAAD1596-273E-43E6-9E89-DD6F6A0E60EF}" srcOrd="0" destOrd="0" parTransId="{CC76630E-C4D0-44ED-9771-72F386DF6B7D}" sibTransId="{20412304-EB49-43E2-B435-55A4E69052C3}"/>
    <dgm:cxn modelId="{03A27C8D-346A-4FD9-B739-854A26D5E007}" type="presOf" srcId="{C0CCB91F-4C8C-47EF-9F8B-956EC3A72790}" destId="{81D1808F-F3AA-4D3A-A69D-9BD78FB3C915}" srcOrd="0" destOrd="0" presId="urn:microsoft.com/office/officeart/2008/layout/LinedList"/>
    <dgm:cxn modelId="{34C3559F-AD0D-420B-B0EA-54BC50E001C0}" type="presOf" srcId="{FAAD1596-273E-43E6-9E89-DD6F6A0E60EF}" destId="{BC43919D-68C0-43A4-9D60-85847E0D0277}" srcOrd="0" destOrd="0" presId="urn:microsoft.com/office/officeart/2008/layout/LinedList"/>
    <dgm:cxn modelId="{C8291CDC-2ABA-4B8C-AEE0-957F540BD167}" srcId="{FAAD1596-273E-43E6-9E89-DD6F6A0E60EF}" destId="{7982A2F9-0046-4756-AF66-42BD1BBD19AE}" srcOrd="1" destOrd="0" parTransId="{317166FD-33AC-47BC-9033-15B39BF82A37}" sibTransId="{7E582FE0-8626-4CA2-A30B-D39C4BB05E90}"/>
    <dgm:cxn modelId="{6DF20823-AA2A-4FC4-914E-D24C875E4DB7}" type="presParOf" srcId="{81D1808F-F3AA-4D3A-A69D-9BD78FB3C915}" destId="{9AFF77B3-3E45-4277-9BDB-00EF568395C1}" srcOrd="0" destOrd="0" presId="urn:microsoft.com/office/officeart/2008/layout/LinedList"/>
    <dgm:cxn modelId="{B39BB489-A8DF-45CD-8693-CD6C89645101}" type="presParOf" srcId="{81D1808F-F3AA-4D3A-A69D-9BD78FB3C915}" destId="{53803970-34FB-4328-A5DD-6C0FDF78B866}" srcOrd="1" destOrd="0" presId="urn:microsoft.com/office/officeart/2008/layout/LinedList"/>
    <dgm:cxn modelId="{345FBF14-33CC-4D84-8793-99871B1E4DFD}" type="presParOf" srcId="{53803970-34FB-4328-A5DD-6C0FDF78B866}" destId="{BC43919D-68C0-43A4-9D60-85847E0D0277}" srcOrd="0" destOrd="0" presId="urn:microsoft.com/office/officeart/2008/layout/LinedList"/>
    <dgm:cxn modelId="{F5DC7E87-790B-4CBD-A622-77664525EC95}" type="presParOf" srcId="{53803970-34FB-4328-A5DD-6C0FDF78B866}" destId="{5797BC77-FAE1-45BB-8256-ADBB9297A46E}" srcOrd="1" destOrd="0" presId="urn:microsoft.com/office/officeart/2008/layout/LinedList"/>
    <dgm:cxn modelId="{5754AF3E-BA7B-4FEF-90FA-7A71D7D9B5B9}" type="presParOf" srcId="{5797BC77-FAE1-45BB-8256-ADBB9297A46E}" destId="{D1372A7D-A4F4-4C99-A84C-8AA72E4209BE}" srcOrd="0" destOrd="0" presId="urn:microsoft.com/office/officeart/2008/layout/LinedList"/>
    <dgm:cxn modelId="{471E6AEC-E6EB-439F-A44F-A860D2602B24}" type="presParOf" srcId="{5797BC77-FAE1-45BB-8256-ADBB9297A46E}" destId="{2C9939FC-07F6-4594-90BB-F79CF82E7F50}" srcOrd="1" destOrd="0" presId="urn:microsoft.com/office/officeart/2008/layout/LinedList"/>
    <dgm:cxn modelId="{1E107D05-0D8C-477E-B5F0-46A3FD4B0557}" type="presParOf" srcId="{2C9939FC-07F6-4594-90BB-F79CF82E7F50}" destId="{2FCF93F3-0A13-41A9-8C1E-125F5BBFF9B2}" srcOrd="0" destOrd="0" presId="urn:microsoft.com/office/officeart/2008/layout/LinedList"/>
    <dgm:cxn modelId="{23D6EBDE-7089-4B6B-B5CC-884D8A0A5791}" type="presParOf" srcId="{2C9939FC-07F6-4594-90BB-F79CF82E7F50}" destId="{24F4F51A-8257-4B5D-9A6B-F3C851569DBB}" srcOrd="1" destOrd="0" presId="urn:microsoft.com/office/officeart/2008/layout/LinedList"/>
    <dgm:cxn modelId="{D30F9347-70CE-4470-AB6C-49BE977B9EDB}" type="presParOf" srcId="{2C9939FC-07F6-4594-90BB-F79CF82E7F50}" destId="{D7929DA8-CB5D-42D3-A092-4DC9E3B6C825}" srcOrd="2" destOrd="0" presId="urn:microsoft.com/office/officeart/2008/layout/LinedList"/>
    <dgm:cxn modelId="{84068F40-E0AF-4065-9484-80FDD8D794DD}" type="presParOf" srcId="{5797BC77-FAE1-45BB-8256-ADBB9297A46E}" destId="{12675235-D1C4-4275-A6E9-91F860B72578}" srcOrd="2" destOrd="0" presId="urn:microsoft.com/office/officeart/2008/layout/LinedList"/>
    <dgm:cxn modelId="{DA280B41-9A51-4A23-B2C5-1EAA20D78103}" type="presParOf" srcId="{5797BC77-FAE1-45BB-8256-ADBB9297A46E}" destId="{780C0766-6CDD-49D8-ADBB-A9D7AFB2B4E1}" srcOrd="3" destOrd="0" presId="urn:microsoft.com/office/officeart/2008/layout/LinedList"/>
    <dgm:cxn modelId="{2EC4EA89-B27D-4D5D-A448-1D2C8517EB5A}" type="presParOf" srcId="{5797BC77-FAE1-45BB-8256-ADBB9297A46E}" destId="{AA21B218-B710-4BFB-AEC5-411367EF76B7}" srcOrd="4" destOrd="0" presId="urn:microsoft.com/office/officeart/2008/layout/LinedList"/>
    <dgm:cxn modelId="{8FF1E3CC-85A8-44F5-B240-12C95D1D06A3}" type="presParOf" srcId="{AA21B218-B710-4BFB-AEC5-411367EF76B7}" destId="{ECDC51CE-2F21-444C-9DEB-ECC34B229FFC}" srcOrd="0" destOrd="0" presId="urn:microsoft.com/office/officeart/2008/layout/LinedList"/>
    <dgm:cxn modelId="{0A7C4A7C-AE6E-4368-8FC0-4CD35F8503B8}" type="presParOf" srcId="{AA21B218-B710-4BFB-AEC5-411367EF76B7}" destId="{6678A921-902A-46A5-9211-ED306A56FC01}" srcOrd="1" destOrd="0" presId="urn:microsoft.com/office/officeart/2008/layout/LinedList"/>
    <dgm:cxn modelId="{270B501B-F1F7-46A4-9E58-ADDA68BF4B00}" type="presParOf" srcId="{AA21B218-B710-4BFB-AEC5-411367EF76B7}" destId="{D24101F7-8F5F-49A4-B9DA-13280104A1B8}" srcOrd="2" destOrd="0" presId="urn:microsoft.com/office/officeart/2008/layout/LinedList"/>
    <dgm:cxn modelId="{657B93B5-292C-4963-96B4-D79DB750A487}" type="presParOf" srcId="{5797BC77-FAE1-45BB-8256-ADBB9297A46E}" destId="{CADC8F32-C60C-466D-8B7D-D3D53925AE24}" srcOrd="5" destOrd="0" presId="urn:microsoft.com/office/officeart/2008/layout/LinedList"/>
    <dgm:cxn modelId="{7FD30997-7760-4964-92A5-FF2D35C69046}" type="presParOf" srcId="{5797BC77-FAE1-45BB-8256-ADBB9297A46E}" destId="{83EB434F-E5AB-454A-AB98-26BCB71A3EFC}"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387545-94B8-4F09-ACB7-1279BE934B3E}" type="doc">
      <dgm:prSet loTypeId="urn:microsoft.com/office/officeart/2005/8/layout/list1" loCatId="list" qsTypeId="urn:microsoft.com/office/officeart/2005/8/quickstyle/simple3" qsCatId="simple" csTypeId="urn:microsoft.com/office/officeart/2005/8/colors/accent1_2" csCatId="accent1"/>
      <dgm:spPr/>
      <dgm:t>
        <a:bodyPr/>
        <a:lstStyle/>
        <a:p>
          <a:endParaRPr lang="en-US"/>
        </a:p>
      </dgm:t>
    </dgm:pt>
    <dgm:pt modelId="{6250FE1E-85EF-494E-88FD-8F6E117205CA}">
      <dgm:prSet/>
      <dgm:spPr/>
      <dgm:t>
        <a:bodyPr/>
        <a:lstStyle/>
        <a:p>
          <a:r>
            <a:rPr lang="en-US"/>
            <a:t>Data Limitations:</a:t>
          </a:r>
        </a:p>
      </dgm:t>
    </dgm:pt>
    <dgm:pt modelId="{23B55B04-FD99-441C-AAB1-63B74354D3E8}" type="parTrans" cxnId="{016149E8-2516-4CC7-A865-63A81D91922C}">
      <dgm:prSet/>
      <dgm:spPr/>
      <dgm:t>
        <a:bodyPr/>
        <a:lstStyle/>
        <a:p>
          <a:endParaRPr lang="en-US"/>
        </a:p>
      </dgm:t>
    </dgm:pt>
    <dgm:pt modelId="{BB73B196-9984-44CE-AB39-F59CAA4B32DC}" type="sibTrans" cxnId="{016149E8-2516-4CC7-A865-63A81D91922C}">
      <dgm:prSet/>
      <dgm:spPr/>
      <dgm:t>
        <a:bodyPr/>
        <a:lstStyle/>
        <a:p>
          <a:endParaRPr lang="en-US"/>
        </a:p>
      </dgm:t>
    </dgm:pt>
    <dgm:pt modelId="{9D4CDFA3-A9D7-4EE2-84A6-3A22890B6EA3}">
      <dgm:prSet/>
      <dgm:spPr/>
      <dgm:t>
        <a:bodyPr/>
        <a:lstStyle/>
        <a:p>
          <a:r>
            <a:rPr lang="en-US"/>
            <a:t>Does not capture complete population</a:t>
          </a:r>
        </a:p>
      </dgm:t>
    </dgm:pt>
    <dgm:pt modelId="{469183B1-2CDC-41D1-B6C0-F0B227FA994D}" type="parTrans" cxnId="{A7F683CC-423B-401D-B336-DD00D36523E8}">
      <dgm:prSet/>
      <dgm:spPr/>
      <dgm:t>
        <a:bodyPr/>
        <a:lstStyle/>
        <a:p>
          <a:endParaRPr lang="en-US"/>
        </a:p>
      </dgm:t>
    </dgm:pt>
    <dgm:pt modelId="{4A36F95D-FB2A-49C3-9670-0F12AE994A42}" type="sibTrans" cxnId="{A7F683CC-423B-401D-B336-DD00D36523E8}">
      <dgm:prSet/>
      <dgm:spPr/>
      <dgm:t>
        <a:bodyPr/>
        <a:lstStyle/>
        <a:p>
          <a:endParaRPr lang="en-US"/>
        </a:p>
      </dgm:t>
    </dgm:pt>
    <dgm:pt modelId="{C0BBCEB0-C47B-43EE-8874-D0BE596E46C8}">
      <dgm:prSet/>
      <dgm:spPr/>
      <dgm:t>
        <a:bodyPr/>
        <a:lstStyle/>
        <a:p>
          <a:r>
            <a:rPr lang="en-US"/>
            <a:t>Time range / potential variations in market dynamics</a:t>
          </a:r>
        </a:p>
      </dgm:t>
    </dgm:pt>
    <dgm:pt modelId="{FB74812A-966E-4EF1-8FED-544E6CEA5B77}" type="parTrans" cxnId="{37D61C77-EA34-4A64-9A24-741430D44D5F}">
      <dgm:prSet/>
      <dgm:spPr/>
      <dgm:t>
        <a:bodyPr/>
        <a:lstStyle/>
        <a:p>
          <a:endParaRPr lang="en-US"/>
        </a:p>
      </dgm:t>
    </dgm:pt>
    <dgm:pt modelId="{554EFABB-9FE5-4D14-AEEE-56AAAEC06ADC}" type="sibTrans" cxnId="{37D61C77-EA34-4A64-9A24-741430D44D5F}">
      <dgm:prSet/>
      <dgm:spPr/>
      <dgm:t>
        <a:bodyPr/>
        <a:lstStyle/>
        <a:p>
          <a:endParaRPr lang="en-US"/>
        </a:p>
      </dgm:t>
    </dgm:pt>
    <dgm:pt modelId="{BA823B64-E3FC-426C-AFD9-C02400717457}">
      <dgm:prSet/>
      <dgm:spPr/>
      <dgm:t>
        <a:bodyPr/>
        <a:lstStyle/>
        <a:p>
          <a:r>
            <a:rPr lang="en-US"/>
            <a:t>Feature Limitations:</a:t>
          </a:r>
        </a:p>
      </dgm:t>
    </dgm:pt>
    <dgm:pt modelId="{93192708-7A48-405F-B3BF-872D9E71ABAA}" type="parTrans" cxnId="{BBFE5B3B-1C69-4C4E-A04F-D881517554B9}">
      <dgm:prSet/>
      <dgm:spPr/>
      <dgm:t>
        <a:bodyPr/>
        <a:lstStyle/>
        <a:p>
          <a:endParaRPr lang="en-US"/>
        </a:p>
      </dgm:t>
    </dgm:pt>
    <dgm:pt modelId="{F0F576BB-235C-4EA6-BCCD-BCA4EE3AD395}" type="sibTrans" cxnId="{BBFE5B3B-1C69-4C4E-A04F-D881517554B9}">
      <dgm:prSet/>
      <dgm:spPr/>
      <dgm:t>
        <a:bodyPr/>
        <a:lstStyle/>
        <a:p>
          <a:endParaRPr lang="en-US"/>
        </a:p>
      </dgm:t>
    </dgm:pt>
    <dgm:pt modelId="{78CC38A0-2065-4C6D-BE4C-13C1E49B0CC2}">
      <dgm:prSet/>
      <dgm:spPr/>
      <dgm:t>
        <a:bodyPr/>
        <a:lstStyle/>
        <a:p>
          <a:r>
            <a:rPr lang="en-US"/>
            <a:t>Do not encompass all factors influencing price</a:t>
          </a:r>
        </a:p>
      </dgm:t>
    </dgm:pt>
    <dgm:pt modelId="{0C87E424-3509-49D3-8165-255419D4E756}" type="parTrans" cxnId="{F4E90EF7-9369-4A35-9686-6E5BA38F947B}">
      <dgm:prSet/>
      <dgm:spPr/>
      <dgm:t>
        <a:bodyPr/>
        <a:lstStyle/>
        <a:p>
          <a:endParaRPr lang="en-US"/>
        </a:p>
      </dgm:t>
    </dgm:pt>
    <dgm:pt modelId="{ADA1CB5C-6D96-453E-BFA5-61A9BA9BA9E6}" type="sibTrans" cxnId="{F4E90EF7-9369-4A35-9686-6E5BA38F947B}">
      <dgm:prSet/>
      <dgm:spPr/>
      <dgm:t>
        <a:bodyPr/>
        <a:lstStyle/>
        <a:p>
          <a:endParaRPr lang="en-US"/>
        </a:p>
      </dgm:t>
    </dgm:pt>
    <dgm:pt modelId="{5E9DB7A9-30BB-4BBB-8AEF-EAEBF6065AC6}">
      <dgm:prSet/>
      <dgm:spPr/>
      <dgm:t>
        <a:bodyPr/>
        <a:lstStyle/>
        <a:p>
          <a:r>
            <a:rPr lang="en-US"/>
            <a:t>Encoded categorical features </a:t>
          </a:r>
        </a:p>
      </dgm:t>
    </dgm:pt>
    <dgm:pt modelId="{532729A7-D028-4889-BF6D-133E240AF2C5}" type="parTrans" cxnId="{BF677D06-0459-44C9-8F2C-43B7A88FA8E4}">
      <dgm:prSet/>
      <dgm:spPr/>
      <dgm:t>
        <a:bodyPr/>
        <a:lstStyle/>
        <a:p>
          <a:endParaRPr lang="en-US"/>
        </a:p>
      </dgm:t>
    </dgm:pt>
    <dgm:pt modelId="{F121A7B8-6C05-4E01-8F0F-CB6EDD0EB9AE}" type="sibTrans" cxnId="{BF677D06-0459-44C9-8F2C-43B7A88FA8E4}">
      <dgm:prSet/>
      <dgm:spPr/>
      <dgm:t>
        <a:bodyPr/>
        <a:lstStyle/>
        <a:p>
          <a:endParaRPr lang="en-US"/>
        </a:p>
      </dgm:t>
    </dgm:pt>
    <dgm:pt modelId="{5586CD1C-95C9-402F-9C4F-E779DB6C5B6E}">
      <dgm:prSet/>
      <dgm:spPr/>
      <dgm:t>
        <a:bodyPr/>
        <a:lstStyle/>
        <a:p>
          <a:r>
            <a:rPr lang="en-US"/>
            <a:t>Model Limitations:</a:t>
          </a:r>
        </a:p>
      </dgm:t>
    </dgm:pt>
    <dgm:pt modelId="{8C96D08A-F3DC-4224-B1FF-A2233CF2C09E}" type="parTrans" cxnId="{4F75E959-8664-43E9-9D0D-04D65CCFE9CB}">
      <dgm:prSet/>
      <dgm:spPr/>
      <dgm:t>
        <a:bodyPr/>
        <a:lstStyle/>
        <a:p>
          <a:endParaRPr lang="en-US"/>
        </a:p>
      </dgm:t>
    </dgm:pt>
    <dgm:pt modelId="{716F9C5A-0108-4364-B7F7-C0E64D0A3284}" type="sibTrans" cxnId="{4F75E959-8664-43E9-9D0D-04D65CCFE9CB}">
      <dgm:prSet/>
      <dgm:spPr/>
      <dgm:t>
        <a:bodyPr/>
        <a:lstStyle/>
        <a:p>
          <a:endParaRPr lang="en-US"/>
        </a:p>
      </dgm:t>
    </dgm:pt>
    <dgm:pt modelId="{5BF793F0-894A-4452-A43C-57C2BF507D6F}">
      <dgm:prSet/>
      <dgm:spPr/>
      <dgm:t>
        <a:bodyPr/>
        <a:lstStyle/>
        <a:p>
          <a:r>
            <a:rPr lang="en-US"/>
            <a:t>Assumptions and limitations associated with their specific algorithms</a:t>
          </a:r>
        </a:p>
      </dgm:t>
    </dgm:pt>
    <dgm:pt modelId="{6A7625DC-B552-4B2F-9E4F-8C0E54433C77}" type="parTrans" cxnId="{CF4841EA-943E-478F-9670-ABC558B1F41C}">
      <dgm:prSet/>
      <dgm:spPr/>
      <dgm:t>
        <a:bodyPr/>
        <a:lstStyle/>
        <a:p>
          <a:endParaRPr lang="en-US"/>
        </a:p>
      </dgm:t>
    </dgm:pt>
    <dgm:pt modelId="{BC6A736D-4626-4027-B4D3-1387C718AF64}" type="sibTrans" cxnId="{CF4841EA-943E-478F-9670-ABC558B1F41C}">
      <dgm:prSet/>
      <dgm:spPr/>
      <dgm:t>
        <a:bodyPr/>
        <a:lstStyle/>
        <a:p>
          <a:endParaRPr lang="en-US"/>
        </a:p>
      </dgm:t>
    </dgm:pt>
    <dgm:pt modelId="{A0374E53-A4B7-4322-AD9E-483D310E5F7E}">
      <dgm:prSet/>
      <dgm:spPr/>
      <dgm:t>
        <a:bodyPr/>
        <a:lstStyle/>
        <a:p>
          <a:r>
            <a:rPr lang="en-US"/>
            <a:t>Performance may vary with new/unseen data</a:t>
          </a:r>
        </a:p>
      </dgm:t>
    </dgm:pt>
    <dgm:pt modelId="{3BA3BC36-CFFF-487D-A7E9-AE29642DBD71}" type="parTrans" cxnId="{D9919773-8D65-4A8F-98B6-79C7FBF19DFD}">
      <dgm:prSet/>
      <dgm:spPr/>
      <dgm:t>
        <a:bodyPr/>
        <a:lstStyle/>
        <a:p>
          <a:endParaRPr lang="en-US"/>
        </a:p>
      </dgm:t>
    </dgm:pt>
    <dgm:pt modelId="{74DA2831-64F2-4A87-8ECE-02541F65A6B7}" type="sibTrans" cxnId="{D9919773-8D65-4A8F-98B6-79C7FBF19DFD}">
      <dgm:prSet/>
      <dgm:spPr/>
      <dgm:t>
        <a:bodyPr/>
        <a:lstStyle/>
        <a:p>
          <a:endParaRPr lang="en-US"/>
        </a:p>
      </dgm:t>
    </dgm:pt>
    <dgm:pt modelId="{198D52A0-743F-4420-9C3C-B32F3649F6D4}">
      <dgm:prSet/>
      <dgm:spPr/>
      <dgm:t>
        <a:bodyPr/>
        <a:lstStyle/>
        <a:p>
          <a:r>
            <a:rPr lang="en-US"/>
            <a:t>Business Context:</a:t>
          </a:r>
        </a:p>
      </dgm:t>
    </dgm:pt>
    <dgm:pt modelId="{D3C9EB4B-0A08-4B18-A9F6-0629F5E73373}" type="parTrans" cxnId="{0839D39F-25A5-43DA-BE12-07F5486E811F}">
      <dgm:prSet/>
      <dgm:spPr/>
      <dgm:t>
        <a:bodyPr/>
        <a:lstStyle/>
        <a:p>
          <a:endParaRPr lang="en-US"/>
        </a:p>
      </dgm:t>
    </dgm:pt>
    <dgm:pt modelId="{D4D5EAB1-3658-4DAC-90D0-AD12E906CA7D}" type="sibTrans" cxnId="{0839D39F-25A5-43DA-BE12-07F5486E811F}">
      <dgm:prSet/>
      <dgm:spPr/>
      <dgm:t>
        <a:bodyPr/>
        <a:lstStyle/>
        <a:p>
          <a:endParaRPr lang="en-US"/>
        </a:p>
      </dgm:t>
    </dgm:pt>
    <dgm:pt modelId="{409AD55A-620B-4D65-8802-7688DCFB75E7}">
      <dgm:prSet/>
      <dgm:spPr/>
      <dgm:t>
        <a:bodyPr/>
        <a:lstStyle/>
        <a:p>
          <a:r>
            <a:rPr lang="en-US"/>
            <a:t>Analysis conducted within framework of the start-up company’s requirements</a:t>
          </a:r>
        </a:p>
      </dgm:t>
    </dgm:pt>
    <dgm:pt modelId="{B1327A33-F3CF-49E3-8F16-DF77F73C5726}" type="parTrans" cxnId="{EDFA03D1-494A-4787-91C0-D837B9F10638}">
      <dgm:prSet/>
      <dgm:spPr/>
      <dgm:t>
        <a:bodyPr/>
        <a:lstStyle/>
        <a:p>
          <a:endParaRPr lang="en-US"/>
        </a:p>
      </dgm:t>
    </dgm:pt>
    <dgm:pt modelId="{8DEE0F39-75D5-4418-BDCF-0F2A0C7AD04A}" type="sibTrans" cxnId="{EDFA03D1-494A-4787-91C0-D837B9F10638}">
      <dgm:prSet/>
      <dgm:spPr/>
      <dgm:t>
        <a:bodyPr/>
        <a:lstStyle/>
        <a:p>
          <a:endParaRPr lang="en-US"/>
        </a:p>
      </dgm:t>
    </dgm:pt>
    <dgm:pt modelId="{EBBD90DB-70E0-404F-958C-CF4DE66C95C9}">
      <dgm:prSet/>
      <dgm:spPr/>
      <dgm:t>
        <a:bodyPr/>
        <a:lstStyle/>
        <a:p>
          <a:r>
            <a:rPr lang="en-US"/>
            <a:t>Profitability analysis conducted on a hypothetical model</a:t>
          </a:r>
        </a:p>
      </dgm:t>
    </dgm:pt>
    <dgm:pt modelId="{D5116483-95A0-43BB-ACD1-24796C7E9DFA}" type="parTrans" cxnId="{33CE61D1-2EE6-440C-8939-AA0AC35EF5D9}">
      <dgm:prSet/>
      <dgm:spPr/>
      <dgm:t>
        <a:bodyPr/>
        <a:lstStyle/>
        <a:p>
          <a:endParaRPr lang="en-US"/>
        </a:p>
      </dgm:t>
    </dgm:pt>
    <dgm:pt modelId="{B5F79775-E462-4309-A6B5-ECFC0C7ED8B2}" type="sibTrans" cxnId="{33CE61D1-2EE6-440C-8939-AA0AC35EF5D9}">
      <dgm:prSet/>
      <dgm:spPr/>
      <dgm:t>
        <a:bodyPr/>
        <a:lstStyle/>
        <a:p>
          <a:endParaRPr lang="en-US"/>
        </a:p>
      </dgm:t>
    </dgm:pt>
    <dgm:pt modelId="{09C282D5-4835-4175-9065-EB4960A87965}" type="pres">
      <dgm:prSet presAssocID="{F2387545-94B8-4F09-ACB7-1279BE934B3E}" presName="linear" presStyleCnt="0">
        <dgm:presLayoutVars>
          <dgm:dir/>
          <dgm:animLvl val="lvl"/>
          <dgm:resizeHandles val="exact"/>
        </dgm:presLayoutVars>
      </dgm:prSet>
      <dgm:spPr/>
    </dgm:pt>
    <dgm:pt modelId="{3B0837AE-F9A2-4BE2-B8BA-EB639600E87A}" type="pres">
      <dgm:prSet presAssocID="{6250FE1E-85EF-494E-88FD-8F6E117205CA}" presName="parentLin" presStyleCnt="0"/>
      <dgm:spPr/>
    </dgm:pt>
    <dgm:pt modelId="{21426CA0-DA7B-4CCF-8366-092B4D2027C6}" type="pres">
      <dgm:prSet presAssocID="{6250FE1E-85EF-494E-88FD-8F6E117205CA}" presName="parentLeftMargin" presStyleLbl="node1" presStyleIdx="0" presStyleCnt="4"/>
      <dgm:spPr/>
    </dgm:pt>
    <dgm:pt modelId="{CEA15F19-39E6-42E9-84ED-AD1A6819B23E}" type="pres">
      <dgm:prSet presAssocID="{6250FE1E-85EF-494E-88FD-8F6E117205CA}" presName="parentText" presStyleLbl="node1" presStyleIdx="0" presStyleCnt="4">
        <dgm:presLayoutVars>
          <dgm:chMax val="0"/>
          <dgm:bulletEnabled val="1"/>
        </dgm:presLayoutVars>
      </dgm:prSet>
      <dgm:spPr/>
    </dgm:pt>
    <dgm:pt modelId="{39E7020A-6553-4C55-9DA5-9450451537F4}" type="pres">
      <dgm:prSet presAssocID="{6250FE1E-85EF-494E-88FD-8F6E117205CA}" presName="negativeSpace" presStyleCnt="0"/>
      <dgm:spPr/>
    </dgm:pt>
    <dgm:pt modelId="{16CFF442-F62B-4FE3-BBAC-94AD70551181}" type="pres">
      <dgm:prSet presAssocID="{6250FE1E-85EF-494E-88FD-8F6E117205CA}" presName="childText" presStyleLbl="conFgAcc1" presStyleIdx="0" presStyleCnt="4">
        <dgm:presLayoutVars>
          <dgm:bulletEnabled val="1"/>
        </dgm:presLayoutVars>
      </dgm:prSet>
      <dgm:spPr/>
    </dgm:pt>
    <dgm:pt modelId="{7E4A4D7C-AA1C-499D-BF75-85FF8E661367}" type="pres">
      <dgm:prSet presAssocID="{BB73B196-9984-44CE-AB39-F59CAA4B32DC}" presName="spaceBetweenRectangles" presStyleCnt="0"/>
      <dgm:spPr/>
    </dgm:pt>
    <dgm:pt modelId="{FB2FF618-7DF1-4D5C-A7D5-E8501C23DAE7}" type="pres">
      <dgm:prSet presAssocID="{BA823B64-E3FC-426C-AFD9-C02400717457}" presName="parentLin" presStyleCnt="0"/>
      <dgm:spPr/>
    </dgm:pt>
    <dgm:pt modelId="{A72663CC-421B-4AE4-A539-BB4CE1A9308E}" type="pres">
      <dgm:prSet presAssocID="{BA823B64-E3FC-426C-AFD9-C02400717457}" presName="parentLeftMargin" presStyleLbl="node1" presStyleIdx="0" presStyleCnt="4"/>
      <dgm:spPr/>
    </dgm:pt>
    <dgm:pt modelId="{C37D9BC7-E905-4FB0-89A9-B539879810A0}" type="pres">
      <dgm:prSet presAssocID="{BA823B64-E3FC-426C-AFD9-C02400717457}" presName="parentText" presStyleLbl="node1" presStyleIdx="1" presStyleCnt="4">
        <dgm:presLayoutVars>
          <dgm:chMax val="0"/>
          <dgm:bulletEnabled val="1"/>
        </dgm:presLayoutVars>
      </dgm:prSet>
      <dgm:spPr/>
    </dgm:pt>
    <dgm:pt modelId="{8A60CBC1-B9B1-4628-A8F1-D17354E672DE}" type="pres">
      <dgm:prSet presAssocID="{BA823B64-E3FC-426C-AFD9-C02400717457}" presName="negativeSpace" presStyleCnt="0"/>
      <dgm:spPr/>
    </dgm:pt>
    <dgm:pt modelId="{96269AC2-0666-41E6-ADA2-EE60DF1C7127}" type="pres">
      <dgm:prSet presAssocID="{BA823B64-E3FC-426C-AFD9-C02400717457}" presName="childText" presStyleLbl="conFgAcc1" presStyleIdx="1" presStyleCnt="4">
        <dgm:presLayoutVars>
          <dgm:bulletEnabled val="1"/>
        </dgm:presLayoutVars>
      </dgm:prSet>
      <dgm:spPr/>
    </dgm:pt>
    <dgm:pt modelId="{ADEA99B2-2D93-406B-BAE7-E5CF1911470A}" type="pres">
      <dgm:prSet presAssocID="{F0F576BB-235C-4EA6-BCCD-BCA4EE3AD395}" presName="spaceBetweenRectangles" presStyleCnt="0"/>
      <dgm:spPr/>
    </dgm:pt>
    <dgm:pt modelId="{2AFE44C4-42CE-43F0-A190-BC30533A0E15}" type="pres">
      <dgm:prSet presAssocID="{5586CD1C-95C9-402F-9C4F-E779DB6C5B6E}" presName="parentLin" presStyleCnt="0"/>
      <dgm:spPr/>
    </dgm:pt>
    <dgm:pt modelId="{F49F21D4-6F85-46C9-BBB8-348EA29BBEE4}" type="pres">
      <dgm:prSet presAssocID="{5586CD1C-95C9-402F-9C4F-E779DB6C5B6E}" presName="parentLeftMargin" presStyleLbl="node1" presStyleIdx="1" presStyleCnt="4"/>
      <dgm:spPr/>
    </dgm:pt>
    <dgm:pt modelId="{520A9CAE-1973-4E50-83C0-F7563D6FDCC2}" type="pres">
      <dgm:prSet presAssocID="{5586CD1C-95C9-402F-9C4F-E779DB6C5B6E}" presName="parentText" presStyleLbl="node1" presStyleIdx="2" presStyleCnt="4">
        <dgm:presLayoutVars>
          <dgm:chMax val="0"/>
          <dgm:bulletEnabled val="1"/>
        </dgm:presLayoutVars>
      </dgm:prSet>
      <dgm:spPr/>
    </dgm:pt>
    <dgm:pt modelId="{E6A0055E-5D20-4B01-81C3-EE3227748009}" type="pres">
      <dgm:prSet presAssocID="{5586CD1C-95C9-402F-9C4F-E779DB6C5B6E}" presName="negativeSpace" presStyleCnt="0"/>
      <dgm:spPr/>
    </dgm:pt>
    <dgm:pt modelId="{9607BE6F-21AE-4408-B155-B76633C3C270}" type="pres">
      <dgm:prSet presAssocID="{5586CD1C-95C9-402F-9C4F-E779DB6C5B6E}" presName="childText" presStyleLbl="conFgAcc1" presStyleIdx="2" presStyleCnt="4">
        <dgm:presLayoutVars>
          <dgm:bulletEnabled val="1"/>
        </dgm:presLayoutVars>
      </dgm:prSet>
      <dgm:spPr/>
    </dgm:pt>
    <dgm:pt modelId="{4D6AEE5C-E154-4A77-82DC-6D710D321DF7}" type="pres">
      <dgm:prSet presAssocID="{716F9C5A-0108-4364-B7F7-C0E64D0A3284}" presName="spaceBetweenRectangles" presStyleCnt="0"/>
      <dgm:spPr/>
    </dgm:pt>
    <dgm:pt modelId="{2CFF7D03-8ABC-42F2-B413-D2A788A6999D}" type="pres">
      <dgm:prSet presAssocID="{198D52A0-743F-4420-9C3C-B32F3649F6D4}" presName="parentLin" presStyleCnt="0"/>
      <dgm:spPr/>
    </dgm:pt>
    <dgm:pt modelId="{26982B4A-7AD5-4457-A1A6-6C1C44762731}" type="pres">
      <dgm:prSet presAssocID="{198D52A0-743F-4420-9C3C-B32F3649F6D4}" presName="parentLeftMargin" presStyleLbl="node1" presStyleIdx="2" presStyleCnt="4"/>
      <dgm:spPr/>
    </dgm:pt>
    <dgm:pt modelId="{5DA3C95C-9AD2-4472-962C-6519B786C00B}" type="pres">
      <dgm:prSet presAssocID="{198D52A0-743F-4420-9C3C-B32F3649F6D4}" presName="parentText" presStyleLbl="node1" presStyleIdx="3" presStyleCnt="4">
        <dgm:presLayoutVars>
          <dgm:chMax val="0"/>
          <dgm:bulletEnabled val="1"/>
        </dgm:presLayoutVars>
      </dgm:prSet>
      <dgm:spPr/>
    </dgm:pt>
    <dgm:pt modelId="{449F5808-E7C2-47C8-8469-457D97D5F5E7}" type="pres">
      <dgm:prSet presAssocID="{198D52A0-743F-4420-9C3C-B32F3649F6D4}" presName="negativeSpace" presStyleCnt="0"/>
      <dgm:spPr/>
    </dgm:pt>
    <dgm:pt modelId="{66444914-2B7F-4E3F-956C-50267CCE6324}" type="pres">
      <dgm:prSet presAssocID="{198D52A0-743F-4420-9C3C-B32F3649F6D4}" presName="childText" presStyleLbl="conFgAcc1" presStyleIdx="3" presStyleCnt="4">
        <dgm:presLayoutVars>
          <dgm:bulletEnabled val="1"/>
        </dgm:presLayoutVars>
      </dgm:prSet>
      <dgm:spPr/>
    </dgm:pt>
  </dgm:ptLst>
  <dgm:cxnLst>
    <dgm:cxn modelId="{BF677D06-0459-44C9-8F2C-43B7A88FA8E4}" srcId="{BA823B64-E3FC-426C-AFD9-C02400717457}" destId="{5E9DB7A9-30BB-4BBB-8AEF-EAEBF6065AC6}" srcOrd="1" destOrd="0" parTransId="{532729A7-D028-4889-BF6D-133E240AF2C5}" sibTransId="{F121A7B8-6C05-4E01-8F0F-CB6EDD0EB9AE}"/>
    <dgm:cxn modelId="{BBFE5B3B-1C69-4C4E-A04F-D881517554B9}" srcId="{F2387545-94B8-4F09-ACB7-1279BE934B3E}" destId="{BA823B64-E3FC-426C-AFD9-C02400717457}" srcOrd="1" destOrd="0" parTransId="{93192708-7A48-405F-B3BF-872D9E71ABAA}" sibTransId="{F0F576BB-235C-4EA6-BCCD-BCA4EE3AD395}"/>
    <dgm:cxn modelId="{AACC2A66-B06E-48C3-8AD0-461FB2EA443A}" type="presOf" srcId="{F2387545-94B8-4F09-ACB7-1279BE934B3E}" destId="{09C282D5-4835-4175-9065-EB4960A87965}" srcOrd="0" destOrd="0" presId="urn:microsoft.com/office/officeart/2005/8/layout/list1"/>
    <dgm:cxn modelId="{35DBBA71-AE16-445A-88FF-2B78248E37C9}" type="presOf" srcId="{78CC38A0-2065-4C6D-BE4C-13C1E49B0CC2}" destId="{96269AC2-0666-41E6-ADA2-EE60DF1C7127}" srcOrd="0" destOrd="0" presId="urn:microsoft.com/office/officeart/2005/8/layout/list1"/>
    <dgm:cxn modelId="{D9919773-8D65-4A8F-98B6-79C7FBF19DFD}" srcId="{5586CD1C-95C9-402F-9C4F-E779DB6C5B6E}" destId="{A0374E53-A4B7-4322-AD9E-483D310E5F7E}" srcOrd="1" destOrd="0" parTransId="{3BA3BC36-CFFF-487D-A7E9-AE29642DBD71}" sibTransId="{74DA2831-64F2-4A87-8ECE-02541F65A6B7}"/>
    <dgm:cxn modelId="{37D61C77-EA34-4A64-9A24-741430D44D5F}" srcId="{6250FE1E-85EF-494E-88FD-8F6E117205CA}" destId="{C0BBCEB0-C47B-43EE-8874-D0BE596E46C8}" srcOrd="1" destOrd="0" parTransId="{FB74812A-966E-4EF1-8FED-544E6CEA5B77}" sibTransId="{554EFABB-9FE5-4D14-AEEE-56AAAEC06ADC}"/>
    <dgm:cxn modelId="{4F75E959-8664-43E9-9D0D-04D65CCFE9CB}" srcId="{F2387545-94B8-4F09-ACB7-1279BE934B3E}" destId="{5586CD1C-95C9-402F-9C4F-E779DB6C5B6E}" srcOrd="2" destOrd="0" parTransId="{8C96D08A-F3DC-4224-B1FF-A2233CF2C09E}" sibTransId="{716F9C5A-0108-4364-B7F7-C0E64D0A3284}"/>
    <dgm:cxn modelId="{EE4D0789-6DBE-40B6-A76A-E05CB7146000}" type="presOf" srcId="{5586CD1C-95C9-402F-9C4F-E779DB6C5B6E}" destId="{F49F21D4-6F85-46C9-BBB8-348EA29BBEE4}" srcOrd="0" destOrd="0" presId="urn:microsoft.com/office/officeart/2005/8/layout/list1"/>
    <dgm:cxn modelId="{FF063B8E-7C94-4DCB-8C8C-53317BD08430}" type="presOf" srcId="{A0374E53-A4B7-4322-AD9E-483D310E5F7E}" destId="{9607BE6F-21AE-4408-B155-B76633C3C270}" srcOrd="0" destOrd="1" presId="urn:microsoft.com/office/officeart/2005/8/layout/list1"/>
    <dgm:cxn modelId="{38421E90-71C3-4ED5-9DF4-4149FFD92725}" type="presOf" srcId="{5E9DB7A9-30BB-4BBB-8AEF-EAEBF6065AC6}" destId="{96269AC2-0666-41E6-ADA2-EE60DF1C7127}" srcOrd="0" destOrd="1" presId="urn:microsoft.com/office/officeart/2005/8/layout/list1"/>
    <dgm:cxn modelId="{D2390893-5EEB-48C8-BC73-116D396F1793}" type="presOf" srcId="{EBBD90DB-70E0-404F-958C-CF4DE66C95C9}" destId="{66444914-2B7F-4E3F-956C-50267CCE6324}" srcOrd="0" destOrd="1" presId="urn:microsoft.com/office/officeart/2005/8/layout/list1"/>
    <dgm:cxn modelId="{0FA9AC93-D74B-49BA-B954-BAA5EED4DE33}" type="presOf" srcId="{6250FE1E-85EF-494E-88FD-8F6E117205CA}" destId="{CEA15F19-39E6-42E9-84ED-AD1A6819B23E}" srcOrd="1" destOrd="0" presId="urn:microsoft.com/office/officeart/2005/8/layout/list1"/>
    <dgm:cxn modelId="{26BD599E-CD57-49BC-9C34-4AF2978AF057}" type="presOf" srcId="{6250FE1E-85EF-494E-88FD-8F6E117205CA}" destId="{21426CA0-DA7B-4CCF-8366-092B4D2027C6}" srcOrd="0" destOrd="0" presId="urn:microsoft.com/office/officeart/2005/8/layout/list1"/>
    <dgm:cxn modelId="{0839D39F-25A5-43DA-BE12-07F5486E811F}" srcId="{F2387545-94B8-4F09-ACB7-1279BE934B3E}" destId="{198D52A0-743F-4420-9C3C-B32F3649F6D4}" srcOrd="3" destOrd="0" parTransId="{D3C9EB4B-0A08-4B18-A9F6-0629F5E73373}" sibTransId="{D4D5EAB1-3658-4DAC-90D0-AD12E906CA7D}"/>
    <dgm:cxn modelId="{2BC068A0-D151-40DC-80E5-13C73C0D6937}" type="presOf" srcId="{5586CD1C-95C9-402F-9C4F-E779DB6C5B6E}" destId="{520A9CAE-1973-4E50-83C0-F7563D6FDCC2}" srcOrd="1" destOrd="0" presId="urn:microsoft.com/office/officeart/2005/8/layout/list1"/>
    <dgm:cxn modelId="{9695AEB0-4E59-4E35-9757-0266E8F4C482}" type="presOf" srcId="{C0BBCEB0-C47B-43EE-8874-D0BE596E46C8}" destId="{16CFF442-F62B-4FE3-BBAC-94AD70551181}" srcOrd="0" destOrd="1" presId="urn:microsoft.com/office/officeart/2005/8/layout/list1"/>
    <dgm:cxn modelId="{A7F683CC-423B-401D-B336-DD00D36523E8}" srcId="{6250FE1E-85EF-494E-88FD-8F6E117205CA}" destId="{9D4CDFA3-A9D7-4EE2-84A6-3A22890B6EA3}" srcOrd="0" destOrd="0" parTransId="{469183B1-2CDC-41D1-B6C0-F0B227FA994D}" sibTransId="{4A36F95D-FB2A-49C3-9670-0F12AE994A42}"/>
    <dgm:cxn modelId="{461F22CF-2734-4EB4-A9C7-7D5CA3B04F74}" type="presOf" srcId="{409AD55A-620B-4D65-8802-7688DCFB75E7}" destId="{66444914-2B7F-4E3F-956C-50267CCE6324}" srcOrd="0" destOrd="0" presId="urn:microsoft.com/office/officeart/2005/8/layout/list1"/>
    <dgm:cxn modelId="{EDFA03D1-494A-4787-91C0-D837B9F10638}" srcId="{198D52A0-743F-4420-9C3C-B32F3649F6D4}" destId="{409AD55A-620B-4D65-8802-7688DCFB75E7}" srcOrd="0" destOrd="0" parTransId="{B1327A33-F3CF-49E3-8F16-DF77F73C5726}" sibTransId="{8DEE0F39-75D5-4418-BDCF-0F2A0C7AD04A}"/>
    <dgm:cxn modelId="{33CE61D1-2EE6-440C-8939-AA0AC35EF5D9}" srcId="{198D52A0-743F-4420-9C3C-B32F3649F6D4}" destId="{EBBD90DB-70E0-404F-958C-CF4DE66C95C9}" srcOrd="1" destOrd="0" parTransId="{D5116483-95A0-43BB-ACD1-24796C7E9DFA}" sibTransId="{B5F79775-E462-4309-A6B5-ECFC0C7ED8B2}"/>
    <dgm:cxn modelId="{E3A63FE1-32EB-4503-AA55-E0E5AB4EC655}" type="presOf" srcId="{198D52A0-743F-4420-9C3C-B32F3649F6D4}" destId="{26982B4A-7AD5-4457-A1A6-6C1C44762731}" srcOrd="0" destOrd="0" presId="urn:microsoft.com/office/officeart/2005/8/layout/list1"/>
    <dgm:cxn modelId="{CD5F74E2-0515-4424-97D3-FA466C766FA5}" type="presOf" srcId="{198D52A0-743F-4420-9C3C-B32F3649F6D4}" destId="{5DA3C95C-9AD2-4472-962C-6519B786C00B}" srcOrd="1" destOrd="0" presId="urn:microsoft.com/office/officeart/2005/8/layout/list1"/>
    <dgm:cxn modelId="{40B511E8-AAAC-420E-821A-85C29BC40230}" type="presOf" srcId="{BA823B64-E3FC-426C-AFD9-C02400717457}" destId="{C37D9BC7-E905-4FB0-89A9-B539879810A0}" srcOrd="1" destOrd="0" presId="urn:microsoft.com/office/officeart/2005/8/layout/list1"/>
    <dgm:cxn modelId="{016149E8-2516-4CC7-A865-63A81D91922C}" srcId="{F2387545-94B8-4F09-ACB7-1279BE934B3E}" destId="{6250FE1E-85EF-494E-88FD-8F6E117205CA}" srcOrd="0" destOrd="0" parTransId="{23B55B04-FD99-441C-AAB1-63B74354D3E8}" sibTransId="{BB73B196-9984-44CE-AB39-F59CAA4B32DC}"/>
    <dgm:cxn modelId="{CF4841EA-943E-478F-9670-ABC558B1F41C}" srcId="{5586CD1C-95C9-402F-9C4F-E779DB6C5B6E}" destId="{5BF793F0-894A-4452-A43C-57C2BF507D6F}" srcOrd="0" destOrd="0" parTransId="{6A7625DC-B552-4B2F-9E4F-8C0E54433C77}" sibTransId="{BC6A736D-4626-4027-B4D3-1387C718AF64}"/>
    <dgm:cxn modelId="{822489EA-B908-469F-A663-9440AD07F3DB}" type="presOf" srcId="{5BF793F0-894A-4452-A43C-57C2BF507D6F}" destId="{9607BE6F-21AE-4408-B155-B76633C3C270}" srcOrd="0" destOrd="0" presId="urn:microsoft.com/office/officeart/2005/8/layout/list1"/>
    <dgm:cxn modelId="{5EE4EFEE-F921-4F04-88ED-3DD3F8E61880}" type="presOf" srcId="{9D4CDFA3-A9D7-4EE2-84A6-3A22890B6EA3}" destId="{16CFF442-F62B-4FE3-BBAC-94AD70551181}" srcOrd="0" destOrd="0" presId="urn:microsoft.com/office/officeart/2005/8/layout/list1"/>
    <dgm:cxn modelId="{F4E90EF7-9369-4A35-9686-6E5BA38F947B}" srcId="{BA823B64-E3FC-426C-AFD9-C02400717457}" destId="{78CC38A0-2065-4C6D-BE4C-13C1E49B0CC2}" srcOrd="0" destOrd="0" parTransId="{0C87E424-3509-49D3-8165-255419D4E756}" sibTransId="{ADA1CB5C-6D96-453E-BFA5-61A9BA9BA9E6}"/>
    <dgm:cxn modelId="{0F7306FE-5D3D-4E2E-8AFF-4DF44B7D4650}" type="presOf" srcId="{BA823B64-E3FC-426C-AFD9-C02400717457}" destId="{A72663CC-421B-4AE4-A539-BB4CE1A9308E}" srcOrd="0" destOrd="0" presId="urn:microsoft.com/office/officeart/2005/8/layout/list1"/>
    <dgm:cxn modelId="{8067EA64-9A7D-494D-8721-E8C5A4B1C749}" type="presParOf" srcId="{09C282D5-4835-4175-9065-EB4960A87965}" destId="{3B0837AE-F9A2-4BE2-B8BA-EB639600E87A}" srcOrd="0" destOrd="0" presId="urn:microsoft.com/office/officeart/2005/8/layout/list1"/>
    <dgm:cxn modelId="{05D6D144-C41B-4DDE-B2E6-4ABE85E4833A}" type="presParOf" srcId="{3B0837AE-F9A2-4BE2-B8BA-EB639600E87A}" destId="{21426CA0-DA7B-4CCF-8366-092B4D2027C6}" srcOrd="0" destOrd="0" presId="urn:microsoft.com/office/officeart/2005/8/layout/list1"/>
    <dgm:cxn modelId="{13AF8545-B063-4689-AE3B-CD1F62F6046F}" type="presParOf" srcId="{3B0837AE-F9A2-4BE2-B8BA-EB639600E87A}" destId="{CEA15F19-39E6-42E9-84ED-AD1A6819B23E}" srcOrd="1" destOrd="0" presId="urn:microsoft.com/office/officeart/2005/8/layout/list1"/>
    <dgm:cxn modelId="{29BE35D9-EF80-4C17-93D8-B8E9FD923104}" type="presParOf" srcId="{09C282D5-4835-4175-9065-EB4960A87965}" destId="{39E7020A-6553-4C55-9DA5-9450451537F4}" srcOrd="1" destOrd="0" presId="urn:microsoft.com/office/officeart/2005/8/layout/list1"/>
    <dgm:cxn modelId="{C7C24B9E-490C-4380-8F13-60B89ECB7F36}" type="presParOf" srcId="{09C282D5-4835-4175-9065-EB4960A87965}" destId="{16CFF442-F62B-4FE3-BBAC-94AD70551181}" srcOrd="2" destOrd="0" presId="urn:microsoft.com/office/officeart/2005/8/layout/list1"/>
    <dgm:cxn modelId="{4552800F-F973-4CCC-BBA9-E7AB8E8ABEC0}" type="presParOf" srcId="{09C282D5-4835-4175-9065-EB4960A87965}" destId="{7E4A4D7C-AA1C-499D-BF75-85FF8E661367}" srcOrd="3" destOrd="0" presId="urn:microsoft.com/office/officeart/2005/8/layout/list1"/>
    <dgm:cxn modelId="{BC7AFBD3-232E-48E5-8A0F-847B19AFDFFA}" type="presParOf" srcId="{09C282D5-4835-4175-9065-EB4960A87965}" destId="{FB2FF618-7DF1-4D5C-A7D5-E8501C23DAE7}" srcOrd="4" destOrd="0" presId="urn:microsoft.com/office/officeart/2005/8/layout/list1"/>
    <dgm:cxn modelId="{D7559C39-A2DB-4205-873D-3095B658BB34}" type="presParOf" srcId="{FB2FF618-7DF1-4D5C-A7D5-E8501C23DAE7}" destId="{A72663CC-421B-4AE4-A539-BB4CE1A9308E}" srcOrd="0" destOrd="0" presId="urn:microsoft.com/office/officeart/2005/8/layout/list1"/>
    <dgm:cxn modelId="{51C2D9E4-4740-40B1-A869-E95836C6BBD6}" type="presParOf" srcId="{FB2FF618-7DF1-4D5C-A7D5-E8501C23DAE7}" destId="{C37D9BC7-E905-4FB0-89A9-B539879810A0}" srcOrd="1" destOrd="0" presId="urn:microsoft.com/office/officeart/2005/8/layout/list1"/>
    <dgm:cxn modelId="{E77A4195-AC2E-4E54-AFF4-C5C1382ADA82}" type="presParOf" srcId="{09C282D5-4835-4175-9065-EB4960A87965}" destId="{8A60CBC1-B9B1-4628-A8F1-D17354E672DE}" srcOrd="5" destOrd="0" presId="urn:microsoft.com/office/officeart/2005/8/layout/list1"/>
    <dgm:cxn modelId="{CAC4C52F-0ADD-403A-A115-09747DCCF789}" type="presParOf" srcId="{09C282D5-4835-4175-9065-EB4960A87965}" destId="{96269AC2-0666-41E6-ADA2-EE60DF1C7127}" srcOrd="6" destOrd="0" presId="urn:microsoft.com/office/officeart/2005/8/layout/list1"/>
    <dgm:cxn modelId="{3DAE23D8-4EDB-4398-B1C2-A2A7452D6922}" type="presParOf" srcId="{09C282D5-4835-4175-9065-EB4960A87965}" destId="{ADEA99B2-2D93-406B-BAE7-E5CF1911470A}" srcOrd="7" destOrd="0" presId="urn:microsoft.com/office/officeart/2005/8/layout/list1"/>
    <dgm:cxn modelId="{6763BE57-DB47-4EDF-AA85-332C0F281877}" type="presParOf" srcId="{09C282D5-4835-4175-9065-EB4960A87965}" destId="{2AFE44C4-42CE-43F0-A190-BC30533A0E15}" srcOrd="8" destOrd="0" presId="urn:microsoft.com/office/officeart/2005/8/layout/list1"/>
    <dgm:cxn modelId="{6E083FEC-4EF8-402D-B863-B86C0B325ED6}" type="presParOf" srcId="{2AFE44C4-42CE-43F0-A190-BC30533A0E15}" destId="{F49F21D4-6F85-46C9-BBB8-348EA29BBEE4}" srcOrd="0" destOrd="0" presId="urn:microsoft.com/office/officeart/2005/8/layout/list1"/>
    <dgm:cxn modelId="{EB0F8910-BE88-44A4-B037-FAEF66EC0BF5}" type="presParOf" srcId="{2AFE44C4-42CE-43F0-A190-BC30533A0E15}" destId="{520A9CAE-1973-4E50-83C0-F7563D6FDCC2}" srcOrd="1" destOrd="0" presId="urn:microsoft.com/office/officeart/2005/8/layout/list1"/>
    <dgm:cxn modelId="{E1929A12-66BC-40A5-9233-96B6E1ADBCE5}" type="presParOf" srcId="{09C282D5-4835-4175-9065-EB4960A87965}" destId="{E6A0055E-5D20-4B01-81C3-EE3227748009}" srcOrd="9" destOrd="0" presId="urn:microsoft.com/office/officeart/2005/8/layout/list1"/>
    <dgm:cxn modelId="{A508E9D7-4E26-4D7A-B9D3-A063BE718EF2}" type="presParOf" srcId="{09C282D5-4835-4175-9065-EB4960A87965}" destId="{9607BE6F-21AE-4408-B155-B76633C3C270}" srcOrd="10" destOrd="0" presId="urn:microsoft.com/office/officeart/2005/8/layout/list1"/>
    <dgm:cxn modelId="{05CBFCED-636F-4B5C-9AFA-400837EE32A6}" type="presParOf" srcId="{09C282D5-4835-4175-9065-EB4960A87965}" destId="{4D6AEE5C-E154-4A77-82DC-6D710D321DF7}" srcOrd="11" destOrd="0" presId="urn:microsoft.com/office/officeart/2005/8/layout/list1"/>
    <dgm:cxn modelId="{8B94C512-925C-4165-BC3D-7746BF6A0F0A}" type="presParOf" srcId="{09C282D5-4835-4175-9065-EB4960A87965}" destId="{2CFF7D03-8ABC-42F2-B413-D2A788A6999D}" srcOrd="12" destOrd="0" presId="urn:microsoft.com/office/officeart/2005/8/layout/list1"/>
    <dgm:cxn modelId="{ED1C271E-07F6-4660-8ABA-D167D6368E20}" type="presParOf" srcId="{2CFF7D03-8ABC-42F2-B413-D2A788A6999D}" destId="{26982B4A-7AD5-4457-A1A6-6C1C44762731}" srcOrd="0" destOrd="0" presId="urn:microsoft.com/office/officeart/2005/8/layout/list1"/>
    <dgm:cxn modelId="{62747E88-D5ED-4C47-AD70-ED438A859D28}" type="presParOf" srcId="{2CFF7D03-8ABC-42F2-B413-D2A788A6999D}" destId="{5DA3C95C-9AD2-4472-962C-6519B786C00B}" srcOrd="1" destOrd="0" presId="urn:microsoft.com/office/officeart/2005/8/layout/list1"/>
    <dgm:cxn modelId="{34F06E69-6C30-4C02-AEA9-3431813357A6}" type="presParOf" srcId="{09C282D5-4835-4175-9065-EB4960A87965}" destId="{449F5808-E7C2-47C8-8469-457D97D5F5E7}" srcOrd="13" destOrd="0" presId="urn:microsoft.com/office/officeart/2005/8/layout/list1"/>
    <dgm:cxn modelId="{887B950E-84E1-4AC1-AFD7-B935761777E8}" type="presParOf" srcId="{09C282D5-4835-4175-9065-EB4960A87965}" destId="{66444914-2B7F-4E3F-956C-50267CCE632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B44CBA-8C2E-4B8C-91B3-5C62E36F39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1E51E4-B67A-4E56-AE17-295B523ED04E}">
      <dgm:prSet/>
      <dgm:spPr/>
      <dgm:t>
        <a:bodyPr/>
        <a:lstStyle/>
        <a:p>
          <a:pPr>
            <a:lnSpc>
              <a:spcPct val="100000"/>
            </a:lnSpc>
          </a:pPr>
          <a:r>
            <a:rPr lang="en-US"/>
            <a:t>Additional feature engineering: explore other features that may improve the prediction accuracy such as amenities, reviews, ratings, or sentiment analysis</a:t>
          </a:r>
        </a:p>
      </dgm:t>
    </dgm:pt>
    <dgm:pt modelId="{2E2946CD-92FC-4E6B-B32C-F2D0A7FAC915}" type="parTrans" cxnId="{DC0F0037-A033-4F93-87F1-4B8D3F46823A}">
      <dgm:prSet/>
      <dgm:spPr/>
      <dgm:t>
        <a:bodyPr/>
        <a:lstStyle/>
        <a:p>
          <a:endParaRPr lang="en-US"/>
        </a:p>
      </dgm:t>
    </dgm:pt>
    <dgm:pt modelId="{DFF8D845-5C7B-4030-ADEB-5EEDFB1F2208}" type="sibTrans" cxnId="{DC0F0037-A033-4F93-87F1-4B8D3F46823A}">
      <dgm:prSet/>
      <dgm:spPr/>
      <dgm:t>
        <a:bodyPr/>
        <a:lstStyle/>
        <a:p>
          <a:endParaRPr lang="en-US"/>
        </a:p>
      </dgm:t>
    </dgm:pt>
    <dgm:pt modelId="{B92F3D5A-32BE-415D-BAB8-020ED68201C8}">
      <dgm:prSet/>
      <dgm:spPr/>
      <dgm:t>
        <a:bodyPr/>
        <a:lstStyle/>
        <a:p>
          <a:pPr>
            <a:lnSpc>
              <a:spcPct val="100000"/>
            </a:lnSpc>
          </a:pPr>
          <a:r>
            <a:rPr lang="en-US"/>
            <a:t>Applying models on other cities: test the model on other cities with similar or different market conditions to evaluate its robustness and transferability</a:t>
          </a:r>
        </a:p>
      </dgm:t>
    </dgm:pt>
    <dgm:pt modelId="{B328F6D4-10B4-4F96-A8F1-1361EF49AF0E}" type="parTrans" cxnId="{F44F42E4-FCAD-4590-9780-045F20C5D9B1}">
      <dgm:prSet/>
      <dgm:spPr/>
      <dgm:t>
        <a:bodyPr/>
        <a:lstStyle/>
        <a:p>
          <a:endParaRPr lang="en-US"/>
        </a:p>
      </dgm:t>
    </dgm:pt>
    <dgm:pt modelId="{E456D252-BEF7-4D40-BE25-3DDADE90416E}" type="sibTrans" cxnId="{F44F42E4-FCAD-4590-9780-045F20C5D9B1}">
      <dgm:prSet/>
      <dgm:spPr/>
      <dgm:t>
        <a:bodyPr/>
        <a:lstStyle/>
        <a:p>
          <a:endParaRPr lang="en-US"/>
        </a:p>
      </dgm:t>
    </dgm:pt>
    <dgm:pt modelId="{8F4745A2-BF95-45EC-A691-233ED2E05EAB}">
      <dgm:prSet/>
      <dgm:spPr/>
      <dgm:t>
        <a:bodyPr/>
        <a:lstStyle/>
        <a:p>
          <a:pPr>
            <a:lnSpc>
              <a:spcPct val="100000"/>
            </a:lnSpc>
          </a:pPr>
          <a:r>
            <a:rPr lang="en-US"/>
            <a:t>Using different models: try other machine learning algorithms or techniques such as neural networks, ensemble methods, or deep learning</a:t>
          </a:r>
        </a:p>
      </dgm:t>
    </dgm:pt>
    <dgm:pt modelId="{6B150CE2-F973-4087-B3B0-6B88DA10C5DD}" type="parTrans" cxnId="{E1070607-3D89-4E02-A6E7-080E0D93A40F}">
      <dgm:prSet/>
      <dgm:spPr/>
      <dgm:t>
        <a:bodyPr/>
        <a:lstStyle/>
        <a:p>
          <a:endParaRPr lang="en-US"/>
        </a:p>
      </dgm:t>
    </dgm:pt>
    <dgm:pt modelId="{14D001D1-E65E-4009-A7EA-EBA28A5C1D69}" type="sibTrans" cxnId="{E1070607-3D89-4E02-A6E7-080E0D93A40F}">
      <dgm:prSet/>
      <dgm:spPr/>
      <dgm:t>
        <a:bodyPr/>
        <a:lstStyle/>
        <a:p>
          <a:endParaRPr lang="en-US"/>
        </a:p>
      </dgm:t>
    </dgm:pt>
    <dgm:pt modelId="{F2D89DC0-DAA1-40E0-85FD-A7C7C99A4638}" type="pres">
      <dgm:prSet presAssocID="{12B44CBA-8C2E-4B8C-91B3-5C62E36F39D4}" presName="root" presStyleCnt="0">
        <dgm:presLayoutVars>
          <dgm:dir/>
          <dgm:resizeHandles val="exact"/>
        </dgm:presLayoutVars>
      </dgm:prSet>
      <dgm:spPr/>
    </dgm:pt>
    <dgm:pt modelId="{C70D8C10-BADE-4058-9C1F-1CB69A4132CA}" type="pres">
      <dgm:prSet presAssocID="{7B1E51E4-B67A-4E56-AE17-295B523ED04E}" presName="compNode" presStyleCnt="0"/>
      <dgm:spPr/>
    </dgm:pt>
    <dgm:pt modelId="{87B6B15C-9CB1-48CB-9F56-EABD3982B2A3}" type="pres">
      <dgm:prSet presAssocID="{7B1E51E4-B67A-4E56-AE17-295B523ED04E}" presName="bgRect" presStyleLbl="bgShp" presStyleIdx="0" presStyleCnt="3"/>
      <dgm:spPr/>
    </dgm:pt>
    <dgm:pt modelId="{84FB366E-3D80-41F5-88F3-1968EF7DB5E6}" type="pres">
      <dgm:prSet presAssocID="{7B1E51E4-B67A-4E56-AE17-295B523ED0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r"/>
        </a:ext>
      </dgm:extLst>
    </dgm:pt>
    <dgm:pt modelId="{6987355E-1245-40A2-9E1C-B0B544F22C8D}" type="pres">
      <dgm:prSet presAssocID="{7B1E51E4-B67A-4E56-AE17-295B523ED04E}" presName="spaceRect" presStyleCnt="0"/>
      <dgm:spPr/>
    </dgm:pt>
    <dgm:pt modelId="{19F2B3F6-192F-424C-9F7A-B15D113B1929}" type="pres">
      <dgm:prSet presAssocID="{7B1E51E4-B67A-4E56-AE17-295B523ED04E}" presName="parTx" presStyleLbl="revTx" presStyleIdx="0" presStyleCnt="3">
        <dgm:presLayoutVars>
          <dgm:chMax val="0"/>
          <dgm:chPref val="0"/>
        </dgm:presLayoutVars>
      </dgm:prSet>
      <dgm:spPr/>
    </dgm:pt>
    <dgm:pt modelId="{B74294D8-D54E-4720-AC16-B860F94FB819}" type="pres">
      <dgm:prSet presAssocID="{DFF8D845-5C7B-4030-ADEB-5EEDFB1F2208}" presName="sibTrans" presStyleCnt="0"/>
      <dgm:spPr/>
    </dgm:pt>
    <dgm:pt modelId="{62DD0728-8D10-429A-92A6-64A5CE265CB4}" type="pres">
      <dgm:prSet presAssocID="{B92F3D5A-32BE-415D-BAB8-020ED68201C8}" presName="compNode" presStyleCnt="0"/>
      <dgm:spPr/>
    </dgm:pt>
    <dgm:pt modelId="{A8D37068-3AA6-4985-9D58-2F83C875B7BB}" type="pres">
      <dgm:prSet presAssocID="{B92F3D5A-32BE-415D-BAB8-020ED68201C8}" presName="bgRect" presStyleLbl="bgShp" presStyleIdx="1" presStyleCnt="3"/>
      <dgm:spPr/>
    </dgm:pt>
    <dgm:pt modelId="{CDA26EAE-BC29-489A-8BE7-565A6D51FBA8}" type="pres">
      <dgm:prSet presAssocID="{B92F3D5A-32BE-415D-BAB8-020ED68201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606A3530-FF27-4629-9984-BD78C658BFFC}" type="pres">
      <dgm:prSet presAssocID="{B92F3D5A-32BE-415D-BAB8-020ED68201C8}" presName="spaceRect" presStyleCnt="0"/>
      <dgm:spPr/>
    </dgm:pt>
    <dgm:pt modelId="{59EA2A9A-E0EF-434F-84DF-E47E02EAF1C3}" type="pres">
      <dgm:prSet presAssocID="{B92F3D5A-32BE-415D-BAB8-020ED68201C8}" presName="parTx" presStyleLbl="revTx" presStyleIdx="1" presStyleCnt="3">
        <dgm:presLayoutVars>
          <dgm:chMax val="0"/>
          <dgm:chPref val="0"/>
        </dgm:presLayoutVars>
      </dgm:prSet>
      <dgm:spPr/>
    </dgm:pt>
    <dgm:pt modelId="{6DCDCF7B-ABED-4AEC-BA0B-B5F13E9B0CB2}" type="pres">
      <dgm:prSet presAssocID="{E456D252-BEF7-4D40-BE25-3DDADE90416E}" presName="sibTrans" presStyleCnt="0"/>
      <dgm:spPr/>
    </dgm:pt>
    <dgm:pt modelId="{6C4782B9-3189-4913-8DAD-E01C7EE85DC2}" type="pres">
      <dgm:prSet presAssocID="{8F4745A2-BF95-45EC-A691-233ED2E05EAB}" presName="compNode" presStyleCnt="0"/>
      <dgm:spPr/>
    </dgm:pt>
    <dgm:pt modelId="{160EBC5E-BF04-4588-8A12-F6A571C93879}" type="pres">
      <dgm:prSet presAssocID="{8F4745A2-BF95-45EC-A691-233ED2E05EAB}" presName="bgRect" presStyleLbl="bgShp" presStyleIdx="2" presStyleCnt="3"/>
      <dgm:spPr/>
    </dgm:pt>
    <dgm:pt modelId="{5925E516-B08D-4300-B7A9-EF76CCE2EDBE}" type="pres">
      <dgm:prSet presAssocID="{8F4745A2-BF95-45EC-A691-233ED2E05E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D304AAED-5E13-45DA-8A96-9100CCE7BAF1}" type="pres">
      <dgm:prSet presAssocID="{8F4745A2-BF95-45EC-A691-233ED2E05EAB}" presName="spaceRect" presStyleCnt="0"/>
      <dgm:spPr/>
    </dgm:pt>
    <dgm:pt modelId="{CBDA4EB4-A371-4BE9-AC20-31F464551EDB}" type="pres">
      <dgm:prSet presAssocID="{8F4745A2-BF95-45EC-A691-233ED2E05EAB}" presName="parTx" presStyleLbl="revTx" presStyleIdx="2" presStyleCnt="3">
        <dgm:presLayoutVars>
          <dgm:chMax val="0"/>
          <dgm:chPref val="0"/>
        </dgm:presLayoutVars>
      </dgm:prSet>
      <dgm:spPr/>
    </dgm:pt>
  </dgm:ptLst>
  <dgm:cxnLst>
    <dgm:cxn modelId="{E1070607-3D89-4E02-A6E7-080E0D93A40F}" srcId="{12B44CBA-8C2E-4B8C-91B3-5C62E36F39D4}" destId="{8F4745A2-BF95-45EC-A691-233ED2E05EAB}" srcOrd="2" destOrd="0" parTransId="{6B150CE2-F973-4087-B3B0-6B88DA10C5DD}" sibTransId="{14D001D1-E65E-4009-A7EA-EBA28A5C1D69}"/>
    <dgm:cxn modelId="{E575FE16-EF7C-466C-9310-7D431D46AD67}" type="presOf" srcId="{B92F3D5A-32BE-415D-BAB8-020ED68201C8}" destId="{59EA2A9A-E0EF-434F-84DF-E47E02EAF1C3}" srcOrd="0" destOrd="0" presId="urn:microsoft.com/office/officeart/2018/2/layout/IconVerticalSolidList"/>
    <dgm:cxn modelId="{DC0F0037-A033-4F93-87F1-4B8D3F46823A}" srcId="{12B44CBA-8C2E-4B8C-91B3-5C62E36F39D4}" destId="{7B1E51E4-B67A-4E56-AE17-295B523ED04E}" srcOrd="0" destOrd="0" parTransId="{2E2946CD-92FC-4E6B-B32C-F2D0A7FAC915}" sibTransId="{DFF8D845-5C7B-4030-ADEB-5EEDFB1F2208}"/>
    <dgm:cxn modelId="{8EA92B9C-2AA6-46B8-8B02-8E73FED59BA0}" type="presOf" srcId="{7B1E51E4-B67A-4E56-AE17-295B523ED04E}" destId="{19F2B3F6-192F-424C-9F7A-B15D113B1929}" srcOrd="0" destOrd="0" presId="urn:microsoft.com/office/officeart/2018/2/layout/IconVerticalSolidList"/>
    <dgm:cxn modelId="{FDE631A5-7542-4E44-B002-D3A5AD3CBA44}" type="presOf" srcId="{8F4745A2-BF95-45EC-A691-233ED2E05EAB}" destId="{CBDA4EB4-A371-4BE9-AC20-31F464551EDB}" srcOrd="0" destOrd="0" presId="urn:microsoft.com/office/officeart/2018/2/layout/IconVerticalSolidList"/>
    <dgm:cxn modelId="{558897D2-55FA-4528-8CDA-49C71D9FE137}" type="presOf" srcId="{12B44CBA-8C2E-4B8C-91B3-5C62E36F39D4}" destId="{F2D89DC0-DAA1-40E0-85FD-A7C7C99A4638}" srcOrd="0" destOrd="0" presId="urn:microsoft.com/office/officeart/2018/2/layout/IconVerticalSolidList"/>
    <dgm:cxn modelId="{F44F42E4-FCAD-4590-9780-045F20C5D9B1}" srcId="{12B44CBA-8C2E-4B8C-91B3-5C62E36F39D4}" destId="{B92F3D5A-32BE-415D-BAB8-020ED68201C8}" srcOrd="1" destOrd="0" parTransId="{B328F6D4-10B4-4F96-A8F1-1361EF49AF0E}" sibTransId="{E456D252-BEF7-4D40-BE25-3DDADE90416E}"/>
    <dgm:cxn modelId="{D210F690-FDB8-4E6C-8888-9B308175D58F}" type="presParOf" srcId="{F2D89DC0-DAA1-40E0-85FD-A7C7C99A4638}" destId="{C70D8C10-BADE-4058-9C1F-1CB69A4132CA}" srcOrd="0" destOrd="0" presId="urn:microsoft.com/office/officeart/2018/2/layout/IconVerticalSolidList"/>
    <dgm:cxn modelId="{0CBEEBB3-33AA-4F43-844A-537666C952DE}" type="presParOf" srcId="{C70D8C10-BADE-4058-9C1F-1CB69A4132CA}" destId="{87B6B15C-9CB1-48CB-9F56-EABD3982B2A3}" srcOrd="0" destOrd="0" presId="urn:microsoft.com/office/officeart/2018/2/layout/IconVerticalSolidList"/>
    <dgm:cxn modelId="{A1B58178-52B7-4FF0-AD9D-61705DA6B36F}" type="presParOf" srcId="{C70D8C10-BADE-4058-9C1F-1CB69A4132CA}" destId="{84FB366E-3D80-41F5-88F3-1968EF7DB5E6}" srcOrd="1" destOrd="0" presId="urn:microsoft.com/office/officeart/2018/2/layout/IconVerticalSolidList"/>
    <dgm:cxn modelId="{E1CC8C54-EE83-46A4-A092-68A5232AF627}" type="presParOf" srcId="{C70D8C10-BADE-4058-9C1F-1CB69A4132CA}" destId="{6987355E-1245-40A2-9E1C-B0B544F22C8D}" srcOrd="2" destOrd="0" presId="urn:microsoft.com/office/officeart/2018/2/layout/IconVerticalSolidList"/>
    <dgm:cxn modelId="{DC467602-607D-4B28-9221-AF56A4D06B88}" type="presParOf" srcId="{C70D8C10-BADE-4058-9C1F-1CB69A4132CA}" destId="{19F2B3F6-192F-424C-9F7A-B15D113B1929}" srcOrd="3" destOrd="0" presId="urn:microsoft.com/office/officeart/2018/2/layout/IconVerticalSolidList"/>
    <dgm:cxn modelId="{66F4ED4F-A5C9-43C9-B5AD-9F8E49F2788C}" type="presParOf" srcId="{F2D89DC0-DAA1-40E0-85FD-A7C7C99A4638}" destId="{B74294D8-D54E-4720-AC16-B860F94FB819}" srcOrd="1" destOrd="0" presId="urn:microsoft.com/office/officeart/2018/2/layout/IconVerticalSolidList"/>
    <dgm:cxn modelId="{51AFF7E9-641F-4348-A14B-60FDD461E06C}" type="presParOf" srcId="{F2D89DC0-DAA1-40E0-85FD-A7C7C99A4638}" destId="{62DD0728-8D10-429A-92A6-64A5CE265CB4}" srcOrd="2" destOrd="0" presId="urn:microsoft.com/office/officeart/2018/2/layout/IconVerticalSolidList"/>
    <dgm:cxn modelId="{FC347A4C-343C-462C-B2D2-0DB901D29700}" type="presParOf" srcId="{62DD0728-8D10-429A-92A6-64A5CE265CB4}" destId="{A8D37068-3AA6-4985-9D58-2F83C875B7BB}" srcOrd="0" destOrd="0" presId="urn:microsoft.com/office/officeart/2018/2/layout/IconVerticalSolidList"/>
    <dgm:cxn modelId="{AED74924-3008-42F7-A595-5C99A623AB9E}" type="presParOf" srcId="{62DD0728-8D10-429A-92A6-64A5CE265CB4}" destId="{CDA26EAE-BC29-489A-8BE7-565A6D51FBA8}" srcOrd="1" destOrd="0" presId="urn:microsoft.com/office/officeart/2018/2/layout/IconVerticalSolidList"/>
    <dgm:cxn modelId="{6CF1423A-94BA-485A-AC26-BA513592C50A}" type="presParOf" srcId="{62DD0728-8D10-429A-92A6-64A5CE265CB4}" destId="{606A3530-FF27-4629-9984-BD78C658BFFC}" srcOrd="2" destOrd="0" presId="urn:microsoft.com/office/officeart/2018/2/layout/IconVerticalSolidList"/>
    <dgm:cxn modelId="{5F541143-53CD-4CFC-91FB-5C556F031355}" type="presParOf" srcId="{62DD0728-8D10-429A-92A6-64A5CE265CB4}" destId="{59EA2A9A-E0EF-434F-84DF-E47E02EAF1C3}" srcOrd="3" destOrd="0" presId="urn:microsoft.com/office/officeart/2018/2/layout/IconVerticalSolidList"/>
    <dgm:cxn modelId="{AB0D8600-38E1-4B02-9144-5C14352BD027}" type="presParOf" srcId="{F2D89DC0-DAA1-40E0-85FD-A7C7C99A4638}" destId="{6DCDCF7B-ABED-4AEC-BA0B-B5F13E9B0CB2}" srcOrd="3" destOrd="0" presId="urn:microsoft.com/office/officeart/2018/2/layout/IconVerticalSolidList"/>
    <dgm:cxn modelId="{AB4D56F1-8FA3-45CC-8DD2-B0DD8D9B7E74}" type="presParOf" srcId="{F2D89DC0-DAA1-40E0-85FD-A7C7C99A4638}" destId="{6C4782B9-3189-4913-8DAD-E01C7EE85DC2}" srcOrd="4" destOrd="0" presId="urn:microsoft.com/office/officeart/2018/2/layout/IconVerticalSolidList"/>
    <dgm:cxn modelId="{5C7BE3C9-661F-49D1-9B0D-D47F0A1D62EE}" type="presParOf" srcId="{6C4782B9-3189-4913-8DAD-E01C7EE85DC2}" destId="{160EBC5E-BF04-4588-8A12-F6A571C93879}" srcOrd="0" destOrd="0" presId="urn:microsoft.com/office/officeart/2018/2/layout/IconVerticalSolidList"/>
    <dgm:cxn modelId="{004E0783-0B2F-4743-9829-C49D19E41789}" type="presParOf" srcId="{6C4782B9-3189-4913-8DAD-E01C7EE85DC2}" destId="{5925E516-B08D-4300-B7A9-EF76CCE2EDBE}" srcOrd="1" destOrd="0" presId="urn:microsoft.com/office/officeart/2018/2/layout/IconVerticalSolidList"/>
    <dgm:cxn modelId="{5FFA4DE1-145A-4AC2-8445-CDC7F2C49C5B}" type="presParOf" srcId="{6C4782B9-3189-4913-8DAD-E01C7EE85DC2}" destId="{D304AAED-5E13-45DA-8A96-9100CCE7BAF1}" srcOrd="2" destOrd="0" presId="urn:microsoft.com/office/officeart/2018/2/layout/IconVerticalSolidList"/>
    <dgm:cxn modelId="{01E2F238-5E52-4807-8A2C-71B1A44074B6}" type="presParOf" srcId="{6C4782B9-3189-4913-8DAD-E01C7EE85DC2}" destId="{CBDA4EB4-A371-4BE9-AC20-31F464551E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300C8F-16F2-4C4A-ACF6-206DA99A02DE}"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F96F1BCE-7751-43BE-A752-A34049DCB819}">
      <dgm:prSet/>
      <dgm:spPr/>
      <dgm:t>
        <a:bodyPr/>
        <a:lstStyle/>
        <a:p>
          <a:r>
            <a:rPr lang="en-US" dirty="0"/>
            <a:t>This project presented a machine learning prediction model for short-term listing prices in New York City using historical Airbnb data</a:t>
          </a:r>
        </a:p>
      </dgm:t>
    </dgm:pt>
    <dgm:pt modelId="{6398C776-4673-4BA6-B77D-2AC5F7B5442F}" type="parTrans" cxnId="{7E6A8185-64C1-4089-B0B6-947279B851FF}">
      <dgm:prSet/>
      <dgm:spPr/>
      <dgm:t>
        <a:bodyPr/>
        <a:lstStyle/>
        <a:p>
          <a:endParaRPr lang="en-US"/>
        </a:p>
      </dgm:t>
    </dgm:pt>
    <dgm:pt modelId="{A5992C09-D2F6-4CE9-99DA-8C9291806601}" type="sibTrans" cxnId="{7E6A8185-64C1-4089-B0B6-947279B851FF}">
      <dgm:prSet/>
      <dgm:spPr/>
      <dgm:t>
        <a:bodyPr/>
        <a:lstStyle/>
        <a:p>
          <a:endParaRPr lang="en-US"/>
        </a:p>
      </dgm:t>
    </dgm:pt>
    <dgm:pt modelId="{454B98C4-4666-4976-BB7C-E1BB647E832D}">
      <dgm:prSet/>
      <dgm:spPr/>
      <dgm:t>
        <a:bodyPr/>
        <a:lstStyle/>
        <a:p>
          <a:r>
            <a:rPr lang="en-US" dirty="0"/>
            <a:t>Two regression models were applied and tuned: Random Forest and </a:t>
          </a:r>
          <a:r>
            <a:rPr lang="en-US" dirty="0" err="1"/>
            <a:t>XGboost</a:t>
          </a:r>
          <a:r>
            <a:rPr lang="en-US" dirty="0"/>
            <a:t>. A new feature was also created using the distance from a popular landmark</a:t>
          </a:r>
        </a:p>
      </dgm:t>
    </dgm:pt>
    <dgm:pt modelId="{153AC95C-43FB-489C-9DB3-D24F0230E225}" type="sibTrans" cxnId="{5A0573E9-239C-46A2-A383-97269812BF65}">
      <dgm:prSet/>
      <dgm:spPr/>
      <dgm:t>
        <a:bodyPr/>
        <a:lstStyle/>
        <a:p>
          <a:endParaRPr lang="en-US"/>
        </a:p>
      </dgm:t>
    </dgm:pt>
    <dgm:pt modelId="{4AA3EBB8-D349-48C4-8DC3-6497B86C3CAE}" type="parTrans" cxnId="{5A0573E9-239C-46A2-A383-97269812BF65}">
      <dgm:prSet/>
      <dgm:spPr/>
      <dgm:t>
        <a:bodyPr/>
        <a:lstStyle/>
        <a:p>
          <a:endParaRPr lang="en-US"/>
        </a:p>
      </dgm:t>
    </dgm:pt>
    <dgm:pt modelId="{B55BF866-8DBE-44DA-AF8B-780D3859EE9F}">
      <dgm:prSet/>
      <dgm:spPr/>
      <dgm:t>
        <a:bodyPr/>
        <a:lstStyle/>
        <a:p>
          <a:r>
            <a:rPr lang="en-US" dirty="0"/>
            <a:t>The most important features for predicting price were </a:t>
          </a:r>
          <a:r>
            <a:rPr lang="en-US" u="sng" dirty="0"/>
            <a:t>guests accommodated</a:t>
          </a:r>
          <a:r>
            <a:rPr lang="en-US" dirty="0"/>
            <a:t>, </a:t>
          </a:r>
          <a:r>
            <a:rPr lang="en-US" u="sng" dirty="0"/>
            <a:t>number of bathrooms</a:t>
          </a:r>
          <a:r>
            <a:rPr lang="en-US" dirty="0"/>
            <a:t>, and </a:t>
          </a:r>
          <a:r>
            <a:rPr lang="en-US" u="sng" dirty="0"/>
            <a:t>proximity to a landmark</a:t>
          </a:r>
        </a:p>
      </dgm:t>
    </dgm:pt>
    <dgm:pt modelId="{2C002496-A021-40F1-B843-B183045151C7}" type="sibTrans" cxnId="{E136CBFD-F0D4-4CE2-95BF-60518349FC52}">
      <dgm:prSet/>
      <dgm:spPr/>
      <dgm:t>
        <a:bodyPr/>
        <a:lstStyle/>
        <a:p>
          <a:endParaRPr lang="en-US"/>
        </a:p>
      </dgm:t>
    </dgm:pt>
    <dgm:pt modelId="{83ED3BD5-CC60-4B20-BC4A-E4125D7456A6}" type="parTrans" cxnId="{E136CBFD-F0D4-4CE2-95BF-60518349FC52}">
      <dgm:prSet/>
      <dgm:spPr/>
      <dgm:t>
        <a:bodyPr/>
        <a:lstStyle/>
        <a:p>
          <a:endParaRPr lang="en-US"/>
        </a:p>
      </dgm:t>
    </dgm:pt>
    <dgm:pt modelId="{8A38BCE8-968B-47AC-860A-2A0BD68437B1}">
      <dgm:prSet/>
      <dgm:spPr/>
      <dgm:t>
        <a:bodyPr/>
        <a:lstStyle/>
        <a:p>
          <a:r>
            <a:rPr lang="en-US" dirty="0"/>
            <a:t>We discussed any assumptions &amp; limitations </a:t>
          </a:r>
          <a:r>
            <a:rPr lang="en-US" b="0" i="0" dirty="0"/>
            <a:t>that could affect the validity and reliability of the predictions </a:t>
          </a:r>
          <a:r>
            <a:rPr lang="en-US" dirty="0"/>
            <a:t>in the project report..</a:t>
          </a:r>
        </a:p>
      </dgm:t>
    </dgm:pt>
    <dgm:pt modelId="{0A6D12CA-6BF3-4A02-8485-14BBD3C314D3}" type="sibTrans" cxnId="{D3DD79D0-E155-4C0D-9EAF-DC83E3A464B9}">
      <dgm:prSet/>
      <dgm:spPr/>
      <dgm:t>
        <a:bodyPr/>
        <a:lstStyle/>
        <a:p>
          <a:endParaRPr lang="en-US"/>
        </a:p>
      </dgm:t>
    </dgm:pt>
    <dgm:pt modelId="{1066EB14-6D21-41F2-849D-C2FAF80F6540}" type="parTrans" cxnId="{D3DD79D0-E155-4C0D-9EAF-DC83E3A464B9}">
      <dgm:prSet/>
      <dgm:spPr/>
      <dgm:t>
        <a:bodyPr/>
        <a:lstStyle/>
        <a:p>
          <a:endParaRPr lang="en-US"/>
        </a:p>
      </dgm:t>
    </dgm:pt>
    <dgm:pt modelId="{EC344F78-C984-4E81-AE85-61ED6D8A5DEC}">
      <dgm:prSet/>
      <dgm:spPr/>
      <dgm:t>
        <a:bodyPr/>
        <a:lstStyle/>
        <a:p>
          <a:r>
            <a:rPr lang="en-US" dirty="0"/>
            <a:t>Data was collected, wrangled, and analyzed to explore the distribution and correlation of price with various features</a:t>
          </a:r>
        </a:p>
      </dgm:t>
    </dgm:pt>
    <dgm:pt modelId="{28FA4495-A34D-48DF-8614-0F63E7332FFB}" type="sibTrans" cxnId="{FE2991BE-6F57-43EE-BCC5-69A3E3F8A5C7}">
      <dgm:prSet/>
      <dgm:spPr/>
      <dgm:t>
        <a:bodyPr/>
        <a:lstStyle/>
        <a:p>
          <a:endParaRPr lang="en-US"/>
        </a:p>
      </dgm:t>
    </dgm:pt>
    <dgm:pt modelId="{2C216576-F52E-4DDF-AD1B-556C0A862AAC}" type="parTrans" cxnId="{FE2991BE-6F57-43EE-BCC5-69A3E3F8A5C7}">
      <dgm:prSet/>
      <dgm:spPr/>
      <dgm:t>
        <a:bodyPr/>
        <a:lstStyle/>
        <a:p>
          <a:endParaRPr lang="en-US"/>
        </a:p>
      </dgm:t>
    </dgm:pt>
    <dgm:pt modelId="{C0A30CFC-1513-4A3C-A8A4-104162689AC2}" type="pres">
      <dgm:prSet presAssocID="{68300C8F-16F2-4C4A-ACF6-206DA99A02DE}" presName="root" presStyleCnt="0">
        <dgm:presLayoutVars>
          <dgm:dir/>
          <dgm:resizeHandles val="exact"/>
        </dgm:presLayoutVars>
      </dgm:prSet>
      <dgm:spPr/>
    </dgm:pt>
    <dgm:pt modelId="{623E4C1D-8204-4CA9-90C8-B64F26A70FE8}" type="pres">
      <dgm:prSet presAssocID="{F96F1BCE-7751-43BE-A752-A34049DCB819}" presName="compNode" presStyleCnt="0"/>
      <dgm:spPr/>
    </dgm:pt>
    <dgm:pt modelId="{A37FE307-C488-48A0-B7AC-935306CF07C8}" type="pres">
      <dgm:prSet presAssocID="{F96F1BCE-7751-43BE-A752-A34049DCB819}" presName="bgRect" presStyleLbl="bgShp" presStyleIdx="0" presStyleCnt="5"/>
      <dgm:spPr/>
    </dgm:pt>
    <dgm:pt modelId="{C4A68C19-385B-44BA-96C5-1B136F4DE8E8}" type="pres">
      <dgm:prSet presAssocID="{F96F1BCE-7751-43BE-A752-A34049DCB81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75C9AA6-A491-4226-94A4-BB089C124901}" type="pres">
      <dgm:prSet presAssocID="{F96F1BCE-7751-43BE-A752-A34049DCB819}" presName="spaceRect" presStyleCnt="0"/>
      <dgm:spPr/>
    </dgm:pt>
    <dgm:pt modelId="{A84E4F33-295E-421F-836F-B99E6E95B340}" type="pres">
      <dgm:prSet presAssocID="{F96F1BCE-7751-43BE-A752-A34049DCB819}" presName="parTx" presStyleLbl="revTx" presStyleIdx="0" presStyleCnt="5">
        <dgm:presLayoutVars>
          <dgm:chMax val="0"/>
          <dgm:chPref val="0"/>
        </dgm:presLayoutVars>
      </dgm:prSet>
      <dgm:spPr/>
    </dgm:pt>
    <dgm:pt modelId="{8077B620-0E8B-48EE-B4E8-1C16228A1E6F}" type="pres">
      <dgm:prSet presAssocID="{A5992C09-D2F6-4CE9-99DA-8C9291806601}" presName="sibTrans" presStyleCnt="0"/>
      <dgm:spPr/>
    </dgm:pt>
    <dgm:pt modelId="{3A48858B-F0E6-4A17-8984-3636D4F8A705}" type="pres">
      <dgm:prSet presAssocID="{EC344F78-C984-4E81-AE85-61ED6D8A5DEC}" presName="compNode" presStyleCnt="0"/>
      <dgm:spPr/>
    </dgm:pt>
    <dgm:pt modelId="{9054B8EE-F1EB-4921-A4EC-542936769BBB}" type="pres">
      <dgm:prSet presAssocID="{EC344F78-C984-4E81-AE85-61ED6D8A5DEC}" presName="bgRect" presStyleLbl="bgShp" presStyleIdx="1" presStyleCnt="5"/>
      <dgm:spPr/>
    </dgm:pt>
    <dgm:pt modelId="{162378B6-D1D1-424C-A61E-E1B86E56C83C}" type="pres">
      <dgm:prSet presAssocID="{EC344F78-C984-4E81-AE85-61ED6D8A5DE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search"/>
        </a:ext>
      </dgm:extLst>
    </dgm:pt>
    <dgm:pt modelId="{08A72470-C326-4BE7-BEF8-C9A7B703F90F}" type="pres">
      <dgm:prSet presAssocID="{EC344F78-C984-4E81-AE85-61ED6D8A5DEC}" presName="spaceRect" presStyleCnt="0"/>
      <dgm:spPr/>
    </dgm:pt>
    <dgm:pt modelId="{39219451-7219-46FA-9AFA-C782C3086831}" type="pres">
      <dgm:prSet presAssocID="{EC344F78-C984-4E81-AE85-61ED6D8A5DEC}" presName="parTx" presStyleLbl="revTx" presStyleIdx="1" presStyleCnt="5">
        <dgm:presLayoutVars>
          <dgm:chMax val="0"/>
          <dgm:chPref val="0"/>
        </dgm:presLayoutVars>
      </dgm:prSet>
      <dgm:spPr/>
    </dgm:pt>
    <dgm:pt modelId="{CEED880F-DB40-42E4-A644-CAD2EA78FEC3}" type="pres">
      <dgm:prSet presAssocID="{28FA4495-A34D-48DF-8614-0F63E7332FFB}" presName="sibTrans" presStyleCnt="0"/>
      <dgm:spPr/>
    </dgm:pt>
    <dgm:pt modelId="{CA7182A6-D0EE-4D8D-BE3E-C3B9D4CA545B}" type="pres">
      <dgm:prSet presAssocID="{454B98C4-4666-4976-BB7C-E1BB647E832D}" presName="compNode" presStyleCnt="0"/>
      <dgm:spPr/>
    </dgm:pt>
    <dgm:pt modelId="{72D3EAA8-83A5-4EEF-9F55-3023359D610F}" type="pres">
      <dgm:prSet presAssocID="{454B98C4-4666-4976-BB7C-E1BB647E832D}" presName="bgRect" presStyleLbl="bgShp" presStyleIdx="2" presStyleCnt="5"/>
      <dgm:spPr/>
    </dgm:pt>
    <dgm:pt modelId="{E87D0205-3CC9-49E9-917F-C2CE06734A2A}" type="pres">
      <dgm:prSet presAssocID="{454B98C4-4666-4976-BB7C-E1BB647E832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Wrench with solid fill"/>
        </a:ext>
      </dgm:extLst>
    </dgm:pt>
    <dgm:pt modelId="{C3B24AAB-E2C8-469A-A821-D65FEBCDCCB1}" type="pres">
      <dgm:prSet presAssocID="{454B98C4-4666-4976-BB7C-E1BB647E832D}" presName="spaceRect" presStyleCnt="0"/>
      <dgm:spPr/>
    </dgm:pt>
    <dgm:pt modelId="{E6D13567-0500-4F67-97E9-0C1CBCBDAEC1}" type="pres">
      <dgm:prSet presAssocID="{454B98C4-4666-4976-BB7C-E1BB647E832D}" presName="parTx" presStyleLbl="revTx" presStyleIdx="2" presStyleCnt="5">
        <dgm:presLayoutVars>
          <dgm:chMax val="0"/>
          <dgm:chPref val="0"/>
        </dgm:presLayoutVars>
      </dgm:prSet>
      <dgm:spPr/>
    </dgm:pt>
    <dgm:pt modelId="{3A62CDF3-97C1-41C4-B35C-75FC243D7FF9}" type="pres">
      <dgm:prSet presAssocID="{153AC95C-43FB-489C-9DB3-D24F0230E225}" presName="sibTrans" presStyleCnt="0"/>
      <dgm:spPr/>
    </dgm:pt>
    <dgm:pt modelId="{1392FBDA-3A08-4D55-9CD0-A1857D4F6C0D}" type="pres">
      <dgm:prSet presAssocID="{B55BF866-8DBE-44DA-AF8B-780D3859EE9F}" presName="compNode" presStyleCnt="0"/>
      <dgm:spPr/>
    </dgm:pt>
    <dgm:pt modelId="{9F72EF50-A6AE-40DB-AAD5-79C907B82BB3}" type="pres">
      <dgm:prSet presAssocID="{B55BF866-8DBE-44DA-AF8B-780D3859EE9F}" presName="bgRect" presStyleLbl="bgShp" presStyleIdx="3" presStyleCnt="5"/>
      <dgm:spPr/>
    </dgm:pt>
    <dgm:pt modelId="{8365AEE4-8ED1-4106-923A-FD8C0DDC56D9}" type="pres">
      <dgm:prSet presAssocID="{B55BF866-8DBE-44DA-AF8B-780D3859EE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g"/>
        </a:ext>
      </dgm:extLst>
    </dgm:pt>
    <dgm:pt modelId="{4DCEA4DD-1378-4A34-A6CF-D2285E46E8B2}" type="pres">
      <dgm:prSet presAssocID="{B55BF866-8DBE-44DA-AF8B-780D3859EE9F}" presName="spaceRect" presStyleCnt="0"/>
      <dgm:spPr/>
    </dgm:pt>
    <dgm:pt modelId="{48FFD3F0-FF72-4C13-9129-1DBDF9C41701}" type="pres">
      <dgm:prSet presAssocID="{B55BF866-8DBE-44DA-AF8B-780D3859EE9F}" presName="parTx" presStyleLbl="revTx" presStyleIdx="3" presStyleCnt="5">
        <dgm:presLayoutVars>
          <dgm:chMax val="0"/>
          <dgm:chPref val="0"/>
        </dgm:presLayoutVars>
      </dgm:prSet>
      <dgm:spPr/>
    </dgm:pt>
    <dgm:pt modelId="{BDB67A14-94A1-4228-869C-0DF7E34AEAC0}" type="pres">
      <dgm:prSet presAssocID="{2C002496-A021-40F1-B843-B183045151C7}" presName="sibTrans" presStyleCnt="0"/>
      <dgm:spPr/>
    </dgm:pt>
    <dgm:pt modelId="{818A136E-7B09-414E-9FB3-6E2418AF6622}" type="pres">
      <dgm:prSet presAssocID="{8A38BCE8-968B-47AC-860A-2A0BD68437B1}" presName="compNode" presStyleCnt="0"/>
      <dgm:spPr/>
    </dgm:pt>
    <dgm:pt modelId="{EF9B6376-E4E0-4A1C-B370-B6399E5C4EB8}" type="pres">
      <dgm:prSet presAssocID="{8A38BCE8-968B-47AC-860A-2A0BD68437B1}" presName="bgRect" presStyleLbl="bgShp" presStyleIdx="4" presStyleCnt="5"/>
      <dgm:spPr/>
    </dgm:pt>
    <dgm:pt modelId="{C68A8AF2-62C9-462D-9ACE-F6F663F21D12}" type="pres">
      <dgm:prSet presAssocID="{8A38BCE8-968B-47AC-860A-2A0BD68437B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F5FD0C24-A99F-47E7-9DB2-5CF15ECFC736}" type="pres">
      <dgm:prSet presAssocID="{8A38BCE8-968B-47AC-860A-2A0BD68437B1}" presName="spaceRect" presStyleCnt="0"/>
      <dgm:spPr/>
    </dgm:pt>
    <dgm:pt modelId="{82918942-2F61-4A27-917B-8873A14B2540}" type="pres">
      <dgm:prSet presAssocID="{8A38BCE8-968B-47AC-860A-2A0BD68437B1}" presName="parTx" presStyleLbl="revTx" presStyleIdx="4" presStyleCnt="5">
        <dgm:presLayoutVars>
          <dgm:chMax val="0"/>
          <dgm:chPref val="0"/>
        </dgm:presLayoutVars>
      </dgm:prSet>
      <dgm:spPr/>
    </dgm:pt>
  </dgm:ptLst>
  <dgm:cxnLst>
    <dgm:cxn modelId="{1F78BA02-D566-4BA3-8543-A5D17A3A594A}" type="presOf" srcId="{8A38BCE8-968B-47AC-860A-2A0BD68437B1}" destId="{82918942-2F61-4A27-917B-8873A14B2540}" srcOrd="0" destOrd="0" presId="urn:microsoft.com/office/officeart/2018/2/layout/IconVerticalSolidList"/>
    <dgm:cxn modelId="{754B7F0F-237B-4E6B-8A9D-6AA5DB117AAB}" type="presOf" srcId="{EC344F78-C984-4E81-AE85-61ED6D8A5DEC}" destId="{39219451-7219-46FA-9AFA-C782C3086831}" srcOrd="0" destOrd="0" presId="urn:microsoft.com/office/officeart/2018/2/layout/IconVerticalSolidList"/>
    <dgm:cxn modelId="{1093A64A-723B-4968-8D6C-EECC04132CF0}" type="presOf" srcId="{F96F1BCE-7751-43BE-A752-A34049DCB819}" destId="{A84E4F33-295E-421F-836F-B99E6E95B340}" srcOrd="0" destOrd="0" presId="urn:microsoft.com/office/officeart/2018/2/layout/IconVerticalSolidList"/>
    <dgm:cxn modelId="{202BC26F-93B7-4B90-9742-E7C915CFEB5F}" type="presOf" srcId="{454B98C4-4666-4976-BB7C-E1BB647E832D}" destId="{E6D13567-0500-4F67-97E9-0C1CBCBDAEC1}" srcOrd="0" destOrd="0" presId="urn:microsoft.com/office/officeart/2018/2/layout/IconVerticalSolidList"/>
    <dgm:cxn modelId="{E0211878-1B75-4DFD-9E31-BD765BE671BA}" type="presOf" srcId="{68300C8F-16F2-4C4A-ACF6-206DA99A02DE}" destId="{C0A30CFC-1513-4A3C-A8A4-104162689AC2}" srcOrd="0" destOrd="0" presId="urn:microsoft.com/office/officeart/2018/2/layout/IconVerticalSolidList"/>
    <dgm:cxn modelId="{7E6A8185-64C1-4089-B0B6-947279B851FF}" srcId="{68300C8F-16F2-4C4A-ACF6-206DA99A02DE}" destId="{F96F1BCE-7751-43BE-A752-A34049DCB819}" srcOrd="0" destOrd="0" parTransId="{6398C776-4673-4BA6-B77D-2AC5F7B5442F}" sibTransId="{A5992C09-D2F6-4CE9-99DA-8C9291806601}"/>
    <dgm:cxn modelId="{FE2991BE-6F57-43EE-BCC5-69A3E3F8A5C7}" srcId="{68300C8F-16F2-4C4A-ACF6-206DA99A02DE}" destId="{EC344F78-C984-4E81-AE85-61ED6D8A5DEC}" srcOrd="1" destOrd="0" parTransId="{2C216576-F52E-4DDF-AD1B-556C0A862AAC}" sibTransId="{28FA4495-A34D-48DF-8614-0F63E7332FFB}"/>
    <dgm:cxn modelId="{F3B1D9CB-6CB1-41C4-BCD3-CF8BF1CC8093}" type="presOf" srcId="{B55BF866-8DBE-44DA-AF8B-780D3859EE9F}" destId="{48FFD3F0-FF72-4C13-9129-1DBDF9C41701}" srcOrd="0" destOrd="0" presId="urn:microsoft.com/office/officeart/2018/2/layout/IconVerticalSolidList"/>
    <dgm:cxn modelId="{D3DD79D0-E155-4C0D-9EAF-DC83E3A464B9}" srcId="{68300C8F-16F2-4C4A-ACF6-206DA99A02DE}" destId="{8A38BCE8-968B-47AC-860A-2A0BD68437B1}" srcOrd="4" destOrd="0" parTransId="{1066EB14-6D21-41F2-849D-C2FAF80F6540}" sibTransId="{0A6D12CA-6BF3-4A02-8485-14BBD3C314D3}"/>
    <dgm:cxn modelId="{5A0573E9-239C-46A2-A383-97269812BF65}" srcId="{68300C8F-16F2-4C4A-ACF6-206DA99A02DE}" destId="{454B98C4-4666-4976-BB7C-E1BB647E832D}" srcOrd="2" destOrd="0" parTransId="{4AA3EBB8-D349-48C4-8DC3-6497B86C3CAE}" sibTransId="{153AC95C-43FB-489C-9DB3-D24F0230E225}"/>
    <dgm:cxn modelId="{E136CBFD-F0D4-4CE2-95BF-60518349FC52}" srcId="{68300C8F-16F2-4C4A-ACF6-206DA99A02DE}" destId="{B55BF866-8DBE-44DA-AF8B-780D3859EE9F}" srcOrd="3" destOrd="0" parTransId="{83ED3BD5-CC60-4B20-BC4A-E4125D7456A6}" sibTransId="{2C002496-A021-40F1-B843-B183045151C7}"/>
    <dgm:cxn modelId="{25BE9561-9165-48CD-A27A-6DB8749D8D6C}" type="presParOf" srcId="{C0A30CFC-1513-4A3C-A8A4-104162689AC2}" destId="{623E4C1D-8204-4CA9-90C8-B64F26A70FE8}" srcOrd="0" destOrd="0" presId="urn:microsoft.com/office/officeart/2018/2/layout/IconVerticalSolidList"/>
    <dgm:cxn modelId="{9A8A56DD-C6FF-47AC-860A-C721D46FB41C}" type="presParOf" srcId="{623E4C1D-8204-4CA9-90C8-B64F26A70FE8}" destId="{A37FE307-C488-48A0-B7AC-935306CF07C8}" srcOrd="0" destOrd="0" presId="urn:microsoft.com/office/officeart/2018/2/layout/IconVerticalSolidList"/>
    <dgm:cxn modelId="{043CF096-B54E-47E7-93BD-1366B48E1C46}" type="presParOf" srcId="{623E4C1D-8204-4CA9-90C8-B64F26A70FE8}" destId="{C4A68C19-385B-44BA-96C5-1B136F4DE8E8}" srcOrd="1" destOrd="0" presId="urn:microsoft.com/office/officeart/2018/2/layout/IconVerticalSolidList"/>
    <dgm:cxn modelId="{63C36A37-04BB-4BF3-8B83-C2C94075654C}" type="presParOf" srcId="{623E4C1D-8204-4CA9-90C8-B64F26A70FE8}" destId="{F75C9AA6-A491-4226-94A4-BB089C124901}" srcOrd="2" destOrd="0" presId="urn:microsoft.com/office/officeart/2018/2/layout/IconVerticalSolidList"/>
    <dgm:cxn modelId="{464FA215-B2F4-4CE5-9683-339B8BA1F81A}" type="presParOf" srcId="{623E4C1D-8204-4CA9-90C8-B64F26A70FE8}" destId="{A84E4F33-295E-421F-836F-B99E6E95B340}" srcOrd="3" destOrd="0" presId="urn:microsoft.com/office/officeart/2018/2/layout/IconVerticalSolidList"/>
    <dgm:cxn modelId="{1585A7C1-3C73-4D7A-835F-DB5CED9CB71F}" type="presParOf" srcId="{C0A30CFC-1513-4A3C-A8A4-104162689AC2}" destId="{8077B620-0E8B-48EE-B4E8-1C16228A1E6F}" srcOrd="1" destOrd="0" presId="urn:microsoft.com/office/officeart/2018/2/layout/IconVerticalSolidList"/>
    <dgm:cxn modelId="{1AA25D6D-45DE-4AC9-97EC-AE01C747D42F}" type="presParOf" srcId="{C0A30CFC-1513-4A3C-A8A4-104162689AC2}" destId="{3A48858B-F0E6-4A17-8984-3636D4F8A705}" srcOrd="2" destOrd="0" presId="urn:microsoft.com/office/officeart/2018/2/layout/IconVerticalSolidList"/>
    <dgm:cxn modelId="{3A045480-EC59-4721-86A4-5DFB04912FCD}" type="presParOf" srcId="{3A48858B-F0E6-4A17-8984-3636D4F8A705}" destId="{9054B8EE-F1EB-4921-A4EC-542936769BBB}" srcOrd="0" destOrd="0" presId="urn:microsoft.com/office/officeart/2018/2/layout/IconVerticalSolidList"/>
    <dgm:cxn modelId="{1744A531-71C6-4505-9AEA-FB168478AC72}" type="presParOf" srcId="{3A48858B-F0E6-4A17-8984-3636D4F8A705}" destId="{162378B6-D1D1-424C-A61E-E1B86E56C83C}" srcOrd="1" destOrd="0" presId="urn:microsoft.com/office/officeart/2018/2/layout/IconVerticalSolidList"/>
    <dgm:cxn modelId="{92A56143-599C-4DB1-A271-111CFD010395}" type="presParOf" srcId="{3A48858B-F0E6-4A17-8984-3636D4F8A705}" destId="{08A72470-C326-4BE7-BEF8-C9A7B703F90F}" srcOrd="2" destOrd="0" presId="urn:microsoft.com/office/officeart/2018/2/layout/IconVerticalSolidList"/>
    <dgm:cxn modelId="{3C45E60D-E15E-4506-A421-4AAE7F70390F}" type="presParOf" srcId="{3A48858B-F0E6-4A17-8984-3636D4F8A705}" destId="{39219451-7219-46FA-9AFA-C782C3086831}" srcOrd="3" destOrd="0" presId="urn:microsoft.com/office/officeart/2018/2/layout/IconVerticalSolidList"/>
    <dgm:cxn modelId="{82E9C9A6-D36B-41C8-8A43-A77245412281}" type="presParOf" srcId="{C0A30CFC-1513-4A3C-A8A4-104162689AC2}" destId="{CEED880F-DB40-42E4-A644-CAD2EA78FEC3}" srcOrd="3" destOrd="0" presId="urn:microsoft.com/office/officeart/2018/2/layout/IconVerticalSolidList"/>
    <dgm:cxn modelId="{D630A0DB-9C7A-4224-93B1-8FC322092F04}" type="presParOf" srcId="{C0A30CFC-1513-4A3C-A8A4-104162689AC2}" destId="{CA7182A6-D0EE-4D8D-BE3E-C3B9D4CA545B}" srcOrd="4" destOrd="0" presId="urn:microsoft.com/office/officeart/2018/2/layout/IconVerticalSolidList"/>
    <dgm:cxn modelId="{F13F93FF-6412-47C7-8683-2BC871B15667}" type="presParOf" srcId="{CA7182A6-D0EE-4D8D-BE3E-C3B9D4CA545B}" destId="{72D3EAA8-83A5-4EEF-9F55-3023359D610F}" srcOrd="0" destOrd="0" presId="urn:microsoft.com/office/officeart/2018/2/layout/IconVerticalSolidList"/>
    <dgm:cxn modelId="{F90A05E4-FC05-46BE-BDE8-BAE75AAEC6F1}" type="presParOf" srcId="{CA7182A6-D0EE-4D8D-BE3E-C3B9D4CA545B}" destId="{E87D0205-3CC9-49E9-917F-C2CE06734A2A}" srcOrd="1" destOrd="0" presId="urn:microsoft.com/office/officeart/2018/2/layout/IconVerticalSolidList"/>
    <dgm:cxn modelId="{CAF796B3-D138-4ECE-8735-6BCCCEA486AE}" type="presParOf" srcId="{CA7182A6-D0EE-4D8D-BE3E-C3B9D4CA545B}" destId="{C3B24AAB-E2C8-469A-A821-D65FEBCDCCB1}" srcOrd="2" destOrd="0" presId="urn:microsoft.com/office/officeart/2018/2/layout/IconVerticalSolidList"/>
    <dgm:cxn modelId="{237385E5-AE51-4A64-86CE-7AC2ACB93A8E}" type="presParOf" srcId="{CA7182A6-D0EE-4D8D-BE3E-C3B9D4CA545B}" destId="{E6D13567-0500-4F67-97E9-0C1CBCBDAEC1}" srcOrd="3" destOrd="0" presId="urn:microsoft.com/office/officeart/2018/2/layout/IconVerticalSolidList"/>
    <dgm:cxn modelId="{87E43EE9-72E2-4CB1-A869-D102BB75FA68}" type="presParOf" srcId="{C0A30CFC-1513-4A3C-A8A4-104162689AC2}" destId="{3A62CDF3-97C1-41C4-B35C-75FC243D7FF9}" srcOrd="5" destOrd="0" presId="urn:microsoft.com/office/officeart/2018/2/layout/IconVerticalSolidList"/>
    <dgm:cxn modelId="{D031758C-6DE9-4721-9CC5-0B383E972F3E}" type="presParOf" srcId="{C0A30CFC-1513-4A3C-A8A4-104162689AC2}" destId="{1392FBDA-3A08-4D55-9CD0-A1857D4F6C0D}" srcOrd="6" destOrd="0" presId="urn:microsoft.com/office/officeart/2018/2/layout/IconVerticalSolidList"/>
    <dgm:cxn modelId="{F5642624-375D-4A95-BAE7-8DCD0E470A8B}" type="presParOf" srcId="{1392FBDA-3A08-4D55-9CD0-A1857D4F6C0D}" destId="{9F72EF50-A6AE-40DB-AAD5-79C907B82BB3}" srcOrd="0" destOrd="0" presId="urn:microsoft.com/office/officeart/2018/2/layout/IconVerticalSolidList"/>
    <dgm:cxn modelId="{42899E14-B87A-4564-A6C5-C27A75AF7086}" type="presParOf" srcId="{1392FBDA-3A08-4D55-9CD0-A1857D4F6C0D}" destId="{8365AEE4-8ED1-4106-923A-FD8C0DDC56D9}" srcOrd="1" destOrd="0" presId="urn:microsoft.com/office/officeart/2018/2/layout/IconVerticalSolidList"/>
    <dgm:cxn modelId="{69ED3E50-F2E6-45AF-BCCE-4B124263F2BA}" type="presParOf" srcId="{1392FBDA-3A08-4D55-9CD0-A1857D4F6C0D}" destId="{4DCEA4DD-1378-4A34-A6CF-D2285E46E8B2}" srcOrd="2" destOrd="0" presId="urn:microsoft.com/office/officeart/2018/2/layout/IconVerticalSolidList"/>
    <dgm:cxn modelId="{9F9E22FF-A4B2-42B9-94A1-A0AADD7F98AE}" type="presParOf" srcId="{1392FBDA-3A08-4D55-9CD0-A1857D4F6C0D}" destId="{48FFD3F0-FF72-4C13-9129-1DBDF9C41701}" srcOrd="3" destOrd="0" presId="urn:microsoft.com/office/officeart/2018/2/layout/IconVerticalSolidList"/>
    <dgm:cxn modelId="{14590801-2089-4B9D-849A-9FC85FEEAC5E}" type="presParOf" srcId="{C0A30CFC-1513-4A3C-A8A4-104162689AC2}" destId="{BDB67A14-94A1-4228-869C-0DF7E34AEAC0}" srcOrd="7" destOrd="0" presId="urn:microsoft.com/office/officeart/2018/2/layout/IconVerticalSolidList"/>
    <dgm:cxn modelId="{ACF3D991-4AC4-4355-B509-9FE035F93613}" type="presParOf" srcId="{C0A30CFC-1513-4A3C-A8A4-104162689AC2}" destId="{818A136E-7B09-414E-9FB3-6E2418AF6622}" srcOrd="8" destOrd="0" presId="urn:microsoft.com/office/officeart/2018/2/layout/IconVerticalSolidList"/>
    <dgm:cxn modelId="{2BAE18B2-779B-4E89-A5CC-358CA8D4BE7E}" type="presParOf" srcId="{818A136E-7B09-414E-9FB3-6E2418AF6622}" destId="{EF9B6376-E4E0-4A1C-B370-B6399E5C4EB8}" srcOrd="0" destOrd="0" presId="urn:microsoft.com/office/officeart/2018/2/layout/IconVerticalSolidList"/>
    <dgm:cxn modelId="{983BCD76-03DE-43AD-9D90-84C2AFFE6468}" type="presParOf" srcId="{818A136E-7B09-414E-9FB3-6E2418AF6622}" destId="{C68A8AF2-62C9-462D-9ACE-F6F663F21D12}" srcOrd="1" destOrd="0" presId="urn:microsoft.com/office/officeart/2018/2/layout/IconVerticalSolidList"/>
    <dgm:cxn modelId="{CF6D6DFF-4B9F-4564-BFB6-A4A66365B5AF}" type="presParOf" srcId="{818A136E-7B09-414E-9FB3-6E2418AF6622}" destId="{F5FD0C24-A99F-47E7-9DB2-5CF15ECFC736}" srcOrd="2" destOrd="0" presId="urn:microsoft.com/office/officeart/2018/2/layout/IconVerticalSolidList"/>
    <dgm:cxn modelId="{5A834E81-7F7F-4242-880A-9C87B9348C9D}" type="presParOf" srcId="{818A136E-7B09-414E-9FB3-6E2418AF6622}" destId="{82918942-2F61-4A27-917B-8873A14B25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38991-D5C7-4B42-B98D-BA0B8484376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29BB85-1BD3-4973-AE69-5F9045F1BD4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8F6879-8C91-40C9-BC12-E43CAA39F3F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Setting the right prices for Short-term rentals is a key factor in maximizing profitability</a:t>
          </a:r>
        </a:p>
      </dsp:txBody>
      <dsp:txXfrm>
        <a:off x="1057183" y="1805"/>
        <a:ext cx="9458416" cy="915310"/>
      </dsp:txXfrm>
    </dsp:sp>
    <dsp:sp modelId="{8CFAA49C-7FD8-4CAD-99F8-3C423E6CD00F}">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2C77D-9057-4541-8F6A-8DFC4C930AB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EFE95-E472-4A8E-8C0C-C8E8BDCEF246}">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This process can pose a challenge for new units entering the market with no pricing history to rely on. </a:t>
          </a:r>
        </a:p>
      </dsp:txBody>
      <dsp:txXfrm>
        <a:off x="1057183" y="1145944"/>
        <a:ext cx="9458416" cy="915310"/>
      </dsp:txXfrm>
    </dsp:sp>
    <dsp:sp modelId="{F3043B15-7D58-45C4-AC62-52B0F23F9EFB}">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84C62-702D-4CBC-814F-4E4B657A3D4F}">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849A3E-C929-47B1-B4E9-6BA8CB92196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Our machine learning approach utilizes the attributes of the unit itself to set an accurate price before the rental is placed on the market.</a:t>
          </a:r>
        </a:p>
      </dsp:txBody>
      <dsp:txXfrm>
        <a:off x="1057183" y="2290082"/>
        <a:ext cx="9458416" cy="915310"/>
      </dsp:txXfrm>
    </dsp:sp>
    <dsp:sp modelId="{B78D0ECF-6EE6-4384-9DE9-71EBD9995F2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4081B-029B-4524-99BB-EC1FF1714E45}">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E1184B-EDFB-404D-A035-1E879970190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This resulted in a </a:t>
          </a:r>
          <a:r>
            <a:rPr lang="en-US" sz="2200" b="1" kern="1200" dirty="0"/>
            <a:t>1.4% increase</a:t>
          </a:r>
          <a:r>
            <a:rPr lang="en-US" sz="2200" kern="1200" dirty="0"/>
            <a:t> in revenue over and above a naive model doing the same job.</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4B316-4DB9-416A-937C-937DD077D7B8}">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DA2FAE-987F-456C-B9C4-1FD408F29D4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STRs are a type of accommodation that allows travelers to rent a property for a short period of time, usually less than a month.</a:t>
          </a:r>
        </a:p>
      </dsp:txBody>
      <dsp:txXfrm>
        <a:off x="0" y="2124"/>
        <a:ext cx="10515600" cy="1449029"/>
      </dsp:txXfrm>
    </dsp:sp>
    <dsp:sp modelId="{7FB03240-70E8-4DCB-8210-44C790A0CD98}">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C9C29-B4DF-4C10-B540-30AAFFB3574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They have become increasingly popular in recent years, especially in urban areas like New York City (NYC), where they offer an alternative to hotels and other traditional lodging options.</a:t>
          </a:r>
        </a:p>
      </dsp:txBody>
      <dsp:txXfrm>
        <a:off x="0" y="1451154"/>
        <a:ext cx="10515600" cy="1449029"/>
      </dsp:txXfrm>
    </dsp:sp>
    <dsp:sp modelId="{59C8DDA7-B37A-443E-8C06-A4BBEA488E30}">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380D25-D795-43C1-BD04-75736BE906B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However, STRs also pose various challenges for the hosts, guests, and regulators, such as pricing, quality, safety, and legality.</a:t>
          </a:r>
        </a:p>
      </dsp:txBody>
      <dsp:txXfrm>
        <a:off x="0" y="2900183"/>
        <a:ext cx="10515600" cy="1449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C80B9-DCF1-446F-BD07-DABAEDFA6EF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45BCB-DE01-45B2-8359-5479E66A60F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EAD891-C42B-4495-956F-0C90B4BE316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Provide consulting services for a start-up company that operates in the NYC market.</a:t>
          </a:r>
        </a:p>
      </dsp:txBody>
      <dsp:txXfrm>
        <a:off x="1435590" y="531"/>
        <a:ext cx="9080009" cy="1242935"/>
      </dsp:txXfrm>
    </dsp:sp>
    <dsp:sp modelId="{65C70B5D-75D5-4D9A-A32C-6C4156C87E6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DD420-D89B-4374-A051-7F16833700F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38A5A2-EBA9-4C9D-B7DE-9F8B649607A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It is seeking help optimizing its pricing strategy on its platform and increasing its revenue and market share</a:t>
          </a:r>
        </a:p>
      </dsp:txBody>
      <dsp:txXfrm>
        <a:off x="1435590" y="1554201"/>
        <a:ext cx="9080009" cy="1242935"/>
      </dsp:txXfrm>
    </dsp:sp>
    <dsp:sp modelId="{FE4C8E2E-111D-4D87-B9C1-7E7EC25C0EC2}">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FFEB4-856D-47DC-B824-94556D28D2D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3CD431-FE37-45BA-A467-28EF7DFDE5C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The aim is to build a machine learning prediction model for STR prices</a:t>
          </a:r>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7A649-889C-4AD1-8323-8A6E6C388621}">
      <dsp:nvSpPr>
        <dsp:cNvPr id="0" name=""/>
        <dsp:cNvSpPr/>
      </dsp:nvSpPr>
      <dsp:spPr>
        <a:xfrm>
          <a:off x="0" y="0"/>
          <a:ext cx="10515600" cy="127558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Using historical data on short-term listings scraped from Airbnb's website to:</a:t>
          </a:r>
        </a:p>
      </dsp:txBody>
      <dsp:txXfrm>
        <a:off x="0" y="0"/>
        <a:ext cx="10515600" cy="1275588"/>
      </dsp:txXfrm>
    </dsp:sp>
    <dsp:sp modelId="{300AA4DF-3CEF-44F6-A4BA-8D5BCFD7AFF7}">
      <dsp:nvSpPr>
        <dsp:cNvPr id="0" name=""/>
        <dsp:cNvSpPr/>
      </dsp:nvSpPr>
      <dsp:spPr>
        <a:xfrm>
          <a:off x="5134"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Identify key insights and highlight significant trends</a:t>
          </a:r>
        </a:p>
      </dsp:txBody>
      <dsp:txXfrm>
        <a:off x="5134" y="1275588"/>
        <a:ext cx="3501776" cy="2678734"/>
      </dsp:txXfrm>
    </dsp:sp>
    <dsp:sp modelId="{87275254-D928-418B-ACF3-D828360139DD}">
      <dsp:nvSpPr>
        <dsp:cNvPr id="0" name=""/>
        <dsp:cNvSpPr/>
      </dsp:nvSpPr>
      <dsp:spPr>
        <a:xfrm>
          <a:off x="3506911"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Train a predictive model using important features</a:t>
          </a:r>
        </a:p>
      </dsp:txBody>
      <dsp:txXfrm>
        <a:off x="3506911" y="1275588"/>
        <a:ext cx="3501776" cy="2678734"/>
      </dsp:txXfrm>
    </dsp:sp>
    <dsp:sp modelId="{BBF47E67-79CB-4E00-8DD9-9529099E14DF}">
      <dsp:nvSpPr>
        <dsp:cNvPr id="0" name=""/>
        <dsp:cNvSpPr/>
      </dsp:nvSpPr>
      <dsp:spPr>
        <a:xfrm>
          <a:off x="7008688" y="1275588"/>
          <a:ext cx="3501776" cy="26787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Conduct a profitability analysis to draw actionable insights</a:t>
          </a:r>
        </a:p>
      </dsp:txBody>
      <dsp:txXfrm>
        <a:off x="7008688" y="1275588"/>
        <a:ext cx="3501776" cy="2678734"/>
      </dsp:txXfrm>
    </dsp:sp>
    <dsp:sp modelId="{8DD078ED-314F-4D10-8FBC-6690C751F8C3}">
      <dsp:nvSpPr>
        <dsp:cNvPr id="0" name=""/>
        <dsp:cNvSpPr/>
      </dsp:nvSpPr>
      <dsp:spPr>
        <a:xfrm>
          <a:off x="0" y="3954322"/>
          <a:ext cx="10515600" cy="29763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F77B3-3E45-4277-9BDB-00EF568395C1}">
      <dsp:nvSpPr>
        <dsp:cNvPr id="0" name=""/>
        <dsp:cNvSpPr/>
      </dsp:nvSpPr>
      <dsp:spPr>
        <a:xfrm>
          <a:off x="0" y="0"/>
          <a:ext cx="1101852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C43919D-68C0-43A4-9D60-85847E0D0277}">
      <dsp:nvSpPr>
        <dsp:cNvPr id="0" name=""/>
        <dsp:cNvSpPr/>
      </dsp:nvSpPr>
      <dsp:spPr>
        <a:xfrm>
          <a:off x="0" y="0"/>
          <a:ext cx="1866074" cy="4119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Results</a:t>
          </a:r>
          <a:r>
            <a:rPr lang="en-US" sz="4600" kern="1200" dirty="0"/>
            <a:t>:</a:t>
          </a:r>
        </a:p>
      </dsp:txBody>
      <dsp:txXfrm>
        <a:off x="0" y="0"/>
        <a:ext cx="1866074" cy="4119172"/>
      </dsp:txXfrm>
    </dsp:sp>
    <dsp:sp modelId="{24F4F51A-8257-4B5D-9A6B-F3C851569DBB}">
      <dsp:nvSpPr>
        <dsp:cNvPr id="0" name=""/>
        <dsp:cNvSpPr/>
      </dsp:nvSpPr>
      <dsp:spPr>
        <a:xfrm>
          <a:off x="2031352" y="95738"/>
          <a:ext cx="8649538" cy="191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&gt; After adding the landmark proximity feature, the RFR performance improved to an RMSE of </a:t>
          </a:r>
          <a:r>
            <a:rPr lang="en-US" sz="2400" kern="1200" dirty="0">
              <a:solidFill>
                <a:schemeClr val="accent1"/>
              </a:solidFill>
            </a:rPr>
            <a:t>108.4</a:t>
          </a:r>
          <a:r>
            <a:rPr lang="en-US" sz="2400" kern="1200" dirty="0">
              <a:solidFill>
                <a:schemeClr val="tx1"/>
              </a:solidFill>
            </a:rPr>
            <a:t> and a prediction MAE of </a:t>
          </a:r>
          <a:r>
            <a:rPr lang="en-US" sz="2400" kern="1200" dirty="0">
              <a:solidFill>
                <a:schemeClr val="accent1"/>
              </a:solidFill>
            </a:rPr>
            <a:t>$64.75</a:t>
          </a:r>
        </a:p>
        <a:p>
          <a:pPr marL="0" lvl="0" indent="0" algn="l" defTabSz="1066800">
            <a:lnSpc>
              <a:spcPct val="90000"/>
            </a:lnSpc>
            <a:spcBef>
              <a:spcPct val="0"/>
            </a:spcBef>
            <a:spcAft>
              <a:spcPct val="35000"/>
            </a:spcAft>
            <a:buNone/>
          </a:pPr>
          <a:r>
            <a:rPr lang="en-US" sz="2400" kern="1200" dirty="0"/>
            <a:t>&gt; The XGB model was also retrained with the </a:t>
          </a:r>
          <a:r>
            <a:rPr lang="en-US" sz="2400" kern="1200" dirty="0">
              <a:solidFill>
                <a:schemeClr val="tx1"/>
              </a:solidFill>
            </a:rPr>
            <a:t>new</a:t>
          </a:r>
          <a:r>
            <a:rPr lang="en-US" sz="2400" kern="1200" dirty="0"/>
            <a:t> feature and scored an RMSE of </a:t>
          </a:r>
          <a:r>
            <a:rPr lang="en-US" sz="2400" kern="1200" dirty="0">
              <a:solidFill>
                <a:schemeClr val="accent1"/>
              </a:solidFill>
            </a:rPr>
            <a:t>105.7</a:t>
          </a:r>
          <a:r>
            <a:rPr lang="en-US" sz="2400" kern="1200" dirty="0"/>
            <a:t> and MAE of </a:t>
          </a:r>
          <a:r>
            <a:rPr lang="en-US" sz="2400" kern="1200" dirty="0">
              <a:solidFill>
                <a:schemeClr val="accent1"/>
              </a:solidFill>
            </a:rPr>
            <a:t>$63.45</a:t>
          </a:r>
          <a:r>
            <a:rPr lang="en-US" sz="2400" kern="1200" dirty="0"/>
            <a:t>.</a:t>
          </a:r>
        </a:p>
      </dsp:txBody>
      <dsp:txXfrm>
        <a:off x="2031352" y="95738"/>
        <a:ext cx="8649538" cy="1914771"/>
      </dsp:txXfrm>
    </dsp:sp>
    <dsp:sp modelId="{12675235-D1C4-4275-A6E9-91F860B72578}">
      <dsp:nvSpPr>
        <dsp:cNvPr id="0" name=""/>
        <dsp:cNvSpPr/>
      </dsp:nvSpPr>
      <dsp:spPr>
        <a:xfrm>
          <a:off x="1866074" y="2010509"/>
          <a:ext cx="88148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6678A921-902A-46A5-9211-ED306A56FC01}">
      <dsp:nvSpPr>
        <dsp:cNvPr id="0" name=""/>
        <dsp:cNvSpPr/>
      </dsp:nvSpPr>
      <dsp:spPr>
        <a:xfrm>
          <a:off x="2031352" y="2106248"/>
          <a:ext cx="8649538" cy="1914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This slight improvement in performance compared to the RFR was noted, however running this model utilized more computational resources and took twice as long as the RFR needed to be trained.</a:t>
          </a:r>
        </a:p>
      </dsp:txBody>
      <dsp:txXfrm>
        <a:off x="2031352" y="2106248"/>
        <a:ext cx="8649538" cy="1914771"/>
      </dsp:txXfrm>
    </dsp:sp>
    <dsp:sp modelId="{CADC8F32-C60C-466D-8B7D-D3D53925AE24}">
      <dsp:nvSpPr>
        <dsp:cNvPr id="0" name=""/>
        <dsp:cNvSpPr/>
      </dsp:nvSpPr>
      <dsp:spPr>
        <a:xfrm>
          <a:off x="1866074" y="4021019"/>
          <a:ext cx="881481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FF442-F62B-4FE3-BBAC-94AD70551181}">
      <dsp:nvSpPr>
        <dsp:cNvPr id="0" name=""/>
        <dsp:cNvSpPr/>
      </dsp:nvSpPr>
      <dsp:spPr>
        <a:xfrm>
          <a:off x="0" y="223929"/>
          <a:ext cx="10515600" cy="815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Does not capture complete population</a:t>
          </a:r>
        </a:p>
        <a:p>
          <a:pPr marL="114300" lvl="1" indent="-114300" algn="l" defTabSz="622300">
            <a:lnSpc>
              <a:spcPct val="90000"/>
            </a:lnSpc>
            <a:spcBef>
              <a:spcPct val="0"/>
            </a:spcBef>
            <a:spcAft>
              <a:spcPct val="15000"/>
            </a:spcAft>
            <a:buChar char="•"/>
          </a:pPr>
          <a:r>
            <a:rPr lang="en-US" sz="1400" kern="1200"/>
            <a:t>Time range / potential variations in market dynamics</a:t>
          </a:r>
        </a:p>
      </dsp:txBody>
      <dsp:txXfrm>
        <a:off x="0" y="223929"/>
        <a:ext cx="10515600" cy="815850"/>
      </dsp:txXfrm>
    </dsp:sp>
    <dsp:sp modelId="{CEA15F19-39E6-42E9-84ED-AD1A6819B23E}">
      <dsp:nvSpPr>
        <dsp:cNvPr id="0" name=""/>
        <dsp:cNvSpPr/>
      </dsp:nvSpPr>
      <dsp:spPr>
        <a:xfrm>
          <a:off x="525780" y="17289"/>
          <a:ext cx="7360920"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Data Limitations:</a:t>
          </a:r>
        </a:p>
      </dsp:txBody>
      <dsp:txXfrm>
        <a:off x="545955" y="37464"/>
        <a:ext cx="7320570" cy="372930"/>
      </dsp:txXfrm>
    </dsp:sp>
    <dsp:sp modelId="{96269AC2-0666-41E6-ADA2-EE60DF1C7127}">
      <dsp:nvSpPr>
        <dsp:cNvPr id="0" name=""/>
        <dsp:cNvSpPr/>
      </dsp:nvSpPr>
      <dsp:spPr>
        <a:xfrm>
          <a:off x="0" y="1322019"/>
          <a:ext cx="10515600" cy="815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Do not encompass all factors influencing price</a:t>
          </a:r>
        </a:p>
        <a:p>
          <a:pPr marL="114300" lvl="1" indent="-114300" algn="l" defTabSz="622300">
            <a:lnSpc>
              <a:spcPct val="90000"/>
            </a:lnSpc>
            <a:spcBef>
              <a:spcPct val="0"/>
            </a:spcBef>
            <a:spcAft>
              <a:spcPct val="15000"/>
            </a:spcAft>
            <a:buChar char="•"/>
          </a:pPr>
          <a:r>
            <a:rPr lang="en-US" sz="1400" kern="1200"/>
            <a:t>Encoded categorical features </a:t>
          </a:r>
        </a:p>
      </dsp:txBody>
      <dsp:txXfrm>
        <a:off x="0" y="1322019"/>
        <a:ext cx="10515600" cy="815850"/>
      </dsp:txXfrm>
    </dsp:sp>
    <dsp:sp modelId="{C37D9BC7-E905-4FB0-89A9-B539879810A0}">
      <dsp:nvSpPr>
        <dsp:cNvPr id="0" name=""/>
        <dsp:cNvSpPr/>
      </dsp:nvSpPr>
      <dsp:spPr>
        <a:xfrm>
          <a:off x="525780" y="1115379"/>
          <a:ext cx="7360920"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Feature Limitations:</a:t>
          </a:r>
        </a:p>
      </dsp:txBody>
      <dsp:txXfrm>
        <a:off x="545955" y="1135554"/>
        <a:ext cx="7320570" cy="372930"/>
      </dsp:txXfrm>
    </dsp:sp>
    <dsp:sp modelId="{9607BE6F-21AE-4408-B155-B76633C3C270}">
      <dsp:nvSpPr>
        <dsp:cNvPr id="0" name=""/>
        <dsp:cNvSpPr/>
      </dsp:nvSpPr>
      <dsp:spPr>
        <a:xfrm>
          <a:off x="0" y="2420109"/>
          <a:ext cx="10515600" cy="815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Assumptions and limitations associated with their specific algorithms</a:t>
          </a:r>
        </a:p>
        <a:p>
          <a:pPr marL="114300" lvl="1" indent="-114300" algn="l" defTabSz="622300">
            <a:lnSpc>
              <a:spcPct val="90000"/>
            </a:lnSpc>
            <a:spcBef>
              <a:spcPct val="0"/>
            </a:spcBef>
            <a:spcAft>
              <a:spcPct val="15000"/>
            </a:spcAft>
            <a:buChar char="•"/>
          </a:pPr>
          <a:r>
            <a:rPr lang="en-US" sz="1400" kern="1200"/>
            <a:t>Performance may vary with new/unseen data</a:t>
          </a:r>
        </a:p>
      </dsp:txBody>
      <dsp:txXfrm>
        <a:off x="0" y="2420109"/>
        <a:ext cx="10515600" cy="815850"/>
      </dsp:txXfrm>
    </dsp:sp>
    <dsp:sp modelId="{520A9CAE-1973-4E50-83C0-F7563D6FDCC2}">
      <dsp:nvSpPr>
        <dsp:cNvPr id="0" name=""/>
        <dsp:cNvSpPr/>
      </dsp:nvSpPr>
      <dsp:spPr>
        <a:xfrm>
          <a:off x="525780" y="2213469"/>
          <a:ext cx="7360920"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Model Limitations:</a:t>
          </a:r>
        </a:p>
      </dsp:txBody>
      <dsp:txXfrm>
        <a:off x="545955" y="2233644"/>
        <a:ext cx="7320570" cy="372930"/>
      </dsp:txXfrm>
    </dsp:sp>
    <dsp:sp modelId="{66444914-2B7F-4E3F-956C-50267CCE6324}">
      <dsp:nvSpPr>
        <dsp:cNvPr id="0" name=""/>
        <dsp:cNvSpPr/>
      </dsp:nvSpPr>
      <dsp:spPr>
        <a:xfrm>
          <a:off x="0" y="3518199"/>
          <a:ext cx="10515600" cy="8158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Analysis conducted within framework of the start-up company’s requirements</a:t>
          </a:r>
        </a:p>
        <a:p>
          <a:pPr marL="114300" lvl="1" indent="-114300" algn="l" defTabSz="622300">
            <a:lnSpc>
              <a:spcPct val="90000"/>
            </a:lnSpc>
            <a:spcBef>
              <a:spcPct val="0"/>
            </a:spcBef>
            <a:spcAft>
              <a:spcPct val="15000"/>
            </a:spcAft>
            <a:buChar char="•"/>
          </a:pPr>
          <a:r>
            <a:rPr lang="en-US" sz="1400" kern="1200"/>
            <a:t>Profitability analysis conducted on a hypothetical model</a:t>
          </a:r>
        </a:p>
      </dsp:txBody>
      <dsp:txXfrm>
        <a:off x="0" y="3518199"/>
        <a:ext cx="10515600" cy="815850"/>
      </dsp:txXfrm>
    </dsp:sp>
    <dsp:sp modelId="{5DA3C95C-9AD2-4472-962C-6519B786C00B}">
      <dsp:nvSpPr>
        <dsp:cNvPr id="0" name=""/>
        <dsp:cNvSpPr/>
      </dsp:nvSpPr>
      <dsp:spPr>
        <a:xfrm>
          <a:off x="525780" y="3311559"/>
          <a:ext cx="7360920" cy="4132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pPr>
          <a:r>
            <a:rPr lang="en-US" sz="1400" kern="1200"/>
            <a:t>Business Context:</a:t>
          </a:r>
        </a:p>
      </dsp:txBody>
      <dsp:txXfrm>
        <a:off x="545955" y="3331734"/>
        <a:ext cx="7320570"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B15C-9CB1-48CB-9F56-EABD3982B2A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B366E-3D80-41F5-88F3-1968EF7DB5E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F2B3F6-192F-424C-9F7A-B15D113B192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Additional feature engineering: explore other features that may improve the prediction accuracy such as amenities, reviews, ratings, or sentiment analysis</a:t>
          </a:r>
        </a:p>
      </dsp:txBody>
      <dsp:txXfrm>
        <a:off x="1435590" y="531"/>
        <a:ext cx="9080009" cy="1242935"/>
      </dsp:txXfrm>
    </dsp:sp>
    <dsp:sp modelId="{A8D37068-3AA6-4985-9D58-2F83C875B7B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A26EAE-BC29-489A-8BE7-565A6D51FBA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EA2A9A-E0EF-434F-84DF-E47E02EAF1C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Applying models on other cities: test the model on other cities with similar or different market conditions to evaluate its robustness and transferability</a:t>
          </a:r>
        </a:p>
      </dsp:txBody>
      <dsp:txXfrm>
        <a:off x="1435590" y="1554201"/>
        <a:ext cx="9080009" cy="1242935"/>
      </dsp:txXfrm>
    </dsp:sp>
    <dsp:sp modelId="{160EBC5E-BF04-4588-8A12-F6A571C93879}">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25E516-B08D-4300-B7A9-EF76CCE2EDB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DA4EB4-A371-4BE9-AC20-31F464551ED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77900">
            <a:lnSpc>
              <a:spcPct val="100000"/>
            </a:lnSpc>
            <a:spcBef>
              <a:spcPct val="0"/>
            </a:spcBef>
            <a:spcAft>
              <a:spcPct val="35000"/>
            </a:spcAft>
            <a:buNone/>
          </a:pPr>
          <a:r>
            <a:rPr lang="en-US" sz="2200" kern="1200"/>
            <a:t>Using different models: try other machine learning algorithms or techniques such as neural networks, ensemble methods, or deep learning</a:t>
          </a:r>
        </a:p>
      </dsp:txBody>
      <dsp:txXfrm>
        <a:off x="1435590" y="3107870"/>
        <a:ext cx="9080009" cy="1242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FE307-C488-48A0-B7AC-935306CF07C8}">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68C19-385B-44BA-96C5-1B136F4DE8E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E4F33-295E-421F-836F-B99E6E95B340}">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This project presented a machine learning prediction model for short-term listing prices in New York City using historical Airbnb data</a:t>
          </a:r>
        </a:p>
      </dsp:txBody>
      <dsp:txXfrm>
        <a:off x="836323" y="3399"/>
        <a:ext cx="9679276" cy="724089"/>
      </dsp:txXfrm>
    </dsp:sp>
    <dsp:sp modelId="{9054B8EE-F1EB-4921-A4EC-542936769BBB}">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378B6-D1D1-424C-A61E-E1B86E56C83C}">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19451-7219-46FA-9AFA-C782C3086831}">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Data was collected, wrangled, and analyzed to explore the distribution and correlation of price with various features</a:t>
          </a:r>
        </a:p>
      </dsp:txBody>
      <dsp:txXfrm>
        <a:off x="836323" y="908511"/>
        <a:ext cx="9679276" cy="724089"/>
      </dsp:txXfrm>
    </dsp:sp>
    <dsp:sp modelId="{72D3EAA8-83A5-4EEF-9F55-3023359D610F}">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D0205-3CC9-49E9-917F-C2CE06734A2A}">
      <dsp:nvSpPr>
        <dsp:cNvPr id="0" name=""/>
        <dsp:cNvSpPr/>
      </dsp:nvSpPr>
      <dsp:spPr>
        <a:xfrm>
          <a:off x="219037" y="1976544"/>
          <a:ext cx="398249" cy="39824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D13567-0500-4F67-97E9-0C1CBCBDAEC1}">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Two regression models were applied and tuned: Random Forest and </a:t>
          </a:r>
          <a:r>
            <a:rPr lang="en-US" sz="1900" kern="1200" dirty="0" err="1"/>
            <a:t>XGboost</a:t>
          </a:r>
          <a:r>
            <a:rPr lang="en-US" sz="1900" kern="1200" dirty="0"/>
            <a:t>. A new feature was also created using the distance from a popular landmark</a:t>
          </a:r>
        </a:p>
      </dsp:txBody>
      <dsp:txXfrm>
        <a:off x="836323" y="1813624"/>
        <a:ext cx="9679276" cy="724089"/>
      </dsp:txXfrm>
    </dsp:sp>
    <dsp:sp modelId="{9F72EF50-A6AE-40DB-AAD5-79C907B82BB3}">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5AEE4-8ED1-4106-923A-FD8C0DDC56D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FFD3F0-FF72-4C13-9129-1DBDF9C41701}">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The most important features for predicting price were </a:t>
          </a:r>
          <a:r>
            <a:rPr lang="en-US" sz="1900" u="sng" kern="1200" dirty="0"/>
            <a:t>guests accommodated</a:t>
          </a:r>
          <a:r>
            <a:rPr lang="en-US" sz="1900" kern="1200" dirty="0"/>
            <a:t>, </a:t>
          </a:r>
          <a:r>
            <a:rPr lang="en-US" sz="1900" u="sng" kern="1200" dirty="0"/>
            <a:t>number of bathrooms</a:t>
          </a:r>
          <a:r>
            <a:rPr lang="en-US" sz="1900" kern="1200" dirty="0"/>
            <a:t>, and </a:t>
          </a:r>
          <a:r>
            <a:rPr lang="en-US" sz="1900" u="sng" kern="1200" dirty="0"/>
            <a:t>proximity to a landmark</a:t>
          </a:r>
        </a:p>
      </dsp:txBody>
      <dsp:txXfrm>
        <a:off x="836323" y="2718736"/>
        <a:ext cx="9679276" cy="724089"/>
      </dsp:txXfrm>
    </dsp:sp>
    <dsp:sp modelId="{EF9B6376-E4E0-4A1C-B370-B6399E5C4EB8}">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A8AF2-62C9-462D-9ACE-F6F663F21D12}">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18942-2F61-4A27-917B-8873A14B2540}">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We discussed any assumptions &amp; limitations </a:t>
          </a:r>
          <a:r>
            <a:rPr lang="en-US" sz="1900" b="0" i="0" kern="1200" dirty="0"/>
            <a:t>that could affect the validity and reliability of the predictions </a:t>
          </a:r>
          <a:r>
            <a:rPr lang="en-US" sz="1900" kern="1200" dirty="0"/>
            <a:t>in the project report..</a:t>
          </a:r>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609D0-5375-459A-981D-6E2C9B57FB58}" type="datetimeFigureOut">
              <a:rPr lang="en-US" smtClean="0"/>
              <a:t>8/9/2023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22799-9582-4DF5-8ADF-2074DF9BED1F}" type="slidenum">
              <a:rPr lang="en-US" smtClean="0"/>
              <a:t>‹#›</a:t>
            </a:fld>
            <a:endParaRPr lang="en-US"/>
          </a:p>
        </p:txBody>
      </p:sp>
    </p:spTree>
    <p:extLst>
      <p:ext uri="{BB962C8B-B14F-4D97-AF65-F5344CB8AC3E}">
        <p14:creationId xmlns:p14="http://schemas.microsoft.com/office/powerpoint/2010/main" val="1318781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304206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08083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24989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7799E-9CF9-40D1-8848-E26110036AE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76981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7799E-9CF9-40D1-8848-E26110036AE6}"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0098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7799E-9CF9-40D1-8848-E26110036AE6}"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88419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7799E-9CF9-40D1-8848-E26110036AE6}"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381110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7799E-9CF9-40D1-8848-E26110036AE6}"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205193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7799E-9CF9-40D1-8848-E26110036AE6}"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416902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07799E-9CF9-40D1-8848-E26110036AE6}"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242691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07799E-9CF9-40D1-8848-E26110036AE6}"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E31BB-3BA3-4D96-9156-AC92BDB3B0D8}" type="slidenum">
              <a:rPr lang="en-US" smtClean="0"/>
              <a:t>‹#›</a:t>
            </a:fld>
            <a:endParaRPr lang="en-US"/>
          </a:p>
        </p:txBody>
      </p:sp>
    </p:spTree>
    <p:extLst>
      <p:ext uri="{BB962C8B-B14F-4D97-AF65-F5344CB8AC3E}">
        <p14:creationId xmlns:p14="http://schemas.microsoft.com/office/powerpoint/2010/main" val="171944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7799E-9CF9-40D1-8848-E26110036AE6}" type="datetimeFigureOut">
              <a:rPr lang="en-US" smtClean="0"/>
              <a:t>8/9/2023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E31BB-3BA3-4D96-9156-AC92BDB3B0D8}" type="slidenum">
              <a:rPr lang="en-US" smtClean="0"/>
              <a:t>‹#›</a:t>
            </a:fld>
            <a:endParaRPr lang="en-US"/>
          </a:p>
        </p:txBody>
      </p:sp>
    </p:spTree>
    <p:extLst>
      <p:ext uri="{BB962C8B-B14F-4D97-AF65-F5344CB8AC3E}">
        <p14:creationId xmlns:p14="http://schemas.microsoft.com/office/powerpoint/2010/main" val="409220652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hyperlink" Target="http://insideairbn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4">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0DA03D9-DD74-B2D9-BEF6-F4FA4DD414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91" t="12537" r="-1" b="15360"/>
          <a:stretch/>
        </p:blipFill>
        <p:spPr bwMode="auto">
          <a:xfrm>
            <a:off x="20" y="10"/>
            <a:ext cx="866849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2" name="Rectangle 2056">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F3EC45-A1E4-D165-A8BA-6FC9823975B6}"/>
              </a:ext>
            </a:extLst>
          </p:cNvPr>
          <p:cNvSpPr>
            <a:spLocks noGrp="1"/>
          </p:cNvSpPr>
          <p:nvPr>
            <p:ph type="ctrTitle"/>
          </p:nvPr>
        </p:nvSpPr>
        <p:spPr>
          <a:xfrm>
            <a:off x="7848600" y="1122363"/>
            <a:ext cx="4023360" cy="3204134"/>
          </a:xfrm>
        </p:spPr>
        <p:txBody>
          <a:bodyPr anchor="b">
            <a:normAutofit/>
          </a:bodyPr>
          <a:lstStyle/>
          <a:p>
            <a:pPr algn="l"/>
            <a:r>
              <a:rPr lang="en-US" sz="4800"/>
              <a:t>Predicting Short-term Rental Prices</a:t>
            </a:r>
            <a:endParaRPr lang="en-US" sz="4800" dirty="0"/>
          </a:p>
        </p:txBody>
      </p:sp>
      <p:sp>
        <p:nvSpPr>
          <p:cNvPr id="3" name="Subtitle 2">
            <a:extLst>
              <a:ext uri="{FF2B5EF4-FFF2-40B4-BE49-F238E27FC236}">
                <a16:creationId xmlns:a16="http://schemas.microsoft.com/office/drawing/2014/main" id="{55AF8B61-1A3B-71A9-FEC4-9E8CE54DC0DB}"/>
              </a:ext>
            </a:extLst>
          </p:cNvPr>
          <p:cNvSpPr>
            <a:spLocks noGrp="1"/>
          </p:cNvSpPr>
          <p:nvPr>
            <p:ph type="subTitle" idx="1"/>
          </p:nvPr>
        </p:nvSpPr>
        <p:spPr>
          <a:xfrm>
            <a:off x="7848600" y="4872922"/>
            <a:ext cx="4023360" cy="1208141"/>
          </a:xfrm>
        </p:spPr>
        <p:txBody>
          <a:bodyPr>
            <a:normAutofit/>
          </a:bodyPr>
          <a:lstStyle/>
          <a:p>
            <a:pPr algn="l"/>
            <a:r>
              <a:rPr lang="en-US" sz="2000"/>
              <a:t>Springboard – Capstone 2</a:t>
            </a:r>
          </a:p>
          <a:p>
            <a:pPr algn="l"/>
            <a:r>
              <a:rPr lang="en-US" sz="2000"/>
              <a:t>Nizar Altawam</a:t>
            </a:r>
          </a:p>
          <a:p>
            <a:pPr algn="l"/>
            <a:r>
              <a:rPr lang="en-US" sz="2000"/>
              <a:t>2023</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439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dirty="0"/>
              <a:t>Key findings (cont.)</a:t>
            </a:r>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3. There was a significant number of longer-term stays (&gt; 30 nights) </a:t>
            </a:r>
            <a:br>
              <a:rPr lang="en-US" dirty="0"/>
            </a:br>
            <a:r>
              <a:rPr lang="en-US" dirty="0"/>
              <a:t>possibly due to regulations or the recent pandemic</a:t>
            </a:r>
          </a:p>
          <a:p>
            <a:endParaRPr lang="en-US" dirty="0"/>
          </a:p>
        </p:txBody>
      </p:sp>
      <p:pic>
        <p:nvPicPr>
          <p:cNvPr id="6" name="Picture 5">
            <a:extLst>
              <a:ext uri="{FF2B5EF4-FFF2-40B4-BE49-F238E27FC236}">
                <a16:creationId xmlns:a16="http://schemas.microsoft.com/office/drawing/2014/main" id="{F8EC7E73-7A66-CB70-5E57-AFBCA22682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23796" y="2556599"/>
            <a:ext cx="7487557" cy="4018118"/>
          </a:xfrm>
          <a:prstGeom prst="rect">
            <a:avLst/>
          </a:prstGeom>
        </p:spPr>
      </p:pic>
      <p:sp>
        <p:nvSpPr>
          <p:cNvPr id="7" name="TextBox 6">
            <a:extLst>
              <a:ext uri="{FF2B5EF4-FFF2-40B4-BE49-F238E27FC236}">
                <a16:creationId xmlns:a16="http://schemas.microsoft.com/office/drawing/2014/main" id="{131A2AC7-077E-0113-FA72-B34F3B42C5A5}"/>
              </a:ext>
            </a:extLst>
          </p:cNvPr>
          <p:cNvSpPr txBox="1"/>
          <p:nvPr/>
        </p:nvSpPr>
        <p:spPr>
          <a:xfrm>
            <a:off x="323851" y="3363096"/>
            <a:ext cx="2857499" cy="1754326"/>
          </a:xfrm>
          <a:prstGeom prst="rect">
            <a:avLst/>
          </a:prstGeom>
          <a:noFill/>
        </p:spPr>
        <p:txBody>
          <a:bodyPr wrap="square" rtlCol="0">
            <a:spAutoFit/>
          </a:bodyPr>
          <a:lstStyle/>
          <a:p>
            <a:r>
              <a:rPr lang="en-US" dirty="0"/>
              <a:t>*note: Due to this imbalance in distribution, the definition of STR in the context of this project was redefined to include listings with less than </a:t>
            </a:r>
            <a:r>
              <a:rPr lang="en-US" b="1" dirty="0"/>
              <a:t>31 days</a:t>
            </a:r>
            <a:endParaRPr lang="en-US" dirty="0"/>
          </a:p>
        </p:txBody>
      </p:sp>
    </p:spTree>
    <p:extLst>
      <p:ext uri="{BB962C8B-B14F-4D97-AF65-F5344CB8AC3E}">
        <p14:creationId xmlns:p14="http://schemas.microsoft.com/office/powerpoint/2010/main" val="301899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EE0BD2E-7964-1DB0-C0EE-9951265C6D68}"/>
              </a:ext>
            </a:extLst>
          </p:cNvPr>
          <p:cNvSpPr txBox="1">
            <a:spLocks/>
          </p:cNvSpPr>
          <p:nvPr/>
        </p:nvSpPr>
        <p:spPr>
          <a:xfrm>
            <a:off x="841248" y="426720"/>
            <a:ext cx="10506456" cy="191914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000" kern="1200">
                <a:solidFill>
                  <a:schemeClr val="tx1"/>
                </a:solidFill>
                <a:latin typeface="+mj-lt"/>
                <a:ea typeface="+mj-ea"/>
                <a:cs typeface="+mj-cs"/>
              </a:rPr>
              <a:t>Data Pre-processing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266F5A9-8301-D988-CAE3-7DAA4EDCCB64}"/>
              </a:ext>
            </a:extLst>
          </p:cNvPr>
          <p:cNvSpPr>
            <a:spLocks noGrp="1"/>
          </p:cNvSpPr>
          <p:nvPr>
            <p:ph idx="1"/>
          </p:nvPr>
        </p:nvSpPr>
        <p:spPr>
          <a:xfrm>
            <a:off x="841248" y="3337269"/>
            <a:ext cx="10509504" cy="2905686"/>
          </a:xfrm>
        </p:spPr>
        <p:txBody>
          <a:bodyPr vert="horz" lIns="91440" tIns="45720" rIns="91440" bIns="45720" rtlCol="0">
            <a:normAutofit/>
          </a:bodyPr>
          <a:lstStyle/>
          <a:p>
            <a:r>
              <a:rPr lang="en-US" sz="1700" b="1"/>
              <a:t>Categorical feature encoding</a:t>
            </a:r>
            <a:r>
              <a:rPr lang="en-US" sz="1700"/>
              <a:t>: encoded borough, neighborhood, and room_type features using one-hot and ordinal encoding</a:t>
            </a:r>
          </a:p>
          <a:p>
            <a:r>
              <a:rPr lang="en-US" sz="1700" b="1"/>
              <a:t>Data splitting</a:t>
            </a:r>
            <a:r>
              <a:rPr lang="en-US" sz="1700"/>
              <a:t>: split the data into training and testing datasets with a 70/30 ratio</a:t>
            </a:r>
          </a:p>
          <a:p>
            <a:r>
              <a:rPr lang="en-US" sz="1700" b="1"/>
              <a:t>Baseline model</a:t>
            </a:r>
            <a:r>
              <a:rPr lang="en-US" sz="1700"/>
              <a:t>: created a dummy model for comparison using the mean value of price as a constant prediction</a:t>
            </a:r>
          </a:p>
          <a:p>
            <a:r>
              <a:rPr lang="en-US" sz="1700" b="1"/>
              <a:t>Models</a:t>
            </a:r>
            <a:r>
              <a:rPr lang="en-US" sz="1700"/>
              <a:t>: applied two machine learning algorithms: </a:t>
            </a:r>
          </a:p>
          <a:p>
            <a:pPr lvl="1"/>
            <a:r>
              <a:rPr lang="en-US" sz="1700"/>
              <a:t>Random Forest Regressor (RFR) and an XGBoost for Regression(XGBR). </a:t>
            </a:r>
          </a:p>
          <a:p>
            <a:pPr lvl="1"/>
            <a:r>
              <a:rPr lang="en-US" sz="1700"/>
              <a:t>Both models were tuned using grid search and cross validation to find the optimal hyperparameters. </a:t>
            </a:r>
          </a:p>
          <a:p>
            <a:endParaRPr lang="en-US" sz="1700"/>
          </a:p>
        </p:txBody>
      </p:sp>
    </p:spTree>
    <p:extLst>
      <p:ext uri="{BB962C8B-B14F-4D97-AF65-F5344CB8AC3E}">
        <p14:creationId xmlns:p14="http://schemas.microsoft.com/office/powerpoint/2010/main" val="274200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CA8EF-3FBC-3D39-1424-3438585A335A}"/>
              </a:ext>
            </a:extLst>
          </p:cNvPr>
          <p:cNvSpPr>
            <a:spLocks noGrp="1"/>
          </p:cNvSpPr>
          <p:nvPr>
            <p:ph idx="1"/>
          </p:nvPr>
        </p:nvSpPr>
        <p:spPr>
          <a:xfrm>
            <a:off x="838199" y="1825625"/>
            <a:ext cx="10626969" cy="4351338"/>
          </a:xfrm>
        </p:spPr>
        <p:txBody>
          <a:bodyPr>
            <a:normAutofit/>
          </a:bodyPr>
          <a:lstStyle/>
          <a:p>
            <a:r>
              <a:rPr lang="en-US" b="1" dirty="0"/>
              <a:t>Evaluation metrics: </a:t>
            </a:r>
            <a:r>
              <a:rPr lang="en-US" dirty="0"/>
              <a:t>used root mean squared error (RMSE) and mean absolute error (MAE) metrics to evaluate the performance of the models</a:t>
            </a:r>
          </a:p>
          <a:p>
            <a:pPr lvl="1"/>
            <a:r>
              <a:rPr lang="en-US" dirty="0"/>
              <a:t>The initial RFR model had an RMSE</a:t>
            </a:r>
            <a:r>
              <a:rPr lang="en-US" dirty="0">
                <a:solidFill>
                  <a:schemeClr val="accent1"/>
                </a:solidFill>
              </a:rPr>
              <a:t> 111.6 </a:t>
            </a:r>
            <a:r>
              <a:rPr lang="en-US" dirty="0"/>
              <a:t>with predictions being off by an average of </a:t>
            </a:r>
            <a:r>
              <a:rPr lang="en-US" dirty="0">
                <a:solidFill>
                  <a:schemeClr val="accent1"/>
                </a:solidFill>
              </a:rPr>
              <a:t>$66.14</a:t>
            </a:r>
            <a:r>
              <a:rPr lang="en-US" dirty="0"/>
              <a:t>. </a:t>
            </a:r>
          </a:p>
          <a:p>
            <a:r>
              <a:rPr lang="en-US" b="1" dirty="0"/>
              <a:t>Feature engineering</a:t>
            </a:r>
            <a:r>
              <a:rPr lang="en-US" dirty="0"/>
              <a:t>: </a:t>
            </a:r>
          </a:p>
          <a:p>
            <a:pPr lvl="1"/>
            <a:r>
              <a:rPr lang="en-US" dirty="0"/>
              <a:t>In attempt to improve model performance, a new feature was created using the distance from a popular landmark within the same borough of each listing.</a:t>
            </a:r>
          </a:p>
        </p:txBody>
      </p:sp>
      <p:sp>
        <p:nvSpPr>
          <p:cNvPr id="4" name="Title 1">
            <a:extLst>
              <a:ext uri="{FF2B5EF4-FFF2-40B4-BE49-F238E27FC236}">
                <a16:creationId xmlns:a16="http://schemas.microsoft.com/office/drawing/2014/main" id="{7857C3F3-91A2-F944-6C59-AC049A825C0C}"/>
              </a:ext>
            </a:extLst>
          </p:cNvPr>
          <p:cNvSpPr txBox="1">
            <a:spLocks/>
          </p:cNvSpPr>
          <p:nvPr/>
        </p:nvSpPr>
        <p:spPr>
          <a:xfrm>
            <a:off x="572493" y="238539"/>
            <a:ext cx="11018520" cy="1434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t>Modeling</a:t>
            </a:r>
          </a:p>
        </p:txBody>
      </p:sp>
    </p:spTree>
    <p:extLst>
      <p:ext uri="{BB962C8B-B14F-4D97-AF65-F5344CB8AC3E}">
        <p14:creationId xmlns:p14="http://schemas.microsoft.com/office/powerpoint/2010/main" val="285378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12052-38C1-F6B1-04AD-CF8EE4BDA805}"/>
              </a:ext>
            </a:extLst>
          </p:cNvPr>
          <p:cNvSpPr>
            <a:spLocks noGrp="1"/>
          </p:cNvSpPr>
          <p:nvPr>
            <p:ph type="title"/>
          </p:nvPr>
        </p:nvSpPr>
        <p:spPr>
          <a:xfrm>
            <a:off x="572493" y="238539"/>
            <a:ext cx="11018520" cy="1434415"/>
          </a:xfrm>
        </p:spPr>
        <p:txBody>
          <a:bodyPr anchor="b">
            <a:normAutofit/>
          </a:bodyPr>
          <a:lstStyle/>
          <a:p>
            <a:r>
              <a:rPr lang="en-US" sz="5400"/>
              <a:t>Performance Evaluation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B967732-3F57-9A48-6A99-0B95DC96760C}"/>
              </a:ext>
            </a:extLst>
          </p:cNvPr>
          <p:cNvGraphicFramePr>
            <a:graphicFrameLocks noGrp="1"/>
          </p:cNvGraphicFramePr>
          <p:nvPr>
            <p:ph idx="1"/>
            <p:extLst>
              <p:ext uri="{D42A27DB-BD31-4B8C-83A1-F6EECF244321}">
                <p14:modId xmlns:p14="http://schemas.microsoft.com/office/powerpoint/2010/main" val="1767311941"/>
              </p:ext>
            </p:extLst>
          </p:nvPr>
        </p:nvGraphicFramePr>
        <p:xfrm>
          <a:off x="572493" y="2071316"/>
          <a:ext cx="11018520"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063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types of information&#10;&#10;Description automatically generated">
            <a:extLst>
              <a:ext uri="{FF2B5EF4-FFF2-40B4-BE49-F238E27FC236}">
                <a16:creationId xmlns:a16="http://schemas.microsoft.com/office/drawing/2014/main" id="{04017F9A-48E1-2C0E-7F6D-3E1A82824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917" y="2350635"/>
            <a:ext cx="7059182" cy="4142240"/>
          </a:xfrm>
          <a:prstGeom prst="rect">
            <a:avLst/>
          </a:prstGeom>
        </p:spPr>
      </p:pic>
      <p:sp>
        <p:nvSpPr>
          <p:cNvPr id="2" name="Title 1">
            <a:extLst>
              <a:ext uri="{FF2B5EF4-FFF2-40B4-BE49-F238E27FC236}">
                <a16:creationId xmlns:a16="http://schemas.microsoft.com/office/drawing/2014/main" id="{00C46557-9C27-56EA-BDD9-E2ABA4AC9EFE}"/>
              </a:ext>
            </a:extLst>
          </p:cNvPr>
          <p:cNvSpPr>
            <a:spLocks noGrp="1"/>
          </p:cNvSpPr>
          <p:nvPr>
            <p:ph type="title"/>
          </p:nvPr>
        </p:nvSpPr>
        <p:spPr/>
        <p:txBody>
          <a:bodyPr/>
          <a:lstStyle/>
          <a:p>
            <a:r>
              <a:rPr lang="en-US"/>
              <a:t>Feature Importance Analysis</a:t>
            </a:r>
            <a:endParaRPr lang="en-US" dirty="0"/>
          </a:p>
        </p:txBody>
      </p:sp>
      <p:sp>
        <p:nvSpPr>
          <p:cNvPr id="3" name="Content Placeholder 2">
            <a:extLst>
              <a:ext uri="{FF2B5EF4-FFF2-40B4-BE49-F238E27FC236}">
                <a16:creationId xmlns:a16="http://schemas.microsoft.com/office/drawing/2014/main" id="{6E5A477A-C482-D3D6-DD39-C2EA4E12F047}"/>
              </a:ext>
            </a:extLst>
          </p:cNvPr>
          <p:cNvSpPr>
            <a:spLocks noGrp="1"/>
          </p:cNvSpPr>
          <p:nvPr>
            <p:ph idx="1"/>
          </p:nvPr>
        </p:nvSpPr>
        <p:spPr/>
        <p:txBody>
          <a:bodyPr/>
          <a:lstStyle/>
          <a:p>
            <a:r>
              <a:rPr lang="en-US"/>
              <a:t>Using RFR model for feature importance* to identify which features had the most influence on price:</a:t>
            </a:r>
          </a:p>
          <a:p>
            <a:pPr lvl="1"/>
            <a:r>
              <a:rPr lang="en-US" sz="1800" b="0" i="0" u="none" strike="noStrike">
                <a:solidFill>
                  <a:srgbClr val="000000"/>
                </a:solidFill>
                <a:effectLst/>
                <a:latin typeface="Arial" panose="020B0604020202020204" pitchFamily="34" charset="0"/>
              </a:rPr>
              <a:t>Number of guests accommodated </a:t>
            </a:r>
          </a:p>
          <a:p>
            <a:pPr lvl="1"/>
            <a:r>
              <a:rPr lang="en-US" sz="1800" b="0" i="0" u="none" strike="noStrike">
                <a:solidFill>
                  <a:srgbClr val="000000"/>
                </a:solidFill>
                <a:effectLst/>
                <a:latin typeface="Arial" panose="020B0604020202020204" pitchFamily="34" charset="0"/>
              </a:rPr>
              <a:t>number of bathrooms</a:t>
            </a:r>
          </a:p>
          <a:p>
            <a:pPr lvl="1"/>
            <a:r>
              <a:rPr lang="en-US" sz="1800" b="0" i="0" u="none" strike="noStrike">
                <a:solidFill>
                  <a:srgbClr val="000000"/>
                </a:solidFill>
                <a:effectLst/>
                <a:latin typeface="Arial" panose="020B0604020202020204" pitchFamily="34" charset="0"/>
              </a:rPr>
              <a:t>distance from a popular landmark</a:t>
            </a:r>
            <a:endParaRPr lang="en-US"/>
          </a:p>
          <a:p>
            <a:endParaRPr lang="en-US" dirty="0"/>
          </a:p>
        </p:txBody>
      </p:sp>
      <p:sp>
        <p:nvSpPr>
          <p:cNvPr id="6" name="Rectangle 5">
            <a:extLst>
              <a:ext uri="{FF2B5EF4-FFF2-40B4-BE49-F238E27FC236}">
                <a16:creationId xmlns:a16="http://schemas.microsoft.com/office/drawing/2014/main" id="{1AEF4F5A-BDDF-7786-EBB6-2410163814AD}"/>
              </a:ext>
            </a:extLst>
          </p:cNvPr>
          <p:cNvSpPr/>
          <p:nvPr/>
        </p:nvSpPr>
        <p:spPr>
          <a:xfrm>
            <a:off x="5627076" y="4951828"/>
            <a:ext cx="6221209" cy="998806"/>
          </a:xfrm>
          <a:prstGeom prst="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98C553-092E-DDFB-87EF-0F1A613AAFB6}"/>
              </a:ext>
            </a:extLst>
          </p:cNvPr>
          <p:cNvSpPr txBox="1"/>
          <p:nvPr/>
        </p:nvSpPr>
        <p:spPr>
          <a:xfrm>
            <a:off x="343715" y="4127792"/>
            <a:ext cx="4304714" cy="1323439"/>
          </a:xfrm>
          <a:prstGeom prst="rect">
            <a:avLst/>
          </a:prstGeom>
          <a:noFill/>
        </p:spPr>
        <p:txBody>
          <a:bodyPr wrap="square" rtlCol="0">
            <a:spAutoFit/>
          </a:bodyPr>
          <a:lstStyle/>
          <a:p>
            <a:r>
              <a:rPr lang="en-US" sz="1600" i="1"/>
              <a:t>*It's important to note that the importance score is a relative measure within the context of the specific model and dataset. It does not necessarily reflect the absolute importance of a feature or imply causality</a:t>
            </a:r>
            <a:endParaRPr lang="en-US" sz="1600" i="1" dirty="0"/>
          </a:p>
        </p:txBody>
      </p:sp>
    </p:spTree>
    <p:extLst>
      <p:ext uri="{BB962C8B-B14F-4D97-AF65-F5344CB8AC3E}">
        <p14:creationId xmlns:p14="http://schemas.microsoft.com/office/powerpoint/2010/main" val="3619360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512052-38C1-F6B1-04AD-CF8EE4BDA805}"/>
              </a:ext>
            </a:extLst>
          </p:cNvPr>
          <p:cNvSpPr>
            <a:spLocks noGrp="1"/>
          </p:cNvSpPr>
          <p:nvPr>
            <p:ph type="title"/>
          </p:nvPr>
        </p:nvSpPr>
        <p:spPr>
          <a:xfrm>
            <a:off x="841248" y="426720"/>
            <a:ext cx="10506456" cy="1919141"/>
          </a:xfrm>
        </p:spPr>
        <p:txBody>
          <a:bodyPr anchor="b">
            <a:normAutofit/>
          </a:bodyPr>
          <a:lstStyle/>
          <a:p>
            <a:r>
              <a:rPr lang="en-US" sz="6000" dirty="0"/>
              <a:t>Profitability Analysis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7DCA8EF-3FBC-3D39-1424-3438585A335A}"/>
              </a:ext>
            </a:extLst>
          </p:cNvPr>
          <p:cNvSpPr>
            <a:spLocks noGrp="1"/>
          </p:cNvSpPr>
          <p:nvPr>
            <p:ph idx="1"/>
          </p:nvPr>
        </p:nvSpPr>
        <p:spPr>
          <a:xfrm>
            <a:off x="841248" y="3337269"/>
            <a:ext cx="10509504" cy="2905686"/>
          </a:xfrm>
        </p:spPr>
        <p:txBody>
          <a:bodyPr>
            <a:normAutofit/>
          </a:bodyPr>
          <a:lstStyle/>
          <a:p>
            <a:r>
              <a:rPr lang="en-US" sz="2200"/>
              <a:t>To understand the model’s performance and estimate potential revenue we conducted a hypothetical profitability analysis.</a:t>
            </a:r>
          </a:p>
          <a:p>
            <a:r>
              <a:rPr lang="en-US" sz="2200"/>
              <a:t>The analysis compared our model to a hypothetical model that takes the average price of listings aggregated by neighborhood and property type</a:t>
            </a:r>
          </a:p>
          <a:p>
            <a:r>
              <a:rPr lang="en-US" sz="2200"/>
              <a:t>Occupancy rate was estimated for each listing using availability information in the detailed calendar data. This was then factored into the revenue estimation.</a:t>
            </a:r>
          </a:p>
          <a:p>
            <a:r>
              <a:rPr lang="en-US" sz="2200"/>
              <a:t>The results indicate, for the listings assessed and over the 12-month period, our model would generate approximately a </a:t>
            </a:r>
            <a:r>
              <a:rPr lang="en-US" sz="2200" b="1"/>
              <a:t>1.4% increase in revenue</a:t>
            </a:r>
            <a:r>
              <a:rPr lang="en-US" sz="2200"/>
              <a:t>.</a:t>
            </a:r>
          </a:p>
        </p:txBody>
      </p:sp>
    </p:spTree>
    <p:extLst>
      <p:ext uri="{BB962C8B-B14F-4D97-AF65-F5344CB8AC3E}">
        <p14:creationId xmlns:p14="http://schemas.microsoft.com/office/powerpoint/2010/main" val="201362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A692A-73BC-C9D9-6A09-DC48D0118BE3}"/>
              </a:ext>
            </a:extLst>
          </p:cNvPr>
          <p:cNvSpPr>
            <a:spLocks noGrp="1"/>
          </p:cNvSpPr>
          <p:nvPr>
            <p:ph type="title"/>
          </p:nvPr>
        </p:nvSpPr>
        <p:spPr/>
        <p:txBody>
          <a:bodyPr/>
          <a:lstStyle/>
          <a:p>
            <a:r>
              <a:rPr lang="en-US" sz="6000" dirty="0"/>
              <a:t>Assumptions</a:t>
            </a:r>
            <a:r>
              <a:rPr lang="en-US" dirty="0"/>
              <a:t> </a:t>
            </a:r>
            <a:r>
              <a:rPr lang="en-US" sz="6000" dirty="0"/>
              <a:t>and Limitations</a:t>
            </a:r>
          </a:p>
        </p:txBody>
      </p:sp>
      <p:graphicFrame>
        <p:nvGraphicFramePr>
          <p:cNvPr id="7" name="Content Placeholder 2">
            <a:extLst>
              <a:ext uri="{FF2B5EF4-FFF2-40B4-BE49-F238E27FC236}">
                <a16:creationId xmlns:a16="http://schemas.microsoft.com/office/drawing/2014/main" id="{30A93435-5CA3-1158-AF8A-08D953E91BB2}"/>
              </a:ext>
            </a:extLst>
          </p:cNvPr>
          <p:cNvGraphicFramePr>
            <a:graphicFrameLocks noGrp="1"/>
          </p:cNvGraphicFramePr>
          <p:nvPr>
            <p:ph idx="1"/>
            <p:extLst>
              <p:ext uri="{D42A27DB-BD31-4B8C-83A1-F6EECF244321}">
                <p14:modId xmlns:p14="http://schemas.microsoft.com/office/powerpoint/2010/main" val="7439200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2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4B8C-9A0E-1A3E-C490-EB2B2DD2C7EE}"/>
              </a:ext>
            </a:extLst>
          </p:cNvPr>
          <p:cNvSpPr>
            <a:spLocks noGrp="1"/>
          </p:cNvSpPr>
          <p:nvPr>
            <p:ph type="title"/>
          </p:nvPr>
        </p:nvSpPr>
        <p:spPr/>
        <p:txBody>
          <a:bodyPr/>
          <a:lstStyle/>
          <a:p>
            <a:r>
              <a:rPr lang="en-US" sz="6000" dirty="0"/>
              <a:t>Future</a:t>
            </a:r>
            <a:r>
              <a:rPr lang="en-US" dirty="0"/>
              <a:t> </a:t>
            </a:r>
            <a:r>
              <a:rPr lang="en-US" sz="6000" dirty="0"/>
              <a:t>Steps</a:t>
            </a:r>
          </a:p>
        </p:txBody>
      </p:sp>
      <p:graphicFrame>
        <p:nvGraphicFramePr>
          <p:cNvPr id="5" name="Content Placeholder 2">
            <a:extLst>
              <a:ext uri="{FF2B5EF4-FFF2-40B4-BE49-F238E27FC236}">
                <a16:creationId xmlns:a16="http://schemas.microsoft.com/office/drawing/2014/main" id="{4A2E1575-30E4-E40F-5E84-06BC25C1232A}"/>
              </a:ext>
            </a:extLst>
          </p:cNvPr>
          <p:cNvGraphicFramePr>
            <a:graphicFrameLocks noGrp="1"/>
          </p:cNvGraphicFramePr>
          <p:nvPr>
            <p:ph idx="1"/>
            <p:extLst>
              <p:ext uri="{D42A27DB-BD31-4B8C-83A1-F6EECF244321}">
                <p14:modId xmlns:p14="http://schemas.microsoft.com/office/powerpoint/2010/main" val="37189339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889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36A8F-FF86-5F4C-2C83-3F6748EC63F3}"/>
              </a:ext>
            </a:extLst>
          </p:cNvPr>
          <p:cNvSpPr>
            <a:spLocks noGrp="1"/>
          </p:cNvSpPr>
          <p:nvPr>
            <p:ph type="title"/>
          </p:nvPr>
        </p:nvSpPr>
        <p:spPr>
          <a:xfrm>
            <a:off x="838200" y="557188"/>
            <a:ext cx="10515600" cy="1133499"/>
          </a:xfrm>
        </p:spPr>
        <p:txBody>
          <a:bodyPr>
            <a:normAutofit/>
          </a:bodyPr>
          <a:lstStyle/>
          <a:p>
            <a:r>
              <a:rPr lang="en-US" sz="5200"/>
              <a:t>Conclusion</a:t>
            </a:r>
          </a:p>
        </p:txBody>
      </p:sp>
      <p:graphicFrame>
        <p:nvGraphicFramePr>
          <p:cNvPr id="5" name="Content Placeholder 2">
            <a:extLst>
              <a:ext uri="{FF2B5EF4-FFF2-40B4-BE49-F238E27FC236}">
                <a16:creationId xmlns:a16="http://schemas.microsoft.com/office/drawing/2014/main" id="{4DC0FABE-95B8-D117-AA33-4B6181568027}"/>
              </a:ext>
            </a:extLst>
          </p:cNvPr>
          <p:cNvGraphicFramePr>
            <a:graphicFrameLocks noGrp="1"/>
          </p:cNvGraphicFramePr>
          <p:nvPr>
            <p:ph idx="1"/>
            <p:extLst>
              <p:ext uri="{D42A27DB-BD31-4B8C-83A1-F6EECF244321}">
                <p14:modId xmlns:p14="http://schemas.microsoft.com/office/powerpoint/2010/main" val="31941756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26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EDC2-8B19-CF5C-9AB6-E661848D31A2}"/>
              </a:ext>
            </a:extLst>
          </p:cNvPr>
          <p:cNvSpPr>
            <a:spLocks noGrp="1"/>
          </p:cNvSpPr>
          <p:nvPr>
            <p:ph type="title"/>
          </p:nvPr>
        </p:nvSpPr>
        <p:spPr/>
        <p:txBody>
          <a:bodyPr/>
          <a:lstStyle/>
          <a:p>
            <a:r>
              <a:rPr lang="en-US" dirty="0"/>
              <a:t>Executive Summary</a:t>
            </a:r>
          </a:p>
        </p:txBody>
      </p:sp>
      <p:graphicFrame>
        <p:nvGraphicFramePr>
          <p:cNvPr id="5" name="Content Placeholder 2">
            <a:extLst>
              <a:ext uri="{FF2B5EF4-FFF2-40B4-BE49-F238E27FC236}">
                <a16:creationId xmlns:a16="http://schemas.microsoft.com/office/drawing/2014/main" id="{D1181DCF-6055-7FFA-DF33-0939B7D1BDD3}"/>
              </a:ext>
            </a:extLst>
          </p:cNvPr>
          <p:cNvGraphicFramePr>
            <a:graphicFrameLocks noGrp="1"/>
          </p:cNvGraphicFramePr>
          <p:nvPr>
            <p:ph idx="1"/>
            <p:extLst>
              <p:ext uri="{D42A27DB-BD31-4B8C-83A1-F6EECF244321}">
                <p14:modId xmlns:p14="http://schemas.microsoft.com/office/powerpoint/2010/main" val="41049840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984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utdoor warehouse">
            <a:extLst>
              <a:ext uri="{FF2B5EF4-FFF2-40B4-BE49-F238E27FC236}">
                <a16:creationId xmlns:a16="http://schemas.microsoft.com/office/drawing/2014/main" id="{5E548C53-DCB1-DDB8-C9DD-CD80D5A38C07}"/>
              </a:ext>
            </a:extLst>
          </p:cNvPr>
          <p:cNvPicPr>
            <a:picLocks noChangeAspect="1"/>
          </p:cNvPicPr>
          <p:nvPr/>
        </p:nvPicPr>
        <p:blipFill rotWithShape="1">
          <a:blip r:embed="rId2"/>
          <a:srcRect t="5001" b="10412"/>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2D1909-1E24-63D3-8E3D-9563B4D01D2B}"/>
              </a:ext>
            </a:extLst>
          </p:cNvPr>
          <p:cNvSpPr>
            <a:spLocks noGrp="1"/>
          </p:cNvSpPr>
          <p:nvPr>
            <p:ph type="title"/>
          </p:nvPr>
        </p:nvSpPr>
        <p:spPr>
          <a:xfrm>
            <a:off x="838200" y="365125"/>
            <a:ext cx="10515600" cy="1325563"/>
          </a:xfrm>
        </p:spPr>
        <p:txBody>
          <a:bodyPr>
            <a:normAutofit/>
          </a:bodyPr>
          <a:lstStyle/>
          <a:p>
            <a:r>
              <a:rPr lang="en-US" dirty="0"/>
              <a:t>Defining Short-term Rentals (STRs)</a:t>
            </a:r>
          </a:p>
        </p:txBody>
      </p:sp>
      <p:graphicFrame>
        <p:nvGraphicFramePr>
          <p:cNvPr id="12" name="Content Placeholder 2">
            <a:extLst>
              <a:ext uri="{FF2B5EF4-FFF2-40B4-BE49-F238E27FC236}">
                <a16:creationId xmlns:a16="http://schemas.microsoft.com/office/drawing/2014/main" id="{67512DEB-84C8-1020-6772-6F27B782F4F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4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BE57-0439-AEE3-E938-A7684D46D041}"/>
              </a:ext>
            </a:extLst>
          </p:cNvPr>
          <p:cNvSpPr>
            <a:spLocks noGrp="1"/>
          </p:cNvSpPr>
          <p:nvPr>
            <p:ph type="title"/>
          </p:nvPr>
        </p:nvSpPr>
        <p:spPr/>
        <p:txBody>
          <a:bodyPr/>
          <a:lstStyle/>
          <a:p>
            <a:r>
              <a:rPr lang="en-US" dirty="0"/>
              <a:t>Project Context and Motivation</a:t>
            </a:r>
          </a:p>
        </p:txBody>
      </p:sp>
      <p:graphicFrame>
        <p:nvGraphicFramePr>
          <p:cNvPr id="7" name="Content Placeholder 2">
            <a:extLst>
              <a:ext uri="{FF2B5EF4-FFF2-40B4-BE49-F238E27FC236}">
                <a16:creationId xmlns:a16="http://schemas.microsoft.com/office/drawing/2014/main" id="{8BF19C29-6C54-064F-22A3-714D80CC8791}"/>
              </a:ext>
            </a:extLst>
          </p:cNvPr>
          <p:cNvGraphicFramePr>
            <a:graphicFrameLocks noGrp="1"/>
          </p:cNvGraphicFramePr>
          <p:nvPr>
            <p:ph idx="1"/>
            <p:extLst>
              <p:ext uri="{D42A27DB-BD31-4B8C-83A1-F6EECF244321}">
                <p14:modId xmlns:p14="http://schemas.microsoft.com/office/powerpoint/2010/main" val="39017800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642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5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5633B8-36C9-B867-1425-0618449B6104}"/>
              </a:ext>
            </a:extLst>
          </p:cNvPr>
          <p:cNvSpPr>
            <a:spLocks noGrp="1"/>
          </p:cNvSpPr>
          <p:nvPr>
            <p:ph type="title"/>
          </p:nvPr>
        </p:nvSpPr>
        <p:spPr/>
        <p:txBody>
          <a:bodyPr>
            <a:normAutofit/>
          </a:bodyPr>
          <a:lstStyle/>
          <a:p>
            <a:r>
              <a:rPr lang="en-US" sz="5400" dirty="0"/>
              <a:t>Objectives and Scope</a:t>
            </a:r>
          </a:p>
        </p:txBody>
      </p:sp>
      <p:graphicFrame>
        <p:nvGraphicFramePr>
          <p:cNvPr id="42" name="Content Placeholder 30">
            <a:extLst>
              <a:ext uri="{FF2B5EF4-FFF2-40B4-BE49-F238E27FC236}">
                <a16:creationId xmlns:a16="http://schemas.microsoft.com/office/drawing/2014/main" id="{BF351874-DCFA-16FC-6974-15F5010C7B95}"/>
              </a:ext>
            </a:extLst>
          </p:cNvPr>
          <p:cNvGraphicFramePr>
            <a:graphicFrameLocks noGrp="1"/>
          </p:cNvGraphicFramePr>
          <p:nvPr>
            <p:ph idx="1"/>
            <p:extLst>
              <p:ext uri="{D42A27DB-BD31-4B8C-83A1-F6EECF244321}">
                <p14:modId xmlns:p14="http://schemas.microsoft.com/office/powerpoint/2010/main" val="2156445052"/>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ontent Placeholder 2">
            <a:extLst>
              <a:ext uri="{FF2B5EF4-FFF2-40B4-BE49-F238E27FC236}">
                <a16:creationId xmlns:a16="http://schemas.microsoft.com/office/drawing/2014/main" id="{6B9BDF25-D7F0-DACD-6D8B-B4DE5D564E1E}"/>
              </a:ext>
            </a:extLst>
          </p:cNvPr>
          <p:cNvSpPr txBox="1">
            <a:spLocks/>
          </p:cNvSpPr>
          <p:nvPr/>
        </p:nvSpPr>
        <p:spPr>
          <a:xfrm>
            <a:off x="487680" y="70273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27" name="Content Placeholder 2">
            <a:extLst>
              <a:ext uri="{FF2B5EF4-FFF2-40B4-BE49-F238E27FC236}">
                <a16:creationId xmlns:a16="http://schemas.microsoft.com/office/drawing/2014/main" id="{D7BED757-7DE2-33C1-DF0C-20A1DE60B417}"/>
              </a:ext>
            </a:extLst>
          </p:cNvPr>
          <p:cNvSpPr txBox="1">
            <a:spLocks/>
          </p:cNvSpPr>
          <p:nvPr/>
        </p:nvSpPr>
        <p:spPr>
          <a:xfrm>
            <a:off x="640080" y="7179733"/>
            <a:ext cx="10058400" cy="44947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a:p>
            <a:endParaRPr lang="en-US" dirty="0"/>
          </a:p>
        </p:txBody>
      </p:sp>
    </p:spTree>
    <p:extLst>
      <p:ext uri="{BB962C8B-B14F-4D97-AF65-F5344CB8AC3E}">
        <p14:creationId xmlns:p14="http://schemas.microsoft.com/office/powerpoint/2010/main" val="298021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1E262-FCC6-0B75-ADA9-18EECCFF8415}"/>
              </a:ext>
            </a:extLst>
          </p:cNvPr>
          <p:cNvSpPr>
            <a:spLocks noGrp="1"/>
          </p:cNvSpPr>
          <p:nvPr>
            <p:ph type="title"/>
          </p:nvPr>
        </p:nvSpPr>
        <p:spPr>
          <a:xfrm>
            <a:off x="841248" y="426720"/>
            <a:ext cx="10506456" cy="1919141"/>
          </a:xfrm>
        </p:spPr>
        <p:txBody>
          <a:bodyPr anchor="b">
            <a:normAutofit/>
          </a:bodyPr>
          <a:lstStyle/>
          <a:p>
            <a:r>
              <a:rPr lang="en-US" sz="6000" dirty="0"/>
              <a:t>Data Collection and Wrangling</a:t>
            </a:r>
          </a:p>
        </p:txBody>
      </p:sp>
      <p:sp>
        <p:nvSpPr>
          <p:cNvPr id="17"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98C14D8-C074-57F8-9879-3519614046AC}"/>
              </a:ext>
            </a:extLst>
          </p:cNvPr>
          <p:cNvSpPr>
            <a:spLocks noGrp="1"/>
          </p:cNvSpPr>
          <p:nvPr>
            <p:ph idx="1"/>
          </p:nvPr>
        </p:nvSpPr>
        <p:spPr>
          <a:xfrm>
            <a:off x="841248" y="3337269"/>
            <a:ext cx="10509504" cy="2905686"/>
          </a:xfrm>
        </p:spPr>
        <p:txBody>
          <a:bodyPr>
            <a:normAutofit/>
          </a:bodyPr>
          <a:lstStyle/>
          <a:p>
            <a:r>
              <a:rPr lang="en-US" sz="1900" b="1"/>
              <a:t>Source</a:t>
            </a:r>
            <a:r>
              <a:rPr lang="en-US" sz="1900"/>
              <a:t>: </a:t>
            </a:r>
            <a:r>
              <a:rPr lang="en-US" sz="1900">
                <a:hlinkClick r:id="rId2">
                  <a:extLst>
                    <a:ext uri="{A12FA001-AC4F-418D-AE19-62706E023703}">
                      <ahyp:hlinkClr xmlns:ahyp="http://schemas.microsoft.com/office/drawing/2018/hyperlinkcolor" val="tx"/>
                    </a:ext>
                  </a:extLst>
                </a:hlinkClick>
              </a:rPr>
              <a:t>InsideAirbnb.com</a:t>
            </a:r>
            <a:r>
              <a:rPr lang="en-US" sz="1900"/>
              <a:t> - A website that collects and publishes historical Airbnb listing data. </a:t>
            </a:r>
          </a:p>
          <a:p>
            <a:r>
              <a:rPr lang="en-US" sz="1900" b="1"/>
              <a:t>License</a:t>
            </a:r>
            <a:r>
              <a:rPr lang="en-US" sz="1900"/>
              <a:t>: CC BY 4.0 </a:t>
            </a:r>
          </a:p>
          <a:p>
            <a:pPr>
              <a:buFont typeface="Wingdings" panose="05000000000000000000" pitchFamily="2" charset="2"/>
              <a:buChar char="§"/>
            </a:pPr>
            <a:r>
              <a:rPr lang="en-US" sz="1900"/>
              <a:t>The data covers a 12-month period (ending December 4th, 2022).  </a:t>
            </a:r>
          </a:p>
          <a:p>
            <a:pPr>
              <a:buFont typeface="Wingdings" panose="05000000000000000000" pitchFamily="2" charset="2"/>
              <a:buChar char="§"/>
            </a:pPr>
            <a:r>
              <a:rPr lang="en-US" sz="1900"/>
              <a:t>Three separate datasets were obtained:</a:t>
            </a:r>
          </a:p>
          <a:p>
            <a:pPr lvl="1" fontAlgn="base">
              <a:buFont typeface="Wingdings" panose="05000000000000000000" pitchFamily="2" charset="2"/>
              <a:buChar char="§"/>
            </a:pPr>
            <a:r>
              <a:rPr lang="en-US" sz="1900"/>
              <a:t>“listings.csv.gz” - Detailed Listings data</a:t>
            </a:r>
          </a:p>
          <a:p>
            <a:pPr lvl="1" fontAlgn="base">
              <a:buFont typeface="Wingdings" panose="05000000000000000000" pitchFamily="2" charset="2"/>
              <a:buChar char="§"/>
            </a:pPr>
            <a:r>
              <a:rPr lang="en-US" sz="1900"/>
              <a:t>“calendar.csv.gz” - Detailed Calendar Data</a:t>
            </a:r>
          </a:p>
          <a:p>
            <a:pPr lvl="1" fontAlgn="base">
              <a:buFont typeface="Wingdings" panose="05000000000000000000" pitchFamily="2" charset="2"/>
              <a:buChar char="§"/>
            </a:pPr>
            <a:r>
              <a:rPr lang="en-US" sz="1900"/>
              <a:t>“listings.csv” - Summary information and metrics for listings in New York City.</a:t>
            </a:r>
          </a:p>
          <a:p>
            <a:pPr fontAlgn="base">
              <a:buFont typeface="Wingdings" panose="05000000000000000000" pitchFamily="2" charset="2"/>
              <a:buChar char="§"/>
            </a:pPr>
            <a:r>
              <a:rPr lang="en-US" sz="1900" b="1"/>
              <a:t>Wrangling</a:t>
            </a:r>
            <a:r>
              <a:rPr lang="en-US" sz="1900"/>
              <a:t>: dropped missing/incorrect values, outliers, and irrelevant features</a:t>
            </a:r>
          </a:p>
          <a:p>
            <a:pPr marL="0" indent="0" fontAlgn="base">
              <a:buNone/>
            </a:pPr>
            <a:endParaRPr lang="en-US" sz="1900"/>
          </a:p>
          <a:p>
            <a:pPr marL="0" indent="0">
              <a:buNone/>
            </a:pPr>
            <a:endParaRPr lang="en-US" sz="1900"/>
          </a:p>
        </p:txBody>
      </p:sp>
    </p:spTree>
    <p:extLst>
      <p:ext uri="{BB962C8B-B14F-4D97-AF65-F5344CB8AC3E}">
        <p14:creationId xmlns:p14="http://schemas.microsoft.com/office/powerpoint/2010/main" val="103881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85">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Freeform: Shape 3087">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0A24FD1D-87BC-1F02-C14D-565FF89536D0}"/>
              </a:ext>
            </a:extLst>
          </p:cNvPr>
          <p:cNvSpPr>
            <a:spLocks noGrp="1"/>
          </p:cNvSpPr>
          <p:nvPr>
            <p:ph type="title"/>
          </p:nvPr>
        </p:nvSpPr>
        <p:spPr>
          <a:xfrm>
            <a:off x="1246824" y="643467"/>
            <a:ext cx="4772975" cy="1800526"/>
          </a:xfrm>
        </p:spPr>
        <p:txBody>
          <a:bodyPr vert="horz" lIns="91440" tIns="45720" rIns="91440" bIns="45720" rtlCol="0" anchor="ctr">
            <a:normAutofit/>
          </a:bodyPr>
          <a:lstStyle/>
          <a:p>
            <a:r>
              <a:rPr lang="en-US" dirty="0"/>
              <a:t>Exploratory Data Analysis </a:t>
            </a:r>
          </a:p>
        </p:txBody>
      </p:sp>
      <p:sp>
        <p:nvSpPr>
          <p:cNvPr id="6" name="TextBox 5">
            <a:extLst>
              <a:ext uri="{FF2B5EF4-FFF2-40B4-BE49-F238E27FC236}">
                <a16:creationId xmlns:a16="http://schemas.microsoft.com/office/drawing/2014/main" id="{CE58FBE0-A15D-A4DD-4669-D9619FFFE4E8}"/>
              </a:ext>
            </a:extLst>
          </p:cNvPr>
          <p:cNvSpPr txBox="1"/>
          <p:nvPr/>
        </p:nvSpPr>
        <p:spPr>
          <a:xfrm>
            <a:off x="1246824" y="2623381"/>
            <a:ext cx="4772974" cy="355358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b="1" dirty="0"/>
              <a:t>Data distribution analysis</a:t>
            </a:r>
            <a:r>
              <a:rPr lang="en-US" sz="2000" dirty="0"/>
              <a:t>: examined the distribution of key features and their relationship with other features</a:t>
            </a:r>
          </a:p>
          <a:p>
            <a:pPr defTabSz="914400">
              <a:lnSpc>
                <a:spcPct val="90000"/>
              </a:lnSpc>
              <a:spcAft>
                <a:spcPts val="600"/>
              </a:spcAft>
            </a:pPr>
            <a:endParaRPr lang="en-US" sz="2000" dirty="0"/>
          </a:p>
          <a:p>
            <a:pPr indent="-228600" defTabSz="914400">
              <a:lnSpc>
                <a:spcPct val="90000"/>
              </a:lnSpc>
              <a:spcAft>
                <a:spcPts val="600"/>
              </a:spcAft>
              <a:buFont typeface="Arial" panose="020B0604020202020204" pitchFamily="34" charset="0"/>
              <a:buChar char="•"/>
            </a:pPr>
            <a:r>
              <a:rPr lang="en-US" sz="2000" b="1" dirty="0"/>
              <a:t>Correlation analysis</a:t>
            </a:r>
            <a:r>
              <a:rPr lang="en-US" sz="2000" dirty="0"/>
              <a:t>: performed correlation analysis to examine the price distribution across the boroughs and room types</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b="1" dirty="0"/>
              <a:t>Key findings: </a:t>
            </a:r>
            <a:r>
              <a:rPr lang="en-US" sz="2000" dirty="0"/>
              <a:t>as follows…</a:t>
            </a:r>
          </a:p>
        </p:txBody>
      </p:sp>
      <p:pic>
        <p:nvPicPr>
          <p:cNvPr id="5" name="Content Placeholder 4" descr="A pie chart with text on it">
            <a:extLst>
              <a:ext uri="{FF2B5EF4-FFF2-40B4-BE49-F238E27FC236}">
                <a16:creationId xmlns:a16="http://schemas.microsoft.com/office/drawing/2014/main" id="{6EC8679E-F5F5-5D79-6916-0FC912782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9635" y="114147"/>
            <a:ext cx="3850666" cy="3423710"/>
          </a:xfrm>
          <a:prstGeom prst="rect">
            <a:avLst/>
          </a:prstGeom>
        </p:spPr>
      </p:pic>
      <p:pic>
        <p:nvPicPr>
          <p:cNvPr id="3076" name="Picture 4">
            <a:extLst>
              <a:ext uri="{FF2B5EF4-FFF2-40B4-BE49-F238E27FC236}">
                <a16:creationId xmlns:a16="http://schemas.microsoft.com/office/drawing/2014/main" id="{49EED35D-37E6-0219-8834-DABC0663E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6622" y="3423710"/>
            <a:ext cx="4273679" cy="332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99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sz="4400" dirty="0"/>
              <a:t>Key findings</a:t>
            </a:r>
            <a:endParaRPr lang="en-US" dirty="0"/>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1. Brooklyn and Manhattan had the largest share of listings </a:t>
            </a:r>
            <a:r>
              <a:rPr lang="en-US" sz="1800" b="0" i="0" u="none" strike="noStrike" dirty="0">
                <a:solidFill>
                  <a:srgbClr val="000000"/>
                </a:solidFill>
                <a:effectLst/>
                <a:latin typeface="Arial" panose="020B0604020202020204" pitchFamily="34" charset="0"/>
              </a:rPr>
              <a:t> (37.8% and 41.2%, respectively) </a:t>
            </a:r>
            <a:r>
              <a:rPr lang="en-US" dirty="0"/>
              <a:t>and the highest median prices </a:t>
            </a:r>
            <a:r>
              <a:rPr lang="en-US" sz="1800" b="0" i="0" u="none" strike="noStrike" dirty="0">
                <a:solidFill>
                  <a:srgbClr val="000000"/>
                </a:solidFill>
                <a:effectLst/>
                <a:latin typeface="Arial" panose="020B0604020202020204" pitchFamily="34" charset="0"/>
              </a:rPr>
              <a:t> ($118 and $154, respectively)</a:t>
            </a:r>
            <a:endParaRPr lang="en-US" dirty="0"/>
          </a:p>
          <a:p>
            <a:endParaRPr lang="en-US" dirty="0"/>
          </a:p>
        </p:txBody>
      </p:sp>
      <p:pic>
        <p:nvPicPr>
          <p:cNvPr id="6" name="Picture 5" descr="A chart of different colored squares">
            <a:extLst>
              <a:ext uri="{FF2B5EF4-FFF2-40B4-BE49-F238E27FC236}">
                <a16:creationId xmlns:a16="http://schemas.microsoft.com/office/drawing/2014/main" id="{C8730C9F-ECDB-0A33-8CFB-4D3926ED6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5324" y="2548506"/>
            <a:ext cx="5221234" cy="4142240"/>
          </a:xfrm>
          <a:prstGeom prst="rect">
            <a:avLst/>
          </a:prstGeom>
        </p:spPr>
      </p:pic>
      <p:pic>
        <p:nvPicPr>
          <p:cNvPr id="8" name="Picture 7" descr="A graph with numbers and a bar chart">
            <a:extLst>
              <a:ext uri="{FF2B5EF4-FFF2-40B4-BE49-F238E27FC236}">
                <a16:creationId xmlns:a16="http://schemas.microsoft.com/office/drawing/2014/main" id="{BC2F6A48-258F-4675-D8A1-FCF6BA9B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8506"/>
            <a:ext cx="5925324" cy="4142240"/>
          </a:xfrm>
          <a:prstGeom prst="rect">
            <a:avLst/>
          </a:prstGeom>
        </p:spPr>
      </p:pic>
    </p:spTree>
    <p:extLst>
      <p:ext uri="{BB962C8B-B14F-4D97-AF65-F5344CB8AC3E}">
        <p14:creationId xmlns:p14="http://schemas.microsoft.com/office/powerpoint/2010/main" val="423412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3A6-19C6-695D-EF2D-BC4B00725E76}"/>
              </a:ext>
            </a:extLst>
          </p:cNvPr>
          <p:cNvSpPr>
            <a:spLocks noGrp="1"/>
          </p:cNvSpPr>
          <p:nvPr>
            <p:ph type="title"/>
          </p:nvPr>
        </p:nvSpPr>
        <p:spPr/>
        <p:txBody>
          <a:bodyPr/>
          <a:lstStyle/>
          <a:p>
            <a:r>
              <a:rPr lang="en-US" dirty="0"/>
              <a:t>Key findings (cont.)</a:t>
            </a:r>
          </a:p>
        </p:txBody>
      </p:sp>
      <p:sp>
        <p:nvSpPr>
          <p:cNvPr id="3" name="Content Placeholder 2">
            <a:extLst>
              <a:ext uri="{FF2B5EF4-FFF2-40B4-BE49-F238E27FC236}">
                <a16:creationId xmlns:a16="http://schemas.microsoft.com/office/drawing/2014/main" id="{81BB9567-FD69-D2FB-977E-4309D49D23B7}"/>
              </a:ext>
            </a:extLst>
          </p:cNvPr>
          <p:cNvSpPr>
            <a:spLocks noGrp="1"/>
          </p:cNvSpPr>
          <p:nvPr>
            <p:ph idx="1"/>
          </p:nvPr>
        </p:nvSpPr>
        <p:spPr/>
        <p:txBody>
          <a:bodyPr/>
          <a:lstStyle/>
          <a:p>
            <a:pPr marL="457200" lvl="1" indent="0" algn="l">
              <a:buNone/>
            </a:pPr>
            <a:r>
              <a:rPr lang="en-US" dirty="0"/>
              <a:t>2. More bedrooms and guests accommodated were typically associated with higher prices</a:t>
            </a:r>
          </a:p>
          <a:p>
            <a:endParaRPr lang="en-US" dirty="0"/>
          </a:p>
        </p:txBody>
      </p:sp>
      <p:pic>
        <p:nvPicPr>
          <p:cNvPr id="5" name="Picture 4" descr="A graph of different colored squares">
            <a:extLst>
              <a:ext uri="{FF2B5EF4-FFF2-40B4-BE49-F238E27FC236}">
                <a16:creationId xmlns:a16="http://schemas.microsoft.com/office/drawing/2014/main" id="{5A2ED64B-3AA3-DE77-68B1-5D1CB3510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04" y="2578600"/>
            <a:ext cx="11402591" cy="4279400"/>
          </a:xfrm>
          <a:prstGeom prst="rect">
            <a:avLst/>
          </a:prstGeom>
        </p:spPr>
      </p:pic>
    </p:spTree>
    <p:extLst>
      <p:ext uri="{BB962C8B-B14F-4D97-AF65-F5344CB8AC3E}">
        <p14:creationId xmlns:p14="http://schemas.microsoft.com/office/powerpoint/2010/main" val="2316574614"/>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4838</TotalTime>
  <Words>1182</Words>
  <Application>Microsoft Office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Predicting Short-term Rental Prices</vt:lpstr>
      <vt:lpstr>Executive Summary</vt:lpstr>
      <vt:lpstr>Defining Short-term Rentals (STRs)</vt:lpstr>
      <vt:lpstr>Project Context and Motivation</vt:lpstr>
      <vt:lpstr>Objectives and Scope</vt:lpstr>
      <vt:lpstr>Data Collection and Wrangling</vt:lpstr>
      <vt:lpstr>Exploratory Data Analysis </vt:lpstr>
      <vt:lpstr>Key findings</vt:lpstr>
      <vt:lpstr>Key findings (cont.)</vt:lpstr>
      <vt:lpstr>Key findings (cont.)</vt:lpstr>
      <vt:lpstr>PowerPoint Presentation</vt:lpstr>
      <vt:lpstr>PowerPoint Presentation</vt:lpstr>
      <vt:lpstr>Performance Evaluation</vt:lpstr>
      <vt:lpstr>Feature Importance Analysis</vt:lpstr>
      <vt:lpstr>Profitability Analysis</vt:lpstr>
      <vt:lpstr>Assumptions and Limitations</vt:lpstr>
      <vt:lpstr>Future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Short-term Listing Prices</dc:title>
  <dc:creator>Nizar Altawam</dc:creator>
  <cp:lastModifiedBy>Nizar Altawam</cp:lastModifiedBy>
  <cp:revision>5</cp:revision>
  <dcterms:created xsi:type="dcterms:W3CDTF">2023-06-29T20:48:37Z</dcterms:created>
  <dcterms:modified xsi:type="dcterms:W3CDTF">2023-08-09T15:05:50Z</dcterms:modified>
</cp:coreProperties>
</file>