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3C8A-8BDB-339B-68CC-1185B363B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A9F24-A03F-5E54-8C56-6792A02F0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7FFFD-B9B7-FBDD-8084-3FE7A357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7A43-A70A-4052-884F-D59263469F6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41A46-84CB-B7D6-47B3-DFFDDF25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F8A9A-935C-3A18-D67B-3B9F5B95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3CB3-2CA1-48F9-8E28-AD693AB4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4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5373-9279-CAEB-61D2-BD9BAA4E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5D226-1A26-04E0-6F97-2AB2631C4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18C1A-8C45-D93E-4394-12F3EF46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7A43-A70A-4052-884F-D59263469F6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FA3C7-F293-59C5-ED6D-D9D003DA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B4C41-8DE0-F673-153C-EA05CCB5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3CB3-2CA1-48F9-8E28-AD693AB4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2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B79A1-DE4E-10AC-F682-6A6718AE4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BBEE9-914B-C85A-A6ED-E5AE70A0B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6A237-EFA0-FD39-801F-E9720F1B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7A43-A70A-4052-884F-D59263469F6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E888E-4E2F-3391-A459-535DDD79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46F9-1942-A862-BB15-E73D9BBD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3CB3-2CA1-48F9-8E28-AD693AB4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7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9F50-BC6E-17D8-E6E7-AE4B9FB3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56696-B07E-5346-E5B2-EF3209F20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2A8CA-605E-A46C-AF32-FF21B3DC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7A43-A70A-4052-884F-D59263469F6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DC0F5-08B0-3611-E1EF-C4C964C9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428B4-8739-3089-E913-E171AE86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3CB3-2CA1-48F9-8E28-AD693AB4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84BD-A722-0734-ADE2-096D961F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D7277-554C-EB84-D215-E44FF1543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35B3E-2B90-7C98-420F-90BD2B72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7A43-A70A-4052-884F-D59263469F6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8E149-5A0F-895E-FECF-75366E75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20CB-4E83-2E59-0E7D-6DDA2707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3CB3-2CA1-48F9-8E28-AD693AB4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9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EED1-A81A-F334-FFD3-97CBA0D5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701F0-454E-1B1A-3469-AF662FB9A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874D4-48BB-BD6D-C050-F5FBF5BD9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D8554-FC17-8FEA-9A83-F301CB9E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7A43-A70A-4052-884F-D59263469F6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54808-AA73-E50A-087F-2C253A4B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3D8C9-7854-78F5-440B-881E6CE8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3CB3-2CA1-48F9-8E28-AD693AB4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3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1819-7C38-745E-BC52-C8E7A56A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5DB3E-AE57-6D63-82CB-E8419632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96C18-35B6-64C6-2C64-CDB411631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25E81-9838-FF5E-7C6A-CD312213C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82B94-1637-859E-54E7-67582196F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8D154-0A3A-DF5E-E5A1-811B929A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7A43-A70A-4052-884F-D59263469F6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C1683-5F95-7291-35E3-E4F5DFA3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ABE66-53F5-A13F-3434-2FCE384E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3CB3-2CA1-48F9-8E28-AD693AB4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5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0F6D-19A2-F9EA-6FA3-F5AC8420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D4CD9-A833-8608-3EAB-D196400A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7A43-A70A-4052-884F-D59263469F6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2DC47-E4F2-6155-A17E-4CD4F029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F505D-EBB2-3AC1-02EC-82A6B111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3CB3-2CA1-48F9-8E28-AD693AB4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457DB-1D16-0385-55CA-49AD8475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7A43-A70A-4052-884F-D59263469F6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67CB1-DC2B-1247-49DF-DB745F85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8154E-E48C-7918-00BA-D1A3ECBC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3CB3-2CA1-48F9-8E28-AD693AB4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8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C86A-2D66-AFAF-861E-18ADA3B0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03369-5E77-2A84-D7A2-A6492397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B4775-2DAA-D014-5E80-064FB7C81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B84D7-5C54-EC4E-34ED-85FA0DDD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7A43-A70A-4052-884F-D59263469F6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4B7B1-1D7D-F451-2403-B8A3F428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8A953-CB4B-ED36-203F-0F7CB852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3CB3-2CA1-48F9-8E28-AD693AB4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BE52-E6A6-B0E9-150F-C0FF91ECC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3A78D2-EBB6-8801-14BA-F42B4401D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FE5A2-A0CA-BB14-AC49-BE656DDFA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DEAE-B1D5-B7C5-AEBF-617808DB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7A43-A70A-4052-884F-D59263469F6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AB9C2-4F04-1DEC-2AB7-A540C7A3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DB0AD-9082-D459-34F1-EDFACA97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3CB3-2CA1-48F9-8E28-AD693AB4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1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618145-4F91-55E6-E6F8-E3FA13E1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5CF58-CC64-DCAA-6342-F57B66826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B7CD9-BB29-9201-B845-AEE2175DD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97A43-A70A-4052-884F-D59263469F6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254BE-5296-6B9E-40E8-9CB4BA3F3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7DDB6-213A-8E51-7F2D-B2FBCE931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F3CB3-2CA1-48F9-8E28-AD693AB4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1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1A59-8F65-80D2-B2E5-94A1ACFDE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Arial Black" panose="020B0A04020102020204" pitchFamily="34" charset="0"/>
              </a:rPr>
              <a:t>Persona profiles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DC847-8F30-648F-1587-B5EC6DFE1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For users interacting to the system</a:t>
            </a:r>
          </a:p>
        </p:txBody>
      </p:sp>
    </p:spTree>
    <p:extLst>
      <p:ext uri="{BB962C8B-B14F-4D97-AF65-F5344CB8AC3E}">
        <p14:creationId xmlns:p14="http://schemas.microsoft.com/office/powerpoint/2010/main" val="393724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370B-A336-CE65-5DF9-C2088BCE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Persona 1: </a:t>
            </a:r>
            <a:br>
              <a:rPr lang="en-US" b="1" dirty="0"/>
            </a:br>
            <a:r>
              <a:rPr lang="en-US" b="1" dirty="0"/>
              <a:t>Irina – The Curious Parent</a:t>
            </a: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58207B9-7CE5-F8F7-7BEC-B6F9D2EB81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5" r="10775"/>
          <a:stretch>
            <a:fillRect/>
          </a:stretch>
        </p:blipFill>
        <p:spPr>
          <a:xfrm>
            <a:off x="839788" y="2151063"/>
            <a:ext cx="4597400" cy="390683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D3AE6-2F05-8A76-D146-B66BA0C94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24282" y="708212"/>
            <a:ext cx="5585011" cy="526387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Demographics: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Date of Birth</a:t>
            </a:r>
            <a:r>
              <a:rPr lang="en-US" dirty="0"/>
              <a:t>: February 20, 1985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Gender</a:t>
            </a:r>
            <a:r>
              <a:rPr lang="en-US" dirty="0"/>
              <a:t>: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Location</a:t>
            </a:r>
            <a:r>
              <a:rPr lang="en-US" dirty="0"/>
              <a:t>: Cluj-Napoca, Romania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Workplace</a:t>
            </a:r>
            <a:r>
              <a:rPr lang="en-US" dirty="0"/>
              <a:t>: Primary school teacher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School</a:t>
            </a:r>
            <a:r>
              <a:rPr lang="en-US" dirty="0"/>
              <a:t>: "</a:t>
            </a:r>
            <a:r>
              <a:rPr lang="en-US" dirty="0" err="1"/>
              <a:t>Scoala</a:t>
            </a:r>
            <a:r>
              <a:rPr lang="en-US" dirty="0"/>
              <a:t> </a:t>
            </a:r>
            <a:r>
              <a:rPr lang="en-US" dirty="0" err="1"/>
              <a:t>Gimnaziala</a:t>
            </a:r>
            <a:r>
              <a:rPr lang="en-US" dirty="0"/>
              <a:t> Nicolae </a:t>
            </a:r>
            <a:r>
              <a:rPr lang="en-US" dirty="0" err="1"/>
              <a:t>Titulescu</a:t>
            </a:r>
            <a:r>
              <a:rPr lang="en-US" dirty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Technology Level</a:t>
            </a:r>
            <a:r>
              <a:rPr lang="en-US" dirty="0"/>
              <a:t>: Medium (familiar with educational apps, first-time MR user)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Main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Enjoys spending creative weekends with her 12-year-old 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Loves the educational potential of LEGO mixed with new technologies</a:t>
            </a:r>
          </a:p>
          <a:p>
            <a:endParaRPr lang="en-US" dirty="0"/>
          </a:p>
          <a:p>
            <a:r>
              <a:rPr lang="en-US" b="1" dirty="0"/>
              <a:t>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LEGO AR to support learning through 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Balance physical interaction and digital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75832-5B7A-2FC3-9DF2-331D14503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1713" y="746872"/>
            <a:ext cx="6331977" cy="5169741"/>
          </a:xfrm>
        </p:spPr>
        <p:txBody>
          <a:bodyPr/>
          <a:lstStyle/>
          <a:p>
            <a:r>
              <a:rPr lang="en-US" b="1" dirty="0"/>
              <a:t>Scenarios: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Flow Path</a:t>
            </a:r>
            <a:r>
              <a:rPr lang="en-US" dirty="0"/>
              <a:t>: Main Screen → Build LEGO set → Connect MR Glasses → </a:t>
            </a:r>
            <a:r>
              <a:rPr lang="en-US" i="1" dirty="0"/>
              <a:t>Use without MR glasses</a:t>
            </a:r>
            <a:r>
              <a:rPr lang="en-US" dirty="0"/>
              <a:t> → Build LEGO (No MR) → LEGO Piece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Irina uses the mobile app while helping her son follow MR build instructions. She double-checks steps and encourages her son to explore AR-only content after building.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Frustrations &amp; Pain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Concerned MR glasses might be too advanced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Prefers Romanian language support in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Other Details: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advocate for parent-child bonding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Likes the AR stats feature that shows remaining steps and estimated build time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5B121F-0081-5FC1-645D-F366D1A14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519841"/>
            <a:ext cx="2533529" cy="547465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56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370B-A336-CE65-5DF9-C2088BCE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Persona 2: </a:t>
            </a:r>
            <a:br>
              <a:rPr lang="en-US" b="1" dirty="0"/>
            </a:br>
            <a:r>
              <a:rPr lang="en-US" b="1" dirty="0"/>
              <a:t>Vlad – The Young Tech Enthusiast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D3AE6-2F05-8A76-D146-B66BA0C94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24282" y="708212"/>
            <a:ext cx="5585011" cy="526387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Demographics: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Date of Birth</a:t>
            </a:r>
            <a:r>
              <a:rPr lang="en-US" dirty="0"/>
              <a:t>: August 12,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Gender</a:t>
            </a:r>
            <a:r>
              <a:rPr lang="en-US" dirty="0"/>
              <a:t>: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Location</a:t>
            </a:r>
            <a:r>
              <a:rPr lang="en-US" dirty="0"/>
              <a:t>: Timisoara, Romania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Workplace</a:t>
            </a:r>
            <a:r>
              <a:rPr lang="en-US" dirty="0"/>
              <a:t>: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School</a:t>
            </a:r>
            <a:r>
              <a:rPr lang="en-US" dirty="0"/>
              <a:t>: "</a:t>
            </a:r>
            <a:r>
              <a:rPr lang="en-US" dirty="0" err="1"/>
              <a:t>Liceul</a:t>
            </a:r>
            <a:r>
              <a:rPr lang="en-US" dirty="0"/>
              <a:t> </a:t>
            </a:r>
            <a:r>
              <a:rPr lang="en-US" dirty="0" err="1"/>
              <a:t>Teoretic</a:t>
            </a:r>
            <a:r>
              <a:rPr lang="en-US" dirty="0"/>
              <a:t> Grigore </a:t>
            </a:r>
            <a:r>
              <a:rPr lang="en-US" dirty="0" err="1"/>
              <a:t>Moisil</a:t>
            </a:r>
            <a:r>
              <a:rPr lang="en-US" dirty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Technology Level</a:t>
            </a:r>
            <a:r>
              <a:rPr lang="en-US" dirty="0"/>
              <a:t>: High (familiar with VR games and mobile building apps)</a:t>
            </a:r>
          </a:p>
          <a:p>
            <a:endParaRPr lang="en-US" dirty="0"/>
          </a:p>
          <a:p>
            <a:r>
              <a:rPr lang="en-US" b="1" dirty="0"/>
              <a:t>Main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LEGO builder in the family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Unlock hidden AR features and animations</a:t>
            </a:r>
          </a:p>
          <a:p>
            <a:endParaRPr lang="en-US" dirty="0"/>
          </a:p>
          <a:p>
            <a:r>
              <a:rPr lang="en-US" b="1" dirty="0"/>
              <a:t>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Finish builds with minimal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Balance physical interaction and digital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18B0B93-71E6-18EC-C418-5D57F4DD14A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9" r="9889"/>
          <a:stretch>
            <a:fillRect/>
          </a:stretch>
        </p:blipFill>
        <p:spPr>
          <a:xfrm>
            <a:off x="954088" y="2187482"/>
            <a:ext cx="4722812" cy="3908425"/>
          </a:xfrm>
        </p:spPr>
      </p:pic>
    </p:spTree>
    <p:extLst>
      <p:ext uri="{BB962C8B-B14F-4D97-AF65-F5344CB8AC3E}">
        <p14:creationId xmlns:p14="http://schemas.microsoft.com/office/powerpoint/2010/main" val="79365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75832-5B7A-2FC3-9DF2-331D14503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464" y="689722"/>
            <a:ext cx="4722812" cy="5169741"/>
          </a:xfrm>
        </p:spPr>
        <p:txBody>
          <a:bodyPr/>
          <a:lstStyle/>
          <a:p>
            <a:r>
              <a:rPr lang="en-US" b="1" dirty="0"/>
              <a:t>Scenarios: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Flow Path</a:t>
            </a:r>
            <a:r>
              <a:rPr lang="en-US" dirty="0"/>
              <a:t>: Main Screen → Build LEGO set → Connect MR Glasses → </a:t>
            </a:r>
            <a:r>
              <a:rPr lang="en-US" i="1" dirty="0"/>
              <a:t>Finish Connection</a:t>
            </a:r>
            <a:r>
              <a:rPr lang="en-US" dirty="0"/>
              <a:t> → Build LEGO (MR) → Play with LEGO (MR)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Vlad uses MR view to place bricks, checks progress via mini-map, and plays AR LEGO games after completion. Shares builds with friends.</a:t>
            </a:r>
          </a:p>
          <a:p>
            <a:endParaRPr lang="en-US" dirty="0"/>
          </a:p>
          <a:p>
            <a:r>
              <a:rPr lang="en-US" b="1" dirty="0"/>
              <a:t>Frustrations &amp; Pain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Gets annoyed if the MR tracking glitches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Dislikes repeated app logins or device re-pairing</a:t>
            </a:r>
          </a:p>
          <a:p>
            <a:endParaRPr lang="en-US" dirty="0"/>
          </a:p>
          <a:p>
            <a:r>
              <a:rPr lang="en-US" b="1" dirty="0"/>
              <a:t>Other Details: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Likes the time tracking feature, sees it as a challenge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Wants multiplayer LEGO co-op modes in AR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C93411-4849-CB8C-2A18-9A96ED8F0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" t="1821" r="2320" b="4380"/>
          <a:stretch/>
        </p:blipFill>
        <p:spPr>
          <a:xfrm>
            <a:off x="5334001" y="1614487"/>
            <a:ext cx="6629400" cy="383857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481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370B-A336-CE65-5DF9-C2088BCE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Persona 3: </a:t>
            </a:r>
            <a:br>
              <a:rPr lang="en-US" b="1" dirty="0"/>
            </a:br>
            <a:r>
              <a:rPr lang="en-US" b="1" dirty="0" err="1"/>
              <a:t>Doru</a:t>
            </a:r>
            <a:r>
              <a:rPr lang="en-US" b="1" dirty="0"/>
              <a:t> – The Retired Hobbyist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D3AE6-2F05-8A76-D146-B66BA0C94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24282" y="708212"/>
            <a:ext cx="5585011" cy="526387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Demographics: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Date of Birth</a:t>
            </a:r>
            <a:r>
              <a:rPr lang="en-US" dirty="0"/>
              <a:t>: November 1, 1957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Gender</a:t>
            </a:r>
            <a:r>
              <a:rPr lang="en-US" dirty="0"/>
              <a:t>: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Location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Brasov, Romania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Workplace</a:t>
            </a:r>
            <a:r>
              <a:rPr lang="en-US" dirty="0"/>
              <a:t>: Retired mechanical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School</a:t>
            </a:r>
            <a:r>
              <a:rPr lang="en-US" dirty="0"/>
              <a:t>: “</a:t>
            </a:r>
            <a:r>
              <a:rPr lang="en-US" dirty="0" err="1"/>
              <a:t>Colegiul</a:t>
            </a:r>
            <a:r>
              <a:rPr lang="en-US" dirty="0"/>
              <a:t> National Unirea“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Technology Level</a:t>
            </a:r>
            <a:r>
              <a:rPr lang="en-US" dirty="0"/>
              <a:t>: Low-Medium (prefers simple interfaces, dislikes headsets)</a:t>
            </a:r>
          </a:p>
          <a:p>
            <a:endParaRPr lang="en-US" dirty="0"/>
          </a:p>
          <a:p>
            <a:r>
              <a:rPr lang="en-US" b="1" dirty="0"/>
              <a:t>Main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Loves architecture sets and nostalgic builds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Enjoys constructing sets alone, with classical music</a:t>
            </a:r>
          </a:p>
          <a:p>
            <a:endParaRPr lang="en-US" dirty="0"/>
          </a:p>
          <a:p>
            <a:r>
              <a:rPr lang="en-US" b="1" dirty="0"/>
              <a:t>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Stay mentally sharp and relaxed through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historical models like castles or landmarks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E6F74DA-0AD5-2BFA-C697-72550D05DEB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5" r="7915"/>
          <a:stretch>
            <a:fillRect/>
          </a:stretch>
        </p:blipFill>
        <p:spPr>
          <a:xfrm>
            <a:off x="839788" y="2193832"/>
            <a:ext cx="4789487" cy="3778250"/>
          </a:xfrm>
        </p:spPr>
      </p:pic>
    </p:spTree>
    <p:extLst>
      <p:ext uri="{BB962C8B-B14F-4D97-AF65-F5344CB8AC3E}">
        <p14:creationId xmlns:p14="http://schemas.microsoft.com/office/powerpoint/2010/main" val="366740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75832-5B7A-2FC3-9DF2-331D14503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4563" y="699245"/>
            <a:ext cx="6331977" cy="5169741"/>
          </a:xfrm>
        </p:spPr>
        <p:txBody>
          <a:bodyPr/>
          <a:lstStyle/>
          <a:p>
            <a:r>
              <a:rPr lang="en-US" b="1" dirty="0"/>
              <a:t>Scenarios: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Flow Path</a:t>
            </a:r>
            <a:r>
              <a:rPr lang="en-US" dirty="0"/>
              <a:t>: Main Screen → Build LEGO set → Connect MR Glasses → </a:t>
            </a:r>
            <a:r>
              <a:rPr lang="en-US" i="1" dirty="0"/>
              <a:t>Use without MR glasses</a:t>
            </a:r>
            <a:r>
              <a:rPr lang="en-US" dirty="0"/>
              <a:t> → Build LEGO (No MR) → LEGO Piece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Doru</a:t>
            </a:r>
            <a:r>
              <a:rPr lang="en-US" dirty="0"/>
              <a:t> uses the mobile app to follow written steps, zooms into diagrams, and checks for missing parts online. Sometimes asks his granddaughter to assist with QR codes.</a:t>
            </a:r>
          </a:p>
          <a:p>
            <a:endParaRPr lang="en-US" dirty="0"/>
          </a:p>
          <a:p>
            <a:r>
              <a:rPr lang="en-US" b="1" dirty="0"/>
              <a:t>Frustrations &amp; Pain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UI font size too small at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Doesn’t trust MR glasses or wearable tech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Other Details: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Appreciates clean design and no distractions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Would like a printable or exportable instruction guide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9087D0-3D6C-312F-D5CE-5B25E75EC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949" y="528768"/>
            <a:ext cx="2619375" cy="55106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945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559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Persona profiles</vt:lpstr>
      <vt:lpstr>Persona 1:  Irina – The Curious Parent</vt:lpstr>
      <vt:lpstr>PowerPoint Presentation</vt:lpstr>
      <vt:lpstr>Persona 2:  Vlad – The Young Tech Enthusiast</vt:lpstr>
      <vt:lpstr>PowerPoint Presentation</vt:lpstr>
      <vt:lpstr>Persona 3:  Doru – The Retired Hobbyist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estera.turcuman</dc:creator>
  <cp:lastModifiedBy>estera.turcuman</cp:lastModifiedBy>
  <cp:revision>2</cp:revision>
  <dcterms:created xsi:type="dcterms:W3CDTF">2025-05-20T20:58:39Z</dcterms:created>
  <dcterms:modified xsi:type="dcterms:W3CDTF">2025-05-20T21:25:36Z</dcterms:modified>
</cp:coreProperties>
</file>