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2014/2/19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/>
          <p:cNvSpPr/>
          <p:nvPr/>
        </p:nvSpPr>
        <p:spPr>
          <a:xfrm>
            <a:off x="1080173" y="784263"/>
            <a:ext cx="4014096" cy="1296144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323528" y="2636912"/>
            <a:ext cx="8424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164288" y="2564904"/>
            <a:ext cx="244091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614726" y="2564904"/>
            <a:ext cx="244091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36082" y="2564904"/>
            <a:ext cx="244091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225404" y="2573288"/>
            <a:ext cx="244091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004048" y="2573288"/>
            <a:ext cx="244091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4" idx="2"/>
          </p:cNvCxnSpPr>
          <p:nvPr/>
        </p:nvCxnSpPr>
        <p:spPr>
          <a:xfrm flipH="1">
            <a:off x="958125" y="2708920"/>
            <a:ext cx="3" cy="1017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2347445" y="2708920"/>
            <a:ext cx="3" cy="1017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3736765" y="2708920"/>
            <a:ext cx="3" cy="1017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126085" y="2708920"/>
            <a:ext cx="3" cy="1017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8" y="3230797"/>
            <a:ext cx="1340856" cy="99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b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54" y="3237354"/>
            <a:ext cx="1496634" cy="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21" y="3237917"/>
            <a:ext cx="1340856" cy="99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b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76" y="3237354"/>
            <a:ext cx="1496634" cy="9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-ando\Desktop\RaspberryPi\tools\icons\ras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12" y="4374926"/>
            <a:ext cx="656432" cy="6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7" descr="C:\Users\n-ando\Desktop\RaspberryPi\tools\icons\rasp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33" y="4374926"/>
            <a:ext cx="656432" cy="65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beagleboard.org/static/beaglebone/a3/Docs/bea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43" y="4320020"/>
            <a:ext cx="766243" cy="76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" descr="http://beagleboard.org/static/beaglebone/a3/Docs/beag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63" y="4319800"/>
            <a:ext cx="766243" cy="76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コネクタ 28"/>
          <p:cNvCxnSpPr/>
          <p:nvPr/>
        </p:nvCxnSpPr>
        <p:spPr>
          <a:xfrm flipH="1">
            <a:off x="7286333" y="2708920"/>
            <a:ext cx="3" cy="1017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6568905" y="3501008"/>
            <a:ext cx="2323746" cy="1799612"/>
            <a:chOff x="6300363" y="3293037"/>
            <a:chExt cx="2592288" cy="2007583"/>
          </a:xfrm>
        </p:grpSpPr>
        <p:pic>
          <p:nvPicPr>
            <p:cNvPr id="3" name="Picture 3" descr="C:\Users\n-ando\AppData\Local\Microsoft\Windows\Temporary Internet Files\Content.IE5\C89MJO9X\MP900402186[1]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363" y="3293037"/>
              <a:ext cx="2592288" cy="20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xfinder_select_ifaddr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349" y="3690072"/>
              <a:ext cx="1007003" cy="603024"/>
            </a:xfrm>
            <a:prstGeom prst="rect">
              <a:avLst/>
            </a:prstGeom>
            <a:noFill/>
            <a:scene3d>
              <a:camera prst="perspectiveLeft" fov="4800000">
                <a:rot lat="21360000" lon="19200000" rev="6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テキスト ボックス 11"/>
          <p:cNvSpPr txBox="1"/>
          <p:nvPr/>
        </p:nvSpPr>
        <p:spPr>
          <a:xfrm>
            <a:off x="629912" y="5157192"/>
            <a:ext cx="21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 smtClean="0"/>
              <a:t>RaspberryPi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Foundation</a:t>
            </a:r>
          </a:p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b8:27:eb:</a:t>
            </a:r>
            <a:r>
              <a:rPr lang="en-US" altLang="ja-JP" sz="1600" dirty="0" smtClean="0"/>
              <a:t>??:??:??</a:t>
            </a:r>
            <a:endParaRPr kumimoji="1" lang="ja-JP" altLang="en-US" sz="16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605758" y="5157192"/>
            <a:ext cx="18181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/>
              <a:t>Texas </a:t>
            </a:r>
            <a:r>
              <a:rPr lang="en-US" altLang="ja-JP" sz="1600" dirty="0" smtClean="0"/>
              <a:t>Instruments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c8:a0:30:</a:t>
            </a:r>
            <a:r>
              <a:rPr lang="en-US" altLang="ja-JP" dirty="0" smtClean="0"/>
              <a:t>??:??:??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133119" y="941346"/>
            <a:ext cx="3886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ネットワークインターフェースに固有の</a:t>
            </a:r>
            <a:r>
              <a:rPr lang="en-US" altLang="ja-JP" sz="1200" dirty="0" smtClean="0">
                <a:solidFill>
                  <a:schemeClr val="bg1"/>
                </a:solidFill>
              </a:rPr>
              <a:t>48</a:t>
            </a:r>
            <a:r>
              <a:rPr lang="ja-JP" altLang="en-US" sz="1200" dirty="0" smtClean="0">
                <a:solidFill>
                  <a:schemeClr val="bg1"/>
                </a:solidFill>
              </a:rPr>
              <a:t>ビットの</a:t>
            </a:r>
            <a:r>
              <a:rPr lang="ja-JP" altLang="en-US" sz="1200" dirty="0">
                <a:solidFill>
                  <a:schemeClr val="bg1"/>
                </a:solidFill>
              </a:rPr>
              <a:t>アドレス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MAC</a:t>
            </a:r>
            <a:r>
              <a:rPr kumimoji="1" lang="ja-JP" altLang="en-US" dirty="0" smtClean="0">
                <a:solidFill>
                  <a:schemeClr val="bg1"/>
                </a:solidFill>
              </a:rPr>
              <a:t>アドレス</a:t>
            </a:r>
            <a:r>
              <a:rPr kumimoji="1" lang="en-US" altLang="ja-JP" dirty="0" smtClean="0">
                <a:solidFill>
                  <a:schemeClr val="bg1"/>
                </a:solidFill>
              </a:rPr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b8:27:eb</a:t>
            </a:r>
            <a:r>
              <a:rPr lang="en-US" altLang="ja-JP" dirty="0" smtClean="0">
                <a:solidFill>
                  <a:schemeClr val="bg1"/>
                </a:solidFill>
              </a:rPr>
              <a:t>:XX:YY:ZZ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右中かっこ 19"/>
          <p:cNvSpPr/>
          <p:nvPr/>
        </p:nvSpPr>
        <p:spPr>
          <a:xfrm rot="5400000">
            <a:off x="3225198" y="1127751"/>
            <a:ext cx="225131" cy="838838"/>
          </a:xfrm>
          <a:prstGeom prst="rightBrace">
            <a:avLst>
              <a:gd name="adj1" fmla="val 23376"/>
              <a:gd name="adj2" fmla="val 50000"/>
            </a:avLst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621862" y="1653182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</a:rPr>
              <a:t>ベンダ固有アドレス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曲折矢印 32"/>
          <p:cNvSpPr/>
          <p:nvPr/>
        </p:nvSpPr>
        <p:spPr>
          <a:xfrm flipH="1">
            <a:off x="5248139" y="2214539"/>
            <a:ext cx="1872208" cy="1315317"/>
          </a:xfrm>
          <a:prstGeom prst="bentArrow">
            <a:avLst>
              <a:gd name="adj1" fmla="val 12126"/>
              <a:gd name="adj2" fmla="val 12126"/>
              <a:gd name="adj3" fmla="val 21567"/>
              <a:gd name="adj4" fmla="val 454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四角形吹き出し 34"/>
          <p:cNvSpPr/>
          <p:nvPr/>
        </p:nvSpPr>
        <p:spPr>
          <a:xfrm>
            <a:off x="6184243" y="831300"/>
            <a:ext cx="2721721" cy="1202070"/>
          </a:xfrm>
          <a:prstGeom prst="wedgeRectCallout">
            <a:avLst>
              <a:gd name="adj1" fmla="val -49975"/>
              <a:gd name="adj2" fmla="val 7375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ARP (Address Resolution Protocol) </a:t>
            </a:r>
            <a:r>
              <a:rPr lang="ja-JP" altLang="en-US" sz="1400" dirty="0" smtClean="0"/>
              <a:t>でネットワーク</a:t>
            </a:r>
            <a:r>
              <a:rPr lang="ja-JP" altLang="en-US" sz="1400" dirty="0"/>
              <a:t>に接続されているホスト</a:t>
            </a:r>
            <a:r>
              <a:rPr lang="ja-JP" altLang="en-US" sz="1400" dirty="0" smtClean="0"/>
              <a:t>の</a:t>
            </a:r>
            <a:r>
              <a:rPr lang="en-US" altLang="ja-JP" sz="1400" dirty="0" smtClean="0"/>
              <a:t>MAC</a:t>
            </a:r>
            <a:r>
              <a:rPr lang="ja-JP" altLang="en-US" sz="1400" dirty="0" smtClean="0"/>
              <a:t>アドレスと</a:t>
            </a:r>
            <a:r>
              <a:rPr lang="en-US" altLang="ja-JP" sz="1400" dirty="0" smtClean="0"/>
              <a:t>IP</a:t>
            </a:r>
            <a:r>
              <a:rPr lang="ja-JP" altLang="en-US" sz="1400" dirty="0" smtClean="0"/>
              <a:t>アドレスを</a:t>
            </a:r>
            <a:r>
              <a:rPr lang="ja-JP" altLang="en-US" sz="1400" dirty="0"/>
              <a:t>取得</a:t>
            </a:r>
          </a:p>
        </p:txBody>
      </p:sp>
      <p:sp>
        <p:nvSpPr>
          <p:cNvPr id="38" name="正方形/長方形 37"/>
          <p:cNvSpPr/>
          <p:nvPr/>
        </p:nvSpPr>
        <p:spPr>
          <a:xfrm>
            <a:off x="467544" y="5741967"/>
            <a:ext cx="5406866" cy="711369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RaspberryPi</a:t>
            </a:r>
            <a:r>
              <a:rPr kumimoji="1" lang="ja-JP" altLang="en-US" sz="2400" dirty="0" smtClean="0"/>
              <a:t>や</a:t>
            </a:r>
            <a:r>
              <a:rPr kumimoji="1" lang="en-US" altLang="ja-JP" sz="2400" dirty="0" err="1" smtClean="0"/>
              <a:t>BeagleBone</a:t>
            </a:r>
            <a:r>
              <a:rPr kumimoji="1" lang="ja-JP" altLang="en-US" sz="2400" dirty="0" smtClean="0"/>
              <a:t>などを特定</a:t>
            </a:r>
            <a:endParaRPr kumimoji="1" lang="en-US" altLang="ja-JP" sz="2400" dirty="0" smtClean="0"/>
          </a:p>
          <a:p>
            <a:pPr algn="ctr"/>
            <a:r>
              <a:rPr lang="en-US" altLang="ja-JP" sz="1200" dirty="0" smtClean="0"/>
              <a:t>(※</a:t>
            </a:r>
            <a:r>
              <a:rPr lang="ja-JP" altLang="en-US" sz="1200" dirty="0" smtClean="0"/>
              <a:t> </a:t>
            </a:r>
            <a:r>
              <a:rPr lang="en-US" altLang="ja-JP" sz="1200" dirty="0" err="1" smtClean="0"/>
              <a:t>BeagleBone</a:t>
            </a:r>
            <a:r>
              <a:rPr lang="ja-JP" altLang="en-US" sz="1200" dirty="0" smtClean="0"/>
              <a:t>は汎用のネットワークチップのためご認識する場合もある</a:t>
            </a:r>
            <a:r>
              <a:rPr lang="en-US" altLang="ja-JP" sz="1200" dirty="0" smtClean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513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7"/>
            <a:ext cx="5544615" cy="332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2035708" y="2235942"/>
            <a:ext cx="2248260" cy="1625106"/>
          </a:xfrm>
          <a:prstGeom prst="roundRect">
            <a:avLst>
              <a:gd name="adj" fmla="val 794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297696" y="2234830"/>
            <a:ext cx="3226631" cy="3138386"/>
          </a:xfrm>
          <a:prstGeom prst="roundRect">
            <a:avLst>
              <a:gd name="adj" fmla="val 794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035708" y="3861048"/>
            <a:ext cx="2248260" cy="1512168"/>
          </a:xfrm>
          <a:prstGeom prst="roundRect">
            <a:avLst>
              <a:gd name="adj" fmla="val 794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吹き出し 6"/>
          <p:cNvSpPr/>
          <p:nvPr/>
        </p:nvSpPr>
        <p:spPr>
          <a:xfrm>
            <a:off x="1403648" y="1157319"/>
            <a:ext cx="2088232" cy="864096"/>
          </a:xfrm>
          <a:prstGeom prst="wedgeRoundRectCallout">
            <a:avLst>
              <a:gd name="adj1" fmla="val 7613"/>
              <a:gd name="adj2" fmla="val 75676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/>
              <a:t>① スキャンするネットワーク、ボードあるいは</a:t>
            </a:r>
            <a:r>
              <a:rPr kumimoji="1" lang="en-US" altLang="ja-JP" sz="1200" dirty="0" smtClean="0"/>
              <a:t>MAC</a:t>
            </a:r>
            <a:r>
              <a:rPr kumimoji="1" lang="ja-JP" altLang="en-US" sz="1200" dirty="0" smtClean="0"/>
              <a:t>アドレスのパターンを設定します。</a:t>
            </a:r>
            <a:endParaRPr kumimoji="1" lang="ja-JP" altLang="en-US" sz="1200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5220072" y="2660641"/>
            <a:ext cx="2088232" cy="864096"/>
          </a:xfrm>
          <a:prstGeom prst="wedgeRoundRectCallout">
            <a:avLst>
              <a:gd name="adj1" fmla="val -72931"/>
              <a:gd name="adj2" fmla="val -49456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/>
              <a:t>② 見つかった</a:t>
            </a:r>
            <a:r>
              <a:rPr kumimoji="1" lang="en-US" altLang="ja-JP" sz="1200" dirty="0" err="1" smtClean="0"/>
              <a:t>RaspberryPi</a:t>
            </a:r>
            <a:r>
              <a:rPr kumimoji="1" lang="ja-JP" altLang="en-US" sz="1200" dirty="0" smtClean="0"/>
              <a:t>等の</a:t>
            </a:r>
            <a:r>
              <a:rPr lang="en-US" altLang="ja-JP" sz="1200" dirty="0" smtClean="0"/>
              <a:t>IP</a:t>
            </a:r>
            <a:r>
              <a:rPr lang="ja-JP" altLang="en-US" sz="1200" dirty="0" smtClean="0"/>
              <a:t>アドレス、</a:t>
            </a:r>
            <a:r>
              <a:rPr lang="en-US" altLang="ja-JP" sz="1200" dirty="0" smtClean="0"/>
              <a:t>MAC</a:t>
            </a:r>
            <a:r>
              <a:rPr lang="ja-JP" altLang="en-US" sz="1200" dirty="0" smtClean="0"/>
              <a:t>アドレス、ホスト名の一覧が表示されます。</a:t>
            </a:r>
            <a:endParaRPr lang="en-US" altLang="ja-JP" sz="1200" dirty="0" smtClean="0"/>
          </a:p>
        </p:txBody>
      </p:sp>
      <p:sp>
        <p:nvSpPr>
          <p:cNvPr id="12" name="角丸四角形吹き出し 11"/>
          <p:cNvSpPr/>
          <p:nvPr/>
        </p:nvSpPr>
        <p:spPr>
          <a:xfrm>
            <a:off x="4427984" y="3850914"/>
            <a:ext cx="2088232" cy="864096"/>
          </a:xfrm>
          <a:prstGeom prst="wedgeRoundRectCallout">
            <a:avLst>
              <a:gd name="adj1" fmla="val -76128"/>
              <a:gd name="adj2" fmla="val 94986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/>
              <a:t>③ </a:t>
            </a:r>
            <a:r>
              <a:rPr kumimoji="1" lang="en-US" altLang="ja-JP" sz="1200" dirty="0" err="1" smtClean="0"/>
              <a:t>TeraTerm</a:t>
            </a:r>
            <a:r>
              <a:rPr kumimoji="1" lang="ja-JP" altLang="en-US" sz="1200" dirty="0" smtClean="0"/>
              <a:t>などターミナルソフトを利用して</a:t>
            </a:r>
            <a:r>
              <a:rPr kumimoji="1" lang="en-US" altLang="ja-JP" sz="1200" dirty="0" err="1" smtClean="0"/>
              <a:t>RaspberryPi</a:t>
            </a:r>
            <a:r>
              <a:rPr kumimoji="1" lang="ja-JP" altLang="en-US" sz="1200" dirty="0" smtClean="0"/>
              <a:t>等にログインする条件を設定しログインします。</a:t>
            </a:r>
            <a:endParaRPr lang="en-US" altLang="ja-JP" sz="1200" dirty="0" smtClean="0"/>
          </a:p>
        </p:txBody>
      </p:sp>
    </p:spTree>
    <p:extLst>
      <p:ext uri="{BB962C8B-B14F-4D97-AF65-F5344CB8AC3E}">
        <p14:creationId xmlns:p14="http://schemas.microsoft.com/office/powerpoint/2010/main" val="359856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90600"/>
            <a:ext cx="81422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左矢印 1"/>
          <p:cNvSpPr/>
          <p:nvPr/>
        </p:nvSpPr>
        <p:spPr>
          <a:xfrm rot="3114956">
            <a:off x="5412944" y="1900594"/>
            <a:ext cx="1224136" cy="72008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94761" y="285293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ダブルクリック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44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990600"/>
            <a:ext cx="81422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左矢印 2"/>
          <p:cNvSpPr/>
          <p:nvPr/>
        </p:nvSpPr>
        <p:spPr>
          <a:xfrm rot="19804970">
            <a:off x="2869809" y="4827892"/>
            <a:ext cx="1224136" cy="72008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10585" y="470273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クリック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29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118</Words>
  <Application>Microsoft Office PowerPoint</Application>
  <PresentationFormat>画面に合わせる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n-ando</dc:creator>
  <cp:lastModifiedBy>n-ando</cp:lastModifiedBy>
  <cp:revision>12</cp:revision>
  <dcterms:modified xsi:type="dcterms:W3CDTF">2014-02-21T03:15:28Z</dcterms:modified>
</cp:coreProperties>
</file>