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4" r:id="rId7"/>
    <p:sldId id="269" r:id="rId8"/>
    <p:sldId id="260" r:id="rId9"/>
    <p:sldId id="261" r:id="rId10"/>
    <p:sldId id="262" r:id="rId11"/>
    <p:sldId id="263" r:id="rId12"/>
    <p:sldId id="265" r:id="rId13"/>
    <p:sldId id="273" r:id="rId14"/>
    <p:sldId id="266" r:id="rId15"/>
    <p:sldId id="268" r:id="rId16"/>
    <p:sldId id="271" r:id="rId17"/>
    <p:sldId id="267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70C7790-25B4-43D6-95C0-8E8FA051F68B}">
          <p14:sldIdLst>
            <p14:sldId id="256"/>
            <p14:sldId id="257"/>
            <p14:sldId id="258"/>
            <p14:sldId id="259"/>
            <p14:sldId id="264"/>
            <p14:sldId id="269"/>
            <p14:sldId id="260"/>
            <p14:sldId id="261"/>
            <p14:sldId id="262"/>
            <p14:sldId id="263"/>
            <p14:sldId id="265"/>
            <p14:sldId id="273"/>
            <p14:sldId id="266"/>
            <p14:sldId id="268"/>
            <p14:sldId id="271"/>
            <p14:sldId id="267"/>
            <p14:sldId id="272"/>
            <p14:sldId id="270"/>
          </p14:sldIdLst>
        </p14:section>
        <p14:section name="Section sans titre" id="{22E499A5-EAA9-43E7-B5C2-E53322A6A7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0D654-D381-4094-BF26-55A9FD656C07}" type="datetimeFigureOut">
              <a:rPr lang="fr-FR" smtClean="0"/>
              <a:t>18/09/2019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E18BB-4283-4FD3-B324-CB9F6662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91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32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685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21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6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2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12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40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2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20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59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85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E18BB-4283-4FD3-B324-CB9F6662C1E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using-ari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ai-aria-practices/#tabpane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ede-web.com/notices/interface-rich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accessibility-auditing-react/" TargetMode="External"/><Relationship Id="rId7" Type="http://schemas.openxmlformats.org/officeDocument/2006/relationships/hyperlink" Target="https://sarahmhigley.com/writing/tooltips-in-wcag-21/" TargetMode="External"/><Relationship Id="rId2" Type="http://schemas.openxmlformats.org/officeDocument/2006/relationships/hyperlink" Target="https://www.mediacurrent.com/blog/myth-inaccessible-rea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rianroselli.com/2019/08/basic-custom-control-requirements.html" TargetMode="External"/><Relationship Id="rId5" Type="http://schemas.openxmlformats.org/officeDocument/2006/relationships/hyperlink" Target="https://www.tenon-ui.info/headings/" TargetMode="External"/><Relationship Id="rId4" Type="http://schemas.openxmlformats.org/officeDocument/2006/relationships/hyperlink" Target="https://reactjs.org/docs/accessibilit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ic.github.io/guide-developpeu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Interactions et accessibilité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5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Bonnes pratiques ARIA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Exemples de problèmes issus d’un mauvais usage d’ARIA :</a:t>
            </a:r>
          </a:p>
          <a:p>
            <a:pPr lvl="1"/>
            <a:r>
              <a:rPr lang="fr-FR" dirty="0" smtClean="0"/>
              <a:t>Attribut </a:t>
            </a:r>
            <a:r>
              <a:rPr lang="fr-FR" dirty="0" err="1" smtClean="0"/>
              <a:t>role</a:t>
            </a:r>
            <a:r>
              <a:rPr lang="fr-FR" dirty="0" smtClean="0"/>
              <a:t> sur un parent qui enlève la sémantique native des éléments </a:t>
            </a:r>
          </a:p>
          <a:p>
            <a:pPr lvl="2"/>
            <a:r>
              <a:rPr lang="fr-FR" dirty="0" smtClean="0"/>
              <a:t>Exemples : </a:t>
            </a:r>
            <a:r>
              <a:rPr lang="fr-FR" dirty="0" err="1" smtClean="0"/>
              <a:t>role</a:t>
            </a:r>
            <a:r>
              <a:rPr lang="fr-FR" dirty="0" smtClean="0"/>
              <a:t>="</a:t>
            </a:r>
            <a:r>
              <a:rPr lang="fr-FR" dirty="0" err="1" smtClean="0"/>
              <a:t>presentation</a:t>
            </a:r>
            <a:r>
              <a:rPr lang="fr-FR" dirty="0" smtClean="0"/>
              <a:t>" ou &lt;h2 </a:t>
            </a:r>
            <a:r>
              <a:rPr lang="fr-FR" dirty="0" err="1" smtClean="0"/>
              <a:t>role</a:t>
            </a:r>
            <a:r>
              <a:rPr lang="fr-FR" dirty="0" smtClean="0"/>
              <a:t>="tab"&gt;</a:t>
            </a:r>
          </a:p>
          <a:p>
            <a:pPr lvl="1"/>
            <a:r>
              <a:rPr lang="fr-FR" dirty="0" smtClean="0"/>
              <a:t>Attributs inutiles car non pris en charge  </a:t>
            </a:r>
          </a:p>
          <a:p>
            <a:pPr lvl="2"/>
            <a:r>
              <a:rPr lang="fr-FR" dirty="0" smtClean="0"/>
              <a:t>aria-label sur &lt;p&gt;</a:t>
            </a:r>
          </a:p>
          <a:p>
            <a:pPr lvl="1"/>
            <a:r>
              <a:rPr lang="fr-FR" dirty="0" smtClean="0"/>
              <a:t>Attribut aria-</a:t>
            </a:r>
            <a:r>
              <a:rPr lang="fr-FR" dirty="0" err="1" smtClean="0"/>
              <a:t>hidden</a:t>
            </a:r>
            <a:r>
              <a:rPr lang="fr-FR" dirty="0" smtClean="0"/>
              <a:t>="</a:t>
            </a:r>
            <a:r>
              <a:rPr lang="fr-FR" dirty="0" err="1" smtClean="0"/>
              <a:t>true</a:t>
            </a:r>
            <a:r>
              <a:rPr lang="fr-FR" dirty="0" smtClean="0"/>
              <a:t>" </a:t>
            </a:r>
            <a:r>
              <a:rPr lang="fr-FR" dirty="0"/>
              <a:t>ou </a:t>
            </a:r>
            <a:r>
              <a:rPr lang="fr-FR" dirty="0" err="1"/>
              <a:t>role</a:t>
            </a:r>
            <a:r>
              <a:rPr lang="fr-FR" dirty="0"/>
              <a:t>="</a:t>
            </a:r>
            <a:r>
              <a:rPr lang="fr-FR" dirty="0" err="1"/>
              <a:t>presentation</a:t>
            </a:r>
            <a:r>
              <a:rPr lang="fr-FR" dirty="0"/>
              <a:t>" </a:t>
            </a:r>
            <a:r>
              <a:rPr lang="fr-FR" dirty="0" smtClean="0"/>
              <a:t>sur un élément interactif </a:t>
            </a:r>
          </a:p>
          <a:p>
            <a:pPr lvl="1"/>
            <a:r>
              <a:rPr lang="fr-FR" dirty="0" smtClean="0"/>
              <a:t>A lire : </a:t>
            </a:r>
            <a:r>
              <a:rPr lang="fr-FR" dirty="0">
                <a:hlinkClick r:id="rId3"/>
              </a:rPr>
              <a:t>https://www.w3.org/TR/using-aria/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817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PATTERNS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 : modèles d’interaction basés sur le desktop</a:t>
            </a:r>
          </a:p>
          <a:p>
            <a:r>
              <a:rPr lang="fr-FR" dirty="0" smtClean="0"/>
              <a:t>Modèle pour les éditeurs de lecteurs d’écran </a:t>
            </a:r>
          </a:p>
          <a:p>
            <a:r>
              <a:rPr lang="fr-FR" dirty="0" smtClean="0"/>
              <a:t>Modèle pour les développeurs </a:t>
            </a:r>
          </a:p>
          <a:p>
            <a:r>
              <a:rPr lang="fr-FR" dirty="0" smtClean="0"/>
              <a:t>Toujours vérifier que la solution développée fonctionne dans 3 couples de lecteurs d’écran et navigateurs (JAWS &amp; IE/Firefox – NVDA &amp; Firefox – </a:t>
            </a:r>
            <a:r>
              <a:rPr lang="fr-FR" dirty="0" err="1" smtClean="0"/>
              <a:t>VoiceOver</a:t>
            </a:r>
            <a:r>
              <a:rPr lang="fr-FR" dirty="0" smtClean="0"/>
              <a:t> &amp; Safari)</a:t>
            </a:r>
          </a:p>
          <a:p>
            <a:pPr lvl="1"/>
            <a:r>
              <a:rPr lang="fr-FR" dirty="0" smtClean="0"/>
              <a:t>Chrome n’est pas encore officiellement dans la base de référence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linkClick r:id="rId2"/>
              </a:rPr>
              <a:t>https://www.w3.org/TR/wai-aria-practices/#tabpanel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3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Revue des Design PATTERNS utiles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Alert</a:t>
            </a:r>
            <a:r>
              <a:rPr lang="fr-FR" dirty="0" smtClean="0"/>
              <a:t> : notification</a:t>
            </a:r>
          </a:p>
          <a:p>
            <a:r>
              <a:rPr lang="fr-FR" dirty="0" err="1" smtClean="0"/>
              <a:t>Alert</a:t>
            </a:r>
            <a:r>
              <a:rPr lang="fr-FR" dirty="0" smtClean="0"/>
              <a:t> </a:t>
            </a:r>
            <a:r>
              <a:rPr lang="fr-FR" dirty="0" err="1" smtClean="0"/>
              <a:t>Dialog</a:t>
            </a:r>
            <a:r>
              <a:rPr lang="fr-FR" dirty="0" smtClean="0"/>
              <a:t> = Modal </a:t>
            </a:r>
            <a:r>
              <a:rPr lang="fr-FR" dirty="0" err="1" smtClean="0"/>
              <a:t>Dialog</a:t>
            </a:r>
            <a:r>
              <a:rPr lang="fr-FR" dirty="0" smtClean="0"/>
              <a:t> : </a:t>
            </a:r>
            <a:r>
              <a:rPr lang="fr-FR" dirty="0" err="1" smtClean="0"/>
              <a:t>Popin</a:t>
            </a:r>
            <a:r>
              <a:rPr lang="fr-FR" dirty="0" smtClean="0"/>
              <a:t> / Boite de dialogue </a:t>
            </a:r>
          </a:p>
          <a:p>
            <a:r>
              <a:rPr lang="fr-FR" dirty="0" err="1" smtClean="0"/>
              <a:t>Breadcrumb</a:t>
            </a:r>
            <a:r>
              <a:rPr lang="fr-FR" dirty="0" smtClean="0"/>
              <a:t> : Fil d’Ariane</a:t>
            </a:r>
          </a:p>
          <a:p>
            <a:r>
              <a:rPr lang="fr-FR" dirty="0" err="1" smtClean="0"/>
              <a:t>Button</a:t>
            </a:r>
            <a:r>
              <a:rPr lang="fr-FR" dirty="0" smtClean="0"/>
              <a:t> : si vraiment vous ne pouvez pas utiliser la balise &lt;</a:t>
            </a:r>
            <a:r>
              <a:rPr lang="fr-FR" dirty="0" err="1" smtClean="0"/>
              <a:t>button</a:t>
            </a:r>
            <a:r>
              <a:rPr lang="fr-FR" dirty="0" smtClean="0"/>
              <a:t>&gt;</a:t>
            </a:r>
          </a:p>
          <a:p>
            <a:r>
              <a:rPr lang="fr-FR" dirty="0" err="1" smtClean="0"/>
              <a:t>Checkbox</a:t>
            </a:r>
            <a:r>
              <a:rPr lang="fr-FR" dirty="0" smtClean="0"/>
              <a:t> : si vraiment vous ne pouvez pas utiliser &lt;input type="</a:t>
            </a:r>
            <a:r>
              <a:rPr lang="fr-FR" dirty="0" err="1" smtClean="0"/>
              <a:t>checkbox</a:t>
            </a:r>
            <a:r>
              <a:rPr lang="fr-FR" dirty="0" smtClean="0"/>
              <a:t>"&gt;</a:t>
            </a:r>
          </a:p>
          <a:p>
            <a:r>
              <a:rPr lang="fr-FR" dirty="0" err="1" smtClean="0"/>
              <a:t>Tooltip</a:t>
            </a:r>
            <a:r>
              <a:rPr lang="fr-FR" dirty="0" smtClean="0"/>
              <a:t> Widget : un </a:t>
            </a:r>
            <a:r>
              <a:rPr lang="fr-FR" dirty="0" err="1" smtClean="0"/>
              <a:t>tootlip</a:t>
            </a:r>
            <a:r>
              <a:rPr lang="fr-FR" dirty="0" smtClean="0"/>
              <a:t> similaire à l’affichage d’un attribut </a:t>
            </a:r>
            <a:r>
              <a:rPr lang="fr-FR" dirty="0" err="1" smtClean="0"/>
              <a:t>title</a:t>
            </a:r>
            <a:r>
              <a:rPr lang="fr-FR" dirty="0" smtClean="0"/>
              <a:t>– pas encore finalisé.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9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Revue des Design PATTERNS utiles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Combo Box et </a:t>
            </a:r>
            <a:r>
              <a:rPr lang="fr-FR" dirty="0" err="1" smtClean="0"/>
              <a:t>Listbox</a:t>
            </a:r>
            <a:r>
              <a:rPr lang="fr-FR" dirty="0" smtClean="0"/>
              <a:t> : </a:t>
            </a:r>
            <a:r>
              <a:rPr lang="fr-FR" dirty="0" err="1" smtClean="0"/>
              <a:t>Autocomplétion</a:t>
            </a:r>
            <a:r>
              <a:rPr lang="fr-FR" dirty="0" smtClean="0"/>
              <a:t>/Liste déroulante</a:t>
            </a:r>
          </a:p>
          <a:p>
            <a:r>
              <a:rPr lang="fr-FR" dirty="0" err="1" smtClean="0"/>
              <a:t>Disclosure</a:t>
            </a:r>
            <a:r>
              <a:rPr lang="fr-FR" dirty="0" smtClean="0"/>
              <a:t> : blocs pliés/dépliés </a:t>
            </a:r>
          </a:p>
          <a:p>
            <a:r>
              <a:rPr lang="fr-FR" dirty="0" smtClean="0"/>
              <a:t>Radio Group : Groupe de boutons radios</a:t>
            </a:r>
          </a:p>
          <a:p>
            <a:r>
              <a:rPr lang="fr-FR" dirty="0" err="1" smtClean="0"/>
              <a:t>Slider</a:t>
            </a:r>
            <a:r>
              <a:rPr lang="fr-FR" dirty="0" smtClean="0"/>
              <a:t>/</a:t>
            </a:r>
            <a:r>
              <a:rPr lang="fr-FR" dirty="0" err="1" smtClean="0"/>
              <a:t>Slider</a:t>
            </a:r>
            <a:r>
              <a:rPr lang="fr-FR" dirty="0" smtClean="0"/>
              <a:t> (Multi-</a:t>
            </a:r>
            <a:r>
              <a:rPr lang="fr-FR" dirty="0" err="1" smtClean="0"/>
              <a:t>thumb</a:t>
            </a:r>
            <a:r>
              <a:rPr lang="fr-FR" dirty="0" smtClean="0"/>
              <a:t>) : potentiomètres (&lt;input type="range"&gt;). Pas utilisables sur mobile !</a:t>
            </a:r>
          </a:p>
          <a:p>
            <a:r>
              <a:rPr lang="fr-FR" dirty="0" err="1" smtClean="0"/>
              <a:t>Spinbutton</a:t>
            </a:r>
            <a:r>
              <a:rPr lang="fr-FR" dirty="0" smtClean="0"/>
              <a:t> : champ </a:t>
            </a:r>
            <a:r>
              <a:rPr lang="fr-FR" dirty="0" err="1" smtClean="0"/>
              <a:t>incrémentable</a:t>
            </a:r>
            <a:r>
              <a:rPr lang="fr-FR" dirty="0" smtClean="0"/>
              <a:t> (exemple : nombre de passagers)</a:t>
            </a:r>
          </a:p>
          <a:p>
            <a:r>
              <a:rPr lang="fr-FR" dirty="0" smtClean="0"/>
              <a:t>Tabs : Système d’onglets</a:t>
            </a:r>
          </a:p>
          <a:p>
            <a:r>
              <a:rPr lang="fr-FR" dirty="0" smtClean="0"/>
              <a:t>Table : simulation de tableaux de données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9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Revue des Design PATTERNS utiles … un jour prochain.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: simulation de tableaux de données</a:t>
            </a:r>
          </a:p>
          <a:p>
            <a:pPr lvl="1"/>
            <a:r>
              <a:rPr lang="fr-FR" dirty="0" smtClean="0"/>
              <a:t>Pas encore testé, à manier avec précaution … et des tests !</a:t>
            </a:r>
          </a:p>
          <a:p>
            <a:r>
              <a:rPr lang="fr-FR" dirty="0" err="1"/>
              <a:t>Carousel</a:t>
            </a:r>
            <a:r>
              <a:rPr lang="fr-FR" dirty="0"/>
              <a:t> : Diaporama ou </a:t>
            </a:r>
            <a:r>
              <a:rPr lang="fr-FR" dirty="0" err="1"/>
              <a:t>Carousel</a:t>
            </a:r>
            <a:r>
              <a:rPr lang="fr-FR" dirty="0"/>
              <a:t> </a:t>
            </a:r>
          </a:p>
          <a:p>
            <a:pPr lvl="1"/>
            <a:r>
              <a:rPr lang="fr-FR" dirty="0" smtClean="0"/>
              <a:t>En rodage, il est susceptible d’évoluer </a:t>
            </a:r>
          </a:p>
          <a:p>
            <a:r>
              <a:rPr lang="fr-FR" dirty="0" err="1" smtClean="0"/>
              <a:t>Tooltip</a:t>
            </a:r>
            <a:endParaRPr lang="fr-FR" dirty="0"/>
          </a:p>
          <a:p>
            <a:pPr lvl="1"/>
            <a:r>
              <a:rPr lang="fr-FR" dirty="0" smtClean="0"/>
              <a:t>Pas de consensus sur son fonctionnement </a:t>
            </a:r>
          </a:p>
          <a:p>
            <a:pPr lvl="1"/>
            <a:r>
              <a:rPr lang="fr-FR" dirty="0"/>
              <a:t>Pas d’exemple </a:t>
            </a:r>
            <a:r>
              <a:rPr lang="fr-FR" dirty="0" smtClean="0"/>
              <a:t>non plus. </a:t>
            </a:r>
            <a:endParaRPr lang="fr-FR" dirty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5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PATTERNS à éviter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Ces design patterns s’appliquent plutôt à des simulations de logiciels desktop dans les navigateurs : </a:t>
            </a:r>
          </a:p>
          <a:p>
            <a:pPr lvl="1"/>
            <a:r>
              <a:rPr lang="fr-FR" dirty="0" smtClean="0"/>
              <a:t>Menu</a:t>
            </a:r>
          </a:p>
          <a:p>
            <a:pPr lvl="1"/>
            <a:r>
              <a:rPr lang="fr-FR" dirty="0" smtClean="0"/>
              <a:t>Menu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Toolbar</a:t>
            </a:r>
            <a:endParaRPr lang="fr-FR" dirty="0" smtClean="0"/>
          </a:p>
          <a:p>
            <a:pPr lvl="1"/>
            <a:r>
              <a:rPr lang="fr-FR" dirty="0" err="1" smtClean="0"/>
              <a:t>Treegrid</a:t>
            </a:r>
            <a:endParaRPr lang="fr-FR" dirty="0" smtClean="0"/>
          </a:p>
          <a:p>
            <a:pPr lvl="1"/>
            <a:r>
              <a:rPr lang="fr-FR" dirty="0" err="1" smtClean="0"/>
              <a:t>Grid</a:t>
            </a:r>
            <a:endParaRPr lang="fr-FR" dirty="0" smtClean="0"/>
          </a:p>
          <a:p>
            <a:pPr lvl="1"/>
            <a:r>
              <a:rPr lang="fr-FR" dirty="0" err="1" smtClean="0"/>
              <a:t>Window</a:t>
            </a:r>
            <a:r>
              <a:rPr lang="fr-FR" dirty="0" smtClean="0"/>
              <a:t> Splitter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4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Notices </a:t>
            </a:r>
            <a:r>
              <a:rPr lang="fr-FR" dirty="0" err="1" smtClean="0"/>
              <a:t>AccedeWeb</a:t>
            </a:r>
            <a:endParaRPr lang="fr-FR" dirty="0" smtClean="0"/>
          </a:p>
          <a:p>
            <a:r>
              <a:rPr lang="fr-FR" dirty="0">
                <a:hlinkClick r:id="rId2"/>
              </a:rPr>
              <a:t>http://www.accede-web.com/notices/interface-riche/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2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ENCORE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https://www.mediacurrent.com/blog/myth-inaccessible-react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https://web.dev/accessibility-auditing-react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reactjs.org/docs/accessibility.html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://www.tenon-ui.info/headings</a:t>
            </a:r>
            <a:r>
              <a:rPr lang="fr-FR" dirty="0" smtClean="0">
                <a:hlinkClick r:id="rId5"/>
              </a:rPr>
              <a:t>/</a:t>
            </a:r>
            <a:endParaRPr lang="fr-FR" dirty="0" smtClean="0">
              <a:hlinkClick r:id="rId6"/>
            </a:endParaRPr>
          </a:p>
          <a:p>
            <a:r>
              <a:rPr lang="fr-FR" dirty="0" smtClean="0">
                <a:hlinkClick r:id="rId6"/>
              </a:rPr>
              <a:t>http</a:t>
            </a:r>
            <a:r>
              <a:rPr lang="fr-FR" dirty="0">
                <a:hlinkClick r:id="rId6"/>
              </a:rPr>
              <a:t>://</a:t>
            </a:r>
            <a:r>
              <a:rPr lang="fr-FR" dirty="0" smtClean="0">
                <a:hlinkClick r:id="rId6"/>
              </a:rPr>
              <a:t>adrianroselli.com/2019/08/basic-custom-control-requirements.html</a:t>
            </a:r>
            <a:endParaRPr lang="fr-FR" dirty="0" smtClean="0"/>
          </a:p>
          <a:p>
            <a:r>
              <a:rPr lang="fr-FR" dirty="0">
                <a:hlinkClick r:id="rId7"/>
              </a:rPr>
              <a:t>https://sarahmhigley.com/writing/tooltips-in-wcag-21</a:t>
            </a:r>
            <a:r>
              <a:rPr lang="fr-FR" dirty="0" smtClean="0">
                <a:hlinkClick r:id="rId7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9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Guide de référence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formation se base sur guide </a:t>
            </a:r>
            <a:r>
              <a:rPr lang="fr-FR" dirty="0"/>
              <a:t>du développeur du RGAA : </a:t>
            </a:r>
            <a:r>
              <a:rPr lang="fr-FR" dirty="0">
                <a:hlinkClick r:id="rId3"/>
              </a:rPr>
              <a:t>https://disic.github.io/guide-developpeur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 smtClean="0"/>
              <a:t>Cette formation s’adresse à des développeurs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au clavier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Toutes les interactions doivent être utilisables au clavier :</a:t>
            </a:r>
          </a:p>
          <a:p>
            <a:pPr lvl="1"/>
            <a:r>
              <a:rPr lang="fr-FR" dirty="0" smtClean="0"/>
              <a:t>La prise de focus doit être visible </a:t>
            </a:r>
          </a:p>
          <a:p>
            <a:pPr lvl="1"/>
            <a:r>
              <a:rPr lang="fr-FR" dirty="0" smtClean="0"/>
              <a:t>L’ordre de tabulation doit être cohérent </a:t>
            </a:r>
          </a:p>
          <a:p>
            <a:pPr lvl="1"/>
            <a:r>
              <a:rPr lang="fr-FR" dirty="0" smtClean="0"/>
              <a:t>On peut interagir au clavier avec les composants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4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au clavier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bonnes pratiques :</a:t>
            </a:r>
          </a:p>
          <a:p>
            <a:pPr lvl="1"/>
            <a:r>
              <a:rPr lang="fr-FR" dirty="0" smtClean="0"/>
              <a:t>Utiliser la balise </a:t>
            </a:r>
            <a:r>
              <a:rPr lang="fr-FR" dirty="0"/>
              <a:t>&lt;</a:t>
            </a:r>
            <a:r>
              <a:rPr lang="fr-FR" dirty="0" err="1" smtClean="0"/>
              <a:t>button</a:t>
            </a:r>
            <a:r>
              <a:rPr lang="fr-FR" dirty="0" smtClean="0"/>
              <a:t>&gt; </a:t>
            </a:r>
          </a:p>
          <a:p>
            <a:pPr lvl="2"/>
            <a:r>
              <a:rPr lang="fr-FR" dirty="0" smtClean="0"/>
              <a:t>Prend nativement le focus clavier</a:t>
            </a:r>
          </a:p>
          <a:p>
            <a:pPr lvl="2"/>
            <a:r>
              <a:rPr lang="fr-FR" dirty="0" smtClean="0"/>
              <a:t>Le gestionnaire d’évènement du clic fonctionne au clavier sans code supplémentaire</a:t>
            </a:r>
          </a:p>
          <a:p>
            <a:pPr lvl="2"/>
            <a:r>
              <a:rPr lang="fr-FR" dirty="0" smtClean="0"/>
              <a:t>L’attribut type</a:t>
            </a:r>
            <a:r>
              <a:rPr lang="fr-FR" dirty="0"/>
              <a:t>="</a:t>
            </a:r>
            <a:r>
              <a:rPr lang="fr-FR" dirty="0" err="1" smtClean="0"/>
              <a:t>button</a:t>
            </a:r>
            <a:r>
              <a:rPr lang="fr-FR" dirty="0" smtClean="0"/>
              <a:t>" évite la soumission du formulaire par défaut dans un formulaire </a:t>
            </a:r>
          </a:p>
          <a:p>
            <a:pPr lvl="2"/>
            <a:r>
              <a:rPr lang="fr-FR" dirty="0" smtClean="0"/>
              <a:t>Bien prévoir un style de prise de focus sur le bouton !</a:t>
            </a:r>
          </a:p>
          <a:p>
            <a:pPr lvl="1"/>
            <a:r>
              <a:rPr lang="fr-FR" dirty="0" smtClean="0"/>
              <a:t>Sinon :</a:t>
            </a:r>
          </a:p>
          <a:p>
            <a:pPr lvl="2"/>
            <a:r>
              <a:rPr lang="fr-FR" dirty="0" err="1" smtClean="0"/>
              <a:t>tabindex</a:t>
            </a:r>
            <a:r>
              <a:rPr lang="fr-FR" dirty="0" smtClean="0"/>
              <a:t>="0" </a:t>
            </a:r>
          </a:p>
          <a:p>
            <a:pPr lvl="2"/>
            <a:r>
              <a:rPr lang="fr-FR" dirty="0" err="1" smtClean="0"/>
              <a:t>role</a:t>
            </a:r>
            <a:r>
              <a:rPr lang="fr-FR" dirty="0" smtClean="0"/>
              <a:t>="</a:t>
            </a:r>
            <a:r>
              <a:rPr lang="fr-FR" dirty="0" err="1" smtClean="0"/>
              <a:t>button</a:t>
            </a:r>
            <a:r>
              <a:rPr lang="fr-FR" dirty="0" smtClean="0"/>
              <a:t>" ou </a:t>
            </a:r>
            <a:r>
              <a:rPr lang="fr-FR" dirty="0" err="1" smtClean="0"/>
              <a:t>role</a:t>
            </a:r>
            <a:r>
              <a:rPr lang="fr-FR" dirty="0" smtClean="0"/>
              <a:t>="</a:t>
            </a:r>
            <a:r>
              <a:rPr lang="fr-FR" dirty="0" err="1" smtClean="0"/>
              <a:t>link</a:t>
            </a:r>
            <a:r>
              <a:rPr lang="fr-FR" dirty="0" smtClean="0"/>
              <a:t>" (selon ce qui est le plus pertinent)</a:t>
            </a:r>
          </a:p>
          <a:p>
            <a:pPr lvl="2"/>
            <a:r>
              <a:rPr lang="fr-FR" dirty="0" smtClean="0"/>
              <a:t>Gestionnaire d’évènement au clavier </a:t>
            </a:r>
          </a:p>
          <a:p>
            <a:pPr lvl="3"/>
            <a:r>
              <a:rPr lang="fr-FR" dirty="0"/>
              <a:t>Enter = </a:t>
            </a:r>
            <a:r>
              <a:rPr lang="fr-FR" dirty="0" err="1"/>
              <a:t>onkeydown</a:t>
            </a:r>
            <a:endParaRPr lang="fr-FR" dirty="0"/>
          </a:p>
          <a:p>
            <a:pPr lvl="3"/>
            <a:r>
              <a:rPr lang="fr-FR" dirty="0" err="1" smtClean="0"/>
              <a:t>Space</a:t>
            </a:r>
            <a:r>
              <a:rPr lang="fr-FR" dirty="0" smtClean="0"/>
              <a:t> = </a:t>
            </a:r>
            <a:r>
              <a:rPr lang="fr-FR" dirty="0" err="1" smtClean="0"/>
              <a:t>onkeyup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focus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Tous les éléments HTML ne peuvent pas prendre le focus au clavier </a:t>
            </a:r>
          </a:p>
          <a:p>
            <a:pPr lvl="1"/>
            <a:r>
              <a:rPr lang="fr-FR" dirty="0" smtClean="0"/>
              <a:t>Utiliser l’attribut </a:t>
            </a:r>
            <a:r>
              <a:rPr lang="fr-FR" dirty="0" err="1" smtClean="0"/>
              <a:t>tabindex</a:t>
            </a:r>
            <a:r>
              <a:rPr lang="fr-FR" dirty="0" smtClean="0"/>
              <a:t>="0"</a:t>
            </a:r>
          </a:p>
          <a:p>
            <a:pPr lvl="1"/>
            <a:r>
              <a:rPr lang="fr-FR" dirty="0" smtClean="0"/>
              <a:t>Attention à la sémantique de l'élément !</a:t>
            </a:r>
          </a:p>
          <a:p>
            <a:r>
              <a:rPr lang="fr-FR" dirty="0" smtClean="0"/>
              <a:t>Ne pas déplacer le focus de l’utilisateur sans action de sa part</a:t>
            </a:r>
          </a:p>
          <a:p>
            <a:pPr lvl="1"/>
            <a:r>
              <a:rPr lang="fr-FR" dirty="0" err="1" smtClean="0"/>
              <a:t>tabindex</a:t>
            </a:r>
            <a:r>
              <a:rPr lang="fr-FR" dirty="0" smtClean="0"/>
              <a:t>="-1" pour pouvoir mettre le focus en </a:t>
            </a:r>
            <a:r>
              <a:rPr lang="fr-FR" dirty="0" err="1" smtClean="0"/>
              <a:t>javascript</a:t>
            </a:r>
            <a:r>
              <a:rPr lang="fr-FR" dirty="0" smtClean="0"/>
              <a:t> uniquement </a:t>
            </a:r>
          </a:p>
          <a:p>
            <a:r>
              <a:rPr lang="fr-FR" dirty="0" smtClean="0"/>
              <a:t>Déplacer le focus sur un élément déclenche la lecture de celui-ci par l’aide technique </a:t>
            </a:r>
          </a:p>
          <a:p>
            <a:pPr lvl="1"/>
            <a:r>
              <a:rPr lang="fr-FR" dirty="0" smtClean="0"/>
              <a:t>Attention à bien s’en servir</a:t>
            </a:r>
          </a:p>
          <a:p>
            <a:r>
              <a:rPr lang="fr-FR" dirty="0" smtClean="0"/>
              <a:t>Ne jamais donner une valeur supérieure à 0 à l’attribut </a:t>
            </a:r>
            <a:r>
              <a:rPr lang="fr-FR" dirty="0" err="1" smtClean="0"/>
              <a:t>tabindex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6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focus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peut déplacer le focus : </a:t>
            </a:r>
          </a:p>
          <a:p>
            <a:pPr lvl="1"/>
            <a:r>
              <a:rPr lang="fr-FR" dirty="0" smtClean="0"/>
              <a:t>Sur action de l’utilisateur uniquement</a:t>
            </a:r>
          </a:p>
          <a:p>
            <a:pPr lvl="1"/>
            <a:r>
              <a:rPr lang="fr-FR" dirty="0" smtClean="0"/>
              <a:t>Vers le contenu qui vient d’être ajouté dans la page</a:t>
            </a:r>
          </a:p>
          <a:p>
            <a:r>
              <a:rPr lang="fr-FR" dirty="0" smtClean="0"/>
              <a:t>Le design pattern « </a:t>
            </a:r>
            <a:r>
              <a:rPr lang="fr-FR" dirty="0" err="1" smtClean="0"/>
              <a:t>disclosure</a:t>
            </a:r>
            <a:r>
              <a:rPr lang="fr-FR" dirty="0" smtClean="0"/>
              <a:t> » ne nécessite pas obligatoirement de déplacement de focus</a:t>
            </a:r>
          </a:p>
          <a:p>
            <a:pPr lvl="1"/>
            <a:r>
              <a:rPr lang="fr-FR" dirty="0" smtClean="0"/>
              <a:t>Le contenu doit être juste après le bouton dans l’ordre du code HTML</a:t>
            </a:r>
          </a:p>
        </p:txBody>
      </p:sp>
    </p:spTree>
    <p:extLst>
      <p:ext uri="{BB962C8B-B14F-4D97-AF65-F5344CB8AC3E}">
        <p14:creationId xmlns:p14="http://schemas.microsoft.com/office/powerpoint/2010/main" val="14276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Accessible RICH Internet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… ou ARIA</a:t>
            </a:r>
          </a:p>
          <a:p>
            <a:r>
              <a:rPr lang="fr-FR" dirty="0" smtClean="0"/>
              <a:t>APIs qui permettent de pallier aux limitations de HTML sur les interactions riches pour les exposer aux aides techniques </a:t>
            </a:r>
          </a:p>
          <a:p>
            <a:r>
              <a:rPr lang="fr-FR" dirty="0" smtClean="0"/>
              <a:t>Définit : </a:t>
            </a:r>
          </a:p>
          <a:p>
            <a:pPr lvl="1"/>
            <a:r>
              <a:rPr lang="fr-FR" dirty="0" smtClean="0"/>
              <a:t>Rôle (</a:t>
            </a:r>
            <a:r>
              <a:rPr lang="fr-FR" dirty="0" err="1" smtClean="0"/>
              <a:t>role</a:t>
            </a:r>
            <a:r>
              <a:rPr lang="fr-FR" dirty="0" smtClean="0"/>
              <a:t>): sémantique de l’élément. L’attribut remplace la sémantique de l’élément natif, c’est à dire uniquement comment l’élément est annoncé. </a:t>
            </a:r>
          </a:p>
          <a:p>
            <a:pPr lvl="1"/>
            <a:r>
              <a:rPr lang="fr-FR" dirty="0" err="1" smtClean="0"/>
              <a:t>Etats</a:t>
            </a:r>
            <a:r>
              <a:rPr lang="fr-FR" dirty="0" smtClean="0"/>
              <a:t> (state) et propriétés </a:t>
            </a:r>
            <a:r>
              <a:rPr lang="fr-FR" dirty="0"/>
              <a:t>(</a:t>
            </a:r>
            <a:r>
              <a:rPr lang="fr-FR" dirty="0" err="1"/>
              <a:t>properties</a:t>
            </a:r>
            <a:r>
              <a:rPr lang="fr-FR" dirty="0"/>
              <a:t>) </a:t>
            </a:r>
            <a:r>
              <a:rPr lang="fr-FR" dirty="0" smtClean="0"/>
              <a:t>: définition des états d’un composant (ouvert, fermé …) pour les aides techniques </a:t>
            </a:r>
          </a:p>
          <a:p>
            <a:pPr lvl="1"/>
            <a:r>
              <a:rPr lang="fr-FR" dirty="0" smtClean="0"/>
              <a:t>Motifs de conception (Design Patterns) : modèles d’interaction pour des composants riches, inspiré des composants des systèmes d’exploitation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0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Bonnes pratiques ARIA :</a:t>
            </a:r>
            <a:br>
              <a:rPr lang="fr-FR" dirty="0" smtClean="0"/>
            </a:br>
            <a:r>
              <a:rPr lang="fr-FR" dirty="0" smtClean="0"/>
              <a:t>No </a:t>
            </a:r>
            <a:r>
              <a:rPr lang="fr-FR" dirty="0"/>
              <a:t>ARIA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ARIA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N’appliquez que les attributs pertinents </a:t>
            </a:r>
          </a:p>
          <a:p>
            <a:r>
              <a:rPr lang="fr-FR" dirty="0" smtClean="0"/>
              <a:t>Exemples : </a:t>
            </a:r>
          </a:p>
          <a:p>
            <a:pPr lvl="1"/>
            <a:r>
              <a:rPr lang="fr-FR" dirty="0" smtClean="0"/>
              <a:t>Attribut </a:t>
            </a:r>
            <a:r>
              <a:rPr lang="fr-FR" dirty="0" err="1" smtClean="0"/>
              <a:t>role</a:t>
            </a:r>
            <a:r>
              <a:rPr lang="fr-FR" dirty="0" smtClean="0"/>
              <a:t> (voir plus loin)</a:t>
            </a:r>
          </a:p>
          <a:p>
            <a:pPr lvl="1"/>
            <a:r>
              <a:rPr lang="fr-FR" dirty="0" smtClean="0"/>
              <a:t>Attribut aria-</a:t>
            </a:r>
            <a:r>
              <a:rPr lang="fr-FR" dirty="0" err="1" smtClean="0"/>
              <a:t>hidden</a:t>
            </a:r>
            <a:r>
              <a:rPr lang="fr-FR" dirty="0" smtClean="0"/>
              <a:t>="</a:t>
            </a:r>
            <a:r>
              <a:rPr lang="fr-FR" dirty="0" err="1" smtClean="0"/>
              <a:t>true</a:t>
            </a:r>
            <a:r>
              <a:rPr lang="fr-FR" dirty="0" smtClean="0"/>
              <a:t>" sur des éléments interactifs</a:t>
            </a:r>
          </a:p>
          <a:p>
            <a:pPr lvl="1"/>
            <a:r>
              <a:rPr lang="fr-FR" dirty="0" smtClean="0"/>
              <a:t>Attribut aria-label : n’est pertinent que sur des éléments de formulaire ou dans certains design patterns</a:t>
            </a:r>
          </a:p>
          <a:p>
            <a:r>
              <a:rPr lang="fr-FR" dirty="0" smtClean="0"/>
              <a:t>Si vous pouvez utiliser un élément HTML, faites le !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4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 </a:t>
            </a:r>
            <a:r>
              <a:rPr lang="fr-FR" dirty="0" smtClean="0"/>
              <a:t>ARIA : </a:t>
            </a:r>
            <a:r>
              <a:rPr lang="fr-FR" dirty="0"/>
              <a:t>A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promise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: &lt;div </a:t>
            </a:r>
            <a:r>
              <a:rPr lang="fr-FR" dirty="0" err="1" smtClean="0"/>
              <a:t>role</a:t>
            </a:r>
            <a:r>
              <a:rPr lang="fr-FR" dirty="0" smtClean="0"/>
              <a:t>="</a:t>
            </a:r>
            <a:r>
              <a:rPr lang="fr-FR" dirty="0" err="1" smtClean="0"/>
              <a:t>button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Besoin de </a:t>
            </a:r>
            <a:r>
              <a:rPr lang="fr-FR" dirty="0" err="1" smtClean="0"/>
              <a:t>tabindex</a:t>
            </a:r>
            <a:r>
              <a:rPr lang="fr-FR" dirty="0" smtClean="0"/>
              <a:t>="0" pour prendre le focus au clavier </a:t>
            </a:r>
          </a:p>
          <a:p>
            <a:pPr lvl="1"/>
            <a:r>
              <a:rPr lang="fr-FR" dirty="0" smtClean="0"/>
              <a:t>Besoin d’un gestionnaire d’évènement au clavier </a:t>
            </a:r>
          </a:p>
          <a:p>
            <a:r>
              <a:rPr lang="fr-FR" dirty="0" smtClean="0"/>
              <a:t>L’attribut </a:t>
            </a:r>
            <a:r>
              <a:rPr lang="fr-FR" dirty="0" err="1" smtClean="0"/>
              <a:t>role</a:t>
            </a:r>
            <a:r>
              <a:rPr lang="fr-FR" dirty="0" smtClean="0"/>
              <a:t> n’ajoute pas de comportements : ils sont à ajouter au composant. </a:t>
            </a:r>
          </a:p>
        </p:txBody>
      </p:sp>
    </p:spTree>
    <p:extLst>
      <p:ext uri="{BB962C8B-B14F-4D97-AF65-F5344CB8AC3E}">
        <p14:creationId xmlns:p14="http://schemas.microsoft.com/office/powerpoint/2010/main" val="10824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44F3477C-89D8-4CDA-A347-37A6981EDE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2164</TotalTime>
  <Words>859</Words>
  <Application>Microsoft Office PowerPoint</Application>
  <PresentationFormat>Grand écran</PresentationFormat>
  <Paragraphs>135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Interactions et accessibilité </vt:lpstr>
      <vt:lpstr>Guide de référence </vt:lpstr>
      <vt:lpstr>Utilisation au clavier </vt:lpstr>
      <vt:lpstr>Utilisation au clavier </vt:lpstr>
      <vt:lpstr>Gestion du focus</vt:lpstr>
      <vt:lpstr>Gestion du focus</vt:lpstr>
      <vt:lpstr>Accessible RICH Internet Applications</vt:lpstr>
      <vt:lpstr>Bonnes pratiques ARIA : No ARIA is better than bad ARIA  </vt:lpstr>
      <vt:lpstr>Bonnes pratiques ARIA : A role is a promise</vt:lpstr>
      <vt:lpstr>Bonnes pratiques ARIA </vt:lpstr>
      <vt:lpstr>DESIGN PATTERNS</vt:lpstr>
      <vt:lpstr>Présentation PowerPoint</vt:lpstr>
      <vt:lpstr>Revue des Design PATTERNS utiles 1/2</vt:lpstr>
      <vt:lpstr>Revue des Design PATTERNS utiles 2/2</vt:lpstr>
      <vt:lpstr>Revue des Design PATTERNS utiles … un jour prochain. </vt:lpstr>
      <vt:lpstr>DESIGN PATTERNS à éviter </vt:lpstr>
      <vt:lpstr>Pour aller plus loin </vt:lpstr>
      <vt:lpstr>Pour aller plus ENCORE PLUS loin</vt:lpstr>
    </vt:vector>
  </TitlesOfParts>
  <Company>VSCT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et accessibilité</dc:title>
  <dc:creator>Chardon Nicolas</dc:creator>
  <cp:lastModifiedBy>Chardon Nicolas</cp:lastModifiedBy>
  <cp:revision>91</cp:revision>
  <dcterms:created xsi:type="dcterms:W3CDTF">2019-07-23T08:50:29Z</dcterms:created>
  <dcterms:modified xsi:type="dcterms:W3CDTF">2019-09-18T13:28:01Z</dcterms:modified>
</cp:coreProperties>
</file>