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57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71" r:id="rId13"/>
    <p:sldId id="273" r:id="rId14"/>
    <p:sldId id="265" r:id="rId15"/>
    <p:sldId id="267" r:id="rId16"/>
    <p:sldId id="266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isic.github.io/guide-integrateur/6-formulair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isic.github.io/guide-integrateur/6-formulair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-chardon/enc-a11y-training" TargetMode="External"/><Relationship Id="rId2" Type="http://schemas.openxmlformats.org/officeDocument/2006/relationships/hyperlink" Target="https://disic.github.io/guide-integrateur/6-formulair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isic.github.io/guide-integrateur/7-focu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ic.github.io/guide-integrateur/7-focu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isic.github.io/guide-integrateur/8-distinction-fond-for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isic.github.io/guide-integrateur/9-imag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isic.github.io/guide-integrateur/10-infos-forme-couleu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ic.github.io/guide-integrateur/11-agrandissement-des-caracter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ic.github.io/guide-integrateur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ai-aria-practices-1.1/examples/landmarks/index.html" TargetMode="External"/><Relationship Id="rId2" Type="http://schemas.openxmlformats.org/officeDocument/2006/relationships/hyperlink" Target="https://disic.github.io/guide-integrateur/1-gabarit-gener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-chardon/enc-a11y-training" TargetMode="External"/><Relationship Id="rId2" Type="http://schemas.openxmlformats.org/officeDocument/2006/relationships/hyperlink" Target="https://disic.github.io/guide-integrateur/1-gabarit-genera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sic.github.io/guide-integrateur/2-navig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isic.github.io/guide-integrateur/3-contenu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isic.github.io/guide-integrateur/4-tableau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vsct.fr/pages/viewpage.action?pageId=201922543" TargetMode="External"/><Relationship Id="rId2" Type="http://schemas.openxmlformats.org/officeDocument/2006/relationships/hyperlink" Target="https://disic.github.io/guide-integrateur/5-lien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ic.github.io/guide-integrateur/6-formulair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Intégration HTML et accessibilité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Survol des bonnes pratiques d’intégration pour l’accessibilité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4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Indiquer les champs en erreur </a:t>
            </a:r>
          </a:p>
          <a:p>
            <a:pPr lvl="1"/>
            <a:r>
              <a:rPr lang="fr-FR" dirty="0" smtClean="0"/>
              <a:t>Pas uniquement par la couleur (par un pictogramme)</a:t>
            </a:r>
          </a:p>
          <a:p>
            <a:pPr lvl="1"/>
            <a:r>
              <a:rPr lang="fr-FR" dirty="0" smtClean="0"/>
              <a:t>Via l’attribut aria-</a:t>
            </a:r>
            <a:r>
              <a:rPr lang="fr-FR" dirty="0" err="1" smtClean="0"/>
              <a:t>invalid</a:t>
            </a:r>
            <a:r>
              <a:rPr lang="fr-FR" dirty="0" smtClean="0"/>
              <a:t>="</a:t>
            </a:r>
            <a:r>
              <a:rPr lang="fr-FR" dirty="0" err="1" smtClean="0"/>
              <a:t>true</a:t>
            </a:r>
            <a:r>
              <a:rPr lang="fr-FR" dirty="0" smtClean="0"/>
              <a:t>"</a:t>
            </a:r>
          </a:p>
          <a:p>
            <a:pPr lvl="1"/>
            <a:r>
              <a:rPr lang="fr-FR" dirty="0" smtClean="0"/>
              <a:t>Relier le message d’erreur via l’attribut aria-</a:t>
            </a:r>
            <a:r>
              <a:rPr lang="fr-FR" dirty="0" err="1" smtClean="0"/>
              <a:t>describedby</a:t>
            </a:r>
            <a:r>
              <a:rPr lang="fr-FR" dirty="0" smtClean="0"/>
              <a:t> </a:t>
            </a:r>
          </a:p>
          <a:p>
            <a:r>
              <a:rPr lang="fr-FR" dirty="0" smtClean="0"/>
              <a:t>Regroupement de champs via la balise &lt;</a:t>
            </a:r>
            <a:r>
              <a:rPr lang="fr-FR" dirty="0" err="1" smtClean="0"/>
              <a:t>fieldset</a:t>
            </a:r>
            <a:r>
              <a:rPr lang="fr-FR" dirty="0" smtClean="0"/>
              <a:t>&gt; et &lt;</a:t>
            </a:r>
            <a:r>
              <a:rPr lang="fr-FR" dirty="0" err="1" smtClean="0"/>
              <a:t>legend</a:t>
            </a:r>
            <a:r>
              <a:rPr lang="fr-FR" dirty="0" smtClean="0"/>
              <a:t>&gt;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2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Indiquer les champs en erreur </a:t>
            </a:r>
          </a:p>
          <a:p>
            <a:pPr lvl="1"/>
            <a:r>
              <a:rPr lang="fr-FR" dirty="0" smtClean="0"/>
              <a:t>Pas uniquement par la couleur (par un pictogramme)</a:t>
            </a:r>
          </a:p>
          <a:p>
            <a:pPr lvl="1"/>
            <a:r>
              <a:rPr lang="fr-FR" dirty="0" smtClean="0"/>
              <a:t>Via l’attribut aria-</a:t>
            </a:r>
            <a:r>
              <a:rPr lang="fr-FR" dirty="0" err="1" smtClean="0"/>
              <a:t>invalid</a:t>
            </a:r>
            <a:r>
              <a:rPr lang="fr-FR" dirty="0" smtClean="0"/>
              <a:t>="</a:t>
            </a:r>
            <a:r>
              <a:rPr lang="fr-FR" dirty="0" err="1" smtClean="0"/>
              <a:t>true</a:t>
            </a:r>
            <a:r>
              <a:rPr lang="fr-FR" dirty="0" smtClean="0"/>
              <a:t>"</a:t>
            </a:r>
          </a:p>
          <a:p>
            <a:pPr lvl="1"/>
            <a:r>
              <a:rPr lang="fr-FR" dirty="0" smtClean="0"/>
              <a:t>Relier le message d’erreur via l’attribut aria-</a:t>
            </a:r>
            <a:r>
              <a:rPr lang="fr-FR" dirty="0" err="1" smtClean="0"/>
              <a:t>describedby</a:t>
            </a:r>
            <a:r>
              <a:rPr lang="fr-FR" dirty="0" smtClean="0"/>
              <a:t> </a:t>
            </a:r>
          </a:p>
          <a:p>
            <a:r>
              <a:rPr lang="fr-FR" dirty="0" smtClean="0"/>
              <a:t>Regroupement de champs via la balise &lt;</a:t>
            </a:r>
            <a:r>
              <a:rPr lang="fr-FR" dirty="0" err="1" smtClean="0"/>
              <a:t>fieldset</a:t>
            </a:r>
            <a:r>
              <a:rPr lang="fr-FR" dirty="0" smtClean="0"/>
              <a:t>&gt; et &lt;</a:t>
            </a:r>
            <a:r>
              <a:rPr lang="fr-FR" dirty="0" err="1" smtClean="0"/>
              <a:t>legend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Sur les champs pertinents, attribut </a:t>
            </a:r>
            <a:r>
              <a:rPr lang="fr-FR" dirty="0" err="1" smtClean="0"/>
              <a:t>autocomplete</a:t>
            </a:r>
            <a:r>
              <a:rPr lang="fr-FR" dirty="0" smtClean="0"/>
              <a:t> avec les valeurs pertinentes </a:t>
            </a:r>
          </a:p>
          <a:p>
            <a:pPr lvl="1"/>
            <a:r>
              <a:rPr lang="fr-FR" dirty="0" smtClean="0"/>
              <a:t>RGAA 4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9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: </a:t>
            </a:r>
          </a:p>
          <a:p>
            <a:r>
              <a:rPr lang="fr-FR">
                <a:hlinkClick r:id="rId3"/>
              </a:rPr>
              <a:t>https://github.com/n-chardon/enc-a11y-training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7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Prise de </a:t>
            </a:r>
            <a:r>
              <a:rPr lang="fr-FR" dirty="0" smtClean="0">
                <a:hlinkClick r:id="rId2"/>
              </a:rPr>
              <a:t>focus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prise de focus au clavier doit toujours avoir un style visible</a:t>
            </a:r>
          </a:p>
          <a:p>
            <a:pPr lvl="1"/>
            <a:r>
              <a:rPr lang="fr-FR" dirty="0" smtClean="0"/>
              <a:t>La propriété CSS </a:t>
            </a:r>
            <a:r>
              <a:rPr lang="fr-FR" dirty="0" err="1" smtClean="0"/>
              <a:t>outline</a:t>
            </a:r>
            <a:r>
              <a:rPr lang="fr-FR" dirty="0" smtClean="0"/>
              <a:t> est la plus robuste</a:t>
            </a:r>
          </a:p>
          <a:p>
            <a:r>
              <a:rPr lang="fr-FR" dirty="0" smtClean="0"/>
              <a:t>L’ordre de navigation au clavier doit être cohérent</a:t>
            </a:r>
          </a:p>
          <a:p>
            <a:pPr lvl="1"/>
            <a:r>
              <a:rPr lang="fr-FR" dirty="0" smtClean="0"/>
              <a:t>Y compris avec les éléments masqués</a:t>
            </a:r>
          </a:p>
          <a:p>
            <a:r>
              <a:rPr lang="fr-FR" dirty="0" smtClean="0"/>
              <a:t>Attention aux pièges au clavier </a:t>
            </a:r>
          </a:p>
          <a:p>
            <a:pPr lvl="1"/>
            <a:r>
              <a:rPr lang="fr-FR" dirty="0" smtClean="0"/>
              <a:t>Ils peuvent se produire seulement sur certains navigateurs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5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Prise de </a:t>
            </a:r>
            <a:r>
              <a:rPr lang="fr-FR" dirty="0" smtClean="0">
                <a:hlinkClick r:id="rId2"/>
              </a:rPr>
              <a:t>focus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Tout élément pouvant prendre le focus au clavier doit être visible quand il a le </a:t>
            </a:r>
            <a:r>
              <a:rPr lang="fr-FR" dirty="0" smtClean="0"/>
              <a:t>focus</a:t>
            </a:r>
          </a:p>
          <a:p>
            <a:r>
              <a:rPr lang="fr-FR" dirty="0" smtClean="0"/>
              <a:t>Attentions aux textes cachés :</a:t>
            </a:r>
          </a:p>
          <a:p>
            <a:pPr lvl="1"/>
            <a:r>
              <a:rPr lang="fr-FR" dirty="0" smtClean="0"/>
              <a:t>Les textes cachés doivent suivre dans le code HTML les boutons qui permettent de les afficher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9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Respecter la distinction fond et </a:t>
            </a:r>
            <a:r>
              <a:rPr lang="fr-FR" dirty="0" smtClean="0">
                <a:hlinkClick r:id="rId2"/>
              </a:rPr>
              <a:t>forme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Utilisez les balises HTML pour leur sémantique </a:t>
            </a:r>
          </a:p>
          <a:p>
            <a:pPr lvl="1"/>
            <a:r>
              <a:rPr lang="fr-FR" dirty="0" smtClean="0"/>
              <a:t>Cas courant: utilisez des balises &lt;p&gt; au lieu des balises &lt;div&gt; ou &lt;</a:t>
            </a:r>
            <a:r>
              <a:rPr lang="fr-FR" dirty="0" err="1" smtClean="0"/>
              <a:t>span</a:t>
            </a:r>
            <a:r>
              <a:rPr lang="fr-FR" dirty="0" smtClean="0"/>
              <a:t>&gt; pour faire des lignes de textes</a:t>
            </a:r>
          </a:p>
          <a:p>
            <a:pPr lvl="1"/>
            <a:r>
              <a:rPr lang="fr-FR" dirty="0" smtClean="0"/>
              <a:t>Utilisez les niveaux de titres de manière logique et non selon leur apparence</a:t>
            </a:r>
          </a:p>
          <a:p>
            <a:r>
              <a:rPr lang="fr-FR" dirty="0" smtClean="0"/>
              <a:t>Mettez en forme uniquement via CSS</a:t>
            </a:r>
          </a:p>
          <a:p>
            <a:pPr lvl="1"/>
            <a:r>
              <a:rPr lang="fr-FR" dirty="0" smtClean="0"/>
              <a:t>N’oubliez pas de déclarer des couleurs de fond avec les couleurs de texte</a:t>
            </a:r>
          </a:p>
          <a:p>
            <a:r>
              <a:rPr lang="fr-FR" dirty="0" smtClean="0"/>
              <a:t>Le contenu de la page doit être compréhensible sans CSS : </a:t>
            </a:r>
          </a:p>
          <a:p>
            <a:pPr lvl="1"/>
            <a:r>
              <a:rPr lang="fr-FR" dirty="0" smtClean="0"/>
              <a:t>Attention à l’ordre du code HTML (cf. Thématique précédente)</a:t>
            </a:r>
          </a:p>
          <a:p>
            <a:pPr lvl="1"/>
            <a:r>
              <a:rPr lang="fr-FR" dirty="0" smtClean="0"/>
              <a:t>Attention aux images d’arrière-plan apportant des informations </a:t>
            </a:r>
          </a:p>
          <a:p>
            <a:pPr lvl="1"/>
            <a:r>
              <a:rPr lang="fr-FR" dirty="0" smtClean="0"/>
              <a:t>Attention à la génération de contenu en CSS</a:t>
            </a:r>
          </a:p>
        </p:txBody>
      </p:sp>
    </p:spTree>
    <p:extLst>
      <p:ext uri="{BB962C8B-B14F-4D97-AF65-F5344CB8AC3E}">
        <p14:creationId xmlns:p14="http://schemas.microsoft.com/office/powerpoint/2010/main" val="38256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Alternatives obligatoires (attribut </a:t>
            </a:r>
            <a:r>
              <a:rPr lang="fr-FR" dirty="0" err="1" smtClean="0"/>
              <a:t>alt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Si l’image n’apporte pas d’information : alternative vide</a:t>
            </a:r>
          </a:p>
          <a:p>
            <a:pPr lvl="1"/>
            <a:r>
              <a:rPr lang="fr-FR" dirty="0" smtClean="0"/>
              <a:t>L’alternative donne l’information dans l’image</a:t>
            </a:r>
          </a:p>
          <a:p>
            <a:r>
              <a:rPr lang="fr-FR" dirty="0" smtClean="0"/>
              <a:t>Cas du SVG</a:t>
            </a:r>
          </a:p>
          <a:p>
            <a:pPr lvl="1"/>
            <a:r>
              <a:rPr lang="fr-FR" dirty="0" smtClean="0"/>
              <a:t>Texte visuellement masqué le plus robuste (surtout pour les boutons)</a:t>
            </a:r>
          </a:p>
          <a:p>
            <a:r>
              <a:rPr lang="fr-FR" dirty="0" smtClean="0"/>
              <a:t>Images légendées (</a:t>
            </a:r>
            <a:r>
              <a:rPr lang="fr-FR" dirty="0" err="1" smtClean="0"/>
              <a:t>figcaption</a:t>
            </a:r>
            <a:r>
              <a:rPr lang="fr-FR" dirty="0" smtClean="0"/>
              <a:t>/figure)</a:t>
            </a:r>
          </a:p>
          <a:p>
            <a:r>
              <a:rPr lang="fr-FR" dirty="0" smtClean="0"/>
              <a:t>Texte dans les images </a:t>
            </a:r>
          </a:p>
          <a:p>
            <a:pPr lvl="1"/>
            <a:r>
              <a:rPr lang="fr-FR" dirty="0" smtClean="0"/>
              <a:t>Acceptables si impossible à faire en CSS</a:t>
            </a:r>
          </a:p>
          <a:p>
            <a:pPr lvl="1"/>
            <a:r>
              <a:rPr lang="fr-FR" dirty="0" smtClean="0"/>
              <a:t>Un logo n’entre pas dans cette catégorie 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9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Informations par la forme et la </a:t>
            </a:r>
            <a:r>
              <a:rPr lang="fr-FR" dirty="0" smtClean="0">
                <a:hlinkClick r:id="rId2"/>
              </a:rPr>
              <a:t>couleur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Quelques cas courants d’informations par la couleur :</a:t>
            </a:r>
          </a:p>
          <a:p>
            <a:pPr lvl="1"/>
            <a:r>
              <a:rPr lang="fr-FR" dirty="0" smtClean="0"/>
              <a:t>Position courante dans une navigation </a:t>
            </a:r>
          </a:p>
          <a:p>
            <a:pPr lvl="1"/>
            <a:r>
              <a:rPr lang="fr-FR" dirty="0" smtClean="0"/>
              <a:t>Champ de formulaire en erreur </a:t>
            </a:r>
          </a:p>
          <a:p>
            <a:r>
              <a:rPr lang="fr-FR" dirty="0" smtClean="0"/>
              <a:t>Cas d’indication par la forme, taille ou position</a:t>
            </a:r>
          </a:p>
          <a:p>
            <a:r>
              <a:rPr lang="fr-FR" dirty="0"/>
              <a:t>Compenser par info textuelle (attribut </a:t>
            </a:r>
            <a:r>
              <a:rPr lang="fr-FR" dirty="0" err="1"/>
              <a:t>title</a:t>
            </a:r>
            <a:r>
              <a:rPr lang="fr-FR" dirty="0"/>
              <a:t>, texte visuellement masqué, attribut </a:t>
            </a:r>
            <a:r>
              <a:rPr lang="fr-FR" dirty="0" err="1"/>
              <a:t>alt</a:t>
            </a:r>
            <a:r>
              <a:rPr lang="fr-FR" dirty="0"/>
              <a:t> </a:t>
            </a:r>
            <a:r>
              <a:rPr lang="fr-FR" dirty="0" smtClean="0"/>
              <a:t>…)</a:t>
            </a:r>
          </a:p>
          <a:p>
            <a:r>
              <a:rPr lang="fr-FR" dirty="0" smtClean="0"/>
              <a:t>Attention : compenser la couleur par la forme n’est pas suffisant (notamment pour les non voyants)</a:t>
            </a:r>
            <a:endParaRPr lang="fr-FR" dirty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3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Agrandissement des </a:t>
            </a:r>
            <a:r>
              <a:rPr lang="fr-FR" dirty="0" smtClean="0">
                <a:hlinkClick r:id="rId2"/>
              </a:rPr>
              <a:t>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Utilisez rem ou </a:t>
            </a:r>
            <a:r>
              <a:rPr lang="fr-FR" dirty="0" err="1" smtClean="0"/>
              <a:t>em</a:t>
            </a:r>
            <a:r>
              <a:rPr lang="fr-FR" dirty="0" smtClean="0"/>
              <a:t> pour les tailles de caractère</a:t>
            </a:r>
          </a:p>
          <a:p>
            <a:r>
              <a:rPr lang="fr-FR" dirty="0"/>
              <a:t>Utilisez rem ou </a:t>
            </a:r>
            <a:r>
              <a:rPr lang="fr-FR" dirty="0" err="1"/>
              <a:t>em</a:t>
            </a:r>
            <a:r>
              <a:rPr lang="fr-FR" dirty="0"/>
              <a:t> pour les </a:t>
            </a:r>
            <a:r>
              <a:rPr lang="fr-FR" dirty="0" err="1" smtClean="0"/>
              <a:t>breakpoints</a:t>
            </a:r>
            <a:r>
              <a:rPr lang="fr-FR" dirty="0" smtClean="0"/>
              <a:t> des media </a:t>
            </a:r>
            <a:r>
              <a:rPr lang="fr-FR" dirty="0" err="1" smtClean="0"/>
              <a:t>queries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Bascule responsive en cas d’augmentation de la taille </a:t>
            </a:r>
            <a:r>
              <a:rPr lang="fr-FR" smtClean="0"/>
              <a:t>de texte</a:t>
            </a:r>
            <a:endParaRPr lang="fr-FR" dirty="0" smtClean="0"/>
          </a:p>
          <a:p>
            <a:r>
              <a:rPr lang="fr-FR" dirty="0" smtClean="0"/>
              <a:t>Attention à </a:t>
            </a:r>
            <a:r>
              <a:rPr lang="fr-FR" dirty="0" err="1" smtClean="0"/>
              <a:t>overflow:hidden</a:t>
            </a:r>
            <a:endParaRPr lang="fr-FR" dirty="0" smtClean="0"/>
          </a:p>
          <a:p>
            <a:pPr lvl="1"/>
            <a:r>
              <a:rPr lang="fr-FR" dirty="0" smtClean="0"/>
              <a:t>Le contenu ne doit pas être tronqué lors de l’agrandissement du texte 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9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Guide de référence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formation s’appuie sur le guide de l’intégrateur du RGAA : </a:t>
            </a:r>
            <a:r>
              <a:rPr lang="fr-FR" dirty="0" smtClean="0">
                <a:hlinkClick r:id="rId2"/>
              </a:rPr>
              <a:t>https://disic.github.io/guide-integrateur/index.html</a:t>
            </a:r>
            <a:endParaRPr lang="fr-FR" dirty="0" smtClean="0"/>
          </a:p>
          <a:p>
            <a:r>
              <a:rPr lang="fr-FR" dirty="0" smtClean="0"/>
              <a:t>Cette formation est prévue pour des développeurs </a:t>
            </a:r>
          </a:p>
          <a:p>
            <a:r>
              <a:rPr lang="fr-FR" dirty="0" smtClean="0"/>
              <a:t>Sur chacune des thématiques du guide, les points clés seront mis en valeur.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7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Gabarit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Indiquer la langue sur la balise HTML et utilisez le </a:t>
            </a:r>
            <a:r>
              <a:rPr lang="fr-FR" dirty="0" err="1" smtClean="0"/>
              <a:t>doctype</a:t>
            </a:r>
            <a:r>
              <a:rPr lang="fr-FR" dirty="0" smtClean="0"/>
              <a:t> HTML 5</a:t>
            </a:r>
          </a:p>
          <a:p>
            <a:r>
              <a:rPr lang="fr-FR" dirty="0" smtClean="0"/>
              <a:t>Utilisez les éléments HTML 5, complétés par le </a:t>
            </a:r>
            <a:r>
              <a:rPr lang="fr-FR" dirty="0" err="1" smtClean="0"/>
              <a:t>role</a:t>
            </a:r>
            <a:r>
              <a:rPr lang="fr-FR" dirty="0" smtClean="0"/>
              <a:t> ARIA pertinent :</a:t>
            </a:r>
          </a:p>
          <a:p>
            <a:pPr lvl="1"/>
            <a:r>
              <a:rPr lang="fr-FR" dirty="0" smtClean="0"/>
              <a:t>&lt;main </a:t>
            </a:r>
            <a:r>
              <a:rPr lang="fr-FR" dirty="0" err="1" smtClean="0"/>
              <a:t>role</a:t>
            </a:r>
            <a:r>
              <a:rPr lang="fr-FR" dirty="0" smtClean="0"/>
              <a:t>="main"&gt; unique</a:t>
            </a:r>
          </a:p>
          <a:p>
            <a:pPr lvl="1"/>
            <a:r>
              <a:rPr lang="fr-FR" dirty="0"/>
              <a:t>&lt;</a:t>
            </a:r>
            <a:r>
              <a:rPr lang="fr-FR" dirty="0" err="1" smtClean="0"/>
              <a:t>nav</a:t>
            </a:r>
            <a:r>
              <a:rPr lang="fr-FR" dirty="0" smtClean="0"/>
              <a:t> </a:t>
            </a:r>
            <a:r>
              <a:rPr lang="fr-FR" dirty="0" err="1" smtClean="0"/>
              <a:t>role</a:t>
            </a:r>
            <a:r>
              <a:rPr lang="fr-FR" dirty="0" smtClean="0"/>
              <a:t>="navigation"&gt;</a:t>
            </a:r>
          </a:p>
          <a:p>
            <a:pPr lvl="1"/>
            <a:r>
              <a:rPr lang="fr-FR" dirty="0" smtClean="0"/>
              <a:t>&lt;header </a:t>
            </a:r>
            <a:r>
              <a:rPr lang="fr-FR" dirty="0" err="1" smtClean="0"/>
              <a:t>role</a:t>
            </a:r>
            <a:r>
              <a:rPr lang="fr-FR" dirty="0" smtClean="0"/>
              <a:t>="banner"&gt; (un seul &lt;header&gt; dans la page peu avoir ce </a:t>
            </a:r>
            <a:r>
              <a:rPr lang="fr-FR" dirty="0" err="1" smtClean="0"/>
              <a:t>role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footer</a:t>
            </a:r>
            <a:r>
              <a:rPr lang="fr-FR" dirty="0" smtClean="0"/>
              <a:t> </a:t>
            </a:r>
            <a:r>
              <a:rPr lang="fr-FR" dirty="0" err="1" smtClean="0"/>
              <a:t>role</a:t>
            </a:r>
            <a:r>
              <a:rPr lang="fr-FR" dirty="0" smtClean="0"/>
              <a:t>="</a:t>
            </a:r>
            <a:r>
              <a:rPr lang="fr-FR" dirty="0" err="1" smtClean="0"/>
              <a:t>contentinfo</a:t>
            </a:r>
            <a:r>
              <a:rPr lang="fr-FR" dirty="0" smtClean="0"/>
              <a:t>"&gt; </a:t>
            </a:r>
            <a:r>
              <a:rPr lang="fr-FR" dirty="0"/>
              <a:t>(un seul </a:t>
            </a:r>
            <a:r>
              <a:rPr lang="fr-FR" dirty="0" smtClean="0"/>
              <a:t>&lt;</a:t>
            </a:r>
            <a:r>
              <a:rPr lang="fr-FR" dirty="0" err="1" smtClean="0"/>
              <a:t>footer</a:t>
            </a:r>
            <a:r>
              <a:rPr lang="fr-FR" dirty="0"/>
              <a:t>&gt; dans la page peu avoir ce </a:t>
            </a:r>
            <a:r>
              <a:rPr lang="fr-FR" dirty="0" err="1"/>
              <a:t>role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Plus d’informations : </a:t>
            </a:r>
            <a:r>
              <a:rPr lang="fr-FR" dirty="0">
                <a:hlinkClick r:id="rId3"/>
              </a:rPr>
              <a:t>https://www.w3.org/TR/wai-aria-practices-1.1/examples/landmarks/index.html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1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Gabarit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: </a:t>
            </a:r>
          </a:p>
          <a:p>
            <a:r>
              <a:rPr lang="fr-FR" dirty="0">
                <a:hlinkClick r:id="rId3"/>
              </a:rPr>
              <a:t>https://github.com/n-chardon/enc-a11y-training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37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Navigation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Liens d’accès rapide </a:t>
            </a:r>
          </a:p>
          <a:p>
            <a:pPr lvl="1"/>
            <a:r>
              <a:rPr lang="fr-FR" dirty="0" smtClean="0"/>
              <a:t>En haut de la page (premier contenu)</a:t>
            </a:r>
          </a:p>
          <a:p>
            <a:pPr lvl="1"/>
            <a:r>
              <a:rPr lang="fr-FR" dirty="0" smtClean="0"/>
              <a:t>Permettre de sauter la navigation ou tout autre éléments récurrents </a:t>
            </a:r>
          </a:p>
          <a:p>
            <a:pPr lvl="1"/>
            <a:r>
              <a:rPr lang="fr-FR" dirty="0" smtClean="0"/>
              <a:t>Éventuellement invisibles jusqu'à la prise de focus</a:t>
            </a:r>
          </a:p>
          <a:p>
            <a:pPr lvl="2"/>
            <a:r>
              <a:rPr lang="fr-FR" dirty="0" smtClean="0"/>
              <a:t>Attention aux techniques utilisées</a:t>
            </a:r>
          </a:p>
          <a:p>
            <a:r>
              <a:rPr lang="fr-FR" dirty="0" smtClean="0"/>
              <a:t>Balise &lt;</a:t>
            </a:r>
            <a:r>
              <a:rPr lang="fr-FR" dirty="0" err="1" smtClean="0"/>
              <a:t>title</a:t>
            </a:r>
            <a:r>
              <a:rPr lang="fr-FR" dirty="0" smtClean="0"/>
              <a:t>&gt; dans &lt;</a:t>
            </a:r>
            <a:r>
              <a:rPr lang="fr-FR" dirty="0" err="1" smtClean="0"/>
              <a:t>head</a:t>
            </a:r>
            <a:r>
              <a:rPr lang="fr-FR" dirty="0" smtClean="0"/>
              <a:t>&gt; </a:t>
            </a:r>
          </a:p>
          <a:p>
            <a:pPr lvl="1"/>
            <a:r>
              <a:rPr lang="fr-FR" dirty="0" smtClean="0"/>
              <a:t>Titre de la page en cours + titre du site</a:t>
            </a:r>
          </a:p>
          <a:p>
            <a:pPr lvl="1"/>
            <a:r>
              <a:rPr lang="fr-FR" dirty="0" smtClean="0"/>
              <a:t>Mettre à jour dynamiquement : SPA, gestions des erreurs des formulaires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0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Contenus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Cadres : attribut </a:t>
            </a:r>
            <a:r>
              <a:rPr lang="fr-FR" dirty="0" err="1" smtClean="0"/>
              <a:t>title</a:t>
            </a:r>
            <a:r>
              <a:rPr lang="fr-FR" dirty="0" smtClean="0"/>
              <a:t> sur les </a:t>
            </a:r>
            <a:r>
              <a:rPr lang="fr-FR" dirty="0" err="1" smtClean="0"/>
              <a:t>iframes</a:t>
            </a:r>
            <a:endParaRPr lang="fr-FR" dirty="0" smtClean="0"/>
          </a:p>
          <a:p>
            <a:r>
              <a:rPr lang="fr-FR" dirty="0" smtClean="0"/>
              <a:t>Structure de titre pertinente (extension </a:t>
            </a:r>
            <a:r>
              <a:rPr lang="fr-FR" dirty="0" err="1" smtClean="0"/>
              <a:t>HeadingsMap</a:t>
            </a:r>
            <a:r>
              <a:rPr lang="fr-FR" dirty="0" smtClean="0"/>
              <a:t>) </a:t>
            </a:r>
          </a:p>
          <a:p>
            <a:r>
              <a:rPr lang="fr-FR" dirty="0" smtClean="0"/>
              <a:t>Listes structures avec </a:t>
            </a:r>
            <a:r>
              <a:rPr lang="fr-FR" dirty="0" err="1" smtClean="0"/>
              <a:t>ul</a:t>
            </a:r>
            <a:r>
              <a:rPr lang="fr-FR" dirty="0" smtClean="0"/>
              <a:t>/li</a:t>
            </a:r>
          </a:p>
          <a:p>
            <a:r>
              <a:rPr lang="fr-FR" dirty="0" smtClean="0"/>
              <a:t>Indiquer les changements de langue et de sens de lecture </a:t>
            </a:r>
          </a:p>
          <a:p>
            <a:r>
              <a:rPr lang="fr-FR" dirty="0" smtClean="0"/>
              <a:t>Indiquer sur les liens via l’attribut </a:t>
            </a:r>
            <a:r>
              <a:rPr lang="fr-FR" dirty="0" err="1" smtClean="0"/>
              <a:t>title</a:t>
            </a:r>
            <a:r>
              <a:rPr lang="fr-FR" dirty="0" smtClean="0"/>
              <a:t> si nécessaire : </a:t>
            </a:r>
          </a:p>
          <a:p>
            <a:pPr lvl="1"/>
            <a:r>
              <a:rPr lang="fr-FR" dirty="0" smtClean="0"/>
              <a:t>Ouverture dans une nouvelle fenêtre</a:t>
            </a:r>
          </a:p>
          <a:p>
            <a:pPr lvl="1"/>
            <a:r>
              <a:rPr lang="fr-FR" dirty="0" smtClean="0"/>
              <a:t>Format et poids des fichiers en téléchargement </a:t>
            </a:r>
          </a:p>
          <a:p>
            <a:r>
              <a:rPr lang="fr-FR" dirty="0" smtClean="0"/>
              <a:t>Attention : l’attribut </a:t>
            </a:r>
            <a:r>
              <a:rPr lang="fr-FR" dirty="0" err="1" smtClean="0"/>
              <a:t>title</a:t>
            </a:r>
            <a:r>
              <a:rPr lang="fr-FR" dirty="0" smtClean="0"/>
              <a:t> doit reprendre le texte du lien dans tous les cas !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2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de mise en forme (emails par exemple) </a:t>
            </a:r>
            <a:r>
              <a:rPr lang="fr-FR" dirty="0" err="1" smtClean="0"/>
              <a:t>role</a:t>
            </a:r>
            <a:r>
              <a:rPr lang="fr-FR" dirty="0" smtClean="0"/>
              <a:t>="</a:t>
            </a:r>
            <a:r>
              <a:rPr lang="fr-FR" dirty="0" err="1" smtClean="0"/>
              <a:t>presentation</a:t>
            </a:r>
            <a:r>
              <a:rPr lang="fr-FR" dirty="0" smtClean="0"/>
              <a:t>"</a:t>
            </a:r>
          </a:p>
          <a:p>
            <a:r>
              <a:rPr lang="fr-FR" dirty="0" smtClean="0"/>
              <a:t>Tableaux de données: </a:t>
            </a:r>
          </a:p>
          <a:p>
            <a:pPr lvl="1"/>
            <a:r>
              <a:rPr lang="fr-FR" dirty="0" smtClean="0"/>
              <a:t>Titre (&lt;</a:t>
            </a:r>
            <a:r>
              <a:rPr lang="fr-FR" dirty="0" err="1" smtClean="0"/>
              <a:t>caption</a:t>
            </a:r>
            <a:r>
              <a:rPr lang="fr-FR" dirty="0" smtClean="0"/>
              <a:t>&gt;)</a:t>
            </a:r>
          </a:p>
          <a:p>
            <a:pPr lvl="1"/>
            <a:r>
              <a:rPr lang="fr-FR" dirty="0" smtClean="0"/>
              <a:t>En-têtes (&lt;th&gt;) </a:t>
            </a:r>
          </a:p>
          <a:p>
            <a:pPr lvl="2"/>
            <a:r>
              <a:rPr lang="fr-FR" dirty="0" smtClean="0"/>
              <a:t>Colonne (scope="col"), ligne </a:t>
            </a:r>
            <a:r>
              <a:rPr lang="fr-FR" dirty="0"/>
              <a:t>(scope</a:t>
            </a:r>
            <a:r>
              <a:rPr lang="fr-FR" dirty="0" smtClean="0"/>
              <a:t>="</a:t>
            </a:r>
            <a:r>
              <a:rPr lang="fr-FR" dirty="0" err="1" smtClean="0"/>
              <a:t>row</a:t>
            </a:r>
            <a:r>
              <a:rPr lang="fr-FR" dirty="0" smtClean="0"/>
              <a:t>")</a:t>
            </a:r>
          </a:p>
          <a:p>
            <a:pPr lvl="2"/>
            <a:r>
              <a:rPr lang="fr-FR" dirty="0" smtClean="0"/>
              <a:t>Complexe (attributs id et headers)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81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hlinkClick r:id="rId2"/>
              </a:rPr>
              <a:t>Liens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Pour du niveau AAA : Lien explicite hors contexte (y compris par l’attribut </a:t>
            </a:r>
            <a:r>
              <a:rPr lang="fr-FR" dirty="0" err="1" smtClean="0"/>
              <a:t>title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Sinon explicite par le contexte : Paragraphe adjacent, Titres … </a:t>
            </a:r>
          </a:p>
          <a:p>
            <a:r>
              <a:rPr lang="fr-FR" dirty="0" smtClean="0"/>
              <a:t>Aucun lien vide : si besoin utiliser un texte </a:t>
            </a:r>
            <a:r>
              <a:rPr lang="fr-FR" dirty="0" smtClean="0">
                <a:hlinkClick r:id="rId3"/>
              </a:rPr>
              <a:t>masqué visuellement</a:t>
            </a:r>
            <a:r>
              <a:rPr lang="fr-FR" dirty="0" smtClean="0"/>
              <a:t> à l’intérieur du lien.</a:t>
            </a:r>
          </a:p>
          <a:p>
            <a:r>
              <a:rPr lang="fr-FR" dirty="0" smtClean="0"/>
              <a:t>l’attribut </a:t>
            </a:r>
            <a:r>
              <a:rPr lang="fr-FR" dirty="0" err="1"/>
              <a:t>title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doit </a:t>
            </a:r>
            <a:r>
              <a:rPr lang="fr-FR" dirty="0"/>
              <a:t>reprendre le texte du lien dans tous les cas </a:t>
            </a:r>
            <a:endParaRPr lang="fr-FR" dirty="0" smtClean="0"/>
          </a:p>
          <a:p>
            <a:pPr lvl="1"/>
            <a:r>
              <a:rPr lang="fr-FR" dirty="0" smtClean="0"/>
              <a:t>Ne pas être identique au texte du lien (exception : lien image)</a:t>
            </a:r>
          </a:p>
          <a:p>
            <a:r>
              <a:rPr lang="fr-FR" i="1" dirty="0" smtClean="0"/>
              <a:t>Rappel de la rubrique contenus </a:t>
            </a:r>
            <a:r>
              <a:rPr lang="fr-FR" dirty="0" smtClean="0"/>
              <a:t>: Toujours indiquer (dans le texte du lien ou dans l’attribut </a:t>
            </a:r>
            <a:r>
              <a:rPr lang="fr-FR" dirty="0" err="1" smtClean="0"/>
              <a:t>title</a:t>
            </a:r>
            <a:r>
              <a:rPr lang="fr-FR" dirty="0" smtClean="0"/>
              <a:t>) </a:t>
            </a:r>
          </a:p>
          <a:p>
            <a:pPr lvl="1"/>
            <a:r>
              <a:rPr lang="fr-FR" dirty="0" smtClean="0"/>
              <a:t>Ouverture dans une nouvelle fenêtre </a:t>
            </a:r>
          </a:p>
          <a:p>
            <a:pPr lvl="1"/>
            <a:r>
              <a:rPr lang="fr-FR" dirty="0" smtClean="0"/>
              <a:t>Format d’un fichier en téléchargement </a:t>
            </a:r>
          </a:p>
          <a:p>
            <a:pPr lvl="1"/>
            <a:r>
              <a:rPr lang="fr-FR" dirty="0" smtClean="0"/>
              <a:t>Poids d’un fichier en téléchargement 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10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Tous les champs doivent avoir une étiquette pertinente reliée au champ :</a:t>
            </a:r>
          </a:p>
          <a:p>
            <a:pPr lvl="1"/>
            <a:r>
              <a:rPr lang="fr-FR" smtClean="0"/>
              <a:t>Balise label avec l’attribut for</a:t>
            </a:r>
            <a:endParaRPr lang="fr-FR" dirty="0" smtClean="0"/>
          </a:p>
          <a:p>
            <a:pPr lvl="1"/>
            <a:r>
              <a:rPr lang="fr-FR" dirty="0" smtClean="0"/>
              <a:t>Attribut aria-</a:t>
            </a:r>
            <a:r>
              <a:rPr lang="fr-FR" dirty="0" err="1" smtClean="0"/>
              <a:t>labelledby</a:t>
            </a:r>
            <a:endParaRPr lang="fr-FR" dirty="0" smtClean="0"/>
          </a:p>
          <a:p>
            <a:pPr lvl="1"/>
            <a:r>
              <a:rPr lang="fr-FR" dirty="0"/>
              <a:t>Attribut </a:t>
            </a:r>
            <a:r>
              <a:rPr lang="fr-FR" dirty="0" smtClean="0"/>
              <a:t>aria-label (attention, accessible uniquement aux non-voyants)</a:t>
            </a:r>
          </a:p>
          <a:p>
            <a:pPr lvl="1"/>
            <a:r>
              <a:rPr lang="fr-FR" dirty="0" smtClean="0"/>
              <a:t>Attribut </a:t>
            </a:r>
            <a:r>
              <a:rPr lang="fr-FR" dirty="0" err="1" smtClean="0"/>
              <a:t>title</a:t>
            </a:r>
            <a:r>
              <a:rPr lang="fr-FR" dirty="0" smtClean="0"/>
              <a:t> (attention, non accessible au clavier)</a:t>
            </a:r>
          </a:p>
          <a:p>
            <a:r>
              <a:rPr lang="fr-FR" dirty="0" smtClean="0"/>
              <a:t>Les boutons doivent avoir un intitulé pertinent</a:t>
            </a:r>
          </a:p>
          <a:p>
            <a:pPr lvl="1"/>
            <a:r>
              <a:rPr lang="fr-FR" dirty="0" smtClean="0"/>
              <a:t>Si besoin préciser avec l’attribut </a:t>
            </a:r>
            <a:r>
              <a:rPr lang="fr-FR" dirty="0" err="1" smtClean="0"/>
              <a:t>title</a:t>
            </a:r>
            <a:r>
              <a:rPr lang="fr-FR" dirty="0" smtClean="0"/>
              <a:t>, ou aria-label. Le libellé devra toujours comporter le texte affiché.</a:t>
            </a:r>
          </a:p>
          <a:p>
            <a:r>
              <a:rPr lang="fr-FR" dirty="0" smtClean="0"/>
              <a:t>Indiquer les formats attendus </a:t>
            </a:r>
          </a:p>
          <a:p>
            <a:r>
              <a:rPr lang="fr-FR" dirty="0" smtClean="0"/>
              <a:t>Indiquer les champs obligatoires </a:t>
            </a:r>
          </a:p>
          <a:p>
            <a:pPr lvl="1"/>
            <a:r>
              <a:rPr lang="fr-FR" dirty="0" smtClean="0"/>
              <a:t>Par une mention en début de formulaire </a:t>
            </a:r>
          </a:p>
          <a:p>
            <a:pPr lvl="1"/>
            <a:r>
              <a:rPr lang="fr-FR" dirty="0" smtClean="0"/>
              <a:t>Et sur le champ avec l’attribut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4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DE9B54E2-ECB6-4FA6-8D67-FD072064C8AF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7572</TotalTime>
  <Words>989</Words>
  <Application>Microsoft Office PowerPoint</Application>
  <PresentationFormat>Grand écran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Intégration HTML et accessibilité </vt:lpstr>
      <vt:lpstr>Guide de référence</vt:lpstr>
      <vt:lpstr>Gabarit général</vt:lpstr>
      <vt:lpstr>Gabarit général</vt:lpstr>
      <vt:lpstr>Navigation</vt:lpstr>
      <vt:lpstr>Contenus</vt:lpstr>
      <vt:lpstr>Tableaux</vt:lpstr>
      <vt:lpstr> Liens</vt:lpstr>
      <vt:lpstr>Formulaires</vt:lpstr>
      <vt:lpstr>Formulaires</vt:lpstr>
      <vt:lpstr>Formulaires</vt:lpstr>
      <vt:lpstr>Formulaires</vt:lpstr>
      <vt:lpstr>Prise de focus</vt:lpstr>
      <vt:lpstr>Prise de focus</vt:lpstr>
      <vt:lpstr>Respecter la distinction fond et forme</vt:lpstr>
      <vt:lpstr>Images</vt:lpstr>
      <vt:lpstr>Informations par la forme et la couleur</vt:lpstr>
      <vt:lpstr>Agrandissement des caractères</vt:lpstr>
    </vt:vector>
  </TitlesOfParts>
  <Company>VSCT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Intégration HTML et accessibilité</dc:title>
  <dc:creator>Chardon Nicolas</dc:creator>
  <cp:lastModifiedBy>Chardon Nicolas</cp:lastModifiedBy>
  <cp:revision>68</cp:revision>
  <dcterms:created xsi:type="dcterms:W3CDTF">2019-07-19T17:11:53Z</dcterms:created>
  <dcterms:modified xsi:type="dcterms:W3CDTF">2019-09-17T21:13:10Z</dcterms:modified>
</cp:coreProperties>
</file>