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0"/>
  </p:notesMasterIdLst>
  <p:sldIdLst>
    <p:sldId id="256" r:id="rId2"/>
    <p:sldId id="257" r:id="rId3"/>
    <p:sldId id="287" r:id="rId4"/>
    <p:sldId id="288" r:id="rId5"/>
    <p:sldId id="289" r:id="rId6"/>
    <p:sldId id="290" r:id="rId7"/>
    <p:sldId id="294" r:id="rId8"/>
    <p:sldId id="295" r:id="rId9"/>
    <p:sldId id="298" r:id="rId10"/>
    <p:sldId id="296" r:id="rId11"/>
    <p:sldId id="301" r:id="rId12"/>
    <p:sldId id="297" r:id="rId13"/>
    <p:sldId id="303" r:id="rId14"/>
    <p:sldId id="305" r:id="rId15"/>
    <p:sldId id="299" r:id="rId16"/>
    <p:sldId id="306" r:id="rId17"/>
    <p:sldId id="308" r:id="rId18"/>
    <p:sldId id="307" r:id="rId19"/>
    <p:sldId id="309" r:id="rId20"/>
    <p:sldId id="310" r:id="rId21"/>
    <p:sldId id="311" r:id="rId22"/>
    <p:sldId id="302" r:id="rId23"/>
    <p:sldId id="300" r:id="rId24"/>
    <p:sldId id="313" r:id="rId25"/>
    <p:sldId id="314" r:id="rId26"/>
    <p:sldId id="312" r:id="rId27"/>
    <p:sldId id="285" r:id="rId28"/>
    <p:sldId id="31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84"/>
    <p:restoredTop sz="95994"/>
  </p:normalViewPr>
  <p:slideViewPr>
    <p:cSldViewPr snapToGrid="0" snapToObjects="1">
      <p:cViewPr varScale="1">
        <p:scale>
          <a:sx n="157" d="100"/>
          <a:sy n="157" d="100"/>
        </p:scale>
        <p:origin x="9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40930-6C38-CC43-BC52-17BB32131435}" type="datetimeFigureOut">
              <a:rPr lang="en-US" smtClean="0"/>
              <a:t>7/2/21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14425B-899C-BA41-92FB-62B58E2AC813}" type="slidenum">
              <a:rPr lang="en-US" smtClean="0"/>
              <a:t>‹#›</a:t>
            </a:fld>
            <a:endParaRPr lang="en-US"/>
          </a:p>
        </p:txBody>
      </p:sp>
    </p:spTree>
    <p:extLst>
      <p:ext uri="{BB962C8B-B14F-4D97-AF65-F5344CB8AC3E}">
        <p14:creationId xmlns:p14="http://schemas.microsoft.com/office/powerpoint/2010/main" val="837621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3BE1-0354-2545-B206-9993BC8EEC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64D03D-AA3C-7B41-BCE7-D1D505E91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236964-55C0-EE43-BC93-6D571253C117}"/>
              </a:ext>
            </a:extLst>
          </p:cNvPr>
          <p:cNvSpPr>
            <a:spLocks noGrp="1"/>
          </p:cNvSpPr>
          <p:nvPr>
            <p:ph type="dt" sz="half" idx="10"/>
          </p:nvPr>
        </p:nvSpPr>
        <p:spPr/>
        <p:txBody>
          <a:bodyPr/>
          <a:lstStyle/>
          <a:p>
            <a:fld id="{8DB0B8DF-3024-C640-BC11-4B4A9F9B1669}" type="datetime1">
              <a:rPr lang="en-US" smtClean="0"/>
              <a:t>7/2/21</a:t>
            </a:fld>
            <a:endParaRPr lang="en-US"/>
          </a:p>
        </p:txBody>
      </p:sp>
      <p:sp>
        <p:nvSpPr>
          <p:cNvPr id="5" name="Footer Placeholder 4">
            <a:extLst>
              <a:ext uri="{FF2B5EF4-FFF2-40B4-BE49-F238E27FC236}">
                <a16:creationId xmlns:a16="http://schemas.microsoft.com/office/drawing/2014/main" id="{4C36AA86-E9AA-2A4E-8051-B485E9204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E2795-E50C-C846-9EF8-9CE6D9A88547}"/>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2567677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EDAB-A203-DE49-9209-E5E1BEC1C4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E64E50-9B42-EA46-9860-554FCBE059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ED688-ACC4-A24D-BAF0-4DDFFD81ED3A}"/>
              </a:ext>
            </a:extLst>
          </p:cNvPr>
          <p:cNvSpPr>
            <a:spLocks noGrp="1"/>
          </p:cNvSpPr>
          <p:nvPr>
            <p:ph type="dt" sz="half" idx="10"/>
          </p:nvPr>
        </p:nvSpPr>
        <p:spPr/>
        <p:txBody>
          <a:bodyPr/>
          <a:lstStyle/>
          <a:p>
            <a:fld id="{DAAA7773-0FFD-3D43-A495-EFB55FB4764B}" type="datetime1">
              <a:rPr lang="en-US" smtClean="0"/>
              <a:t>7/2/21</a:t>
            </a:fld>
            <a:endParaRPr lang="en-US"/>
          </a:p>
        </p:txBody>
      </p:sp>
      <p:sp>
        <p:nvSpPr>
          <p:cNvPr id="5" name="Footer Placeholder 4">
            <a:extLst>
              <a:ext uri="{FF2B5EF4-FFF2-40B4-BE49-F238E27FC236}">
                <a16:creationId xmlns:a16="http://schemas.microsoft.com/office/drawing/2014/main" id="{43E18477-1334-CD45-B507-4E7225679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8C7CC-E6A3-8144-A130-F5119F55D5A5}"/>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414632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3BF295-91C3-B040-9EE5-5BE7B04799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44E37C-4382-F849-8B2F-4DD18BCCBC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1AD54C-3B40-C04A-A069-FAC5B835594E}"/>
              </a:ext>
            </a:extLst>
          </p:cNvPr>
          <p:cNvSpPr>
            <a:spLocks noGrp="1"/>
          </p:cNvSpPr>
          <p:nvPr>
            <p:ph type="dt" sz="half" idx="10"/>
          </p:nvPr>
        </p:nvSpPr>
        <p:spPr/>
        <p:txBody>
          <a:bodyPr/>
          <a:lstStyle/>
          <a:p>
            <a:fld id="{5155AFC0-9327-E848-96F8-6276A5E3EA25}" type="datetime1">
              <a:rPr lang="en-US" smtClean="0"/>
              <a:t>7/2/21</a:t>
            </a:fld>
            <a:endParaRPr lang="en-US"/>
          </a:p>
        </p:txBody>
      </p:sp>
      <p:sp>
        <p:nvSpPr>
          <p:cNvPr id="5" name="Footer Placeholder 4">
            <a:extLst>
              <a:ext uri="{FF2B5EF4-FFF2-40B4-BE49-F238E27FC236}">
                <a16:creationId xmlns:a16="http://schemas.microsoft.com/office/drawing/2014/main" id="{60DD7742-22D7-2745-A496-02D9B7F38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90487F-7D91-EC45-B2A5-116FA14065BB}"/>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2223337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C03C5-F939-0943-AD13-E4015B57DA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85527-802B-D547-A2B4-A073FFC152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5A1C2E-8BA9-F148-983A-A6BFBBCAAD89}"/>
              </a:ext>
            </a:extLst>
          </p:cNvPr>
          <p:cNvSpPr>
            <a:spLocks noGrp="1"/>
          </p:cNvSpPr>
          <p:nvPr>
            <p:ph type="dt" sz="half" idx="10"/>
          </p:nvPr>
        </p:nvSpPr>
        <p:spPr/>
        <p:txBody>
          <a:bodyPr/>
          <a:lstStyle/>
          <a:p>
            <a:fld id="{19C561F7-9372-6248-8A85-7ED12BBD083E}" type="datetime1">
              <a:rPr lang="en-US" smtClean="0"/>
              <a:t>7/2/21</a:t>
            </a:fld>
            <a:endParaRPr lang="en-US"/>
          </a:p>
        </p:txBody>
      </p:sp>
      <p:sp>
        <p:nvSpPr>
          <p:cNvPr id="5" name="Footer Placeholder 4">
            <a:extLst>
              <a:ext uri="{FF2B5EF4-FFF2-40B4-BE49-F238E27FC236}">
                <a16:creationId xmlns:a16="http://schemas.microsoft.com/office/drawing/2014/main" id="{685296BD-3F34-DF41-95B9-28C0FADE3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DFE714-3CCB-6447-9AF3-BC2A11A88160}"/>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2639298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82B84-8A93-2747-8547-A608EB60ED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DDBB01-814D-174E-8465-DE058A9137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6CE508-4817-C044-A821-3CB1BE24A77E}"/>
              </a:ext>
            </a:extLst>
          </p:cNvPr>
          <p:cNvSpPr>
            <a:spLocks noGrp="1"/>
          </p:cNvSpPr>
          <p:nvPr>
            <p:ph type="dt" sz="half" idx="10"/>
          </p:nvPr>
        </p:nvSpPr>
        <p:spPr/>
        <p:txBody>
          <a:bodyPr/>
          <a:lstStyle/>
          <a:p>
            <a:fld id="{4CBB93A8-9D99-0C42-B20E-31D302F5C759}" type="datetime1">
              <a:rPr lang="en-US" smtClean="0"/>
              <a:t>7/2/21</a:t>
            </a:fld>
            <a:endParaRPr lang="en-US"/>
          </a:p>
        </p:txBody>
      </p:sp>
      <p:sp>
        <p:nvSpPr>
          <p:cNvPr id="5" name="Footer Placeholder 4">
            <a:extLst>
              <a:ext uri="{FF2B5EF4-FFF2-40B4-BE49-F238E27FC236}">
                <a16:creationId xmlns:a16="http://schemas.microsoft.com/office/drawing/2014/main" id="{592805AE-6DE4-E442-81B0-D89D5A72A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8426E-5138-A24A-A14D-EF57D2EDEBEE}"/>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211298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9428-BB74-7647-BA8A-59FF797AD4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0FE487-83D2-2E47-9B7A-9E1CF76256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225CBA-2D5D-A142-81F7-E3A1A5D211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6E350F-BCF3-F746-AE33-8480E3F0DF09}"/>
              </a:ext>
            </a:extLst>
          </p:cNvPr>
          <p:cNvSpPr>
            <a:spLocks noGrp="1"/>
          </p:cNvSpPr>
          <p:nvPr>
            <p:ph type="dt" sz="half" idx="10"/>
          </p:nvPr>
        </p:nvSpPr>
        <p:spPr/>
        <p:txBody>
          <a:bodyPr/>
          <a:lstStyle/>
          <a:p>
            <a:fld id="{2CC265D0-F717-CE4E-BDE0-CF61D4A98078}" type="datetime1">
              <a:rPr lang="en-US" smtClean="0"/>
              <a:t>7/2/21</a:t>
            </a:fld>
            <a:endParaRPr lang="en-US"/>
          </a:p>
        </p:txBody>
      </p:sp>
      <p:sp>
        <p:nvSpPr>
          <p:cNvPr id="6" name="Footer Placeholder 5">
            <a:extLst>
              <a:ext uri="{FF2B5EF4-FFF2-40B4-BE49-F238E27FC236}">
                <a16:creationId xmlns:a16="http://schemas.microsoft.com/office/drawing/2014/main" id="{C35E16FE-6EB2-D140-89A3-007A0B548F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90CAE-2345-7A41-A1F9-66FBF320F2A0}"/>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3144776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E7A8-7CAB-624B-AF9A-5F2E9BD4C2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DE9FF9-14F9-6644-AA15-FB34F8422E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BE2A29-CFBC-B443-A868-7A7C249EEB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4507AC-3732-2E40-B8F9-313F9633C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CF8747-E384-3842-A549-9F121FBF67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EBFBF0-2D2E-AF49-A98B-741730DA9AB5}"/>
              </a:ext>
            </a:extLst>
          </p:cNvPr>
          <p:cNvSpPr>
            <a:spLocks noGrp="1"/>
          </p:cNvSpPr>
          <p:nvPr>
            <p:ph type="dt" sz="half" idx="10"/>
          </p:nvPr>
        </p:nvSpPr>
        <p:spPr/>
        <p:txBody>
          <a:bodyPr/>
          <a:lstStyle/>
          <a:p>
            <a:fld id="{6BFF3CBC-59A5-B247-80BC-2BE3DB395DC4}" type="datetime1">
              <a:rPr lang="en-US" smtClean="0"/>
              <a:t>7/2/21</a:t>
            </a:fld>
            <a:endParaRPr lang="en-US"/>
          </a:p>
        </p:txBody>
      </p:sp>
      <p:sp>
        <p:nvSpPr>
          <p:cNvPr id="8" name="Footer Placeholder 7">
            <a:extLst>
              <a:ext uri="{FF2B5EF4-FFF2-40B4-BE49-F238E27FC236}">
                <a16:creationId xmlns:a16="http://schemas.microsoft.com/office/drawing/2014/main" id="{8750C9EB-3608-3C4C-BBC8-3E59246858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E6710C-86DF-C746-A813-1B6FE4CA26E5}"/>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1761419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A47F-2C7A-C34B-8BBF-13DB3F14E4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36722E-68C3-E641-9874-C91339949B58}"/>
              </a:ext>
            </a:extLst>
          </p:cNvPr>
          <p:cNvSpPr>
            <a:spLocks noGrp="1"/>
          </p:cNvSpPr>
          <p:nvPr>
            <p:ph type="dt" sz="half" idx="10"/>
          </p:nvPr>
        </p:nvSpPr>
        <p:spPr/>
        <p:txBody>
          <a:bodyPr/>
          <a:lstStyle/>
          <a:p>
            <a:fld id="{D032E048-E3D6-CD49-8924-F98AACEB919F}" type="datetime1">
              <a:rPr lang="en-US" smtClean="0"/>
              <a:t>7/2/21</a:t>
            </a:fld>
            <a:endParaRPr lang="en-US"/>
          </a:p>
        </p:txBody>
      </p:sp>
      <p:sp>
        <p:nvSpPr>
          <p:cNvPr id="4" name="Footer Placeholder 3">
            <a:extLst>
              <a:ext uri="{FF2B5EF4-FFF2-40B4-BE49-F238E27FC236}">
                <a16:creationId xmlns:a16="http://schemas.microsoft.com/office/drawing/2014/main" id="{50FE2155-79E3-0143-A3CC-13F4AE5264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01AA92-02E7-2B44-B58C-D2465C45A347}"/>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87089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DAD130-B1BD-6645-A9C6-54CDEA785422}"/>
              </a:ext>
            </a:extLst>
          </p:cNvPr>
          <p:cNvSpPr>
            <a:spLocks noGrp="1"/>
          </p:cNvSpPr>
          <p:nvPr>
            <p:ph type="dt" sz="half" idx="10"/>
          </p:nvPr>
        </p:nvSpPr>
        <p:spPr/>
        <p:txBody>
          <a:bodyPr/>
          <a:lstStyle/>
          <a:p>
            <a:fld id="{7FA8918A-D528-D041-B41B-9BEFD62375E5}" type="datetime1">
              <a:rPr lang="en-US" smtClean="0"/>
              <a:t>7/2/21</a:t>
            </a:fld>
            <a:endParaRPr lang="en-US"/>
          </a:p>
        </p:txBody>
      </p:sp>
      <p:sp>
        <p:nvSpPr>
          <p:cNvPr id="3" name="Footer Placeholder 2">
            <a:extLst>
              <a:ext uri="{FF2B5EF4-FFF2-40B4-BE49-F238E27FC236}">
                <a16:creationId xmlns:a16="http://schemas.microsoft.com/office/drawing/2014/main" id="{757F3461-68CE-DE40-AFA5-3346C04C57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849928-DE1F-0246-9282-F701CFE89167}"/>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406949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3F98-9B23-534E-9B76-78446673C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20E4FF-5952-D946-BE4F-207C4BCEE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F7694C-C084-B940-8283-A09DDD962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5F622-6AB0-E349-9EB7-9F143D744BCB}"/>
              </a:ext>
            </a:extLst>
          </p:cNvPr>
          <p:cNvSpPr>
            <a:spLocks noGrp="1"/>
          </p:cNvSpPr>
          <p:nvPr>
            <p:ph type="dt" sz="half" idx="10"/>
          </p:nvPr>
        </p:nvSpPr>
        <p:spPr/>
        <p:txBody>
          <a:bodyPr/>
          <a:lstStyle/>
          <a:p>
            <a:fld id="{8C926C0C-7ECB-424C-AA7A-367F2A6047B4}" type="datetime1">
              <a:rPr lang="en-US" smtClean="0"/>
              <a:t>7/2/21</a:t>
            </a:fld>
            <a:endParaRPr lang="en-US"/>
          </a:p>
        </p:txBody>
      </p:sp>
      <p:sp>
        <p:nvSpPr>
          <p:cNvPr id="6" name="Footer Placeholder 5">
            <a:extLst>
              <a:ext uri="{FF2B5EF4-FFF2-40B4-BE49-F238E27FC236}">
                <a16:creationId xmlns:a16="http://schemas.microsoft.com/office/drawing/2014/main" id="{2ABC1F4D-40ED-F147-B99A-B62CD6CAE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3576F2-39F7-9D43-9A28-0C963A475B1B}"/>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2738083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5253F-5CF3-9746-980E-1F742A42D2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6231850-6D0A-664E-8AD0-E75972639A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523CD-78BF-7645-92D3-67A767E8F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4CA47-A9CD-0547-AA12-6A71FEBBACCE}"/>
              </a:ext>
            </a:extLst>
          </p:cNvPr>
          <p:cNvSpPr>
            <a:spLocks noGrp="1"/>
          </p:cNvSpPr>
          <p:nvPr>
            <p:ph type="dt" sz="half" idx="10"/>
          </p:nvPr>
        </p:nvSpPr>
        <p:spPr/>
        <p:txBody>
          <a:bodyPr/>
          <a:lstStyle/>
          <a:p>
            <a:fld id="{B7864B41-8BD7-C946-8CA9-3F39D9905907}" type="datetime1">
              <a:rPr lang="en-US" smtClean="0"/>
              <a:t>7/2/21</a:t>
            </a:fld>
            <a:endParaRPr lang="en-US"/>
          </a:p>
        </p:txBody>
      </p:sp>
      <p:sp>
        <p:nvSpPr>
          <p:cNvPr id="6" name="Footer Placeholder 5">
            <a:extLst>
              <a:ext uri="{FF2B5EF4-FFF2-40B4-BE49-F238E27FC236}">
                <a16:creationId xmlns:a16="http://schemas.microsoft.com/office/drawing/2014/main" id="{98EC9ACE-EF7E-9445-AE21-502227A967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CF5C1-035D-4F4C-9D39-1D9EFC5C9387}"/>
              </a:ext>
            </a:extLst>
          </p:cNvPr>
          <p:cNvSpPr>
            <a:spLocks noGrp="1"/>
          </p:cNvSpPr>
          <p:nvPr>
            <p:ph type="sldNum" sz="quarter" idx="12"/>
          </p:nvPr>
        </p:nvSpPr>
        <p:spPr/>
        <p:txBody>
          <a:bodyPr/>
          <a:lstStyle/>
          <a:p>
            <a:fld id="{0D6C506A-0F8B-F941-9A25-5B2874CB4532}" type="slidenum">
              <a:rPr lang="en-US" smtClean="0"/>
              <a:t>‹#›</a:t>
            </a:fld>
            <a:endParaRPr lang="en-US"/>
          </a:p>
        </p:txBody>
      </p:sp>
    </p:spTree>
    <p:extLst>
      <p:ext uri="{BB962C8B-B14F-4D97-AF65-F5344CB8AC3E}">
        <p14:creationId xmlns:p14="http://schemas.microsoft.com/office/powerpoint/2010/main" val="285952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68D39-1DEE-5448-B5FF-1FC0B1C771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E2FCC-FBDF-CF4E-835B-F340B12F29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54B7A2-A525-B942-B1F4-3081424CB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E29EF-E7F7-2844-AE45-55351D801F23}" type="datetime1">
              <a:rPr lang="en-US" smtClean="0"/>
              <a:t>7/2/21</a:t>
            </a:fld>
            <a:endParaRPr lang="en-US"/>
          </a:p>
        </p:txBody>
      </p:sp>
      <p:sp>
        <p:nvSpPr>
          <p:cNvPr id="5" name="Footer Placeholder 4">
            <a:extLst>
              <a:ext uri="{FF2B5EF4-FFF2-40B4-BE49-F238E27FC236}">
                <a16:creationId xmlns:a16="http://schemas.microsoft.com/office/drawing/2014/main" id="{2C5F3692-5DEC-AF45-A784-D3B736532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40A128-17FD-324B-8DAA-4761679811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C506A-0F8B-F941-9A25-5B2874CB4532}" type="slidenum">
              <a:rPr lang="en-US" smtClean="0"/>
              <a:t>‹#›</a:t>
            </a:fld>
            <a:endParaRPr lang="en-US"/>
          </a:p>
        </p:txBody>
      </p:sp>
    </p:spTree>
    <p:extLst>
      <p:ext uri="{BB962C8B-B14F-4D97-AF65-F5344CB8AC3E}">
        <p14:creationId xmlns:p14="http://schemas.microsoft.com/office/powerpoint/2010/main" val="340358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hyperlink" Target="http://www.oslobilder.no/OMU/OB.F06426c"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groups.google.com/g/pvs-group" TargetMode="External"/><Relationship Id="rId2" Type="http://schemas.openxmlformats.org/officeDocument/2006/relationships/hyperlink" Target="https://pvs.csl.sri.com/doc/pvs-prover-guide.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9DE5-FFBD-904F-9651-5C9A1A601C67}"/>
              </a:ext>
            </a:extLst>
          </p:cNvPr>
          <p:cNvSpPr>
            <a:spLocks noGrp="1"/>
          </p:cNvSpPr>
          <p:nvPr>
            <p:ph type="ctrTitle"/>
          </p:nvPr>
        </p:nvSpPr>
        <p:spPr/>
        <p:txBody>
          <a:bodyPr anchor="ctr">
            <a:normAutofit/>
          </a:bodyPr>
          <a:lstStyle/>
          <a:p>
            <a:r>
              <a:rPr lang="en-US" sz="5600" b="1" dirty="0">
                <a:solidFill>
                  <a:schemeClr val="accent1"/>
                </a:solidFill>
              </a:rPr>
              <a:t>Logical Proving in PVS</a:t>
            </a:r>
          </a:p>
        </p:txBody>
      </p:sp>
      <p:sp>
        <p:nvSpPr>
          <p:cNvPr id="3" name="Subtitle 2">
            <a:extLst>
              <a:ext uri="{FF2B5EF4-FFF2-40B4-BE49-F238E27FC236}">
                <a16:creationId xmlns:a16="http://schemas.microsoft.com/office/drawing/2014/main" id="{E1CCDC56-0273-1343-8620-9E9F19E9F00C}"/>
              </a:ext>
            </a:extLst>
          </p:cNvPr>
          <p:cNvSpPr>
            <a:spLocks noGrp="1"/>
          </p:cNvSpPr>
          <p:nvPr>
            <p:ph type="subTitle" idx="1"/>
          </p:nvPr>
        </p:nvSpPr>
        <p:spPr>
          <a:xfrm>
            <a:off x="1524000" y="3602038"/>
            <a:ext cx="9144000" cy="2387600"/>
          </a:xfrm>
        </p:spPr>
        <p:txBody>
          <a:bodyPr anchor="ctr">
            <a:normAutofit/>
          </a:bodyPr>
          <a:lstStyle/>
          <a:p>
            <a:r>
              <a:rPr lang="en-US" sz="3200" dirty="0">
                <a:solidFill>
                  <a:srgbClr val="000000"/>
                </a:solidFill>
              </a:rPr>
              <a:t>Aaron </a:t>
            </a:r>
            <a:r>
              <a:rPr lang="en-US" sz="3200" dirty="0" err="1">
                <a:solidFill>
                  <a:srgbClr val="000000"/>
                </a:solidFill>
              </a:rPr>
              <a:t>Dutle</a:t>
            </a:r>
            <a:endParaRPr lang="en-US" sz="3200" dirty="0">
              <a:solidFill>
                <a:srgbClr val="000000"/>
              </a:solidFill>
            </a:endParaRPr>
          </a:p>
          <a:p>
            <a:endParaRPr lang="en-US" sz="3200" dirty="0">
              <a:solidFill>
                <a:srgbClr val="000000"/>
              </a:solidFill>
            </a:endParaRPr>
          </a:p>
          <a:p>
            <a:r>
              <a:rPr lang="en-US" sz="3200" dirty="0">
                <a:solidFill>
                  <a:srgbClr val="000000"/>
                </a:solidFill>
              </a:rPr>
              <a:t>NASA Langley Research Center</a:t>
            </a:r>
          </a:p>
          <a:p>
            <a:r>
              <a:rPr lang="en-US" sz="3200" dirty="0" err="1">
                <a:solidFill>
                  <a:srgbClr val="000000"/>
                </a:solidFill>
              </a:rPr>
              <a:t>aaron.m.dutle@nasa.gov</a:t>
            </a:r>
            <a:endParaRPr lang="en-US" sz="3200" dirty="0">
              <a:solidFill>
                <a:srgbClr val="000000"/>
              </a:solidFill>
            </a:endParaRPr>
          </a:p>
        </p:txBody>
      </p:sp>
    </p:spTree>
    <p:extLst>
      <p:ext uri="{BB962C8B-B14F-4D97-AF65-F5344CB8AC3E}">
        <p14:creationId xmlns:p14="http://schemas.microsoft.com/office/powerpoint/2010/main" val="563235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A Short Proof</a:t>
            </a:r>
          </a:p>
        </p:txBody>
      </p:sp>
      <p:pic>
        <p:nvPicPr>
          <p:cNvPr id="4" name="Picture 3">
            <a:extLst>
              <a:ext uri="{FF2B5EF4-FFF2-40B4-BE49-F238E27FC236}">
                <a16:creationId xmlns:a16="http://schemas.microsoft.com/office/drawing/2014/main" id="{575A4A95-7C38-2F4D-9752-6DF84FEDE2FC}"/>
              </a:ext>
            </a:extLst>
          </p:cNvPr>
          <p:cNvPicPr>
            <a:picLocks noChangeAspect="1"/>
          </p:cNvPicPr>
          <p:nvPr/>
        </p:nvPicPr>
        <p:blipFill>
          <a:blip r:embed="rId2"/>
          <a:srcRect/>
          <a:stretch/>
        </p:blipFill>
        <p:spPr>
          <a:xfrm>
            <a:off x="2828636" y="1067641"/>
            <a:ext cx="6534727" cy="3935809"/>
          </a:xfrm>
          <a:prstGeom prst="rect">
            <a:avLst/>
          </a:prstGeom>
        </p:spPr>
      </p:pic>
      <p:sp>
        <p:nvSpPr>
          <p:cNvPr id="6" name="TextBox 5">
            <a:extLst>
              <a:ext uri="{FF2B5EF4-FFF2-40B4-BE49-F238E27FC236}">
                <a16:creationId xmlns:a16="http://schemas.microsoft.com/office/drawing/2014/main" id="{EA023019-2AE6-B54F-A53E-D1D2C4F8C9DA}"/>
              </a:ext>
            </a:extLst>
          </p:cNvPr>
          <p:cNvSpPr txBox="1"/>
          <p:nvPr/>
        </p:nvSpPr>
        <p:spPr>
          <a:xfrm>
            <a:off x="2828636" y="5301673"/>
            <a:ext cx="6851299" cy="1295868"/>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a:solidFill>
                  <a:schemeClr val="accent1"/>
                </a:solidFill>
              </a:rPr>
              <a:t> IMPLIES (=&gt;) </a:t>
            </a:r>
            <a:r>
              <a:rPr lang="en-US" dirty="0"/>
              <a:t>is the outermost connective, and in the consequent</a:t>
            </a:r>
          </a:p>
          <a:p>
            <a:pPr marL="285750" indent="-285750">
              <a:lnSpc>
                <a:spcPct val="150000"/>
              </a:lnSpc>
              <a:buFont typeface="Arial" panose="020B0604020202020204" pitchFamily="34" charset="0"/>
              <a:buChar char="•"/>
            </a:pPr>
            <a:r>
              <a:rPr lang="en-US" dirty="0"/>
              <a:t> </a:t>
            </a:r>
            <a:r>
              <a:rPr lang="en-US" sz="1400" dirty="0">
                <a:solidFill>
                  <a:schemeClr val="bg1"/>
                </a:solidFill>
                <a:highlight>
                  <a:srgbClr val="000000"/>
                </a:highlight>
                <a:latin typeface="Monaco" pitchFamily="2" charset="77"/>
              </a:rPr>
              <a:t>(flatten)</a:t>
            </a:r>
            <a:r>
              <a:rPr lang="en-US" dirty="0"/>
              <a:t> transforms the original sequent to the second </a:t>
            </a:r>
          </a:p>
          <a:p>
            <a:pPr marL="285750" indent="-285750">
              <a:lnSpc>
                <a:spcPct val="150000"/>
              </a:lnSpc>
              <a:buFont typeface="Arial" panose="020B0604020202020204" pitchFamily="34" charset="0"/>
              <a:buChar char="•"/>
            </a:pPr>
            <a:r>
              <a:rPr lang="en-US" dirty="0"/>
              <a:t> </a:t>
            </a:r>
            <a:r>
              <a:rPr lang="en-US" sz="1400" dirty="0">
                <a:solidFill>
                  <a:schemeClr val="bg1"/>
                </a:solidFill>
                <a:highlight>
                  <a:srgbClr val="000000"/>
                </a:highlight>
                <a:latin typeface="Monaco" pitchFamily="2" charset="77"/>
              </a:rPr>
              <a:t>(split)</a:t>
            </a:r>
            <a:r>
              <a:rPr lang="en-US" dirty="0"/>
              <a:t> then creates 2 (obviously true) branches to finish the proof</a:t>
            </a:r>
          </a:p>
        </p:txBody>
      </p:sp>
    </p:spTree>
    <p:extLst>
      <p:ext uri="{BB962C8B-B14F-4D97-AF65-F5344CB8AC3E}">
        <p14:creationId xmlns:p14="http://schemas.microsoft.com/office/powerpoint/2010/main" val="4189145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2" y="307497"/>
            <a:ext cx="4450621" cy="523220"/>
          </a:xfrm>
          <a:prstGeom prst="rect">
            <a:avLst/>
          </a:prstGeom>
          <a:noFill/>
        </p:spPr>
        <p:txBody>
          <a:bodyPr wrap="square" rtlCol="0">
            <a:spAutoFit/>
          </a:bodyPr>
          <a:lstStyle/>
          <a:p>
            <a:r>
              <a:rPr lang="en-US" sz="2800" dirty="0">
                <a:solidFill>
                  <a:schemeClr val="accent1"/>
                </a:solidFill>
              </a:rPr>
              <a:t>Two views of “A Short Proof”</a:t>
            </a:r>
          </a:p>
        </p:txBody>
      </p:sp>
      <p:pic>
        <p:nvPicPr>
          <p:cNvPr id="4" name="Picture 3">
            <a:extLst>
              <a:ext uri="{FF2B5EF4-FFF2-40B4-BE49-F238E27FC236}">
                <a16:creationId xmlns:a16="http://schemas.microsoft.com/office/drawing/2014/main" id="{575A4A95-7C38-2F4D-9752-6DF84FEDE2FC}"/>
              </a:ext>
            </a:extLst>
          </p:cNvPr>
          <p:cNvPicPr>
            <a:picLocks noChangeAspect="1"/>
          </p:cNvPicPr>
          <p:nvPr/>
        </p:nvPicPr>
        <p:blipFill>
          <a:blip r:embed="rId2"/>
          <a:srcRect/>
          <a:stretch/>
        </p:blipFill>
        <p:spPr>
          <a:xfrm>
            <a:off x="1084162" y="1761294"/>
            <a:ext cx="3488947" cy="2528057"/>
          </a:xfrm>
          <a:prstGeom prst="rect">
            <a:avLst/>
          </a:prstGeom>
        </p:spPr>
      </p:pic>
      <p:sp>
        <p:nvSpPr>
          <p:cNvPr id="6" name="TextBox 5">
            <a:extLst>
              <a:ext uri="{FF2B5EF4-FFF2-40B4-BE49-F238E27FC236}">
                <a16:creationId xmlns:a16="http://schemas.microsoft.com/office/drawing/2014/main" id="{EA023019-2AE6-B54F-A53E-D1D2C4F8C9DA}"/>
              </a:ext>
            </a:extLst>
          </p:cNvPr>
          <p:cNvSpPr txBox="1"/>
          <p:nvPr/>
        </p:nvSpPr>
        <p:spPr>
          <a:xfrm>
            <a:off x="939367" y="4615927"/>
            <a:ext cx="3967689" cy="369332"/>
          </a:xfrm>
          <a:prstGeom prst="rect">
            <a:avLst/>
          </a:prstGeom>
          <a:noFill/>
        </p:spPr>
        <p:txBody>
          <a:bodyPr wrap="none" rtlCol="0">
            <a:spAutoFit/>
          </a:bodyPr>
          <a:lstStyle/>
          <a:p>
            <a:r>
              <a:rPr lang="en-US" dirty="0"/>
              <a:t>The completed proof in “Proof Explorer”</a:t>
            </a:r>
          </a:p>
        </p:txBody>
      </p:sp>
      <p:pic>
        <p:nvPicPr>
          <p:cNvPr id="5" name="Picture 4" descr="Graphical user interface, funnel chart&#10;&#10;Description automatically generated">
            <a:extLst>
              <a:ext uri="{FF2B5EF4-FFF2-40B4-BE49-F238E27FC236}">
                <a16:creationId xmlns:a16="http://schemas.microsoft.com/office/drawing/2014/main" id="{C3A79163-6720-D843-B71F-82ED563C1DBB}"/>
              </a:ext>
            </a:extLst>
          </p:cNvPr>
          <p:cNvPicPr>
            <a:picLocks noChangeAspect="1"/>
          </p:cNvPicPr>
          <p:nvPr/>
        </p:nvPicPr>
        <p:blipFill>
          <a:blip r:embed="rId3"/>
          <a:stretch>
            <a:fillRect/>
          </a:stretch>
        </p:blipFill>
        <p:spPr>
          <a:xfrm>
            <a:off x="5352419" y="1191906"/>
            <a:ext cx="5755419" cy="3666835"/>
          </a:xfrm>
          <a:prstGeom prst="rect">
            <a:avLst/>
          </a:prstGeom>
          <a:ln>
            <a:solidFill>
              <a:schemeClr val="tx1"/>
            </a:solidFill>
          </a:ln>
        </p:spPr>
      </p:pic>
      <p:sp>
        <p:nvSpPr>
          <p:cNvPr id="7" name="TextBox 6">
            <a:extLst>
              <a:ext uri="{FF2B5EF4-FFF2-40B4-BE49-F238E27FC236}">
                <a16:creationId xmlns:a16="http://schemas.microsoft.com/office/drawing/2014/main" id="{8E2EB8A7-DDB3-E344-A167-30E4F3ADB9CF}"/>
              </a:ext>
            </a:extLst>
          </p:cNvPr>
          <p:cNvSpPr txBox="1"/>
          <p:nvPr/>
        </p:nvSpPr>
        <p:spPr>
          <a:xfrm>
            <a:off x="5429756" y="4985259"/>
            <a:ext cx="5599688" cy="369332"/>
          </a:xfrm>
          <a:prstGeom prst="rect">
            <a:avLst/>
          </a:prstGeom>
          <a:noFill/>
        </p:spPr>
        <p:txBody>
          <a:bodyPr wrap="square" rtlCol="0">
            <a:spAutoFit/>
          </a:bodyPr>
          <a:lstStyle/>
          <a:p>
            <a:pPr algn="ctr"/>
            <a:r>
              <a:rPr lang="en-US" dirty="0"/>
              <a:t>The completed proof from “Show Proof Tree”</a:t>
            </a:r>
          </a:p>
        </p:txBody>
      </p:sp>
    </p:spTree>
    <p:extLst>
      <p:ext uri="{BB962C8B-B14F-4D97-AF65-F5344CB8AC3E}">
        <p14:creationId xmlns:p14="http://schemas.microsoft.com/office/powerpoint/2010/main" val="503329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A294E4A-7809-5C42-BAC1-007739451EBE}"/>
              </a:ext>
            </a:extLst>
          </p:cNvPr>
          <p:cNvSpPr/>
          <p:nvPr/>
        </p:nvSpPr>
        <p:spPr>
          <a:xfrm>
            <a:off x="6360341" y="2743200"/>
            <a:ext cx="5632056" cy="36333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6A2DE65-39AF-2B42-95C4-D1A742DB7E5D}"/>
              </a:ext>
            </a:extLst>
          </p:cNvPr>
          <p:cNvSpPr/>
          <p:nvPr/>
        </p:nvSpPr>
        <p:spPr>
          <a:xfrm>
            <a:off x="6360341" y="1157161"/>
            <a:ext cx="4741932" cy="148084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ADB9CE6-288B-5145-93CC-5CD8616AD94B}"/>
              </a:ext>
            </a:extLst>
          </p:cNvPr>
          <p:cNvSpPr/>
          <p:nvPr/>
        </p:nvSpPr>
        <p:spPr>
          <a:xfrm>
            <a:off x="598810" y="4458712"/>
            <a:ext cx="5497190" cy="161031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EA742D4-9FF2-3B47-9363-97EAAC198CAE}"/>
              </a:ext>
            </a:extLst>
          </p:cNvPr>
          <p:cNvSpPr/>
          <p:nvPr/>
        </p:nvSpPr>
        <p:spPr>
          <a:xfrm>
            <a:off x="598810" y="2638004"/>
            <a:ext cx="5497190" cy="17143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DC7D1CD-5175-FE42-BAE7-7228391FFA9D}"/>
              </a:ext>
            </a:extLst>
          </p:cNvPr>
          <p:cNvSpPr/>
          <p:nvPr/>
        </p:nvSpPr>
        <p:spPr>
          <a:xfrm>
            <a:off x="598810" y="1221897"/>
            <a:ext cx="5497190" cy="1262358"/>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1B243C6-6F27-6145-8F1D-6F6E18DE2A3B}"/>
              </a:ext>
            </a:extLst>
          </p:cNvPr>
          <p:cNvSpPr txBox="1"/>
          <p:nvPr/>
        </p:nvSpPr>
        <p:spPr>
          <a:xfrm>
            <a:off x="493613" y="307497"/>
            <a:ext cx="5154628" cy="523220"/>
          </a:xfrm>
          <a:prstGeom prst="rect">
            <a:avLst/>
          </a:prstGeom>
          <a:noFill/>
        </p:spPr>
        <p:txBody>
          <a:bodyPr wrap="square" rtlCol="0">
            <a:spAutoFit/>
          </a:bodyPr>
          <a:lstStyle/>
          <a:p>
            <a:r>
              <a:rPr lang="en-US" sz="2800" dirty="0">
                <a:solidFill>
                  <a:schemeClr val="accent1"/>
                </a:solidFill>
              </a:rPr>
              <a:t>Other important commands</a:t>
            </a:r>
          </a:p>
        </p:txBody>
      </p:sp>
      <p:sp>
        <p:nvSpPr>
          <p:cNvPr id="7" name="TextBox 6">
            <a:extLst>
              <a:ext uri="{FF2B5EF4-FFF2-40B4-BE49-F238E27FC236}">
                <a16:creationId xmlns:a16="http://schemas.microsoft.com/office/drawing/2014/main" id="{619DA7AA-1580-8148-90C4-5B93E0E73D58}"/>
              </a:ext>
            </a:extLst>
          </p:cNvPr>
          <p:cNvSpPr txBox="1"/>
          <p:nvPr/>
        </p:nvSpPr>
        <p:spPr>
          <a:xfrm>
            <a:off x="598810" y="1221897"/>
            <a:ext cx="5632057" cy="4924425"/>
          </a:xfrm>
          <a:prstGeom prst="rect">
            <a:avLst/>
          </a:prstGeom>
          <a:noFill/>
        </p:spPr>
        <p:txBody>
          <a:bodyPr wrap="square" rtlCol="0">
            <a:spAutoFit/>
          </a:bodyPr>
          <a:lstStyle/>
          <a:p>
            <a:r>
              <a:rPr lang="en-US" sz="1400" dirty="0">
                <a:solidFill>
                  <a:schemeClr val="bg1"/>
                </a:solidFill>
                <a:highlight>
                  <a:srgbClr val="000000"/>
                </a:highlight>
                <a:latin typeface="Monaco" pitchFamily="2" charset="77"/>
              </a:rPr>
              <a:t>(prop)</a:t>
            </a:r>
            <a:r>
              <a:rPr lang="en-US" sz="1400" dirty="0">
                <a:latin typeface="Monaco" pitchFamily="2" charset="77"/>
              </a:rPr>
              <a:t> </a:t>
            </a:r>
          </a:p>
          <a:p>
            <a:pPr marL="342900" indent="-342900">
              <a:buFont typeface="Arial" panose="020B0604020202020204" pitchFamily="34" charset="0"/>
              <a:buChar char="•"/>
            </a:pPr>
            <a:r>
              <a:rPr lang="en-US" sz="2000" dirty="0"/>
              <a:t>“Black-box” rule for propositional logic</a:t>
            </a:r>
          </a:p>
          <a:p>
            <a:pPr marL="342900" indent="-342900">
              <a:buFont typeface="Arial" panose="020B0604020202020204" pitchFamily="34" charset="0"/>
              <a:buChar char="•"/>
            </a:pPr>
            <a:r>
              <a:rPr lang="en-US" sz="2000" dirty="0"/>
              <a:t>Will complete most propositional-only proofs in one step</a:t>
            </a:r>
          </a:p>
          <a:p>
            <a:endParaRPr lang="en-US" sz="2000" dirty="0"/>
          </a:p>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iff</a:t>
            </a:r>
            <a:r>
              <a:rPr lang="en-US" sz="1400" dirty="0">
                <a:solidFill>
                  <a:schemeClr val="bg1"/>
                </a:solidFill>
                <a:highlight>
                  <a:srgbClr val="000000"/>
                </a:highlight>
                <a:latin typeface="Monaco" pitchFamily="2" charset="77"/>
              </a:rPr>
              <a:t> &amp;rest </a:t>
            </a:r>
            <a:r>
              <a:rPr lang="en-US" sz="1400" dirty="0" err="1">
                <a:solidFill>
                  <a:schemeClr val="bg1"/>
                </a:solidFill>
                <a:highlight>
                  <a:srgbClr val="000000"/>
                </a:highlight>
                <a:latin typeface="Monaco" pitchFamily="2" charset="77"/>
              </a:rPr>
              <a:t>fnums</a:t>
            </a:r>
            <a:r>
              <a:rPr lang="en-US" sz="1400" dirty="0">
                <a:solidFill>
                  <a:schemeClr val="bg1"/>
                </a:solidFill>
                <a:highlight>
                  <a:srgbClr val="000000"/>
                </a:highlight>
                <a:latin typeface="Monaco" pitchFamily="2" charset="77"/>
              </a:rPr>
              <a:t>)</a:t>
            </a:r>
            <a:r>
              <a:rPr lang="en-US" sz="2000" dirty="0"/>
              <a:t>    </a:t>
            </a:r>
          </a:p>
          <a:p>
            <a:pPr marL="342900" indent="-342900">
              <a:buFont typeface="Arial" panose="020B0604020202020204" pitchFamily="34" charset="0"/>
              <a:buChar char="•"/>
            </a:pPr>
            <a:r>
              <a:rPr lang="en-US" sz="2000" dirty="0"/>
              <a:t>Example Syntax: </a:t>
            </a: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iff</a:t>
            </a:r>
            <a:r>
              <a:rPr lang="en-US" sz="1400" dirty="0">
                <a:solidFill>
                  <a:schemeClr val="bg1"/>
                </a:solidFill>
                <a:highlight>
                  <a:srgbClr val="000000"/>
                </a:highlight>
                <a:latin typeface="Monaco" pitchFamily="2" charset="77"/>
              </a:rPr>
              <a:t> 2)</a:t>
            </a:r>
          </a:p>
          <a:p>
            <a:pPr marL="342900" indent="-342900">
              <a:buFont typeface="Arial" panose="020B0604020202020204" pitchFamily="34" charset="0"/>
              <a:buChar char="•"/>
            </a:pPr>
            <a:r>
              <a:rPr lang="en-US" sz="2000" dirty="0"/>
              <a:t>Converts equalities on Booleans to IFF so that propositional reasoning applies </a:t>
            </a:r>
          </a:p>
          <a:p>
            <a:pPr marL="342900" indent="-342900">
              <a:buFont typeface="Arial" panose="020B0604020202020204" pitchFamily="34" charset="0"/>
              <a:buChar char="•"/>
            </a:pPr>
            <a:r>
              <a:rPr lang="en-US" sz="2000" dirty="0"/>
              <a:t>Example: </a:t>
            </a:r>
            <a:r>
              <a:rPr lang="en-US" sz="2000" dirty="0">
                <a:solidFill>
                  <a:schemeClr val="accent1"/>
                </a:solidFill>
              </a:rPr>
              <a:t>(a&lt;b) = (c=&gt;d) </a:t>
            </a:r>
            <a:r>
              <a:rPr lang="en-US" sz="2000" dirty="0"/>
              <a:t>becomes </a:t>
            </a:r>
            <a:r>
              <a:rPr lang="en-US" sz="2000" dirty="0">
                <a:solidFill>
                  <a:schemeClr val="accent1"/>
                </a:solidFill>
              </a:rPr>
              <a:t>(a&lt;b) IFF (c=&gt;d)</a:t>
            </a:r>
          </a:p>
          <a:p>
            <a:endParaRPr lang="en-US" sz="2000" dirty="0">
              <a:solidFill>
                <a:schemeClr val="accent1"/>
              </a:solidFill>
            </a:endParaRPr>
          </a:p>
          <a:p>
            <a:r>
              <a:rPr lang="en-US" sz="1400" dirty="0">
                <a:solidFill>
                  <a:schemeClr val="bg1"/>
                </a:solidFill>
                <a:highlight>
                  <a:srgbClr val="000000"/>
                </a:highlight>
                <a:latin typeface="Monaco" pitchFamily="2" charset="77"/>
              </a:rPr>
              <a:t>(expand name &amp;optional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 *))</a:t>
            </a:r>
            <a:r>
              <a:rPr lang="en-US" sz="2000" dirty="0"/>
              <a:t> </a:t>
            </a:r>
          </a:p>
          <a:p>
            <a:pPr marL="342900" indent="-342900">
              <a:buFont typeface="Arial" panose="020B0604020202020204" pitchFamily="34" charset="0"/>
              <a:buChar char="•"/>
            </a:pPr>
            <a:r>
              <a:rPr lang="en-US" sz="2000" dirty="0"/>
              <a:t>Example Syntax: </a:t>
            </a:r>
            <a:r>
              <a:rPr lang="en-US" sz="1400" dirty="0">
                <a:solidFill>
                  <a:schemeClr val="bg1"/>
                </a:solidFill>
                <a:highlight>
                  <a:srgbClr val="000000"/>
                </a:highlight>
                <a:latin typeface="Monaco" pitchFamily="2" charset="77"/>
              </a:rPr>
              <a:t>(expand “factorial” 1)</a:t>
            </a:r>
          </a:p>
          <a:p>
            <a:pPr marL="342900" indent="-342900">
              <a:buFont typeface="Arial" panose="020B0604020202020204" pitchFamily="34" charset="0"/>
              <a:buChar char="•"/>
            </a:pPr>
            <a:r>
              <a:rPr lang="en-US" sz="2000" dirty="0"/>
              <a:t>Rewrites a defined function or constant using the definition</a:t>
            </a:r>
          </a:p>
          <a:p>
            <a:r>
              <a:rPr lang="en-US" sz="2000" dirty="0">
                <a:solidFill>
                  <a:schemeClr val="accent1"/>
                </a:solidFill>
              </a:rPr>
              <a:t> </a:t>
            </a:r>
          </a:p>
        </p:txBody>
      </p:sp>
      <p:sp>
        <p:nvSpPr>
          <p:cNvPr id="2" name="TextBox 1">
            <a:extLst>
              <a:ext uri="{FF2B5EF4-FFF2-40B4-BE49-F238E27FC236}">
                <a16:creationId xmlns:a16="http://schemas.microsoft.com/office/drawing/2014/main" id="{48411FBA-68F0-AA45-A319-B7CFCDF5A35B}"/>
              </a:ext>
            </a:extLst>
          </p:cNvPr>
          <p:cNvSpPr txBox="1"/>
          <p:nvPr/>
        </p:nvSpPr>
        <p:spPr>
          <a:xfrm>
            <a:off x="6360341" y="1157161"/>
            <a:ext cx="5632056" cy="1969770"/>
          </a:xfrm>
          <a:prstGeom prst="rect">
            <a:avLst/>
          </a:prstGeom>
          <a:noFill/>
        </p:spPr>
        <p:txBody>
          <a:bodyPr wrap="square" rtlCol="0">
            <a:spAutoFit/>
          </a:bodyPr>
          <a:lstStyle/>
          <a:p>
            <a:r>
              <a:rPr lang="en-US" sz="1400" dirty="0">
                <a:solidFill>
                  <a:schemeClr val="bg1"/>
                </a:solidFill>
                <a:highlight>
                  <a:srgbClr val="000000"/>
                </a:highlight>
                <a:latin typeface="Monaco" pitchFamily="2" charset="77"/>
              </a:rPr>
              <a:t>(lemma name &amp;optional </a:t>
            </a:r>
            <a:r>
              <a:rPr lang="en-US" sz="1400" dirty="0" err="1">
                <a:solidFill>
                  <a:schemeClr val="bg1"/>
                </a:solidFill>
                <a:highlight>
                  <a:srgbClr val="000000"/>
                </a:highlight>
                <a:latin typeface="Monaco" pitchFamily="2" charset="77"/>
              </a:rPr>
              <a:t>subst</a:t>
            </a:r>
            <a:r>
              <a:rPr lang="en-US" sz="1400" dirty="0">
                <a:solidFill>
                  <a:schemeClr val="bg1"/>
                </a:solidFill>
                <a:highlight>
                  <a:srgbClr val="000000"/>
                </a:highlight>
                <a:latin typeface="Monaco" pitchFamily="2" charset="77"/>
              </a:rPr>
              <a:t>)</a:t>
            </a:r>
          </a:p>
          <a:p>
            <a:pPr marL="285750" indent="-285750">
              <a:buFont typeface="Arial" panose="020B0604020202020204" pitchFamily="34" charset="0"/>
              <a:buChar char="•"/>
            </a:pPr>
            <a:r>
              <a:rPr lang="en-US" dirty="0"/>
              <a:t>Example Syntax: </a:t>
            </a:r>
            <a:r>
              <a:rPr lang="en-US" sz="1400" dirty="0">
                <a:solidFill>
                  <a:schemeClr val="bg1"/>
                </a:solidFill>
                <a:highlight>
                  <a:srgbClr val="000000"/>
                </a:highlight>
                <a:latin typeface="Monaco" pitchFamily="2" charset="77"/>
              </a:rPr>
              <a:t>(lemma “</a:t>
            </a:r>
            <a:r>
              <a:rPr lang="en-US" sz="1400" dirty="0" err="1">
                <a:solidFill>
                  <a:schemeClr val="bg1"/>
                </a:solidFill>
                <a:highlight>
                  <a:srgbClr val="000000"/>
                </a:highlight>
                <a:latin typeface="Monaco" pitchFamily="2" charset="77"/>
              </a:rPr>
              <a:t>floor_plus_int</a:t>
            </a:r>
            <a:r>
              <a:rPr lang="en-US" sz="1400" dirty="0">
                <a:solidFill>
                  <a:schemeClr val="bg1"/>
                </a:solidFill>
                <a:highlight>
                  <a:srgbClr val="000000"/>
                </a:highlight>
                <a:latin typeface="Monaco" pitchFamily="2" charset="77"/>
              </a:rPr>
              <a:t>”)</a:t>
            </a:r>
          </a:p>
          <a:p>
            <a:pPr marL="285750" indent="-285750">
              <a:buFont typeface="Arial" panose="020B0604020202020204" pitchFamily="34" charset="0"/>
              <a:buChar char="•"/>
            </a:pPr>
            <a:r>
              <a:rPr lang="en-US" dirty="0"/>
              <a:t>Adds an antecedent with the lemma </a:t>
            </a:r>
          </a:p>
          <a:p>
            <a:pPr marL="285750" indent="-285750">
              <a:buFont typeface="Arial" panose="020B0604020202020204" pitchFamily="34" charset="0"/>
              <a:buChar char="•"/>
            </a:pPr>
            <a:r>
              <a:rPr lang="en-US" dirty="0"/>
              <a:t>Free variables bound with FORALL </a:t>
            </a:r>
          </a:p>
          <a:p>
            <a:pPr marL="285750" indent="-285750">
              <a:buFont typeface="Arial" panose="020B0604020202020204" pitchFamily="34" charset="0"/>
              <a:buChar char="•"/>
            </a:pPr>
            <a:r>
              <a:rPr lang="en-US" dirty="0"/>
              <a:t>Related Commands: </a:t>
            </a:r>
            <a:r>
              <a:rPr lang="en-US" sz="1400" dirty="0">
                <a:solidFill>
                  <a:schemeClr val="bg1"/>
                </a:solidFill>
                <a:highlight>
                  <a:srgbClr val="000000"/>
                </a:highlight>
                <a:latin typeface="Monaco" pitchFamily="2" charset="77"/>
              </a:rPr>
              <a:t>use</a:t>
            </a:r>
            <a:r>
              <a:rPr lang="en-US" dirty="0"/>
              <a:t> and </a:t>
            </a:r>
            <a:r>
              <a:rPr lang="en-US" sz="1400" dirty="0">
                <a:solidFill>
                  <a:schemeClr val="bg1"/>
                </a:solidFill>
                <a:highlight>
                  <a:srgbClr val="000000"/>
                </a:highlight>
                <a:latin typeface="Monaco" pitchFamily="2" charset="77"/>
                <a:ea typeface="Verdana" panose="020B0604030504040204" pitchFamily="34" charset="0"/>
                <a:cs typeface="Verdana" panose="020B0604030504040204" pitchFamily="34" charset="0"/>
              </a:rPr>
              <a:t>forward-chain</a:t>
            </a:r>
          </a:p>
          <a:p>
            <a:pPr marL="285750" indent="-285750">
              <a:buFont typeface="Arial" panose="020B0604020202020204" pitchFamily="34" charset="0"/>
              <a:buChar char="•"/>
            </a:pPr>
            <a:endParaRPr lang="en-US" dirty="0"/>
          </a:p>
          <a:p>
            <a:r>
              <a:rPr lang="en-US" sz="1300" dirty="0">
                <a:solidFill>
                  <a:schemeClr val="bg1"/>
                </a:solidFill>
                <a:highlight>
                  <a:srgbClr val="000000"/>
                </a:highlight>
                <a:latin typeface="Monaco" pitchFamily="2" charset="77"/>
              </a:rPr>
              <a:t>(rewrite name &amp;opt (</a:t>
            </a:r>
            <a:r>
              <a:rPr lang="en-US" sz="1300" dirty="0" err="1">
                <a:solidFill>
                  <a:schemeClr val="bg1"/>
                </a:solidFill>
                <a:highlight>
                  <a:srgbClr val="000000"/>
                </a:highlight>
                <a:latin typeface="Monaco" pitchFamily="2" charset="77"/>
              </a:rPr>
              <a:t>fnums</a:t>
            </a:r>
            <a:r>
              <a:rPr lang="en-US" sz="1300" dirty="0">
                <a:solidFill>
                  <a:schemeClr val="bg1"/>
                </a:solidFill>
                <a:highlight>
                  <a:srgbClr val="000000"/>
                </a:highlight>
                <a:latin typeface="Monaco" pitchFamily="2" charset="77"/>
              </a:rPr>
              <a:t> *) (target-</a:t>
            </a:r>
            <a:r>
              <a:rPr lang="en-US" sz="1300" dirty="0" err="1">
                <a:solidFill>
                  <a:schemeClr val="bg1"/>
                </a:solidFill>
                <a:highlight>
                  <a:srgbClr val="000000"/>
                </a:highlight>
                <a:latin typeface="Monaco" pitchFamily="2" charset="77"/>
              </a:rPr>
              <a:t>fnums</a:t>
            </a:r>
            <a:r>
              <a:rPr lang="en-US" sz="1300" dirty="0">
                <a:solidFill>
                  <a:schemeClr val="bg1"/>
                </a:solidFill>
                <a:highlight>
                  <a:srgbClr val="000000"/>
                </a:highlight>
                <a:latin typeface="Monaco" pitchFamily="2" charset="77"/>
              </a:rPr>
              <a:t> *) (</a:t>
            </a:r>
            <a:r>
              <a:rPr lang="en-US" sz="1300" dirty="0" err="1">
                <a:solidFill>
                  <a:schemeClr val="bg1"/>
                </a:solidFill>
                <a:highlight>
                  <a:srgbClr val="000000"/>
                </a:highlight>
                <a:latin typeface="Monaco" pitchFamily="2" charset="77"/>
              </a:rPr>
              <a:t>dir</a:t>
            </a:r>
            <a:r>
              <a:rPr lang="en-US" sz="1300" dirty="0">
                <a:solidFill>
                  <a:schemeClr val="bg1"/>
                </a:solidFill>
                <a:highlight>
                  <a:srgbClr val="000000"/>
                </a:highlight>
                <a:latin typeface="Monaco" pitchFamily="2" charset="77"/>
              </a:rPr>
              <a:t> </a:t>
            </a:r>
            <a:r>
              <a:rPr lang="en-US" sz="1300" dirty="0" err="1">
                <a:solidFill>
                  <a:schemeClr val="bg1"/>
                </a:solidFill>
                <a:highlight>
                  <a:srgbClr val="000000"/>
                </a:highlight>
                <a:latin typeface="Monaco" pitchFamily="2" charset="77"/>
              </a:rPr>
              <a:t>lr</a:t>
            </a:r>
            <a:r>
              <a:rPr lang="en-US" sz="1300" dirty="0">
                <a:solidFill>
                  <a:schemeClr val="bg1"/>
                </a:solidFill>
                <a:highlight>
                  <a:srgbClr val="000000"/>
                </a:highlight>
                <a:latin typeface="Monaco" pitchFamily="2" charset="77"/>
              </a:rPr>
              <a:t>))</a:t>
            </a:r>
            <a:r>
              <a:rPr lang="en-US" dirty="0"/>
              <a:t> </a:t>
            </a:r>
          </a:p>
        </p:txBody>
      </p:sp>
      <p:sp>
        <p:nvSpPr>
          <p:cNvPr id="4" name="TextBox 3">
            <a:extLst>
              <a:ext uri="{FF2B5EF4-FFF2-40B4-BE49-F238E27FC236}">
                <a16:creationId xmlns:a16="http://schemas.microsoft.com/office/drawing/2014/main" id="{18E25EEB-EE55-F649-B984-EF6939A27945}"/>
              </a:ext>
            </a:extLst>
          </p:cNvPr>
          <p:cNvSpPr txBox="1"/>
          <p:nvPr/>
        </p:nvSpPr>
        <p:spPr>
          <a:xfrm>
            <a:off x="6425075" y="3429000"/>
            <a:ext cx="1772156" cy="923330"/>
          </a:xfrm>
          <a:prstGeom prst="rect">
            <a:avLst/>
          </a:prstGeom>
          <a:noFill/>
          <a:ln>
            <a:solidFill>
              <a:schemeClr val="tx1"/>
            </a:solidFill>
          </a:ln>
        </p:spPr>
        <p:txBody>
          <a:bodyPr wrap="square" rtlCol="0">
            <a:spAutoFit/>
          </a:bodyPr>
          <a:lstStyle/>
          <a:p>
            <a:r>
              <a:rPr lang="en-US" dirty="0"/>
              <a:t>Where to get the inputs to the lemma </a:t>
            </a:r>
          </a:p>
        </p:txBody>
      </p:sp>
      <p:sp>
        <p:nvSpPr>
          <p:cNvPr id="5" name="TextBox 4">
            <a:extLst>
              <a:ext uri="{FF2B5EF4-FFF2-40B4-BE49-F238E27FC236}">
                <a16:creationId xmlns:a16="http://schemas.microsoft.com/office/drawing/2014/main" id="{B088D019-038F-274D-82EB-F0553BB503BC}"/>
              </a:ext>
            </a:extLst>
          </p:cNvPr>
          <p:cNvSpPr txBox="1"/>
          <p:nvPr/>
        </p:nvSpPr>
        <p:spPr>
          <a:xfrm>
            <a:off x="8480453" y="3429000"/>
            <a:ext cx="1586039" cy="923330"/>
          </a:xfrm>
          <a:prstGeom prst="rect">
            <a:avLst/>
          </a:prstGeom>
          <a:noFill/>
          <a:ln>
            <a:solidFill>
              <a:schemeClr val="tx1"/>
            </a:solidFill>
          </a:ln>
        </p:spPr>
        <p:txBody>
          <a:bodyPr wrap="square" rtlCol="0">
            <a:spAutoFit/>
          </a:bodyPr>
          <a:lstStyle/>
          <a:p>
            <a:r>
              <a:rPr lang="en-US" dirty="0"/>
              <a:t>Where to apply the actual rewrite</a:t>
            </a:r>
          </a:p>
        </p:txBody>
      </p:sp>
      <p:sp>
        <p:nvSpPr>
          <p:cNvPr id="6" name="TextBox 5">
            <a:extLst>
              <a:ext uri="{FF2B5EF4-FFF2-40B4-BE49-F238E27FC236}">
                <a16:creationId xmlns:a16="http://schemas.microsoft.com/office/drawing/2014/main" id="{15426B63-A7F4-7044-9BCE-95D8B09E7328}"/>
              </a:ext>
            </a:extLst>
          </p:cNvPr>
          <p:cNvSpPr txBox="1"/>
          <p:nvPr/>
        </p:nvSpPr>
        <p:spPr>
          <a:xfrm>
            <a:off x="10349714" y="3429000"/>
            <a:ext cx="1359462" cy="923330"/>
          </a:xfrm>
          <a:prstGeom prst="rect">
            <a:avLst/>
          </a:prstGeom>
          <a:noFill/>
          <a:ln>
            <a:solidFill>
              <a:schemeClr val="tx1"/>
            </a:solidFill>
          </a:ln>
        </p:spPr>
        <p:txBody>
          <a:bodyPr wrap="square" rtlCol="0">
            <a:spAutoFit/>
          </a:bodyPr>
          <a:lstStyle/>
          <a:p>
            <a:r>
              <a:rPr lang="en-US" dirty="0"/>
              <a:t>Which direction to rewrite in</a:t>
            </a:r>
          </a:p>
        </p:txBody>
      </p:sp>
      <p:sp>
        <p:nvSpPr>
          <p:cNvPr id="8" name="Right Arrow 7">
            <a:extLst>
              <a:ext uri="{FF2B5EF4-FFF2-40B4-BE49-F238E27FC236}">
                <a16:creationId xmlns:a16="http://schemas.microsoft.com/office/drawing/2014/main" id="{96BC1B17-2638-CF40-8A6B-AF78BB786694}"/>
              </a:ext>
            </a:extLst>
          </p:cNvPr>
          <p:cNvSpPr/>
          <p:nvPr/>
        </p:nvSpPr>
        <p:spPr>
          <a:xfrm rot="20515444">
            <a:off x="7557961" y="3126931"/>
            <a:ext cx="833478" cy="1908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603E683F-AE04-FE43-A07B-8CC73F89CEDB}"/>
              </a:ext>
            </a:extLst>
          </p:cNvPr>
          <p:cNvSpPr/>
          <p:nvPr/>
        </p:nvSpPr>
        <p:spPr>
          <a:xfrm rot="19753116">
            <a:off x="9291006" y="3145941"/>
            <a:ext cx="615823" cy="185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2F2DE38E-7DBF-894E-8353-DD3DCE81BF4F}"/>
              </a:ext>
            </a:extLst>
          </p:cNvPr>
          <p:cNvSpPr/>
          <p:nvPr/>
        </p:nvSpPr>
        <p:spPr>
          <a:xfrm rot="14884521">
            <a:off x="11169857" y="3159355"/>
            <a:ext cx="290874" cy="168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4443102-7536-EB4D-9FE0-2C4802762D39}"/>
              </a:ext>
            </a:extLst>
          </p:cNvPr>
          <p:cNvSpPr txBox="1"/>
          <p:nvPr/>
        </p:nvSpPr>
        <p:spPr>
          <a:xfrm>
            <a:off x="6425075" y="4754591"/>
            <a:ext cx="5454033" cy="292388"/>
          </a:xfrm>
          <a:prstGeom prst="rect">
            <a:avLst/>
          </a:prstGeom>
          <a:noFill/>
        </p:spPr>
        <p:txBody>
          <a:bodyPr wrap="square" rtlCol="0">
            <a:spAutoFit/>
          </a:bodyPr>
          <a:lstStyle/>
          <a:p>
            <a:r>
              <a:rPr lang="en-US" sz="1300" dirty="0">
                <a:solidFill>
                  <a:schemeClr val="bg1"/>
                </a:solidFill>
                <a:highlight>
                  <a:srgbClr val="000000"/>
                </a:highlight>
                <a:latin typeface="Monaco" pitchFamily="2" charset="77"/>
              </a:rPr>
              <a:t>(rewrite “</a:t>
            </a:r>
            <a:r>
              <a:rPr lang="en-US" sz="1300" dirty="0" err="1">
                <a:solidFill>
                  <a:schemeClr val="bg1"/>
                </a:solidFill>
                <a:highlight>
                  <a:srgbClr val="000000"/>
                </a:highlight>
                <a:latin typeface="Monaco" pitchFamily="2" charset="77"/>
              </a:rPr>
              <a:t>floor_plus_int</a:t>
            </a:r>
            <a:r>
              <a:rPr lang="en-US" sz="1300" dirty="0">
                <a:solidFill>
                  <a:schemeClr val="bg1"/>
                </a:solidFill>
                <a:highlight>
                  <a:srgbClr val="000000"/>
                </a:highlight>
                <a:latin typeface="Monaco" pitchFamily="2" charset="77"/>
              </a:rPr>
              <a:t>” -2 :target-</a:t>
            </a:r>
            <a:r>
              <a:rPr lang="en-US" sz="1300" dirty="0" err="1">
                <a:solidFill>
                  <a:schemeClr val="bg1"/>
                </a:solidFill>
                <a:highlight>
                  <a:srgbClr val="000000"/>
                </a:highlight>
                <a:latin typeface="Monaco" pitchFamily="2" charset="77"/>
              </a:rPr>
              <a:t>fnums</a:t>
            </a:r>
            <a:r>
              <a:rPr lang="en-US" sz="1300" dirty="0">
                <a:solidFill>
                  <a:schemeClr val="bg1"/>
                </a:solidFill>
                <a:highlight>
                  <a:srgbClr val="000000"/>
                </a:highlight>
                <a:latin typeface="Monaco" pitchFamily="2" charset="77"/>
              </a:rPr>
              <a:t> 3 :</a:t>
            </a:r>
            <a:r>
              <a:rPr lang="en-US" sz="1300" dirty="0" err="1">
                <a:solidFill>
                  <a:schemeClr val="bg1"/>
                </a:solidFill>
                <a:highlight>
                  <a:srgbClr val="000000"/>
                </a:highlight>
                <a:latin typeface="Monaco" pitchFamily="2" charset="77"/>
              </a:rPr>
              <a:t>dir</a:t>
            </a:r>
            <a:r>
              <a:rPr lang="en-US" sz="1300" dirty="0">
                <a:solidFill>
                  <a:schemeClr val="bg1"/>
                </a:solidFill>
                <a:highlight>
                  <a:srgbClr val="000000"/>
                </a:highlight>
                <a:latin typeface="Monaco" pitchFamily="2" charset="77"/>
              </a:rPr>
              <a:t> </a:t>
            </a:r>
            <a:r>
              <a:rPr lang="en-US" sz="1300" dirty="0" err="1">
                <a:solidFill>
                  <a:schemeClr val="bg1"/>
                </a:solidFill>
                <a:highlight>
                  <a:srgbClr val="000000"/>
                </a:highlight>
                <a:latin typeface="Monaco" pitchFamily="2" charset="77"/>
              </a:rPr>
              <a:t>rl</a:t>
            </a:r>
            <a:r>
              <a:rPr lang="en-US" sz="1300" dirty="0">
                <a:solidFill>
                  <a:schemeClr val="bg1"/>
                </a:solidFill>
                <a:highlight>
                  <a:srgbClr val="000000"/>
                </a:highlight>
                <a:latin typeface="Monaco" pitchFamily="2" charset="77"/>
              </a:rPr>
              <a:t>)</a:t>
            </a:r>
          </a:p>
        </p:txBody>
      </p:sp>
      <p:sp>
        <p:nvSpPr>
          <p:cNvPr id="12" name="TextBox 11">
            <a:extLst>
              <a:ext uri="{FF2B5EF4-FFF2-40B4-BE49-F238E27FC236}">
                <a16:creationId xmlns:a16="http://schemas.microsoft.com/office/drawing/2014/main" id="{AE0FEE2A-5B01-E544-B967-B6F59519FBF4}"/>
              </a:ext>
            </a:extLst>
          </p:cNvPr>
          <p:cNvSpPr txBox="1"/>
          <p:nvPr/>
        </p:nvSpPr>
        <p:spPr>
          <a:xfrm>
            <a:off x="6514088" y="4458712"/>
            <a:ext cx="3900362" cy="369332"/>
          </a:xfrm>
          <a:prstGeom prst="rect">
            <a:avLst/>
          </a:prstGeom>
          <a:noFill/>
        </p:spPr>
        <p:txBody>
          <a:bodyPr wrap="square" rtlCol="0">
            <a:spAutoFit/>
          </a:bodyPr>
          <a:lstStyle/>
          <a:p>
            <a:pPr marL="285750" indent="-285750">
              <a:buFont typeface="Arial" panose="020B0604020202020204" pitchFamily="34" charset="0"/>
              <a:buChar char="•"/>
            </a:pPr>
            <a:r>
              <a:rPr lang="en-US" dirty="0"/>
              <a:t>Example Syntax:</a:t>
            </a:r>
          </a:p>
        </p:txBody>
      </p:sp>
      <p:sp>
        <p:nvSpPr>
          <p:cNvPr id="13" name="TextBox 12">
            <a:extLst>
              <a:ext uri="{FF2B5EF4-FFF2-40B4-BE49-F238E27FC236}">
                <a16:creationId xmlns:a16="http://schemas.microsoft.com/office/drawing/2014/main" id="{9D7A1A75-DF9B-C646-AC2B-A668393EFA74}"/>
              </a:ext>
            </a:extLst>
          </p:cNvPr>
          <p:cNvSpPr txBox="1"/>
          <p:nvPr/>
        </p:nvSpPr>
        <p:spPr>
          <a:xfrm>
            <a:off x="6514088" y="5114166"/>
            <a:ext cx="5195087"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Matches constants from formula -2</a:t>
            </a:r>
          </a:p>
          <a:p>
            <a:pPr marL="285750" indent="-285750">
              <a:buFont typeface="Arial" panose="020B0604020202020204" pitchFamily="34" charset="0"/>
              <a:buChar char="•"/>
            </a:pPr>
            <a:r>
              <a:rPr lang="en-US" dirty="0"/>
              <a:t>Puts them in “</a:t>
            </a:r>
            <a:r>
              <a:rPr lang="en-US" dirty="0" err="1"/>
              <a:t>floor_plus_int</a:t>
            </a:r>
            <a:r>
              <a:rPr lang="en-US" dirty="0"/>
              <a:t>”</a:t>
            </a:r>
          </a:p>
          <a:p>
            <a:pPr marL="285750" indent="-285750">
              <a:buFont typeface="Arial" panose="020B0604020202020204" pitchFamily="34" charset="0"/>
              <a:buChar char="•"/>
            </a:pPr>
            <a:r>
              <a:rPr lang="en-US" dirty="0"/>
              <a:t>Rewrites things in formula 3</a:t>
            </a:r>
          </a:p>
          <a:p>
            <a:pPr marL="285750" indent="-285750">
              <a:buFont typeface="Arial" panose="020B0604020202020204" pitchFamily="34" charset="0"/>
              <a:buChar char="•"/>
            </a:pPr>
            <a:r>
              <a:rPr lang="en-US" dirty="0"/>
              <a:t>Using the equality reading left-to-right </a:t>
            </a:r>
          </a:p>
        </p:txBody>
      </p:sp>
    </p:spTree>
    <p:extLst>
      <p:ext uri="{BB962C8B-B14F-4D97-AF65-F5344CB8AC3E}">
        <p14:creationId xmlns:p14="http://schemas.microsoft.com/office/powerpoint/2010/main" val="1754572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Three more commands</a:t>
            </a:r>
          </a:p>
        </p:txBody>
      </p:sp>
      <p:sp>
        <p:nvSpPr>
          <p:cNvPr id="7" name="TextBox 6">
            <a:extLst>
              <a:ext uri="{FF2B5EF4-FFF2-40B4-BE49-F238E27FC236}">
                <a16:creationId xmlns:a16="http://schemas.microsoft.com/office/drawing/2014/main" id="{619DA7AA-1580-8148-90C4-5B93E0E73D58}"/>
              </a:ext>
            </a:extLst>
          </p:cNvPr>
          <p:cNvSpPr txBox="1"/>
          <p:nvPr/>
        </p:nvSpPr>
        <p:spPr>
          <a:xfrm>
            <a:off x="598811" y="1399922"/>
            <a:ext cx="5381204" cy="1231106"/>
          </a:xfrm>
          <a:prstGeom prst="rect">
            <a:avLst/>
          </a:prstGeom>
          <a:solidFill>
            <a:schemeClr val="accent5">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(replace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 &amp;optional (</a:t>
            </a:r>
            <a:r>
              <a:rPr lang="en-US" sz="1400" dirty="0" err="1">
                <a:solidFill>
                  <a:schemeClr val="bg1"/>
                </a:solidFill>
                <a:highlight>
                  <a:srgbClr val="000000"/>
                </a:highlight>
                <a:latin typeface="Monaco" pitchFamily="2" charset="77"/>
              </a:rPr>
              <a:t>fnums</a:t>
            </a:r>
            <a:r>
              <a:rPr lang="en-US" sz="1400" dirty="0">
                <a:solidFill>
                  <a:schemeClr val="bg1"/>
                </a:solidFill>
                <a:highlight>
                  <a:srgbClr val="000000"/>
                </a:highlight>
                <a:latin typeface="Monaco" pitchFamily="2" charset="77"/>
              </a:rPr>
              <a:t> *) (</a:t>
            </a:r>
            <a:r>
              <a:rPr lang="en-US" sz="1400" dirty="0" err="1">
                <a:solidFill>
                  <a:schemeClr val="bg1"/>
                </a:solidFill>
                <a:highlight>
                  <a:srgbClr val="000000"/>
                </a:highlight>
                <a:latin typeface="Monaco" pitchFamily="2" charset="77"/>
              </a:rPr>
              <a:t>dir</a:t>
            </a:r>
            <a:r>
              <a:rPr lang="en-US" sz="1400" dirty="0">
                <a:solidFill>
                  <a:schemeClr val="bg1"/>
                </a:solidFill>
                <a:highlight>
                  <a:srgbClr val="000000"/>
                </a:highlight>
                <a:latin typeface="Monaco" pitchFamily="2" charset="77"/>
              </a:rPr>
              <a:t> </a:t>
            </a:r>
            <a:r>
              <a:rPr lang="en-US" sz="1400" dirty="0" err="1">
                <a:solidFill>
                  <a:schemeClr val="bg1"/>
                </a:solidFill>
                <a:highlight>
                  <a:srgbClr val="000000"/>
                </a:highlight>
                <a:latin typeface="Monaco" pitchFamily="2" charset="77"/>
              </a:rPr>
              <a:t>lr</a:t>
            </a:r>
            <a:r>
              <a:rPr lang="en-US" sz="1400" dirty="0">
                <a:solidFill>
                  <a:schemeClr val="bg1"/>
                </a:solidFill>
                <a:highlight>
                  <a:srgbClr val="000000"/>
                </a:highlight>
                <a:latin typeface="Monaco" pitchFamily="2" charset="77"/>
              </a:rPr>
              <a:t>) …)</a:t>
            </a:r>
          </a:p>
          <a:p>
            <a:pPr marL="342900" indent="-342900">
              <a:buFont typeface="Arial" panose="020B0604020202020204" pitchFamily="34" charset="0"/>
              <a:buChar char="•"/>
            </a:pPr>
            <a:r>
              <a:rPr lang="en-US" sz="2000" dirty="0"/>
              <a:t>Example Syntax: </a:t>
            </a:r>
            <a:r>
              <a:rPr lang="en-US" sz="1400" dirty="0">
                <a:solidFill>
                  <a:schemeClr val="bg1"/>
                </a:solidFill>
                <a:highlight>
                  <a:srgbClr val="000000"/>
                </a:highlight>
                <a:latin typeface="Monaco" pitchFamily="2" charset="77"/>
              </a:rPr>
              <a:t>(replace -1 3)</a:t>
            </a:r>
          </a:p>
          <a:p>
            <a:pPr marL="342900" indent="-342900">
              <a:buFont typeface="Arial" panose="020B0604020202020204" pitchFamily="34" charset="0"/>
              <a:buChar char="•"/>
            </a:pPr>
            <a:r>
              <a:rPr lang="en-US" sz="2000" dirty="0"/>
              <a:t>Replaces using an equality formula inside target formulas, with the direction specified</a:t>
            </a:r>
          </a:p>
        </p:txBody>
      </p:sp>
      <p:sp>
        <p:nvSpPr>
          <p:cNvPr id="2" name="TextBox 1">
            <a:extLst>
              <a:ext uri="{FF2B5EF4-FFF2-40B4-BE49-F238E27FC236}">
                <a16:creationId xmlns:a16="http://schemas.microsoft.com/office/drawing/2014/main" id="{7BA77371-753E-E94D-A59D-9B90B8D89D41}"/>
              </a:ext>
            </a:extLst>
          </p:cNvPr>
          <p:cNvSpPr txBox="1"/>
          <p:nvPr/>
        </p:nvSpPr>
        <p:spPr>
          <a:xfrm>
            <a:off x="598811" y="3576680"/>
            <a:ext cx="5381204" cy="2554545"/>
          </a:xfrm>
          <a:prstGeom prst="rect">
            <a:avLst/>
          </a:prstGeom>
          <a:solidFill>
            <a:schemeClr val="accent5">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(case &amp;rest formulas)</a:t>
            </a:r>
            <a:r>
              <a:rPr lang="en-US" sz="2000" dirty="0"/>
              <a:t> </a:t>
            </a:r>
          </a:p>
          <a:p>
            <a:pPr marL="285750" indent="-285750">
              <a:buFont typeface="Arial" panose="020B0604020202020204" pitchFamily="34" charset="0"/>
              <a:buChar char="•"/>
            </a:pPr>
            <a:r>
              <a:rPr lang="en-US" sz="2000" dirty="0"/>
              <a:t>Example Syntax: </a:t>
            </a:r>
            <a:r>
              <a:rPr lang="en-US" sz="1400" dirty="0">
                <a:solidFill>
                  <a:schemeClr val="bg1"/>
                </a:solidFill>
                <a:highlight>
                  <a:srgbClr val="000000"/>
                </a:highlight>
                <a:latin typeface="Monaco" pitchFamily="2" charset="77"/>
              </a:rPr>
              <a:t>(case “n&lt;0”)</a:t>
            </a:r>
          </a:p>
          <a:p>
            <a:pPr marL="285750" indent="-285750">
              <a:buFont typeface="Arial" panose="020B0604020202020204" pitchFamily="34" charset="0"/>
              <a:buChar char="•"/>
            </a:pPr>
            <a:r>
              <a:rPr lang="en-US" sz="2000" dirty="0"/>
              <a:t>Separates the proof into two cases: “formula” is true in the first, and ”formula” is false in the second. </a:t>
            </a:r>
          </a:p>
          <a:p>
            <a:pPr marL="285750" indent="-285750">
              <a:buFont typeface="Arial" panose="020B0604020202020204" pitchFamily="34" charset="0"/>
              <a:buChar char="•"/>
            </a:pPr>
            <a:r>
              <a:rPr lang="en-US" sz="2000" dirty="0"/>
              <a:t>Allows for the </a:t>
            </a:r>
            <a:r>
              <a:rPr lang="en-US" sz="2000" dirty="0">
                <a:solidFill>
                  <a:schemeClr val="accent1"/>
                </a:solidFill>
              </a:rPr>
              <a:t>user</a:t>
            </a:r>
            <a:r>
              <a:rPr lang="en-US" sz="2000" dirty="0"/>
              <a:t> to decide where a split should occur. </a:t>
            </a:r>
          </a:p>
          <a:p>
            <a:pPr marL="285750" indent="-285750">
              <a:buFont typeface="Arial" panose="020B0604020202020204" pitchFamily="34" charset="0"/>
              <a:buChar char="•"/>
            </a:pPr>
            <a:r>
              <a:rPr lang="en-US" sz="2000" dirty="0"/>
              <a:t>Multiple formulas be input for more branching</a:t>
            </a:r>
          </a:p>
        </p:txBody>
      </p:sp>
      <p:sp>
        <p:nvSpPr>
          <p:cNvPr id="4" name="TextBox 3">
            <a:extLst>
              <a:ext uri="{FF2B5EF4-FFF2-40B4-BE49-F238E27FC236}">
                <a16:creationId xmlns:a16="http://schemas.microsoft.com/office/drawing/2014/main" id="{0863ED80-4502-BA4D-A75B-E9DBC4F64660}"/>
              </a:ext>
            </a:extLst>
          </p:cNvPr>
          <p:cNvSpPr txBox="1"/>
          <p:nvPr/>
        </p:nvSpPr>
        <p:spPr>
          <a:xfrm>
            <a:off x="6546457" y="1399922"/>
            <a:ext cx="5276007" cy="3170099"/>
          </a:xfrm>
          <a:prstGeom prst="rect">
            <a:avLst/>
          </a:prstGeom>
          <a:solidFill>
            <a:schemeClr val="accent5">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(lift-if &amp;optional </a:t>
            </a:r>
            <a:r>
              <a:rPr lang="en-US" sz="1400" dirty="0" err="1">
                <a:solidFill>
                  <a:schemeClr val="bg1"/>
                </a:solidFill>
                <a:highlight>
                  <a:srgbClr val="000000"/>
                </a:highlight>
                <a:latin typeface="Monaco" pitchFamily="2" charset="77"/>
              </a:rPr>
              <a:t>fnums</a:t>
            </a:r>
            <a:r>
              <a:rPr lang="en-US" sz="1400" dirty="0">
                <a:solidFill>
                  <a:schemeClr val="bg1"/>
                </a:solidFill>
                <a:highlight>
                  <a:srgbClr val="000000"/>
                </a:highlight>
                <a:latin typeface="Monaco" pitchFamily="2" charset="77"/>
              </a:rPr>
              <a:t>)</a:t>
            </a:r>
          </a:p>
          <a:p>
            <a:pPr marL="285750" indent="-285750">
              <a:buFont typeface="Arial" panose="020B0604020202020204" pitchFamily="34" charset="0"/>
              <a:buChar char="•"/>
            </a:pPr>
            <a:r>
              <a:rPr lang="en-US" sz="2000" dirty="0"/>
              <a:t>Example Syntax: </a:t>
            </a:r>
            <a:r>
              <a:rPr lang="en-US" sz="1400" dirty="0">
                <a:solidFill>
                  <a:schemeClr val="bg1"/>
                </a:solidFill>
                <a:highlight>
                  <a:srgbClr val="000000"/>
                </a:highlight>
                <a:latin typeface="Monaco" pitchFamily="2" charset="77"/>
              </a:rPr>
              <a:t>(lift-if -2)</a:t>
            </a:r>
          </a:p>
          <a:p>
            <a:pPr marL="285750" indent="-285750">
              <a:buFont typeface="Arial" panose="020B0604020202020204" pitchFamily="34" charset="0"/>
              <a:buChar char="•"/>
            </a:pPr>
            <a:r>
              <a:rPr lang="en-US" sz="2000" dirty="0"/>
              <a:t>IF – THEN – ELSE expressions must be on the outermost part of a formula to use </a:t>
            </a:r>
            <a:r>
              <a:rPr lang="en-US" sz="1400" dirty="0">
                <a:solidFill>
                  <a:schemeClr val="bg1"/>
                </a:solidFill>
                <a:highlight>
                  <a:srgbClr val="000000"/>
                </a:highlight>
                <a:latin typeface="Monaco" pitchFamily="2" charset="77"/>
              </a:rPr>
              <a:t>(split)</a:t>
            </a:r>
            <a:endParaRPr lang="en-US" dirty="0"/>
          </a:p>
          <a:p>
            <a:pPr marL="285750" indent="-285750">
              <a:buFont typeface="Arial" panose="020B0604020202020204" pitchFamily="34" charset="0"/>
              <a:buChar char="•"/>
            </a:pPr>
            <a:r>
              <a:rPr lang="en-US" sz="2000" dirty="0"/>
              <a:t>This command lifts such expressions one level</a:t>
            </a:r>
          </a:p>
          <a:p>
            <a:pPr marL="285750" indent="-285750">
              <a:buFont typeface="Arial" panose="020B0604020202020204" pitchFamily="34" charset="0"/>
              <a:buChar char="•"/>
            </a:pPr>
            <a:r>
              <a:rPr lang="en-US" sz="2000" dirty="0"/>
              <a:t>Example:   </a:t>
            </a:r>
            <a:br>
              <a:rPr lang="en-US" dirty="0"/>
            </a:br>
            <a:r>
              <a:rPr lang="en-US" sz="1400" dirty="0">
                <a:solidFill>
                  <a:schemeClr val="bg1"/>
                </a:solidFill>
                <a:highlight>
                  <a:srgbClr val="000000"/>
                </a:highlight>
                <a:latin typeface="Monaco" pitchFamily="2" charset="77"/>
              </a:rPr>
              <a:t>… f(IF a THEN b ELSE c ENDIF) …</a:t>
            </a:r>
            <a:br>
              <a:rPr lang="en-US" sz="1400" dirty="0">
                <a:latin typeface="Monaco" pitchFamily="2" charset="77"/>
              </a:rPr>
            </a:br>
            <a:r>
              <a:rPr lang="en-US" sz="2000" dirty="0"/>
              <a:t>becomes </a:t>
            </a:r>
            <a:br>
              <a:rPr lang="en-US" dirty="0"/>
            </a:br>
            <a:r>
              <a:rPr lang="en-US" sz="1400" dirty="0">
                <a:solidFill>
                  <a:schemeClr val="bg1"/>
                </a:solidFill>
                <a:highlight>
                  <a:srgbClr val="000000"/>
                </a:highlight>
                <a:latin typeface="Monaco" pitchFamily="2" charset="77"/>
              </a:rPr>
              <a:t>… IF a THEN f(b) ELSE f(c) ENDIF …</a:t>
            </a:r>
          </a:p>
          <a:p>
            <a:endParaRPr lang="en-US" dirty="0"/>
          </a:p>
          <a:p>
            <a:pPr marL="285750" indent="-285750">
              <a:buFont typeface="Arial" panose="020B0604020202020204" pitchFamily="34" charset="0"/>
              <a:buChar char="•"/>
            </a:pPr>
            <a:r>
              <a:rPr lang="en-US" sz="2000" dirty="0">
                <a:solidFill>
                  <a:srgbClr val="C00000"/>
                </a:solidFill>
              </a:rPr>
              <a:t>Alternative:</a:t>
            </a:r>
            <a:r>
              <a:rPr lang="en-US" sz="2000" dirty="0"/>
              <a:t> Use </a:t>
            </a:r>
            <a:r>
              <a:rPr lang="en-US" sz="1400" dirty="0">
                <a:solidFill>
                  <a:schemeClr val="bg1"/>
                </a:solidFill>
                <a:highlight>
                  <a:srgbClr val="000000"/>
                </a:highlight>
                <a:latin typeface="Monaco" pitchFamily="2" charset="77"/>
              </a:rPr>
              <a:t>(case “a”)</a:t>
            </a:r>
          </a:p>
        </p:txBody>
      </p:sp>
    </p:spTree>
    <p:extLst>
      <p:ext uri="{BB962C8B-B14F-4D97-AF65-F5344CB8AC3E}">
        <p14:creationId xmlns:p14="http://schemas.microsoft.com/office/powerpoint/2010/main" val="3811622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Put them to work</a:t>
            </a:r>
          </a:p>
        </p:txBody>
      </p:sp>
      <p:sp>
        <p:nvSpPr>
          <p:cNvPr id="7" name="TextBox 6">
            <a:extLst>
              <a:ext uri="{FF2B5EF4-FFF2-40B4-BE49-F238E27FC236}">
                <a16:creationId xmlns:a16="http://schemas.microsoft.com/office/drawing/2014/main" id="{619DA7AA-1580-8148-90C4-5B93E0E73D58}"/>
              </a:ext>
            </a:extLst>
          </p:cNvPr>
          <p:cNvSpPr txBox="1"/>
          <p:nvPr/>
        </p:nvSpPr>
        <p:spPr>
          <a:xfrm>
            <a:off x="3170729" y="2824120"/>
            <a:ext cx="5850541" cy="1318181"/>
          </a:xfrm>
          <a:prstGeom prst="rect">
            <a:avLst/>
          </a:prstGeom>
          <a:noFill/>
        </p:spPr>
        <p:txBody>
          <a:bodyPr wrap="square" rtlCol="0">
            <a:spAutoFit/>
          </a:bodyPr>
          <a:lstStyle/>
          <a:p>
            <a:pPr algn="ctr">
              <a:lnSpc>
                <a:spcPct val="150000"/>
              </a:lnSpc>
            </a:pPr>
            <a:r>
              <a:rPr lang="en-US" sz="2800" b="1" dirty="0"/>
              <a:t>Try the commands out on some Exercises!</a:t>
            </a:r>
          </a:p>
        </p:txBody>
      </p:sp>
    </p:spTree>
    <p:extLst>
      <p:ext uri="{BB962C8B-B14F-4D97-AF65-F5344CB8AC3E}">
        <p14:creationId xmlns:p14="http://schemas.microsoft.com/office/powerpoint/2010/main" val="707802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Quantified Formulas</a:t>
            </a:r>
          </a:p>
        </p:txBody>
      </p:sp>
      <p:sp>
        <p:nvSpPr>
          <p:cNvPr id="7" name="TextBox 6">
            <a:extLst>
              <a:ext uri="{FF2B5EF4-FFF2-40B4-BE49-F238E27FC236}">
                <a16:creationId xmlns:a16="http://schemas.microsoft.com/office/drawing/2014/main" id="{619DA7AA-1580-8148-90C4-5B93E0E73D58}"/>
              </a:ext>
            </a:extLst>
          </p:cNvPr>
          <p:cNvSpPr txBox="1"/>
          <p:nvPr/>
        </p:nvSpPr>
        <p:spPr>
          <a:xfrm>
            <a:off x="2017964" y="830717"/>
            <a:ext cx="8156067" cy="5632311"/>
          </a:xfrm>
          <a:prstGeom prst="rect">
            <a:avLst/>
          </a:prstGeom>
          <a:noFill/>
        </p:spPr>
        <p:txBody>
          <a:bodyPr wrap="square" rtlCol="0">
            <a:spAutoFit/>
          </a:bodyPr>
          <a:lstStyle/>
          <a:p>
            <a:r>
              <a:rPr lang="en-US" sz="2000" dirty="0"/>
              <a:t>Formulas are often declared that use quantifiers over free variables</a:t>
            </a:r>
          </a:p>
          <a:p>
            <a:pPr marL="342900" indent="-342900">
              <a:buFont typeface="Arial" panose="020B0604020202020204" pitchFamily="34" charset="0"/>
              <a:buChar char="•"/>
            </a:pPr>
            <a:r>
              <a:rPr lang="en-US" sz="2000" dirty="0"/>
              <a:t>Examples: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pPr marL="342900" indent="-342900">
              <a:buFont typeface="Arial" panose="020B0604020202020204" pitchFamily="34" charset="0"/>
              <a:buChar char="•"/>
            </a:pPr>
            <a:r>
              <a:rPr lang="en-US" sz="2000" dirty="0"/>
              <a:t>Note that free (previously declared) variables in formulas are treated as universally quantified,  so </a:t>
            </a:r>
          </a:p>
          <a:p>
            <a:pPr marL="342900" indent="-342900">
              <a:buFont typeface="Arial" panose="020B0604020202020204" pitchFamily="34" charset="0"/>
              <a:buChar char="•"/>
            </a:pPr>
            <a:endParaRPr lang="en-US" sz="2000" dirty="0"/>
          </a:p>
          <a:p>
            <a:r>
              <a:rPr lang="en-US" sz="2000" dirty="0"/>
              <a:t>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endParaRPr lang="en-US" sz="2000" dirty="0"/>
          </a:p>
          <a:p>
            <a:r>
              <a:rPr lang="en-US" sz="2000" dirty="0"/>
              <a:t>                                                  inside the prover</a:t>
            </a:r>
          </a:p>
          <a:p>
            <a:endParaRPr lang="en-US" sz="2000" dirty="0"/>
          </a:p>
          <a:p>
            <a:pPr marL="342900" indent="-342900">
              <a:buFont typeface="Arial" panose="020B0604020202020204" pitchFamily="34" charset="0"/>
              <a:buChar char="•"/>
            </a:pPr>
            <a:r>
              <a:rPr lang="en-US" sz="2000" dirty="0"/>
              <a:t> </a:t>
            </a:r>
            <a:r>
              <a:rPr lang="en-US" sz="2000" b="1" dirty="0">
                <a:solidFill>
                  <a:schemeClr val="accent1"/>
                </a:solidFill>
              </a:rPr>
              <a:t>Skolemization</a:t>
            </a:r>
            <a:r>
              <a:rPr lang="en-US" sz="2000" dirty="0"/>
              <a:t> and </a:t>
            </a:r>
            <a:r>
              <a:rPr lang="en-US" sz="2000" b="1" dirty="0">
                <a:solidFill>
                  <a:schemeClr val="accent1"/>
                </a:solidFill>
              </a:rPr>
              <a:t>Instantiation</a:t>
            </a:r>
            <a:r>
              <a:rPr lang="en-US" sz="2000" dirty="0"/>
              <a:t> are used to eliminate quantifiers</a:t>
            </a:r>
          </a:p>
          <a:p>
            <a:r>
              <a:rPr lang="en-US" sz="2000" dirty="0"/>
              <a:t> </a:t>
            </a:r>
          </a:p>
        </p:txBody>
      </p:sp>
      <p:pic>
        <p:nvPicPr>
          <p:cNvPr id="4" name="Picture 3">
            <a:extLst>
              <a:ext uri="{FF2B5EF4-FFF2-40B4-BE49-F238E27FC236}">
                <a16:creationId xmlns:a16="http://schemas.microsoft.com/office/drawing/2014/main" id="{85B12BEB-77B7-D549-84B8-45D6D9124099}"/>
              </a:ext>
            </a:extLst>
          </p:cNvPr>
          <p:cNvPicPr>
            <a:picLocks noChangeAspect="1"/>
          </p:cNvPicPr>
          <p:nvPr/>
        </p:nvPicPr>
        <p:blipFill>
          <a:blip r:embed="rId2"/>
          <a:stretch>
            <a:fillRect/>
          </a:stretch>
        </p:blipFill>
        <p:spPr>
          <a:xfrm>
            <a:off x="3774214" y="1202443"/>
            <a:ext cx="4643566" cy="832019"/>
          </a:xfrm>
          <a:prstGeom prst="rect">
            <a:avLst/>
          </a:prstGeom>
        </p:spPr>
      </p:pic>
      <p:pic>
        <p:nvPicPr>
          <p:cNvPr id="6" name="Picture 5">
            <a:extLst>
              <a:ext uri="{FF2B5EF4-FFF2-40B4-BE49-F238E27FC236}">
                <a16:creationId xmlns:a16="http://schemas.microsoft.com/office/drawing/2014/main" id="{06D6DA4D-B005-7E48-BA96-CBB744948E0C}"/>
              </a:ext>
            </a:extLst>
          </p:cNvPr>
          <p:cNvPicPr>
            <a:picLocks noChangeAspect="1"/>
          </p:cNvPicPr>
          <p:nvPr/>
        </p:nvPicPr>
        <p:blipFill>
          <a:blip r:embed="rId3"/>
          <a:srcRect/>
          <a:stretch/>
        </p:blipFill>
        <p:spPr>
          <a:xfrm>
            <a:off x="3774214" y="2106047"/>
            <a:ext cx="4643566" cy="903269"/>
          </a:xfrm>
          <a:prstGeom prst="rect">
            <a:avLst/>
          </a:prstGeom>
        </p:spPr>
      </p:pic>
      <p:pic>
        <p:nvPicPr>
          <p:cNvPr id="9" name="Picture 8">
            <a:extLst>
              <a:ext uri="{FF2B5EF4-FFF2-40B4-BE49-F238E27FC236}">
                <a16:creationId xmlns:a16="http://schemas.microsoft.com/office/drawing/2014/main" id="{35A741CE-9E27-CB49-AFD4-D7A2952B0B06}"/>
              </a:ext>
            </a:extLst>
          </p:cNvPr>
          <p:cNvPicPr>
            <a:picLocks noChangeAspect="1"/>
          </p:cNvPicPr>
          <p:nvPr/>
        </p:nvPicPr>
        <p:blipFill>
          <a:blip r:embed="rId4"/>
          <a:stretch>
            <a:fillRect/>
          </a:stretch>
        </p:blipFill>
        <p:spPr>
          <a:xfrm>
            <a:off x="4493884" y="3623480"/>
            <a:ext cx="3204221" cy="346725"/>
          </a:xfrm>
          <a:prstGeom prst="rect">
            <a:avLst/>
          </a:prstGeom>
        </p:spPr>
      </p:pic>
      <p:pic>
        <p:nvPicPr>
          <p:cNvPr id="11" name="Picture 10">
            <a:extLst>
              <a:ext uri="{FF2B5EF4-FFF2-40B4-BE49-F238E27FC236}">
                <a16:creationId xmlns:a16="http://schemas.microsoft.com/office/drawing/2014/main" id="{88C1B9AA-9A85-F249-848C-1727D7288DF3}"/>
              </a:ext>
            </a:extLst>
          </p:cNvPr>
          <p:cNvPicPr>
            <a:picLocks noChangeAspect="1"/>
          </p:cNvPicPr>
          <p:nvPr/>
        </p:nvPicPr>
        <p:blipFill>
          <a:blip r:embed="rId5"/>
          <a:stretch>
            <a:fillRect/>
          </a:stretch>
        </p:blipFill>
        <p:spPr>
          <a:xfrm>
            <a:off x="4084202" y="4493425"/>
            <a:ext cx="4023583" cy="626904"/>
          </a:xfrm>
          <a:prstGeom prst="rect">
            <a:avLst/>
          </a:prstGeom>
        </p:spPr>
      </p:pic>
      <p:sp>
        <p:nvSpPr>
          <p:cNvPr id="12" name="Down Arrow 11">
            <a:extLst>
              <a:ext uri="{FF2B5EF4-FFF2-40B4-BE49-F238E27FC236}">
                <a16:creationId xmlns:a16="http://schemas.microsoft.com/office/drawing/2014/main" id="{7EF5FE51-A2C2-A342-8455-1540755CBD3C}"/>
              </a:ext>
            </a:extLst>
          </p:cNvPr>
          <p:cNvSpPr/>
          <p:nvPr/>
        </p:nvSpPr>
        <p:spPr>
          <a:xfrm>
            <a:off x="5990796" y="4045698"/>
            <a:ext cx="210393" cy="37223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856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Skolemization</a:t>
            </a:r>
          </a:p>
        </p:txBody>
      </p:sp>
      <p:sp>
        <p:nvSpPr>
          <p:cNvPr id="7" name="TextBox 6">
            <a:extLst>
              <a:ext uri="{FF2B5EF4-FFF2-40B4-BE49-F238E27FC236}">
                <a16:creationId xmlns:a16="http://schemas.microsoft.com/office/drawing/2014/main" id="{619DA7AA-1580-8148-90C4-5B93E0E73D58}"/>
              </a:ext>
            </a:extLst>
          </p:cNvPr>
          <p:cNvSpPr txBox="1"/>
          <p:nvPr/>
        </p:nvSpPr>
        <p:spPr>
          <a:xfrm>
            <a:off x="1718208" y="1221896"/>
            <a:ext cx="8755584" cy="5122941"/>
          </a:xfrm>
          <a:prstGeom prst="rect">
            <a:avLst/>
          </a:prstGeom>
          <a:noFill/>
        </p:spPr>
        <p:txBody>
          <a:bodyPr wrap="square" rtlCol="0">
            <a:spAutoFit/>
          </a:bodyPr>
          <a:lstStyle/>
          <a:p>
            <a:pPr>
              <a:lnSpc>
                <a:spcPct val="150000"/>
              </a:lnSpc>
            </a:pPr>
            <a:r>
              <a:rPr lang="en-US" sz="2000" dirty="0"/>
              <a:t>Suppose you have a property </a:t>
            </a:r>
            <a:r>
              <a:rPr lang="en-US" sz="2000" b="1" dirty="0">
                <a:solidFill>
                  <a:schemeClr val="accent1"/>
                </a:solidFill>
              </a:rPr>
              <a:t>P</a:t>
            </a:r>
            <a:r>
              <a:rPr lang="en-US" sz="2000" dirty="0"/>
              <a:t>, and you want to show </a:t>
            </a:r>
            <a:r>
              <a:rPr lang="en-US" sz="2000" b="1" dirty="0">
                <a:solidFill>
                  <a:schemeClr val="accent1"/>
                </a:solidFill>
              </a:rPr>
              <a:t>all</a:t>
            </a:r>
            <a:r>
              <a:rPr lang="en-US" sz="2000" dirty="0"/>
              <a:t> real numbers possess it.</a:t>
            </a:r>
          </a:p>
          <a:p>
            <a:pPr marL="342900" indent="-342900">
              <a:lnSpc>
                <a:spcPct val="150000"/>
              </a:lnSpc>
              <a:buFont typeface="Arial" panose="020B0604020202020204" pitchFamily="34" charset="0"/>
              <a:buChar char="•"/>
            </a:pPr>
            <a:r>
              <a:rPr lang="en-US" sz="2000" dirty="0"/>
              <a:t>In the PVS prover, this looks like</a:t>
            </a:r>
          </a:p>
          <a:p>
            <a:pPr>
              <a:lnSpc>
                <a:spcPct val="150000"/>
              </a:lnSpc>
            </a:pPr>
            <a:endParaRPr lang="en-US" sz="2000" dirty="0"/>
          </a:p>
          <a:p>
            <a:pPr marL="342900" indent="-342900">
              <a:lnSpc>
                <a:spcPct val="150000"/>
              </a:lnSpc>
              <a:buFont typeface="Arial" panose="020B0604020202020204" pitchFamily="34" charset="0"/>
              <a:buChar char="•"/>
            </a:pPr>
            <a:r>
              <a:rPr lang="en-US" sz="2000" dirty="0"/>
              <a:t>In math, a proof would start with “Let x be an arbitrary real number…”</a:t>
            </a:r>
          </a:p>
          <a:p>
            <a:pPr marL="342900" indent="-342900">
              <a:lnSpc>
                <a:spcPct val="150000"/>
              </a:lnSpc>
              <a:buFont typeface="Arial" panose="020B0604020202020204" pitchFamily="34" charset="0"/>
              <a:buChar char="•"/>
            </a:pPr>
            <a:r>
              <a:rPr lang="en-US" sz="2000" dirty="0"/>
              <a:t>In the PVS logic, this is called </a:t>
            </a:r>
            <a:r>
              <a:rPr lang="en-US" sz="2000" b="1" dirty="0">
                <a:solidFill>
                  <a:srgbClr val="C00000"/>
                </a:solidFill>
              </a:rPr>
              <a:t>Skolemization</a:t>
            </a: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p>
          <a:p>
            <a:pPr>
              <a:lnSpc>
                <a:spcPct val="150000"/>
              </a:lnSpc>
            </a:pPr>
            <a:endParaRPr lang="en-US" sz="2000" dirty="0"/>
          </a:p>
        </p:txBody>
      </p:sp>
      <p:pic>
        <p:nvPicPr>
          <p:cNvPr id="4" name="Picture 3">
            <a:extLst>
              <a:ext uri="{FF2B5EF4-FFF2-40B4-BE49-F238E27FC236}">
                <a16:creationId xmlns:a16="http://schemas.microsoft.com/office/drawing/2014/main" id="{030B7E0F-52F4-EF41-8F33-A9DC64C0FB9A}"/>
              </a:ext>
            </a:extLst>
          </p:cNvPr>
          <p:cNvPicPr>
            <a:picLocks noChangeAspect="1"/>
          </p:cNvPicPr>
          <p:nvPr/>
        </p:nvPicPr>
        <p:blipFill>
          <a:blip r:embed="rId2"/>
          <a:stretch>
            <a:fillRect/>
          </a:stretch>
        </p:blipFill>
        <p:spPr>
          <a:xfrm>
            <a:off x="3007034" y="2178530"/>
            <a:ext cx="3088966" cy="572031"/>
          </a:xfrm>
          <a:prstGeom prst="rect">
            <a:avLst/>
          </a:prstGeom>
        </p:spPr>
      </p:pic>
      <p:pic>
        <p:nvPicPr>
          <p:cNvPr id="6" name="Picture 5">
            <a:extLst>
              <a:ext uri="{FF2B5EF4-FFF2-40B4-BE49-F238E27FC236}">
                <a16:creationId xmlns:a16="http://schemas.microsoft.com/office/drawing/2014/main" id="{BF312BA1-E0CD-FF41-A228-D3FB101E1CCA}"/>
              </a:ext>
            </a:extLst>
          </p:cNvPr>
          <p:cNvPicPr>
            <a:picLocks noChangeAspect="1"/>
          </p:cNvPicPr>
          <p:nvPr/>
        </p:nvPicPr>
        <p:blipFill>
          <a:blip r:embed="rId3"/>
          <a:stretch>
            <a:fillRect/>
          </a:stretch>
        </p:blipFill>
        <p:spPr>
          <a:xfrm>
            <a:off x="3007034" y="3528962"/>
            <a:ext cx="4838644" cy="2222902"/>
          </a:xfrm>
          <a:prstGeom prst="rect">
            <a:avLst/>
          </a:prstGeom>
        </p:spPr>
      </p:pic>
    </p:spTree>
    <p:extLst>
      <p:ext uri="{BB962C8B-B14F-4D97-AF65-F5344CB8AC3E}">
        <p14:creationId xmlns:p14="http://schemas.microsoft.com/office/powerpoint/2010/main" val="176366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Skolemization</a:t>
            </a:r>
          </a:p>
        </p:txBody>
      </p:sp>
      <p:sp>
        <p:nvSpPr>
          <p:cNvPr id="7" name="TextBox 6">
            <a:extLst>
              <a:ext uri="{FF2B5EF4-FFF2-40B4-BE49-F238E27FC236}">
                <a16:creationId xmlns:a16="http://schemas.microsoft.com/office/drawing/2014/main" id="{619DA7AA-1580-8148-90C4-5B93E0E73D58}"/>
              </a:ext>
            </a:extLst>
          </p:cNvPr>
          <p:cNvSpPr txBox="1"/>
          <p:nvPr/>
        </p:nvSpPr>
        <p:spPr>
          <a:xfrm>
            <a:off x="1718208" y="1221896"/>
            <a:ext cx="8755584" cy="5430717"/>
          </a:xfrm>
          <a:prstGeom prst="rect">
            <a:avLst/>
          </a:prstGeom>
          <a:noFill/>
        </p:spPr>
        <p:txBody>
          <a:bodyPr wrap="square" rtlCol="0">
            <a:spAutoFit/>
          </a:bodyPr>
          <a:lstStyle/>
          <a:p>
            <a:r>
              <a:rPr lang="en-US" sz="2000" dirty="0"/>
              <a:t>Similarly, suppose you have a property </a:t>
            </a:r>
            <a:r>
              <a:rPr lang="en-US" sz="2000" b="1" dirty="0">
                <a:solidFill>
                  <a:schemeClr val="accent1"/>
                </a:solidFill>
              </a:rPr>
              <a:t>Q</a:t>
            </a:r>
            <a:r>
              <a:rPr lang="en-US" sz="2000" dirty="0"/>
              <a:t>, and you know </a:t>
            </a:r>
            <a:r>
              <a:rPr lang="en-US" sz="2000" b="1" dirty="0">
                <a:solidFill>
                  <a:schemeClr val="accent1"/>
                </a:solidFill>
              </a:rPr>
              <a:t>some</a:t>
            </a:r>
            <a:r>
              <a:rPr lang="en-US" sz="2000" dirty="0"/>
              <a:t> real number possesses it.</a:t>
            </a:r>
          </a:p>
          <a:p>
            <a:pPr marL="342900" indent="-342900">
              <a:lnSpc>
                <a:spcPct val="150000"/>
              </a:lnSpc>
              <a:buFont typeface="Arial" panose="020B0604020202020204" pitchFamily="34" charset="0"/>
              <a:buChar char="•"/>
            </a:pPr>
            <a:r>
              <a:rPr lang="en-US" sz="2000" dirty="0"/>
              <a:t>In the PVS prover, you would see</a:t>
            </a:r>
          </a:p>
          <a:p>
            <a:pPr>
              <a:lnSpc>
                <a:spcPct val="150000"/>
              </a:lnSpc>
            </a:pPr>
            <a:endParaRPr lang="en-US" sz="2000" dirty="0"/>
          </a:p>
          <a:p>
            <a:pPr marL="342900" indent="-342900">
              <a:buFont typeface="Arial" panose="020B0604020202020204" pitchFamily="34" charset="0"/>
              <a:buChar char="•"/>
            </a:pPr>
            <a:r>
              <a:rPr lang="en-US" sz="2000" dirty="0"/>
              <a:t>In math, a proof would start with “Let x be an arbitrary real number with property </a:t>
            </a:r>
            <a:r>
              <a:rPr lang="en-US" sz="2000" b="1" dirty="0">
                <a:solidFill>
                  <a:schemeClr val="accent1"/>
                </a:solidFill>
              </a:rPr>
              <a:t>Q</a:t>
            </a:r>
            <a:r>
              <a:rPr lang="en-US" sz="2000" dirty="0"/>
              <a:t>…”</a:t>
            </a:r>
          </a:p>
          <a:p>
            <a:pPr marL="342900" indent="-342900">
              <a:lnSpc>
                <a:spcPct val="150000"/>
              </a:lnSpc>
              <a:buFont typeface="Arial" panose="020B0604020202020204" pitchFamily="34" charset="0"/>
              <a:buChar char="•"/>
            </a:pPr>
            <a:r>
              <a:rPr lang="en-US" sz="2000" dirty="0"/>
              <a:t>This is still </a:t>
            </a:r>
            <a:r>
              <a:rPr lang="en-US" sz="2000" b="1" dirty="0">
                <a:solidFill>
                  <a:srgbClr val="C00000"/>
                </a:solidFill>
              </a:rPr>
              <a:t>Skolemization!!!</a:t>
            </a: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p>
          <a:p>
            <a:pPr>
              <a:lnSpc>
                <a:spcPct val="150000"/>
              </a:lnSpc>
            </a:pPr>
            <a:endParaRPr lang="en-US" sz="2000" dirty="0"/>
          </a:p>
        </p:txBody>
      </p:sp>
      <p:pic>
        <p:nvPicPr>
          <p:cNvPr id="4" name="Picture 3">
            <a:extLst>
              <a:ext uri="{FF2B5EF4-FFF2-40B4-BE49-F238E27FC236}">
                <a16:creationId xmlns:a16="http://schemas.microsoft.com/office/drawing/2014/main" id="{030B7E0F-52F4-EF41-8F33-A9DC64C0FB9A}"/>
              </a:ext>
            </a:extLst>
          </p:cNvPr>
          <p:cNvPicPr>
            <a:picLocks noChangeAspect="1"/>
          </p:cNvPicPr>
          <p:nvPr/>
        </p:nvPicPr>
        <p:blipFill>
          <a:blip r:embed="rId2"/>
          <a:srcRect/>
          <a:stretch/>
        </p:blipFill>
        <p:spPr>
          <a:xfrm>
            <a:off x="2825216" y="2288147"/>
            <a:ext cx="3088966" cy="547004"/>
          </a:xfrm>
          <a:prstGeom prst="rect">
            <a:avLst/>
          </a:prstGeom>
        </p:spPr>
      </p:pic>
      <p:pic>
        <p:nvPicPr>
          <p:cNvPr id="6" name="Picture 5">
            <a:extLst>
              <a:ext uri="{FF2B5EF4-FFF2-40B4-BE49-F238E27FC236}">
                <a16:creationId xmlns:a16="http://schemas.microsoft.com/office/drawing/2014/main" id="{BF312BA1-E0CD-FF41-A228-D3FB101E1CCA}"/>
              </a:ext>
            </a:extLst>
          </p:cNvPr>
          <p:cNvPicPr>
            <a:picLocks noChangeAspect="1"/>
          </p:cNvPicPr>
          <p:nvPr/>
        </p:nvPicPr>
        <p:blipFill>
          <a:blip r:embed="rId3"/>
          <a:srcRect/>
          <a:stretch/>
        </p:blipFill>
        <p:spPr>
          <a:xfrm>
            <a:off x="2855610" y="4022850"/>
            <a:ext cx="4777855" cy="2222902"/>
          </a:xfrm>
          <a:prstGeom prst="rect">
            <a:avLst/>
          </a:prstGeom>
        </p:spPr>
      </p:pic>
    </p:spTree>
    <p:extLst>
      <p:ext uri="{BB962C8B-B14F-4D97-AF65-F5344CB8AC3E}">
        <p14:creationId xmlns:p14="http://schemas.microsoft.com/office/powerpoint/2010/main" val="447670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Skolemization</a:t>
            </a:r>
          </a:p>
        </p:txBody>
      </p:sp>
      <p:sp>
        <p:nvSpPr>
          <p:cNvPr id="7" name="TextBox 6">
            <a:extLst>
              <a:ext uri="{FF2B5EF4-FFF2-40B4-BE49-F238E27FC236}">
                <a16:creationId xmlns:a16="http://schemas.microsoft.com/office/drawing/2014/main" id="{619DA7AA-1580-8148-90C4-5B93E0E73D58}"/>
              </a:ext>
            </a:extLst>
          </p:cNvPr>
          <p:cNvSpPr txBox="1"/>
          <p:nvPr/>
        </p:nvSpPr>
        <p:spPr>
          <a:xfrm>
            <a:off x="493612" y="1132885"/>
            <a:ext cx="5602387" cy="4093428"/>
          </a:xfrm>
          <a:prstGeom prst="rect">
            <a:avLst/>
          </a:prstGeom>
          <a:noFill/>
        </p:spPr>
        <p:txBody>
          <a:bodyPr wrap="square" rtlCol="0">
            <a:spAutoFit/>
          </a:bodyPr>
          <a:lstStyle/>
          <a:p>
            <a:r>
              <a:rPr lang="en-US" sz="2000" dirty="0" err="1"/>
              <a:t>Skolemize</a:t>
            </a:r>
            <a:r>
              <a:rPr lang="en-US" sz="2000" dirty="0"/>
              <a:t>: </a:t>
            </a:r>
          </a:p>
          <a:p>
            <a:pPr marL="342900" indent="-342900">
              <a:buFont typeface="Arial" panose="020B0604020202020204" pitchFamily="34" charset="0"/>
              <a:buChar char="•"/>
            </a:pPr>
            <a:r>
              <a:rPr lang="en-US" sz="2000" dirty="0"/>
              <a:t>Universal quantifiers in the consequent</a:t>
            </a:r>
          </a:p>
          <a:p>
            <a:pPr marL="342900" indent="-342900">
              <a:buFont typeface="Arial" panose="020B0604020202020204" pitchFamily="34" charset="0"/>
              <a:buChar char="•"/>
            </a:pPr>
            <a:r>
              <a:rPr lang="en-US" sz="2000" dirty="0"/>
              <a:t>Existential quantifiers in the antecedent</a:t>
            </a:r>
          </a:p>
          <a:p>
            <a:pPr marL="342900" indent="-342900">
              <a:buFont typeface="Arial" panose="020B0604020202020204" pitchFamily="34" charset="0"/>
              <a:buChar char="•"/>
            </a:pPr>
            <a:r>
              <a:rPr lang="en-US" sz="2000" dirty="0"/>
              <a:t>For example: both formulas here</a:t>
            </a:r>
          </a:p>
          <a:p>
            <a:endParaRPr lang="en-US" sz="2000" dirty="0"/>
          </a:p>
          <a:p>
            <a:endParaRPr lang="en-US" sz="2000" dirty="0"/>
          </a:p>
          <a:p>
            <a:endParaRPr lang="en-US" sz="2000" dirty="0"/>
          </a:p>
          <a:p>
            <a:endParaRPr lang="en-US" sz="2000" dirty="0"/>
          </a:p>
          <a:p>
            <a:endParaRPr lang="en-US" sz="2000" b="1" dirty="0">
              <a:solidFill>
                <a:schemeClr val="accent1"/>
              </a:solidFill>
            </a:endParaRPr>
          </a:p>
          <a:p>
            <a:r>
              <a:rPr lang="en-US" sz="2000" b="1" dirty="0">
                <a:solidFill>
                  <a:schemeClr val="accent1"/>
                </a:solidFill>
              </a:rPr>
              <a:t>Skolemization</a:t>
            </a:r>
            <a:r>
              <a:rPr lang="en-US" sz="2000" dirty="0"/>
              <a:t> introduces a fresh (not previously used in the proof) constant, called a </a:t>
            </a:r>
            <a:r>
              <a:rPr lang="en-US" sz="2000" b="1" dirty="0" err="1">
                <a:solidFill>
                  <a:schemeClr val="accent1"/>
                </a:solidFill>
              </a:rPr>
              <a:t>skolem</a:t>
            </a:r>
            <a:r>
              <a:rPr lang="en-US" sz="2000" b="1" dirty="0">
                <a:solidFill>
                  <a:schemeClr val="accent1"/>
                </a:solidFill>
              </a:rPr>
              <a:t> constant</a:t>
            </a:r>
            <a:r>
              <a:rPr lang="en-US" sz="2000" dirty="0"/>
              <a:t>, representing a fixed but arbitrary representative.</a:t>
            </a:r>
          </a:p>
        </p:txBody>
      </p:sp>
      <p:pic>
        <p:nvPicPr>
          <p:cNvPr id="4" name="Picture 3">
            <a:extLst>
              <a:ext uri="{FF2B5EF4-FFF2-40B4-BE49-F238E27FC236}">
                <a16:creationId xmlns:a16="http://schemas.microsoft.com/office/drawing/2014/main" id="{E9DAF226-42B3-9F4B-91D7-3956122F9722}"/>
              </a:ext>
            </a:extLst>
          </p:cNvPr>
          <p:cNvPicPr>
            <a:picLocks noChangeAspect="1"/>
          </p:cNvPicPr>
          <p:nvPr/>
        </p:nvPicPr>
        <p:blipFill>
          <a:blip r:embed="rId2"/>
          <a:stretch>
            <a:fillRect/>
          </a:stretch>
        </p:blipFill>
        <p:spPr>
          <a:xfrm>
            <a:off x="1229988" y="2626254"/>
            <a:ext cx="3013047" cy="802746"/>
          </a:xfrm>
          <a:prstGeom prst="rect">
            <a:avLst/>
          </a:prstGeom>
        </p:spPr>
      </p:pic>
      <p:pic>
        <p:nvPicPr>
          <p:cNvPr id="6" name="Picture 5">
            <a:extLst>
              <a:ext uri="{FF2B5EF4-FFF2-40B4-BE49-F238E27FC236}">
                <a16:creationId xmlns:a16="http://schemas.microsoft.com/office/drawing/2014/main" id="{8C479B32-5BE5-F744-8C24-DE0785DAA937}"/>
              </a:ext>
            </a:extLst>
          </p:cNvPr>
          <p:cNvPicPr>
            <a:picLocks noChangeAspect="1"/>
          </p:cNvPicPr>
          <p:nvPr/>
        </p:nvPicPr>
        <p:blipFill>
          <a:blip r:embed="rId3"/>
          <a:stretch>
            <a:fillRect/>
          </a:stretch>
        </p:blipFill>
        <p:spPr>
          <a:xfrm>
            <a:off x="7530991" y="307497"/>
            <a:ext cx="2762854" cy="4158164"/>
          </a:xfrm>
          <a:prstGeom prst="rect">
            <a:avLst/>
          </a:prstGeom>
        </p:spPr>
      </p:pic>
      <p:sp>
        <p:nvSpPr>
          <p:cNvPr id="8" name="TextBox 7">
            <a:extLst>
              <a:ext uri="{FF2B5EF4-FFF2-40B4-BE49-F238E27FC236}">
                <a16:creationId xmlns:a16="http://schemas.microsoft.com/office/drawing/2014/main" id="{25BD9A64-98BA-D14C-AFE8-1F7ED7DBFB00}"/>
              </a:ext>
            </a:extLst>
          </p:cNvPr>
          <p:cNvSpPr txBox="1"/>
          <p:nvPr/>
        </p:nvSpPr>
        <p:spPr>
          <a:xfrm>
            <a:off x="695915" y="6182315"/>
            <a:ext cx="10916156" cy="369332"/>
          </a:xfrm>
          <a:prstGeom prst="rect">
            <a:avLst/>
          </a:prstGeom>
          <a:noFill/>
        </p:spPr>
        <p:txBody>
          <a:bodyPr wrap="square" rtlCol="0">
            <a:spAutoFit/>
          </a:bodyPr>
          <a:lstStyle/>
          <a:p>
            <a:pPr algn="ctr"/>
            <a:r>
              <a:rPr lang="en-US" dirty="0" err="1"/>
              <a:t>Skolem</a:t>
            </a:r>
            <a:r>
              <a:rPr lang="en-US" dirty="0"/>
              <a:t> image from </a:t>
            </a:r>
            <a:r>
              <a:rPr lang="en-US" dirty="0">
                <a:hlinkClick r:id="rId4"/>
              </a:rPr>
              <a:t>http://www.oslobilder.no/OMU/OB.F06426c</a:t>
            </a:r>
            <a:r>
              <a:rPr lang="en-US" dirty="0"/>
              <a:t>, in public domain.</a:t>
            </a:r>
          </a:p>
        </p:txBody>
      </p:sp>
      <p:sp>
        <p:nvSpPr>
          <p:cNvPr id="9" name="TextBox 8">
            <a:extLst>
              <a:ext uri="{FF2B5EF4-FFF2-40B4-BE49-F238E27FC236}">
                <a16:creationId xmlns:a16="http://schemas.microsoft.com/office/drawing/2014/main" id="{C3E9243C-0B38-2B4E-BD56-B42558F0AC64}"/>
              </a:ext>
            </a:extLst>
          </p:cNvPr>
          <p:cNvSpPr txBox="1"/>
          <p:nvPr/>
        </p:nvSpPr>
        <p:spPr>
          <a:xfrm>
            <a:off x="6153993" y="4652920"/>
            <a:ext cx="5458078" cy="646331"/>
          </a:xfrm>
          <a:prstGeom prst="rect">
            <a:avLst/>
          </a:prstGeom>
          <a:noFill/>
        </p:spPr>
        <p:txBody>
          <a:bodyPr wrap="square" rtlCol="0">
            <a:spAutoFit/>
          </a:bodyPr>
          <a:lstStyle/>
          <a:p>
            <a:r>
              <a:rPr lang="en-US" dirty="0" err="1"/>
              <a:t>Thoralf</a:t>
            </a:r>
            <a:r>
              <a:rPr lang="en-US" dirty="0"/>
              <a:t> </a:t>
            </a:r>
            <a:r>
              <a:rPr lang="en-US" dirty="0" err="1"/>
              <a:t>Skolem</a:t>
            </a:r>
            <a:r>
              <a:rPr lang="en-US" dirty="0"/>
              <a:t> (1887-1963), Norwegian mathematician who worked in mathematical logic and set theory. </a:t>
            </a:r>
          </a:p>
        </p:txBody>
      </p:sp>
    </p:spTree>
    <p:extLst>
      <p:ext uri="{BB962C8B-B14F-4D97-AF65-F5344CB8AC3E}">
        <p14:creationId xmlns:p14="http://schemas.microsoft.com/office/powerpoint/2010/main" val="66022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Instantiation</a:t>
            </a:r>
          </a:p>
        </p:txBody>
      </p:sp>
      <p:sp>
        <p:nvSpPr>
          <p:cNvPr id="7" name="TextBox 6">
            <a:extLst>
              <a:ext uri="{FF2B5EF4-FFF2-40B4-BE49-F238E27FC236}">
                <a16:creationId xmlns:a16="http://schemas.microsoft.com/office/drawing/2014/main" id="{619DA7AA-1580-8148-90C4-5B93E0E73D58}"/>
              </a:ext>
            </a:extLst>
          </p:cNvPr>
          <p:cNvSpPr txBox="1"/>
          <p:nvPr/>
        </p:nvSpPr>
        <p:spPr>
          <a:xfrm>
            <a:off x="1718208" y="736659"/>
            <a:ext cx="8755584" cy="5584606"/>
          </a:xfrm>
          <a:prstGeom prst="rect">
            <a:avLst/>
          </a:prstGeom>
          <a:noFill/>
        </p:spPr>
        <p:txBody>
          <a:bodyPr wrap="square" rtlCol="0">
            <a:spAutoFit/>
          </a:bodyPr>
          <a:lstStyle/>
          <a:p>
            <a:pPr>
              <a:lnSpc>
                <a:spcPct val="150000"/>
              </a:lnSpc>
            </a:pPr>
            <a:r>
              <a:rPr lang="en-US" sz="2000" b="1" dirty="0">
                <a:solidFill>
                  <a:srgbClr val="C00000"/>
                </a:solidFill>
              </a:rPr>
              <a:t>Instantiation</a:t>
            </a:r>
            <a:r>
              <a:rPr lang="en-US" sz="2000" dirty="0"/>
              <a:t> is the dual process to </a:t>
            </a:r>
            <a:r>
              <a:rPr lang="en-US" sz="2000" dirty="0" err="1"/>
              <a:t>skolemization</a:t>
            </a:r>
            <a:endParaRPr lang="en-US" sz="2000" dirty="0"/>
          </a:p>
          <a:p>
            <a:pPr>
              <a:lnSpc>
                <a:spcPct val="150000"/>
              </a:lnSpc>
            </a:pPr>
            <a:r>
              <a:rPr lang="en-US" sz="2000" dirty="0"/>
              <a:t>Suppose you have a property </a:t>
            </a:r>
            <a:r>
              <a:rPr lang="en-US" sz="2000" b="1" dirty="0">
                <a:solidFill>
                  <a:schemeClr val="accent1"/>
                </a:solidFill>
              </a:rPr>
              <a:t>P</a:t>
            </a:r>
            <a:r>
              <a:rPr lang="en-US" sz="2000" dirty="0"/>
              <a:t>, and you know that </a:t>
            </a:r>
            <a:r>
              <a:rPr lang="en-US" sz="2000" b="1" dirty="0">
                <a:solidFill>
                  <a:schemeClr val="accent1"/>
                </a:solidFill>
              </a:rPr>
              <a:t>all</a:t>
            </a:r>
            <a:r>
              <a:rPr lang="en-US" sz="2000" dirty="0"/>
              <a:t> real numbers possess it.</a:t>
            </a:r>
          </a:p>
          <a:p>
            <a:pPr marL="342900" indent="-342900">
              <a:lnSpc>
                <a:spcPct val="150000"/>
              </a:lnSpc>
              <a:buFont typeface="Arial" panose="020B0604020202020204" pitchFamily="34" charset="0"/>
              <a:buChar char="•"/>
            </a:pPr>
            <a:r>
              <a:rPr lang="en-US" sz="2000" dirty="0"/>
              <a:t>In the PVS prover, this looks like</a:t>
            </a:r>
          </a:p>
          <a:p>
            <a:pPr>
              <a:lnSpc>
                <a:spcPct val="150000"/>
              </a:lnSpc>
            </a:pPr>
            <a:endParaRPr lang="en-US" sz="2000" dirty="0"/>
          </a:p>
          <a:p>
            <a:pPr marL="342900" indent="-342900">
              <a:lnSpc>
                <a:spcPct val="150000"/>
              </a:lnSpc>
              <a:buFont typeface="Arial" panose="020B0604020202020204" pitchFamily="34" charset="0"/>
              <a:buChar char="•"/>
            </a:pPr>
            <a:r>
              <a:rPr lang="en-US" sz="2000" dirty="0"/>
              <a:t>Since it’s true for all real numbers, you can choose your favorite one</a:t>
            </a:r>
          </a:p>
          <a:p>
            <a:pPr marL="342900" indent="-342900">
              <a:lnSpc>
                <a:spcPct val="150000"/>
              </a:lnSpc>
              <a:buFont typeface="Arial" panose="020B0604020202020204" pitchFamily="34" charset="0"/>
              <a:buChar char="•"/>
            </a:pPr>
            <a:r>
              <a:rPr lang="en-US" sz="2000" dirty="0"/>
              <a:t>This is </a:t>
            </a:r>
            <a:r>
              <a:rPr lang="en-US" sz="2000" b="1" dirty="0">
                <a:solidFill>
                  <a:srgbClr val="C00000"/>
                </a:solidFill>
              </a:rPr>
              <a:t>Instantiation</a:t>
            </a: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p>
          <a:p>
            <a:pPr>
              <a:lnSpc>
                <a:spcPct val="150000"/>
              </a:lnSpc>
            </a:pPr>
            <a:endParaRPr lang="en-US" sz="2000" dirty="0"/>
          </a:p>
        </p:txBody>
      </p:sp>
      <p:pic>
        <p:nvPicPr>
          <p:cNvPr id="4" name="Picture 3">
            <a:extLst>
              <a:ext uri="{FF2B5EF4-FFF2-40B4-BE49-F238E27FC236}">
                <a16:creationId xmlns:a16="http://schemas.microsoft.com/office/drawing/2014/main" id="{030B7E0F-52F4-EF41-8F33-A9DC64C0FB9A}"/>
              </a:ext>
            </a:extLst>
          </p:cNvPr>
          <p:cNvPicPr>
            <a:picLocks noChangeAspect="1"/>
          </p:cNvPicPr>
          <p:nvPr/>
        </p:nvPicPr>
        <p:blipFill>
          <a:blip r:embed="rId2"/>
          <a:srcRect/>
          <a:stretch/>
        </p:blipFill>
        <p:spPr>
          <a:xfrm>
            <a:off x="3007034" y="2136297"/>
            <a:ext cx="2849035" cy="598080"/>
          </a:xfrm>
          <a:prstGeom prst="rect">
            <a:avLst/>
          </a:prstGeom>
        </p:spPr>
      </p:pic>
      <p:pic>
        <p:nvPicPr>
          <p:cNvPr id="6" name="Picture 5">
            <a:extLst>
              <a:ext uri="{FF2B5EF4-FFF2-40B4-BE49-F238E27FC236}">
                <a16:creationId xmlns:a16="http://schemas.microsoft.com/office/drawing/2014/main" id="{BF312BA1-E0CD-FF41-A228-D3FB101E1CCA}"/>
              </a:ext>
            </a:extLst>
          </p:cNvPr>
          <p:cNvPicPr>
            <a:picLocks noChangeAspect="1"/>
          </p:cNvPicPr>
          <p:nvPr/>
        </p:nvPicPr>
        <p:blipFill>
          <a:blip r:embed="rId3"/>
          <a:srcRect/>
          <a:stretch/>
        </p:blipFill>
        <p:spPr>
          <a:xfrm>
            <a:off x="3007034" y="3545146"/>
            <a:ext cx="4363127" cy="2475328"/>
          </a:xfrm>
          <a:prstGeom prst="rect">
            <a:avLst/>
          </a:prstGeom>
        </p:spPr>
      </p:pic>
    </p:spTree>
    <p:extLst>
      <p:ext uri="{BB962C8B-B14F-4D97-AF65-F5344CB8AC3E}">
        <p14:creationId xmlns:p14="http://schemas.microsoft.com/office/powerpoint/2010/main" val="43104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FAF9-D58B-9144-837C-8ACCFF48F952}"/>
              </a:ext>
            </a:extLst>
          </p:cNvPr>
          <p:cNvSpPr>
            <a:spLocks noGrp="1"/>
          </p:cNvSpPr>
          <p:nvPr>
            <p:ph type="ctrTitle"/>
          </p:nvPr>
        </p:nvSpPr>
        <p:spPr>
          <a:xfrm>
            <a:off x="493613" y="1027688"/>
            <a:ext cx="5443242" cy="5429755"/>
          </a:xfrm>
        </p:spPr>
        <p:txBody>
          <a:bodyPr vert="horz" lIns="91440" tIns="45720" rIns="91440" bIns="45720" rtlCol="0" anchor="t">
            <a:normAutofit/>
          </a:bodyPr>
          <a:lstStyle/>
          <a:p>
            <a:pPr algn="l"/>
            <a:br>
              <a:rPr lang="en-US" sz="2800" kern="1200" dirty="0">
                <a:latin typeface="+mj-lt"/>
                <a:ea typeface="+mj-ea"/>
                <a:cs typeface="+mj-cs"/>
              </a:rPr>
            </a:br>
            <a:br>
              <a:rPr lang="en-US" sz="2800" kern="1200" dirty="0">
                <a:latin typeface="+mj-lt"/>
                <a:ea typeface="+mj-ea"/>
                <a:cs typeface="+mj-cs"/>
              </a:rPr>
            </a:br>
            <a:r>
              <a:rPr lang="en-US" sz="2800" b="1" kern="1200" dirty="0">
                <a:solidFill>
                  <a:schemeClr val="accent1"/>
                </a:solidFill>
                <a:latin typeface="+mj-lt"/>
                <a:ea typeface="+mj-ea"/>
                <a:cs typeface="+mj-cs"/>
              </a:rPr>
              <a:t>Basics of the prover</a:t>
            </a:r>
            <a:br>
              <a:rPr lang="en-US" sz="2800" b="1" kern="1200" dirty="0">
                <a:solidFill>
                  <a:schemeClr val="accent1"/>
                </a:solidFill>
                <a:latin typeface="+mj-lt"/>
                <a:ea typeface="+mj-ea"/>
                <a:cs typeface="+mj-cs"/>
              </a:rPr>
            </a:br>
            <a:br>
              <a:rPr lang="en-US" sz="2800" b="1" kern="1200" dirty="0">
                <a:solidFill>
                  <a:schemeClr val="accent1"/>
                </a:solidFill>
                <a:latin typeface="+mj-lt"/>
                <a:ea typeface="+mj-ea"/>
                <a:cs typeface="+mj-cs"/>
              </a:rPr>
            </a:br>
            <a:r>
              <a:rPr lang="en-US" sz="2800" b="1" kern="1200" dirty="0">
                <a:solidFill>
                  <a:schemeClr val="accent1"/>
                </a:solidFill>
                <a:latin typeface="+mj-lt"/>
                <a:ea typeface="+mj-ea"/>
                <a:cs typeface="+mj-cs"/>
              </a:rPr>
              <a:t>Propositional logic </a:t>
            </a:r>
            <a:br>
              <a:rPr lang="en-US" sz="2800" b="1" kern="1200" dirty="0">
                <a:solidFill>
                  <a:schemeClr val="accent1"/>
                </a:solidFill>
                <a:latin typeface="+mj-lt"/>
                <a:ea typeface="+mj-ea"/>
                <a:cs typeface="+mj-cs"/>
              </a:rPr>
            </a:br>
            <a:br>
              <a:rPr lang="en-US" sz="2800" b="1" kern="1200" dirty="0">
                <a:solidFill>
                  <a:schemeClr val="accent1"/>
                </a:solidFill>
                <a:latin typeface="+mj-lt"/>
                <a:ea typeface="+mj-ea"/>
                <a:cs typeface="+mj-cs"/>
              </a:rPr>
            </a:br>
            <a:r>
              <a:rPr lang="en-US" sz="2800" b="1" kern="1200" dirty="0">
                <a:solidFill>
                  <a:schemeClr val="accent1"/>
                </a:solidFill>
                <a:latin typeface="+mj-lt"/>
                <a:ea typeface="+mj-ea"/>
                <a:cs typeface="+mj-cs"/>
              </a:rPr>
              <a:t>Predicate logic </a:t>
            </a:r>
          </a:p>
        </p:txBody>
      </p:sp>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366287" cy="523220"/>
          </a:xfrm>
          <a:prstGeom prst="rect">
            <a:avLst/>
          </a:prstGeom>
          <a:noFill/>
        </p:spPr>
        <p:txBody>
          <a:bodyPr wrap="square" rtlCol="0">
            <a:spAutoFit/>
          </a:bodyPr>
          <a:lstStyle/>
          <a:p>
            <a:r>
              <a:rPr lang="en-US" sz="2800" dirty="0">
                <a:solidFill>
                  <a:schemeClr val="accent1"/>
                </a:solidFill>
              </a:rPr>
              <a:t>Outline</a:t>
            </a:r>
          </a:p>
        </p:txBody>
      </p:sp>
      <p:pic>
        <p:nvPicPr>
          <p:cNvPr id="7" name="Picture 6">
            <a:extLst>
              <a:ext uri="{FF2B5EF4-FFF2-40B4-BE49-F238E27FC236}">
                <a16:creationId xmlns:a16="http://schemas.microsoft.com/office/drawing/2014/main" id="{D3CA6773-9AC5-5848-A73B-9E499DD72B1E}"/>
              </a:ext>
            </a:extLst>
          </p:cNvPr>
          <p:cNvPicPr>
            <a:picLocks noChangeAspect="1"/>
          </p:cNvPicPr>
          <p:nvPr/>
        </p:nvPicPr>
        <p:blipFill>
          <a:blip r:embed="rId2"/>
          <a:stretch>
            <a:fillRect/>
          </a:stretch>
        </p:blipFill>
        <p:spPr>
          <a:xfrm>
            <a:off x="6405577" y="569107"/>
            <a:ext cx="4203700" cy="1790700"/>
          </a:xfrm>
          <a:prstGeom prst="rect">
            <a:avLst/>
          </a:prstGeom>
        </p:spPr>
      </p:pic>
      <p:pic>
        <p:nvPicPr>
          <p:cNvPr id="9" name="Picture 8">
            <a:extLst>
              <a:ext uri="{FF2B5EF4-FFF2-40B4-BE49-F238E27FC236}">
                <a16:creationId xmlns:a16="http://schemas.microsoft.com/office/drawing/2014/main" id="{3210C179-E11F-7E47-B4FE-3700AD9DD12B}"/>
              </a:ext>
            </a:extLst>
          </p:cNvPr>
          <p:cNvPicPr>
            <a:picLocks noChangeAspect="1"/>
          </p:cNvPicPr>
          <p:nvPr/>
        </p:nvPicPr>
        <p:blipFill>
          <a:blip r:embed="rId3"/>
          <a:stretch>
            <a:fillRect/>
          </a:stretch>
        </p:blipFill>
        <p:spPr>
          <a:xfrm>
            <a:off x="780655" y="4798690"/>
            <a:ext cx="5156200" cy="1549400"/>
          </a:xfrm>
          <a:prstGeom prst="rect">
            <a:avLst/>
          </a:prstGeom>
        </p:spPr>
      </p:pic>
      <p:pic>
        <p:nvPicPr>
          <p:cNvPr id="11" name="Picture 10">
            <a:extLst>
              <a:ext uri="{FF2B5EF4-FFF2-40B4-BE49-F238E27FC236}">
                <a16:creationId xmlns:a16="http://schemas.microsoft.com/office/drawing/2014/main" id="{0F42B0D7-C6EE-F74E-B16A-7D2A55922EE3}"/>
              </a:ext>
            </a:extLst>
          </p:cNvPr>
          <p:cNvPicPr>
            <a:picLocks noChangeAspect="1"/>
          </p:cNvPicPr>
          <p:nvPr/>
        </p:nvPicPr>
        <p:blipFill>
          <a:blip r:embed="rId4"/>
          <a:stretch>
            <a:fillRect/>
          </a:stretch>
        </p:blipFill>
        <p:spPr>
          <a:xfrm>
            <a:off x="7230290" y="3146678"/>
            <a:ext cx="3136900" cy="1422400"/>
          </a:xfrm>
          <a:prstGeom prst="rect">
            <a:avLst/>
          </a:prstGeom>
        </p:spPr>
      </p:pic>
    </p:spTree>
    <p:extLst>
      <p:ext uri="{BB962C8B-B14F-4D97-AF65-F5344CB8AC3E}">
        <p14:creationId xmlns:p14="http://schemas.microsoft.com/office/powerpoint/2010/main" val="1425302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Instantiation</a:t>
            </a:r>
          </a:p>
        </p:txBody>
      </p:sp>
      <p:sp>
        <p:nvSpPr>
          <p:cNvPr id="7" name="TextBox 6">
            <a:extLst>
              <a:ext uri="{FF2B5EF4-FFF2-40B4-BE49-F238E27FC236}">
                <a16:creationId xmlns:a16="http://schemas.microsoft.com/office/drawing/2014/main" id="{619DA7AA-1580-8148-90C4-5B93E0E73D58}"/>
              </a:ext>
            </a:extLst>
          </p:cNvPr>
          <p:cNvSpPr txBox="1"/>
          <p:nvPr/>
        </p:nvSpPr>
        <p:spPr>
          <a:xfrm>
            <a:off x="1718208" y="1197905"/>
            <a:ext cx="8755584" cy="5276829"/>
          </a:xfrm>
          <a:prstGeom prst="rect">
            <a:avLst/>
          </a:prstGeom>
          <a:noFill/>
        </p:spPr>
        <p:txBody>
          <a:bodyPr wrap="square" rtlCol="0">
            <a:spAutoFit/>
          </a:bodyPr>
          <a:lstStyle/>
          <a:p>
            <a:r>
              <a:rPr lang="en-US" sz="2000" dirty="0"/>
              <a:t>Similarly, suppose you have a to prove the existence of a real number with property </a:t>
            </a:r>
            <a:r>
              <a:rPr lang="en-US" sz="2000" b="1" dirty="0">
                <a:solidFill>
                  <a:schemeClr val="accent1"/>
                </a:solidFill>
              </a:rPr>
              <a:t>Q,</a:t>
            </a:r>
            <a:r>
              <a:rPr lang="en-US" sz="2000" dirty="0"/>
              <a:t> and somehow, you’ve discovered one.  </a:t>
            </a:r>
          </a:p>
          <a:p>
            <a:pPr marL="342900" indent="-342900">
              <a:lnSpc>
                <a:spcPct val="150000"/>
              </a:lnSpc>
              <a:buFont typeface="Arial" panose="020B0604020202020204" pitchFamily="34" charset="0"/>
              <a:buChar char="•"/>
            </a:pPr>
            <a:r>
              <a:rPr lang="en-US" sz="2000" dirty="0"/>
              <a:t>In the PVS prover, this looks like</a:t>
            </a:r>
          </a:p>
          <a:p>
            <a:pPr>
              <a:lnSpc>
                <a:spcPct val="150000"/>
              </a:lnSpc>
            </a:pPr>
            <a:endParaRPr lang="en-US" sz="2000" dirty="0"/>
          </a:p>
          <a:p>
            <a:pPr marL="342900" indent="-342900">
              <a:lnSpc>
                <a:spcPct val="150000"/>
              </a:lnSpc>
              <a:buFont typeface="Arial" panose="020B0604020202020204" pitchFamily="34" charset="0"/>
              <a:buChar char="•"/>
            </a:pPr>
            <a:r>
              <a:rPr lang="en-US" sz="2000" dirty="0"/>
              <a:t>To finish this proof, you simply need to supply the witness to formula 1.</a:t>
            </a:r>
          </a:p>
          <a:p>
            <a:pPr marL="342900" indent="-342900">
              <a:lnSpc>
                <a:spcPct val="150000"/>
              </a:lnSpc>
              <a:buFont typeface="Arial" panose="020B0604020202020204" pitchFamily="34" charset="0"/>
              <a:buChar char="•"/>
            </a:pPr>
            <a:r>
              <a:rPr lang="en-US" sz="2000" dirty="0"/>
              <a:t>Again, </a:t>
            </a:r>
            <a:r>
              <a:rPr lang="en-US" sz="2000" b="1" dirty="0">
                <a:solidFill>
                  <a:srgbClr val="C00000"/>
                </a:solidFill>
              </a:rPr>
              <a:t>Instantiation </a:t>
            </a:r>
            <a:r>
              <a:rPr lang="en-US" sz="2000" dirty="0"/>
              <a:t>does the trick.</a:t>
            </a: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solidFill>
                <a:srgbClr val="C00000"/>
              </a:solidFill>
            </a:endParaRPr>
          </a:p>
          <a:p>
            <a:pPr marL="342900" indent="-342900">
              <a:lnSpc>
                <a:spcPct val="150000"/>
              </a:lnSpc>
              <a:buFont typeface="Arial" panose="020B0604020202020204" pitchFamily="34" charset="0"/>
              <a:buChar char="•"/>
            </a:pPr>
            <a:endParaRPr lang="en-US" sz="2000" b="1" dirty="0"/>
          </a:p>
          <a:p>
            <a:pPr>
              <a:lnSpc>
                <a:spcPct val="150000"/>
              </a:lnSpc>
            </a:pPr>
            <a:endParaRPr lang="en-US" sz="2000" dirty="0"/>
          </a:p>
        </p:txBody>
      </p:sp>
      <p:pic>
        <p:nvPicPr>
          <p:cNvPr id="4" name="Picture 3">
            <a:extLst>
              <a:ext uri="{FF2B5EF4-FFF2-40B4-BE49-F238E27FC236}">
                <a16:creationId xmlns:a16="http://schemas.microsoft.com/office/drawing/2014/main" id="{030B7E0F-52F4-EF41-8F33-A9DC64C0FB9A}"/>
              </a:ext>
            </a:extLst>
          </p:cNvPr>
          <p:cNvPicPr>
            <a:picLocks noChangeAspect="1"/>
          </p:cNvPicPr>
          <p:nvPr/>
        </p:nvPicPr>
        <p:blipFill>
          <a:blip r:embed="rId2"/>
          <a:srcRect/>
          <a:stretch/>
        </p:blipFill>
        <p:spPr>
          <a:xfrm>
            <a:off x="3249631" y="2281953"/>
            <a:ext cx="2363840" cy="598080"/>
          </a:xfrm>
          <a:prstGeom prst="rect">
            <a:avLst/>
          </a:prstGeom>
        </p:spPr>
      </p:pic>
      <p:pic>
        <p:nvPicPr>
          <p:cNvPr id="6" name="Picture 5">
            <a:extLst>
              <a:ext uri="{FF2B5EF4-FFF2-40B4-BE49-F238E27FC236}">
                <a16:creationId xmlns:a16="http://schemas.microsoft.com/office/drawing/2014/main" id="{BF312BA1-E0CD-FF41-A228-D3FB101E1CCA}"/>
              </a:ext>
            </a:extLst>
          </p:cNvPr>
          <p:cNvPicPr>
            <a:picLocks noChangeAspect="1"/>
          </p:cNvPicPr>
          <p:nvPr/>
        </p:nvPicPr>
        <p:blipFill>
          <a:blip r:embed="rId3"/>
          <a:srcRect/>
          <a:stretch/>
        </p:blipFill>
        <p:spPr>
          <a:xfrm>
            <a:off x="3160618" y="3746612"/>
            <a:ext cx="3140437" cy="1644519"/>
          </a:xfrm>
          <a:prstGeom prst="rect">
            <a:avLst/>
          </a:prstGeom>
        </p:spPr>
      </p:pic>
    </p:spTree>
    <p:extLst>
      <p:ext uri="{BB962C8B-B14F-4D97-AF65-F5344CB8AC3E}">
        <p14:creationId xmlns:p14="http://schemas.microsoft.com/office/powerpoint/2010/main" val="1751046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Instantiation</a:t>
            </a:r>
          </a:p>
        </p:txBody>
      </p:sp>
      <p:sp>
        <p:nvSpPr>
          <p:cNvPr id="7" name="TextBox 6">
            <a:extLst>
              <a:ext uri="{FF2B5EF4-FFF2-40B4-BE49-F238E27FC236}">
                <a16:creationId xmlns:a16="http://schemas.microsoft.com/office/drawing/2014/main" id="{619DA7AA-1580-8148-90C4-5B93E0E73D58}"/>
              </a:ext>
            </a:extLst>
          </p:cNvPr>
          <p:cNvSpPr txBox="1"/>
          <p:nvPr/>
        </p:nvSpPr>
        <p:spPr>
          <a:xfrm>
            <a:off x="493613" y="1747880"/>
            <a:ext cx="5602387" cy="3477875"/>
          </a:xfrm>
          <a:prstGeom prst="rect">
            <a:avLst/>
          </a:prstGeom>
          <a:noFill/>
        </p:spPr>
        <p:txBody>
          <a:bodyPr wrap="square" rtlCol="0">
            <a:spAutoFit/>
          </a:bodyPr>
          <a:lstStyle/>
          <a:p>
            <a:r>
              <a:rPr lang="en-US" sz="2000" dirty="0"/>
              <a:t>Instantiate: </a:t>
            </a:r>
          </a:p>
          <a:p>
            <a:pPr marL="342900" indent="-342900">
              <a:buFont typeface="Arial" panose="020B0604020202020204" pitchFamily="34" charset="0"/>
              <a:buChar char="•"/>
            </a:pPr>
            <a:r>
              <a:rPr lang="en-US" sz="2000" dirty="0"/>
              <a:t>Existential quantifiers in the consequent</a:t>
            </a:r>
          </a:p>
          <a:p>
            <a:pPr marL="342900" indent="-342900">
              <a:buFont typeface="Arial" panose="020B0604020202020204" pitchFamily="34" charset="0"/>
              <a:buChar char="•"/>
            </a:pPr>
            <a:r>
              <a:rPr lang="en-US" sz="2000" dirty="0"/>
              <a:t>Universal quantifiers in the antecedent</a:t>
            </a:r>
          </a:p>
          <a:p>
            <a:pPr marL="342900" indent="-342900">
              <a:buFont typeface="Arial" panose="020B0604020202020204" pitchFamily="34" charset="0"/>
              <a:buChar char="•"/>
            </a:pPr>
            <a:r>
              <a:rPr lang="en-US" sz="2000" dirty="0"/>
              <a:t>For example: both formulas here</a:t>
            </a:r>
          </a:p>
          <a:p>
            <a:endParaRPr lang="en-US" sz="2000" dirty="0"/>
          </a:p>
          <a:p>
            <a:endParaRPr lang="en-US" sz="2000" dirty="0"/>
          </a:p>
          <a:p>
            <a:endParaRPr lang="en-US" sz="2000" dirty="0"/>
          </a:p>
          <a:p>
            <a:endParaRPr lang="en-US" sz="2000" dirty="0"/>
          </a:p>
          <a:p>
            <a:endParaRPr lang="en-US" sz="2000" b="1" dirty="0">
              <a:solidFill>
                <a:schemeClr val="accent1"/>
              </a:solidFill>
            </a:endParaRPr>
          </a:p>
          <a:p>
            <a:r>
              <a:rPr lang="en-US" sz="2000" b="1" dirty="0">
                <a:solidFill>
                  <a:schemeClr val="accent1"/>
                </a:solidFill>
              </a:rPr>
              <a:t>Instantiation</a:t>
            </a:r>
            <a:r>
              <a:rPr lang="en-US" sz="2000" dirty="0"/>
              <a:t> replaces a quantified variable with some previously declared constant. </a:t>
            </a:r>
          </a:p>
        </p:txBody>
      </p:sp>
      <p:pic>
        <p:nvPicPr>
          <p:cNvPr id="4" name="Picture 3">
            <a:extLst>
              <a:ext uri="{FF2B5EF4-FFF2-40B4-BE49-F238E27FC236}">
                <a16:creationId xmlns:a16="http://schemas.microsoft.com/office/drawing/2014/main" id="{E9DAF226-42B3-9F4B-91D7-3956122F9722}"/>
              </a:ext>
            </a:extLst>
          </p:cNvPr>
          <p:cNvPicPr>
            <a:picLocks noChangeAspect="1"/>
          </p:cNvPicPr>
          <p:nvPr/>
        </p:nvPicPr>
        <p:blipFill>
          <a:blip r:embed="rId2"/>
          <a:srcRect/>
          <a:stretch/>
        </p:blipFill>
        <p:spPr>
          <a:xfrm>
            <a:off x="1331318" y="3241249"/>
            <a:ext cx="2826570" cy="802746"/>
          </a:xfrm>
          <a:prstGeom prst="rect">
            <a:avLst/>
          </a:prstGeom>
        </p:spPr>
      </p:pic>
      <p:pic>
        <p:nvPicPr>
          <p:cNvPr id="5" name="Picture 4">
            <a:extLst>
              <a:ext uri="{FF2B5EF4-FFF2-40B4-BE49-F238E27FC236}">
                <a16:creationId xmlns:a16="http://schemas.microsoft.com/office/drawing/2014/main" id="{303EB52C-1E92-B44C-AB13-A2DD21C931E3}"/>
              </a:ext>
            </a:extLst>
          </p:cNvPr>
          <p:cNvPicPr>
            <a:picLocks noChangeAspect="1"/>
          </p:cNvPicPr>
          <p:nvPr/>
        </p:nvPicPr>
        <p:blipFill>
          <a:blip r:embed="rId3"/>
          <a:srcRect/>
          <a:stretch/>
        </p:blipFill>
        <p:spPr>
          <a:xfrm>
            <a:off x="6991181" y="1521987"/>
            <a:ext cx="3896293" cy="1015464"/>
          </a:xfrm>
          <a:prstGeom prst="rect">
            <a:avLst/>
          </a:prstGeom>
        </p:spPr>
      </p:pic>
      <p:sp>
        <p:nvSpPr>
          <p:cNvPr id="12" name="TextBox 11">
            <a:extLst>
              <a:ext uri="{FF2B5EF4-FFF2-40B4-BE49-F238E27FC236}">
                <a16:creationId xmlns:a16="http://schemas.microsoft.com/office/drawing/2014/main" id="{13E52BCB-0B4C-1045-A84F-975D142BBC34}"/>
              </a:ext>
            </a:extLst>
          </p:cNvPr>
          <p:cNvSpPr txBox="1"/>
          <p:nvPr/>
        </p:nvSpPr>
        <p:spPr>
          <a:xfrm>
            <a:off x="6991181" y="2860239"/>
            <a:ext cx="4296870" cy="3139321"/>
          </a:xfrm>
          <a:prstGeom prst="rect">
            <a:avLst/>
          </a:prstGeom>
          <a:noFill/>
        </p:spPr>
        <p:txBody>
          <a:bodyPr wrap="square" rtlCol="0">
            <a:spAutoFit/>
          </a:bodyPr>
          <a:lstStyle/>
          <a:p>
            <a:r>
              <a:rPr lang="en-US" dirty="0">
                <a:solidFill>
                  <a:srgbClr val="C00000"/>
                </a:solidFill>
              </a:rPr>
              <a:t>Note:</a:t>
            </a:r>
            <a:r>
              <a:rPr lang="en-US" dirty="0"/>
              <a:t> Instantiation doesn’t have to involve </a:t>
            </a:r>
            <a:r>
              <a:rPr lang="en-US" dirty="0">
                <a:solidFill>
                  <a:schemeClr val="accent1"/>
                </a:solidFill>
              </a:rPr>
              <a:t>numerical</a:t>
            </a:r>
            <a:r>
              <a:rPr lang="en-US" dirty="0"/>
              <a:t> or </a:t>
            </a:r>
            <a:r>
              <a:rPr lang="en-US" dirty="0">
                <a:solidFill>
                  <a:schemeClr val="accent1"/>
                </a:solidFill>
              </a:rPr>
              <a:t>externally declared</a:t>
            </a:r>
            <a:r>
              <a:rPr lang="en-US" dirty="0"/>
              <a:t> constants, </a:t>
            </a:r>
            <a:r>
              <a:rPr lang="en-US" dirty="0" err="1"/>
              <a:t>skolem</a:t>
            </a:r>
            <a:r>
              <a:rPr lang="en-US" dirty="0"/>
              <a:t> constants are great.</a:t>
            </a:r>
          </a:p>
          <a:p>
            <a:endParaRPr lang="en-US" dirty="0"/>
          </a:p>
          <a:p>
            <a:r>
              <a:rPr lang="en-US" dirty="0"/>
              <a:t>In the example above, three commands:</a:t>
            </a:r>
          </a:p>
          <a:p>
            <a:pPr marL="285750" indent="-285750">
              <a:lnSpc>
                <a:spcPct val="150000"/>
              </a:lnSpc>
              <a:buFont typeface="Arial" panose="020B0604020202020204" pitchFamily="34" charset="0"/>
              <a:buChar char="•"/>
            </a:pP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skolem</a:t>
            </a:r>
            <a:r>
              <a:rPr lang="en-US" sz="1400" dirty="0">
                <a:solidFill>
                  <a:schemeClr val="bg1"/>
                </a:solidFill>
                <a:highlight>
                  <a:srgbClr val="000000"/>
                </a:highlight>
                <a:latin typeface="Monaco" pitchFamily="2" charset="77"/>
              </a:rPr>
              <a:t> -2 “x”)</a:t>
            </a:r>
          </a:p>
          <a:p>
            <a:pPr marL="285750" indent="-285750">
              <a:lnSpc>
                <a:spcPct val="150000"/>
              </a:lnSpc>
              <a:buFont typeface="Arial" panose="020B0604020202020204" pitchFamily="34" charset="0"/>
              <a:buChar char="•"/>
            </a:pP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inst</a:t>
            </a:r>
            <a:r>
              <a:rPr lang="en-US" sz="1400" dirty="0">
                <a:solidFill>
                  <a:schemeClr val="bg1"/>
                </a:solidFill>
                <a:highlight>
                  <a:srgbClr val="000000"/>
                </a:highlight>
                <a:latin typeface="Monaco" pitchFamily="2" charset="77"/>
              </a:rPr>
              <a:t> -1 “x”) </a:t>
            </a:r>
          </a:p>
          <a:p>
            <a:pPr marL="285750" indent="-285750">
              <a:lnSpc>
                <a:spcPct val="150000"/>
              </a:lnSpc>
              <a:buFont typeface="Arial" panose="020B0604020202020204" pitchFamily="34" charset="0"/>
              <a:buChar char="•"/>
            </a:pP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inst</a:t>
            </a:r>
            <a:r>
              <a:rPr lang="en-US" sz="1400" dirty="0">
                <a:solidFill>
                  <a:schemeClr val="bg1"/>
                </a:solidFill>
                <a:highlight>
                  <a:srgbClr val="000000"/>
                </a:highlight>
                <a:latin typeface="Monaco" pitchFamily="2" charset="77"/>
              </a:rPr>
              <a:t> 1 “2 * x”) </a:t>
            </a:r>
          </a:p>
          <a:p>
            <a:pPr>
              <a:lnSpc>
                <a:spcPct val="150000"/>
              </a:lnSpc>
            </a:pPr>
            <a:r>
              <a:rPr lang="en-US" dirty="0"/>
              <a:t>will complete the proof.</a:t>
            </a:r>
          </a:p>
          <a:p>
            <a:r>
              <a:rPr lang="en-US" dirty="0"/>
              <a:t> </a:t>
            </a:r>
          </a:p>
        </p:txBody>
      </p:sp>
    </p:spTree>
    <p:extLst>
      <p:ext uri="{BB962C8B-B14F-4D97-AF65-F5344CB8AC3E}">
        <p14:creationId xmlns:p14="http://schemas.microsoft.com/office/powerpoint/2010/main" val="3955517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6530274" cy="523220"/>
          </a:xfrm>
          <a:prstGeom prst="rect">
            <a:avLst/>
          </a:prstGeom>
          <a:noFill/>
        </p:spPr>
        <p:txBody>
          <a:bodyPr wrap="square" rtlCol="0">
            <a:spAutoFit/>
          </a:bodyPr>
          <a:lstStyle/>
          <a:p>
            <a:r>
              <a:rPr lang="en-US" sz="2800" dirty="0">
                <a:solidFill>
                  <a:schemeClr val="accent1"/>
                </a:solidFill>
              </a:rPr>
              <a:t>Skolemization and Instantiation Commands</a:t>
            </a:r>
          </a:p>
        </p:txBody>
      </p:sp>
      <p:sp>
        <p:nvSpPr>
          <p:cNvPr id="7" name="TextBox 6">
            <a:extLst>
              <a:ext uri="{FF2B5EF4-FFF2-40B4-BE49-F238E27FC236}">
                <a16:creationId xmlns:a16="http://schemas.microsoft.com/office/drawing/2014/main" id="{619DA7AA-1580-8148-90C4-5B93E0E73D58}"/>
              </a:ext>
            </a:extLst>
          </p:cNvPr>
          <p:cNvSpPr txBox="1"/>
          <p:nvPr/>
        </p:nvSpPr>
        <p:spPr>
          <a:xfrm>
            <a:off x="493613" y="1157161"/>
            <a:ext cx="5632057" cy="4524315"/>
          </a:xfrm>
          <a:prstGeom prst="rect">
            <a:avLst/>
          </a:prstGeom>
          <a:solidFill>
            <a:schemeClr val="accent1">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skeep</a:t>
            </a:r>
            <a:r>
              <a:rPr lang="en-US" sz="1400" dirty="0">
                <a:solidFill>
                  <a:schemeClr val="bg1"/>
                </a:solidFill>
                <a:highlight>
                  <a:srgbClr val="000000"/>
                </a:highlight>
                <a:latin typeface="Monaco" pitchFamily="2" charset="77"/>
              </a:rPr>
              <a:t>) </a:t>
            </a:r>
          </a:p>
          <a:p>
            <a:pPr marL="285750" indent="-285750">
              <a:buFont typeface="Arial" panose="020B0604020202020204" pitchFamily="34" charset="0"/>
              <a:buChar char="•"/>
            </a:pPr>
            <a:r>
              <a:rPr lang="en-US" dirty="0"/>
              <a:t>Example Syntax: </a:t>
            </a: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skeep</a:t>
            </a:r>
            <a:r>
              <a:rPr lang="en-US" sz="1400" dirty="0">
                <a:solidFill>
                  <a:schemeClr val="bg1"/>
                </a:solidFill>
                <a:highlight>
                  <a:srgbClr val="000000"/>
                </a:highlight>
                <a:latin typeface="Monaco" pitchFamily="2" charset="77"/>
              </a:rPr>
              <a:t> -1)</a:t>
            </a:r>
            <a:endParaRPr lang="en-US" dirty="0"/>
          </a:p>
          <a:p>
            <a:pPr marL="285750" indent="-285750">
              <a:buFont typeface="Arial" panose="020B0604020202020204" pitchFamily="34" charset="0"/>
              <a:buChar char="•"/>
            </a:pPr>
            <a:r>
              <a:rPr lang="en-US" dirty="0" err="1"/>
              <a:t>Skolemize</a:t>
            </a:r>
            <a:r>
              <a:rPr lang="en-US" dirty="0"/>
              <a:t> and “keep” variable names (when possible) </a:t>
            </a:r>
          </a:p>
          <a:p>
            <a:pPr marL="285750" indent="-285750">
              <a:buFont typeface="Arial" panose="020B0604020202020204" pitchFamily="34" charset="0"/>
              <a:buChar char="•"/>
            </a:pPr>
            <a:r>
              <a:rPr lang="en-US" dirty="0"/>
              <a:t>Applies (flatten) after </a:t>
            </a:r>
            <a:r>
              <a:rPr lang="en-US" dirty="0" err="1"/>
              <a:t>skolemizing</a:t>
            </a:r>
            <a:r>
              <a:rPr lang="en-US" dirty="0"/>
              <a:t>, usually helpful</a:t>
            </a:r>
          </a:p>
          <a:p>
            <a:endParaRPr lang="en-US" sz="1400" dirty="0">
              <a:solidFill>
                <a:schemeClr val="bg1"/>
              </a:solidFill>
              <a:highlight>
                <a:srgbClr val="000000"/>
              </a:highlight>
              <a:latin typeface="Monaco" pitchFamily="2" charset="77"/>
            </a:endParaRPr>
          </a:p>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skolem</a:t>
            </a:r>
            <a:r>
              <a:rPr lang="en-US" sz="1400" dirty="0">
                <a:solidFill>
                  <a:schemeClr val="bg1"/>
                </a:solidFill>
                <a:highlight>
                  <a:srgbClr val="000000"/>
                </a:highlight>
                <a:latin typeface="Monaco" pitchFamily="2" charset="77"/>
              </a:rPr>
              <a:t>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 names)</a:t>
            </a:r>
            <a:r>
              <a:rPr lang="en-US" sz="1400" dirty="0">
                <a:latin typeface="Monaco" pitchFamily="2" charset="77"/>
              </a:rPr>
              <a:t> </a:t>
            </a:r>
          </a:p>
          <a:p>
            <a:pPr marL="342900" indent="-342900">
              <a:buFont typeface="Arial" panose="020B0604020202020204" pitchFamily="34" charset="0"/>
              <a:buChar char="•"/>
            </a:pPr>
            <a:r>
              <a:rPr lang="en-US" dirty="0"/>
              <a:t>The basic </a:t>
            </a:r>
            <a:r>
              <a:rPr lang="en-US" dirty="0" err="1"/>
              <a:t>skolemization</a:t>
            </a:r>
            <a:r>
              <a:rPr lang="en-US" dirty="0"/>
              <a:t> command</a:t>
            </a:r>
          </a:p>
          <a:p>
            <a:pPr marL="342900" indent="-342900">
              <a:buFont typeface="Arial" panose="020B0604020202020204" pitchFamily="34" charset="0"/>
              <a:buChar char="•"/>
            </a:pPr>
            <a:r>
              <a:rPr lang="en-US" dirty="0"/>
              <a:t>Uses constants “names” in the quantified formula “</a:t>
            </a:r>
            <a:r>
              <a:rPr lang="en-US" dirty="0" err="1"/>
              <a:t>fnum</a:t>
            </a:r>
            <a:r>
              <a:rPr lang="en-US" dirty="0"/>
              <a:t>” </a:t>
            </a:r>
          </a:p>
          <a:p>
            <a:endParaRPr lang="en-US" sz="2000" dirty="0"/>
          </a:p>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skolem</a:t>
            </a:r>
            <a:r>
              <a:rPr lang="en-US" sz="1400" dirty="0">
                <a:solidFill>
                  <a:schemeClr val="bg1"/>
                </a:solidFill>
                <a:highlight>
                  <a:srgbClr val="000000"/>
                </a:highlight>
                <a:latin typeface="Monaco" pitchFamily="2" charset="77"/>
              </a:rPr>
              <a:t>! &amp;opt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a:t>
            </a:r>
            <a:r>
              <a:rPr lang="en-US" sz="2000" dirty="0"/>
              <a:t>    </a:t>
            </a:r>
          </a:p>
          <a:p>
            <a:pPr marL="342900" indent="-342900">
              <a:buFont typeface="Arial" panose="020B0604020202020204" pitchFamily="34" charset="0"/>
              <a:buChar char="•"/>
            </a:pPr>
            <a:r>
              <a:rPr lang="en-US" dirty="0" err="1"/>
              <a:t>Skolemizes</a:t>
            </a:r>
            <a:r>
              <a:rPr lang="en-US" dirty="0"/>
              <a:t> a formula, optionally specified</a:t>
            </a:r>
            <a:endParaRPr lang="en-US" dirty="0">
              <a:solidFill>
                <a:schemeClr val="bg1"/>
              </a:solidFill>
              <a:highlight>
                <a:srgbClr val="000000"/>
              </a:highlight>
              <a:latin typeface="Monaco" pitchFamily="2" charset="77"/>
            </a:endParaRPr>
          </a:p>
          <a:p>
            <a:pPr marL="342900" indent="-342900">
              <a:buFont typeface="Arial" panose="020B0604020202020204" pitchFamily="34" charset="0"/>
              <a:buChar char="•"/>
            </a:pPr>
            <a:r>
              <a:rPr lang="en-US" dirty="0"/>
              <a:t>A variable </a:t>
            </a:r>
            <a:r>
              <a:rPr lang="en-US" sz="1400" dirty="0">
                <a:solidFill>
                  <a:schemeClr val="bg1"/>
                </a:solidFill>
                <a:highlight>
                  <a:srgbClr val="000000"/>
                </a:highlight>
                <a:latin typeface="Monaco" pitchFamily="2" charset="77"/>
              </a:rPr>
              <a:t>x</a:t>
            </a:r>
            <a:r>
              <a:rPr lang="en-US" sz="2000" dirty="0"/>
              <a:t> </a:t>
            </a:r>
            <a:r>
              <a:rPr lang="en-US" dirty="0"/>
              <a:t>becomes</a:t>
            </a:r>
            <a:r>
              <a:rPr lang="en-US" sz="2000" dirty="0"/>
              <a:t> </a:t>
            </a:r>
            <a:r>
              <a:rPr lang="en-US" sz="1400" dirty="0">
                <a:solidFill>
                  <a:schemeClr val="bg1"/>
                </a:solidFill>
                <a:highlight>
                  <a:srgbClr val="000000"/>
                </a:highlight>
                <a:latin typeface="Monaco" pitchFamily="2" charset="77"/>
              </a:rPr>
              <a:t>x!1</a:t>
            </a:r>
            <a:r>
              <a:rPr lang="en-US" sz="2000" dirty="0"/>
              <a:t> </a:t>
            </a:r>
            <a:r>
              <a:rPr lang="en-US" dirty="0"/>
              <a:t>or </a:t>
            </a:r>
            <a:r>
              <a:rPr lang="en-US" sz="1400" dirty="0">
                <a:solidFill>
                  <a:schemeClr val="bg1"/>
                </a:solidFill>
                <a:highlight>
                  <a:srgbClr val="000000"/>
                </a:highlight>
                <a:latin typeface="Monaco" pitchFamily="2" charset="77"/>
              </a:rPr>
              <a:t>x!2</a:t>
            </a:r>
          </a:p>
          <a:p>
            <a:pPr marL="342900" indent="-342900">
              <a:buFont typeface="Arial" panose="020B0604020202020204" pitchFamily="34" charset="0"/>
              <a:buChar char="•"/>
            </a:pPr>
            <a:endParaRPr lang="en-US" sz="2000" dirty="0">
              <a:solidFill>
                <a:schemeClr val="accent1"/>
              </a:solidFill>
            </a:endParaRPr>
          </a:p>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skosimp</a:t>
            </a:r>
            <a:r>
              <a:rPr lang="en-US" sz="1400" dirty="0">
                <a:solidFill>
                  <a:schemeClr val="bg1"/>
                </a:solidFill>
                <a:highlight>
                  <a:srgbClr val="000000"/>
                </a:highlight>
                <a:latin typeface="Monaco" pitchFamily="2" charset="77"/>
              </a:rPr>
              <a:t>*)</a:t>
            </a:r>
            <a:r>
              <a:rPr lang="en-US" sz="2000" dirty="0"/>
              <a:t> </a:t>
            </a:r>
          </a:p>
          <a:p>
            <a:pPr marL="342900" indent="-342900">
              <a:buFont typeface="Arial" panose="020B0604020202020204" pitchFamily="34" charset="0"/>
              <a:buChar char="•"/>
            </a:pPr>
            <a:r>
              <a:rPr lang="en-US" sz="2000" dirty="0"/>
              <a:t>Applies </a:t>
            </a: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skolem</a:t>
            </a:r>
            <a:r>
              <a:rPr lang="en-US" sz="1400" dirty="0">
                <a:solidFill>
                  <a:schemeClr val="bg1"/>
                </a:solidFill>
                <a:highlight>
                  <a:srgbClr val="000000"/>
                </a:highlight>
                <a:latin typeface="Monaco" pitchFamily="2" charset="77"/>
              </a:rPr>
              <a:t>!)</a:t>
            </a:r>
            <a:r>
              <a:rPr lang="en-US" sz="2000" dirty="0"/>
              <a:t> then </a:t>
            </a:r>
            <a:r>
              <a:rPr lang="en-US" sz="1400" dirty="0">
                <a:solidFill>
                  <a:schemeClr val="bg1"/>
                </a:solidFill>
                <a:highlight>
                  <a:srgbClr val="000000"/>
                </a:highlight>
                <a:latin typeface="Monaco" pitchFamily="2" charset="77"/>
              </a:rPr>
              <a:t>(flatten)</a:t>
            </a:r>
          </a:p>
        </p:txBody>
      </p:sp>
      <p:sp>
        <p:nvSpPr>
          <p:cNvPr id="2" name="TextBox 1">
            <a:extLst>
              <a:ext uri="{FF2B5EF4-FFF2-40B4-BE49-F238E27FC236}">
                <a16:creationId xmlns:a16="http://schemas.microsoft.com/office/drawing/2014/main" id="{48411FBA-68F0-AA45-A319-B7CFCDF5A35B}"/>
              </a:ext>
            </a:extLst>
          </p:cNvPr>
          <p:cNvSpPr txBox="1"/>
          <p:nvPr/>
        </p:nvSpPr>
        <p:spPr>
          <a:xfrm>
            <a:off x="6360341" y="1157161"/>
            <a:ext cx="5632056" cy="3354765"/>
          </a:xfrm>
          <a:prstGeom prst="rect">
            <a:avLst/>
          </a:prstGeom>
          <a:solidFill>
            <a:schemeClr val="accent1">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inst</a:t>
            </a:r>
            <a:r>
              <a:rPr lang="en-US" sz="1400" dirty="0">
                <a:solidFill>
                  <a:schemeClr val="bg1"/>
                </a:solidFill>
                <a:highlight>
                  <a:srgbClr val="000000"/>
                </a:highlight>
                <a:latin typeface="Monaco" pitchFamily="2" charset="77"/>
              </a:rPr>
              <a:t>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 &amp;rest terms)</a:t>
            </a:r>
          </a:p>
          <a:p>
            <a:pPr marL="285750" indent="-285750">
              <a:buFont typeface="Arial" panose="020B0604020202020204" pitchFamily="34" charset="0"/>
              <a:buChar char="•"/>
            </a:pPr>
            <a:r>
              <a:rPr lang="en-US" dirty="0"/>
              <a:t>Example Syntax: </a:t>
            </a: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inst</a:t>
            </a:r>
            <a:r>
              <a:rPr lang="en-US" sz="1400" dirty="0">
                <a:solidFill>
                  <a:schemeClr val="bg1"/>
                </a:solidFill>
                <a:highlight>
                  <a:srgbClr val="000000"/>
                </a:highlight>
                <a:latin typeface="Monaco" pitchFamily="2" charset="77"/>
              </a:rPr>
              <a:t> -1 “pi/2”)</a:t>
            </a:r>
          </a:p>
          <a:p>
            <a:pPr marL="285750" indent="-285750">
              <a:buFont typeface="Arial" panose="020B0604020202020204" pitchFamily="34" charset="0"/>
              <a:buChar char="•"/>
            </a:pPr>
            <a:r>
              <a:rPr lang="en-US" dirty="0"/>
              <a:t>The basic instantiation command</a:t>
            </a:r>
          </a:p>
          <a:p>
            <a:pPr marL="285750" indent="-285750">
              <a:buFont typeface="Arial" panose="020B0604020202020204" pitchFamily="34" charset="0"/>
              <a:buChar char="•"/>
            </a:pPr>
            <a:endParaRPr lang="en-US" dirty="0"/>
          </a:p>
          <a:p>
            <a:r>
              <a:rPr lang="en-US" sz="1300" dirty="0">
                <a:solidFill>
                  <a:schemeClr val="bg1"/>
                </a:solidFill>
                <a:highlight>
                  <a:srgbClr val="000000"/>
                </a:highlight>
                <a:latin typeface="Monaco" pitchFamily="2" charset="77"/>
              </a:rPr>
              <a:t>(</a:t>
            </a:r>
            <a:r>
              <a:rPr lang="en-US" sz="1300" dirty="0" err="1">
                <a:solidFill>
                  <a:schemeClr val="bg1"/>
                </a:solidFill>
                <a:highlight>
                  <a:srgbClr val="000000"/>
                </a:highlight>
                <a:latin typeface="Monaco" pitchFamily="2" charset="77"/>
              </a:rPr>
              <a:t>inst</a:t>
            </a:r>
            <a:r>
              <a:rPr lang="en-US" sz="1300" dirty="0">
                <a:solidFill>
                  <a:schemeClr val="bg1"/>
                </a:solidFill>
                <a:highlight>
                  <a:srgbClr val="000000"/>
                </a:highlight>
                <a:latin typeface="Monaco" pitchFamily="2" charset="77"/>
              </a:rPr>
              <a:t>? &amp;opt </a:t>
            </a:r>
            <a:r>
              <a:rPr lang="en-US" sz="1300" dirty="0" err="1">
                <a:solidFill>
                  <a:schemeClr val="bg1"/>
                </a:solidFill>
                <a:highlight>
                  <a:srgbClr val="000000"/>
                </a:highlight>
                <a:latin typeface="Monaco" pitchFamily="2" charset="77"/>
              </a:rPr>
              <a:t>fnum</a:t>
            </a:r>
            <a:r>
              <a:rPr lang="en-US" sz="1300" dirty="0">
                <a:solidFill>
                  <a:schemeClr val="bg1"/>
                </a:solidFill>
                <a:highlight>
                  <a:srgbClr val="000000"/>
                </a:highlight>
                <a:latin typeface="Monaco" pitchFamily="2" charset="77"/>
              </a:rPr>
              <a:t>)</a:t>
            </a:r>
            <a:r>
              <a:rPr lang="en-US" dirty="0"/>
              <a:t> </a:t>
            </a:r>
          </a:p>
          <a:p>
            <a:pPr marL="285750" indent="-285750">
              <a:buFont typeface="Arial" panose="020B0604020202020204" pitchFamily="34" charset="0"/>
              <a:buChar char="•"/>
            </a:pPr>
            <a:r>
              <a:rPr lang="en-US" dirty="0"/>
              <a:t>If </a:t>
            </a:r>
            <a:r>
              <a:rPr lang="en-US" dirty="0" err="1"/>
              <a:t>fnum</a:t>
            </a:r>
            <a:r>
              <a:rPr lang="en-US" dirty="0"/>
              <a:t> is given, PVS tries to choose an appropriate instantiation for it</a:t>
            </a:r>
          </a:p>
          <a:p>
            <a:pPr marL="285750" indent="-285750">
              <a:buFont typeface="Arial" panose="020B0604020202020204" pitchFamily="34" charset="0"/>
              <a:buChar char="•"/>
            </a:pPr>
            <a:r>
              <a:rPr lang="en-US" dirty="0"/>
              <a:t>If no </a:t>
            </a:r>
            <a:r>
              <a:rPr lang="en-US" dirty="0" err="1"/>
              <a:t>fnum</a:t>
            </a:r>
            <a:r>
              <a:rPr lang="en-US" dirty="0"/>
              <a:t>, PVS chooses a formula and an instantiation</a:t>
            </a:r>
          </a:p>
          <a:p>
            <a:pPr marL="285750" indent="-285750">
              <a:buFont typeface="Arial" panose="020B0604020202020204" pitchFamily="34" charset="0"/>
              <a:buChar char="•"/>
            </a:pPr>
            <a:endParaRPr lang="en-US" dirty="0"/>
          </a:p>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inst</a:t>
            </a:r>
            <a:r>
              <a:rPr lang="en-US" sz="1400" dirty="0">
                <a:solidFill>
                  <a:schemeClr val="bg1"/>
                </a:solidFill>
                <a:highlight>
                  <a:srgbClr val="000000"/>
                </a:highlight>
                <a:latin typeface="Monaco" pitchFamily="2" charset="77"/>
              </a:rPr>
              <a:t>-cp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 &amp;rest terms)</a:t>
            </a:r>
          </a:p>
          <a:p>
            <a:pPr marL="285750" indent="-285750">
              <a:buFont typeface="Arial" panose="020B0604020202020204" pitchFamily="34" charset="0"/>
              <a:buChar char="•"/>
            </a:pPr>
            <a:r>
              <a:rPr lang="en-US" dirty="0"/>
              <a:t>Works like </a:t>
            </a: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inst</a:t>
            </a:r>
            <a:r>
              <a:rPr lang="en-US" sz="1400" dirty="0">
                <a:solidFill>
                  <a:schemeClr val="bg1"/>
                </a:solidFill>
                <a:highlight>
                  <a:srgbClr val="000000"/>
                </a:highlight>
                <a:latin typeface="Monaco" pitchFamily="2" charset="77"/>
              </a:rPr>
              <a:t>)</a:t>
            </a:r>
            <a:r>
              <a:rPr lang="en-US" dirty="0"/>
              <a:t>, but keeps a copy of the quantified formula</a:t>
            </a:r>
          </a:p>
        </p:txBody>
      </p:sp>
      <p:sp>
        <p:nvSpPr>
          <p:cNvPr id="13" name="TextBox 12">
            <a:extLst>
              <a:ext uri="{FF2B5EF4-FFF2-40B4-BE49-F238E27FC236}">
                <a16:creationId xmlns:a16="http://schemas.microsoft.com/office/drawing/2014/main" id="{9D7A1A75-DF9B-C646-AC2B-A668393EFA74}"/>
              </a:ext>
            </a:extLst>
          </p:cNvPr>
          <p:cNvSpPr txBox="1"/>
          <p:nvPr/>
        </p:nvSpPr>
        <p:spPr>
          <a:xfrm>
            <a:off x="6360341" y="4661012"/>
            <a:ext cx="5195087" cy="1754326"/>
          </a:xfrm>
          <a:prstGeom prst="rect">
            <a:avLst/>
          </a:prstGeom>
          <a:noFill/>
        </p:spPr>
        <p:txBody>
          <a:bodyPr wrap="square" rtlCol="0">
            <a:spAutoFit/>
          </a:bodyPr>
          <a:lstStyle/>
          <a:p>
            <a:r>
              <a:rPr lang="en-US" b="1" dirty="0">
                <a:solidFill>
                  <a:srgbClr val="C00000"/>
                </a:solidFill>
              </a:rPr>
              <a:t>Note:</a:t>
            </a:r>
            <a:r>
              <a:rPr lang="en-US" dirty="0"/>
              <a:t> Be careful when instantiating. PVS will </a:t>
            </a:r>
            <a:r>
              <a:rPr lang="en-US" dirty="0" err="1">
                <a:solidFill>
                  <a:schemeClr val="accent1"/>
                </a:solidFill>
              </a:rPr>
              <a:t>typecheck</a:t>
            </a:r>
            <a:r>
              <a:rPr lang="en-US" dirty="0"/>
              <a:t> any instantiations, and may stop instantiation, or produce </a:t>
            </a:r>
            <a:r>
              <a:rPr lang="en-US" dirty="0">
                <a:solidFill>
                  <a:schemeClr val="accent1"/>
                </a:solidFill>
              </a:rPr>
              <a:t>TCC</a:t>
            </a:r>
            <a:r>
              <a:rPr lang="en-US" dirty="0"/>
              <a:t> branches. </a:t>
            </a:r>
          </a:p>
          <a:p>
            <a:pPr marL="285750" indent="-285750">
              <a:buFont typeface="Arial" panose="020B0604020202020204" pitchFamily="34" charset="0"/>
              <a:buChar char="•"/>
            </a:pPr>
            <a:r>
              <a:rPr lang="en-US" dirty="0"/>
              <a:t>Example: If you have                                       and instantiate it with “0.5”  you’ll get an (unprovable) TCC branch asking to prove that 0.5 is a nat. </a:t>
            </a:r>
          </a:p>
        </p:txBody>
      </p:sp>
      <p:pic>
        <p:nvPicPr>
          <p:cNvPr id="17" name="Picture 16">
            <a:extLst>
              <a:ext uri="{FF2B5EF4-FFF2-40B4-BE49-F238E27FC236}">
                <a16:creationId xmlns:a16="http://schemas.microsoft.com/office/drawing/2014/main" id="{3D30E1B1-9EE0-334F-A15A-C547CF669D91}"/>
              </a:ext>
            </a:extLst>
          </p:cNvPr>
          <p:cNvPicPr>
            <a:picLocks noChangeAspect="1"/>
          </p:cNvPicPr>
          <p:nvPr/>
        </p:nvPicPr>
        <p:blipFill>
          <a:blip r:embed="rId2"/>
          <a:stretch>
            <a:fillRect/>
          </a:stretch>
        </p:blipFill>
        <p:spPr>
          <a:xfrm>
            <a:off x="8715121" y="5546094"/>
            <a:ext cx="1922133" cy="261159"/>
          </a:xfrm>
          <a:prstGeom prst="rect">
            <a:avLst/>
          </a:prstGeom>
        </p:spPr>
      </p:pic>
      <p:sp>
        <p:nvSpPr>
          <p:cNvPr id="4" name="TextBox 3">
            <a:extLst>
              <a:ext uri="{FF2B5EF4-FFF2-40B4-BE49-F238E27FC236}">
                <a16:creationId xmlns:a16="http://schemas.microsoft.com/office/drawing/2014/main" id="{9B1B9BEB-0E16-2543-A4B5-67A5E5764CFC}"/>
              </a:ext>
            </a:extLst>
          </p:cNvPr>
          <p:cNvSpPr txBox="1"/>
          <p:nvPr/>
        </p:nvSpPr>
        <p:spPr>
          <a:xfrm>
            <a:off x="493613" y="5807253"/>
            <a:ext cx="5632057" cy="646331"/>
          </a:xfrm>
          <a:prstGeom prst="rect">
            <a:avLst/>
          </a:prstGeom>
          <a:noFill/>
        </p:spPr>
        <p:txBody>
          <a:bodyPr wrap="square" rtlCol="0">
            <a:spAutoFit/>
          </a:bodyPr>
          <a:lstStyle/>
          <a:p>
            <a:r>
              <a:rPr lang="en-US" b="1" dirty="0">
                <a:solidFill>
                  <a:srgbClr val="C00000"/>
                </a:solidFill>
              </a:rPr>
              <a:t>Note:</a:t>
            </a:r>
            <a:r>
              <a:rPr lang="en-US" dirty="0"/>
              <a:t> When specifying names, use </a:t>
            </a:r>
            <a:r>
              <a:rPr lang="en-US" sz="1400" dirty="0">
                <a:solidFill>
                  <a:schemeClr val="bg1"/>
                </a:solidFill>
                <a:highlight>
                  <a:srgbClr val="000000"/>
                </a:highlight>
                <a:latin typeface="Monaco" pitchFamily="2" charset="77"/>
              </a:rPr>
              <a:t>“_”</a:t>
            </a:r>
            <a:r>
              <a:rPr lang="en-US" dirty="0"/>
              <a:t> to leave a variable uninstantiated (useful when only some values change).</a:t>
            </a:r>
          </a:p>
        </p:txBody>
      </p:sp>
    </p:spTree>
    <p:extLst>
      <p:ext uri="{BB962C8B-B14F-4D97-AF65-F5344CB8AC3E}">
        <p14:creationId xmlns:p14="http://schemas.microsoft.com/office/powerpoint/2010/main" val="1704541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2" y="307497"/>
            <a:ext cx="7444675" cy="523220"/>
          </a:xfrm>
          <a:prstGeom prst="rect">
            <a:avLst/>
          </a:prstGeom>
          <a:noFill/>
        </p:spPr>
        <p:txBody>
          <a:bodyPr wrap="square" rtlCol="0">
            <a:spAutoFit/>
          </a:bodyPr>
          <a:lstStyle/>
          <a:p>
            <a:r>
              <a:rPr lang="en-US" sz="2800" dirty="0">
                <a:solidFill>
                  <a:schemeClr val="accent1"/>
                </a:solidFill>
              </a:rPr>
              <a:t>Commands to make the sequent look good</a:t>
            </a:r>
          </a:p>
        </p:txBody>
      </p:sp>
      <p:sp>
        <p:nvSpPr>
          <p:cNvPr id="7" name="TextBox 6">
            <a:extLst>
              <a:ext uri="{FF2B5EF4-FFF2-40B4-BE49-F238E27FC236}">
                <a16:creationId xmlns:a16="http://schemas.microsoft.com/office/drawing/2014/main" id="{619DA7AA-1580-8148-90C4-5B93E0E73D58}"/>
              </a:ext>
            </a:extLst>
          </p:cNvPr>
          <p:cNvSpPr txBox="1"/>
          <p:nvPr/>
        </p:nvSpPr>
        <p:spPr>
          <a:xfrm>
            <a:off x="598810" y="1221897"/>
            <a:ext cx="5243640" cy="2154436"/>
          </a:xfrm>
          <a:prstGeom prst="rect">
            <a:avLst/>
          </a:prstGeom>
          <a:solidFill>
            <a:schemeClr val="accent1">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(hide &amp;rest </a:t>
            </a:r>
            <a:r>
              <a:rPr lang="en-US" sz="1400" dirty="0" err="1">
                <a:solidFill>
                  <a:schemeClr val="bg1"/>
                </a:solidFill>
                <a:highlight>
                  <a:srgbClr val="000000"/>
                </a:highlight>
                <a:latin typeface="Monaco" pitchFamily="2" charset="77"/>
              </a:rPr>
              <a:t>fnums</a:t>
            </a:r>
            <a:r>
              <a:rPr lang="en-US" sz="1400" dirty="0">
                <a:solidFill>
                  <a:schemeClr val="bg1"/>
                </a:solidFill>
                <a:highlight>
                  <a:srgbClr val="000000"/>
                </a:highlight>
                <a:latin typeface="Monaco" pitchFamily="2" charset="77"/>
              </a:rPr>
              <a:t>)</a:t>
            </a:r>
          </a:p>
          <a:p>
            <a:pPr marL="342900" indent="-342900">
              <a:buFont typeface="Arial" panose="020B0604020202020204" pitchFamily="34" charset="0"/>
              <a:buChar char="•"/>
            </a:pPr>
            <a:r>
              <a:rPr lang="en-US" sz="2000" dirty="0"/>
              <a:t>Example Syntax: </a:t>
            </a:r>
            <a:r>
              <a:rPr lang="en-US" sz="1400" dirty="0">
                <a:solidFill>
                  <a:schemeClr val="bg1"/>
                </a:solidFill>
                <a:highlight>
                  <a:srgbClr val="000000"/>
                </a:highlight>
                <a:latin typeface="Monaco" pitchFamily="2" charset="77"/>
              </a:rPr>
              <a:t>(hide -1 -2 +)</a:t>
            </a:r>
          </a:p>
          <a:p>
            <a:pPr marL="342900" indent="-342900">
              <a:buFont typeface="Arial" panose="020B0604020202020204" pitchFamily="34" charset="0"/>
              <a:buChar char="•"/>
            </a:pPr>
            <a:r>
              <a:rPr lang="en-US" sz="2000" dirty="0"/>
              <a:t>Removes formulas from the sequent</a:t>
            </a:r>
          </a:p>
          <a:p>
            <a:pPr marL="342900" indent="-342900">
              <a:buFont typeface="Arial" panose="020B0604020202020204" pitchFamily="34" charset="0"/>
              <a:buChar char="•"/>
            </a:pPr>
            <a:r>
              <a:rPr lang="en-US" sz="2000" dirty="0"/>
              <a:t>Removed formulas are NOT used for deduction, or affected by commands</a:t>
            </a:r>
          </a:p>
          <a:p>
            <a:pPr marL="342900" indent="-342900">
              <a:buFont typeface="Arial" panose="020B0604020202020204" pitchFamily="34" charset="0"/>
              <a:buChar char="•"/>
            </a:pPr>
            <a:r>
              <a:rPr lang="en-US" sz="2000" dirty="0"/>
              <a:t>Useful if the sequent is complicated</a:t>
            </a:r>
          </a:p>
          <a:p>
            <a:pPr marL="342900" indent="-342900">
              <a:buFont typeface="Arial" panose="020B0604020202020204" pitchFamily="34" charset="0"/>
              <a:buChar char="•"/>
            </a:pPr>
            <a:r>
              <a:rPr lang="en-US" sz="2000" dirty="0"/>
              <a:t> </a:t>
            </a:r>
            <a:r>
              <a:rPr lang="en-US" sz="2000" dirty="0">
                <a:solidFill>
                  <a:srgbClr val="C00000"/>
                </a:solidFill>
              </a:rPr>
              <a:t>Alternate:</a:t>
            </a:r>
            <a:r>
              <a:rPr lang="en-US" sz="2000" dirty="0"/>
              <a:t> </a:t>
            </a:r>
            <a:r>
              <a:rPr lang="en-US" sz="1400" dirty="0">
                <a:solidFill>
                  <a:schemeClr val="bg1"/>
                </a:solidFill>
                <a:highlight>
                  <a:srgbClr val="000000"/>
                </a:highlight>
                <a:latin typeface="Monaco" pitchFamily="2" charset="77"/>
              </a:rPr>
              <a:t>(hide-all-but &amp;opt (</a:t>
            </a:r>
            <a:r>
              <a:rPr lang="en-US" sz="1400" dirty="0" err="1">
                <a:solidFill>
                  <a:schemeClr val="bg1"/>
                </a:solidFill>
                <a:highlight>
                  <a:srgbClr val="000000"/>
                </a:highlight>
                <a:latin typeface="Monaco" pitchFamily="2" charset="77"/>
              </a:rPr>
              <a:t>fnums</a:t>
            </a:r>
            <a:r>
              <a:rPr lang="en-US" sz="1400" dirty="0">
                <a:solidFill>
                  <a:schemeClr val="bg1"/>
                </a:solidFill>
                <a:highlight>
                  <a:srgbClr val="000000"/>
                </a:highlight>
                <a:latin typeface="Monaco" pitchFamily="2" charset="77"/>
              </a:rPr>
              <a:t> *))</a:t>
            </a:r>
          </a:p>
        </p:txBody>
      </p:sp>
      <p:sp>
        <p:nvSpPr>
          <p:cNvPr id="4" name="TextBox 3">
            <a:extLst>
              <a:ext uri="{FF2B5EF4-FFF2-40B4-BE49-F238E27FC236}">
                <a16:creationId xmlns:a16="http://schemas.microsoft.com/office/drawing/2014/main" id="{E70E7349-04FF-544E-99A1-490B75018BEF}"/>
              </a:ext>
            </a:extLst>
          </p:cNvPr>
          <p:cNvSpPr txBox="1"/>
          <p:nvPr/>
        </p:nvSpPr>
        <p:spPr>
          <a:xfrm>
            <a:off x="6290209" y="1421951"/>
            <a:ext cx="5243640" cy="1846659"/>
          </a:xfrm>
          <a:prstGeom prst="rect">
            <a:avLst/>
          </a:prstGeom>
          <a:solidFill>
            <a:schemeClr val="accent1">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(reveal &amp;rest </a:t>
            </a:r>
            <a:r>
              <a:rPr lang="en-US" sz="1400" dirty="0" err="1">
                <a:solidFill>
                  <a:schemeClr val="bg1"/>
                </a:solidFill>
                <a:highlight>
                  <a:srgbClr val="000000"/>
                </a:highlight>
                <a:latin typeface="Monaco" pitchFamily="2" charset="77"/>
              </a:rPr>
              <a:t>fnums</a:t>
            </a:r>
            <a:r>
              <a:rPr lang="en-US" sz="1400" dirty="0">
                <a:solidFill>
                  <a:schemeClr val="bg1"/>
                </a:solidFill>
                <a:highlight>
                  <a:srgbClr val="000000"/>
                </a:highlight>
                <a:latin typeface="Monaco" pitchFamily="2" charset="77"/>
              </a:rPr>
              <a:t>)</a:t>
            </a:r>
          </a:p>
          <a:p>
            <a:pPr marL="342900" indent="-342900">
              <a:buFont typeface="Arial" panose="020B0604020202020204" pitchFamily="34" charset="0"/>
              <a:buChar char="•"/>
            </a:pPr>
            <a:r>
              <a:rPr lang="en-US" sz="2000" dirty="0"/>
              <a:t>Example Syntax: </a:t>
            </a:r>
            <a:r>
              <a:rPr lang="en-US" sz="1400" dirty="0">
                <a:solidFill>
                  <a:schemeClr val="bg1"/>
                </a:solidFill>
                <a:highlight>
                  <a:srgbClr val="000000"/>
                </a:highlight>
                <a:latin typeface="Monaco" pitchFamily="2" charset="77"/>
              </a:rPr>
              <a:t>(reveal 2)</a:t>
            </a:r>
          </a:p>
          <a:p>
            <a:pPr marL="342900" indent="-342900">
              <a:buFont typeface="Arial" panose="020B0604020202020204" pitchFamily="34" charset="0"/>
              <a:buChar char="•"/>
            </a:pPr>
            <a:r>
              <a:rPr lang="en-US" sz="2000" dirty="0"/>
              <a:t>Brings hidden formulas back to the current sequent</a:t>
            </a:r>
          </a:p>
          <a:p>
            <a:pPr marL="342900" indent="-342900">
              <a:buFont typeface="Arial" panose="020B0604020202020204" pitchFamily="34" charset="0"/>
              <a:buChar char="•"/>
            </a:pPr>
            <a:r>
              <a:rPr lang="en-US" sz="2000" dirty="0"/>
              <a:t>Need to know the right number (or label)! Get it with </a:t>
            </a:r>
            <a:r>
              <a:rPr lang="en-US" sz="1400" dirty="0">
                <a:solidFill>
                  <a:schemeClr val="bg1"/>
                </a:solidFill>
                <a:highlight>
                  <a:srgbClr val="000000"/>
                </a:highlight>
                <a:latin typeface="Monaco" pitchFamily="2" charset="77"/>
              </a:rPr>
              <a:t>(show-hidden-formulas)  </a:t>
            </a:r>
          </a:p>
        </p:txBody>
      </p:sp>
      <p:sp>
        <p:nvSpPr>
          <p:cNvPr id="5" name="TextBox 4">
            <a:extLst>
              <a:ext uri="{FF2B5EF4-FFF2-40B4-BE49-F238E27FC236}">
                <a16:creationId xmlns:a16="http://schemas.microsoft.com/office/drawing/2014/main" id="{0363B77B-2050-5A49-A863-692AC3E2EE18}"/>
              </a:ext>
            </a:extLst>
          </p:cNvPr>
          <p:cNvSpPr txBox="1"/>
          <p:nvPr/>
        </p:nvSpPr>
        <p:spPr>
          <a:xfrm>
            <a:off x="3474180" y="3915196"/>
            <a:ext cx="5243640" cy="1846659"/>
          </a:xfrm>
          <a:prstGeom prst="rect">
            <a:avLst/>
          </a:prstGeom>
          <a:solidFill>
            <a:schemeClr val="accent1">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(label name </a:t>
            </a:r>
            <a:r>
              <a:rPr lang="en-US" sz="1400" dirty="0" err="1">
                <a:solidFill>
                  <a:schemeClr val="bg1"/>
                </a:solidFill>
                <a:highlight>
                  <a:srgbClr val="000000"/>
                </a:highlight>
                <a:latin typeface="Monaco" pitchFamily="2" charset="77"/>
              </a:rPr>
              <a:t>fnums</a:t>
            </a:r>
            <a:r>
              <a:rPr lang="en-US" sz="1400" dirty="0">
                <a:solidFill>
                  <a:schemeClr val="bg1"/>
                </a:solidFill>
                <a:highlight>
                  <a:srgbClr val="000000"/>
                </a:highlight>
                <a:latin typeface="Monaco" pitchFamily="2" charset="77"/>
              </a:rPr>
              <a:t>)</a:t>
            </a:r>
          </a:p>
          <a:p>
            <a:pPr marL="342900" indent="-342900">
              <a:buFont typeface="Arial" panose="020B0604020202020204" pitchFamily="34" charset="0"/>
              <a:buChar char="•"/>
            </a:pPr>
            <a:r>
              <a:rPr lang="en-US" sz="2000" dirty="0"/>
              <a:t>Example Syntax: </a:t>
            </a:r>
            <a:r>
              <a:rPr lang="en-US" sz="1400" dirty="0">
                <a:solidFill>
                  <a:schemeClr val="bg1"/>
                </a:solidFill>
                <a:highlight>
                  <a:srgbClr val="000000"/>
                </a:highlight>
                <a:latin typeface="Monaco" pitchFamily="2" charset="77"/>
              </a:rPr>
              <a:t>(label “</a:t>
            </a:r>
            <a:r>
              <a:rPr lang="en-US" sz="1400" dirty="0" err="1">
                <a:solidFill>
                  <a:schemeClr val="bg1"/>
                </a:solidFill>
                <a:highlight>
                  <a:srgbClr val="000000"/>
                </a:highlight>
                <a:latin typeface="Monaco" pitchFamily="2" charset="77"/>
              </a:rPr>
              <a:t>ind_hyp</a:t>
            </a:r>
            <a:r>
              <a:rPr lang="en-US" sz="1400" dirty="0">
                <a:solidFill>
                  <a:schemeClr val="bg1"/>
                </a:solidFill>
                <a:highlight>
                  <a:srgbClr val="000000"/>
                </a:highlight>
                <a:latin typeface="Monaco" pitchFamily="2" charset="77"/>
              </a:rPr>
              <a:t>” -3)</a:t>
            </a:r>
          </a:p>
          <a:p>
            <a:pPr marL="342900" indent="-342900">
              <a:buFont typeface="Arial" panose="020B0604020202020204" pitchFamily="34" charset="0"/>
              <a:buChar char="•"/>
            </a:pPr>
            <a:r>
              <a:rPr lang="en-US" sz="2000" dirty="0"/>
              <a:t>Allows labelling of formulas with strings</a:t>
            </a:r>
          </a:p>
          <a:p>
            <a:pPr marL="342900" indent="-342900">
              <a:buFont typeface="Arial" panose="020B0604020202020204" pitchFamily="34" charset="0"/>
              <a:buChar char="•"/>
            </a:pPr>
            <a:r>
              <a:rPr lang="en-US" sz="2000" dirty="0"/>
              <a:t>Hide a labeled formula early in a proof, and reveal it at the end when you need it</a:t>
            </a:r>
          </a:p>
          <a:p>
            <a:pPr marL="342900" indent="-342900">
              <a:buFont typeface="Arial" panose="020B0604020202020204" pitchFamily="34" charset="0"/>
              <a:buChar char="•"/>
            </a:pPr>
            <a:r>
              <a:rPr lang="en-US" sz="2000" dirty="0"/>
              <a:t> </a:t>
            </a:r>
            <a:r>
              <a:rPr lang="en-US" sz="2000" dirty="0">
                <a:solidFill>
                  <a:srgbClr val="C00000"/>
                </a:solidFill>
              </a:rPr>
              <a:t>Note:  </a:t>
            </a:r>
            <a:r>
              <a:rPr lang="en-US" sz="1400" dirty="0">
                <a:solidFill>
                  <a:schemeClr val="bg1"/>
                </a:solidFill>
                <a:highlight>
                  <a:srgbClr val="000000"/>
                </a:highlight>
                <a:latin typeface="Monaco" pitchFamily="2" charset="77"/>
              </a:rPr>
              <a:t>hide</a:t>
            </a:r>
            <a:r>
              <a:rPr lang="en-US" sz="2000" dirty="0"/>
              <a:t> and </a:t>
            </a:r>
            <a:r>
              <a:rPr lang="en-US" sz="1400" dirty="0">
                <a:solidFill>
                  <a:schemeClr val="bg1"/>
                </a:solidFill>
                <a:highlight>
                  <a:srgbClr val="000000"/>
                </a:highlight>
                <a:latin typeface="Monaco" pitchFamily="2" charset="77"/>
              </a:rPr>
              <a:t>reveal</a:t>
            </a:r>
            <a:r>
              <a:rPr lang="en-US" sz="2000" dirty="0"/>
              <a:t> both accept labels!</a:t>
            </a:r>
          </a:p>
        </p:txBody>
      </p:sp>
    </p:spTree>
    <p:extLst>
      <p:ext uri="{BB962C8B-B14F-4D97-AF65-F5344CB8AC3E}">
        <p14:creationId xmlns:p14="http://schemas.microsoft.com/office/powerpoint/2010/main" val="811471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2" y="307497"/>
            <a:ext cx="4766211" cy="523220"/>
          </a:xfrm>
          <a:prstGeom prst="rect">
            <a:avLst/>
          </a:prstGeom>
          <a:noFill/>
        </p:spPr>
        <p:txBody>
          <a:bodyPr wrap="square" rtlCol="0">
            <a:spAutoFit/>
          </a:bodyPr>
          <a:lstStyle/>
          <a:p>
            <a:r>
              <a:rPr lang="en-US" sz="2800" dirty="0">
                <a:solidFill>
                  <a:schemeClr val="accent1"/>
                </a:solidFill>
              </a:rPr>
              <a:t>Commands to make life easier</a:t>
            </a:r>
          </a:p>
        </p:txBody>
      </p:sp>
      <p:sp>
        <p:nvSpPr>
          <p:cNvPr id="7" name="TextBox 6">
            <a:extLst>
              <a:ext uri="{FF2B5EF4-FFF2-40B4-BE49-F238E27FC236}">
                <a16:creationId xmlns:a16="http://schemas.microsoft.com/office/drawing/2014/main" id="{619DA7AA-1580-8148-90C4-5B93E0E73D58}"/>
              </a:ext>
            </a:extLst>
          </p:cNvPr>
          <p:cNvSpPr txBox="1"/>
          <p:nvPr/>
        </p:nvSpPr>
        <p:spPr>
          <a:xfrm>
            <a:off x="3128244" y="1505396"/>
            <a:ext cx="6017778" cy="3847207"/>
          </a:xfrm>
          <a:prstGeom prst="rect">
            <a:avLst/>
          </a:prstGeom>
          <a:solidFill>
            <a:schemeClr val="accent1">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(prop)</a:t>
            </a:r>
          </a:p>
          <a:p>
            <a:pPr marL="342900" indent="-342900">
              <a:buFont typeface="Arial" panose="020B0604020202020204" pitchFamily="34" charset="0"/>
              <a:buChar char="•"/>
            </a:pPr>
            <a:r>
              <a:rPr lang="en-US" sz="2000" dirty="0"/>
              <a:t>Repeated </a:t>
            </a:r>
            <a:r>
              <a:rPr lang="en-US" sz="1400" dirty="0">
                <a:solidFill>
                  <a:schemeClr val="bg1"/>
                </a:solidFill>
                <a:highlight>
                  <a:srgbClr val="000000"/>
                </a:highlight>
                <a:latin typeface="Monaco" pitchFamily="2" charset="77"/>
              </a:rPr>
              <a:t>flatten</a:t>
            </a:r>
            <a:r>
              <a:rPr lang="en-US" sz="2000" dirty="0"/>
              <a:t> and </a:t>
            </a:r>
            <a:r>
              <a:rPr lang="en-US" sz="1400" dirty="0">
                <a:solidFill>
                  <a:schemeClr val="bg1"/>
                </a:solidFill>
                <a:highlight>
                  <a:srgbClr val="000000"/>
                </a:highlight>
                <a:latin typeface="Monaco" pitchFamily="2" charset="77"/>
              </a:rPr>
              <a:t>split</a:t>
            </a:r>
          </a:p>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bddsimp</a:t>
            </a:r>
            <a:r>
              <a:rPr lang="en-US" sz="1400" dirty="0">
                <a:solidFill>
                  <a:schemeClr val="bg1"/>
                </a:solidFill>
                <a:highlight>
                  <a:srgbClr val="000000"/>
                </a:highlight>
                <a:latin typeface="Monaco" pitchFamily="2" charset="77"/>
              </a:rPr>
              <a:t>)</a:t>
            </a:r>
          </a:p>
          <a:p>
            <a:pPr marL="342900" indent="-342900">
              <a:buFont typeface="Arial" panose="020B0604020202020204" pitchFamily="34" charset="0"/>
              <a:buChar char="•"/>
            </a:pPr>
            <a:r>
              <a:rPr lang="en-US" sz="2000" dirty="0"/>
              <a:t>Propositional simplification with Binary Decision Diagrams (BDDs)</a:t>
            </a:r>
          </a:p>
          <a:p>
            <a:r>
              <a:rPr lang="en-US" sz="1400" dirty="0">
                <a:solidFill>
                  <a:schemeClr val="bg1"/>
                </a:solidFill>
                <a:highlight>
                  <a:srgbClr val="000000"/>
                </a:highlight>
                <a:latin typeface="Monaco" pitchFamily="2" charset="77"/>
              </a:rPr>
              <a:t>(assert)</a:t>
            </a:r>
          </a:p>
          <a:p>
            <a:pPr marL="342900" indent="-342900">
              <a:buFont typeface="Arial" panose="020B0604020202020204" pitchFamily="34" charset="0"/>
              <a:buChar char="•"/>
            </a:pPr>
            <a:r>
              <a:rPr lang="en-US" sz="2000" dirty="0"/>
              <a:t>Applies type-specific decision procedures and auto-rewrites</a:t>
            </a:r>
          </a:p>
          <a:p>
            <a:r>
              <a:rPr lang="en-US" sz="1400" dirty="0">
                <a:solidFill>
                  <a:schemeClr val="bg1"/>
                </a:solidFill>
                <a:highlight>
                  <a:srgbClr val="000000"/>
                </a:highlight>
                <a:latin typeface="Monaco" pitchFamily="2" charset="77"/>
              </a:rPr>
              <a:t>(ground)</a:t>
            </a:r>
          </a:p>
          <a:p>
            <a:pPr marL="342900" indent="-342900">
              <a:buFont typeface="Arial" panose="020B0604020202020204" pitchFamily="34" charset="0"/>
              <a:buChar char="•"/>
            </a:pPr>
            <a:r>
              <a:rPr lang="en-US" sz="2000" dirty="0"/>
              <a:t>Propositional simplification plus decision procedures</a:t>
            </a:r>
          </a:p>
          <a:p>
            <a:r>
              <a:rPr lang="en-US" sz="1400" dirty="0">
                <a:solidFill>
                  <a:schemeClr val="bg1"/>
                </a:solidFill>
                <a:highlight>
                  <a:srgbClr val="000000"/>
                </a:highlight>
                <a:latin typeface="Monaco" pitchFamily="2" charset="77"/>
              </a:rPr>
              <a:t>(smash)</a:t>
            </a:r>
          </a:p>
          <a:p>
            <a:pPr marL="342900" indent="-342900">
              <a:buFont typeface="Arial" panose="020B0604020202020204" pitchFamily="34" charset="0"/>
              <a:buChar char="•"/>
            </a:pPr>
            <a:r>
              <a:rPr lang="en-US" sz="2000" dirty="0"/>
              <a:t>Repeatedly tries </a:t>
            </a:r>
            <a:r>
              <a:rPr lang="en-US" sz="1400" dirty="0" err="1">
                <a:solidFill>
                  <a:schemeClr val="bg1"/>
                </a:solidFill>
                <a:highlight>
                  <a:srgbClr val="000000"/>
                </a:highlight>
                <a:latin typeface="Monaco" pitchFamily="2" charset="77"/>
              </a:rPr>
              <a:t>bddsimp</a:t>
            </a:r>
            <a:r>
              <a:rPr lang="en-US" sz="2000" dirty="0"/>
              <a:t>, </a:t>
            </a:r>
            <a:r>
              <a:rPr lang="en-US" sz="1400" dirty="0">
                <a:solidFill>
                  <a:schemeClr val="bg1"/>
                </a:solidFill>
                <a:highlight>
                  <a:srgbClr val="000000"/>
                </a:highlight>
                <a:latin typeface="Monaco" pitchFamily="2" charset="77"/>
              </a:rPr>
              <a:t>assert</a:t>
            </a:r>
            <a:r>
              <a:rPr lang="en-US" sz="2000" dirty="0"/>
              <a:t>, and </a:t>
            </a:r>
            <a:r>
              <a:rPr lang="en-US" sz="1400" dirty="0">
                <a:solidFill>
                  <a:schemeClr val="bg1"/>
                </a:solidFill>
                <a:highlight>
                  <a:srgbClr val="000000"/>
                </a:highlight>
                <a:latin typeface="Monaco" pitchFamily="2" charset="77"/>
              </a:rPr>
              <a:t>lift-if</a:t>
            </a:r>
          </a:p>
          <a:p>
            <a:r>
              <a:rPr lang="en-US" sz="1400" dirty="0">
                <a:solidFill>
                  <a:schemeClr val="bg1"/>
                </a:solidFill>
                <a:highlight>
                  <a:srgbClr val="000000"/>
                </a:highlight>
                <a:latin typeface="Monaco" pitchFamily="2" charset="77"/>
              </a:rPr>
              <a:t>(grind)</a:t>
            </a:r>
          </a:p>
          <a:p>
            <a:pPr marL="342900" indent="-342900">
              <a:buFont typeface="Arial" panose="020B0604020202020204" pitchFamily="34" charset="0"/>
              <a:buChar char="•"/>
            </a:pPr>
            <a:r>
              <a:rPr lang="en-US" sz="2000" dirty="0"/>
              <a:t>All of the above, plus definition expansion and </a:t>
            </a:r>
            <a:r>
              <a:rPr lang="en-US" sz="1400" dirty="0" err="1">
                <a:solidFill>
                  <a:schemeClr val="bg1"/>
                </a:solidFill>
                <a:highlight>
                  <a:srgbClr val="000000"/>
                </a:highlight>
                <a:latin typeface="Monaco" pitchFamily="2" charset="77"/>
              </a:rPr>
              <a:t>inst</a:t>
            </a:r>
            <a:r>
              <a:rPr lang="en-US" sz="1400" dirty="0">
                <a:solidFill>
                  <a:schemeClr val="bg1"/>
                </a:solidFill>
                <a:highlight>
                  <a:srgbClr val="000000"/>
                </a:highlight>
                <a:latin typeface="Monaco" pitchFamily="2" charset="77"/>
              </a:rPr>
              <a:t>?</a:t>
            </a:r>
          </a:p>
        </p:txBody>
      </p:sp>
      <p:sp>
        <p:nvSpPr>
          <p:cNvPr id="2" name="TextBox 1">
            <a:extLst>
              <a:ext uri="{FF2B5EF4-FFF2-40B4-BE49-F238E27FC236}">
                <a16:creationId xmlns:a16="http://schemas.microsoft.com/office/drawing/2014/main" id="{1ECA8D8F-3FFB-E84E-A6A7-B5B372F17297}"/>
              </a:ext>
            </a:extLst>
          </p:cNvPr>
          <p:cNvSpPr txBox="1"/>
          <p:nvPr/>
        </p:nvSpPr>
        <p:spPr>
          <a:xfrm>
            <a:off x="1568506" y="933694"/>
            <a:ext cx="9054988" cy="400110"/>
          </a:xfrm>
          <a:prstGeom prst="rect">
            <a:avLst/>
          </a:prstGeom>
          <a:noFill/>
        </p:spPr>
        <p:txBody>
          <a:bodyPr wrap="square" rtlCol="0">
            <a:spAutoFit/>
          </a:bodyPr>
          <a:lstStyle/>
          <a:p>
            <a:pPr algn="ctr"/>
            <a:r>
              <a:rPr lang="en-US" sz="2000" dirty="0"/>
              <a:t>The prover has a collection of (increasingly aggressive) simplification commands. </a:t>
            </a:r>
          </a:p>
        </p:txBody>
      </p:sp>
      <p:sp>
        <p:nvSpPr>
          <p:cNvPr id="6" name="TextBox 5">
            <a:extLst>
              <a:ext uri="{FF2B5EF4-FFF2-40B4-BE49-F238E27FC236}">
                <a16:creationId xmlns:a16="http://schemas.microsoft.com/office/drawing/2014/main" id="{27FEC5D6-F502-5F47-BD24-19AF86154D56}"/>
              </a:ext>
            </a:extLst>
          </p:cNvPr>
          <p:cNvSpPr txBox="1"/>
          <p:nvPr/>
        </p:nvSpPr>
        <p:spPr>
          <a:xfrm>
            <a:off x="1948157" y="5712182"/>
            <a:ext cx="8295685" cy="646331"/>
          </a:xfrm>
          <a:prstGeom prst="rect">
            <a:avLst/>
          </a:prstGeom>
          <a:noFill/>
        </p:spPr>
        <p:txBody>
          <a:bodyPr wrap="square" rtlCol="0">
            <a:spAutoFit/>
          </a:bodyPr>
          <a:lstStyle/>
          <a:p>
            <a:pPr algn="ctr"/>
            <a:r>
              <a:rPr lang="en-US" dirty="0">
                <a:solidFill>
                  <a:srgbClr val="C00000"/>
                </a:solidFill>
              </a:rPr>
              <a:t>Note:</a:t>
            </a:r>
            <a:r>
              <a:rPr lang="en-US" dirty="0"/>
              <a:t> </a:t>
            </a:r>
            <a:r>
              <a:rPr lang="en-US" sz="1400" dirty="0">
                <a:solidFill>
                  <a:schemeClr val="bg1"/>
                </a:solidFill>
                <a:highlight>
                  <a:srgbClr val="000000"/>
                </a:highlight>
                <a:latin typeface="Monaco" pitchFamily="2" charset="77"/>
              </a:rPr>
              <a:t>(grind)</a:t>
            </a:r>
            <a:r>
              <a:rPr lang="en-US" dirty="0"/>
              <a:t> can take a long time, get stuck in a loop, or leave the sequent unfamiliar. Sometimes it needs to be interrupted or undone to get back to normal.  </a:t>
            </a:r>
          </a:p>
        </p:txBody>
      </p:sp>
    </p:spTree>
    <p:extLst>
      <p:ext uri="{BB962C8B-B14F-4D97-AF65-F5344CB8AC3E}">
        <p14:creationId xmlns:p14="http://schemas.microsoft.com/office/powerpoint/2010/main" val="4073558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2" y="307497"/>
            <a:ext cx="4766211" cy="523220"/>
          </a:xfrm>
          <a:prstGeom prst="rect">
            <a:avLst/>
          </a:prstGeom>
          <a:noFill/>
        </p:spPr>
        <p:txBody>
          <a:bodyPr wrap="square" rtlCol="0">
            <a:spAutoFit/>
          </a:bodyPr>
          <a:lstStyle/>
          <a:p>
            <a:r>
              <a:rPr lang="en-US" sz="2800" dirty="0">
                <a:solidFill>
                  <a:schemeClr val="accent1"/>
                </a:solidFill>
              </a:rPr>
              <a:t>What’s your type? </a:t>
            </a:r>
          </a:p>
        </p:txBody>
      </p:sp>
      <p:sp>
        <p:nvSpPr>
          <p:cNvPr id="7" name="TextBox 6">
            <a:extLst>
              <a:ext uri="{FF2B5EF4-FFF2-40B4-BE49-F238E27FC236}">
                <a16:creationId xmlns:a16="http://schemas.microsoft.com/office/drawing/2014/main" id="{619DA7AA-1580-8148-90C4-5B93E0E73D58}"/>
              </a:ext>
            </a:extLst>
          </p:cNvPr>
          <p:cNvSpPr txBox="1"/>
          <p:nvPr/>
        </p:nvSpPr>
        <p:spPr>
          <a:xfrm>
            <a:off x="778366" y="2632312"/>
            <a:ext cx="5069662" cy="2462213"/>
          </a:xfrm>
          <a:prstGeom prst="rect">
            <a:avLst/>
          </a:prstGeom>
          <a:solidFill>
            <a:schemeClr val="accent1">
              <a:lumMod val="40000"/>
              <a:lumOff val="60000"/>
            </a:schemeClr>
          </a:solidFill>
          <a:ln>
            <a:solidFill>
              <a:schemeClr val="tx1"/>
            </a:solidFill>
          </a:ln>
        </p:spPr>
        <p:txBody>
          <a:bodyPr wrap="square" rtlCol="0">
            <a:spAutoFit/>
          </a:bodyPr>
          <a:lstStyle/>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typepred</a:t>
            </a:r>
            <a:r>
              <a:rPr lang="en-US" sz="1400" dirty="0">
                <a:solidFill>
                  <a:schemeClr val="bg1"/>
                </a:solidFill>
                <a:highlight>
                  <a:srgbClr val="000000"/>
                </a:highlight>
                <a:latin typeface="Monaco" pitchFamily="2" charset="77"/>
              </a:rPr>
              <a:t> &amp;rest </a:t>
            </a:r>
            <a:r>
              <a:rPr lang="en-US" sz="1400" dirty="0" err="1">
                <a:solidFill>
                  <a:schemeClr val="bg1"/>
                </a:solidFill>
                <a:highlight>
                  <a:srgbClr val="000000"/>
                </a:highlight>
                <a:latin typeface="Monaco" pitchFamily="2" charset="77"/>
              </a:rPr>
              <a:t>exprs</a:t>
            </a:r>
            <a:r>
              <a:rPr lang="en-US" sz="1400" dirty="0">
                <a:solidFill>
                  <a:schemeClr val="bg1"/>
                </a:solidFill>
                <a:highlight>
                  <a:srgbClr val="000000"/>
                </a:highlight>
                <a:latin typeface="Monaco" pitchFamily="2" charset="77"/>
              </a:rPr>
              <a:t>)</a:t>
            </a:r>
          </a:p>
          <a:p>
            <a:pPr marL="342900" indent="-342900">
              <a:buFont typeface="Arial" panose="020B0604020202020204" pitchFamily="34" charset="0"/>
              <a:buChar char="•"/>
            </a:pPr>
            <a:r>
              <a:rPr lang="en-US" sz="2000" dirty="0"/>
              <a:t>Example Syntax: </a:t>
            </a: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typepred</a:t>
            </a:r>
            <a:r>
              <a:rPr lang="en-US" sz="1400" dirty="0">
                <a:solidFill>
                  <a:schemeClr val="bg1"/>
                </a:solidFill>
                <a:highlight>
                  <a:srgbClr val="000000"/>
                </a:highlight>
                <a:latin typeface="Monaco" pitchFamily="2" charset="77"/>
              </a:rPr>
              <a:t> “a”)</a:t>
            </a:r>
          </a:p>
          <a:p>
            <a:pPr marL="342900" indent="-342900">
              <a:buFont typeface="Arial" panose="020B0604020202020204" pitchFamily="34" charset="0"/>
              <a:buChar char="•"/>
            </a:pPr>
            <a:r>
              <a:rPr lang="en-US" sz="2000" dirty="0"/>
              <a:t>Causes type constraints for expressions to be added to the sequent</a:t>
            </a:r>
          </a:p>
          <a:p>
            <a:pPr marL="342900" indent="-342900">
              <a:buFont typeface="Arial" panose="020B0604020202020204" pitchFamily="34" charset="0"/>
              <a:buChar char="•"/>
            </a:pPr>
            <a:r>
              <a:rPr lang="en-US" sz="2000" dirty="0"/>
              <a:t>Subtype predicates are often recalled this way</a:t>
            </a:r>
          </a:p>
          <a:p>
            <a:pPr marL="342900" indent="-342900">
              <a:buFont typeface="Arial" panose="020B0604020202020204" pitchFamily="34" charset="0"/>
              <a:buChar char="•"/>
            </a:pPr>
            <a:r>
              <a:rPr lang="en-US" sz="2000" dirty="0"/>
              <a:t> </a:t>
            </a:r>
            <a:r>
              <a:rPr lang="en-US" sz="2000" dirty="0">
                <a:solidFill>
                  <a:srgbClr val="C00000"/>
                </a:solidFill>
              </a:rPr>
              <a:t>Alternate:</a:t>
            </a:r>
            <a:r>
              <a:rPr lang="en-US" sz="2000" dirty="0"/>
              <a:t> When </a:t>
            </a:r>
            <a:r>
              <a:rPr lang="en-US" sz="2000" dirty="0" err="1"/>
              <a:t>skolemizing</a:t>
            </a:r>
            <a:r>
              <a:rPr lang="en-US" sz="2000" dirty="0"/>
              <a:t>, use the </a:t>
            </a: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preds</a:t>
            </a:r>
            <a:r>
              <a:rPr lang="en-US" sz="1400" dirty="0">
                <a:solidFill>
                  <a:schemeClr val="bg1"/>
                </a:solidFill>
                <a:highlight>
                  <a:srgbClr val="000000"/>
                </a:highlight>
                <a:latin typeface="Monaco" pitchFamily="2" charset="77"/>
              </a:rPr>
              <a:t>? T</a:t>
            </a:r>
            <a:r>
              <a:rPr lang="en-US" sz="2000" dirty="0"/>
              <a:t> option at the end of </a:t>
            </a:r>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skeep</a:t>
            </a:r>
            <a:r>
              <a:rPr lang="en-US" sz="1400" dirty="0">
                <a:solidFill>
                  <a:schemeClr val="bg1"/>
                </a:solidFill>
                <a:highlight>
                  <a:srgbClr val="000000"/>
                </a:highlight>
                <a:latin typeface="Monaco" pitchFamily="2" charset="77"/>
              </a:rPr>
              <a:t>)</a:t>
            </a:r>
            <a:r>
              <a:rPr lang="en-US" sz="2000" dirty="0"/>
              <a:t> </a:t>
            </a:r>
          </a:p>
        </p:txBody>
      </p:sp>
      <p:sp>
        <p:nvSpPr>
          <p:cNvPr id="2" name="TextBox 1">
            <a:extLst>
              <a:ext uri="{FF2B5EF4-FFF2-40B4-BE49-F238E27FC236}">
                <a16:creationId xmlns:a16="http://schemas.microsoft.com/office/drawing/2014/main" id="{1ECA8D8F-3FFB-E84E-A6A7-B5B372F17297}"/>
              </a:ext>
            </a:extLst>
          </p:cNvPr>
          <p:cNvSpPr txBox="1"/>
          <p:nvPr/>
        </p:nvSpPr>
        <p:spPr>
          <a:xfrm>
            <a:off x="813799" y="1531052"/>
            <a:ext cx="4935162" cy="707886"/>
          </a:xfrm>
          <a:prstGeom prst="rect">
            <a:avLst/>
          </a:prstGeom>
          <a:noFill/>
        </p:spPr>
        <p:txBody>
          <a:bodyPr wrap="square" rtlCol="0">
            <a:spAutoFit/>
          </a:bodyPr>
          <a:lstStyle/>
          <a:p>
            <a:pPr algn="ctr"/>
            <a:r>
              <a:rPr lang="en-US" sz="2000" dirty="0"/>
              <a:t>The prover can be asked to reveal information about the TYPE of an expression. </a:t>
            </a:r>
          </a:p>
        </p:txBody>
      </p:sp>
      <p:pic>
        <p:nvPicPr>
          <p:cNvPr id="5" name="Picture 4">
            <a:extLst>
              <a:ext uri="{FF2B5EF4-FFF2-40B4-BE49-F238E27FC236}">
                <a16:creationId xmlns:a16="http://schemas.microsoft.com/office/drawing/2014/main" id="{8A8B8DAB-1754-F540-A0A3-FF48B722CBB1}"/>
              </a:ext>
            </a:extLst>
          </p:cNvPr>
          <p:cNvPicPr>
            <a:picLocks noChangeAspect="1"/>
          </p:cNvPicPr>
          <p:nvPr/>
        </p:nvPicPr>
        <p:blipFill>
          <a:blip r:embed="rId2"/>
          <a:stretch>
            <a:fillRect/>
          </a:stretch>
        </p:blipFill>
        <p:spPr>
          <a:xfrm>
            <a:off x="6343974" y="1531052"/>
            <a:ext cx="5387329" cy="3878490"/>
          </a:xfrm>
          <a:prstGeom prst="rect">
            <a:avLst/>
          </a:prstGeom>
        </p:spPr>
      </p:pic>
      <p:sp>
        <p:nvSpPr>
          <p:cNvPr id="8" name="TextBox 7">
            <a:extLst>
              <a:ext uri="{FF2B5EF4-FFF2-40B4-BE49-F238E27FC236}">
                <a16:creationId xmlns:a16="http://schemas.microsoft.com/office/drawing/2014/main" id="{1548E1F4-C87F-7F48-ABC5-F6322442590C}"/>
              </a:ext>
            </a:extLst>
          </p:cNvPr>
          <p:cNvSpPr txBox="1"/>
          <p:nvPr/>
        </p:nvSpPr>
        <p:spPr>
          <a:xfrm>
            <a:off x="6562641" y="5554974"/>
            <a:ext cx="4879497" cy="369332"/>
          </a:xfrm>
          <a:prstGeom prst="rect">
            <a:avLst/>
          </a:prstGeom>
          <a:noFill/>
        </p:spPr>
        <p:txBody>
          <a:bodyPr wrap="square" rtlCol="0">
            <a:spAutoFit/>
          </a:bodyPr>
          <a:lstStyle/>
          <a:p>
            <a:pPr algn="ctr"/>
            <a:r>
              <a:rPr lang="en-US" dirty="0"/>
              <a:t>An example using </a:t>
            </a:r>
            <a:r>
              <a:rPr lang="en-US" sz="1400" dirty="0" err="1">
                <a:solidFill>
                  <a:schemeClr val="bg1"/>
                </a:solidFill>
                <a:highlight>
                  <a:srgbClr val="000000"/>
                </a:highlight>
                <a:latin typeface="Monaco" pitchFamily="2" charset="77"/>
              </a:rPr>
              <a:t>typepred</a:t>
            </a:r>
            <a:endParaRPr lang="en-US" sz="1400" dirty="0">
              <a:solidFill>
                <a:schemeClr val="bg1"/>
              </a:solidFill>
              <a:highlight>
                <a:srgbClr val="000000"/>
              </a:highlight>
              <a:latin typeface="Monaco" pitchFamily="2" charset="77"/>
            </a:endParaRPr>
          </a:p>
        </p:txBody>
      </p:sp>
    </p:spTree>
    <p:extLst>
      <p:ext uri="{BB962C8B-B14F-4D97-AF65-F5344CB8AC3E}">
        <p14:creationId xmlns:p14="http://schemas.microsoft.com/office/powerpoint/2010/main" val="4237455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Put them to work</a:t>
            </a:r>
          </a:p>
        </p:txBody>
      </p:sp>
      <p:sp>
        <p:nvSpPr>
          <p:cNvPr id="7" name="TextBox 6">
            <a:extLst>
              <a:ext uri="{FF2B5EF4-FFF2-40B4-BE49-F238E27FC236}">
                <a16:creationId xmlns:a16="http://schemas.microsoft.com/office/drawing/2014/main" id="{619DA7AA-1580-8148-90C4-5B93E0E73D58}"/>
              </a:ext>
            </a:extLst>
          </p:cNvPr>
          <p:cNvSpPr txBox="1"/>
          <p:nvPr/>
        </p:nvSpPr>
        <p:spPr>
          <a:xfrm>
            <a:off x="3170729" y="2824120"/>
            <a:ext cx="5850541" cy="1318181"/>
          </a:xfrm>
          <a:prstGeom prst="rect">
            <a:avLst/>
          </a:prstGeom>
          <a:noFill/>
        </p:spPr>
        <p:txBody>
          <a:bodyPr wrap="square" rtlCol="0">
            <a:spAutoFit/>
          </a:bodyPr>
          <a:lstStyle/>
          <a:p>
            <a:pPr algn="ctr">
              <a:lnSpc>
                <a:spcPct val="150000"/>
              </a:lnSpc>
            </a:pPr>
            <a:r>
              <a:rPr lang="en-US" sz="2800" b="1" dirty="0"/>
              <a:t>Try the commands out on some Exercises!</a:t>
            </a:r>
          </a:p>
        </p:txBody>
      </p:sp>
    </p:spTree>
    <p:extLst>
      <p:ext uri="{BB962C8B-B14F-4D97-AF65-F5344CB8AC3E}">
        <p14:creationId xmlns:p14="http://schemas.microsoft.com/office/powerpoint/2010/main" val="354550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542534-EFC2-4445-8C60-5EE32B49CBC7}"/>
              </a:ext>
            </a:extLst>
          </p:cNvPr>
          <p:cNvSpPr>
            <a:spLocks noGrp="1"/>
          </p:cNvSpPr>
          <p:nvPr>
            <p:ph idx="1"/>
          </p:nvPr>
        </p:nvSpPr>
        <p:spPr/>
        <p:txBody>
          <a:bodyPr/>
          <a:lstStyle/>
          <a:p>
            <a:r>
              <a:rPr lang="en-US" dirty="0"/>
              <a:t>PVS website: </a:t>
            </a:r>
            <a:r>
              <a:rPr lang="en-US" u="sng" dirty="0">
                <a:solidFill>
                  <a:schemeClr val="accent1"/>
                </a:solidFill>
              </a:rPr>
              <a:t>https://</a:t>
            </a:r>
            <a:r>
              <a:rPr lang="en-US" u="sng" dirty="0" err="1">
                <a:solidFill>
                  <a:schemeClr val="accent1"/>
                </a:solidFill>
              </a:rPr>
              <a:t>pvs.csl.sri.com</a:t>
            </a:r>
            <a:r>
              <a:rPr lang="en-US" u="sng" dirty="0">
                <a:solidFill>
                  <a:schemeClr val="accent1"/>
                </a:solidFill>
              </a:rPr>
              <a:t>/</a:t>
            </a:r>
          </a:p>
          <a:p>
            <a:r>
              <a:rPr lang="en-US" dirty="0"/>
              <a:t>PVS prover guide: </a:t>
            </a:r>
            <a:r>
              <a:rPr lang="en-US" dirty="0">
                <a:hlinkClick r:id="rId2"/>
              </a:rPr>
              <a:t>https://pvs.csl.sri.com/doc/pvs-prover-guide.pdf</a:t>
            </a:r>
            <a:r>
              <a:rPr lang="en-US" dirty="0"/>
              <a:t> (locally at &lt;</a:t>
            </a:r>
            <a:r>
              <a:rPr lang="en-US" dirty="0" err="1"/>
              <a:t>pvs_folder</a:t>
            </a:r>
            <a:r>
              <a:rPr lang="en-US" dirty="0"/>
              <a:t>&gt;/doc/prover/</a:t>
            </a:r>
            <a:r>
              <a:rPr lang="en-US" dirty="0" err="1"/>
              <a:t>prover.pdf</a:t>
            </a:r>
            <a:r>
              <a:rPr lang="en-US" dirty="0"/>
              <a:t>)</a:t>
            </a:r>
          </a:p>
          <a:p>
            <a:r>
              <a:rPr lang="en-US" dirty="0"/>
              <a:t>PVS google group: </a:t>
            </a:r>
            <a:r>
              <a:rPr lang="en-US" dirty="0">
                <a:hlinkClick r:id="rId3"/>
              </a:rPr>
              <a:t>https://groups.google.com/g/pvs-group</a:t>
            </a:r>
            <a:endParaRPr lang="en-US" dirty="0"/>
          </a:p>
        </p:txBody>
      </p:sp>
      <p:sp>
        <p:nvSpPr>
          <p:cNvPr id="4" name="Footer Placeholder 3">
            <a:extLst>
              <a:ext uri="{FF2B5EF4-FFF2-40B4-BE49-F238E27FC236}">
                <a16:creationId xmlns:a16="http://schemas.microsoft.com/office/drawing/2014/main" id="{ACDEE49D-E42A-2E41-B3D5-C0F6B95D1A8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D0482B8-2917-304E-B9E0-8732E78C93C9}"/>
              </a:ext>
            </a:extLst>
          </p:cNvPr>
          <p:cNvSpPr>
            <a:spLocks noGrp="1"/>
          </p:cNvSpPr>
          <p:nvPr>
            <p:ph type="sldNum" sz="quarter" idx="12"/>
          </p:nvPr>
        </p:nvSpPr>
        <p:spPr/>
        <p:txBody>
          <a:bodyPr/>
          <a:lstStyle/>
          <a:p>
            <a:fld id="{0D6C506A-0F8B-F941-9A25-5B2874CB4532}" type="slidenum">
              <a:rPr lang="en-US" sz="2000" smtClean="0"/>
              <a:t>27</a:t>
            </a:fld>
            <a:endParaRPr lang="en-US" sz="2000" dirty="0"/>
          </a:p>
        </p:txBody>
      </p:sp>
      <p:sp>
        <p:nvSpPr>
          <p:cNvPr id="8" name="TextBox 7">
            <a:extLst>
              <a:ext uri="{FF2B5EF4-FFF2-40B4-BE49-F238E27FC236}">
                <a16:creationId xmlns:a16="http://schemas.microsoft.com/office/drawing/2014/main" id="{93BFA496-8584-AB4B-8C84-71415B23358E}"/>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Getting more help</a:t>
            </a:r>
          </a:p>
        </p:txBody>
      </p:sp>
    </p:spTree>
    <p:extLst>
      <p:ext uri="{BB962C8B-B14F-4D97-AF65-F5344CB8AC3E}">
        <p14:creationId xmlns:p14="http://schemas.microsoft.com/office/powerpoint/2010/main" val="1712692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Further help</a:t>
            </a:r>
          </a:p>
        </p:txBody>
      </p:sp>
      <p:sp>
        <p:nvSpPr>
          <p:cNvPr id="7" name="TextBox 6">
            <a:extLst>
              <a:ext uri="{FF2B5EF4-FFF2-40B4-BE49-F238E27FC236}">
                <a16:creationId xmlns:a16="http://schemas.microsoft.com/office/drawing/2014/main" id="{619DA7AA-1580-8148-90C4-5B93E0E73D58}"/>
              </a:ext>
            </a:extLst>
          </p:cNvPr>
          <p:cNvSpPr txBox="1"/>
          <p:nvPr/>
        </p:nvSpPr>
        <p:spPr>
          <a:xfrm>
            <a:off x="3170729" y="2769909"/>
            <a:ext cx="5850541" cy="1318181"/>
          </a:xfrm>
          <a:prstGeom prst="rect">
            <a:avLst/>
          </a:prstGeom>
          <a:noFill/>
        </p:spPr>
        <p:txBody>
          <a:bodyPr wrap="square" rtlCol="0">
            <a:spAutoFit/>
          </a:bodyPr>
          <a:lstStyle/>
          <a:p>
            <a:pPr algn="ctr">
              <a:lnSpc>
                <a:spcPct val="150000"/>
              </a:lnSpc>
            </a:pPr>
            <a:r>
              <a:rPr lang="en-US" sz="2800" b="1" dirty="0"/>
              <a:t>Try the commands out on some Exercises!</a:t>
            </a:r>
          </a:p>
        </p:txBody>
      </p:sp>
    </p:spTree>
    <p:extLst>
      <p:ext uri="{BB962C8B-B14F-4D97-AF65-F5344CB8AC3E}">
        <p14:creationId xmlns:p14="http://schemas.microsoft.com/office/powerpoint/2010/main" val="3907347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FAF9-D58B-9144-837C-8ACCFF48F952}"/>
              </a:ext>
            </a:extLst>
          </p:cNvPr>
          <p:cNvSpPr>
            <a:spLocks noGrp="1"/>
          </p:cNvSpPr>
          <p:nvPr>
            <p:ph type="ctrTitle"/>
          </p:nvPr>
        </p:nvSpPr>
        <p:spPr>
          <a:xfrm>
            <a:off x="493613" y="1383737"/>
            <a:ext cx="5602388" cy="4709563"/>
          </a:xfrm>
        </p:spPr>
        <p:txBody>
          <a:bodyPr vert="horz" lIns="91440" tIns="45720" rIns="91440" bIns="45720" rtlCol="0" anchor="t">
            <a:normAutofit fontScale="90000"/>
          </a:bodyPr>
          <a:lstStyle/>
          <a:p>
            <a:pPr algn="l"/>
            <a:r>
              <a:rPr lang="en-US" sz="2400" dirty="0"/>
              <a:t>PVS uses </a:t>
            </a:r>
            <a:r>
              <a:rPr lang="en-US" sz="2400" i="1" dirty="0" err="1"/>
              <a:t>sequents</a:t>
            </a:r>
            <a:r>
              <a:rPr lang="en-US" sz="2400" dirty="0"/>
              <a:t> to represent proof goals. A sequent is composed of (numbered) </a:t>
            </a:r>
            <a:r>
              <a:rPr lang="en-US" sz="2400" i="1" dirty="0"/>
              <a:t>formulas</a:t>
            </a:r>
            <a:r>
              <a:rPr lang="en-US" sz="2400" dirty="0"/>
              <a:t>.</a:t>
            </a:r>
            <a:br>
              <a:rPr lang="en-US" sz="2400" dirty="0"/>
            </a:br>
            <a:br>
              <a:rPr lang="en-US" sz="2400" dirty="0"/>
            </a:br>
            <a:r>
              <a:rPr lang="en-US" sz="2400" dirty="0"/>
              <a:t>Read a sequent as “the conjunction (</a:t>
            </a:r>
            <a:r>
              <a:rPr lang="en-US" sz="2400" i="1" dirty="0">
                <a:solidFill>
                  <a:schemeClr val="accent1"/>
                </a:solidFill>
              </a:rPr>
              <a:t>and</a:t>
            </a:r>
            <a:r>
              <a:rPr lang="en-US" sz="2400" dirty="0"/>
              <a:t>) of the antecedents implies the disjunction (</a:t>
            </a:r>
            <a:r>
              <a:rPr lang="en-US" sz="2400" dirty="0">
                <a:solidFill>
                  <a:schemeClr val="accent1"/>
                </a:solidFill>
              </a:rPr>
              <a:t>or</a:t>
            </a:r>
            <a:r>
              <a:rPr lang="en-US" sz="2400" dirty="0"/>
              <a:t>) of the consequents”</a:t>
            </a:r>
            <a:br>
              <a:rPr lang="en-US" sz="2400" dirty="0"/>
            </a:br>
            <a:br>
              <a:rPr lang="en-US" sz="2400" dirty="0"/>
            </a:br>
            <a:r>
              <a:rPr lang="en-US" sz="2400" dirty="0"/>
              <a:t>The goal in the prover is to manipulate </a:t>
            </a:r>
            <a:r>
              <a:rPr lang="en-US" sz="2400" dirty="0" err="1"/>
              <a:t>sequents</a:t>
            </a:r>
            <a:r>
              <a:rPr lang="en-US" sz="2400" dirty="0"/>
              <a:t> using (logically sound) commands into something that is </a:t>
            </a:r>
            <a:r>
              <a:rPr lang="en-US" sz="2400" i="1" dirty="0"/>
              <a:t>obviously true </a:t>
            </a:r>
            <a:r>
              <a:rPr lang="en-US" sz="2400" dirty="0"/>
              <a:t>to PVS. </a:t>
            </a:r>
            <a:br>
              <a:rPr lang="en-US" sz="2400" dirty="0"/>
            </a:br>
            <a:r>
              <a:rPr lang="en-US" sz="2400" dirty="0"/>
              <a:t>      * </a:t>
            </a:r>
            <a:r>
              <a:rPr lang="en-US" sz="2400" dirty="0">
                <a:solidFill>
                  <a:schemeClr val="accent1"/>
                </a:solidFill>
              </a:rPr>
              <a:t>FALSE</a:t>
            </a:r>
            <a:r>
              <a:rPr lang="en-US" sz="2400" dirty="0"/>
              <a:t> in the antecedent</a:t>
            </a:r>
            <a:br>
              <a:rPr lang="en-US" sz="2400" dirty="0"/>
            </a:br>
            <a:r>
              <a:rPr lang="en-US" sz="2400" dirty="0"/>
              <a:t>      * </a:t>
            </a:r>
            <a:r>
              <a:rPr lang="en-US" sz="2400" dirty="0">
                <a:solidFill>
                  <a:schemeClr val="accent1"/>
                </a:solidFill>
              </a:rPr>
              <a:t>TRUE</a:t>
            </a:r>
            <a:r>
              <a:rPr lang="en-US" sz="2400" dirty="0"/>
              <a:t> in the consequent</a:t>
            </a:r>
            <a:br>
              <a:rPr lang="en-US" sz="2400" dirty="0"/>
            </a:br>
            <a:r>
              <a:rPr lang="en-US" sz="2400" dirty="0"/>
              <a:t>      * Same formula in antecedent and </a:t>
            </a:r>
            <a:br>
              <a:rPr lang="en-US" sz="2400" dirty="0"/>
            </a:br>
            <a:r>
              <a:rPr lang="en-US" sz="2400" dirty="0"/>
              <a:t>         consequent</a:t>
            </a:r>
            <a:endParaRPr lang="en-US" sz="2400" kern="1200" dirty="0">
              <a:latin typeface="+mj-lt"/>
              <a:ea typeface="+mj-ea"/>
              <a:cs typeface="+mj-cs"/>
            </a:endParaRPr>
          </a:p>
        </p:txBody>
      </p:sp>
      <p:sp>
        <p:nvSpPr>
          <p:cNvPr id="3" name="TextBox 2">
            <a:extLst>
              <a:ext uri="{FF2B5EF4-FFF2-40B4-BE49-F238E27FC236}">
                <a16:creationId xmlns:a16="http://schemas.microsoft.com/office/drawing/2014/main" id="{E1B243C6-6F27-6145-8F1D-6F6E18DE2A3B}"/>
              </a:ext>
            </a:extLst>
          </p:cNvPr>
          <p:cNvSpPr txBox="1"/>
          <p:nvPr/>
        </p:nvSpPr>
        <p:spPr>
          <a:xfrm>
            <a:off x="493613" y="504469"/>
            <a:ext cx="3366287" cy="523220"/>
          </a:xfrm>
          <a:prstGeom prst="rect">
            <a:avLst/>
          </a:prstGeom>
          <a:noFill/>
        </p:spPr>
        <p:txBody>
          <a:bodyPr wrap="square" rtlCol="0">
            <a:spAutoFit/>
          </a:bodyPr>
          <a:lstStyle/>
          <a:p>
            <a:r>
              <a:rPr lang="en-US" sz="2800" dirty="0">
                <a:solidFill>
                  <a:schemeClr val="accent1"/>
                </a:solidFill>
              </a:rPr>
              <a:t>PVS prover structure</a:t>
            </a:r>
          </a:p>
        </p:txBody>
      </p:sp>
      <p:pic>
        <p:nvPicPr>
          <p:cNvPr id="5" name="Picture 4">
            <a:extLst>
              <a:ext uri="{FF2B5EF4-FFF2-40B4-BE49-F238E27FC236}">
                <a16:creationId xmlns:a16="http://schemas.microsoft.com/office/drawing/2014/main" id="{54EA445A-F00C-B847-BFEE-553775CE0C0D}"/>
              </a:ext>
            </a:extLst>
          </p:cNvPr>
          <p:cNvPicPr>
            <a:picLocks noChangeAspect="1"/>
          </p:cNvPicPr>
          <p:nvPr/>
        </p:nvPicPr>
        <p:blipFill>
          <a:blip r:embed="rId2"/>
          <a:stretch>
            <a:fillRect/>
          </a:stretch>
        </p:blipFill>
        <p:spPr>
          <a:xfrm>
            <a:off x="8387451" y="2129775"/>
            <a:ext cx="3136900" cy="1422400"/>
          </a:xfrm>
          <a:prstGeom prst="rect">
            <a:avLst/>
          </a:prstGeom>
        </p:spPr>
      </p:pic>
      <p:sp>
        <p:nvSpPr>
          <p:cNvPr id="4" name="Right Arrow 3">
            <a:extLst>
              <a:ext uri="{FF2B5EF4-FFF2-40B4-BE49-F238E27FC236}">
                <a16:creationId xmlns:a16="http://schemas.microsoft.com/office/drawing/2014/main" id="{30E57911-CC30-1D4D-9E5C-064A632C79CD}"/>
              </a:ext>
            </a:extLst>
          </p:cNvPr>
          <p:cNvSpPr/>
          <p:nvPr/>
        </p:nvSpPr>
        <p:spPr>
          <a:xfrm>
            <a:off x="7473024" y="2329617"/>
            <a:ext cx="849664" cy="161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CE8A692-E816-304A-A621-7A7F18E00D82}"/>
              </a:ext>
            </a:extLst>
          </p:cNvPr>
          <p:cNvSpPr txBox="1"/>
          <p:nvPr/>
        </p:nvSpPr>
        <p:spPr>
          <a:xfrm>
            <a:off x="6337470" y="2217727"/>
            <a:ext cx="1381041" cy="1246495"/>
          </a:xfrm>
          <a:prstGeom prst="rect">
            <a:avLst/>
          </a:prstGeom>
          <a:noFill/>
        </p:spPr>
        <p:txBody>
          <a:bodyPr wrap="square" rtlCol="0">
            <a:spAutoFit/>
          </a:bodyPr>
          <a:lstStyle/>
          <a:p>
            <a:r>
              <a:rPr lang="en-US" sz="1500" dirty="0"/>
              <a:t>Antecedent</a:t>
            </a:r>
          </a:p>
          <a:p>
            <a:r>
              <a:rPr lang="en-US" sz="1500" dirty="0"/>
              <a:t>Antecedent</a:t>
            </a:r>
          </a:p>
          <a:p>
            <a:r>
              <a:rPr lang="en-US" sz="1500" dirty="0"/>
              <a:t>Turnstile</a:t>
            </a:r>
          </a:p>
          <a:p>
            <a:r>
              <a:rPr lang="en-US" sz="1500" dirty="0"/>
              <a:t>Consequent</a:t>
            </a:r>
          </a:p>
          <a:p>
            <a:r>
              <a:rPr lang="en-US" sz="1500" dirty="0"/>
              <a:t>Consequent</a:t>
            </a:r>
          </a:p>
        </p:txBody>
      </p:sp>
      <p:sp>
        <p:nvSpPr>
          <p:cNvPr id="7" name="Right Arrow 6">
            <a:extLst>
              <a:ext uri="{FF2B5EF4-FFF2-40B4-BE49-F238E27FC236}">
                <a16:creationId xmlns:a16="http://schemas.microsoft.com/office/drawing/2014/main" id="{620FF571-8EF3-D447-A825-83624C5EBD94}"/>
              </a:ext>
            </a:extLst>
          </p:cNvPr>
          <p:cNvSpPr/>
          <p:nvPr/>
        </p:nvSpPr>
        <p:spPr>
          <a:xfrm>
            <a:off x="7473024" y="2541858"/>
            <a:ext cx="849664" cy="161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56599935-20F4-1242-A9DC-5FE1D775965A}"/>
              </a:ext>
            </a:extLst>
          </p:cNvPr>
          <p:cNvSpPr/>
          <p:nvPr/>
        </p:nvSpPr>
        <p:spPr>
          <a:xfrm>
            <a:off x="7473024" y="2772834"/>
            <a:ext cx="1159914" cy="1557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C6EBA48E-648B-454A-BFCA-583D308110F5}"/>
              </a:ext>
            </a:extLst>
          </p:cNvPr>
          <p:cNvSpPr/>
          <p:nvPr/>
        </p:nvSpPr>
        <p:spPr>
          <a:xfrm>
            <a:off x="7477041" y="3011222"/>
            <a:ext cx="849664" cy="161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278C971C-9739-BB43-8E1A-31E4F2F509D4}"/>
              </a:ext>
            </a:extLst>
          </p:cNvPr>
          <p:cNvSpPr/>
          <p:nvPr/>
        </p:nvSpPr>
        <p:spPr>
          <a:xfrm>
            <a:off x="7477041" y="3221035"/>
            <a:ext cx="849664" cy="1618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7DFF79F-9D34-434B-A88D-EC8A8A9E602F}"/>
              </a:ext>
            </a:extLst>
          </p:cNvPr>
          <p:cNvSpPr txBox="1"/>
          <p:nvPr/>
        </p:nvSpPr>
        <p:spPr>
          <a:xfrm>
            <a:off x="7473024" y="4627412"/>
            <a:ext cx="3916545" cy="369332"/>
          </a:xfrm>
          <a:prstGeom prst="rect">
            <a:avLst/>
          </a:prstGeom>
          <a:noFill/>
        </p:spPr>
        <p:txBody>
          <a:bodyPr wrap="square" rtlCol="0">
            <a:spAutoFit/>
          </a:bodyPr>
          <a:lstStyle/>
          <a:p>
            <a:r>
              <a:rPr lang="en-US" dirty="0"/>
              <a:t>“</a:t>
            </a:r>
            <a:r>
              <a:rPr lang="en-US" dirty="0">
                <a:solidFill>
                  <a:schemeClr val="accent1"/>
                </a:solidFill>
              </a:rPr>
              <a:t>p =&gt; q  </a:t>
            </a:r>
            <a:r>
              <a:rPr lang="en-US" dirty="0"/>
              <a:t>and </a:t>
            </a:r>
            <a:r>
              <a:rPr lang="en-US" dirty="0">
                <a:solidFill>
                  <a:schemeClr val="accent1"/>
                </a:solidFill>
              </a:rPr>
              <a:t>p</a:t>
            </a:r>
            <a:r>
              <a:rPr lang="en-US" dirty="0"/>
              <a:t> implies either </a:t>
            </a:r>
            <a:r>
              <a:rPr lang="en-US" dirty="0">
                <a:solidFill>
                  <a:schemeClr val="accent1"/>
                </a:solidFill>
              </a:rPr>
              <a:t>q</a:t>
            </a:r>
            <a:r>
              <a:rPr lang="en-US" dirty="0"/>
              <a:t> or </a:t>
            </a:r>
            <a:r>
              <a:rPr lang="en-US" dirty="0">
                <a:solidFill>
                  <a:schemeClr val="accent1"/>
                </a:solidFill>
              </a:rPr>
              <a:t>r</a:t>
            </a:r>
            <a:r>
              <a:rPr lang="en-US" dirty="0"/>
              <a:t>”</a:t>
            </a:r>
          </a:p>
        </p:txBody>
      </p:sp>
    </p:spTree>
    <p:extLst>
      <p:ext uri="{BB962C8B-B14F-4D97-AF65-F5344CB8AC3E}">
        <p14:creationId xmlns:p14="http://schemas.microsoft.com/office/powerpoint/2010/main" val="3811642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FAF9-D58B-9144-837C-8ACCFF48F952}"/>
              </a:ext>
            </a:extLst>
          </p:cNvPr>
          <p:cNvSpPr>
            <a:spLocks noGrp="1"/>
          </p:cNvSpPr>
          <p:nvPr>
            <p:ph type="ctrTitle"/>
          </p:nvPr>
        </p:nvSpPr>
        <p:spPr>
          <a:xfrm>
            <a:off x="493613" y="1027689"/>
            <a:ext cx="6263238" cy="857755"/>
          </a:xfrm>
        </p:spPr>
        <p:txBody>
          <a:bodyPr vert="horz" lIns="91440" tIns="45720" rIns="91440" bIns="45720" rtlCol="0" anchor="t">
            <a:normAutofit fontScale="90000"/>
          </a:bodyPr>
          <a:lstStyle/>
          <a:p>
            <a:pPr algn="l"/>
            <a:r>
              <a:rPr lang="en-US" sz="2800" dirty="0"/>
              <a:t>The proof process generates sequences or (usually) trees of </a:t>
            </a:r>
            <a:r>
              <a:rPr lang="en-US" sz="2800" dirty="0" err="1"/>
              <a:t>sequents</a:t>
            </a:r>
            <a:r>
              <a:rPr lang="en-US" sz="2800" dirty="0"/>
              <a:t>. </a:t>
            </a:r>
            <a:br>
              <a:rPr lang="en-US" sz="2800" dirty="0"/>
            </a:br>
            <a:r>
              <a:rPr lang="en-US" sz="2800" dirty="0"/>
              <a:t> </a:t>
            </a:r>
            <a:endParaRPr lang="en-US" sz="2800" kern="1200" dirty="0">
              <a:latin typeface="+mj-lt"/>
              <a:ea typeface="+mj-ea"/>
              <a:cs typeface="+mj-cs"/>
            </a:endParaRPr>
          </a:p>
        </p:txBody>
      </p:sp>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366287" cy="523220"/>
          </a:xfrm>
          <a:prstGeom prst="rect">
            <a:avLst/>
          </a:prstGeom>
          <a:noFill/>
        </p:spPr>
        <p:txBody>
          <a:bodyPr wrap="square" rtlCol="0">
            <a:spAutoFit/>
          </a:bodyPr>
          <a:lstStyle/>
          <a:p>
            <a:r>
              <a:rPr lang="en-US" sz="2800" dirty="0">
                <a:solidFill>
                  <a:schemeClr val="accent1"/>
                </a:solidFill>
              </a:rPr>
              <a:t>Trees of </a:t>
            </a:r>
            <a:r>
              <a:rPr lang="en-US" sz="2800" dirty="0" err="1">
                <a:solidFill>
                  <a:schemeClr val="accent1"/>
                </a:solidFill>
              </a:rPr>
              <a:t>sequents</a:t>
            </a:r>
            <a:endParaRPr lang="en-US" sz="2800" dirty="0">
              <a:solidFill>
                <a:schemeClr val="accent1"/>
              </a:solidFill>
            </a:endParaRPr>
          </a:p>
        </p:txBody>
      </p:sp>
      <p:sp>
        <p:nvSpPr>
          <p:cNvPr id="4" name="TextBox 3">
            <a:extLst>
              <a:ext uri="{FF2B5EF4-FFF2-40B4-BE49-F238E27FC236}">
                <a16:creationId xmlns:a16="http://schemas.microsoft.com/office/drawing/2014/main" id="{EBCC2CDA-98C5-244C-A0AF-CAB014BEA50F}"/>
              </a:ext>
            </a:extLst>
          </p:cNvPr>
          <p:cNvSpPr txBox="1"/>
          <p:nvPr/>
        </p:nvSpPr>
        <p:spPr>
          <a:xfrm>
            <a:off x="527387" y="2222408"/>
            <a:ext cx="5579402" cy="3652282"/>
          </a:xfrm>
          <a:prstGeom prst="rect">
            <a:avLst/>
          </a:prstGeom>
          <a:noFill/>
        </p:spPr>
        <p:txBody>
          <a:bodyPr wrap="square" rtlCol="0">
            <a:spAutoFit/>
          </a:bodyPr>
          <a:lstStyle/>
          <a:p>
            <a:r>
              <a:rPr lang="en-US" sz="2000" dirty="0"/>
              <a:t>Non-branching case: </a:t>
            </a:r>
          </a:p>
          <a:p>
            <a:pPr marL="285750" indent="-285750">
              <a:buFont typeface="Arial" panose="020B0604020202020204" pitchFamily="34" charset="0"/>
              <a:buChar char="•"/>
            </a:pPr>
            <a:r>
              <a:rPr lang="en-US" sz="2000" dirty="0"/>
              <a:t>Generates a sequence S</a:t>
            </a:r>
            <a:r>
              <a:rPr lang="en-US" sz="2000" baseline="-25000" dirty="0"/>
              <a:t>0</a:t>
            </a:r>
            <a:r>
              <a:rPr lang="en-US" sz="2000" dirty="0"/>
              <a:t>, S</a:t>
            </a:r>
            <a:r>
              <a:rPr lang="en-US" sz="2000" baseline="-25000" dirty="0"/>
              <a:t>1</a:t>
            </a:r>
            <a:r>
              <a:rPr lang="en-US" sz="2000" dirty="0"/>
              <a:t>,…, S</a:t>
            </a:r>
            <a:r>
              <a:rPr lang="en-US" sz="2000" baseline="-25000" dirty="0"/>
              <a:t>n</a:t>
            </a:r>
          </a:p>
          <a:p>
            <a:pPr marL="285750" indent="-285750">
              <a:buFont typeface="Arial" panose="020B0604020202020204" pitchFamily="34" charset="0"/>
              <a:buChar char="•"/>
            </a:pPr>
            <a:r>
              <a:rPr lang="en-US" sz="2000" dirty="0"/>
              <a:t>Proof rules ensure that S</a:t>
            </a:r>
            <a:r>
              <a:rPr lang="en-US" sz="2000" baseline="-25000" dirty="0"/>
              <a:t>i+1 </a:t>
            </a:r>
            <a:r>
              <a:rPr lang="en-US" sz="2000" dirty="0"/>
              <a:t>=&gt; S</a:t>
            </a:r>
            <a:r>
              <a:rPr lang="en-US" sz="2000" baseline="-25000" dirty="0"/>
              <a:t>i</a:t>
            </a:r>
          </a:p>
          <a:p>
            <a:pPr marL="285750" indent="-285750">
              <a:buFont typeface="Arial" panose="020B0604020202020204" pitchFamily="34" charset="0"/>
              <a:buChar char="•"/>
            </a:pPr>
            <a:r>
              <a:rPr lang="en-US" sz="2000" dirty="0"/>
              <a:t>Implication is transitive, so S</a:t>
            </a:r>
            <a:r>
              <a:rPr lang="en-US" sz="2000" baseline="-25000" dirty="0"/>
              <a:t>n</a:t>
            </a:r>
            <a:r>
              <a:rPr lang="en-US" sz="2000" dirty="0"/>
              <a:t> =&gt; S</a:t>
            </a:r>
            <a:r>
              <a:rPr lang="en-US" sz="2000" baseline="-25000" dirty="0"/>
              <a:t>0</a:t>
            </a:r>
          </a:p>
          <a:p>
            <a:pPr marL="285750" indent="-285750">
              <a:buFont typeface="Arial" panose="020B0604020202020204" pitchFamily="34" charset="0"/>
              <a:buChar char="•"/>
            </a:pPr>
            <a:endParaRPr lang="en-US" sz="2000" baseline="-25000" dirty="0"/>
          </a:p>
          <a:p>
            <a:r>
              <a:rPr lang="en-US" sz="2000" dirty="0"/>
              <a:t>Branching case:</a:t>
            </a:r>
          </a:p>
          <a:p>
            <a:pPr marL="285750" indent="-285750">
              <a:buFont typeface="Arial" panose="020B0604020202020204" pitchFamily="34" charset="0"/>
              <a:buChar char="•"/>
            </a:pPr>
            <a:r>
              <a:rPr lang="en-US" sz="2000" dirty="0"/>
              <a:t>Splits a sequent S</a:t>
            </a:r>
            <a:r>
              <a:rPr lang="en-US" sz="2000" baseline="-25000" dirty="0"/>
              <a:t>i</a:t>
            </a:r>
            <a:r>
              <a:rPr lang="en-US" sz="2000" dirty="0"/>
              <a:t> into S</a:t>
            </a:r>
            <a:r>
              <a:rPr lang="en-US" sz="2000" baseline="-25000" dirty="0"/>
              <a:t>i+1,1</a:t>
            </a:r>
            <a:r>
              <a:rPr lang="en-US" sz="2000" dirty="0"/>
              <a:t>, S</a:t>
            </a:r>
            <a:r>
              <a:rPr lang="en-US" sz="2000" baseline="-25000" dirty="0"/>
              <a:t>i+1,2</a:t>
            </a:r>
            <a:r>
              <a:rPr lang="en-US" sz="2000" dirty="0"/>
              <a:t>,…, S</a:t>
            </a:r>
            <a:r>
              <a:rPr lang="en-US" sz="2000" baseline="-25000" dirty="0"/>
              <a:t>i+1,k</a:t>
            </a:r>
          </a:p>
          <a:p>
            <a:pPr marL="285750" indent="-285750">
              <a:buFont typeface="Arial" panose="020B0604020202020204" pitchFamily="34" charset="0"/>
              <a:buChar char="•"/>
            </a:pPr>
            <a:r>
              <a:rPr lang="en-US" sz="2000" dirty="0"/>
              <a:t>The branches conjunctively prove the previous step, i.e. S</a:t>
            </a:r>
            <a:r>
              <a:rPr lang="en-US" sz="2000" baseline="-25000" dirty="0"/>
              <a:t>i+1,1</a:t>
            </a:r>
            <a:r>
              <a:rPr lang="en-US" sz="2000" dirty="0"/>
              <a:t>, S</a:t>
            </a:r>
            <a:r>
              <a:rPr lang="en-US" sz="2000" baseline="-25000" dirty="0"/>
              <a:t>i+1,2</a:t>
            </a:r>
            <a:r>
              <a:rPr lang="en-US" sz="2000" dirty="0"/>
              <a:t>,…, S</a:t>
            </a:r>
            <a:r>
              <a:rPr lang="en-US" sz="2000" baseline="-25000" dirty="0"/>
              <a:t>i+1,k </a:t>
            </a:r>
            <a:r>
              <a:rPr lang="en-US" sz="2000" dirty="0"/>
              <a:t>=&gt; S</a:t>
            </a:r>
            <a:r>
              <a:rPr lang="en-US" sz="2000" baseline="-25000" dirty="0"/>
              <a:t>i</a:t>
            </a:r>
          </a:p>
          <a:p>
            <a:pPr marL="285750" indent="-285750">
              <a:buFont typeface="Arial" panose="020B0604020202020204" pitchFamily="34" charset="0"/>
              <a:buChar char="•"/>
            </a:pPr>
            <a:r>
              <a:rPr lang="en-US" sz="2000" dirty="0"/>
              <a:t>If each leaf is valid, then the original sequent is also</a:t>
            </a:r>
            <a:endParaRPr lang="en-US" sz="2000" baseline="-25000" dirty="0"/>
          </a:p>
          <a:p>
            <a:pPr marL="285750"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C866C07E-B7C0-2542-8F0C-451080080BA3}"/>
              </a:ext>
            </a:extLst>
          </p:cNvPr>
          <p:cNvSpPr txBox="1"/>
          <p:nvPr/>
        </p:nvSpPr>
        <p:spPr>
          <a:xfrm>
            <a:off x="9135907" y="577199"/>
            <a:ext cx="380327"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a:t>
            </a:r>
          </a:p>
        </p:txBody>
      </p:sp>
      <p:sp>
        <p:nvSpPr>
          <p:cNvPr id="8" name="TextBox 7">
            <a:extLst>
              <a:ext uri="{FF2B5EF4-FFF2-40B4-BE49-F238E27FC236}">
                <a16:creationId xmlns:a16="http://schemas.microsoft.com/office/drawing/2014/main" id="{58C95D63-2E11-3745-A7E2-083E7A6B87C8}"/>
              </a:ext>
            </a:extLst>
          </p:cNvPr>
          <p:cNvSpPr txBox="1"/>
          <p:nvPr/>
        </p:nvSpPr>
        <p:spPr>
          <a:xfrm>
            <a:off x="9127815" y="1271900"/>
            <a:ext cx="380327"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a:t>
            </a:r>
          </a:p>
        </p:txBody>
      </p:sp>
      <p:sp>
        <p:nvSpPr>
          <p:cNvPr id="9" name="TextBox 8">
            <a:extLst>
              <a:ext uri="{FF2B5EF4-FFF2-40B4-BE49-F238E27FC236}">
                <a16:creationId xmlns:a16="http://schemas.microsoft.com/office/drawing/2014/main" id="{52C551D5-9EF8-8541-8102-ABA78A6C5929}"/>
              </a:ext>
            </a:extLst>
          </p:cNvPr>
          <p:cNvSpPr txBox="1"/>
          <p:nvPr/>
        </p:nvSpPr>
        <p:spPr>
          <a:xfrm>
            <a:off x="9127815" y="1950417"/>
            <a:ext cx="380327"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a:t>
            </a:r>
          </a:p>
        </p:txBody>
      </p:sp>
      <p:sp>
        <p:nvSpPr>
          <p:cNvPr id="10" name="TextBox 9">
            <a:extLst>
              <a:ext uri="{FF2B5EF4-FFF2-40B4-BE49-F238E27FC236}">
                <a16:creationId xmlns:a16="http://schemas.microsoft.com/office/drawing/2014/main" id="{2E3BCF70-8D9E-E648-A8FF-B4D71A145040}"/>
              </a:ext>
            </a:extLst>
          </p:cNvPr>
          <p:cNvSpPr txBox="1"/>
          <p:nvPr/>
        </p:nvSpPr>
        <p:spPr>
          <a:xfrm>
            <a:off x="8201036" y="2725863"/>
            <a:ext cx="516311"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1.1</a:t>
            </a:r>
          </a:p>
        </p:txBody>
      </p:sp>
      <p:sp>
        <p:nvSpPr>
          <p:cNvPr id="11" name="TextBox 10">
            <a:extLst>
              <a:ext uri="{FF2B5EF4-FFF2-40B4-BE49-F238E27FC236}">
                <a16:creationId xmlns:a16="http://schemas.microsoft.com/office/drawing/2014/main" id="{7448D67C-8B32-D640-898A-C686D9209D35}"/>
              </a:ext>
            </a:extLst>
          </p:cNvPr>
          <p:cNvSpPr txBox="1"/>
          <p:nvPr/>
        </p:nvSpPr>
        <p:spPr>
          <a:xfrm>
            <a:off x="9127815" y="2720239"/>
            <a:ext cx="488138"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1.2</a:t>
            </a:r>
          </a:p>
        </p:txBody>
      </p:sp>
      <p:sp>
        <p:nvSpPr>
          <p:cNvPr id="12" name="TextBox 11">
            <a:extLst>
              <a:ext uri="{FF2B5EF4-FFF2-40B4-BE49-F238E27FC236}">
                <a16:creationId xmlns:a16="http://schemas.microsoft.com/office/drawing/2014/main" id="{D44C2860-9015-FB4B-81A3-0AB866921CD6}"/>
              </a:ext>
            </a:extLst>
          </p:cNvPr>
          <p:cNvSpPr txBox="1"/>
          <p:nvPr/>
        </p:nvSpPr>
        <p:spPr>
          <a:xfrm>
            <a:off x="9930275" y="2720239"/>
            <a:ext cx="488138"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1.3</a:t>
            </a:r>
          </a:p>
        </p:txBody>
      </p:sp>
      <p:sp>
        <p:nvSpPr>
          <p:cNvPr id="13" name="TextBox 12">
            <a:extLst>
              <a:ext uri="{FF2B5EF4-FFF2-40B4-BE49-F238E27FC236}">
                <a16:creationId xmlns:a16="http://schemas.microsoft.com/office/drawing/2014/main" id="{1D9C5D03-9D09-3649-A59A-1F1B2CE3A902}"/>
              </a:ext>
            </a:extLst>
          </p:cNvPr>
          <p:cNvSpPr txBox="1"/>
          <p:nvPr/>
        </p:nvSpPr>
        <p:spPr>
          <a:xfrm>
            <a:off x="7828368" y="3429000"/>
            <a:ext cx="496987"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1.1</a:t>
            </a:r>
          </a:p>
        </p:txBody>
      </p:sp>
      <p:sp>
        <p:nvSpPr>
          <p:cNvPr id="14" name="TextBox 13">
            <a:extLst>
              <a:ext uri="{FF2B5EF4-FFF2-40B4-BE49-F238E27FC236}">
                <a16:creationId xmlns:a16="http://schemas.microsoft.com/office/drawing/2014/main" id="{6D565BF0-EA90-494D-8C99-9DEE24CDF0E9}"/>
              </a:ext>
            </a:extLst>
          </p:cNvPr>
          <p:cNvSpPr txBox="1"/>
          <p:nvPr/>
        </p:nvSpPr>
        <p:spPr>
          <a:xfrm>
            <a:off x="7828367" y="4184898"/>
            <a:ext cx="496987"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1.1</a:t>
            </a:r>
          </a:p>
        </p:txBody>
      </p:sp>
      <p:sp>
        <p:nvSpPr>
          <p:cNvPr id="15" name="TextBox 14">
            <a:extLst>
              <a:ext uri="{FF2B5EF4-FFF2-40B4-BE49-F238E27FC236}">
                <a16:creationId xmlns:a16="http://schemas.microsoft.com/office/drawing/2014/main" id="{7D82758C-A5C7-AF40-8A31-7956CE39C341}"/>
              </a:ext>
            </a:extLst>
          </p:cNvPr>
          <p:cNvSpPr txBox="1"/>
          <p:nvPr/>
        </p:nvSpPr>
        <p:spPr>
          <a:xfrm>
            <a:off x="8747488" y="3429000"/>
            <a:ext cx="496987"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1.2</a:t>
            </a:r>
          </a:p>
        </p:txBody>
      </p:sp>
      <p:sp>
        <p:nvSpPr>
          <p:cNvPr id="16" name="TextBox 15">
            <a:extLst>
              <a:ext uri="{FF2B5EF4-FFF2-40B4-BE49-F238E27FC236}">
                <a16:creationId xmlns:a16="http://schemas.microsoft.com/office/drawing/2014/main" id="{218FACFA-8AF1-4D48-8F09-39611136B7BB}"/>
              </a:ext>
            </a:extLst>
          </p:cNvPr>
          <p:cNvSpPr txBox="1"/>
          <p:nvPr/>
        </p:nvSpPr>
        <p:spPr>
          <a:xfrm>
            <a:off x="8747487" y="4176806"/>
            <a:ext cx="496987"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1.2</a:t>
            </a:r>
          </a:p>
        </p:txBody>
      </p:sp>
      <p:sp>
        <p:nvSpPr>
          <p:cNvPr id="17" name="TextBox 16">
            <a:extLst>
              <a:ext uri="{FF2B5EF4-FFF2-40B4-BE49-F238E27FC236}">
                <a16:creationId xmlns:a16="http://schemas.microsoft.com/office/drawing/2014/main" id="{D6D89E01-A92E-A647-B60E-5EFD18B0002B}"/>
              </a:ext>
            </a:extLst>
          </p:cNvPr>
          <p:cNvSpPr txBox="1"/>
          <p:nvPr/>
        </p:nvSpPr>
        <p:spPr>
          <a:xfrm>
            <a:off x="9930275" y="3423375"/>
            <a:ext cx="488138"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1.3</a:t>
            </a:r>
          </a:p>
        </p:txBody>
      </p:sp>
      <p:sp>
        <p:nvSpPr>
          <p:cNvPr id="18" name="TextBox 17">
            <a:extLst>
              <a:ext uri="{FF2B5EF4-FFF2-40B4-BE49-F238E27FC236}">
                <a16:creationId xmlns:a16="http://schemas.microsoft.com/office/drawing/2014/main" id="{A6B9E9C7-DD7F-DC46-8BC1-DD5D0C6FE99C}"/>
              </a:ext>
            </a:extLst>
          </p:cNvPr>
          <p:cNvSpPr txBox="1"/>
          <p:nvPr/>
        </p:nvSpPr>
        <p:spPr>
          <a:xfrm>
            <a:off x="9400880" y="4184899"/>
            <a:ext cx="635191"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1.3.1</a:t>
            </a:r>
          </a:p>
        </p:txBody>
      </p:sp>
      <p:sp>
        <p:nvSpPr>
          <p:cNvPr id="19" name="TextBox 18">
            <a:extLst>
              <a:ext uri="{FF2B5EF4-FFF2-40B4-BE49-F238E27FC236}">
                <a16:creationId xmlns:a16="http://schemas.microsoft.com/office/drawing/2014/main" id="{625529FC-BD76-E549-8804-735AF80EF47E}"/>
              </a:ext>
            </a:extLst>
          </p:cNvPr>
          <p:cNvSpPr txBox="1"/>
          <p:nvPr/>
        </p:nvSpPr>
        <p:spPr>
          <a:xfrm>
            <a:off x="10274701" y="4183401"/>
            <a:ext cx="635191"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1.3.2</a:t>
            </a:r>
          </a:p>
        </p:txBody>
      </p:sp>
      <p:sp>
        <p:nvSpPr>
          <p:cNvPr id="20" name="TextBox 19">
            <a:extLst>
              <a:ext uri="{FF2B5EF4-FFF2-40B4-BE49-F238E27FC236}">
                <a16:creationId xmlns:a16="http://schemas.microsoft.com/office/drawing/2014/main" id="{D356DA33-F231-FF43-8C19-CAE2A4C031F3}"/>
              </a:ext>
            </a:extLst>
          </p:cNvPr>
          <p:cNvSpPr txBox="1"/>
          <p:nvPr/>
        </p:nvSpPr>
        <p:spPr>
          <a:xfrm>
            <a:off x="7828366" y="4940796"/>
            <a:ext cx="496987"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1.1</a:t>
            </a:r>
          </a:p>
        </p:txBody>
      </p:sp>
      <p:sp>
        <p:nvSpPr>
          <p:cNvPr id="25" name="Right Arrow 24">
            <a:extLst>
              <a:ext uri="{FF2B5EF4-FFF2-40B4-BE49-F238E27FC236}">
                <a16:creationId xmlns:a16="http://schemas.microsoft.com/office/drawing/2014/main" id="{D5D94844-7611-6A4F-856E-D11613C5A5EE}"/>
              </a:ext>
            </a:extLst>
          </p:cNvPr>
          <p:cNvSpPr/>
          <p:nvPr/>
        </p:nvSpPr>
        <p:spPr>
          <a:xfrm rot="16200000">
            <a:off x="9194534" y="1041040"/>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F192C44F-3C76-F84F-8788-ED8C341509B1}"/>
              </a:ext>
            </a:extLst>
          </p:cNvPr>
          <p:cNvSpPr/>
          <p:nvPr/>
        </p:nvSpPr>
        <p:spPr>
          <a:xfrm rot="16200000">
            <a:off x="9210717" y="1727016"/>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0CE69C28-93C3-B843-AF4A-C6F877A7E57C}"/>
              </a:ext>
            </a:extLst>
          </p:cNvPr>
          <p:cNvSpPr/>
          <p:nvPr/>
        </p:nvSpPr>
        <p:spPr>
          <a:xfrm rot="16200000">
            <a:off x="9202624" y="2453275"/>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43E4EDCD-F5BF-3840-9D8F-5B3D4DF11B01}"/>
              </a:ext>
            </a:extLst>
          </p:cNvPr>
          <p:cNvSpPr/>
          <p:nvPr/>
        </p:nvSpPr>
        <p:spPr>
          <a:xfrm rot="16200000">
            <a:off x="7895085" y="3924896"/>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a:extLst>
              <a:ext uri="{FF2B5EF4-FFF2-40B4-BE49-F238E27FC236}">
                <a16:creationId xmlns:a16="http://schemas.microsoft.com/office/drawing/2014/main" id="{8081FFF2-E2FF-8C4D-A571-CED27B271ED2}"/>
              </a:ext>
            </a:extLst>
          </p:cNvPr>
          <p:cNvSpPr/>
          <p:nvPr/>
        </p:nvSpPr>
        <p:spPr>
          <a:xfrm rot="16200000">
            <a:off x="7895085" y="4680794"/>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64F044E5-78EA-E349-B52B-845DA2865C86}"/>
              </a:ext>
            </a:extLst>
          </p:cNvPr>
          <p:cNvSpPr/>
          <p:nvPr/>
        </p:nvSpPr>
        <p:spPr>
          <a:xfrm rot="16200000">
            <a:off x="8814206" y="3920850"/>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a:extLst>
              <a:ext uri="{FF2B5EF4-FFF2-40B4-BE49-F238E27FC236}">
                <a16:creationId xmlns:a16="http://schemas.microsoft.com/office/drawing/2014/main" id="{21B76995-5A25-BD42-A9F5-8F4ABA6327F1}"/>
              </a:ext>
            </a:extLst>
          </p:cNvPr>
          <p:cNvSpPr/>
          <p:nvPr/>
        </p:nvSpPr>
        <p:spPr>
          <a:xfrm rot="16200000">
            <a:off x="9574860" y="4678704"/>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82880898-721D-1445-A1C3-C7A77659CCFC}"/>
              </a:ext>
            </a:extLst>
          </p:cNvPr>
          <p:cNvSpPr/>
          <p:nvPr/>
        </p:nvSpPr>
        <p:spPr>
          <a:xfrm rot="16200000">
            <a:off x="10468852" y="4671169"/>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B96E6ABC-2864-764B-A493-7A5565B22D8E}"/>
              </a:ext>
            </a:extLst>
          </p:cNvPr>
          <p:cNvSpPr/>
          <p:nvPr/>
        </p:nvSpPr>
        <p:spPr>
          <a:xfrm rot="16200000">
            <a:off x="10468852" y="5419001"/>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ight Arrow 33">
            <a:extLst>
              <a:ext uri="{FF2B5EF4-FFF2-40B4-BE49-F238E27FC236}">
                <a16:creationId xmlns:a16="http://schemas.microsoft.com/office/drawing/2014/main" id="{B7776376-7E16-2E46-AB5C-2D89E7D9CDE3}"/>
              </a:ext>
            </a:extLst>
          </p:cNvPr>
          <p:cNvSpPr/>
          <p:nvPr/>
        </p:nvSpPr>
        <p:spPr>
          <a:xfrm rot="16200000">
            <a:off x="9996994" y="3189754"/>
            <a:ext cx="246888" cy="133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ight Arrow 34">
            <a:extLst>
              <a:ext uri="{FF2B5EF4-FFF2-40B4-BE49-F238E27FC236}">
                <a16:creationId xmlns:a16="http://schemas.microsoft.com/office/drawing/2014/main" id="{721E41FE-2730-5643-B60A-5638A8401AF2}"/>
              </a:ext>
            </a:extLst>
          </p:cNvPr>
          <p:cNvSpPr/>
          <p:nvPr/>
        </p:nvSpPr>
        <p:spPr>
          <a:xfrm rot="18501906">
            <a:off x="8717091" y="2446488"/>
            <a:ext cx="300019" cy="1444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ight Arrow 35">
            <a:extLst>
              <a:ext uri="{FF2B5EF4-FFF2-40B4-BE49-F238E27FC236}">
                <a16:creationId xmlns:a16="http://schemas.microsoft.com/office/drawing/2014/main" id="{BE331FAB-0738-AA45-8F8B-4BE2E9E92C6B}"/>
              </a:ext>
            </a:extLst>
          </p:cNvPr>
          <p:cNvSpPr/>
          <p:nvPr/>
        </p:nvSpPr>
        <p:spPr>
          <a:xfrm rot="18501906">
            <a:off x="8144907" y="3197305"/>
            <a:ext cx="246888" cy="118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73CCC4C9-78E6-C94D-AF5D-FF72647BF867}"/>
              </a:ext>
            </a:extLst>
          </p:cNvPr>
          <p:cNvSpPr/>
          <p:nvPr/>
        </p:nvSpPr>
        <p:spPr>
          <a:xfrm rot="18501906">
            <a:off x="9003934" y="3207373"/>
            <a:ext cx="246888" cy="118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ight Arrow 37">
            <a:extLst>
              <a:ext uri="{FF2B5EF4-FFF2-40B4-BE49-F238E27FC236}">
                <a16:creationId xmlns:a16="http://schemas.microsoft.com/office/drawing/2014/main" id="{819B4B23-E00E-CC48-BFC9-4404BA1D231F}"/>
              </a:ext>
            </a:extLst>
          </p:cNvPr>
          <p:cNvSpPr/>
          <p:nvPr/>
        </p:nvSpPr>
        <p:spPr>
          <a:xfrm rot="18501906">
            <a:off x="9789617" y="3908773"/>
            <a:ext cx="246888" cy="118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ight Arrow 38">
            <a:extLst>
              <a:ext uri="{FF2B5EF4-FFF2-40B4-BE49-F238E27FC236}">
                <a16:creationId xmlns:a16="http://schemas.microsoft.com/office/drawing/2014/main" id="{6F804C9A-5134-E84E-B8C5-8C8A2F761807}"/>
              </a:ext>
            </a:extLst>
          </p:cNvPr>
          <p:cNvSpPr/>
          <p:nvPr/>
        </p:nvSpPr>
        <p:spPr>
          <a:xfrm rot="13784256">
            <a:off x="9684177" y="2436223"/>
            <a:ext cx="278353" cy="1484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Arrow 39">
            <a:extLst>
              <a:ext uri="{FF2B5EF4-FFF2-40B4-BE49-F238E27FC236}">
                <a16:creationId xmlns:a16="http://schemas.microsoft.com/office/drawing/2014/main" id="{BA91D198-34FC-EB46-8412-FE9421C4EA93}"/>
              </a:ext>
            </a:extLst>
          </p:cNvPr>
          <p:cNvSpPr/>
          <p:nvPr/>
        </p:nvSpPr>
        <p:spPr>
          <a:xfrm rot="13784256">
            <a:off x="10219987" y="3917910"/>
            <a:ext cx="246888" cy="1183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90A215E-CCF1-3044-8BAB-805255B06D2F}"/>
              </a:ext>
            </a:extLst>
          </p:cNvPr>
          <p:cNvSpPr txBox="1"/>
          <p:nvPr/>
        </p:nvSpPr>
        <p:spPr>
          <a:xfrm>
            <a:off x="9384697" y="4936615"/>
            <a:ext cx="635191"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1.3.1</a:t>
            </a:r>
          </a:p>
        </p:txBody>
      </p:sp>
      <p:sp>
        <p:nvSpPr>
          <p:cNvPr id="42" name="TextBox 41">
            <a:extLst>
              <a:ext uri="{FF2B5EF4-FFF2-40B4-BE49-F238E27FC236}">
                <a16:creationId xmlns:a16="http://schemas.microsoft.com/office/drawing/2014/main" id="{78BCAB3B-1602-8948-A76C-A70E05949091}"/>
              </a:ext>
            </a:extLst>
          </p:cNvPr>
          <p:cNvSpPr txBox="1"/>
          <p:nvPr/>
        </p:nvSpPr>
        <p:spPr>
          <a:xfrm>
            <a:off x="10274701" y="4919060"/>
            <a:ext cx="635191"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1.3.2</a:t>
            </a:r>
          </a:p>
        </p:txBody>
      </p:sp>
      <p:sp>
        <p:nvSpPr>
          <p:cNvPr id="43" name="TextBox 42">
            <a:extLst>
              <a:ext uri="{FF2B5EF4-FFF2-40B4-BE49-F238E27FC236}">
                <a16:creationId xmlns:a16="http://schemas.microsoft.com/office/drawing/2014/main" id="{85222175-D731-A742-99A9-098DFD969135}"/>
              </a:ext>
            </a:extLst>
          </p:cNvPr>
          <p:cNvSpPr txBox="1"/>
          <p:nvPr/>
        </p:nvSpPr>
        <p:spPr>
          <a:xfrm>
            <a:off x="10274701" y="5683048"/>
            <a:ext cx="635191" cy="369332"/>
          </a:xfrm>
          <a:prstGeom prst="rect">
            <a:avLst/>
          </a:prstGeom>
          <a:solidFill>
            <a:schemeClr val="tx1"/>
          </a:solidFill>
        </p:spPr>
        <p:txBody>
          <a:bodyPr wrap="square" rtlCol="0">
            <a:spAutoFit/>
          </a:bodyPr>
          <a:lstStyle/>
          <a:p>
            <a:r>
              <a:rPr lang="en-US" dirty="0">
                <a:solidFill>
                  <a:schemeClr val="bg1"/>
                </a:solidFill>
              </a:rPr>
              <a:t>S</a:t>
            </a:r>
            <a:r>
              <a:rPr lang="en-US" baseline="-25000" dirty="0">
                <a:solidFill>
                  <a:schemeClr val="bg1"/>
                </a:solidFill>
              </a:rPr>
              <a:t>1.3.2</a:t>
            </a:r>
          </a:p>
        </p:txBody>
      </p:sp>
      <p:sp>
        <p:nvSpPr>
          <p:cNvPr id="44" name="TextBox 43">
            <a:extLst>
              <a:ext uri="{FF2B5EF4-FFF2-40B4-BE49-F238E27FC236}">
                <a16:creationId xmlns:a16="http://schemas.microsoft.com/office/drawing/2014/main" id="{D3AAB9E9-B4B7-5348-9490-7DF3C793281C}"/>
              </a:ext>
            </a:extLst>
          </p:cNvPr>
          <p:cNvSpPr txBox="1"/>
          <p:nvPr/>
        </p:nvSpPr>
        <p:spPr>
          <a:xfrm>
            <a:off x="8766134" y="2713703"/>
            <a:ext cx="380327" cy="369332"/>
          </a:xfrm>
          <a:prstGeom prst="rect">
            <a:avLst/>
          </a:prstGeom>
          <a:noFill/>
        </p:spPr>
        <p:txBody>
          <a:bodyPr wrap="square" rtlCol="0">
            <a:spAutoFit/>
          </a:bodyPr>
          <a:lstStyle/>
          <a:p>
            <a:r>
              <a:rPr lang="en-US" b="1" dirty="0">
                <a:solidFill>
                  <a:schemeClr val="accent1"/>
                </a:solidFill>
              </a:rPr>
              <a:t>⋀</a:t>
            </a:r>
          </a:p>
        </p:txBody>
      </p:sp>
      <p:sp>
        <p:nvSpPr>
          <p:cNvPr id="45" name="TextBox 44">
            <a:extLst>
              <a:ext uri="{FF2B5EF4-FFF2-40B4-BE49-F238E27FC236}">
                <a16:creationId xmlns:a16="http://schemas.microsoft.com/office/drawing/2014/main" id="{F5ED4A58-8450-9545-A054-8EFE15DA4B5C}"/>
              </a:ext>
            </a:extLst>
          </p:cNvPr>
          <p:cNvSpPr txBox="1"/>
          <p:nvPr/>
        </p:nvSpPr>
        <p:spPr>
          <a:xfrm>
            <a:off x="9599887" y="2718533"/>
            <a:ext cx="380327" cy="369332"/>
          </a:xfrm>
          <a:prstGeom prst="rect">
            <a:avLst/>
          </a:prstGeom>
          <a:noFill/>
        </p:spPr>
        <p:txBody>
          <a:bodyPr wrap="square" rtlCol="0">
            <a:spAutoFit/>
          </a:bodyPr>
          <a:lstStyle/>
          <a:p>
            <a:r>
              <a:rPr lang="en-US" b="1" dirty="0">
                <a:solidFill>
                  <a:schemeClr val="accent1"/>
                </a:solidFill>
              </a:rPr>
              <a:t>⋀</a:t>
            </a:r>
          </a:p>
        </p:txBody>
      </p:sp>
      <p:sp>
        <p:nvSpPr>
          <p:cNvPr id="46" name="TextBox 45">
            <a:extLst>
              <a:ext uri="{FF2B5EF4-FFF2-40B4-BE49-F238E27FC236}">
                <a16:creationId xmlns:a16="http://schemas.microsoft.com/office/drawing/2014/main" id="{F284C9E9-911A-224B-AA42-9F018B4ED1E5}"/>
              </a:ext>
            </a:extLst>
          </p:cNvPr>
          <p:cNvSpPr txBox="1"/>
          <p:nvPr/>
        </p:nvSpPr>
        <p:spPr>
          <a:xfrm>
            <a:off x="9969947" y="4193690"/>
            <a:ext cx="380327" cy="369332"/>
          </a:xfrm>
          <a:prstGeom prst="rect">
            <a:avLst/>
          </a:prstGeom>
          <a:noFill/>
        </p:spPr>
        <p:txBody>
          <a:bodyPr wrap="square" rtlCol="0">
            <a:spAutoFit/>
          </a:bodyPr>
          <a:lstStyle/>
          <a:p>
            <a:r>
              <a:rPr lang="en-US" b="1" dirty="0">
                <a:solidFill>
                  <a:schemeClr val="accent1"/>
                </a:solidFill>
              </a:rPr>
              <a:t>⋀</a:t>
            </a:r>
          </a:p>
        </p:txBody>
      </p:sp>
      <p:sp>
        <p:nvSpPr>
          <p:cNvPr id="5" name="TextBox 4">
            <a:extLst>
              <a:ext uri="{FF2B5EF4-FFF2-40B4-BE49-F238E27FC236}">
                <a16:creationId xmlns:a16="http://schemas.microsoft.com/office/drawing/2014/main" id="{FC687EBE-2748-614D-8EB4-08A3785CE3DA}"/>
              </a:ext>
            </a:extLst>
          </p:cNvPr>
          <p:cNvSpPr txBox="1"/>
          <p:nvPr/>
        </p:nvSpPr>
        <p:spPr>
          <a:xfrm>
            <a:off x="440966" y="5738712"/>
            <a:ext cx="8426134" cy="923330"/>
          </a:xfrm>
          <a:prstGeom prst="rect">
            <a:avLst/>
          </a:prstGeom>
          <a:noFill/>
        </p:spPr>
        <p:txBody>
          <a:bodyPr wrap="square" rtlCol="0">
            <a:spAutoFit/>
          </a:bodyPr>
          <a:lstStyle/>
          <a:p>
            <a:r>
              <a:rPr lang="en-US" dirty="0">
                <a:solidFill>
                  <a:srgbClr val="C00000"/>
                </a:solidFill>
              </a:rPr>
              <a:t>Notes</a:t>
            </a:r>
            <a:r>
              <a:rPr lang="en-US" dirty="0"/>
              <a:t>: PVS only adds numbering to branching steps, as on the right. A “file-system” like tree can be viewed in the proof-explorer, or a more graphical version is shown using the          button          in the menu bar.</a:t>
            </a:r>
          </a:p>
        </p:txBody>
      </p:sp>
      <p:pic>
        <p:nvPicPr>
          <p:cNvPr id="21" name="Picture 20">
            <a:extLst>
              <a:ext uri="{FF2B5EF4-FFF2-40B4-BE49-F238E27FC236}">
                <a16:creationId xmlns:a16="http://schemas.microsoft.com/office/drawing/2014/main" id="{77A85393-B266-D042-8AF3-DB15B3B7F61F}"/>
              </a:ext>
            </a:extLst>
          </p:cNvPr>
          <p:cNvPicPr>
            <a:picLocks noChangeAspect="1"/>
          </p:cNvPicPr>
          <p:nvPr/>
        </p:nvPicPr>
        <p:blipFill>
          <a:blip r:embed="rId2"/>
          <a:stretch>
            <a:fillRect/>
          </a:stretch>
        </p:blipFill>
        <p:spPr>
          <a:xfrm>
            <a:off x="1187838" y="6295754"/>
            <a:ext cx="447087" cy="366288"/>
          </a:xfrm>
          <a:prstGeom prst="rect">
            <a:avLst/>
          </a:prstGeom>
        </p:spPr>
      </p:pic>
    </p:spTree>
    <p:extLst>
      <p:ext uri="{BB962C8B-B14F-4D97-AF65-F5344CB8AC3E}">
        <p14:creationId xmlns:p14="http://schemas.microsoft.com/office/powerpoint/2010/main" val="2934938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558350" y="347957"/>
            <a:ext cx="5421664" cy="523220"/>
          </a:xfrm>
          <a:prstGeom prst="rect">
            <a:avLst/>
          </a:prstGeom>
          <a:noFill/>
        </p:spPr>
        <p:txBody>
          <a:bodyPr wrap="square" rtlCol="0">
            <a:spAutoFit/>
          </a:bodyPr>
          <a:lstStyle/>
          <a:p>
            <a:r>
              <a:rPr lang="en-US" sz="2800" dirty="0">
                <a:solidFill>
                  <a:schemeClr val="accent1"/>
                </a:solidFill>
              </a:rPr>
              <a:t>Manipulating </a:t>
            </a:r>
            <a:r>
              <a:rPr lang="en-US" sz="2800" dirty="0" err="1">
                <a:solidFill>
                  <a:schemeClr val="accent1"/>
                </a:solidFill>
              </a:rPr>
              <a:t>Sequents</a:t>
            </a:r>
            <a:r>
              <a:rPr lang="en-US" sz="2800" dirty="0">
                <a:solidFill>
                  <a:schemeClr val="accent1"/>
                </a:solidFill>
              </a:rPr>
              <a:t>: Basics  </a:t>
            </a:r>
          </a:p>
        </p:txBody>
      </p:sp>
      <p:pic>
        <p:nvPicPr>
          <p:cNvPr id="5" name="Picture 4">
            <a:extLst>
              <a:ext uri="{FF2B5EF4-FFF2-40B4-BE49-F238E27FC236}">
                <a16:creationId xmlns:a16="http://schemas.microsoft.com/office/drawing/2014/main" id="{54EA445A-F00C-B847-BFEE-553775CE0C0D}"/>
              </a:ext>
            </a:extLst>
          </p:cNvPr>
          <p:cNvPicPr>
            <a:picLocks noChangeAspect="1"/>
          </p:cNvPicPr>
          <p:nvPr/>
        </p:nvPicPr>
        <p:blipFill>
          <a:blip r:embed="rId2"/>
          <a:srcRect/>
          <a:stretch/>
        </p:blipFill>
        <p:spPr>
          <a:xfrm>
            <a:off x="7562063" y="600422"/>
            <a:ext cx="3136900" cy="1226766"/>
          </a:xfrm>
          <a:prstGeom prst="rect">
            <a:avLst/>
          </a:prstGeom>
        </p:spPr>
      </p:pic>
      <p:sp>
        <p:nvSpPr>
          <p:cNvPr id="4" name="TextBox 3">
            <a:extLst>
              <a:ext uri="{FF2B5EF4-FFF2-40B4-BE49-F238E27FC236}">
                <a16:creationId xmlns:a16="http://schemas.microsoft.com/office/drawing/2014/main" id="{CFFA8A22-25E8-E946-9C58-38B37C817C4C}"/>
              </a:ext>
            </a:extLst>
          </p:cNvPr>
          <p:cNvSpPr txBox="1"/>
          <p:nvPr/>
        </p:nvSpPr>
        <p:spPr>
          <a:xfrm>
            <a:off x="687823" y="1213805"/>
            <a:ext cx="6522181" cy="2352952"/>
          </a:xfrm>
          <a:prstGeom prst="rect">
            <a:avLst/>
          </a:prstGeom>
          <a:noFill/>
        </p:spPr>
        <p:txBody>
          <a:bodyPr wrap="square" rtlCol="0">
            <a:spAutoFit/>
          </a:bodyPr>
          <a:lstStyle/>
          <a:p>
            <a:pPr>
              <a:lnSpc>
                <a:spcPct val="150000"/>
              </a:lnSpc>
            </a:pPr>
            <a:r>
              <a:rPr lang="en-US" sz="2000" dirty="0">
                <a:solidFill>
                  <a:schemeClr val="accent1"/>
                </a:solidFill>
              </a:rPr>
              <a:t>Proof commands</a:t>
            </a:r>
            <a:r>
              <a:rPr lang="en-US" sz="2000" dirty="0"/>
              <a:t> are entered as Lisp S-expressions:</a:t>
            </a:r>
          </a:p>
          <a:p>
            <a:pPr marL="285750" indent="-285750">
              <a:lnSpc>
                <a:spcPct val="150000"/>
              </a:lnSpc>
              <a:buFont typeface="Arial" panose="020B0604020202020204" pitchFamily="34" charset="0"/>
              <a:buChar char="•"/>
            </a:pPr>
            <a:r>
              <a:rPr lang="en-US" sz="2000" dirty="0"/>
              <a:t>Examples: </a:t>
            </a:r>
            <a:r>
              <a:rPr lang="en-US" sz="1400" dirty="0">
                <a:solidFill>
                  <a:schemeClr val="bg1"/>
                </a:solidFill>
                <a:highlight>
                  <a:srgbClr val="000000"/>
                </a:highlight>
                <a:latin typeface="Monaco" pitchFamily="2" charset="77"/>
              </a:rPr>
              <a:t>(flatten)</a:t>
            </a:r>
            <a:r>
              <a:rPr lang="en-US" sz="1400" dirty="0">
                <a:latin typeface="Monaco" pitchFamily="2" charset="77"/>
              </a:rPr>
              <a:t>,</a:t>
            </a:r>
            <a:r>
              <a:rPr lang="en-US" sz="1400" dirty="0">
                <a:solidFill>
                  <a:schemeClr val="bg1"/>
                </a:solidFill>
                <a:latin typeface="Monaco" pitchFamily="2" charset="77"/>
              </a:rPr>
              <a:t> </a:t>
            </a:r>
            <a:r>
              <a:rPr lang="en-US" sz="1400" dirty="0">
                <a:solidFill>
                  <a:schemeClr val="bg1"/>
                </a:solidFill>
                <a:highlight>
                  <a:srgbClr val="000000"/>
                </a:highlight>
                <a:latin typeface="Monaco" pitchFamily="2" charset="77"/>
              </a:rPr>
              <a:t>(split -1)</a:t>
            </a:r>
            <a:r>
              <a:rPr lang="en-US" sz="1400" dirty="0">
                <a:latin typeface="Monaco" pitchFamily="2" charset="77"/>
              </a:rPr>
              <a:t>,</a:t>
            </a:r>
            <a:r>
              <a:rPr lang="en-US" sz="1400" dirty="0">
                <a:solidFill>
                  <a:schemeClr val="bg1"/>
                </a:solidFill>
                <a:latin typeface="Monaco" pitchFamily="2" charset="77"/>
              </a:rPr>
              <a:t> </a:t>
            </a:r>
            <a:r>
              <a:rPr lang="en-US" sz="1400" dirty="0">
                <a:solidFill>
                  <a:schemeClr val="bg1"/>
                </a:solidFill>
                <a:highlight>
                  <a:srgbClr val="000000"/>
                </a:highlight>
                <a:latin typeface="Monaco" pitchFamily="2" charset="77"/>
              </a:rPr>
              <a:t>(expand “factorial”)</a:t>
            </a:r>
          </a:p>
          <a:p>
            <a:pPr marL="285750" indent="-285750">
              <a:lnSpc>
                <a:spcPct val="150000"/>
              </a:lnSpc>
              <a:buFont typeface="Arial" panose="020B0604020202020204" pitchFamily="34" charset="0"/>
              <a:buChar char="•"/>
            </a:pPr>
            <a:r>
              <a:rPr lang="en-US" sz="2000" dirty="0"/>
              <a:t>Commands are </a:t>
            </a:r>
            <a:r>
              <a:rPr lang="en-US" sz="2000" i="1" dirty="0"/>
              <a:t>proof rules</a:t>
            </a:r>
            <a:r>
              <a:rPr lang="en-US" sz="2000" dirty="0"/>
              <a:t>, </a:t>
            </a:r>
            <a:r>
              <a:rPr lang="en-US" sz="2000" i="1" dirty="0"/>
              <a:t>control rules</a:t>
            </a:r>
            <a:r>
              <a:rPr lang="en-US" sz="2000" dirty="0"/>
              <a:t>, or </a:t>
            </a:r>
            <a:r>
              <a:rPr lang="en-US" sz="2000" i="1" dirty="0"/>
              <a:t>strategies</a:t>
            </a:r>
            <a:r>
              <a:rPr lang="en-US" sz="2000" dirty="0"/>
              <a:t>. </a:t>
            </a:r>
          </a:p>
          <a:p>
            <a:pPr marL="285750" indent="-285750">
              <a:lnSpc>
                <a:spcPct val="150000"/>
              </a:lnSpc>
              <a:buFont typeface="Arial" panose="020B0604020202020204" pitchFamily="34" charset="0"/>
              <a:buChar char="•"/>
            </a:pPr>
            <a:r>
              <a:rPr lang="en-US" sz="2000" dirty="0"/>
              <a:t>Arguments to the rules are generally numbers or strings</a:t>
            </a:r>
          </a:p>
          <a:p>
            <a:pPr marL="285750" indent="-285750">
              <a:lnSpc>
                <a:spcPct val="150000"/>
              </a:lnSpc>
              <a:buFont typeface="Arial" panose="020B0604020202020204" pitchFamily="34" charset="0"/>
              <a:buChar char="•"/>
            </a:pPr>
            <a:r>
              <a:rPr lang="en-US" sz="2000" dirty="0"/>
              <a:t>Parentheses can be omitted for single line commands</a:t>
            </a:r>
            <a:endParaRPr lang="en-US" dirty="0"/>
          </a:p>
        </p:txBody>
      </p:sp>
      <p:pic>
        <p:nvPicPr>
          <p:cNvPr id="7" name="Picture 6">
            <a:extLst>
              <a:ext uri="{FF2B5EF4-FFF2-40B4-BE49-F238E27FC236}">
                <a16:creationId xmlns:a16="http://schemas.microsoft.com/office/drawing/2014/main" id="{EB1383F8-80AB-274D-80E9-8416A13C299F}"/>
              </a:ext>
            </a:extLst>
          </p:cNvPr>
          <p:cNvPicPr>
            <a:picLocks noChangeAspect="1"/>
          </p:cNvPicPr>
          <p:nvPr/>
        </p:nvPicPr>
        <p:blipFill>
          <a:blip r:embed="rId3"/>
          <a:stretch>
            <a:fillRect/>
          </a:stretch>
        </p:blipFill>
        <p:spPr>
          <a:xfrm>
            <a:off x="7635229" y="2798861"/>
            <a:ext cx="2990563" cy="1745800"/>
          </a:xfrm>
          <a:prstGeom prst="rect">
            <a:avLst/>
          </a:prstGeom>
        </p:spPr>
      </p:pic>
      <p:pic>
        <p:nvPicPr>
          <p:cNvPr id="9" name="Picture 8">
            <a:extLst>
              <a:ext uri="{FF2B5EF4-FFF2-40B4-BE49-F238E27FC236}">
                <a16:creationId xmlns:a16="http://schemas.microsoft.com/office/drawing/2014/main" id="{D2DAB4D5-CDAF-DD4E-A175-8FF65D8257D7}"/>
              </a:ext>
            </a:extLst>
          </p:cNvPr>
          <p:cNvPicPr>
            <a:picLocks noChangeAspect="1"/>
          </p:cNvPicPr>
          <p:nvPr/>
        </p:nvPicPr>
        <p:blipFill>
          <a:blip r:embed="rId4"/>
          <a:stretch>
            <a:fillRect/>
          </a:stretch>
        </p:blipFill>
        <p:spPr>
          <a:xfrm>
            <a:off x="8482811" y="5330218"/>
            <a:ext cx="1295400" cy="381000"/>
          </a:xfrm>
          <a:prstGeom prst="rect">
            <a:avLst/>
          </a:prstGeom>
        </p:spPr>
      </p:pic>
      <p:sp>
        <p:nvSpPr>
          <p:cNvPr id="10" name="TextBox 9">
            <a:extLst>
              <a:ext uri="{FF2B5EF4-FFF2-40B4-BE49-F238E27FC236}">
                <a16:creationId xmlns:a16="http://schemas.microsoft.com/office/drawing/2014/main" id="{E51038A4-9060-A046-9D1A-016732D8E555}"/>
              </a:ext>
            </a:extLst>
          </p:cNvPr>
          <p:cNvSpPr txBox="1"/>
          <p:nvPr/>
        </p:nvSpPr>
        <p:spPr>
          <a:xfrm>
            <a:off x="687823" y="3752909"/>
            <a:ext cx="6522180" cy="2814617"/>
          </a:xfrm>
          <a:prstGeom prst="rect">
            <a:avLst/>
          </a:prstGeom>
          <a:noFill/>
        </p:spPr>
        <p:txBody>
          <a:bodyPr wrap="square" rtlCol="0">
            <a:spAutoFit/>
          </a:bodyPr>
          <a:lstStyle/>
          <a:p>
            <a:pPr>
              <a:lnSpc>
                <a:spcPct val="150000"/>
              </a:lnSpc>
            </a:pPr>
            <a:r>
              <a:rPr lang="en-US" sz="2000" dirty="0">
                <a:solidFill>
                  <a:schemeClr val="accent1"/>
                </a:solidFill>
              </a:rPr>
              <a:t>Formulas</a:t>
            </a:r>
            <a:r>
              <a:rPr lang="en-US" sz="2000" dirty="0"/>
              <a:t> are referred to by number (or </a:t>
            </a:r>
            <a:r>
              <a:rPr lang="en-US" sz="2000" dirty="0">
                <a:solidFill>
                  <a:schemeClr val="accent1"/>
                </a:solidFill>
              </a:rPr>
              <a:t>label</a:t>
            </a:r>
            <a:r>
              <a:rPr lang="en-US" sz="2000" dirty="0"/>
              <a:t>, coming soon):</a:t>
            </a:r>
          </a:p>
          <a:p>
            <a:pPr marL="342900" indent="-342900">
              <a:lnSpc>
                <a:spcPct val="150000"/>
              </a:lnSpc>
              <a:buFont typeface="Arial" panose="020B0604020202020204" pitchFamily="34" charset="0"/>
              <a:buChar char="•"/>
            </a:pPr>
            <a:r>
              <a:rPr lang="en-US" sz="2000" dirty="0"/>
              <a:t>Positive numbers in the consequent</a:t>
            </a:r>
          </a:p>
          <a:p>
            <a:pPr marL="342900" indent="-342900">
              <a:lnSpc>
                <a:spcPct val="150000"/>
              </a:lnSpc>
              <a:buFont typeface="Arial" panose="020B0604020202020204" pitchFamily="34" charset="0"/>
              <a:buChar char="•"/>
            </a:pPr>
            <a:r>
              <a:rPr lang="en-US" sz="2000" dirty="0"/>
              <a:t>Negative numbers in the antecedent </a:t>
            </a:r>
          </a:p>
          <a:p>
            <a:pPr marL="342900" indent="-342900">
              <a:lnSpc>
                <a:spcPct val="150000"/>
              </a:lnSpc>
              <a:buFont typeface="Arial" panose="020B0604020202020204" pitchFamily="34" charset="0"/>
              <a:buChar char="•"/>
            </a:pPr>
            <a:r>
              <a:rPr lang="en-US" sz="2000" dirty="0"/>
              <a:t>Sometimes multiple formulas: (-2 -1 3 4)</a:t>
            </a:r>
          </a:p>
          <a:p>
            <a:pPr marL="342900" indent="-342900">
              <a:lnSpc>
                <a:spcPct val="150000"/>
              </a:lnSpc>
              <a:buFont typeface="Arial" panose="020B0604020202020204" pitchFamily="34" charset="0"/>
              <a:buChar char="•"/>
            </a:pPr>
            <a:r>
              <a:rPr lang="en-US" sz="2000" dirty="0"/>
              <a:t>Special ones: + (entire consequent), - (entire antecedent), * (all formulas)</a:t>
            </a:r>
          </a:p>
        </p:txBody>
      </p:sp>
      <p:sp>
        <p:nvSpPr>
          <p:cNvPr id="11" name="Down Arrow 10">
            <a:extLst>
              <a:ext uri="{FF2B5EF4-FFF2-40B4-BE49-F238E27FC236}">
                <a16:creationId xmlns:a16="http://schemas.microsoft.com/office/drawing/2014/main" id="{511555E6-5259-494F-B387-3B35852506EF}"/>
              </a:ext>
            </a:extLst>
          </p:cNvPr>
          <p:cNvSpPr/>
          <p:nvPr/>
        </p:nvSpPr>
        <p:spPr>
          <a:xfrm>
            <a:off x="9025313" y="2107960"/>
            <a:ext cx="210393" cy="388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a:extLst>
              <a:ext uri="{FF2B5EF4-FFF2-40B4-BE49-F238E27FC236}">
                <a16:creationId xmlns:a16="http://schemas.microsoft.com/office/drawing/2014/main" id="{C427F4DD-AC9C-5646-9246-EF00B943361A}"/>
              </a:ext>
            </a:extLst>
          </p:cNvPr>
          <p:cNvSpPr/>
          <p:nvPr/>
        </p:nvSpPr>
        <p:spPr>
          <a:xfrm>
            <a:off x="9025312" y="4743230"/>
            <a:ext cx="210393" cy="3884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529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77428" y="372282"/>
            <a:ext cx="4482989" cy="523220"/>
          </a:xfrm>
          <a:prstGeom prst="rect">
            <a:avLst/>
          </a:prstGeom>
          <a:noFill/>
        </p:spPr>
        <p:txBody>
          <a:bodyPr wrap="square" rtlCol="0">
            <a:spAutoFit/>
          </a:bodyPr>
          <a:lstStyle/>
          <a:p>
            <a:r>
              <a:rPr lang="en-US" sz="2800" dirty="0">
                <a:solidFill>
                  <a:schemeClr val="accent1"/>
                </a:solidFill>
              </a:rPr>
              <a:t>Manipulating </a:t>
            </a:r>
            <a:r>
              <a:rPr lang="en-US" sz="2800" dirty="0" err="1">
                <a:solidFill>
                  <a:schemeClr val="accent1"/>
                </a:solidFill>
              </a:rPr>
              <a:t>Sequents</a:t>
            </a:r>
            <a:r>
              <a:rPr lang="en-US" sz="2800" dirty="0">
                <a:solidFill>
                  <a:schemeClr val="accent1"/>
                </a:solidFill>
              </a:rPr>
              <a:t>: Help</a:t>
            </a:r>
          </a:p>
        </p:txBody>
      </p:sp>
      <p:sp>
        <p:nvSpPr>
          <p:cNvPr id="7" name="TextBox 6">
            <a:extLst>
              <a:ext uri="{FF2B5EF4-FFF2-40B4-BE49-F238E27FC236}">
                <a16:creationId xmlns:a16="http://schemas.microsoft.com/office/drawing/2014/main" id="{619DA7AA-1580-8148-90C4-5B93E0E73D58}"/>
              </a:ext>
            </a:extLst>
          </p:cNvPr>
          <p:cNvSpPr txBox="1"/>
          <p:nvPr/>
        </p:nvSpPr>
        <p:spPr>
          <a:xfrm>
            <a:off x="598810" y="1221897"/>
            <a:ext cx="6060935" cy="5122941"/>
          </a:xfrm>
          <a:prstGeom prst="rect">
            <a:avLst/>
          </a:prstGeom>
          <a:noFill/>
        </p:spPr>
        <p:txBody>
          <a:bodyPr wrap="square" rtlCol="0">
            <a:spAutoFit/>
          </a:bodyPr>
          <a:lstStyle/>
          <a:p>
            <a:pPr>
              <a:lnSpc>
                <a:spcPct val="150000"/>
              </a:lnSpc>
            </a:pPr>
            <a:r>
              <a:rPr lang="en-US" sz="2000" dirty="0"/>
              <a:t>Help with commands:</a:t>
            </a:r>
          </a:p>
          <a:p>
            <a:pPr marL="342900" indent="-342900">
              <a:lnSpc>
                <a:spcPct val="150000"/>
              </a:lnSpc>
              <a:buFont typeface="Arial" panose="020B0604020202020204" pitchFamily="34" charset="0"/>
              <a:buChar char="•"/>
            </a:pPr>
            <a:r>
              <a:rPr lang="en-US" sz="2000" dirty="0"/>
              <a:t>Begin typing a command, and </a:t>
            </a:r>
            <a:r>
              <a:rPr lang="en-US" sz="2000" dirty="0" err="1"/>
              <a:t>VSCode</a:t>
            </a:r>
            <a:r>
              <a:rPr lang="en-US" sz="2000" dirty="0"/>
              <a:t> shows abbreviated help below the prover</a:t>
            </a:r>
          </a:p>
          <a:p>
            <a:pPr marL="342900" indent="-342900">
              <a:lnSpc>
                <a:spcPct val="150000"/>
              </a:lnSpc>
              <a:buFont typeface="Arial" panose="020B0604020202020204" pitchFamily="34" charset="0"/>
              <a:buChar char="•"/>
            </a:pPr>
            <a:r>
              <a:rPr lang="en-US" sz="2000" dirty="0"/>
              <a:t>From the prompt, type </a:t>
            </a:r>
            <a:r>
              <a:rPr lang="en-US" sz="1400" dirty="0">
                <a:solidFill>
                  <a:schemeClr val="bg1"/>
                </a:solidFill>
                <a:highlight>
                  <a:srgbClr val="000000"/>
                </a:highlight>
                <a:latin typeface="Monaco" pitchFamily="2" charset="77"/>
              </a:rPr>
              <a:t>(help </a:t>
            </a:r>
            <a:r>
              <a:rPr lang="en-US" sz="1400" dirty="0" err="1">
                <a:solidFill>
                  <a:schemeClr val="bg1"/>
                </a:solidFill>
                <a:highlight>
                  <a:srgbClr val="000000"/>
                </a:highlight>
                <a:latin typeface="Monaco" pitchFamily="2" charset="77"/>
              </a:rPr>
              <a:t>command_name</a:t>
            </a:r>
            <a:r>
              <a:rPr lang="en-US" sz="1400" dirty="0">
                <a:solidFill>
                  <a:schemeClr val="bg1"/>
                </a:solidFill>
                <a:highlight>
                  <a:srgbClr val="000000"/>
                </a:highlight>
                <a:latin typeface="Monaco" pitchFamily="2" charset="77"/>
              </a:rPr>
              <a:t>)</a:t>
            </a:r>
          </a:p>
          <a:p>
            <a:pPr marL="342900" indent="-342900">
              <a:lnSpc>
                <a:spcPct val="150000"/>
              </a:lnSpc>
              <a:buFont typeface="Arial" panose="020B0604020202020204" pitchFamily="34" charset="0"/>
              <a:buChar char="•"/>
            </a:pPr>
            <a:r>
              <a:rPr lang="en-US" sz="2000" dirty="0"/>
              <a:t>Provides the syntax of the command, and a description</a:t>
            </a:r>
          </a:p>
          <a:p>
            <a:pPr>
              <a:lnSpc>
                <a:spcPct val="150000"/>
              </a:lnSpc>
            </a:pPr>
            <a:endParaRPr lang="en-US" sz="2000" dirty="0"/>
          </a:p>
          <a:p>
            <a:pPr>
              <a:lnSpc>
                <a:spcPct val="150000"/>
              </a:lnSpc>
            </a:pPr>
            <a:r>
              <a:rPr lang="en-US" sz="2000" dirty="0"/>
              <a:t>Reading the syntax: </a:t>
            </a:r>
          </a:p>
          <a:p>
            <a:pPr marL="342900" indent="-342900">
              <a:lnSpc>
                <a:spcPct val="150000"/>
              </a:lnSpc>
              <a:buFont typeface="Arial" panose="020B0604020202020204" pitchFamily="34" charset="0"/>
              <a:buChar char="•"/>
            </a:pPr>
            <a:r>
              <a:rPr lang="en-US" sz="2000" dirty="0"/>
              <a:t>Shows the command, required, and optional inputs</a:t>
            </a:r>
          </a:p>
          <a:p>
            <a:pPr marL="342900" indent="-342900">
              <a:lnSpc>
                <a:spcPct val="150000"/>
              </a:lnSpc>
              <a:buFont typeface="Arial" panose="020B0604020202020204" pitchFamily="34" charset="0"/>
              <a:buChar char="•"/>
            </a:pPr>
            <a:r>
              <a:rPr lang="en-US" sz="2000" dirty="0"/>
              <a:t>Optional arguments have the forms </a:t>
            </a:r>
            <a:r>
              <a:rPr lang="en-US" sz="1400" dirty="0">
                <a:solidFill>
                  <a:schemeClr val="bg1"/>
                </a:solidFill>
                <a:highlight>
                  <a:srgbClr val="000000"/>
                </a:highlight>
                <a:latin typeface="Monaco" pitchFamily="2" charset="77"/>
              </a:rPr>
              <a:t>(&lt;</a:t>
            </a:r>
            <a:r>
              <a:rPr lang="en-US" sz="1400" dirty="0" err="1">
                <a:solidFill>
                  <a:schemeClr val="bg1"/>
                </a:solidFill>
                <a:highlight>
                  <a:srgbClr val="000000"/>
                </a:highlight>
                <a:latin typeface="Monaco" pitchFamily="2" charset="77"/>
              </a:rPr>
              <a:t>arg</a:t>
            </a:r>
            <a:r>
              <a:rPr lang="en-US" sz="1400" dirty="0">
                <a:solidFill>
                  <a:schemeClr val="bg1"/>
                </a:solidFill>
                <a:highlight>
                  <a:srgbClr val="000000"/>
                </a:highlight>
                <a:latin typeface="Monaco" pitchFamily="2" charset="77"/>
              </a:rPr>
              <a:t>&gt; &lt;</a:t>
            </a:r>
            <a:r>
              <a:rPr lang="en-US" sz="1400" dirty="0" err="1">
                <a:solidFill>
                  <a:schemeClr val="bg1"/>
                </a:solidFill>
                <a:highlight>
                  <a:srgbClr val="000000"/>
                </a:highlight>
                <a:latin typeface="Monaco" pitchFamily="2" charset="77"/>
              </a:rPr>
              <a:t>dflt</a:t>
            </a:r>
            <a:r>
              <a:rPr lang="en-US" sz="1400" dirty="0">
                <a:solidFill>
                  <a:schemeClr val="bg1"/>
                </a:solidFill>
                <a:highlight>
                  <a:srgbClr val="000000"/>
                </a:highlight>
                <a:latin typeface="Monaco" pitchFamily="2" charset="77"/>
              </a:rPr>
              <a:t>&gt;)</a:t>
            </a:r>
            <a:r>
              <a:rPr lang="en-US" sz="2000" dirty="0"/>
              <a:t> or just </a:t>
            </a:r>
            <a:r>
              <a:rPr lang="en-US" sz="1400" dirty="0">
                <a:solidFill>
                  <a:schemeClr val="bg1"/>
                </a:solidFill>
                <a:highlight>
                  <a:srgbClr val="000000"/>
                </a:highlight>
                <a:latin typeface="Monaco" pitchFamily="2" charset="77"/>
              </a:rPr>
              <a:t>&lt;</a:t>
            </a:r>
            <a:r>
              <a:rPr lang="en-US" sz="1400" dirty="0" err="1">
                <a:solidFill>
                  <a:schemeClr val="bg1"/>
                </a:solidFill>
                <a:highlight>
                  <a:srgbClr val="000000"/>
                </a:highlight>
                <a:latin typeface="Monaco" pitchFamily="2" charset="77"/>
              </a:rPr>
              <a:t>arg</a:t>
            </a:r>
            <a:r>
              <a:rPr lang="en-US" sz="1400" dirty="0">
                <a:solidFill>
                  <a:schemeClr val="bg1"/>
                </a:solidFill>
                <a:highlight>
                  <a:srgbClr val="000000"/>
                </a:highlight>
                <a:latin typeface="Monaco" pitchFamily="2" charset="77"/>
              </a:rPr>
              <a:t>&gt;</a:t>
            </a:r>
            <a:r>
              <a:rPr lang="en-US" sz="2000" dirty="0"/>
              <a:t> with </a:t>
            </a:r>
            <a:r>
              <a:rPr lang="en-US" sz="1400" dirty="0">
                <a:solidFill>
                  <a:schemeClr val="bg1"/>
                </a:solidFill>
                <a:highlight>
                  <a:srgbClr val="000000"/>
                </a:highlight>
                <a:latin typeface="Monaco" pitchFamily="2" charset="77"/>
              </a:rPr>
              <a:t>nil</a:t>
            </a:r>
            <a:r>
              <a:rPr lang="en-US" sz="2000" dirty="0"/>
              <a:t> as default </a:t>
            </a:r>
          </a:p>
        </p:txBody>
      </p:sp>
      <p:pic>
        <p:nvPicPr>
          <p:cNvPr id="9" name="Picture 8" descr="Text&#10;&#10;Description automatically generated">
            <a:extLst>
              <a:ext uri="{FF2B5EF4-FFF2-40B4-BE49-F238E27FC236}">
                <a16:creationId xmlns:a16="http://schemas.microsoft.com/office/drawing/2014/main" id="{CC9691CF-CCC6-4F49-979B-7C1A13D7DB48}"/>
              </a:ext>
            </a:extLst>
          </p:cNvPr>
          <p:cNvPicPr>
            <a:picLocks noChangeAspect="1"/>
          </p:cNvPicPr>
          <p:nvPr/>
        </p:nvPicPr>
        <p:blipFill>
          <a:blip r:embed="rId2"/>
          <a:stretch>
            <a:fillRect/>
          </a:stretch>
        </p:blipFill>
        <p:spPr>
          <a:xfrm>
            <a:off x="6248024" y="569107"/>
            <a:ext cx="5705384" cy="1570583"/>
          </a:xfrm>
          <a:prstGeom prst="rect">
            <a:avLst/>
          </a:prstGeom>
        </p:spPr>
      </p:pic>
      <p:sp>
        <p:nvSpPr>
          <p:cNvPr id="10" name="TextBox 9">
            <a:extLst>
              <a:ext uri="{FF2B5EF4-FFF2-40B4-BE49-F238E27FC236}">
                <a16:creationId xmlns:a16="http://schemas.microsoft.com/office/drawing/2014/main" id="{4901B382-4264-2F4C-95BB-1EDE9964E51B}"/>
              </a:ext>
            </a:extLst>
          </p:cNvPr>
          <p:cNvSpPr txBox="1"/>
          <p:nvPr/>
        </p:nvSpPr>
        <p:spPr>
          <a:xfrm>
            <a:off x="6659745" y="2816469"/>
            <a:ext cx="5211271" cy="369332"/>
          </a:xfrm>
          <a:prstGeom prst="rect">
            <a:avLst/>
          </a:prstGeom>
          <a:noFill/>
        </p:spPr>
        <p:txBody>
          <a:bodyPr wrap="square" numCol="1" rtlCol="0">
            <a:spAutoFit/>
          </a:bodyPr>
          <a:lstStyle/>
          <a:p>
            <a:r>
              <a:rPr lang="en-US" dirty="0"/>
              <a:t>Syntax</a:t>
            </a:r>
          </a:p>
        </p:txBody>
      </p:sp>
      <p:graphicFrame>
        <p:nvGraphicFramePr>
          <p:cNvPr id="11" name="Table 11">
            <a:extLst>
              <a:ext uri="{FF2B5EF4-FFF2-40B4-BE49-F238E27FC236}">
                <a16:creationId xmlns:a16="http://schemas.microsoft.com/office/drawing/2014/main" id="{5AF46393-7830-9348-B5AF-6E45DA45CDF6}"/>
              </a:ext>
            </a:extLst>
          </p:cNvPr>
          <p:cNvGraphicFramePr>
            <a:graphicFrameLocks noGrp="1"/>
          </p:cNvGraphicFramePr>
          <p:nvPr>
            <p:extLst>
              <p:ext uri="{D42A27DB-BD31-4B8C-83A1-F6EECF244321}">
                <p14:modId xmlns:p14="http://schemas.microsoft.com/office/powerpoint/2010/main" val="3645765131"/>
              </p:ext>
            </p:extLst>
          </p:nvPr>
        </p:nvGraphicFramePr>
        <p:xfrm>
          <a:off x="6618548" y="2874872"/>
          <a:ext cx="5293664" cy="3102538"/>
        </p:xfrm>
        <a:graphic>
          <a:graphicData uri="http://schemas.openxmlformats.org/drawingml/2006/table">
            <a:tbl>
              <a:tblPr firstRow="1" bandRow="1">
                <a:tableStyleId>{5C22544A-7EE6-4342-B048-85BDC9FD1C3A}</a:tableStyleId>
              </a:tblPr>
              <a:tblGrid>
                <a:gridCol w="2646832">
                  <a:extLst>
                    <a:ext uri="{9D8B030D-6E8A-4147-A177-3AD203B41FA5}">
                      <a16:colId xmlns:a16="http://schemas.microsoft.com/office/drawing/2014/main" val="1709406335"/>
                    </a:ext>
                  </a:extLst>
                </a:gridCol>
                <a:gridCol w="2646832">
                  <a:extLst>
                    <a:ext uri="{9D8B030D-6E8A-4147-A177-3AD203B41FA5}">
                      <a16:colId xmlns:a16="http://schemas.microsoft.com/office/drawing/2014/main" val="3354513352"/>
                    </a:ext>
                  </a:extLst>
                </a:gridCol>
              </a:tblGrid>
              <a:tr h="394497">
                <a:tc>
                  <a:txBody>
                    <a:bodyPr/>
                    <a:lstStyle/>
                    <a:p>
                      <a:r>
                        <a:rPr lang="en-US" dirty="0"/>
                        <a:t>Command syntax</a:t>
                      </a:r>
                    </a:p>
                  </a:txBody>
                  <a:tcPr/>
                </a:tc>
                <a:tc>
                  <a:txBody>
                    <a:bodyPr/>
                    <a:lstStyle/>
                    <a:p>
                      <a:r>
                        <a:rPr lang="en-US" dirty="0"/>
                        <a:t>Some instances</a:t>
                      </a:r>
                    </a:p>
                  </a:txBody>
                  <a:tcPr/>
                </a:tc>
                <a:extLst>
                  <a:ext uri="{0D108BD9-81ED-4DB2-BD59-A6C34878D82A}">
                    <a16:rowId xmlns:a16="http://schemas.microsoft.com/office/drawing/2014/main" val="2352810481"/>
                  </a:ext>
                </a:extLst>
              </a:tr>
              <a:tr h="394497">
                <a:tc>
                  <a:txBody>
                    <a:bodyPr/>
                    <a:lstStyle/>
                    <a:p>
                      <a:r>
                        <a:rPr lang="en-US" sz="1400" dirty="0">
                          <a:solidFill>
                            <a:schemeClr val="bg1"/>
                          </a:solidFill>
                          <a:highlight>
                            <a:srgbClr val="000000"/>
                          </a:highlight>
                          <a:latin typeface="Monaco" pitchFamily="2" charset="77"/>
                        </a:rPr>
                        <a:t> (copy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a:t>
                      </a:r>
                    </a:p>
                  </a:txBody>
                  <a:tcPr anchor="ctr"/>
                </a:tc>
                <a:tc>
                  <a:txBody>
                    <a:bodyPr/>
                    <a:lstStyle/>
                    <a:p>
                      <a:r>
                        <a:rPr lang="en-US" sz="1400" dirty="0">
                          <a:solidFill>
                            <a:schemeClr val="bg1"/>
                          </a:solidFill>
                          <a:highlight>
                            <a:srgbClr val="000000"/>
                          </a:highlight>
                          <a:latin typeface="Monaco" pitchFamily="2" charset="77"/>
                        </a:rPr>
                        <a:t>(copy 2) (copy -3)</a:t>
                      </a:r>
                    </a:p>
                  </a:txBody>
                  <a:tcPr anchor="ctr"/>
                </a:tc>
                <a:extLst>
                  <a:ext uri="{0D108BD9-81ED-4DB2-BD59-A6C34878D82A}">
                    <a16:rowId xmlns:a16="http://schemas.microsoft.com/office/drawing/2014/main" val="3375151377"/>
                  </a:ext>
                </a:extLst>
              </a:tr>
              <a:tr h="637144">
                <a:tc>
                  <a:txBody>
                    <a:bodyPr/>
                    <a:lstStyle/>
                    <a:p>
                      <a:r>
                        <a:rPr lang="en-US" sz="1400" dirty="0">
                          <a:solidFill>
                            <a:schemeClr val="bg1"/>
                          </a:solidFill>
                          <a:highlight>
                            <a:srgbClr val="000000"/>
                          </a:highlight>
                          <a:latin typeface="Monaco" pitchFamily="2" charset="77"/>
                        </a:rPr>
                        <a:t> (</a:t>
                      </a:r>
                      <a:r>
                        <a:rPr lang="en-US" sz="1400" dirty="0" err="1">
                          <a:solidFill>
                            <a:schemeClr val="bg1"/>
                          </a:solidFill>
                          <a:highlight>
                            <a:srgbClr val="000000"/>
                          </a:highlight>
                          <a:latin typeface="Monaco" pitchFamily="2" charset="77"/>
                        </a:rPr>
                        <a:t>skeep</a:t>
                      </a:r>
                      <a:r>
                        <a:rPr lang="en-US" sz="1400" dirty="0">
                          <a:solidFill>
                            <a:schemeClr val="bg1"/>
                          </a:solidFill>
                          <a:highlight>
                            <a:srgbClr val="000000"/>
                          </a:highlight>
                          <a:latin typeface="Monaco" pitchFamily="2" charset="77"/>
                        </a:rPr>
                        <a:t> &amp;optional </a:t>
                      </a:r>
                    </a:p>
                    <a:p>
                      <a:r>
                        <a:rPr lang="en-US" sz="1400" dirty="0">
                          <a:solidFill>
                            <a:schemeClr val="bg1"/>
                          </a:solidFill>
                          <a:highlight>
                            <a:srgbClr val="000000"/>
                          </a:highlight>
                          <a:latin typeface="Monaco" pitchFamily="2" charset="77"/>
                        </a:rPr>
                        <a:t>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 + -) </a:t>
                      </a:r>
                      <a:r>
                        <a:rPr lang="en-US" sz="1400" dirty="0" err="1">
                          <a:solidFill>
                            <a:schemeClr val="bg1"/>
                          </a:solidFill>
                          <a:highlight>
                            <a:srgbClr val="000000"/>
                          </a:highlight>
                          <a:latin typeface="Monaco" pitchFamily="2" charset="77"/>
                        </a:rPr>
                        <a:t>preds</a:t>
                      </a:r>
                      <a:r>
                        <a:rPr lang="en-US" sz="1400" dirty="0">
                          <a:solidFill>
                            <a:schemeClr val="bg1"/>
                          </a:solidFill>
                          <a:highlight>
                            <a:srgbClr val="000000"/>
                          </a:highlight>
                          <a:latin typeface="Monaco" pitchFamily="2" charset="77"/>
                        </a:rPr>
                        <a:t>?)</a:t>
                      </a:r>
                    </a:p>
                  </a:txBody>
                  <a:tcPr anchor="ctr"/>
                </a:tc>
                <a:tc>
                  <a:txBody>
                    <a:bodyPr/>
                    <a:lstStyle/>
                    <a:p>
                      <a:r>
                        <a:rPr lang="en-US" sz="1400" dirty="0">
                          <a:solidFill>
                            <a:schemeClr val="bg1"/>
                          </a:solidFill>
                          <a:highlight>
                            <a:srgbClr val="000000"/>
                          </a:highlight>
                          <a:latin typeface="Monaco" pitchFamily="2" charset="77"/>
                        </a:rPr>
                        <a:t>(</a:t>
                      </a:r>
                      <a:r>
                        <a:rPr lang="en-US" sz="1400" dirty="0" err="1">
                          <a:solidFill>
                            <a:schemeClr val="bg1"/>
                          </a:solidFill>
                          <a:highlight>
                            <a:srgbClr val="000000"/>
                          </a:highlight>
                          <a:latin typeface="Monaco" pitchFamily="2" charset="77"/>
                        </a:rPr>
                        <a:t>skeep</a:t>
                      </a:r>
                      <a:r>
                        <a:rPr lang="en-US" sz="1400" dirty="0">
                          <a:solidFill>
                            <a:schemeClr val="bg1"/>
                          </a:solidFill>
                          <a:highlight>
                            <a:srgbClr val="000000"/>
                          </a:highlight>
                          <a:latin typeface="Monaco" pitchFamily="2" charset="77"/>
                        </a:rPr>
                        <a:t>) (</a:t>
                      </a:r>
                      <a:r>
                        <a:rPr lang="en-US" sz="1400" dirty="0" err="1">
                          <a:solidFill>
                            <a:schemeClr val="bg1"/>
                          </a:solidFill>
                          <a:highlight>
                            <a:srgbClr val="000000"/>
                          </a:highlight>
                          <a:latin typeface="Monaco" pitchFamily="2" charset="77"/>
                        </a:rPr>
                        <a:t>skeep</a:t>
                      </a:r>
                      <a:r>
                        <a:rPr lang="en-US" sz="1400" dirty="0">
                          <a:solidFill>
                            <a:schemeClr val="bg1"/>
                          </a:solidFill>
                          <a:highlight>
                            <a:srgbClr val="000000"/>
                          </a:highlight>
                          <a:latin typeface="Monaco" pitchFamily="2" charset="77"/>
                        </a:rPr>
                        <a:t> -3) (</a:t>
                      </a:r>
                      <a:r>
                        <a:rPr lang="en-US" sz="1400" dirty="0" err="1">
                          <a:solidFill>
                            <a:schemeClr val="bg1"/>
                          </a:solidFill>
                          <a:highlight>
                            <a:srgbClr val="000000"/>
                          </a:highlight>
                          <a:latin typeface="Monaco" pitchFamily="2" charset="77"/>
                        </a:rPr>
                        <a:t>skeep</a:t>
                      </a:r>
                      <a:r>
                        <a:rPr lang="en-US" sz="1400" dirty="0">
                          <a:solidFill>
                            <a:schemeClr val="bg1"/>
                          </a:solidFill>
                          <a:highlight>
                            <a:srgbClr val="000000"/>
                          </a:highlight>
                          <a:latin typeface="Monaco" pitchFamily="2" charset="77"/>
                        </a:rPr>
                        <a:t> + t)</a:t>
                      </a:r>
                    </a:p>
                  </a:txBody>
                  <a:tcPr anchor="ctr"/>
                </a:tc>
                <a:extLst>
                  <a:ext uri="{0D108BD9-81ED-4DB2-BD59-A6C34878D82A}">
                    <a16:rowId xmlns:a16="http://schemas.microsoft.com/office/drawing/2014/main" val="1928557751"/>
                  </a:ext>
                </a:extLst>
              </a:tr>
              <a:tr h="637144">
                <a:tc>
                  <a:txBody>
                    <a:bodyPr/>
                    <a:lstStyle/>
                    <a:p>
                      <a:r>
                        <a:rPr lang="en-US" sz="1400" dirty="0">
                          <a:solidFill>
                            <a:schemeClr val="bg1"/>
                          </a:solidFill>
                          <a:highlight>
                            <a:srgbClr val="000000"/>
                          </a:highlight>
                          <a:latin typeface="Monaco" pitchFamily="2" charset="77"/>
                        </a:rPr>
                        <a:t> (induct var &amp;optional </a:t>
                      </a:r>
                    </a:p>
                    <a:p>
                      <a:r>
                        <a:rPr lang="en-US" sz="1400" dirty="0">
                          <a:solidFill>
                            <a:schemeClr val="bg1"/>
                          </a:solidFill>
                          <a:highlight>
                            <a:srgbClr val="000000"/>
                          </a:highlight>
                          <a:latin typeface="Monaco" pitchFamily="2" charset="77"/>
                        </a:rPr>
                        <a:t>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 1) name) </a:t>
                      </a:r>
                    </a:p>
                  </a:txBody>
                  <a:tcPr anchor="ctr"/>
                </a:tc>
                <a:tc>
                  <a:txBody>
                    <a:bodyPr/>
                    <a:lstStyle/>
                    <a:p>
                      <a:r>
                        <a:rPr lang="en-US" sz="1400" dirty="0">
                          <a:solidFill>
                            <a:schemeClr val="bg1"/>
                          </a:solidFill>
                          <a:highlight>
                            <a:srgbClr val="000000"/>
                          </a:highlight>
                          <a:latin typeface="Monaco" pitchFamily="2" charset="77"/>
                        </a:rPr>
                        <a:t>(induct “n”) </a:t>
                      </a:r>
                    </a:p>
                    <a:p>
                      <a:r>
                        <a:rPr lang="en-US" sz="1400" dirty="0">
                          <a:solidFill>
                            <a:schemeClr val="bg1"/>
                          </a:solidFill>
                          <a:highlight>
                            <a:srgbClr val="000000"/>
                          </a:highlight>
                          <a:latin typeface="Monaco" pitchFamily="2" charset="77"/>
                        </a:rPr>
                        <a:t>(induct “n” 2) </a:t>
                      </a:r>
                    </a:p>
                    <a:p>
                      <a:r>
                        <a:rPr lang="en-US" sz="1400" dirty="0">
                          <a:solidFill>
                            <a:schemeClr val="bg1"/>
                          </a:solidFill>
                          <a:highlight>
                            <a:srgbClr val="000000"/>
                          </a:highlight>
                          <a:latin typeface="Monaco" pitchFamily="2" charset="77"/>
                        </a:rPr>
                        <a:t>(induct “n” :name  </a:t>
                      </a:r>
                    </a:p>
                    <a:p>
                      <a:r>
                        <a:rPr lang="en-US" sz="1400" dirty="0">
                          <a:solidFill>
                            <a:schemeClr val="bg1"/>
                          </a:solidFill>
                          <a:highlight>
                            <a:srgbClr val="000000"/>
                          </a:highlight>
                          <a:latin typeface="Monaco" pitchFamily="2" charset="77"/>
                        </a:rPr>
                        <a:t>  “</a:t>
                      </a:r>
                      <a:r>
                        <a:rPr lang="en-US" sz="1400" dirty="0" err="1">
                          <a:solidFill>
                            <a:schemeClr val="bg1"/>
                          </a:solidFill>
                          <a:highlight>
                            <a:srgbClr val="000000"/>
                          </a:highlight>
                          <a:latin typeface="Monaco" pitchFamily="2" charset="77"/>
                        </a:rPr>
                        <a:t>NAT_induction</a:t>
                      </a:r>
                      <a:r>
                        <a:rPr lang="en-US" sz="1400" dirty="0">
                          <a:solidFill>
                            <a:schemeClr val="bg1"/>
                          </a:solidFill>
                          <a:highlight>
                            <a:srgbClr val="000000"/>
                          </a:highlight>
                          <a:latin typeface="Monaco" pitchFamily="2" charset="77"/>
                        </a:rPr>
                        <a:t>”)</a:t>
                      </a:r>
                    </a:p>
                  </a:txBody>
                  <a:tcPr anchor="ctr"/>
                </a:tc>
                <a:extLst>
                  <a:ext uri="{0D108BD9-81ED-4DB2-BD59-A6C34878D82A}">
                    <a16:rowId xmlns:a16="http://schemas.microsoft.com/office/drawing/2014/main" val="293195808"/>
                  </a:ext>
                </a:extLst>
              </a:tr>
              <a:tr h="394497">
                <a:tc>
                  <a:txBody>
                    <a:bodyPr/>
                    <a:lstStyle/>
                    <a:p>
                      <a:r>
                        <a:rPr lang="en-US" sz="1400" dirty="0">
                          <a:solidFill>
                            <a:schemeClr val="bg1"/>
                          </a:solidFill>
                          <a:highlight>
                            <a:srgbClr val="000000"/>
                          </a:highlight>
                          <a:latin typeface="Monaco" pitchFamily="2" charset="77"/>
                        </a:rPr>
                        <a:t> (hide &amp;rest </a:t>
                      </a:r>
                      <a:r>
                        <a:rPr lang="en-US" sz="1400" dirty="0" err="1">
                          <a:solidFill>
                            <a:schemeClr val="bg1"/>
                          </a:solidFill>
                          <a:highlight>
                            <a:srgbClr val="000000"/>
                          </a:highlight>
                          <a:latin typeface="Monaco" pitchFamily="2" charset="77"/>
                        </a:rPr>
                        <a:t>fnums</a:t>
                      </a:r>
                      <a:r>
                        <a:rPr lang="en-US" sz="1400" dirty="0">
                          <a:solidFill>
                            <a:schemeClr val="bg1"/>
                          </a:solidFill>
                          <a:highlight>
                            <a:srgbClr val="000000"/>
                          </a:highlight>
                          <a:latin typeface="Monaco" pitchFamily="2" charset="77"/>
                        </a:rPr>
                        <a:t>)</a:t>
                      </a:r>
                    </a:p>
                  </a:txBody>
                  <a:tcPr anchor="ctr"/>
                </a:tc>
                <a:tc>
                  <a:txBody>
                    <a:bodyPr/>
                    <a:lstStyle/>
                    <a:p>
                      <a:r>
                        <a:rPr lang="en-US" sz="1400" dirty="0">
                          <a:solidFill>
                            <a:schemeClr val="bg1"/>
                          </a:solidFill>
                          <a:highlight>
                            <a:srgbClr val="000000"/>
                          </a:highlight>
                          <a:latin typeface="Monaco" pitchFamily="2" charset="77"/>
                        </a:rPr>
                        <a:t>(hide 2) (hide -) </a:t>
                      </a:r>
                    </a:p>
                    <a:p>
                      <a:r>
                        <a:rPr lang="en-US" sz="1400" dirty="0">
                          <a:solidFill>
                            <a:schemeClr val="bg1"/>
                          </a:solidFill>
                          <a:highlight>
                            <a:srgbClr val="000000"/>
                          </a:highlight>
                          <a:latin typeface="Monaco" pitchFamily="2" charset="77"/>
                        </a:rPr>
                        <a:t>(hide -3 -4 1 2) </a:t>
                      </a:r>
                    </a:p>
                    <a:p>
                      <a:r>
                        <a:rPr lang="en-US" sz="1400" dirty="0">
                          <a:solidFill>
                            <a:schemeClr val="bg1"/>
                          </a:solidFill>
                          <a:highlight>
                            <a:srgbClr val="000000"/>
                          </a:highlight>
                          <a:latin typeface="Monaco" pitchFamily="2" charset="77"/>
                        </a:rPr>
                        <a:t>(hide -2 +)</a:t>
                      </a:r>
                    </a:p>
                  </a:txBody>
                  <a:tcPr anchor="ctr"/>
                </a:tc>
                <a:extLst>
                  <a:ext uri="{0D108BD9-81ED-4DB2-BD59-A6C34878D82A}">
                    <a16:rowId xmlns:a16="http://schemas.microsoft.com/office/drawing/2014/main" val="716025932"/>
                  </a:ext>
                </a:extLst>
              </a:tr>
            </a:tbl>
          </a:graphicData>
        </a:graphic>
      </p:graphicFrame>
    </p:spTree>
    <p:extLst>
      <p:ext uri="{BB962C8B-B14F-4D97-AF65-F5344CB8AC3E}">
        <p14:creationId xmlns:p14="http://schemas.microsoft.com/office/powerpoint/2010/main" val="248700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822CA2C-AA0B-0245-B817-0069337ED152}"/>
              </a:ext>
            </a:extLst>
          </p:cNvPr>
          <p:cNvSpPr/>
          <p:nvPr/>
        </p:nvSpPr>
        <p:spPr>
          <a:xfrm>
            <a:off x="631179" y="5276007"/>
            <a:ext cx="5765541" cy="1046093"/>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2A6647-BB0B-FF46-882C-C13B30F0993D}"/>
              </a:ext>
            </a:extLst>
          </p:cNvPr>
          <p:cNvSpPr/>
          <p:nvPr/>
        </p:nvSpPr>
        <p:spPr>
          <a:xfrm>
            <a:off x="631179" y="3738520"/>
            <a:ext cx="5765541" cy="137564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0591E2-3855-C340-8EA0-1725C184D383}"/>
              </a:ext>
            </a:extLst>
          </p:cNvPr>
          <p:cNvSpPr/>
          <p:nvPr/>
        </p:nvSpPr>
        <p:spPr>
          <a:xfrm>
            <a:off x="631179" y="2856488"/>
            <a:ext cx="5765541" cy="7121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9956341-A664-5248-91C1-BE6813BF1F15}"/>
              </a:ext>
            </a:extLst>
          </p:cNvPr>
          <p:cNvSpPr/>
          <p:nvPr/>
        </p:nvSpPr>
        <p:spPr>
          <a:xfrm>
            <a:off x="631179" y="1529395"/>
            <a:ext cx="5765541" cy="1132885"/>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1B243C6-6F27-6145-8F1D-6F6E18DE2A3B}"/>
              </a:ext>
            </a:extLst>
          </p:cNvPr>
          <p:cNvSpPr txBox="1"/>
          <p:nvPr/>
        </p:nvSpPr>
        <p:spPr>
          <a:xfrm>
            <a:off x="493613" y="307497"/>
            <a:ext cx="5688702" cy="523220"/>
          </a:xfrm>
          <a:prstGeom prst="rect">
            <a:avLst/>
          </a:prstGeom>
          <a:noFill/>
        </p:spPr>
        <p:txBody>
          <a:bodyPr wrap="square" rtlCol="0">
            <a:spAutoFit/>
          </a:bodyPr>
          <a:lstStyle/>
          <a:p>
            <a:r>
              <a:rPr lang="en-US" sz="2800" dirty="0">
                <a:solidFill>
                  <a:schemeClr val="accent1"/>
                </a:solidFill>
              </a:rPr>
              <a:t>Manipulating </a:t>
            </a:r>
            <a:r>
              <a:rPr lang="en-US" sz="2800" dirty="0" err="1">
                <a:solidFill>
                  <a:schemeClr val="accent1"/>
                </a:solidFill>
              </a:rPr>
              <a:t>Sequents</a:t>
            </a:r>
            <a:r>
              <a:rPr lang="en-US" sz="2800" dirty="0">
                <a:solidFill>
                  <a:schemeClr val="accent1"/>
                </a:solidFill>
              </a:rPr>
              <a:t>: Navigating</a:t>
            </a:r>
          </a:p>
        </p:txBody>
      </p:sp>
      <p:sp>
        <p:nvSpPr>
          <p:cNvPr id="7" name="TextBox 6">
            <a:extLst>
              <a:ext uri="{FF2B5EF4-FFF2-40B4-BE49-F238E27FC236}">
                <a16:creationId xmlns:a16="http://schemas.microsoft.com/office/drawing/2014/main" id="{619DA7AA-1580-8148-90C4-5B93E0E73D58}"/>
              </a:ext>
            </a:extLst>
          </p:cNvPr>
          <p:cNvSpPr txBox="1"/>
          <p:nvPr/>
        </p:nvSpPr>
        <p:spPr>
          <a:xfrm>
            <a:off x="546179" y="997565"/>
            <a:ext cx="5850541" cy="5324535"/>
          </a:xfrm>
          <a:prstGeom prst="rect">
            <a:avLst/>
          </a:prstGeom>
          <a:noFill/>
        </p:spPr>
        <p:txBody>
          <a:bodyPr wrap="square" rtlCol="0">
            <a:spAutoFit/>
          </a:bodyPr>
          <a:lstStyle/>
          <a:p>
            <a:r>
              <a:rPr lang="en-US" sz="2000" dirty="0"/>
              <a:t>There are commands to control the place in the proof.</a:t>
            </a:r>
          </a:p>
          <a:p>
            <a:r>
              <a:rPr lang="en-US" sz="2000" dirty="0"/>
              <a:t> </a:t>
            </a:r>
          </a:p>
          <a:p>
            <a:pPr marL="342900" indent="-342900">
              <a:buFont typeface="Arial" panose="020B0604020202020204" pitchFamily="34" charset="0"/>
              <a:buChar char="•"/>
            </a:pPr>
            <a:r>
              <a:rPr lang="en-US" sz="2000" dirty="0"/>
              <a:t>Exiting the prover: </a:t>
            </a:r>
            <a:r>
              <a:rPr lang="en-US" sz="1400" dirty="0">
                <a:solidFill>
                  <a:schemeClr val="bg1"/>
                </a:solidFill>
                <a:highlight>
                  <a:srgbClr val="000000"/>
                </a:highlight>
                <a:latin typeface="Monaco" pitchFamily="2" charset="77"/>
              </a:rPr>
              <a:t>(quit)</a:t>
            </a:r>
            <a:r>
              <a:rPr lang="en-US" sz="1400" dirty="0">
                <a:latin typeface="Monaco" pitchFamily="2" charset="77"/>
              </a:rPr>
              <a:t> </a:t>
            </a:r>
            <a:r>
              <a:rPr lang="en-US" sz="2000" dirty="0"/>
              <a:t>brings a Save Proof prompt. </a:t>
            </a:r>
            <a:r>
              <a:rPr lang="en-US" sz="2000" dirty="0">
                <a:solidFill>
                  <a:srgbClr val="C00000"/>
                </a:solidFill>
              </a:rPr>
              <a:t>Note:</a:t>
            </a:r>
            <a:r>
              <a:rPr lang="en-US" sz="2000" dirty="0"/>
              <a:t> </a:t>
            </a:r>
            <a:r>
              <a:rPr lang="en-US" sz="2000" dirty="0">
                <a:solidFill>
                  <a:schemeClr val="accent1"/>
                </a:solidFill>
              </a:rPr>
              <a:t>Yes</a:t>
            </a:r>
            <a:r>
              <a:rPr lang="en-US" sz="2000" dirty="0"/>
              <a:t> saves and quits, </a:t>
            </a:r>
            <a:r>
              <a:rPr lang="en-US" sz="2000" dirty="0">
                <a:solidFill>
                  <a:schemeClr val="accent1"/>
                </a:solidFill>
              </a:rPr>
              <a:t>No</a:t>
            </a:r>
            <a:r>
              <a:rPr lang="en-US" sz="2000" dirty="0"/>
              <a:t> discards and quits, </a:t>
            </a:r>
            <a:r>
              <a:rPr lang="en-US" sz="2000" dirty="0">
                <a:solidFill>
                  <a:schemeClr val="accent1"/>
                </a:solidFill>
              </a:rPr>
              <a:t>Cancel</a:t>
            </a:r>
            <a:r>
              <a:rPr lang="en-US" sz="2000" dirty="0"/>
              <a:t> returns to the proof</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Switching Branches: </a:t>
            </a:r>
            <a:r>
              <a:rPr lang="en-US" sz="1400" dirty="0">
                <a:solidFill>
                  <a:schemeClr val="bg1"/>
                </a:solidFill>
                <a:highlight>
                  <a:srgbClr val="000000"/>
                </a:highlight>
                <a:latin typeface="Monaco" pitchFamily="2" charset="77"/>
              </a:rPr>
              <a:t>(postpone)</a:t>
            </a:r>
            <a:r>
              <a:rPr lang="en-US" sz="2000" dirty="0"/>
              <a:t> moves to the next open branch</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Undo/Redo: In </a:t>
            </a:r>
            <a:r>
              <a:rPr lang="en-US" sz="2000" dirty="0">
                <a:solidFill>
                  <a:schemeClr val="accent1"/>
                </a:solidFill>
              </a:rPr>
              <a:t>Proof Explorer</a:t>
            </a:r>
            <a:r>
              <a:rPr lang="en-US" sz="2000" dirty="0"/>
              <a:t>,  right-click to fast-forward or rewind steps. </a:t>
            </a:r>
            <a:r>
              <a:rPr lang="en-US" sz="2000" dirty="0">
                <a:solidFill>
                  <a:srgbClr val="C00000"/>
                </a:solidFill>
              </a:rPr>
              <a:t>Alternative:</a:t>
            </a:r>
            <a:r>
              <a:rPr lang="en-US" sz="1400" dirty="0">
                <a:solidFill>
                  <a:schemeClr val="bg1"/>
                </a:solidFill>
                <a:highlight>
                  <a:srgbClr val="000000"/>
                </a:highlight>
                <a:latin typeface="Monaco" pitchFamily="2" charset="77"/>
              </a:rPr>
              <a:t>(undo)</a:t>
            </a:r>
            <a:r>
              <a:rPr lang="en-US" sz="2000" dirty="0"/>
              <a:t> move you backward through proof steps, </a:t>
            </a:r>
            <a:r>
              <a:rPr lang="en-US" sz="1400" dirty="0">
                <a:solidFill>
                  <a:schemeClr val="bg1"/>
                </a:solidFill>
                <a:highlight>
                  <a:srgbClr val="000000"/>
                </a:highlight>
                <a:latin typeface="Monaco" pitchFamily="2" charset="77"/>
              </a:rPr>
              <a:t>(undo n)</a:t>
            </a:r>
            <a:r>
              <a:rPr lang="en-US" sz="2000" dirty="0"/>
              <a:t> moves back </a:t>
            </a:r>
            <a:r>
              <a:rPr lang="en-US" sz="2000" dirty="0">
                <a:solidFill>
                  <a:schemeClr val="accent1"/>
                </a:solidFill>
              </a:rPr>
              <a:t>n</a:t>
            </a:r>
            <a:r>
              <a:rPr lang="en-US" sz="2000" dirty="0"/>
              <a:t> steps </a:t>
            </a:r>
            <a:r>
              <a:rPr lang="en-US" sz="1400" dirty="0">
                <a:solidFill>
                  <a:schemeClr val="bg1"/>
                </a:solidFill>
                <a:highlight>
                  <a:srgbClr val="000000"/>
                </a:highlight>
                <a:latin typeface="Monaco" pitchFamily="2" charset="77"/>
              </a:rPr>
              <a:t>(undo undo)</a:t>
            </a:r>
            <a:r>
              <a:rPr lang="en-US" sz="2000" dirty="0"/>
              <a:t> cancels ONE undo step.</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Whether using </a:t>
            </a:r>
            <a:r>
              <a:rPr lang="en-US" sz="1400" dirty="0">
                <a:solidFill>
                  <a:schemeClr val="bg1"/>
                </a:solidFill>
                <a:highlight>
                  <a:srgbClr val="000000"/>
                </a:highlight>
                <a:latin typeface="Monaco" pitchFamily="2" charset="77"/>
              </a:rPr>
              <a:t>(undo)</a:t>
            </a:r>
            <a:r>
              <a:rPr lang="en-US" sz="2000" dirty="0"/>
              <a:t> or rewind, undoing a branch step undoes </a:t>
            </a:r>
            <a:r>
              <a:rPr lang="en-US" sz="2000" dirty="0">
                <a:solidFill>
                  <a:srgbClr val="C00000"/>
                </a:solidFill>
              </a:rPr>
              <a:t>ALL of the siblings</a:t>
            </a:r>
            <a:r>
              <a:rPr lang="en-US" sz="2000" dirty="0"/>
              <a:t> to the head (but </a:t>
            </a:r>
            <a:r>
              <a:rPr lang="en-US" sz="2000" dirty="0">
                <a:solidFill>
                  <a:schemeClr val="accent1"/>
                </a:solidFill>
              </a:rPr>
              <a:t>Proof Explorer</a:t>
            </a:r>
            <a:r>
              <a:rPr lang="en-US" sz="2000" dirty="0"/>
              <a:t> can replay them)</a:t>
            </a:r>
          </a:p>
        </p:txBody>
      </p:sp>
      <p:pic>
        <p:nvPicPr>
          <p:cNvPr id="8" name="Picture 7">
            <a:extLst>
              <a:ext uri="{FF2B5EF4-FFF2-40B4-BE49-F238E27FC236}">
                <a16:creationId xmlns:a16="http://schemas.microsoft.com/office/drawing/2014/main" id="{B4E61331-195E-5E4C-897C-22712B223D87}"/>
              </a:ext>
            </a:extLst>
          </p:cNvPr>
          <p:cNvPicPr>
            <a:picLocks noChangeAspect="1"/>
          </p:cNvPicPr>
          <p:nvPr/>
        </p:nvPicPr>
        <p:blipFill>
          <a:blip r:embed="rId2"/>
          <a:srcRect/>
          <a:stretch/>
        </p:blipFill>
        <p:spPr>
          <a:xfrm>
            <a:off x="7859193" y="619379"/>
            <a:ext cx="3063228" cy="4494787"/>
          </a:xfrm>
          <a:prstGeom prst="rect">
            <a:avLst/>
          </a:prstGeom>
        </p:spPr>
      </p:pic>
      <p:sp>
        <p:nvSpPr>
          <p:cNvPr id="9" name="Rectangle 8">
            <a:extLst>
              <a:ext uri="{FF2B5EF4-FFF2-40B4-BE49-F238E27FC236}">
                <a16:creationId xmlns:a16="http://schemas.microsoft.com/office/drawing/2014/main" id="{28406705-5BEB-1D45-BA3E-3A64BCC44EB8}"/>
              </a:ext>
            </a:extLst>
          </p:cNvPr>
          <p:cNvSpPr/>
          <p:nvPr/>
        </p:nvSpPr>
        <p:spPr>
          <a:xfrm>
            <a:off x="7566053" y="4197440"/>
            <a:ext cx="1497026" cy="966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56E9424-EDF4-1444-9B3A-D18CB59AF650}"/>
              </a:ext>
            </a:extLst>
          </p:cNvPr>
          <p:cNvSpPr/>
          <p:nvPr/>
        </p:nvSpPr>
        <p:spPr>
          <a:xfrm>
            <a:off x="10269883" y="569107"/>
            <a:ext cx="873940" cy="15617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619A211-183E-A441-AF75-4FB2F93B9D13}"/>
              </a:ext>
            </a:extLst>
          </p:cNvPr>
          <p:cNvSpPr txBox="1"/>
          <p:nvPr/>
        </p:nvSpPr>
        <p:spPr>
          <a:xfrm>
            <a:off x="7566053" y="5337388"/>
            <a:ext cx="3649508" cy="923330"/>
          </a:xfrm>
          <a:prstGeom prst="rect">
            <a:avLst/>
          </a:prstGeom>
          <a:noFill/>
        </p:spPr>
        <p:txBody>
          <a:bodyPr wrap="square" rtlCol="0">
            <a:spAutoFit/>
          </a:bodyPr>
          <a:lstStyle/>
          <a:p>
            <a:r>
              <a:rPr lang="en-US" dirty="0"/>
              <a:t>Navigate a proof with the buttons at top, or right-click to get to rewind or fast-forward to a chosen step. </a:t>
            </a:r>
          </a:p>
        </p:txBody>
      </p:sp>
    </p:spTree>
    <p:extLst>
      <p:ext uri="{BB962C8B-B14F-4D97-AF65-F5344CB8AC3E}">
        <p14:creationId xmlns:p14="http://schemas.microsoft.com/office/powerpoint/2010/main" val="324047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1A137A-C572-0342-930E-9BA7E322A1FD}"/>
              </a:ext>
            </a:extLst>
          </p:cNvPr>
          <p:cNvSpPr/>
          <p:nvPr/>
        </p:nvSpPr>
        <p:spPr>
          <a:xfrm>
            <a:off x="493613" y="3429000"/>
            <a:ext cx="5543045" cy="2259924"/>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234A8D-7CA8-284D-B4F5-84FAB0981FD5}"/>
              </a:ext>
            </a:extLst>
          </p:cNvPr>
          <p:cNvSpPr/>
          <p:nvPr/>
        </p:nvSpPr>
        <p:spPr>
          <a:xfrm>
            <a:off x="493613" y="1869260"/>
            <a:ext cx="5543045" cy="1418100"/>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770890" cy="954107"/>
          </a:xfrm>
          <a:prstGeom prst="rect">
            <a:avLst/>
          </a:prstGeom>
          <a:noFill/>
        </p:spPr>
        <p:txBody>
          <a:bodyPr wrap="square" rtlCol="0">
            <a:spAutoFit/>
          </a:bodyPr>
          <a:lstStyle/>
          <a:p>
            <a:r>
              <a:rPr lang="en-US" sz="2800" dirty="0">
                <a:solidFill>
                  <a:schemeClr val="accent1"/>
                </a:solidFill>
              </a:rPr>
              <a:t>Manipulating </a:t>
            </a:r>
            <a:r>
              <a:rPr lang="en-US" sz="2800" dirty="0" err="1">
                <a:solidFill>
                  <a:schemeClr val="accent1"/>
                </a:solidFill>
              </a:rPr>
              <a:t>Sequents</a:t>
            </a:r>
            <a:r>
              <a:rPr lang="en-US" sz="2800" dirty="0">
                <a:solidFill>
                  <a:schemeClr val="accent1"/>
                </a:solidFill>
              </a:rPr>
              <a:t>: Two Propositional Rules </a:t>
            </a:r>
          </a:p>
        </p:txBody>
      </p:sp>
      <p:sp>
        <p:nvSpPr>
          <p:cNvPr id="7" name="TextBox 6">
            <a:extLst>
              <a:ext uri="{FF2B5EF4-FFF2-40B4-BE49-F238E27FC236}">
                <a16:creationId xmlns:a16="http://schemas.microsoft.com/office/drawing/2014/main" id="{619DA7AA-1580-8148-90C4-5B93E0E73D58}"/>
              </a:ext>
            </a:extLst>
          </p:cNvPr>
          <p:cNvSpPr txBox="1"/>
          <p:nvPr/>
        </p:nvSpPr>
        <p:spPr>
          <a:xfrm>
            <a:off x="598811" y="1221897"/>
            <a:ext cx="5785806" cy="4708981"/>
          </a:xfrm>
          <a:prstGeom prst="rect">
            <a:avLst/>
          </a:prstGeom>
          <a:noFill/>
        </p:spPr>
        <p:txBody>
          <a:bodyPr wrap="square" rtlCol="0">
            <a:spAutoFit/>
          </a:bodyPr>
          <a:lstStyle/>
          <a:p>
            <a:endParaRPr lang="en-US" sz="2000" dirty="0"/>
          </a:p>
          <a:p>
            <a:endParaRPr lang="en-US" sz="2000" dirty="0"/>
          </a:p>
          <a:p>
            <a:r>
              <a:rPr lang="en-US" sz="2000" dirty="0"/>
              <a:t>Sequent flattening:</a:t>
            </a:r>
          </a:p>
          <a:p>
            <a:pPr marL="342900" indent="-342900">
              <a:buFont typeface="Arial" panose="020B0604020202020204" pitchFamily="34" charset="0"/>
              <a:buChar char="•"/>
            </a:pPr>
            <a:r>
              <a:rPr lang="en-US" sz="2000" dirty="0"/>
              <a:t>Syntax: </a:t>
            </a:r>
            <a:r>
              <a:rPr lang="en-US" sz="1400" dirty="0">
                <a:solidFill>
                  <a:schemeClr val="bg1"/>
                </a:solidFill>
                <a:highlight>
                  <a:srgbClr val="000000"/>
                </a:highlight>
                <a:latin typeface="Monaco" pitchFamily="2" charset="77"/>
              </a:rPr>
              <a:t>(flatten &amp;rest </a:t>
            </a:r>
            <a:r>
              <a:rPr lang="en-US" sz="1400" dirty="0" err="1">
                <a:solidFill>
                  <a:schemeClr val="bg1"/>
                </a:solidFill>
                <a:highlight>
                  <a:srgbClr val="000000"/>
                </a:highlight>
                <a:latin typeface="Monaco" pitchFamily="2" charset="77"/>
              </a:rPr>
              <a:t>fnums</a:t>
            </a:r>
            <a:r>
              <a:rPr lang="en-US" sz="1400" dirty="0">
                <a:solidFill>
                  <a:schemeClr val="bg1"/>
                </a:solidFill>
                <a:highlight>
                  <a:srgbClr val="000000"/>
                </a:highlight>
                <a:latin typeface="Monaco" pitchFamily="2" charset="77"/>
              </a:rPr>
              <a:t>)</a:t>
            </a:r>
            <a:r>
              <a:rPr lang="en-US" sz="2000" dirty="0"/>
              <a:t> </a:t>
            </a:r>
          </a:p>
          <a:p>
            <a:pPr marL="342900" indent="-342900">
              <a:buFont typeface="Arial" panose="020B0604020202020204" pitchFamily="34" charset="0"/>
              <a:buChar char="•"/>
            </a:pPr>
            <a:r>
              <a:rPr lang="en-US" sz="2000" dirty="0"/>
              <a:t>Usually applied to the whole sequent, although formula numbers can be specified</a:t>
            </a:r>
          </a:p>
          <a:p>
            <a:endParaRPr lang="en-US" sz="2000" dirty="0"/>
          </a:p>
          <a:p>
            <a:r>
              <a:rPr lang="en-US" sz="2000" dirty="0"/>
              <a:t>Sequent splitting:</a:t>
            </a:r>
          </a:p>
          <a:p>
            <a:pPr marL="342900" indent="-342900">
              <a:buFont typeface="Arial" panose="020B0604020202020204" pitchFamily="34" charset="0"/>
              <a:buChar char="•"/>
            </a:pPr>
            <a:r>
              <a:rPr lang="en-US" sz="2000" dirty="0"/>
              <a:t>Syntax: </a:t>
            </a:r>
            <a:r>
              <a:rPr lang="en-US" sz="1400" dirty="0">
                <a:solidFill>
                  <a:schemeClr val="bg1"/>
                </a:solidFill>
                <a:highlight>
                  <a:srgbClr val="000000"/>
                </a:highlight>
                <a:latin typeface="Monaco" pitchFamily="2" charset="77"/>
              </a:rPr>
              <a:t>(split &amp;optional (</a:t>
            </a:r>
            <a:r>
              <a:rPr lang="en-US" sz="1400" dirty="0" err="1">
                <a:solidFill>
                  <a:schemeClr val="bg1"/>
                </a:solidFill>
                <a:highlight>
                  <a:srgbClr val="000000"/>
                </a:highlight>
                <a:latin typeface="Monaco" pitchFamily="2" charset="77"/>
              </a:rPr>
              <a:t>fnum</a:t>
            </a:r>
            <a:r>
              <a:rPr lang="en-US" sz="1400" dirty="0">
                <a:solidFill>
                  <a:schemeClr val="bg1"/>
                </a:solidFill>
                <a:highlight>
                  <a:srgbClr val="000000"/>
                </a:highlight>
                <a:latin typeface="Monaco" pitchFamily="2" charset="77"/>
              </a:rPr>
              <a:t> *) depth)</a:t>
            </a:r>
            <a:r>
              <a:rPr lang="en-US" sz="2000" dirty="0"/>
              <a:t> </a:t>
            </a:r>
          </a:p>
          <a:p>
            <a:pPr marL="342900" indent="-342900">
              <a:buFont typeface="Arial" panose="020B0604020202020204" pitchFamily="34" charset="0"/>
              <a:buChar char="•"/>
            </a:pPr>
            <a:r>
              <a:rPr lang="en-US" sz="2000" dirty="0"/>
              <a:t>Splits the goal into two (or more) subgoals</a:t>
            </a:r>
          </a:p>
          <a:p>
            <a:pPr marL="342900" indent="-342900">
              <a:buFont typeface="Arial" panose="020B0604020202020204" pitchFamily="34" charset="0"/>
              <a:buChar char="•"/>
            </a:pPr>
            <a:r>
              <a:rPr lang="en-US" sz="2000" dirty="0"/>
              <a:t>These goals become branches in the proof tree</a:t>
            </a:r>
          </a:p>
          <a:p>
            <a:pPr marL="342900" indent="-342900">
              <a:buFont typeface="Arial" panose="020B0604020202020204" pitchFamily="34" charset="0"/>
              <a:buChar char="•"/>
            </a:pPr>
            <a:r>
              <a:rPr lang="en-US" sz="2000" dirty="0">
                <a:solidFill>
                  <a:srgbClr val="C00000"/>
                </a:solidFill>
              </a:rPr>
              <a:t>Note:</a:t>
            </a:r>
            <a:r>
              <a:rPr lang="en-US" sz="2000" dirty="0"/>
              <a:t> complete steps common to all branches </a:t>
            </a:r>
            <a:r>
              <a:rPr lang="en-US" sz="2000" dirty="0">
                <a:solidFill>
                  <a:schemeClr val="accent1"/>
                </a:solidFill>
              </a:rPr>
              <a:t>prior</a:t>
            </a:r>
            <a:r>
              <a:rPr lang="en-US" sz="2000" dirty="0"/>
              <a:t> to splitting</a:t>
            </a:r>
          </a:p>
          <a:p>
            <a:pPr marL="342900" indent="-342900">
              <a:buFont typeface="Arial" panose="020B0604020202020204" pitchFamily="34" charset="0"/>
              <a:buChar char="•"/>
            </a:pPr>
            <a:r>
              <a:rPr lang="en-US" sz="2000" dirty="0"/>
              <a:t>Related Commands: </a:t>
            </a:r>
            <a:r>
              <a:rPr lang="en-US" sz="1400" dirty="0">
                <a:solidFill>
                  <a:schemeClr val="bg1"/>
                </a:solidFill>
                <a:highlight>
                  <a:srgbClr val="000000"/>
                </a:highlight>
                <a:latin typeface="Monaco" pitchFamily="2" charset="77"/>
              </a:rPr>
              <a:t>(case “branch”)</a:t>
            </a:r>
            <a:r>
              <a:rPr lang="en-US" sz="1400" dirty="0">
                <a:latin typeface="Monaco" pitchFamily="2" charset="77"/>
              </a:rPr>
              <a:t> </a:t>
            </a:r>
            <a:r>
              <a:rPr lang="en-US" sz="1400" dirty="0">
                <a:solidFill>
                  <a:schemeClr val="bg1"/>
                </a:solidFill>
                <a:highlight>
                  <a:srgbClr val="000000"/>
                </a:highlight>
                <a:latin typeface="Monaco" pitchFamily="2" charset="77"/>
              </a:rPr>
              <a:t>(splash)</a:t>
            </a:r>
            <a:r>
              <a:rPr lang="en-US" sz="1400" dirty="0">
                <a:latin typeface="Monaco" pitchFamily="2" charset="77"/>
              </a:rPr>
              <a:t> </a:t>
            </a:r>
          </a:p>
          <a:p>
            <a:r>
              <a:rPr lang="en-US" sz="2000" dirty="0"/>
              <a:t> </a:t>
            </a:r>
          </a:p>
        </p:txBody>
      </p:sp>
      <p:graphicFrame>
        <p:nvGraphicFramePr>
          <p:cNvPr id="2" name="Table 3">
            <a:extLst>
              <a:ext uri="{FF2B5EF4-FFF2-40B4-BE49-F238E27FC236}">
                <a16:creationId xmlns:a16="http://schemas.microsoft.com/office/drawing/2014/main" id="{A9C5C00F-D501-604B-8B10-D51AC766F473}"/>
              </a:ext>
            </a:extLst>
          </p:cNvPr>
          <p:cNvGraphicFramePr>
            <a:graphicFrameLocks noGrp="1"/>
          </p:cNvGraphicFramePr>
          <p:nvPr>
            <p:extLst>
              <p:ext uri="{D42A27DB-BD31-4B8C-83A1-F6EECF244321}">
                <p14:modId xmlns:p14="http://schemas.microsoft.com/office/powerpoint/2010/main" val="3647003937"/>
              </p:ext>
            </p:extLst>
          </p:nvPr>
        </p:nvGraphicFramePr>
        <p:xfrm>
          <a:off x="6384617" y="1739788"/>
          <a:ext cx="5664423" cy="1547572"/>
        </p:xfrm>
        <a:graphic>
          <a:graphicData uri="http://schemas.openxmlformats.org/drawingml/2006/table">
            <a:tbl>
              <a:tblPr firstRow="1" bandRow="1">
                <a:tableStyleId>{5C22544A-7EE6-4342-B048-85BDC9FD1C3A}</a:tableStyleId>
              </a:tblPr>
              <a:tblGrid>
                <a:gridCol w="1888141">
                  <a:extLst>
                    <a:ext uri="{9D8B030D-6E8A-4147-A177-3AD203B41FA5}">
                      <a16:colId xmlns:a16="http://schemas.microsoft.com/office/drawing/2014/main" val="3475326535"/>
                    </a:ext>
                  </a:extLst>
                </a:gridCol>
                <a:gridCol w="1888141">
                  <a:extLst>
                    <a:ext uri="{9D8B030D-6E8A-4147-A177-3AD203B41FA5}">
                      <a16:colId xmlns:a16="http://schemas.microsoft.com/office/drawing/2014/main" val="3077440081"/>
                    </a:ext>
                  </a:extLst>
                </a:gridCol>
                <a:gridCol w="1888141">
                  <a:extLst>
                    <a:ext uri="{9D8B030D-6E8A-4147-A177-3AD203B41FA5}">
                      <a16:colId xmlns:a16="http://schemas.microsoft.com/office/drawing/2014/main" val="4215703336"/>
                    </a:ext>
                  </a:extLst>
                </a:gridCol>
              </a:tblGrid>
              <a:tr h="386893">
                <a:tc rowSpan="2">
                  <a:txBody>
                    <a:bodyPr/>
                    <a:lstStyle/>
                    <a:p>
                      <a:pPr algn="ctr"/>
                      <a:r>
                        <a:rPr lang="en-US" dirty="0"/>
                        <a:t>Location</a:t>
                      </a:r>
                    </a:p>
                  </a:txBody>
                  <a:tcPr anchor="b"/>
                </a:tc>
                <a:tc gridSpan="2">
                  <a:txBody>
                    <a:bodyPr/>
                    <a:lstStyle/>
                    <a:p>
                      <a:pPr algn="ctr"/>
                      <a:r>
                        <a:rPr lang="en-US" dirty="0"/>
                        <a:t>Logical Connective</a:t>
                      </a:r>
                    </a:p>
                  </a:txBody>
                  <a:tcPr/>
                </a:tc>
                <a:tc hMerge="1">
                  <a:txBody>
                    <a:bodyPr/>
                    <a:lstStyle/>
                    <a:p>
                      <a:endParaRPr lang="en-US" dirty="0"/>
                    </a:p>
                  </a:txBody>
                  <a:tcPr/>
                </a:tc>
                <a:extLst>
                  <a:ext uri="{0D108BD9-81ED-4DB2-BD59-A6C34878D82A}">
                    <a16:rowId xmlns:a16="http://schemas.microsoft.com/office/drawing/2014/main" val="3992353142"/>
                  </a:ext>
                </a:extLst>
              </a:tr>
              <a:tr h="386893">
                <a:tc vMerge="1">
                  <a:txBody>
                    <a:bodyPr/>
                    <a:lstStyle/>
                    <a:p>
                      <a:endParaRPr lang="en-US" dirty="0"/>
                    </a:p>
                  </a:txBody>
                  <a:tcPr/>
                </a:tc>
                <a:tc>
                  <a:txBody>
                    <a:bodyPr/>
                    <a:lstStyle/>
                    <a:p>
                      <a:pPr algn="ctr"/>
                      <a:r>
                        <a:rPr lang="en-US" dirty="0"/>
                        <a:t>OR, IMPLIES</a:t>
                      </a:r>
                    </a:p>
                  </a:txBody>
                  <a:tcPr/>
                </a:tc>
                <a:tc>
                  <a:txBody>
                    <a:bodyPr/>
                    <a:lstStyle/>
                    <a:p>
                      <a:pPr algn="ctr"/>
                      <a:r>
                        <a:rPr lang="en-US" dirty="0"/>
                        <a:t>AND, IFF</a:t>
                      </a:r>
                    </a:p>
                  </a:txBody>
                  <a:tcPr/>
                </a:tc>
                <a:extLst>
                  <a:ext uri="{0D108BD9-81ED-4DB2-BD59-A6C34878D82A}">
                    <a16:rowId xmlns:a16="http://schemas.microsoft.com/office/drawing/2014/main" val="3063569445"/>
                  </a:ext>
                </a:extLst>
              </a:tr>
              <a:tr h="386893">
                <a:tc>
                  <a:txBody>
                    <a:bodyPr/>
                    <a:lstStyle/>
                    <a:p>
                      <a:pPr algn="ctr"/>
                      <a:r>
                        <a:rPr lang="en-US" dirty="0"/>
                        <a:t>Antecedent</a:t>
                      </a:r>
                    </a:p>
                  </a:txBody>
                  <a:tcPr/>
                </a:tc>
                <a:tc>
                  <a:txBody>
                    <a:bodyPr/>
                    <a:lstStyle/>
                    <a:p>
                      <a:pPr algn="ctr"/>
                      <a:r>
                        <a:rPr lang="en-US" sz="1400" dirty="0">
                          <a:solidFill>
                            <a:schemeClr val="bg1"/>
                          </a:solidFill>
                          <a:highlight>
                            <a:srgbClr val="000000"/>
                          </a:highlight>
                          <a:latin typeface="Monaco" pitchFamily="2" charset="77"/>
                        </a:rPr>
                        <a:t>(split)</a:t>
                      </a:r>
                    </a:p>
                  </a:txBody>
                  <a:tcPr anchor="ctr"/>
                </a:tc>
                <a:tc>
                  <a:txBody>
                    <a:bodyPr/>
                    <a:lstStyle/>
                    <a:p>
                      <a:pPr algn="ctr"/>
                      <a:r>
                        <a:rPr lang="en-US" sz="1400" dirty="0">
                          <a:solidFill>
                            <a:schemeClr val="bg1"/>
                          </a:solidFill>
                          <a:highlight>
                            <a:srgbClr val="000000"/>
                          </a:highlight>
                          <a:latin typeface="Monaco" pitchFamily="2" charset="77"/>
                        </a:rPr>
                        <a:t>(flatten)</a:t>
                      </a:r>
                    </a:p>
                  </a:txBody>
                  <a:tcPr anchor="ctr"/>
                </a:tc>
                <a:extLst>
                  <a:ext uri="{0D108BD9-81ED-4DB2-BD59-A6C34878D82A}">
                    <a16:rowId xmlns:a16="http://schemas.microsoft.com/office/drawing/2014/main" val="4212556605"/>
                  </a:ext>
                </a:extLst>
              </a:tr>
              <a:tr h="386893">
                <a:tc>
                  <a:txBody>
                    <a:bodyPr/>
                    <a:lstStyle/>
                    <a:p>
                      <a:pPr algn="ctr"/>
                      <a:r>
                        <a:rPr lang="en-US" dirty="0"/>
                        <a:t>Consequent</a:t>
                      </a:r>
                    </a:p>
                  </a:txBody>
                  <a:tcPr/>
                </a:tc>
                <a:tc>
                  <a:txBody>
                    <a:bodyPr/>
                    <a:lstStyle/>
                    <a:p>
                      <a:pPr algn="ctr"/>
                      <a:r>
                        <a:rPr lang="en-US" sz="1400" dirty="0">
                          <a:solidFill>
                            <a:schemeClr val="bg1"/>
                          </a:solidFill>
                          <a:highlight>
                            <a:srgbClr val="000000"/>
                          </a:highlight>
                          <a:latin typeface="Monaco" pitchFamily="2" charset="77"/>
                        </a:rPr>
                        <a:t>(flatten)</a:t>
                      </a:r>
                    </a:p>
                  </a:txBody>
                  <a:tcPr anchor="ctr"/>
                </a:tc>
                <a:tc>
                  <a:txBody>
                    <a:bodyPr/>
                    <a:lstStyle/>
                    <a:p>
                      <a:pPr algn="ctr"/>
                      <a:r>
                        <a:rPr lang="en-US" sz="1400" dirty="0">
                          <a:solidFill>
                            <a:schemeClr val="bg1"/>
                          </a:solidFill>
                          <a:highlight>
                            <a:srgbClr val="000000"/>
                          </a:highlight>
                          <a:latin typeface="Monaco" pitchFamily="2" charset="77"/>
                        </a:rPr>
                        <a:t>(split)</a:t>
                      </a:r>
                    </a:p>
                  </a:txBody>
                  <a:tcPr anchor="ctr"/>
                </a:tc>
                <a:extLst>
                  <a:ext uri="{0D108BD9-81ED-4DB2-BD59-A6C34878D82A}">
                    <a16:rowId xmlns:a16="http://schemas.microsoft.com/office/drawing/2014/main" val="1007159819"/>
                  </a:ext>
                </a:extLst>
              </a:tr>
            </a:tbl>
          </a:graphicData>
        </a:graphic>
      </p:graphicFrame>
      <p:sp>
        <p:nvSpPr>
          <p:cNvPr id="4" name="TextBox 3">
            <a:extLst>
              <a:ext uri="{FF2B5EF4-FFF2-40B4-BE49-F238E27FC236}">
                <a16:creationId xmlns:a16="http://schemas.microsoft.com/office/drawing/2014/main" id="{1EB818DD-9494-4C45-8EEC-3C92BBFED526}"/>
              </a:ext>
            </a:extLst>
          </p:cNvPr>
          <p:cNvSpPr txBox="1"/>
          <p:nvPr/>
        </p:nvSpPr>
        <p:spPr>
          <a:xfrm>
            <a:off x="7804768" y="1221897"/>
            <a:ext cx="2824121" cy="369332"/>
          </a:xfrm>
          <a:prstGeom prst="rect">
            <a:avLst/>
          </a:prstGeom>
          <a:noFill/>
          <a:ln>
            <a:solidFill>
              <a:schemeClr val="tx1"/>
            </a:solidFill>
          </a:ln>
        </p:spPr>
        <p:txBody>
          <a:bodyPr wrap="square" rtlCol="0">
            <a:spAutoFit/>
          </a:bodyPr>
          <a:lstStyle/>
          <a:p>
            <a:pPr algn="ctr"/>
            <a:r>
              <a:rPr lang="en-US" dirty="0"/>
              <a:t>What should I use?</a:t>
            </a:r>
          </a:p>
        </p:txBody>
      </p:sp>
      <p:sp>
        <p:nvSpPr>
          <p:cNvPr id="5" name="TextBox 4">
            <a:extLst>
              <a:ext uri="{FF2B5EF4-FFF2-40B4-BE49-F238E27FC236}">
                <a16:creationId xmlns:a16="http://schemas.microsoft.com/office/drawing/2014/main" id="{F957AEAE-0769-1047-B42B-3B20AC420712}"/>
              </a:ext>
            </a:extLst>
          </p:cNvPr>
          <p:cNvSpPr txBox="1"/>
          <p:nvPr/>
        </p:nvSpPr>
        <p:spPr>
          <a:xfrm>
            <a:off x="6748758" y="3657599"/>
            <a:ext cx="4936141" cy="2031325"/>
          </a:xfrm>
          <a:prstGeom prst="rect">
            <a:avLst/>
          </a:prstGeom>
          <a:noFill/>
        </p:spPr>
        <p:txBody>
          <a:bodyPr wrap="square" rtlCol="0">
            <a:spAutoFit/>
          </a:bodyPr>
          <a:lstStyle/>
          <a:p>
            <a:r>
              <a:rPr lang="en-US" dirty="0">
                <a:solidFill>
                  <a:srgbClr val="C00000"/>
                </a:solidFill>
              </a:rPr>
              <a:t>Remember:</a:t>
            </a:r>
            <a:r>
              <a:rPr lang="en-US" dirty="0"/>
              <a:t> a sequent is the </a:t>
            </a:r>
            <a:r>
              <a:rPr lang="en-US" dirty="0">
                <a:solidFill>
                  <a:schemeClr val="accent1"/>
                </a:solidFill>
              </a:rPr>
              <a:t>AND</a:t>
            </a:r>
            <a:r>
              <a:rPr lang="en-US" dirty="0"/>
              <a:t> of the antecedents implies the </a:t>
            </a:r>
            <a:r>
              <a:rPr lang="en-US" dirty="0">
                <a:solidFill>
                  <a:schemeClr val="accent1"/>
                </a:solidFill>
              </a:rPr>
              <a:t>OR</a:t>
            </a:r>
            <a:r>
              <a:rPr lang="en-US" dirty="0"/>
              <a:t> of the consequent</a:t>
            </a:r>
          </a:p>
          <a:p>
            <a:pPr marL="285750" indent="-285750">
              <a:buFont typeface="Arial" panose="020B0604020202020204" pitchFamily="34" charset="0"/>
              <a:buChar char="•"/>
            </a:pPr>
            <a:r>
              <a:rPr lang="en-US" dirty="0"/>
              <a:t>If the connective </a:t>
            </a:r>
            <a:r>
              <a:rPr lang="en-US" dirty="0">
                <a:solidFill>
                  <a:schemeClr val="accent1"/>
                </a:solidFill>
              </a:rPr>
              <a:t>matches</a:t>
            </a:r>
            <a:r>
              <a:rPr lang="en-US" dirty="0"/>
              <a:t> the side, use flatten</a:t>
            </a:r>
          </a:p>
          <a:p>
            <a:pPr marL="285750" indent="-285750">
              <a:buFont typeface="Arial" panose="020B0604020202020204" pitchFamily="34" charset="0"/>
              <a:buChar char="•"/>
            </a:pPr>
            <a:r>
              <a:rPr lang="en-US" dirty="0"/>
              <a:t>If the connective </a:t>
            </a:r>
            <a:r>
              <a:rPr lang="en-US" dirty="0">
                <a:solidFill>
                  <a:schemeClr val="accent1"/>
                </a:solidFill>
              </a:rPr>
              <a:t>opposes</a:t>
            </a:r>
            <a:r>
              <a:rPr lang="en-US" dirty="0"/>
              <a:t> the side, use split</a:t>
            </a:r>
          </a:p>
          <a:p>
            <a:r>
              <a:rPr lang="en-US" dirty="0"/>
              <a:t>From logic class: </a:t>
            </a:r>
          </a:p>
          <a:p>
            <a:pPr marL="285750" indent="-285750">
              <a:buFont typeface="Arial" panose="020B0604020202020204" pitchFamily="34" charset="0"/>
              <a:buChar char="•"/>
            </a:pPr>
            <a:r>
              <a:rPr lang="en-US" dirty="0"/>
              <a:t>P =&gt; Q   is also  (NOT P)  OR  Q</a:t>
            </a:r>
          </a:p>
          <a:p>
            <a:pPr marL="285750" indent="-285750">
              <a:buFont typeface="Arial" panose="020B0604020202020204" pitchFamily="34" charset="0"/>
              <a:buChar char="•"/>
            </a:pPr>
            <a:r>
              <a:rPr lang="en-US" dirty="0"/>
              <a:t>P &lt;=&gt; Q  is also  (P =&gt; Q)  AND  (Q =&gt; P)</a:t>
            </a:r>
          </a:p>
        </p:txBody>
      </p:sp>
    </p:spTree>
    <p:extLst>
      <p:ext uri="{BB962C8B-B14F-4D97-AF65-F5344CB8AC3E}">
        <p14:creationId xmlns:p14="http://schemas.microsoft.com/office/powerpoint/2010/main" val="2991166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B243C6-6F27-6145-8F1D-6F6E18DE2A3B}"/>
              </a:ext>
            </a:extLst>
          </p:cNvPr>
          <p:cNvSpPr txBox="1"/>
          <p:nvPr/>
        </p:nvSpPr>
        <p:spPr>
          <a:xfrm>
            <a:off x="493613" y="307497"/>
            <a:ext cx="3876086" cy="523220"/>
          </a:xfrm>
          <a:prstGeom prst="rect">
            <a:avLst/>
          </a:prstGeom>
          <a:noFill/>
        </p:spPr>
        <p:txBody>
          <a:bodyPr wrap="square" rtlCol="0">
            <a:spAutoFit/>
          </a:bodyPr>
          <a:lstStyle/>
          <a:p>
            <a:r>
              <a:rPr lang="en-US" sz="2800" dirty="0">
                <a:solidFill>
                  <a:schemeClr val="accent1"/>
                </a:solidFill>
              </a:rPr>
              <a:t>A Short Proof</a:t>
            </a:r>
          </a:p>
        </p:txBody>
      </p:sp>
      <p:pic>
        <p:nvPicPr>
          <p:cNvPr id="4" name="Picture 3" descr="Text&#10;&#10;Description automatically generated">
            <a:extLst>
              <a:ext uri="{FF2B5EF4-FFF2-40B4-BE49-F238E27FC236}">
                <a16:creationId xmlns:a16="http://schemas.microsoft.com/office/drawing/2014/main" id="{B178C10A-C048-7942-9E66-79009B2A579E}"/>
              </a:ext>
            </a:extLst>
          </p:cNvPr>
          <p:cNvPicPr>
            <a:picLocks noChangeAspect="1"/>
          </p:cNvPicPr>
          <p:nvPr/>
        </p:nvPicPr>
        <p:blipFill>
          <a:blip r:embed="rId2"/>
          <a:stretch>
            <a:fillRect/>
          </a:stretch>
        </p:blipFill>
        <p:spPr>
          <a:xfrm>
            <a:off x="2530615" y="1547870"/>
            <a:ext cx="7130769" cy="4820399"/>
          </a:xfrm>
          <a:prstGeom prst="rect">
            <a:avLst/>
          </a:prstGeom>
        </p:spPr>
      </p:pic>
      <p:sp>
        <p:nvSpPr>
          <p:cNvPr id="5" name="TextBox 4">
            <a:extLst>
              <a:ext uri="{FF2B5EF4-FFF2-40B4-BE49-F238E27FC236}">
                <a16:creationId xmlns:a16="http://schemas.microsoft.com/office/drawing/2014/main" id="{E2EE0EE1-D274-C94A-A8D4-19AD96908E0E}"/>
              </a:ext>
            </a:extLst>
          </p:cNvPr>
          <p:cNvSpPr txBox="1"/>
          <p:nvPr/>
        </p:nvSpPr>
        <p:spPr>
          <a:xfrm>
            <a:off x="3439115" y="901539"/>
            <a:ext cx="4871405" cy="646331"/>
          </a:xfrm>
          <a:prstGeom prst="rect">
            <a:avLst/>
          </a:prstGeom>
          <a:noFill/>
        </p:spPr>
        <p:txBody>
          <a:bodyPr wrap="square" rtlCol="0">
            <a:spAutoFit/>
          </a:bodyPr>
          <a:lstStyle/>
          <a:p>
            <a:pPr algn="ctr"/>
            <a:r>
              <a:rPr lang="en-US" dirty="0"/>
              <a:t>From this basic theory, prove prop_0 with just split and flatten</a:t>
            </a:r>
          </a:p>
        </p:txBody>
      </p:sp>
    </p:spTree>
    <p:extLst>
      <p:ext uri="{BB962C8B-B14F-4D97-AF65-F5344CB8AC3E}">
        <p14:creationId xmlns:p14="http://schemas.microsoft.com/office/powerpoint/2010/main" val="3730750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1835</TotalTime>
  <Words>2519</Words>
  <Application>Microsoft Macintosh PowerPoint</Application>
  <PresentationFormat>Widescreen</PresentationFormat>
  <Paragraphs>352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Monaco</vt:lpstr>
      <vt:lpstr>Office Theme</vt:lpstr>
      <vt:lpstr>Logical Proving in PVS</vt:lpstr>
      <vt:lpstr>  Basics of the prover  Propositional logic   Predicate logic </vt:lpstr>
      <vt:lpstr>PVS uses sequents to represent proof goals. A sequent is composed of (numbered) formulas.  Read a sequent as “the conjunction (and) of the antecedents implies the disjunction (or) of the consequents”  The goal in the prover is to manipulate sequents using (logically sound) commands into something that is obviously true to PVS.        * FALSE in the antecedent       * TRUE in the consequent       * Same formula in antecedent and           consequent</vt:lpstr>
      <vt:lpstr>The proof process generates sequences or (usually) trees of sequents.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VSCode-PVS Walkthrough</dc:title>
  <dc:creator>Masci, Paolo M. (LARC-D320)[NATIONAL INSTITUTE OF AEROSPACE]</dc:creator>
  <cp:lastModifiedBy>Dutle, Aaron M. (LARC-D320)</cp:lastModifiedBy>
  <cp:revision>131</cp:revision>
  <dcterms:created xsi:type="dcterms:W3CDTF">2021-05-22T02:14:26Z</dcterms:created>
  <dcterms:modified xsi:type="dcterms:W3CDTF">2021-07-02T15:35:16Z</dcterms:modified>
</cp:coreProperties>
</file>